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131"/>
  </p:notesMasterIdLst>
  <p:handoutMasterIdLst>
    <p:handoutMasterId r:id="rId132"/>
  </p:handoutMasterIdLst>
  <p:sldIdLst>
    <p:sldId id="256" r:id="rId2"/>
    <p:sldId id="257" r:id="rId3"/>
    <p:sldId id="260" r:id="rId4"/>
    <p:sldId id="261" r:id="rId5"/>
    <p:sldId id="268" r:id="rId6"/>
    <p:sldId id="263" r:id="rId7"/>
    <p:sldId id="264" r:id="rId8"/>
    <p:sldId id="571" r:id="rId9"/>
    <p:sldId id="265" r:id="rId10"/>
    <p:sldId id="670" r:id="rId11"/>
    <p:sldId id="266" r:id="rId12"/>
    <p:sldId id="665" r:id="rId13"/>
    <p:sldId id="574" r:id="rId14"/>
    <p:sldId id="576" r:id="rId15"/>
    <p:sldId id="575" r:id="rId16"/>
    <p:sldId id="561" r:id="rId17"/>
    <p:sldId id="468" r:id="rId18"/>
    <p:sldId id="563" r:id="rId19"/>
    <p:sldId id="568" r:id="rId20"/>
    <p:sldId id="569" r:id="rId21"/>
    <p:sldId id="567" r:id="rId22"/>
    <p:sldId id="573" r:id="rId23"/>
    <p:sldId id="628" r:id="rId24"/>
    <p:sldId id="662" r:id="rId25"/>
    <p:sldId id="564" r:id="rId26"/>
    <p:sldId id="565" r:id="rId27"/>
    <p:sldId id="675" r:id="rId28"/>
    <p:sldId id="566" r:id="rId29"/>
    <p:sldId id="674" r:id="rId30"/>
    <p:sldId id="318" r:id="rId31"/>
    <p:sldId id="269" r:id="rId32"/>
    <p:sldId id="572" r:id="rId33"/>
    <p:sldId id="275" r:id="rId34"/>
    <p:sldId id="273" r:id="rId35"/>
    <p:sldId id="570" r:id="rId36"/>
    <p:sldId id="274" r:id="rId37"/>
    <p:sldId id="294" r:id="rId38"/>
    <p:sldId id="295" r:id="rId39"/>
    <p:sldId id="297" r:id="rId40"/>
    <p:sldId id="280" r:id="rId41"/>
    <p:sldId id="298" r:id="rId42"/>
    <p:sldId id="284" r:id="rId43"/>
    <p:sldId id="285" r:id="rId44"/>
    <p:sldId id="287" r:id="rId45"/>
    <p:sldId id="290" r:id="rId46"/>
    <p:sldId id="303" r:id="rId47"/>
    <p:sldId id="334" r:id="rId48"/>
    <p:sldId id="322" r:id="rId49"/>
    <p:sldId id="323" r:id="rId50"/>
    <p:sldId id="560" r:id="rId51"/>
    <p:sldId id="325" r:id="rId52"/>
    <p:sldId id="327" r:id="rId53"/>
    <p:sldId id="329" r:id="rId54"/>
    <p:sldId id="331" r:id="rId55"/>
    <p:sldId id="330" r:id="rId56"/>
    <p:sldId id="324" r:id="rId57"/>
    <p:sldId id="320" r:id="rId58"/>
    <p:sldId id="321" r:id="rId59"/>
    <p:sldId id="332" r:id="rId60"/>
    <p:sldId id="308" r:id="rId61"/>
    <p:sldId id="676" r:id="rId62"/>
    <p:sldId id="677" r:id="rId63"/>
    <p:sldId id="678" r:id="rId64"/>
    <p:sldId id="679" r:id="rId65"/>
    <p:sldId id="680" r:id="rId66"/>
    <p:sldId id="586" r:id="rId67"/>
    <p:sldId id="587" r:id="rId68"/>
    <p:sldId id="588" r:id="rId69"/>
    <p:sldId id="743" r:id="rId70"/>
    <p:sldId id="589" r:id="rId71"/>
    <p:sldId id="666" r:id="rId72"/>
    <p:sldId id="681" r:id="rId73"/>
    <p:sldId id="633" r:id="rId74"/>
    <p:sldId id="634" r:id="rId75"/>
    <p:sldId id="635" r:id="rId76"/>
    <p:sldId id="636" r:id="rId77"/>
    <p:sldId id="637" r:id="rId78"/>
    <p:sldId id="625" r:id="rId79"/>
    <p:sldId id="626" r:id="rId80"/>
    <p:sldId id="627" r:id="rId81"/>
    <p:sldId id="300" r:id="rId82"/>
    <p:sldId id="301" r:id="rId83"/>
    <p:sldId id="738" r:id="rId84"/>
    <p:sldId id="739" r:id="rId85"/>
    <p:sldId id="638" r:id="rId86"/>
    <p:sldId id="744" r:id="rId87"/>
    <p:sldId id="603" r:id="rId88"/>
    <p:sldId id="604" r:id="rId89"/>
    <p:sldId id="605" r:id="rId90"/>
    <p:sldId id="624" r:id="rId91"/>
    <p:sldId id="623" r:id="rId92"/>
    <p:sldId id="642" r:id="rId93"/>
    <p:sldId id="736" r:id="rId94"/>
    <p:sldId id="512" r:id="rId95"/>
    <p:sldId id="714" r:id="rId96"/>
    <p:sldId id="684" r:id="rId97"/>
    <p:sldId id="685" r:id="rId98"/>
    <p:sldId id="686" r:id="rId99"/>
    <p:sldId id="687" r:id="rId100"/>
    <p:sldId id="688" r:id="rId101"/>
    <p:sldId id="689" r:id="rId102"/>
    <p:sldId id="690" r:id="rId103"/>
    <p:sldId id="716" r:id="rId104"/>
    <p:sldId id="691" r:id="rId105"/>
    <p:sldId id="692" r:id="rId106"/>
    <p:sldId id="693" r:id="rId107"/>
    <p:sldId id="694" r:id="rId108"/>
    <p:sldId id="695" r:id="rId109"/>
    <p:sldId id="715" r:id="rId110"/>
    <p:sldId id="696" r:id="rId111"/>
    <p:sldId id="697" r:id="rId112"/>
    <p:sldId id="698" r:id="rId113"/>
    <p:sldId id="699" r:id="rId114"/>
    <p:sldId id="700" r:id="rId115"/>
    <p:sldId id="740" r:id="rId116"/>
    <p:sldId id="644" r:id="rId117"/>
    <p:sldId id="620" r:id="rId118"/>
    <p:sldId id="577" r:id="rId119"/>
    <p:sldId id="663" r:id="rId120"/>
    <p:sldId id="660" r:id="rId121"/>
    <p:sldId id="661" r:id="rId122"/>
    <p:sldId id="647" r:id="rId123"/>
    <p:sldId id="664" r:id="rId124"/>
    <p:sldId id="669" r:id="rId125"/>
    <p:sldId id="668" r:id="rId126"/>
    <p:sldId id="682" r:id="rId127"/>
    <p:sldId id="667" r:id="rId128"/>
    <p:sldId id="659" r:id="rId129"/>
    <p:sldId id="513" r:id="rId130"/>
  </p:sldIdLst>
  <p:sldSz cx="9144000" cy="5143500" type="screen16x9"/>
  <p:notesSz cx="6805613" cy="9944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pos="272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985" userDrawn="1">
          <p15:clr>
            <a:srgbClr val="A4A3A4"/>
          </p15:clr>
        </p15:guide>
        <p15:guide id="5" orient="horz" pos="1665" userDrawn="1">
          <p15:clr>
            <a:srgbClr val="A4A3A4"/>
          </p15:clr>
        </p15:guide>
        <p15:guide id="6" orient="horz" pos="26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  <p:cmAuthor id="1" name="Kate Ryan" initials="KR" lastIdx="1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91A0"/>
    <a:srgbClr val="86DBF2"/>
    <a:srgbClr val="049FD9"/>
    <a:srgbClr val="1FAED4"/>
    <a:srgbClr val="72C059"/>
    <a:srgbClr val="B2D171"/>
    <a:srgbClr val="B8E1D0"/>
    <a:srgbClr val="26194B"/>
    <a:srgbClr val="113074"/>
    <a:srgbClr val="167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2" autoAdjust="0"/>
    <p:restoredTop sz="96108" autoAdjust="0"/>
  </p:normalViewPr>
  <p:slideViewPr>
    <p:cSldViewPr snapToGrid="0" snapToObjects="1" showGuides="1">
      <p:cViewPr varScale="1">
        <p:scale>
          <a:sx n="63" d="100"/>
          <a:sy n="63" d="100"/>
        </p:scale>
        <p:origin x="378" y="48"/>
      </p:cViewPr>
      <p:guideLst>
        <p:guide pos="272"/>
        <p:guide pos="5534"/>
        <p:guide orient="horz" pos="985"/>
        <p:guide orient="horz" pos="1665"/>
        <p:guide orient="horz" pos="2663"/>
      </p:guideLst>
    </p:cSldViewPr>
  </p:slideViewPr>
  <p:outlineViewPr>
    <p:cViewPr>
      <p:scale>
        <a:sx n="33" d="100"/>
        <a:sy n="33" d="100"/>
      </p:scale>
      <p:origin x="0" y="-260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5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6954F-EE04-49EB-B049-3CDF26A6E1A4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10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AFEF4-5403-4AD3-911F-A253EFB6EE0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40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4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0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14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76F70-D7A6-40BD-9E87-E6968FF4ED4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10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76F70-D7A6-40BD-9E87-E6968FF4ED4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94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DCACB3-8C41-4D48-A882-2D81E34AB55A}" type="slidenum">
              <a:rPr lang="ja-JP" altLang="en-US">
                <a:solidFill>
                  <a:prstClr val="black"/>
                </a:solidFill>
                <a:latin typeface="Calibri"/>
                <a:ea typeface="ＭＳ Ｐゴシック"/>
              </a:rPr>
              <a:pPr/>
              <a:t>118</a:t>
            </a:fld>
            <a:endParaRPr lang="en-US" altLang="ja-JP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4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274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国別コードに注目してもらう。</a:t>
            </a:r>
          </a:p>
          <a:p>
            <a:r>
              <a:rPr lang="en-US" altLang="ja-JP"/>
              <a:t>J</a:t>
            </a:r>
            <a:r>
              <a:rPr lang="ja-JP" altLang="en-US"/>
              <a:t>型番の旧</a:t>
            </a:r>
            <a:r>
              <a:rPr lang="en-US" altLang="ja-JP"/>
              <a:t>5GHz</a:t>
            </a:r>
            <a:r>
              <a:rPr lang="ja-JP" altLang="en-US"/>
              <a:t>（</a:t>
            </a:r>
            <a:r>
              <a:rPr lang="en-US" altLang="ja-JP"/>
              <a:t>J52</a:t>
            </a:r>
            <a:r>
              <a:rPr lang="ja-JP" altLang="en-US"/>
              <a:t>）は継続販売中（</a:t>
            </a:r>
            <a:r>
              <a:rPr lang="en-US" altLang="ja-JP"/>
              <a:t>1240</a:t>
            </a:r>
            <a:r>
              <a:rPr lang="ja-JP" altLang="en-US"/>
              <a:t>を除く</a:t>
            </a:r>
            <a:r>
              <a:rPr lang="en-US" altLang="ja-JP"/>
              <a:t>Aironet</a:t>
            </a:r>
            <a:r>
              <a:rPr lang="ja-JP" altLang="en-US"/>
              <a:t>シリーズとクライアントカード）</a:t>
            </a:r>
          </a:p>
          <a:p>
            <a:r>
              <a:rPr lang="en-US" altLang="ja-JP"/>
              <a:t>P</a:t>
            </a:r>
            <a:r>
              <a:rPr lang="ja-JP" altLang="en-US"/>
              <a:t>型番の新</a:t>
            </a:r>
            <a:r>
              <a:rPr lang="en-US" altLang="ja-JP"/>
              <a:t>5GHz</a:t>
            </a:r>
            <a:r>
              <a:rPr lang="ja-JP" altLang="en-US"/>
              <a:t>（</a:t>
            </a:r>
            <a:r>
              <a:rPr lang="en-US" altLang="ja-JP"/>
              <a:t>W52/W53</a:t>
            </a:r>
            <a:r>
              <a:rPr lang="ja-JP" altLang="en-US"/>
              <a:t>）も販売しています（全</a:t>
            </a:r>
            <a:r>
              <a:rPr lang="en-US" altLang="ja-JP"/>
              <a:t>Aironet</a:t>
            </a:r>
            <a:r>
              <a:rPr lang="ja-JP" altLang="en-US"/>
              <a:t>シリーズとクライアントカード）</a:t>
            </a:r>
          </a:p>
          <a:p>
            <a:r>
              <a:rPr lang="en-US" altLang="ja-JP"/>
              <a:t>J</a:t>
            </a:r>
            <a:r>
              <a:rPr lang="ja-JP" altLang="en-US"/>
              <a:t>型番から</a:t>
            </a:r>
            <a:r>
              <a:rPr lang="en-US" altLang="ja-JP"/>
              <a:t>P</a:t>
            </a:r>
            <a:r>
              <a:rPr lang="ja-JP" altLang="en-US"/>
              <a:t>型番への移行用は検討中なので</a:t>
            </a:r>
            <a:r>
              <a:rPr lang="ja-JP" altLang="en-US" smtClean="0"/>
              <a:t>要注意</a:t>
            </a:r>
            <a:r>
              <a:rPr lang="en-US" altLang="ja-JP" smtClean="0"/>
              <a:t>!</a:t>
            </a:r>
            <a:r>
              <a:rPr lang="ja-JP" altLang="en-US" smtClean="0"/>
              <a:t>（</a:t>
            </a:r>
            <a:r>
              <a:rPr lang="ja-JP" altLang="en-US"/>
              <a:t>不用意に発言しないように気をつける）</a:t>
            </a:r>
          </a:p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87025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ea"/>
                <a:ea typeface="+mn-ea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ea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ea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n-ea"/>
                <a:ea typeface="+mn-ea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n-ea"/>
                <a:ea typeface="+mn-ea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ea"/>
                <a:ea typeface="+mn-ea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89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noProof="0" smtClean="0"/>
              <a:t>表を追加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563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グラフを追加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945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8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ea"/>
                <a:ea typeface="+mn-ea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ea"/>
                <a:ea typeface="+mn-ea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ea"/>
                <a:ea typeface="+mn-ea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ea"/>
                <a:ea typeface="+mn-ea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ea"/>
                <a:ea typeface="+mn-ea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1005199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" userDrawn="1">
          <p15:clr>
            <a:srgbClr val="FBAE40"/>
          </p15:clr>
        </p15:guide>
        <p15:guide id="3" pos="259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>
                <a:latin typeface="+mn-ea"/>
                <a:ea typeface="+mn-ea"/>
              </a:defRPr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>
                <a:latin typeface="+mn-ea"/>
                <a:ea typeface="+mn-ea"/>
              </a:defRPr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>
                <a:latin typeface="+mn-ea"/>
                <a:ea typeface="+mn-ea"/>
              </a:defRPr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>
                <a:latin typeface="+mn-ea"/>
                <a:ea typeface="+mn-ea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56835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n-ea"/>
                <a:ea typeface="+mn-ea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>
                <a:latin typeface="+mn-ea"/>
                <a:ea typeface="+mn-ea"/>
              </a:defRPr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>
                <a:latin typeface="+mn-ea"/>
                <a:ea typeface="+mn-ea"/>
              </a:defRPr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>
                <a:latin typeface="+mn-ea"/>
                <a:ea typeface="+mn-ea"/>
              </a:defRPr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>
                <a:latin typeface="+mn-ea"/>
                <a:ea typeface="+mn-ea"/>
              </a:defRPr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>
                <a:latin typeface="+mn-ea"/>
                <a:ea typeface="+mn-ea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ea"/>
                <a:ea typeface="+mn-ea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  <a:latin typeface="+mn-ea"/>
                <a:ea typeface="+mn-ea"/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  <a:latin typeface="+mn-ea"/>
                <a:ea typeface="+mn-ea"/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  <a:latin typeface="+mn-ea"/>
                <a:ea typeface="+mn-ea"/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705512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+mn-ea"/>
                <a:ea typeface="+mn-ea"/>
              </a:defRPr>
            </a:lvl1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394826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26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675" userDrawn="1">
          <p15:clr>
            <a:srgbClr val="FBAE40"/>
          </p15:clr>
        </p15:guide>
        <p15:guide id="7" pos="320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ＭＳ Ｐゴシック" panose="020B0600070205080204" pitchFamily="50" charset="-128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+mn-ea"/>
                <a:ea typeface="+mn-ea"/>
              </a:defRPr>
            </a:lvl1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27646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8844655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+mn-ea"/>
                <a:ea typeface="+mn-ea"/>
              </a:defRPr>
            </a:lvl1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81808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+mn-ea"/>
                <a:ea typeface="+mn-ea"/>
              </a:defRPr>
            </a:lvl1pPr>
          </a:lstStyle>
          <a:p>
            <a:r>
              <a:rPr lang="ja-JP" altLang="en-US" smtClean="0"/>
              <a:t>グラフを追加</a:t>
            </a:r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01836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n-ea"/>
                <a:ea typeface="+mn-ea"/>
                <a:cs typeface="Tipo de letra del sistema Fina" charset="0"/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latin typeface="+mn-ea"/>
                <a:ea typeface="+mn-ea"/>
              </a:defRPr>
            </a:lvl1pPr>
          </a:lstStyle>
          <a:p>
            <a:r>
              <a:rPr lang="ja-JP" altLang="en-US" smtClean="0"/>
              <a:t>表を追加</a:t>
            </a:r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13787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2"/>
                </a:solidFill>
                <a:latin typeface="+mn-ea"/>
                <a:ea typeface="+mn-ea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0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n-ea"/>
                <a:ea typeface="+mn-ea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ea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n-ea"/>
                <a:ea typeface="+mn-ea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9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n-ea"/>
                <a:ea typeface="+mn-ea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84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3056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n-ea"/>
                <a:ea typeface="+mn-ea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0052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</a:t>
            </a:r>
            <a:r>
              <a:rPr lang="en-US" sz="600" spc="20" baseline="0" dirty="0" smtClean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Cisco Public</a:t>
            </a:r>
            <a:endParaRPr lang="en-US" sz="600" spc="20" baseline="0" dirty="0">
              <a:solidFill>
                <a:schemeClr val="bg2">
                  <a:lumMod val="6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2" name="テキスト ボックス 1"/>
          <p:cNvSpPr txBox="1"/>
          <p:nvPr userDrawn="1"/>
        </p:nvSpPr>
        <p:spPr>
          <a:xfrm>
            <a:off x="7974771" y="4591050"/>
            <a:ext cx="779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DC85D5D-14AA-41AF-9CD8-567E38BAACDE}" type="slidenum">
              <a:rPr kumimoji="1" lang="ja-JP" altLang="en-US" sz="1600" smtClean="0">
                <a:latin typeface="+mn-ea"/>
                <a:ea typeface="+mn-ea"/>
              </a:rPr>
              <a:pPr algn="r"/>
              <a:t>‹#›</a:t>
            </a:fld>
            <a:endParaRPr kumimoji="1" lang="ja-JP" altLang="en-US" sz="1600" dirty="0" smtClean="0">
              <a:latin typeface="+mn-ea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6" r:id="rId2"/>
    <p:sldLayoutId id="2147484015" r:id="rId3"/>
    <p:sldLayoutId id="2147484013" r:id="rId4"/>
    <p:sldLayoutId id="2147483982" r:id="rId5"/>
    <p:sldLayoutId id="2147484014" r:id="rId6"/>
    <p:sldLayoutId id="2147483978" r:id="rId7"/>
    <p:sldLayoutId id="2147483979" r:id="rId8"/>
    <p:sldLayoutId id="2147483980" r:id="rId9"/>
    <p:sldLayoutId id="2147483981" r:id="rId10"/>
    <p:sldLayoutId id="2147483879" r:id="rId11"/>
    <p:sldLayoutId id="2147483976" r:id="rId12"/>
    <p:sldLayoutId id="2147483885" r:id="rId13"/>
    <p:sldLayoutId id="2147484011" r:id="rId14"/>
    <p:sldLayoutId id="2147483985" r:id="rId15"/>
    <p:sldLayoutId id="2147483986" r:id="rId16"/>
    <p:sldLayoutId id="2147484012" r:id="rId17"/>
    <p:sldLayoutId id="2147483969" r:id="rId18"/>
    <p:sldLayoutId id="2147483968" r:id="rId19"/>
    <p:sldLayoutId id="2147483973" r:id="rId20"/>
    <p:sldLayoutId id="2147483967" r:id="rId21"/>
    <p:sldLayoutId id="2147483970" r:id="rId22"/>
    <p:sldLayoutId id="2147483987" r:id="rId23"/>
    <p:sldLayoutId id="2147483983" r:id="rId24"/>
    <p:sldLayoutId id="2147483971" r:id="rId25"/>
    <p:sldLayoutId id="2147483972" r:id="rId26"/>
    <p:sldLayoutId id="2147483897" r:id="rId2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5448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35" userDrawn="1">
          <p15:clr>
            <a:srgbClr val="F26B43"/>
          </p15:clr>
        </p15:guide>
        <p15:guide id="6" pos="2876" userDrawn="1">
          <p15:clr>
            <a:srgbClr val="F26B43"/>
          </p15:clr>
        </p15:guide>
        <p15:guide id="7" orient="horz" pos="10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isco.com/cisco/web/support/JP/docs/WL/WLLANCntrller/MobilityExp/CG/001/b_ME_User_Guide_chapter_01.html?bid=0900e4b1847d2893#task_7588F4C009744AEFBB9EB754A713E390" TargetMode="External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supportforums.cisco.com/community/12750136/unified-wireless-network" TargetMode="External"/><Relationship Id="rId1" Type="http://schemas.openxmlformats.org/officeDocument/2006/relationships/slideLayout" Target="../slideLayouts/slideLayout1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isco.com/c/en/us/products/wireless/index.html?stickynav=3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notesSlide" Target="../notesSlides/notesSlide7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slideLayout" Target="../slideLayouts/slideLayout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0" Type="http://schemas.openxmlformats.org/officeDocument/2006/relationships/tags" Target="../tags/tag16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forums.cisco.com/ja/document/13048396" TargetMode="External"/><Relationship Id="rId3" Type="http://schemas.openxmlformats.org/officeDocument/2006/relationships/hyperlink" Target="http://www.cisco.com/c/en/us/support/wireless/mobility-express/products-installation-and-configuration-guides-list.html" TargetMode="External"/><Relationship Id="rId7" Type="http://schemas.openxmlformats.org/officeDocument/2006/relationships/hyperlink" Target="http://www.cisco.com/c/en/us/td/docs/wireless/controller/technotes/8-2/b_Mobility_Express_Deployment_guide.html" TargetMode="External"/><Relationship Id="rId2" Type="http://schemas.openxmlformats.org/officeDocument/2006/relationships/hyperlink" Target="http://www.cisco.com/c/ja_jp/support/wireless/mobility-express/products-installation-and-configuration-guides-list.html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cisco.com/c/ja_jp/td/docs/wl/wllancntrller/wllancntrllersw/sysrep/005/b_Mobility_Express_Deployment_guide.html" TargetMode="External"/><Relationship Id="rId5" Type="http://schemas.openxmlformats.org/officeDocument/2006/relationships/hyperlink" Target="http://www.cisco.com/c/en/us/support/wireless/mobility-express/products-command-reference-list.html" TargetMode="External"/><Relationship Id="rId4" Type="http://schemas.openxmlformats.org/officeDocument/2006/relationships/hyperlink" Target="http://www.cisco.com/c/ja_jp/support/wireless/mobility-express/products-command-reference-list.html" TargetMode="External"/><Relationship Id="rId9" Type="http://schemas.openxmlformats.org/officeDocument/2006/relationships/hyperlink" Target="http://www.cisco.com/c/ja_jp/support/wireless/aironet-1830-series-access-points/tsd-products-support-series-home.html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mobilityexpress.cisco/" TargetMode="Externa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isco.com/c/en/us/td/docs/wireless/controller/8-1/Enterprise-Mobility-8-1-Design-Guide/Enterprise_Mobility_8-1_Deployment_Guide/wlanrf.html#pgfId-1181262" TargetMode="Externa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>
          <a:xfrm>
            <a:off x="469496" y="3771901"/>
            <a:ext cx="8296421" cy="320039"/>
          </a:xfrm>
        </p:spPr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シスコシステムズ合同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会社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425765" y="2479957"/>
            <a:ext cx="8340152" cy="644730"/>
          </a:xfrm>
        </p:spPr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Express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8.4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セットアップガイド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9496" y="4108765"/>
            <a:ext cx="8296421" cy="288131"/>
          </a:xfrm>
        </p:spPr>
        <p:txBody>
          <a:bodyPr/>
          <a:lstStyle/>
          <a:p>
            <a:r>
              <a:rPr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2017</a:t>
            </a:r>
            <a:r>
              <a:rPr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年 </a:t>
            </a:r>
            <a:r>
              <a:rPr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9</a:t>
            </a:r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月</a:t>
            </a:r>
            <a:endParaRPr lang="en-US" altLang="ja-JP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96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37765" y="341312"/>
            <a:ext cx="8384187" cy="764191"/>
          </a:xfrm>
        </p:spPr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物理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コントローラとの比較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043811"/>
              </p:ext>
            </p:extLst>
          </p:nvPr>
        </p:nvGraphicFramePr>
        <p:xfrm>
          <a:off x="431799" y="1201738"/>
          <a:ext cx="8392161" cy="317214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68905">
                  <a:extLst>
                    <a:ext uri="{9D8B030D-6E8A-4147-A177-3AD203B41FA5}">
                      <a16:colId xmlns:a16="http://schemas.microsoft.com/office/drawing/2014/main" val="4245361886"/>
                    </a:ext>
                  </a:extLst>
                </a:gridCol>
                <a:gridCol w="3311628">
                  <a:extLst>
                    <a:ext uri="{9D8B030D-6E8A-4147-A177-3AD203B41FA5}">
                      <a16:colId xmlns:a16="http://schemas.microsoft.com/office/drawing/2014/main" val="718342745"/>
                    </a:ext>
                  </a:extLst>
                </a:gridCol>
                <a:gridCol w="3311628">
                  <a:extLst>
                    <a:ext uri="{9D8B030D-6E8A-4147-A177-3AD203B41FA5}">
                      <a16:colId xmlns:a16="http://schemas.microsoft.com/office/drawing/2014/main" val="106190824"/>
                    </a:ext>
                  </a:extLst>
                </a:gridCol>
              </a:tblGrid>
              <a:tr h="387235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ME</a:t>
                      </a:r>
                      <a:endParaRPr kumimoji="1" lang="ja-JP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WLC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アプライアンス</a:t>
                      </a:r>
                      <a:endParaRPr kumimoji="1" lang="ja-JP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455209"/>
                  </a:ext>
                </a:extLst>
              </a:tr>
              <a:tr h="387235">
                <a:tc>
                  <a:txBody>
                    <a:bodyPr/>
                    <a:lstStyle/>
                    <a:p>
                      <a:pPr lvl="0"/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コントローラ機能</a:t>
                      </a:r>
                      <a:endParaRPr kumimoji="1" lang="en-US" altLang="ja-JP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AP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内にコントローラ機能を実装</a:t>
                      </a:r>
                      <a:endParaRPr kumimoji="1" lang="en-US" altLang="ja-JP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専用コントローラが必要</a:t>
                      </a:r>
                      <a:endParaRPr kumimoji="1" lang="en-US" altLang="ja-JP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508181"/>
                  </a:ext>
                </a:extLst>
              </a:tr>
              <a:tr h="387235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冗長化</a:t>
                      </a:r>
                      <a:endParaRPr kumimoji="1" lang="en-US" altLang="ja-JP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Active/Standby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のみ</a:t>
                      </a:r>
                      <a:endParaRPr kumimoji="1" lang="en-US" altLang="ja-JP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Active/Active</a:t>
                      </a:r>
                      <a:r>
                        <a:rPr kumimoji="1" lang="ja-JP" altLang="en-US" dirty="0" err="1" smtClean="0">
                          <a:latin typeface="+mn-ea"/>
                          <a:ea typeface="+mn-ea"/>
                        </a:rPr>
                        <a:t>、</a:t>
                      </a: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N+1</a:t>
                      </a:r>
                      <a:r>
                        <a:rPr kumimoji="1" lang="ja-JP" altLang="en-US" dirty="0" err="1" smtClean="0">
                          <a:latin typeface="+mn-ea"/>
                          <a:ea typeface="+mn-ea"/>
                        </a:rPr>
                        <a:t>、</a:t>
                      </a: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SSO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をサポート</a:t>
                      </a:r>
                      <a:endParaRPr kumimoji="1" lang="en-US" altLang="ja-JP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362739"/>
                  </a:ext>
                </a:extLst>
              </a:tr>
              <a:tr h="541067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コントローラと</a:t>
                      </a: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AP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のネットワーク</a:t>
                      </a:r>
                      <a:endParaRPr kumimoji="1" lang="en-US" altLang="ja-JP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ME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と</a:t>
                      </a: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AP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は同一サブネットワーク</a:t>
                      </a: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(L2)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セグメント越え </a:t>
                      </a: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(L3)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 が可能</a:t>
                      </a:r>
                      <a:endParaRPr kumimoji="1" lang="ja-JP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087612"/>
                  </a:ext>
                </a:extLst>
              </a:tr>
              <a:tr h="541067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AP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モード</a:t>
                      </a:r>
                      <a:endParaRPr kumimoji="1" lang="en-US" altLang="ja-JP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err="1" smtClean="0">
                          <a:latin typeface="+mn-ea"/>
                          <a:ea typeface="+mn-ea"/>
                        </a:rPr>
                        <a:t>FlexConnect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 のみ</a:t>
                      </a:r>
                      <a:endParaRPr kumimoji="1" lang="en-US" altLang="ja-JP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Local</a:t>
                      </a:r>
                      <a:r>
                        <a:rPr kumimoji="1" lang="ja-JP" altLang="en-US" dirty="0" err="1" smtClean="0">
                          <a:latin typeface="+mn-ea"/>
                          <a:ea typeface="+mn-ea"/>
                        </a:rPr>
                        <a:t>、</a:t>
                      </a:r>
                      <a:r>
                        <a:rPr kumimoji="1" lang="en-US" altLang="ja-JP" dirty="0" err="1" smtClean="0">
                          <a:latin typeface="+mn-ea"/>
                          <a:ea typeface="+mn-ea"/>
                        </a:rPr>
                        <a:t>FlexConnect</a:t>
                      </a:r>
                      <a:r>
                        <a:rPr kumimoji="1" lang="ja-JP" altLang="en-US" dirty="0" err="1" smtClean="0">
                          <a:latin typeface="+mn-ea"/>
                          <a:ea typeface="+mn-ea"/>
                        </a:rPr>
                        <a:t>、</a:t>
                      </a: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Mesh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等複数のモードをサポート</a:t>
                      </a:r>
                      <a:endParaRPr kumimoji="1" lang="ja-JP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232427"/>
                  </a:ext>
                </a:extLst>
              </a:tr>
              <a:tr h="387235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AP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ライセンス</a:t>
                      </a:r>
                      <a:endParaRPr kumimoji="1" lang="en-US" altLang="ja-JP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不要</a:t>
                      </a:r>
                      <a:endParaRPr kumimoji="1" lang="en-US" altLang="ja-JP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必要 </a:t>
                      </a: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(RTU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ライセンス</a:t>
                      </a: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845665"/>
                  </a:ext>
                </a:extLst>
              </a:tr>
              <a:tr h="541067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管理最大台数</a:t>
                      </a:r>
                      <a:endParaRPr kumimoji="1" lang="ja-JP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50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または</a:t>
                      </a: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100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(8.4</a:t>
                      </a:r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～</a:t>
                      </a: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25</a:t>
                      </a:r>
                      <a:r>
                        <a:rPr kumimoji="1" lang="ja-JP" altLang="en-US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baseline="0" dirty="0" smtClean="0">
                          <a:latin typeface="+mn-ea"/>
                          <a:ea typeface="+mn-ea"/>
                        </a:rPr>
                        <a:t>～</a:t>
                      </a:r>
                      <a:r>
                        <a:rPr kumimoji="1" lang="en-US" altLang="ja-JP" baseline="0" dirty="0" smtClean="0">
                          <a:latin typeface="+mn-ea"/>
                          <a:ea typeface="+mn-ea"/>
                        </a:rPr>
                        <a:t>8.3)</a:t>
                      </a:r>
                      <a:endParaRPr kumimoji="1" lang="ja-JP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+mn-ea"/>
                          <a:ea typeface="+mn-ea"/>
                        </a:rPr>
                        <a:t>最大</a:t>
                      </a:r>
                      <a:r>
                        <a:rPr kumimoji="1" lang="en-US" altLang="ja-JP" dirty="0" smtClean="0">
                          <a:latin typeface="+mn-ea"/>
                          <a:ea typeface="+mn-ea"/>
                        </a:rPr>
                        <a:t>6,000/WLC</a:t>
                      </a:r>
                      <a:endParaRPr kumimoji="1" lang="ja-JP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017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9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図 8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67" y="2398789"/>
            <a:ext cx="2307452" cy="20769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8" name="図 8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1717" y="2398788"/>
            <a:ext cx="2301032" cy="20769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0942" y="655217"/>
            <a:ext cx="8345488" cy="716388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アプリケーション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5709198" y="2691804"/>
            <a:ext cx="3074056" cy="779019"/>
            <a:chOff x="4741677" y="3303089"/>
            <a:chExt cx="3239997" cy="452935"/>
          </a:xfrm>
        </p:grpSpPr>
        <p:sp>
          <p:nvSpPr>
            <p:cNvPr id="11" name="正方形/長方形 10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リストの項目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名前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: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フィルタリング可能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その他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: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ソートのみ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9" name="楕円 18"/>
          <p:cNvSpPr>
            <a:spLocks noChangeAspect="1"/>
          </p:cNvSpPr>
          <p:nvPr/>
        </p:nvSpPr>
        <p:spPr>
          <a:xfrm>
            <a:off x="3397530" y="2581738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2" name="グループ化 21"/>
          <p:cNvGrpSpPr>
            <a:grpSpLocks noChangeAspect="1"/>
          </p:cNvGrpSpPr>
          <p:nvPr/>
        </p:nvGrpSpPr>
        <p:grpSpPr>
          <a:xfrm>
            <a:off x="2844602" y="3617634"/>
            <a:ext cx="328951" cy="225062"/>
            <a:chOff x="5591175" y="1125220"/>
            <a:chExt cx="561975" cy="384493"/>
          </a:xfrm>
        </p:grpSpPr>
        <p:sp>
          <p:nvSpPr>
            <p:cNvPr id="23" name="角丸四角形 22"/>
            <p:cNvSpPr/>
            <p:nvPr/>
          </p:nvSpPr>
          <p:spPr>
            <a:xfrm>
              <a:off x="5591175" y="1125220"/>
              <a:ext cx="561975" cy="384493"/>
            </a:xfrm>
            <a:prstGeom prst="roundRect">
              <a:avLst>
                <a:gd name="adj" fmla="val 7738"/>
              </a:avLst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654040" y="1328214"/>
              <a:ext cx="81280" cy="1432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775960" y="1231493"/>
              <a:ext cx="81280" cy="2400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897880" y="1293461"/>
              <a:ext cx="81280" cy="1780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019800" y="1173282"/>
              <a:ext cx="81280" cy="2982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2835481" y="2829721"/>
            <a:ext cx="328952" cy="225062"/>
            <a:chOff x="5310186" y="592647"/>
            <a:chExt cx="561976" cy="384493"/>
          </a:xfrm>
        </p:grpSpPr>
        <p:sp>
          <p:nvSpPr>
            <p:cNvPr id="29" name="角丸四角形 28"/>
            <p:cNvSpPr/>
            <p:nvPr/>
          </p:nvSpPr>
          <p:spPr>
            <a:xfrm>
              <a:off x="5310186" y="592647"/>
              <a:ext cx="561975" cy="384493"/>
            </a:xfrm>
            <a:prstGeom prst="roundRect">
              <a:avLst>
                <a:gd name="adj" fmla="val 7738"/>
              </a:avLst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30" name="グループ化 29"/>
            <p:cNvGrpSpPr/>
            <p:nvPr/>
          </p:nvGrpSpPr>
          <p:grpSpPr>
            <a:xfrm>
              <a:off x="5313046" y="639535"/>
              <a:ext cx="559116" cy="337605"/>
              <a:chOff x="5995986" y="679449"/>
              <a:chExt cx="282575" cy="253999"/>
            </a:xfrm>
          </p:grpSpPr>
          <p:grpSp>
            <p:nvGrpSpPr>
              <p:cNvPr id="32" name="グループ化 31"/>
              <p:cNvGrpSpPr/>
              <p:nvPr/>
            </p:nvGrpSpPr>
            <p:grpSpPr>
              <a:xfrm>
                <a:off x="5995986" y="679450"/>
                <a:ext cx="282575" cy="169332"/>
                <a:chOff x="5995986" y="679450"/>
                <a:chExt cx="282575" cy="169332"/>
              </a:xfrm>
            </p:grpSpPr>
            <p:cxnSp>
              <p:nvCxnSpPr>
                <p:cNvPr id="36" name="直線コネクタ 35"/>
                <p:cNvCxnSpPr/>
                <p:nvPr/>
              </p:nvCxnSpPr>
              <p:spPr>
                <a:xfrm>
                  <a:off x="5995986" y="679450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コネクタ 36"/>
                <p:cNvCxnSpPr/>
                <p:nvPr/>
              </p:nvCxnSpPr>
              <p:spPr>
                <a:xfrm>
                  <a:off x="5995986" y="764116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コネクタ 37"/>
                <p:cNvCxnSpPr/>
                <p:nvPr/>
              </p:nvCxnSpPr>
              <p:spPr>
                <a:xfrm>
                  <a:off x="5995986" y="848782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グループ化 32"/>
              <p:cNvGrpSpPr/>
              <p:nvPr/>
            </p:nvGrpSpPr>
            <p:grpSpPr>
              <a:xfrm>
                <a:off x="6090165" y="679449"/>
                <a:ext cx="94192" cy="253999"/>
                <a:chOff x="6107113" y="268288"/>
                <a:chExt cx="66675" cy="208486"/>
              </a:xfrm>
            </p:grpSpPr>
            <p:cxnSp>
              <p:nvCxnSpPr>
                <p:cNvPr id="34" name="直線コネクタ 33"/>
                <p:cNvCxnSpPr/>
                <p:nvPr/>
              </p:nvCxnSpPr>
              <p:spPr>
                <a:xfrm>
                  <a:off x="6107113" y="268288"/>
                  <a:ext cx="0" cy="208486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/>
                <p:cNvCxnSpPr/>
                <p:nvPr/>
              </p:nvCxnSpPr>
              <p:spPr>
                <a:xfrm>
                  <a:off x="6173788" y="268288"/>
                  <a:ext cx="0" cy="208486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片側の 2 つの角を丸めた四角形 30"/>
            <p:cNvSpPr/>
            <p:nvPr/>
          </p:nvSpPr>
          <p:spPr>
            <a:xfrm>
              <a:off x="5310186" y="592648"/>
              <a:ext cx="561976" cy="4688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437766" y="2043906"/>
            <a:ext cx="1329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グラフ表示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284805" y="2049139"/>
            <a:ext cx="1329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リスト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表示</a:t>
            </a:r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2809302" y="3222350"/>
            <a:ext cx="423285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H="1">
            <a:off x="2809302" y="3442525"/>
            <a:ext cx="423285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/>
          <p:cNvSpPr txBox="1"/>
          <p:nvPr/>
        </p:nvSpPr>
        <p:spPr>
          <a:xfrm>
            <a:off x="437766" y="1608702"/>
            <a:ext cx="706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接続クライアントが利用しているアプリケーションを表示</a:t>
            </a: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2697841" y="3882537"/>
            <a:ext cx="6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グラフ表示</a:t>
            </a: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2697841" y="2330253"/>
            <a:ext cx="6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リスト表示</a:t>
            </a:r>
          </a:p>
        </p:txBody>
      </p:sp>
      <p:grpSp>
        <p:nvGrpSpPr>
          <p:cNvPr id="93" name="グループ化 92"/>
          <p:cNvGrpSpPr/>
          <p:nvPr/>
        </p:nvGrpSpPr>
        <p:grpSpPr>
          <a:xfrm>
            <a:off x="5717291" y="2054435"/>
            <a:ext cx="3074056" cy="551636"/>
            <a:chOff x="4741677" y="3303089"/>
            <a:chExt cx="3239997" cy="452935"/>
          </a:xfrm>
        </p:grpSpPr>
        <p:sp>
          <p:nvSpPr>
            <p:cNvPr id="94" name="正方形/長方形 93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marL="357188" defTabSz="179388"/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Application_Dashlet_Info.xlsx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を取得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6" name="グループ化 95"/>
          <p:cNvGrpSpPr>
            <a:grpSpLocks noChangeAspect="1"/>
          </p:cNvGrpSpPr>
          <p:nvPr/>
        </p:nvGrpSpPr>
        <p:grpSpPr>
          <a:xfrm>
            <a:off x="6131576" y="2184837"/>
            <a:ext cx="228216" cy="234082"/>
            <a:chOff x="3945685" y="2070674"/>
            <a:chExt cx="1151358" cy="1144474"/>
          </a:xfrm>
        </p:grpSpPr>
        <p:sp>
          <p:nvSpPr>
            <p:cNvPr id="97" name="正方形/長方形 96"/>
            <p:cNvSpPr/>
            <p:nvPr/>
          </p:nvSpPr>
          <p:spPr>
            <a:xfrm>
              <a:off x="4162656" y="2070675"/>
              <a:ext cx="347077" cy="427946"/>
            </a:xfrm>
            <a:prstGeom prst="rect">
              <a:avLst/>
            </a:prstGeom>
            <a:solidFill>
              <a:schemeClr val="accent4"/>
            </a:solidFill>
            <a:ln w="19050" cap="rnd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98" name="直線コネクタ 97"/>
            <p:cNvCxnSpPr/>
            <p:nvPr/>
          </p:nvCxnSpPr>
          <p:spPr>
            <a:xfrm>
              <a:off x="3945685" y="2070674"/>
              <a:ext cx="11798" cy="114447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>
              <a:off x="3964366" y="3215148"/>
              <a:ext cx="1132677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/>
            <p:nvPr/>
          </p:nvCxnSpPr>
          <p:spPr>
            <a:xfrm flipV="1">
              <a:off x="5097043" y="2383339"/>
              <a:ext cx="0" cy="831809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 flipH="1">
              <a:off x="3945685" y="2070674"/>
              <a:ext cx="832792" cy="1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 flipH="1" flipV="1">
              <a:off x="4778477" y="2070675"/>
              <a:ext cx="318566" cy="31266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/>
            <p:cNvCxnSpPr/>
            <p:nvPr/>
          </p:nvCxnSpPr>
          <p:spPr>
            <a:xfrm flipV="1">
              <a:off x="4168878" y="279924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 flipV="1">
              <a:off x="4923501" y="279924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/>
            <p:cNvCxnSpPr/>
            <p:nvPr/>
          </p:nvCxnSpPr>
          <p:spPr>
            <a:xfrm flipH="1">
              <a:off x="4168878" y="2800237"/>
              <a:ext cx="754623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/>
            <p:nvPr/>
          </p:nvCxnSpPr>
          <p:spPr>
            <a:xfrm flipV="1">
              <a:off x="4697853" y="2070675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/>
            <p:nvPr/>
          </p:nvCxnSpPr>
          <p:spPr>
            <a:xfrm flipV="1">
              <a:off x="4168878" y="207067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/>
            <p:cNvCxnSpPr/>
            <p:nvPr/>
          </p:nvCxnSpPr>
          <p:spPr>
            <a:xfrm flipH="1">
              <a:off x="4168878" y="2486580"/>
              <a:ext cx="528976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楕円 108"/>
          <p:cNvSpPr>
            <a:spLocks noChangeAspect="1"/>
          </p:cNvSpPr>
          <p:nvPr/>
        </p:nvSpPr>
        <p:spPr>
          <a:xfrm>
            <a:off x="5200772" y="2206261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0" name="楕円 109"/>
          <p:cNvSpPr>
            <a:spLocks noChangeAspect="1"/>
          </p:cNvSpPr>
          <p:nvPr/>
        </p:nvSpPr>
        <p:spPr>
          <a:xfrm>
            <a:off x="3354565" y="3696338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1" name="グループ化 110"/>
          <p:cNvGrpSpPr/>
          <p:nvPr/>
        </p:nvGrpSpPr>
        <p:grpSpPr>
          <a:xfrm>
            <a:off x="5709198" y="3566766"/>
            <a:ext cx="3074056" cy="829521"/>
            <a:chOff x="4741677" y="3303089"/>
            <a:chExt cx="3239997" cy="452935"/>
          </a:xfrm>
        </p:grpSpPr>
        <p:sp>
          <p:nvSpPr>
            <p:cNvPr id="112" name="正方形/長方形 111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行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をクリックすると、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モニタリング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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ネットワーク サマリー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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クライアント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に移動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図 7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66" y="2410253"/>
            <a:ext cx="2302925" cy="2076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6" name="図 8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1717" y="2410253"/>
            <a:ext cx="2306920" cy="20769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2137" y="341313"/>
            <a:ext cx="8401117" cy="1436080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クライアント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楕円 18"/>
          <p:cNvSpPr>
            <a:spLocks noChangeAspect="1"/>
          </p:cNvSpPr>
          <p:nvPr/>
        </p:nvSpPr>
        <p:spPr>
          <a:xfrm>
            <a:off x="3397530" y="2588562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2" name="グループ化 21"/>
          <p:cNvGrpSpPr>
            <a:grpSpLocks noChangeAspect="1"/>
          </p:cNvGrpSpPr>
          <p:nvPr/>
        </p:nvGrpSpPr>
        <p:grpSpPr>
          <a:xfrm>
            <a:off x="2844602" y="3624458"/>
            <a:ext cx="328951" cy="225062"/>
            <a:chOff x="5591175" y="1125220"/>
            <a:chExt cx="561975" cy="384493"/>
          </a:xfrm>
        </p:grpSpPr>
        <p:sp>
          <p:nvSpPr>
            <p:cNvPr id="23" name="角丸四角形 22"/>
            <p:cNvSpPr/>
            <p:nvPr/>
          </p:nvSpPr>
          <p:spPr>
            <a:xfrm>
              <a:off x="5591175" y="1125220"/>
              <a:ext cx="561975" cy="384493"/>
            </a:xfrm>
            <a:prstGeom prst="roundRect">
              <a:avLst>
                <a:gd name="adj" fmla="val 7738"/>
              </a:avLst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654040" y="1328214"/>
              <a:ext cx="81280" cy="1432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775960" y="1231493"/>
              <a:ext cx="81280" cy="2400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897880" y="1293461"/>
              <a:ext cx="81280" cy="1780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019800" y="1173282"/>
              <a:ext cx="81280" cy="2982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2835481" y="2836545"/>
            <a:ext cx="328952" cy="225062"/>
            <a:chOff x="5310186" y="592647"/>
            <a:chExt cx="561976" cy="384493"/>
          </a:xfrm>
        </p:grpSpPr>
        <p:sp>
          <p:nvSpPr>
            <p:cNvPr id="29" name="角丸四角形 28"/>
            <p:cNvSpPr/>
            <p:nvPr/>
          </p:nvSpPr>
          <p:spPr>
            <a:xfrm>
              <a:off x="5310186" y="592647"/>
              <a:ext cx="561975" cy="384493"/>
            </a:xfrm>
            <a:prstGeom prst="roundRect">
              <a:avLst>
                <a:gd name="adj" fmla="val 7738"/>
              </a:avLst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30" name="グループ化 29"/>
            <p:cNvGrpSpPr/>
            <p:nvPr/>
          </p:nvGrpSpPr>
          <p:grpSpPr>
            <a:xfrm>
              <a:off x="5313046" y="639535"/>
              <a:ext cx="559116" cy="337605"/>
              <a:chOff x="5995986" y="679449"/>
              <a:chExt cx="282575" cy="253999"/>
            </a:xfrm>
          </p:grpSpPr>
          <p:grpSp>
            <p:nvGrpSpPr>
              <p:cNvPr id="32" name="グループ化 31"/>
              <p:cNvGrpSpPr/>
              <p:nvPr/>
            </p:nvGrpSpPr>
            <p:grpSpPr>
              <a:xfrm>
                <a:off x="5995986" y="679450"/>
                <a:ext cx="282575" cy="169332"/>
                <a:chOff x="5995986" y="679450"/>
                <a:chExt cx="282575" cy="169332"/>
              </a:xfrm>
            </p:grpSpPr>
            <p:cxnSp>
              <p:nvCxnSpPr>
                <p:cNvPr id="36" name="直線コネクタ 35"/>
                <p:cNvCxnSpPr/>
                <p:nvPr/>
              </p:nvCxnSpPr>
              <p:spPr>
                <a:xfrm>
                  <a:off x="5995986" y="679450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コネクタ 36"/>
                <p:cNvCxnSpPr/>
                <p:nvPr/>
              </p:nvCxnSpPr>
              <p:spPr>
                <a:xfrm>
                  <a:off x="5995986" y="764116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コネクタ 37"/>
                <p:cNvCxnSpPr/>
                <p:nvPr/>
              </p:nvCxnSpPr>
              <p:spPr>
                <a:xfrm>
                  <a:off x="5995986" y="848782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グループ化 32"/>
              <p:cNvGrpSpPr/>
              <p:nvPr/>
            </p:nvGrpSpPr>
            <p:grpSpPr>
              <a:xfrm>
                <a:off x="6090165" y="679449"/>
                <a:ext cx="94192" cy="253999"/>
                <a:chOff x="6107113" y="268288"/>
                <a:chExt cx="66675" cy="208486"/>
              </a:xfrm>
            </p:grpSpPr>
            <p:cxnSp>
              <p:nvCxnSpPr>
                <p:cNvPr id="34" name="直線コネクタ 33"/>
                <p:cNvCxnSpPr/>
                <p:nvPr/>
              </p:nvCxnSpPr>
              <p:spPr>
                <a:xfrm>
                  <a:off x="6107113" y="268288"/>
                  <a:ext cx="0" cy="208486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/>
                <p:cNvCxnSpPr/>
                <p:nvPr/>
              </p:nvCxnSpPr>
              <p:spPr>
                <a:xfrm>
                  <a:off x="6173788" y="268288"/>
                  <a:ext cx="0" cy="208486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片側の 2 つの角を丸めた四角形 30"/>
            <p:cNvSpPr/>
            <p:nvPr/>
          </p:nvSpPr>
          <p:spPr>
            <a:xfrm>
              <a:off x="5310186" y="592648"/>
              <a:ext cx="561976" cy="4688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437766" y="2050730"/>
            <a:ext cx="1329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グラフ表示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284805" y="2055963"/>
            <a:ext cx="1329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リスト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表示</a:t>
            </a:r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2809302" y="3229174"/>
            <a:ext cx="423285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H="1">
            <a:off x="2809302" y="3449349"/>
            <a:ext cx="423285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/>
          <p:cNvSpPr txBox="1"/>
          <p:nvPr/>
        </p:nvSpPr>
        <p:spPr>
          <a:xfrm>
            <a:off x="437766" y="1615526"/>
            <a:ext cx="706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接続クライアント毎の利用料を表示</a:t>
            </a: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2697841" y="3889361"/>
            <a:ext cx="6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グラフ表示</a:t>
            </a: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2697841" y="2337077"/>
            <a:ext cx="6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リスト表示</a:t>
            </a:r>
          </a:p>
        </p:txBody>
      </p:sp>
      <p:grpSp>
        <p:nvGrpSpPr>
          <p:cNvPr id="89" name="グループ化 88"/>
          <p:cNvGrpSpPr/>
          <p:nvPr/>
        </p:nvGrpSpPr>
        <p:grpSpPr>
          <a:xfrm>
            <a:off x="5709198" y="2698628"/>
            <a:ext cx="3243733" cy="854566"/>
            <a:chOff x="4741677" y="3303089"/>
            <a:chExt cx="3418833" cy="452935"/>
          </a:xfrm>
        </p:grpSpPr>
        <p:sp>
          <p:nvSpPr>
            <p:cNvPr id="90" name="正方形/長方形 89"/>
            <p:cNvSpPr/>
            <p:nvPr/>
          </p:nvSpPr>
          <p:spPr>
            <a:xfrm>
              <a:off x="5054599" y="3303089"/>
              <a:ext cx="3105911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リストの項目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名前、デバイス タイプ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: 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フィルタリング可能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その他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: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ソートのみ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5717292" y="2061261"/>
            <a:ext cx="3235639" cy="568742"/>
            <a:chOff x="4741677" y="3303088"/>
            <a:chExt cx="3309611" cy="466980"/>
          </a:xfrm>
        </p:grpSpPr>
        <p:sp>
          <p:nvSpPr>
            <p:cNvPr id="93" name="正方形/長方形 92"/>
            <p:cNvSpPr/>
            <p:nvPr/>
          </p:nvSpPr>
          <p:spPr>
            <a:xfrm>
              <a:off x="5054599" y="3303088"/>
              <a:ext cx="2996689" cy="4669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marL="357188" defTabSz="179388"/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Clints_Dashlet_Info.xlsx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を取得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4" name="正方形/長方形 9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5" name="グループ化 94"/>
          <p:cNvGrpSpPr>
            <a:grpSpLocks noChangeAspect="1"/>
          </p:cNvGrpSpPr>
          <p:nvPr/>
        </p:nvGrpSpPr>
        <p:grpSpPr>
          <a:xfrm>
            <a:off x="6131576" y="2191661"/>
            <a:ext cx="228216" cy="234082"/>
            <a:chOff x="3945685" y="2070674"/>
            <a:chExt cx="1151358" cy="1144474"/>
          </a:xfrm>
        </p:grpSpPr>
        <p:sp>
          <p:nvSpPr>
            <p:cNvPr id="96" name="正方形/長方形 95"/>
            <p:cNvSpPr/>
            <p:nvPr/>
          </p:nvSpPr>
          <p:spPr>
            <a:xfrm>
              <a:off x="4162656" y="2070675"/>
              <a:ext cx="347077" cy="427946"/>
            </a:xfrm>
            <a:prstGeom prst="rect">
              <a:avLst/>
            </a:prstGeom>
            <a:solidFill>
              <a:schemeClr val="accent4"/>
            </a:solidFill>
            <a:ln w="19050" cap="rnd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97" name="直線コネクタ 96"/>
            <p:cNvCxnSpPr/>
            <p:nvPr/>
          </p:nvCxnSpPr>
          <p:spPr>
            <a:xfrm>
              <a:off x="3945685" y="2070674"/>
              <a:ext cx="11798" cy="114447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>
              <a:off x="3964366" y="3215148"/>
              <a:ext cx="1132677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 flipV="1">
              <a:off x="5097043" y="2383339"/>
              <a:ext cx="0" cy="831809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/>
            <p:nvPr/>
          </p:nvCxnSpPr>
          <p:spPr>
            <a:xfrm flipH="1">
              <a:off x="3945685" y="2070674"/>
              <a:ext cx="832792" cy="1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 flipH="1" flipV="1">
              <a:off x="4778477" y="2070675"/>
              <a:ext cx="318566" cy="31266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 flipV="1">
              <a:off x="4168878" y="279924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/>
            <p:cNvCxnSpPr/>
            <p:nvPr/>
          </p:nvCxnSpPr>
          <p:spPr>
            <a:xfrm flipV="1">
              <a:off x="4923501" y="279924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 flipH="1">
              <a:off x="4168878" y="2800237"/>
              <a:ext cx="754623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/>
            <p:cNvCxnSpPr/>
            <p:nvPr/>
          </p:nvCxnSpPr>
          <p:spPr>
            <a:xfrm flipV="1">
              <a:off x="4697853" y="2070675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/>
            <p:nvPr/>
          </p:nvCxnSpPr>
          <p:spPr>
            <a:xfrm flipV="1">
              <a:off x="4168878" y="207067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/>
            <p:nvPr/>
          </p:nvCxnSpPr>
          <p:spPr>
            <a:xfrm flipH="1">
              <a:off x="4168878" y="2486580"/>
              <a:ext cx="528976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グループ化 107"/>
          <p:cNvGrpSpPr/>
          <p:nvPr/>
        </p:nvGrpSpPr>
        <p:grpSpPr>
          <a:xfrm>
            <a:off x="5709197" y="3621822"/>
            <a:ext cx="3243733" cy="737588"/>
            <a:chOff x="4741677" y="3303089"/>
            <a:chExt cx="3338317" cy="452935"/>
          </a:xfrm>
        </p:grpSpPr>
        <p:sp>
          <p:nvSpPr>
            <p:cNvPr id="109" name="正方形/長方形 108"/>
            <p:cNvSpPr/>
            <p:nvPr/>
          </p:nvSpPr>
          <p:spPr>
            <a:xfrm>
              <a:off x="5054599" y="3303089"/>
              <a:ext cx="302539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列をクリックすると、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モニタリング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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ネットワーク サマリー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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クライアント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に移動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0" name="正方形/長方形 10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11" name="楕円 110"/>
          <p:cNvSpPr>
            <a:spLocks noChangeAspect="1"/>
          </p:cNvSpPr>
          <p:nvPr/>
        </p:nvSpPr>
        <p:spPr>
          <a:xfrm>
            <a:off x="5200772" y="2213085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2" name="楕円 111"/>
          <p:cNvSpPr>
            <a:spLocks noChangeAspect="1"/>
          </p:cNvSpPr>
          <p:nvPr/>
        </p:nvSpPr>
        <p:spPr>
          <a:xfrm>
            <a:off x="3425938" y="3109883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874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図 9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340" y="2209504"/>
            <a:ext cx="2300374" cy="2072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2" name="図 9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3580" y="2209504"/>
            <a:ext cx="2302679" cy="2072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5313" y="341313"/>
            <a:ext cx="8407941" cy="1269572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上位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WLAN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5709197" y="2484582"/>
            <a:ext cx="3230086" cy="774446"/>
            <a:chOff x="4741677" y="3303089"/>
            <a:chExt cx="3404450" cy="452935"/>
          </a:xfrm>
        </p:grpSpPr>
        <p:sp>
          <p:nvSpPr>
            <p:cNvPr id="11" name="正方形/長方形 10"/>
            <p:cNvSpPr/>
            <p:nvPr/>
          </p:nvSpPr>
          <p:spPr>
            <a:xfrm>
              <a:off x="5054600" y="3303089"/>
              <a:ext cx="3091527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リストの項目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SSID</a:t>
              </a:r>
              <a:r>
                <a:rPr kumimoji="1" lang="ja-JP" altLang="en-US" sz="1400" dirty="0" err="1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クライアント数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: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フィルタリング可能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その他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: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ソートのみ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41677" y="3303089"/>
              <a:ext cx="321453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9" name="楕円 18"/>
          <p:cNvSpPr>
            <a:spLocks noChangeAspect="1"/>
          </p:cNvSpPr>
          <p:nvPr/>
        </p:nvSpPr>
        <p:spPr>
          <a:xfrm>
            <a:off x="3397530" y="2383847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2" name="グループ化 21"/>
          <p:cNvGrpSpPr>
            <a:grpSpLocks noChangeAspect="1"/>
          </p:cNvGrpSpPr>
          <p:nvPr/>
        </p:nvGrpSpPr>
        <p:grpSpPr>
          <a:xfrm>
            <a:off x="2844602" y="3419743"/>
            <a:ext cx="328951" cy="225062"/>
            <a:chOff x="5591175" y="1125220"/>
            <a:chExt cx="561975" cy="384493"/>
          </a:xfrm>
        </p:grpSpPr>
        <p:sp>
          <p:nvSpPr>
            <p:cNvPr id="23" name="角丸四角形 22"/>
            <p:cNvSpPr/>
            <p:nvPr/>
          </p:nvSpPr>
          <p:spPr>
            <a:xfrm>
              <a:off x="5591175" y="1125220"/>
              <a:ext cx="561975" cy="384493"/>
            </a:xfrm>
            <a:prstGeom prst="roundRect">
              <a:avLst>
                <a:gd name="adj" fmla="val 7738"/>
              </a:avLst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654040" y="1328214"/>
              <a:ext cx="81280" cy="1432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775960" y="1231493"/>
              <a:ext cx="81280" cy="2400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897880" y="1293461"/>
              <a:ext cx="81280" cy="1780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019800" y="1173282"/>
              <a:ext cx="81280" cy="2982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2835481" y="2631830"/>
            <a:ext cx="328952" cy="225062"/>
            <a:chOff x="5310186" y="592647"/>
            <a:chExt cx="561976" cy="384493"/>
          </a:xfrm>
        </p:grpSpPr>
        <p:sp>
          <p:nvSpPr>
            <p:cNvPr id="29" name="角丸四角形 28"/>
            <p:cNvSpPr/>
            <p:nvPr/>
          </p:nvSpPr>
          <p:spPr>
            <a:xfrm>
              <a:off x="5310186" y="592647"/>
              <a:ext cx="561975" cy="384493"/>
            </a:xfrm>
            <a:prstGeom prst="roundRect">
              <a:avLst>
                <a:gd name="adj" fmla="val 7738"/>
              </a:avLst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30" name="グループ化 29"/>
            <p:cNvGrpSpPr/>
            <p:nvPr/>
          </p:nvGrpSpPr>
          <p:grpSpPr>
            <a:xfrm>
              <a:off x="5313046" y="639535"/>
              <a:ext cx="559116" cy="337605"/>
              <a:chOff x="5995986" y="679449"/>
              <a:chExt cx="282575" cy="253999"/>
            </a:xfrm>
          </p:grpSpPr>
          <p:grpSp>
            <p:nvGrpSpPr>
              <p:cNvPr id="32" name="グループ化 31"/>
              <p:cNvGrpSpPr/>
              <p:nvPr/>
            </p:nvGrpSpPr>
            <p:grpSpPr>
              <a:xfrm>
                <a:off x="5995986" y="679450"/>
                <a:ext cx="282575" cy="169332"/>
                <a:chOff x="5995986" y="679450"/>
                <a:chExt cx="282575" cy="169332"/>
              </a:xfrm>
            </p:grpSpPr>
            <p:cxnSp>
              <p:nvCxnSpPr>
                <p:cNvPr id="36" name="直線コネクタ 35"/>
                <p:cNvCxnSpPr/>
                <p:nvPr/>
              </p:nvCxnSpPr>
              <p:spPr>
                <a:xfrm>
                  <a:off x="5995986" y="679450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コネクタ 36"/>
                <p:cNvCxnSpPr/>
                <p:nvPr/>
              </p:nvCxnSpPr>
              <p:spPr>
                <a:xfrm>
                  <a:off x="5995986" y="764116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コネクタ 37"/>
                <p:cNvCxnSpPr/>
                <p:nvPr/>
              </p:nvCxnSpPr>
              <p:spPr>
                <a:xfrm>
                  <a:off x="5995986" y="848782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グループ化 32"/>
              <p:cNvGrpSpPr/>
              <p:nvPr/>
            </p:nvGrpSpPr>
            <p:grpSpPr>
              <a:xfrm>
                <a:off x="6090165" y="679449"/>
                <a:ext cx="94192" cy="253999"/>
                <a:chOff x="6107113" y="268288"/>
                <a:chExt cx="66675" cy="208486"/>
              </a:xfrm>
            </p:grpSpPr>
            <p:cxnSp>
              <p:nvCxnSpPr>
                <p:cNvPr id="34" name="直線コネクタ 33"/>
                <p:cNvCxnSpPr/>
                <p:nvPr/>
              </p:nvCxnSpPr>
              <p:spPr>
                <a:xfrm>
                  <a:off x="6107113" y="268288"/>
                  <a:ext cx="0" cy="208486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/>
                <p:cNvCxnSpPr/>
                <p:nvPr/>
              </p:nvCxnSpPr>
              <p:spPr>
                <a:xfrm>
                  <a:off x="6173788" y="268288"/>
                  <a:ext cx="0" cy="208486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片側の 2 つの角を丸めた四角形 30"/>
            <p:cNvSpPr/>
            <p:nvPr/>
          </p:nvSpPr>
          <p:spPr>
            <a:xfrm>
              <a:off x="5310186" y="592648"/>
              <a:ext cx="561976" cy="4688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437766" y="1846015"/>
            <a:ext cx="1329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グラフ表示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284805" y="1851248"/>
            <a:ext cx="1329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リスト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表示</a:t>
            </a:r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2809302" y="3024459"/>
            <a:ext cx="423285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H="1">
            <a:off x="2809302" y="3244634"/>
            <a:ext cx="423285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/>
          <p:cNvSpPr txBox="1"/>
          <p:nvPr/>
        </p:nvSpPr>
        <p:spPr>
          <a:xfrm>
            <a:off x="396822" y="1335747"/>
            <a:ext cx="706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接続クライアントが利用しているアプリケーションを表示</a:t>
            </a: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2697841" y="3684646"/>
            <a:ext cx="6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グラフ表示</a:t>
            </a: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2697841" y="2132362"/>
            <a:ext cx="6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リスト表示</a:t>
            </a:r>
          </a:p>
        </p:txBody>
      </p:sp>
      <p:grpSp>
        <p:nvGrpSpPr>
          <p:cNvPr id="89" name="グループ化 88"/>
          <p:cNvGrpSpPr/>
          <p:nvPr/>
        </p:nvGrpSpPr>
        <p:grpSpPr>
          <a:xfrm>
            <a:off x="5717290" y="1856544"/>
            <a:ext cx="3221992" cy="551636"/>
            <a:chOff x="4741677" y="3303089"/>
            <a:chExt cx="3395919" cy="452935"/>
          </a:xfrm>
        </p:grpSpPr>
        <p:sp>
          <p:nvSpPr>
            <p:cNvPr id="90" name="正方形/長方形 89"/>
            <p:cNvSpPr/>
            <p:nvPr/>
          </p:nvSpPr>
          <p:spPr>
            <a:xfrm>
              <a:off x="5054599" y="3303089"/>
              <a:ext cx="3082997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marL="358775" defTabSz="179388"/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TopWLANS_Dashlet_Info.xlsx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を取得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6" name="グループ化 95"/>
          <p:cNvGrpSpPr>
            <a:grpSpLocks noChangeAspect="1"/>
          </p:cNvGrpSpPr>
          <p:nvPr/>
        </p:nvGrpSpPr>
        <p:grpSpPr>
          <a:xfrm>
            <a:off x="6131576" y="1986946"/>
            <a:ext cx="228216" cy="234082"/>
            <a:chOff x="3945685" y="2070674"/>
            <a:chExt cx="1151358" cy="1144474"/>
          </a:xfrm>
        </p:grpSpPr>
        <p:sp>
          <p:nvSpPr>
            <p:cNvPr id="97" name="正方形/長方形 96"/>
            <p:cNvSpPr/>
            <p:nvPr/>
          </p:nvSpPr>
          <p:spPr>
            <a:xfrm>
              <a:off x="4162656" y="2070675"/>
              <a:ext cx="347077" cy="427946"/>
            </a:xfrm>
            <a:prstGeom prst="rect">
              <a:avLst/>
            </a:prstGeom>
            <a:solidFill>
              <a:schemeClr val="accent4"/>
            </a:solidFill>
            <a:ln w="19050" cap="rnd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98" name="直線コネクタ 97"/>
            <p:cNvCxnSpPr/>
            <p:nvPr/>
          </p:nvCxnSpPr>
          <p:spPr>
            <a:xfrm>
              <a:off x="3945685" y="2070674"/>
              <a:ext cx="11798" cy="114447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>
              <a:off x="3964366" y="3215148"/>
              <a:ext cx="1132677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/>
            <p:nvPr/>
          </p:nvCxnSpPr>
          <p:spPr>
            <a:xfrm flipV="1">
              <a:off x="5097043" y="2383339"/>
              <a:ext cx="0" cy="831809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 flipH="1">
              <a:off x="3945685" y="2070674"/>
              <a:ext cx="832792" cy="1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 flipH="1" flipV="1">
              <a:off x="4778477" y="2070675"/>
              <a:ext cx="318566" cy="31266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/>
            <p:cNvCxnSpPr/>
            <p:nvPr/>
          </p:nvCxnSpPr>
          <p:spPr>
            <a:xfrm flipV="1">
              <a:off x="4168878" y="279924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 flipV="1">
              <a:off x="4923501" y="279924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/>
            <p:cNvCxnSpPr/>
            <p:nvPr/>
          </p:nvCxnSpPr>
          <p:spPr>
            <a:xfrm flipH="1">
              <a:off x="4168878" y="2800237"/>
              <a:ext cx="754623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/>
            <p:nvPr/>
          </p:nvCxnSpPr>
          <p:spPr>
            <a:xfrm flipV="1">
              <a:off x="4697853" y="2070675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/>
            <p:nvPr/>
          </p:nvCxnSpPr>
          <p:spPr>
            <a:xfrm flipV="1">
              <a:off x="4168878" y="207067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/>
            <p:cNvCxnSpPr/>
            <p:nvPr/>
          </p:nvCxnSpPr>
          <p:spPr>
            <a:xfrm flipH="1">
              <a:off x="4168878" y="2486580"/>
              <a:ext cx="528976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グループ化 108"/>
          <p:cNvGrpSpPr/>
          <p:nvPr/>
        </p:nvGrpSpPr>
        <p:grpSpPr>
          <a:xfrm>
            <a:off x="5709198" y="3335430"/>
            <a:ext cx="3230086" cy="628037"/>
            <a:chOff x="4741677" y="3303089"/>
            <a:chExt cx="3354103" cy="452935"/>
          </a:xfrm>
        </p:grpSpPr>
        <p:sp>
          <p:nvSpPr>
            <p:cNvPr id="110" name="正方形/長方形 109"/>
            <p:cNvSpPr/>
            <p:nvPr/>
          </p:nvSpPr>
          <p:spPr>
            <a:xfrm>
              <a:off x="5054600" y="3303089"/>
              <a:ext cx="3041180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列をクリックすると、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ワイヤレス設定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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[WLAN]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に移動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12" name="楕円 111"/>
          <p:cNvSpPr>
            <a:spLocks noChangeAspect="1"/>
          </p:cNvSpPr>
          <p:nvPr/>
        </p:nvSpPr>
        <p:spPr>
          <a:xfrm>
            <a:off x="5200772" y="2008370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3" name="楕円 112"/>
          <p:cNvSpPr>
            <a:spLocks noChangeAspect="1"/>
          </p:cNvSpPr>
          <p:nvPr/>
        </p:nvSpPr>
        <p:spPr>
          <a:xfrm>
            <a:off x="3425938" y="2905168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24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の確認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15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979"/>
            <a:ext cx="6025444" cy="3389312"/>
          </a:xfrm>
          <a:prstGeom prst="rect">
            <a:avLst/>
          </a:prstGeom>
        </p:spPr>
      </p:pic>
      <p:cxnSp>
        <p:nvCxnSpPr>
          <p:cNvPr id="16" name="直線コネクタ 15"/>
          <p:cNvCxnSpPr/>
          <p:nvPr/>
        </p:nvCxnSpPr>
        <p:spPr>
          <a:xfrm>
            <a:off x="1333790" y="3048077"/>
            <a:ext cx="62079" cy="138400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6087357" y="2269483"/>
            <a:ext cx="2656593" cy="119143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8490" y="341313"/>
            <a:ext cx="8414763" cy="1038066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アクセスポイントの一覧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5717291" y="1269979"/>
            <a:ext cx="3074056" cy="355599"/>
            <a:chOff x="4741677" y="3303089"/>
            <a:chExt cx="3239997" cy="452935"/>
          </a:xfrm>
        </p:grpSpPr>
        <p:sp>
          <p:nvSpPr>
            <p:cNvPr id="5" name="正方形/長方形 4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defTabSz="179388"/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2.4GHz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と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5GHz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 を切り換えます。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/>
          <a:srcRect l="22368" t="29321" b="48056"/>
          <a:stretch/>
        </p:blipFill>
        <p:spPr>
          <a:xfrm>
            <a:off x="1395869" y="3423538"/>
            <a:ext cx="7416976" cy="1215792"/>
          </a:xfrm>
          <a:prstGeom prst="roundRect">
            <a:avLst/>
          </a:prstGeom>
          <a:ln w="12700">
            <a:solidFill>
              <a:schemeClr val="accent2"/>
            </a:solidFill>
          </a:ln>
        </p:spPr>
      </p:pic>
      <p:sp>
        <p:nvSpPr>
          <p:cNvPr id="14" name="角丸四角形 13"/>
          <p:cNvSpPr/>
          <p:nvPr/>
        </p:nvSpPr>
        <p:spPr>
          <a:xfrm>
            <a:off x="1333790" y="2269483"/>
            <a:ext cx="4886035" cy="899145"/>
          </a:xfrm>
          <a:prstGeom prst="roundRect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8" name="グループ化 7"/>
          <p:cNvGrpSpPr/>
          <p:nvPr/>
        </p:nvGrpSpPr>
        <p:grpSpPr>
          <a:xfrm>
            <a:off x="5717290" y="1717846"/>
            <a:ext cx="3095554" cy="1536507"/>
            <a:chOff x="4741677" y="3303089"/>
            <a:chExt cx="3262656" cy="452935"/>
          </a:xfrm>
        </p:grpSpPr>
        <p:sp>
          <p:nvSpPr>
            <p:cNvPr id="9" name="正方形/長方形 8"/>
            <p:cNvSpPr/>
            <p:nvPr/>
          </p:nvSpPr>
          <p:spPr>
            <a:xfrm>
              <a:off x="5054599" y="3303089"/>
              <a:ext cx="294973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defTabSz="179388"/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表示する項目を選べます。</a:t>
              </a:r>
              <a:endParaRPr kumimoji="1" lang="en-US" altLang="ja-JP" sz="1400" dirty="0" smtClean="0">
                <a:solidFill>
                  <a:schemeClr val="tx1"/>
                </a:solidFill>
                <a:latin typeface="+mn-ea"/>
              </a:endParaRPr>
            </a:p>
            <a:p>
              <a:pPr defTabSz="179388"/>
              <a:r>
                <a:rPr kumimoji="1" lang="en-US" altLang="ja-JP" sz="1200" dirty="0" smtClean="0">
                  <a:solidFill>
                    <a:schemeClr val="tx1"/>
                  </a:solidFill>
                  <a:latin typeface="+mn-ea"/>
                </a:rPr>
                <a:t>IP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+mn-ea"/>
                </a:rPr>
                <a:t>アドレス、モデル、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+mn-ea"/>
                </a:rPr>
                <a:t>クライアント</a:t>
              </a:r>
              <a:r>
                <a:rPr kumimoji="1" lang="en-US" altLang="ja-JP" sz="1200" b="1" dirty="0" smtClean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+mn-ea"/>
                </a:rPr>
                <a:t>数</a:t>
              </a:r>
              <a:r>
                <a:rPr kumimoji="1" lang="en-US" altLang="ja-JP" sz="1200" b="1" dirty="0" smtClean="0">
                  <a:solidFill>
                    <a:schemeClr val="tx1"/>
                  </a:solidFill>
                  <a:latin typeface="+mn-ea"/>
                </a:rPr>
                <a:t>)</a:t>
              </a:r>
              <a:r>
                <a:rPr kumimoji="1" lang="ja-JP" altLang="en-US" sz="1200" dirty="0" err="1" smtClean="0">
                  <a:solidFill>
                    <a:schemeClr val="tx1"/>
                  </a:solidFill>
                  <a:latin typeface="+mn-ea"/>
                </a:rPr>
                <a:t>、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+mn-ea"/>
                </a:rPr>
                <a:t/>
              </a:r>
              <a:br>
                <a:rPr kumimoji="1" lang="en-US" altLang="ja-JP" sz="1200" dirty="0" smtClean="0">
                  <a:solidFill>
                    <a:schemeClr val="tx1"/>
                  </a:solidFill>
                  <a:latin typeface="+mn-ea"/>
                </a:rPr>
              </a:br>
              <a:r>
                <a:rPr kumimoji="1" lang="ja-JP" altLang="en-US" sz="1200" b="1" dirty="0" smtClean="0">
                  <a:solidFill>
                    <a:schemeClr val="tx1"/>
                  </a:solidFill>
                  <a:latin typeface="+mn-ea"/>
                </a:rPr>
                <a:t>使用状況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+mn-ea"/>
                </a:rPr>
                <a:t>、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+mn-ea"/>
                </a:rPr>
                <a:t>アップタイム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+mn-ea"/>
                </a:rPr>
                <a:t>、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+mn-ea"/>
                </a:rPr>
                <a:t>チャネル使用状況</a:t>
              </a:r>
              <a:r>
                <a:rPr kumimoji="1" lang="en-US" altLang="ja-JP" sz="1200" b="1" dirty="0" smtClean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+mn-ea"/>
                </a:rPr>
                <a:t>平均</a:t>
              </a:r>
              <a:r>
                <a:rPr kumimoji="1" lang="en-US" altLang="ja-JP" sz="1200" b="1" dirty="0" smtClean="0">
                  <a:solidFill>
                    <a:schemeClr val="tx1"/>
                  </a:solidFill>
                  <a:latin typeface="+mn-ea"/>
                </a:rPr>
                <a:t>)</a:t>
              </a:r>
              <a:r>
                <a:rPr kumimoji="1" lang="ja-JP" altLang="en-US" sz="1200" dirty="0" err="1" smtClean="0">
                  <a:solidFill>
                    <a:schemeClr val="tx1"/>
                  </a:solidFill>
                  <a:latin typeface="+mn-ea"/>
                </a:rPr>
                <a:t>、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+mn-ea"/>
                </a:rPr>
                <a:t>スループット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+mn-ea"/>
                </a:rPr>
                <a:t>平均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+mn-ea"/>
                </a:rPr>
                <a:t>)</a:t>
              </a:r>
              <a:r>
                <a:rPr kumimoji="1" lang="ja-JP" altLang="en-US" sz="1200" dirty="0" err="1" smtClean="0">
                  <a:solidFill>
                    <a:schemeClr val="tx1"/>
                  </a:solidFill>
                  <a:latin typeface="+mn-ea"/>
                </a:rPr>
                <a:t>、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+mn-ea"/>
                </a:rPr>
                <a:t>チャネル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+mn-ea"/>
                </a:rPr>
                <a:t>、電力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+mn-ea"/>
                </a:rPr>
                <a:t>平均</a:t>
              </a:r>
              <a:r>
                <a:rPr kumimoji="1" lang="en-US" altLang="ja-JP" sz="1200" dirty="0" err="1" smtClean="0">
                  <a:solidFill>
                    <a:schemeClr val="tx1"/>
                  </a:solidFill>
                  <a:latin typeface="+mn-ea"/>
                </a:rPr>
                <a:t>dBm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+mn-ea"/>
                </a:rPr>
                <a:t>)</a:t>
              </a:r>
              <a:r>
                <a:rPr kumimoji="1" lang="ja-JP" altLang="en-US" sz="1200" dirty="0" err="1" smtClean="0">
                  <a:solidFill>
                    <a:schemeClr val="tx1"/>
                  </a:solidFill>
                  <a:latin typeface="+mn-ea"/>
                </a:rPr>
                <a:t>、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+mn-ea"/>
                </a:rPr>
                <a:t>カバレッジホールイベント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+mn-ea"/>
                </a:rPr>
                <a:t>、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+mn-ea"/>
                </a:rPr>
                <a:t>干渉</a:t>
              </a:r>
              <a:r>
                <a:rPr kumimoji="1" lang="en-US" altLang="ja-JP" sz="1200" b="1" dirty="0" smtClean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+mn-ea"/>
                </a:rPr>
                <a:t>平均</a:t>
              </a:r>
              <a:r>
                <a:rPr kumimoji="1" lang="en-US" altLang="ja-JP" sz="1200" b="1" dirty="0" smtClean="0">
                  <a:solidFill>
                    <a:schemeClr val="tx1"/>
                  </a:solidFill>
                  <a:latin typeface="+mn-ea"/>
                </a:rPr>
                <a:t>%)</a:t>
              </a:r>
              <a:r>
                <a:rPr kumimoji="1" lang="ja-JP" altLang="en-US" sz="1200" dirty="0" err="1" smtClean="0">
                  <a:solidFill>
                    <a:schemeClr val="tx1"/>
                  </a:solidFill>
                  <a:latin typeface="+mn-ea"/>
                </a:rPr>
                <a:t>、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+mn-ea"/>
                </a:rPr>
                <a:t>ノイズ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kumimoji="1" lang="en-US" altLang="ja-JP" sz="1200" dirty="0" err="1" smtClean="0">
                  <a:solidFill>
                    <a:schemeClr val="tx1"/>
                  </a:solidFill>
                  <a:latin typeface="+mn-ea"/>
                </a:rPr>
                <a:t>dBm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+mn-ea"/>
                </a:rPr>
                <a:t>)</a:t>
              </a:r>
              <a:r>
                <a:rPr kumimoji="1" lang="ja-JP" altLang="en-US" sz="1200" dirty="0" err="1" smtClean="0">
                  <a:solidFill>
                    <a:schemeClr val="tx1"/>
                  </a:solidFill>
                  <a:latin typeface="+mn-ea"/>
                </a:rPr>
                <a:t>、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+mn-ea"/>
                </a:rPr>
                <a:t>不正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+mn-ea"/>
                </a:rPr>
                <a:t>、</a:t>
              </a:r>
              <a:r>
                <a:rPr kumimoji="1" lang="en-US" altLang="ja-JP" sz="1200" b="1" dirty="0" smtClean="0">
                  <a:solidFill>
                    <a:schemeClr val="tx1"/>
                  </a:solidFill>
                  <a:latin typeface="+mn-ea"/>
                </a:rPr>
                <a:t>MAC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+mn-ea"/>
                </a:rPr>
                <a:t>アドレス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+mn-ea"/>
                </a:rPr>
                <a:t>、</a:t>
              </a:r>
              <a:r>
                <a:rPr kumimoji="1" lang="en-US" altLang="ja-JP" sz="1200" b="1" dirty="0" smtClean="0">
                  <a:solidFill>
                    <a:schemeClr val="tx1"/>
                  </a:solidFill>
                  <a:latin typeface="+mn-ea"/>
                </a:rPr>
                <a:t>IPv6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+mn-ea"/>
                </a:rPr>
                <a:t>アドレス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+mn-ea"/>
                </a:rPr>
                <a:t>、モード</a:t>
              </a:r>
              <a:endParaRPr kumimoji="1" lang="ja-JP" altLang="en-US" sz="12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7" name="楕円 6"/>
          <p:cNvSpPr>
            <a:spLocks noChangeAspect="1"/>
          </p:cNvSpPr>
          <p:nvPr/>
        </p:nvSpPr>
        <p:spPr>
          <a:xfrm>
            <a:off x="1147885" y="2030540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11" name="楕円 10"/>
          <p:cNvSpPr>
            <a:spLocks noChangeAspect="1"/>
          </p:cNvSpPr>
          <p:nvPr/>
        </p:nvSpPr>
        <p:spPr>
          <a:xfrm>
            <a:off x="1209798" y="2269483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31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9998" y="341313"/>
            <a:ext cx="8345488" cy="1017376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アクセスポイントの詳細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1/2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8690"/>
            <a:ext cx="6025444" cy="3389312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5717291" y="1358691"/>
            <a:ext cx="3276584" cy="760411"/>
            <a:chOff x="4741677" y="3303089"/>
            <a:chExt cx="3453458" cy="452935"/>
          </a:xfrm>
        </p:grpSpPr>
        <p:sp>
          <p:nvSpPr>
            <p:cNvPr id="6" name="正方形/長方形 5"/>
            <p:cNvSpPr/>
            <p:nvPr/>
          </p:nvSpPr>
          <p:spPr>
            <a:xfrm>
              <a:off x="5054600" y="3303089"/>
              <a:ext cx="314053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defTabSz="179388"/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アクセスポイントの一覧で行をクリックすると、各アクセスポイントの詳細が表示されます。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82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477793"/>
            <a:ext cx="8345488" cy="731837"/>
          </a:xfrm>
        </p:spPr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詳細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2/2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RF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のトラブルシューティング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1/2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" y="1297274"/>
            <a:ext cx="6025444" cy="33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3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7294" y="477793"/>
            <a:ext cx="8345488" cy="731837"/>
          </a:xfrm>
        </p:spPr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詳細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2/2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RF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トラブルシューティング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2/2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0922"/>
            <a:ext cx="6025443" cy="33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7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3646" y="382257"/>
            <a:ext cx="8345488" cy="731837"/>
          </a:xfrm>
        </p:spPr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詳細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2/2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クライアント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978"/>
            <a:ext cx="6025444" cy="3389312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1547813" y="2964634"/>
            <a:ext cx="4214812" cy="708819"/>
          </a:xfrm>
          <a:prstGeom prst="roundRect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cxnSp>
        <p:nvCxnSpPr>
          <p:cNvPr id="7" name="直線コネクタ 6"/>
          <p:cNvCxnSpPr/>
          <p:nvPr/>
        </p:nvCxnSpPr>
        <p:spPr>
          <a:xfrm>
            <a:off x="1595438" y="3654198"/>
            <a:ext cx="1333500" cy="99126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5672138" y="2964634"/>
            <a:ext cx="2987675" cy="66052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6083" t="49274" r="5310" b="29508"/>
          <a:stretch/>
        </p:blipFill>
        <p:spPr>
          <a:xfrm>
            <a:off x="2840698" y="3625162"/>
            <a:ext cx="5944527" cy="1034128"/>
          </a:xfrm>
          <a:prstGeom prst="roundRect">
            <a:avLst/>
          </a:prstGeom>
          <a:ln w="127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82700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1419367"/>
            <a:ext cx="3808797" cy="2064402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クライアントの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156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348933"/>
            <a:ext cx="8345488" cy="731837"/>
          </a:xfrm>
        </p:spPr>
        <p:txBody>
          <a:bodyPr/>
          <a:lstStyle/>
          <a:p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 Express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とアプライアンス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WLC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の比較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439797"/>
              </p:ext>
            </p:extLst>
          </p:nvPr>
        </p:nvGraphicFramePr>
        <p:xfrm>
          <a:off x="298384" y="1218248"/>
          <a:ext cx="8626228" cy="338042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089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6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0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6944"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sz="1600" spc="0" dirty="0">
                          <a:effectLst/>
                          <a:latin typeface="+mn-ea"/>
                          <a:ea typeface="+mn-ea"/>
                        </a:rPr>
                        <a:t> </a:t>
                      </a: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機能</a:t>
                      </a:r>
                      <a:endParaRPr lang="en-US" sz="1600" spc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sz="1600" spc="0" dirty="0" smtClean="0">
                          <a:effectLst/>
                          <a:latin typeface="+mn-ea"/>
                          <a:ea typeface="+mn-ea"/>
                        </a:rPr>
                        <a:t>Mobility Express</a:t>
                      </a:r>
                      <a:endParaRPr lang="en-US" sz="1600" spc="0" dirty="0">
                        <a:solidFill>
                          <a:schemeClr val="bg2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コントローラ専用機</a:t>
                      </a:r>
                      <a:endParaRPr lang="en-US" sz="1600" spc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944"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スケール</a:t>
                      </a:r>
                      <a:endParaRPr lang="en-US" sz="1600" spc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altLang="ja-JP" sz="1600" spc="0" dirty="0" smtClean="0">
                          <a:effectLst/>
                          <a:latin typeface="+mn-ea"/>
                          <a:ea typeface="+mn-ea"/>
                        </a:rPr>
                        <a:t>100</a:t>
                      </a:r>
                      <a:r>
                        <a:rPr lang="en-US" sz="1600" spc="0" dirty="0" smtClean="0">
                          <a:effectLst/>
                          <a:latin typeface="+mn-ea"/>
                          <a:ea typeface="+mn-ea"/>
                        </a:rPr>
                        <a:t> AP</a:t>
                      </a: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まで</a:t>
                      </a:r>
                      <a:endParaRPr lang="en-US" sz="1600" spc="0" dirty="0">
                        <a:solidFill>
                          <a:schemeClr val="bg2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最大</a:t>
                      </a:r>
                      <a:r>
                        <a:rPr lang="en-US" sz="1600" spc="0" dirty="0" smtClean="0">
                          <a:effectLst/>
                          <a:latin typeface="+mn-ea"/>
                          <a:ea typeface="+mn-ea"/>
                        </a:rPr>
                        <a:t>6000</a:t>
                      </a:r>
                      <a:r>
                        <a:rPr lang="en-US" sz="1600" spc="0" baseline="0" dirty="0" smtClean="0">
                          <a:effectLst/>
                          <a:latin typeface="+mn-ea"/>
                          <a:ea typeface="+mn-ea"/>
                        </a:rPr>
                        <a:t>  AP</a:t>
                      </a:r>
                      <a:r>
                        <a:rPr lang="ja-JP" altLang="en-US" sz="1600" spc="0" baseline="0" dirty="0" smtClean="0">
                          <a:effectLst/>
                          <a:latin typeface="+mn-ea"/>
                          <a:ea typeface="+mn-ea"/>
                        </a:rPr>
                        <a:t>まで</a:t>
                      </a:r>
                      <a:endParaRPr lang="en-US" sz="160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944"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ローミング</a:t>
                      </a:r>
                      <a:endParaRPr lang="en-US" sz="1600" spc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sz="1600" spc="0" dirty="0">
                          <a:effectLst/>
                          <a:latin typeface="+mn-ea"/>
                          <a:ea typeface="+mn-ea"/>
                        </a:rPr>
                        <a:t>L2 </a:t>
                      </a: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のみ</a:t>
                      </a:r>
                      <a:endParaRPr lang="en-US" sz="1600" spc="0" dirty="0">
                        <a:solidFill>
                          <a:schemeClr val="bg2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sz="1600" spc="0" dirty="0" smtClean="0">
                          <a:effectLst/>
                          <a:latin typeface="+mn-ea"/>
                          <a:ea typeface="+mn-ea"/>
                        </a:rPr>
                        <a:t>L2/L3</a:t>
                      </a:r>
                      <a:endParaRPr lang="en-US" sz="160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888"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モード</a:t>
                      </a:r>
                      <a:endParaRPr lang="en-US" sz="1600" spc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sz="1600" spc="0" dirty="0" err="1" smtClean="0">
                          <a:effectLst/>
                          <a:latin typeface="+mn-ea"/>
                          <a:ea typeface="+mn-ea"/>
                        </a:rPr>
                        <a:t>Flex</a:t>
                      </a:r>
                      <a:r>
                        <a:rPr lang="en-US" altLang="ja-JP" sz="1600" spc="0" dirty="0" err="1" smtClean="0">
                          <a:effectLst/>
                          <a:latin typeface="+mn-ea"/>
                          <a:ea typeface="+mn-ea"/>
                        </a:rPr>
                        <a:t>C</a:t>
                      </a:r>
                      <a:r>
                        <a:rPr lang="en-US" sz="1600" spc="0" dirty="0" err="1" smtClean="0">
                          <a:effectLst/>
                          <a:latin typeface="+mn-ea"/>
                          <a:ea typeface="+mn-ea"/>
                        </a:rPr>
                        <a:t>onnect</a:t>
                      </a:r>
                      <a:endParaRPr lang="en-US" sz="1600" spc="0" dirty="0">
                        <a:solidFill>
                          <a:schemeClr val="bg2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sz="1600" spc="0" dirty="0" err="1" smtClean="0">
                          <a:effectLst/>
                          <a:latin typeface="+mn-ea"/>
                          <a:ea typeface="+mn-ea"/>
                        </a:rPr>
                        <a:t>Flex</a:t>
                      </a:r>
                      <a:r>
                        <a:rPr lang="en-US" altLang="ja-JP" sz="1600" spc="0" dirty="0" err="1" smtClean="0">
                          <a:effectLst/>
                          <a:latin typeface="+mn-ea"/>
                          <a:ea typeface="+mn-ea"/>
                        </a:rPr>
                        <a:t>Connect</a:t>
                      </a:r>
                      <a:r>
                        <a:rPr lang="ja-JP" altLang="en-US" sz="1600" spc="0" dirty="0" err="1" smtClean="0">
                          <a:effectLst/>
                          <a:latin typeface="+mn-ea"/>
                          <a:ea typeface="+mn-ea"/>
                        </a:rPr>
                        <a:t>、</a:t>
                      </a: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メッシュ、中央集中、</a:t>
                      </a:r>
                      <a:r>
                        <a:rPr lang="en-US" altLang="ja-JP" sz="1600" spc="0" dirty="0" smtClean="0">
                          <a:effectLst/>
                          <a:latin typeface="+mn-ea"/>
                          <a:ea typeface="+mn-ea"/>
                        </a:rPr>
                        <a:t>OEAP</a:t>
                      </a: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など</a:t>
                      </a:r>
                      <a:endParaRPr lang="en-US" sz="160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980"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altLang="ja-JP" sz="1600" spc="0" dirty="0" err="1" smtClean="0">
                          <a:effectLst/>
                          <a:latin typeface="+mn-ea"/>
                          <a:ea typeface="+mn-ea"/>
                        </a:rPr>
                        <a:t>Applocation</a:t>
                      </a:r>
                      <a:r>
                        <a:rPr lang="ja-JP" altLang="en-US" sz="1600" spc="0" baseline="0" dirty="0" smtClean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600" spc="0" baseline="0" dirty="0" err="1" smtClean="0">
                          <a:effectLst/>
                          <a:latin typeface="+mn-ea"/>
                          <a:ea typeface="+mn-ea"/>
                        </a:rPr>
                        <a:t>Visiblity</a:t>
                      </a:r>
                      <a:r>
                        <a:rPr lang="ja-JP" altLang="en-US" sz="1600" spc="0" baseline="0" dirty="0" smtClean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600" spc="0" baseline="0" dirty="0" smtClean="0">
                          <a:effectLst/>
                          <a:latin typeface="+mn-ea"/>
                          <a:ea typeface="+mn-ea"/>
                        </a:rPr>
                        <a:t>and</a:t>
                      </a:r>
                      <a:r>
                        <a:rPr lang="ja-JP" altLang="en-US" sz="1600" spc="0" baseline="0" dirty="0" smtClean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600" spc="0" baseline="0" dirty="0" smtClean="0">
                          <a:effectLst/>
                          <a:latin typeface="+mn-ea"/>
                          <a:ea typeface="+mn-ea"/>
                        </a:rPr>
                        <a:t>Control</a:t>
                      </a:r>
                      <a:r>
                        <a:rPr lang="ja-JP" altLang="en-US" sz="1600" spc="0" baseline="0" dirty="0" smtClean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600" spc="0" baseline="0" dirty="0" smtClean="0">
                          <a:effectLst/>
                          <a:latin typeface="+mn-ea"/>
                          <a:ea typeface="+mn-ea"/>
                        </a:rPr>
                        <a:t>(AVC)</a:t>
                      </a:r>
                      <a:endParaRPr lang="en-US" sz="1600" spc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アプリケーションの可視化のみ</a:t>
                      </a:r>
                      <a:r>
                        <a:rPr lang="en-US" sz="1600" spc="0" dirty="0" smtClean="0">
                          <a:effectLst/>
                          <a:latin typeface="+mn-ea"/>
                          <a:ea typeface="+mn-ea"/>
                        </a:rPr>
                        <a:t/>
                      </a:r>
                      <a:br>
                        <a:rPr lang="en-US" sz="1600" spc="0" dirty="0" smtClean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600" spc="0" baseline="0" dirty="0" err="1" smtClean="0">
                          <a:effectLst/>
                          <a:latin typeface="+mn-ea"/>
                          <a:ea typeface="+mn-ea"/>
                        </a:rPr>
                        <a:t>Q</a:t>
                      </a:r>
                      <a:r>
                        <a:rPr lang="en-US" altLang="ja-JP" sz="1600" spc="0" baseline="0" dirty="0" err="1" smtClean="0">
                          <a:effectLst/>
                          <a:latin typeface="+mn-ea"/>
                          <a:ea typeface="+mn-ea"/>
                        </a:rPr>
                        <a:t>o</a:t>
                      </a:r>
                      <a:r>
                        <a:rPr lang="en-US" sz="1600" spc="0" baseline="0" dirty="0" err="1" smtClean="0">
                          <a:effectLst/>
                          <a:latin typeface="+mn-ea"/>
                          <a:ea typeface="+mn-ea"/>
                        </a:rPr>
                        <a:t>S</a:t>
                      </a:r>
                      <a:r>
                        <a:rPr lang="en-US" sz="1600" spc="0" baseline="0" dirty="0" smtClean="0">
                          <a:effectLst/>
                          <a:latin typeface="+mn-ea"/>
                          <a:ea typeface="+mn-ea"/>
                        </a:rPr>
                        <a:t>/Policy </a:t>
                      </a:r>
                      <a:r>
                        <a:rPr lang="ja-JP" altLang="en-US" sz="1600" spc="0" baseline="0" dirty="0" smtClean="0">
                          <a:effectLst/>
                          <a:latin typeface="+mn-ea"/>
                          <a:ea typeface="+mn-ea"/>
                        </a:rPr>
                        <a:t>の関連性なし</a:t>
                      </a:r>
                      <a:endParaRPr lang="en-US" altLang="ja-JP" sz="1600" spc="0" baseline="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sz="1600" spc="0" dirty="0" err="1" smtClean="0">
                          <a:effectLst/>
                          <a:latin typeface="+mn-ea"/>
                          <a:ea typeface="+mn-ea"/>
                        </a:rPr>
                        <a:t>Netflow</a:t>
                      </a: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なし</a:t>
                      </a:r>
                      <a:endParaRPr lang="en-US" sz="1600" spc="0" dirty="0">
                        <a:solidFill>
                          <a:schemeClr val="bg2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ユーザ</a:t>
                      </a:r>
                      <a:r>
                        <a:rPr lang="en-US" altLang="ja-JP" sz="1600" spc="0" dirty="0" smtClean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デバイス モデル ポリシー毎の</a:t>
                      </a:r>
                      <a:r>
                        <a:rPr lang="en-US" sz="1600" spc="0" dirty="0" smtClean="0">
                          <a:effectLst/>
                          <a:latin typeface="+mn-ea"/>
                          <a:ea typeface="+mn-ea"/>
                        </a:rPr>
                        <a:t>AVC</a:t>
                      </a:r>
                      <a:endParaRPr lang="en-US" sz="1600" spc="0" baseline="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sz="1600" spc="0" baseline="0" dirty="0" err="1" smtClean="0">
                          <a:effectLst/>
                          <a:latin typeface="+mn-ea"/>
                          <a:ea typeface="+mn-ea"/>
                        </a:rPr>
                        <a:t>Netflow</a:t>
                      </a:r>
                      <a:r>
                        <a:rPr lang="ja-JP" altLang="en-US" sz="1600" spc="0" baseline="0" dirty="0" smtClean="0">
                          <a:effectLst/>
                          <a:latin typeface="+mn-ea"/>
                          <a:ea typeface="+mn-ea"/>
                        </a:rPr>
                        <a:t>エクスポート</a:t>
                      </a:r>
                      <a:endParaRPr lang="en-US" sz="160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944"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sz="1600" spc="0" dirty="0" smtClean="0">
                          <a:effectLst/>
                          <a:latin typeface="+mn-ea"/>
                          <a:ea typeface="+mn-ea"/>
                        </a:rPr>
                        <a:t>AP</a:t>
                      </a: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ライセンス</a:t>
                      </a:r>
                      <a:endParaRPr lang="en-US" sz="1600" spc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無料</a:t>
                      </a:r>
                      <a:endParaRPr lang="en-US" sz="1600" spc="0" dirty="0">
                        <a:solidFill>
                          <a:schemeClr val="bg2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sz="1600" spc="0" dirty="0" smtClean="0">
                          <a:effectLst/>
                          <a:latin typeface="+mn-ea"/>
                          <a:ea typeface="+mn-ea"/>
                        </a:rPr>
                        <a:t>AP</a:t>
                      </a: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数毎で必要</a:t>
                      </a:r>
                      <a:endParaRPr lang="en-US" sz="160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888"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altLang="ja-JP" sz="1600" spc="0" dirty="0" err="1" smtClean="0">
                          <a:effectLst/>
                          <a:latin typeface="+mn-ea"/>
                          <a:ea typeface="+mn-ea"/>
                        </a:rPr>
                        <a:t>w</a:t>
                      </a:r>
                      <a:r>
                        <a:rPr lang="en-US" sz="1600" spc="0" dirty="0" err="1" smtClean="0">
                          <a:effectLst/>
                          <a:latin typeface="+mn-ea"/>
                          <a:ea typeface="+mn-ea"/>
                        </a:rPr>
                        <a:t>IPS</a:t>
                      </a:r>
                      <a:endParaRPr lang="en-US" sz="1600" spc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sz="1600" spc="0" dirty="0" smtClean="0">
                          <a:effectLst/>
                          <a:latin typeface="+mn-ea"/>
                          <a:ea typeface="+mn-ea"/>
                        </a:rPr>
                        <a:t>Rogue</a:t>
                      </a:r>
                      <a:endParaRPr lang="en-US" sz="1600" spc="0" dirty="0">
                        <a:solidFill>
                          <a:schemeClr val="bg2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sz="1600" spc="0" dirty="0" smtClean="0">
                          <a:effectLst/>
                          <a:latin typeface="+mn-ea"/>
                          <a:ea typeface="+mn-ea"/>
                        </a:rPr>
                        <a:t>Rogue + </a:t>
                      </a: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シグネチャ </a:t>
                      </a:r>
                      <a:r>
                        <a:rPr lang="en-US" altLang="ja-JP" sz="1600" spc="0" dirty="0" err="1" smtClean="0">
                          <a:effectLst/>
                          <a:latin typeface="+mn-ea"/>
                          <a:ea typeface="+mn-ea"/>
                        </a:rPr>
                        <a:t>w</a:t>
                      </a:r>
                      <a:r>
                        <a:rPr lang="en-US" sz="1600" spc="0" dirty="0" err="1" smtClean="0">
                          <a:effectLst/>
                          <a:latin typeface="+mn-ea"/>
                          <a:ea typeface="+mn-ea"/>
                        </a:rPr>
                        <a:t>IPS</a:t>
                      </a:r>
                      <a:r>
                        <a:rPr lang="en-US" sz="1600" spc="0" dirty="0" smtClean="0">
                          <a:effectLst/>
                          <a:latin typeface="+mn-ea"/>
                          <a:ea typeface="+mn-ea"/>
                        </a:rPr>
                        <a:t> + </a:t>
                      </a:r>
                      <a:r>
                        <a:rPr lang="en-US" sz="1600" spc="0" dirty="0" err="1" smtClean="0">
                          <a:effectLst/>
                          <a:latin typeface="+mn-ea"/>
                          <a:ea typeface="+mn-ea"/>
                        </a:rPr>
                        <a:t>A</a:t>
                      </a:r>
                      <a:r>
                        <a:rPr lang="en-US" altLang="ja-JP" sz="1600" spc="0" dirty="0" err="1" smtClean="0">
                          <a:effectLst/>
                          <a:latin typeface="+mn-ea"/>
                          <a:ea typeface="+mn-ea"/>
                        </a:rPr>
                        <a:t>w</a:t>
                      </a:r>
                      <a:r>
                        <a:rPr lang="en-US" sz="1600" spc="0" dirty="0" err="1" smtClean="0">
                          <a:effectLst/>
                          <a:latin typeface="+mn-ea"/>
                          <a:ea typeface="+mn-ea"/>
                        </a:rPr>
                        <a:t>IPS</a:t>
                      </a:r>
                      <a:endParaRPr lang="en-US" sz="160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944"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sz="1600" spc="0" dirty="0" smtClean="0">
                          <a:effectLst/>
                          <a:latin typeface="+mn-ea"/>
                          <a:ea typeface="+mn-ea"/>
                        </a:rPr>
                        <a:t>Bonjour gateway</a:t>
                      </a:r>
                      <a:endParaRPr lang="en-US" sz="1600" spc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57150" algn="ctr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altLang="ja-JP" sz="1600" spc="0" dirty="0" smtClean="0">
                          <a:effectLst/>
                          <a:latin typeface="+mn-ea"/>
                          <a:ea typeface="+mn-ea"/>
                        </a:rPr>
                        <a:t>X</a:t>
                      </a:r>
                      <a:endParaRPr lang="en-US" sz="1600" spc="0" dirty="0">
                        <a:solidFill>
                          <a:schemeClr val="bg2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715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altLang="ja-JP" sz="1600" spc="0" dirty="0" smtClean="0">
                          <a:effectLst/>
                          <a:latin typeface="+mn-ea"/>
                          <a:ea typeface="+mn-ea"/>
                        </a:rPr>
                        <a:t>◯</a:t>
                      </a:r>
                      <a:endParaRPr lang="en-US" sz="160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944"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ja-JP" altLang="en-US" sz="1600" spc="-150" dirty="0" smtClean="0">
                          <a:effectLst/>
                          <a:latin typeface="+mn-ea"/>
                          <a:ea typeface="+mn-ea"/>
                        </a:rPr>
                        <a:t>ハイ アベイラビリティ</a:t>
                      </a:r>
                      <a:endParaRPr lang="en-US" sz="1600" spc="-15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冗長</a:t>
                      </a:r>
                      <a:r>
                        <a:rPr lang="en-US" altLang="ja-JP" sz="1600" spc="0" dirty="0" smtClean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ja-JP" altLang="en-US" sz="1600" spc="0" dirty="0" smtClean="0">
                          <a:effectLst/>
                          <a:latin typeface="+mn-ea"/>
                          <a:ea typeface="+mn-ea"/>
                        </a:rPr>
                        <a:t>プライマリ、バックアップ</a:t>
                      </a:r>
                      <a:r>
                        <a:rPr lang="en-US" altLang="ja-JP" sz="1600" spc="0" dirty="0" smtClean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1600" spc="0" dirty="0">
                        <a:solidFill>
                          <a:schemeClr val="bg2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57150" algn="l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914400" algn="l"/>
                          <a:tab pos="2171700" algn="l"/>
                        </a:tabLst>
                      </a:pPr>
                      <a:r>
                        <a:rPr lang="en-US" sz="1600" spc="0" dirty="0" smtClean="0">
                          <a:effectLst/>
                          <a:latin typeface="+mn-ea"/>
                          <a:ea typeface="+mn-ea"/>
                        </a:rPr>
                        <a:t>N+1, SSO</a:t>
                      </a:r>
                      <a:endParaRPr lang="en-US" sz="160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ＭＳ Ｐゴシック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620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9526" y="430025"/>
            <a:ext cx="8345488" cy="731837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接続クライアントの一覧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738"/>
            <a:ext cx="6025444" cy="3389312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>
            <a:off x="1400175" y="2114550"/>
            <a:ext cx="4572000" cy="1009650"/>
          </a:xfrm>
          <a:prstGeom prst="roundRect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1409701" y="3009898"/>
            <a:ext cx="284392" cy="140493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5848350" y="2114550"/>
            <a:ext cx="2762250" cy="90963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l="22447" t="25527" r="1279" b="44544"/>
          <a:stretch/>
        </p:blipFill>
        <p:spPr>
          <a:xfrm>
            <a:off x="1684567" y="3024187"/>
            <a:ext cx="7098687" cy="1566863"/>
          </a:xfrm>
          <a:prstGeom prst="roundRect">
            <a:avLst/>
          </a:prstGeom>
          <a:ln w="12700">
            <a:solidFill>
              <a:schemeClr val="accent2"/>
            </a:solidFill>
          </a:ln>
        </p:spPr>
      </p:pic>
      <p:grpSp>
        <p:nvGrpSpPr>
          <p:cNvPr id="17" name="グループ化 16"/>
          <p:cNvGrpSpPr/>
          <p:nvPr/>
        </p:nvGrpSpPr>
        <p:grpSpPr>
          <a:xfrm>
            <a:off x="5717291" y="1214533"/>
            <a:ext cx="3074056" cy="1536507"/>
            <a:chOff x="4741677" y="3303089"/>
            <a:chExt cx="3239997" cy="452935"/>
          </a:xfrm>
        </p:grpSpPr>
        <p:sp>
          <p:nvSpPr>
            <p:cNvPr id="18" name="正方形/長方形 17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defTabSz="179388"/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表示する項目を選べます。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defTabSz="179388"/>
              <a:r>
                <a:rPr kumimoji="1" lang="ja-JP" altLang="en-US" sz="12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名前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IPv4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アドレス、</a:t>
              </a:r>
              <a:r>
                <a:rPr kumimoji="1" lang="en-US" altLang="ja-JP" sz="12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AP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名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プロトコル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、ホスト名、クライアント タイプ、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接続速度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ステータス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信号品質</a:t>
              </a:r>
              <a:r>
                <a:rPr kumimoji="1" lang="en-US" altLang="ja-JP" sz="12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(SNR)</a:t>
              </a:r>
              <a:r>
                <a:rPr kumimoji="1" lang="ja-JP" altLang="en-US" sz="1200" dirty="0" err="1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使用状況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ボリューム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)</a:t>
              </a:r>
              <a:r>
                <a:rPr kumimoji="1" lang="ja-JP" altLang="en-US" sz="1200" dirty="0" err="1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WLAN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SSID</a:t>
              </a:r>
              <a:r>
                <a:rPr kumimoji="1" lang="ja-JP" altLang="en-US" sz="1200" dirty="0" err="1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アップタイム、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周波数帯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WLAN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プロファイル、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AP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</a:t>
              </a:r>
              <a:r>
                <a:rPr kumimoji="1" lang="ja-JP" altLang="en-US" sz="1200" dirty="0" err="1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kumimoji="1" lang="en-US" altLang="ja-JP" sz="12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AP</a:t>
              </a:r>
              <a:r>
                <a:rPr kumimoji="1" lang="ja-JP" altLang="en-US" sz="12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グループ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IPv6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</a:t>
              </a:r>
              <a:endParaRPr kumimoji="1" lang="en-US" altLang="ja-JP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0" name="楕円 19"/>
          <p:cNvSpPr>
            <a:spLocks noChangeAspect="1"/>
          </p:cNvSpPr>
          <p:nvPr/>
        </p:nvSpPr>
        <p:spPr>
          <a:xfrm>
            <a:off x="1628898" y="3088315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5717290" y="4228424"/>
            <a:ext cx="3256112" cy="468315"/>
            <a:chOff x="4741677" y="3256889"/>
            <a:chExt cx="3431881" cy="452936"/>
          </a:xfrm>
        </p:grpSpPr>
        <p:sp>
          <p:nvSpPr>
            <p:cNvPr id="22" name="正方形/長方形 21"/>
            <p:cNvSpPr/>
            <p:nvPr/>
          </p:nvSpPr>
          <p:spPr>
            <a:xfrm>
              <a:off x="5054600" y="3256889"/>
              <a:ext cx="3118958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defTabSz="179388"/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名前や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AP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名はフィルタ機能で絞り込むことが可能です。</a:t>
              </a:r>
              <a:endParaRPr kumimoji="1" lang="en-US" altLang="ja-JP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741677" y="3256890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7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クライアントの詳細 </a:t>
            </a:r>
            <a:r>
              <a:rPr kumimoji="1" lang="en-US" altLang="ja-JP" dirty="0" smtClean="0"/>
              <a:t>1</a:t>
            </a:r>
            <a:r>
              <a:rPr lang="en-US" altLang="ja-JP" dirty="0" smtClean="0"/>
              <a:t>/4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738"/>
            <a:ext cx="6025443" cy="3389312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5717291" y="1201739"/>
            <a:ext cx="3187872" cy="760411"/>
            <a:chOff x="4741677" y="3303089"/>
            <a:chExt cx="3359957" cy="452935"/>
          </a:xfrm>
        </p:grpSpPr>
        <p:sp>
          <p:nvSpPr>
            <p:cNvPr id="6" name="正方形/長方形 5"/>
            <p:cNvSpPr/>
            <p:nvPr/>
          </p:nvSpPr>
          <p:spPr>
            <a:xfrm>
              <a:off x="5054600" y="3303089"/>
              <a:ext cx="304703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defTabSz="179388"/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接続クライアントの一覧で 行を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/>
              </a:r>
              <a:b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</a:b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クリックすると、各クライアントの詳細が表示されます。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5717291" y="2090738"/>
            <a:ext cx="3187872" cy="1391498"/>
            <a:chOff x="4741677" y="3303089"/>
            <a:chExt cx="3359957" cy="452935"/>
          </a:xfrm>
        </p:grpSpPr>
        <p:sp>
          <p:nvSpPr>
            <p:cNvPr id="9" name="正方形/長方形 8"/>
            <p:cNvSpPr/>
            <p:nvPr/>
          </p:nvSpPr>
          <p:spPr>
            <a:xfrm>
              <a:off x="5054599" y="3303089"/>
              <a:ext cx="304703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defTabSz="179388"/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通信できない場合に確認</a:t>
              </a:r>
              <a:endParaRPr kumimoji="1" lang="en-US" altLang="ja-JP" sz="1400" dirty="0" smtClean="0">
                <a:solidFill>
                  <a:schemeClr val="tx1"/>
                </a:solidFill>
                <a:latin typeface="+mn-ea"/>
              </a:endParaRPr>
            </a:p>
            <a:p>
              <a:pPr defTabSz="179388"/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丸が黒の部分が異常となります。</a:t>
              </a:r>
              <a:endParaRPr kumimoji="1" lang="en-US" altLang="ja-JP" sz="1400" dirty="0" smtClean="0">
                <a:solidFill>
                  <a:schemeClr val="tx1"/>
                </a:solidFill>
                <a:latin typeface="+mn-ea"/>
              </a:endParaRPr>
            </a:p>
            <a:p>
              <a:pPr defTabSz="179388"/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認証の場合はユーザ名、パスワードの確認。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DHCP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の場合はプールに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+mn-ea"/>
                </a:rPr>
                <a:t/>
              </a:r>
              <a:br>
                <a:rPr kumimoji="1" lang="en-US" altLang="ja-JP" sz="1400" smtClean="0">
                  <a:solidFill>
                    <a:schemeClr val="tx1"/>
                  </a:solidFill>
                  <a:latin typeface="+mn-ea"/>
                </a:rPr>
              </a:b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余裕があるか確認して下さい。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11" name="楕円 10"/>
          <p:cNvSpPr>
            <a:spLocks noChangeAspect="1"/>
          </p:cNvSpPr>
          <p:nvPr/>
        </p:nvSpPr>
        <p:spPr>
          <a:xfrm>
            <a:off x="3453262" y="2111854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クライアントの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詳細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2/4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通信経路の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738"/>
            <a:ext cx="6025444" cy="3389312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5711169" y="1201738"/>
            <a:ext cx="3074056" cy="642174"/>
            <a:chOff x="4741677" y="3303089"/>
            <a:chExt cx="3239997" cy="452935"/>
          </a:xfrm>
        </p:grpSpPr>
        <p:sp>
          <p:nvSpPr>
            <p:cNvPr id="5" name="正方形/長方形 4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defTabSz="179388"/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クライアントとコントローラの経路を表示します。</a:t>
              </a:r>
              <a:endParaRPr kumimoji="1" lang="en-US" altLang="ja-JP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7" name="楕円 6"/>
          <p:cNvSpPr>
            <a:spLocks noChangeAspect="1"/>
          </p:cNvSpPr>
          <p:nvPr/>
        </p:nvSpPr>
        <p:spPr>
          <a:xfrm>
            <a:off x="1305048" y="1608055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194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クライアントの詳細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3/4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疎通確認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738"/>
            <a:ext cx="6025443" cy="3389312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5717291" y="1201738"/>
            <a:ext cx="3187872" cy="654968"/>
            <a:chOff x="4741677" y="3303089"/>
            <a:chExt cx="3359957" cy="461959"/>
          </a:xfrm>
        </p:grpSpPr>
        <p:sp>
          <p:nvSpPr>
            <p:cNvPr id="6" name="正方形/長方形 5"/>
            <p:cNvSpPr/>
            <p:nvPr/>
          </p:nvSpPr>
          <p:spPr>
            <a:xfrm>
              <a:off x="5054599" y="3303091"/>
              <a:ext cx="3047035" cy="461957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defTabSz="179388"/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クライアント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へ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の疎通確認</a:t>
              </a:r>
              <a:endParaRPr kumimoji="1" lang="en-US" altLang="ja-JP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defTabSz="179388"/>
              <a:r>
                <a:rPr kumimoji="1" lang="en-US" altLang="ja-JP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開始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をクリックすると 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5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回</a:t>
              </a:r>
              <a:r>
                <a:rPr kumimoji="1" lang="en-US" altLang="ja-JP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ping</a:t>
              </a:r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を行います。</a:t>
              </a:r>
              <a:endParaRPr kumimoji="1" lang="en-US" altLang="ja-JP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8" name="楕円 7"/>
          <p:cNvSpPr>
            <a:spLocks noChangeAspect="1"/>
          </p:cNvSpPr>
          <p:nvPr/>
        </p:nvSpPr>
        <p:spPr>
          <a:xfrm>
            <a:off x="1305048" y="1856707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71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クライアントの詳細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4/4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通信のキャプチャ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738"/>
            <a:ext cx="6025444" cy="3389312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5717291" y="1201738"/>
            <a:ext cx="2996805" cy="342805"/>
            <a:chOff x="4741677" y="3303089"/>
            <a:chExt cx="3239997" cy="452935"/>
          </a:xfrm>
        </p:grpSpPr>
        <p:sp>
          <p:nvSpPr>
            <p:cNvPr id="5" name="正方形/長方形 4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defTabSz="179388"/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キャプチャ対象</a:t>
              </a:r>
              <a:endParaRPr kumimoji="1" lang="en-US" altLang="ja-JP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7" name="楕円 6"/>
          <p:cNvSpPr>
            <a:spLocks noChangeAspect="1"/>
          </p:cNvSpPr>
          <p:nvPr/>
        </p:nvSpPr>
        <p:spPr>
          <a:xfrm>
            <a:off x="1238373" y="3088315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5717291" y="1655763"/>
            <a:ext cx="2996805" cy="357093"/>
            <a:chOff x="4741677" y="3303089"/>
            <a:chExt cx="3239997" cy="452935"/>
          </a:xfrm>
        </p:grpSpPr>
        <p:sp>
          <p:nvSpPr>
            <p:cNvPr id="9" name="正方形/長方形 8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defTabSz="179388"/>
              <a:r>
                <a:rPr kumimoji="1" lang="ja-JP" altLang="en-US" sz="12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キャプチャ内容の保存先</a:t>
              </a:r>
              <a:endParaRPr kumimoji="1" lang="en-US" altLang="ja-JP" sz="1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2" name="楕円 11"/>
          <p:cNvSpPr>
            <a:spLocks noChangeAspect="1"/>
          </p:cNvSpPr>
          <p:nvPr/>
        </p:nvSpPr>
        <p:spPr>
          <a:xfrm>
            <a:off x="1238373" y="2121527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318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その他</a:t>
            </a:r>
            <a:endParaRPr kumimoji="1"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/>
          <p:cNvSpPr txBox="1">
            <a:spLocks noChangeAspect="1"/>
          </p:cNvSpPr>
          <p:nvPr/>
        </p:nvSpPr>
        <p:spPr>
          <a:xfrm>
            <a:off x="6790349" y="514984"/>
            <a:ext cx="1858351" cy="185835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38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endParaRPr kumimoji="1" lang="ja-JP" altLang="en-US" sz="138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0" y="558800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245777"/>
            <a:ext cx="8345488" cy="731837"/>
          </a:xfrm>
        </p:spPr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よく聞かれる質問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399619"/>
              </p:ext>
            </p:extLst>
          </p:nvPr>
        </p:nvGraphicFramePr>
        <p:xfrm>
          <a:off x="437766" y="1100344"/>
          <a:ext cx="8347460" cy="3611880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351374">
                  <a:extLst>
                    <a:ext uri="{9D8B030D-6E8A-4147-A177-3AD203B41FA5}">
                      <a16:colId xmlns:a16="http://schemas.microsoft.com/office/drawing/2014/main" val="3367128534"/>
                    </a:ext>
                  </a:extLst>
                </a:gridCol>
                <a:gridCol w="7996086">
                  <a:extLst>
                    <a:ext uri="{9D8B030D-6E8A-4147-A177-3AD203B41FA5}">
                      <a16:colId xmlns:a16="http://schemas.microsoft.com/office/drawing/2014/main" val="29075100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Q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ME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で購入した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を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WLC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に使えますか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561514"/>
                  </a:ext>
                </a:extLst>
              </a:tr>
              <a:tr h="190945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Yes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1100" dirty="0" err="1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Courier New" panose="02070309020205020404" pitchFamily="49" charset="0"/>
                        </a:rPr>
                        <a:t>ap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Courier New" panose="02070309020205020404" pitchFamily="49" charset="0"/>
                        </a:rPr>
                        <a:t>-type </a:t>
                      </a:r>
                      <a:r>
                        <a:rPr lang="en-US" altLang="ja-JP" sz="1100" dirty="0" err="1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Courier New" panose="02070309020205020404" pitchFamily="49" charset="0"/>
                        </a:rPr>
                        <a:t>capwap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コマンドを実行してモードを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CAPWAP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に切り替えます。</a:t>
                      </a:r>
                      <a:endParaRPr lang="en-US" altLang="ja-JP" sz="11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WLC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に帰属すると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WLC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から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CAPWAP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イメージがダウンロードされ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CAPWAP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として動作します。</a:t>
                      </a:r>
                      <a:endParaRPr lang="en-US" altLang="ja-JP" sz="11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651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Q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WLC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で使っていた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を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ME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に変更できますか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15713"/>
                  </a:ext>
                </a:extLst>
              </a:tr>
              <a:tr h="190945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Yes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ja-JP" altLang="en-US" sz="1100" baseline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の </a:t>
                      </a:r>
                      <a:r>
                        <a:rPr lang="en-US" altLang="ja-JP" sz="1100" dirty="0" err="1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Courier New" panose="02070309020205020404" pitchFamily="49" charset="0"/>
                        </a:rPr>
                        <a:t>ap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Courier New" panose="02070309020205020404" pitchFamily="49" charset="0"/>
                        </a:rPr>
                        <a:t>-type mobility-express tftp://&lt;tftp server </a:t>
                      </a:r>
                      <a:r>
                        <a:rPr lang="en-US" altLang="ja-JP" sz="1100" dirty="0" err="1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Courier New" panose="02070309020205020404" pitchFamily="49" charset="0"/>
                        </a:rPr>
                        <a:t>ip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Courier New" panose="02070309020205020404" pitchFamily="49" charset="0"/>
                        </a:rPr>
                        <a:t>-address&gt;/&lt;filename&gt;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コマンドで切り換えられます。イメージは、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cisco.com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から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AIR-AP</a:t>
                      </a:r>
                      <a:r>
                        <a:rPr lang="en-US" altLang="ja-JP" sz="1100" i="1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xxxx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-K9-</a:t>
                      </a:r>
                      <a:r>
                        <a:rPr lang="en-US" altLang="ja-JP" sz="1100" i="1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x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lang="en-US" altLang="ja-JP" sz="1100" i="1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x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lang="en-US" altLang="ja-JP" sz="1100" i="1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xxx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lang="en-US" altLang="ja-JP" sz="1100" i="1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x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.tar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をダウンロードして下さい。</a:t>
                      </a:r>
                      <a:endParaRPr lang="en-US" altLang="ja-JP" sz="11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723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Q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ME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で</a:t>
                      </a: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MESH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をサポートしますか？</a:t>
                      </a:r>
                      <a:endParaRPr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139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No: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将来サポート予定です。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70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Q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コマンドラインはサポートされますか？</a:t>
                      </a:r>
                      <a:endParaRPr lang="ja-JP" altLang="en-US" sz="11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781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Yes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altLang="ja-JP" sz="11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:</a:t>
                      </a:r>
                      <a:r>
                        <a:rPr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サポート コマンドは、リファレンス ガイドまたはリリース ノートを参照ください。</a:t>
                      </a:r>
                      <a:endParaRPr kumimoji="1" lang="en-US" altLang="ja-JP" sz="11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688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Q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ME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で初期セットアップは出来たのですが</a:t>
                      </a: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SSID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が見えません。</a:t>
                      </a:r>
                      <a:endParaRPr kumimoji="1" lang="en-US" altLang="ja-JP" sz="11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773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8.2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以前ではデフォルト</a:t>
                      </a: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GW</a:t>
                      </a:r>
                      <a:r>
                        <a:rPr kumimoji="1" lang="ja-JP" altLang="en-US" sz="1100" dirty="0" err="1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への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疎通があるか確認して下さい。また、国が </a:t>
                      </a: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J4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(Q)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になっているか確認して下さい。</a:t>
                      </a:r>
                      <a:endParaRPr kumimoji="1" lang="en-US" altLang="ja-JP" sz="11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3688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Q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ME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を大量に展開したいですが、個別の</a:t>
                      </a: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を設定するのは大変なのでいい方法はありませんか</a:t>
                      </a: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895354"/>
                  </a:ext>
                </a:extLst>
              </a:tr>
              <a:tr h="190945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PnP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(8.4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以降</a:t>
                      </a: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をお使いください。コンソール接続や</a:t>
                      </a:r>
                      <a:r>
                        <a:rPr kumimoji="1" lang="en-US" altLang="ja-JP" sz="1100" dirty="0" err="1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AirProvisioning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が必要なく</a:t>
                      </a: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APIC-EM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にコンフィグと</a:t>
                      </a: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SN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と紐付けることで、新品の</a:t>
                      </a: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ME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kumimoji="1" lang="en-US" altLang="ja-JP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</a:t>
                      </a:r>
                      <a:r>
                        <a:rPr kumimoji="1" lang="ja-JP" altLang="en-US" sz="11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を自動でプロビジョニングすることが可能できます。</a:t>
                      </a:r>
                      <a:endParaRPr kumimoji="1" lang="en-US" altLang="ja-JP" sz="11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181342"/>
                  </a:ext>
                </a:extLst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7208728" y="766882"/>
            <a:ext cx="1576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2017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月現在</a:t>
            </a:r>
          </a:p>
        </p:txBody>
      </p:sp>
    </p:spTree>
    <p:extLst>
      <p:ext uri="{BB962C8B-B14F-4D97-AF65-F5344CB8AC3E}">
        <p14:creationId xmlns:p14="http://schemas.microsoft.com/office/powerpoint/2010/main" val="18705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83174" y="525561"/>
            <a:ext cx="8345488" cy="731837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コントローラの初期化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0922"/>
            <a:ext cx="6025443" cy="3389312"/>
          </a:xfrm>
          <a:prstGeom prst="rect">
            <a:avLst/>
          </a:prstGeom>
        </p:spPr>
      </p:pic>
      <p:sp>
        <p:nvSpPr>
          <p:cNvPr id="6" name="楕円 5"/>
          <p:cNvSpPr>
            <a:spLocks noChangeAspect="1"/>
          </p:cNvSpPr>
          <p:nvPr/>
        </p:nvSpPr>
        <p:spPr>
          <a:xfrm>
            <a:off x="46397" y="2811824"/>
            <a:ext cx="242954" cy="2429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741678" y="1321357"/>
            <a:ext cx="4043547" cy="402950"/>
            <a:chOff x="4741677" y="3303089"/>
            <a:chExt cx="4043547" cy="452935"/>
          </a:xfrm>
        </p:grpSpPr>
        <p:sp>
          <p:nvSpPr>
            <p:cNvPr id="8" name="正方形/長方形 7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詳細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コントローラ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をクリック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4741678" y="1837085"/>
            <a:ext cx="4043547" cy="402950"/>
            <a:chOff x="4741677" y="3303089"/>
            <a:chExt cx="4043547" cy="452935"/>
          </a:xfrm>
        </p:grpSpPr>
        <p:sp>
          <p:nvSpPr>
            <p:cNvPr id="12" name="正方形/長方形 11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構成管理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をクリック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4" name="楕円 13"/>
          <p:cNvSpPr>
            <a:spLocks noChangeAspect="1"/>
          </p:cNvSpPr>
          <p:nvPr/>
        </p:nvSpPr>
        <p:spPr>
          <a:xfrm>
            <a:off x="2280194" y="2549360"/>
            <a:ext cx="242954" cy="2429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楕円 14"/>
          <p:cNvSpPr>
            <a:spLocks noChangeAspect="1"/>
          </p:cNvSpPr>
          <p:nvPr/>
        </p:nvSpPr>
        <p:spPr>
          <a:xfrm>
            <a:off x="1416313" y="3434054"/>
            <a:ext cx="242954" cy="2429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4741678" y="2347885"/>
            <a:ext cx="4043547" cy="402950"/>
            <a:chOff x="4741677" y="3303089"/>
            <a:chExt cx="4043547" cy="452935"/>
          </a:xfrm>
        </p:grpSpPr>
        <p:sp>
          <p:nvSpPr>
            <p:cNvPr id="17" name="正方形/長方形 1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コントローラ設定のクリア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をクリック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741678" y="2879422"/>
            <a:ext cx="4043547" cy="554631"/>
            <a:chOff x="4741677" y="3303089"/>
            <a:chExt cx="4043547" cy="452935"/>
          </a:xfrm>
        </p:grpSpPr>
        <p:sp>
          <p:nvSpPr>
            <p:cNvPr id="20" name="正方形/長方形 19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の再起動が始まったら工場初期化完了です。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59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37766" y="1245173"/>
            <a:ext cx="3996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 smtClean="0">
                <a:solidFill>
                  <a:srgbClr val="9891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AIR</a:t>
            </a:r>
            <a:r>
              <a:rPr lang="en-US" altLang="ja-JP" sz="3200" dirty="0">
                <a:solidFill>
                  <a:srgbClr val="9891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lang="en-US" altLang="ja-JP" sz="3200" dirty="0" smtClean="0">
                <a:solidFill>
                  <a:srgbClr val="9891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en-US" altLang="ja-JP" sz="32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3802</a:t>
            </a:r>
            <a:r>
              <a:rPr lang="en-US" altLang="ja-JP" sz="3200" dirty="0" smtClean="0">
                <a:solidFill>
                  <a:srgbClr val="92D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</a:t>
            </a:r>
            <a:r>
              <a:rPr lang="en-US" altLang="ja-JP" sz="3200" dirty="0" smtClean="0">
                <a:solidFill>
                  <a:srgbClr val="9891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lang="en-US" altLang="ja-JP" sz="3200" dirty="0" smtClean="0">
                <a:solidFill>
                  <a:srgbClr val="FF99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</a:t>
            </a:r>
            <a:r>
              <a:rPr lang="en-US" altLang="ja-JP" sz="3200" dirty="0" smtClean="0">
                <a:solidFill>
                  <a:srgbClr val="9891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-K9</a:t>
            </a:r>
            <a:r>
              <a:rPr lang="en-US" altLang="ja-JP" sz="32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endParaRPr lang="en-US" altLang="ja-JP" sz="3200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2882516" y="1703531"/>
            <a:ext cx="236584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124" tIns="41061" rIns="82124" bIns="41061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96D6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7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5313" y="341313"/>
            <a:ext cx="8407941" cy="1183476"/>
          </a:xfrm>
        </p:spPr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アクセスポイントの型番から読み取れる情報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79814" name="Line 6"/>
          <p:cNvSpPr>
            <a:spLocks noChangeShapeType="1"/>
          </p:cNvSpPr>
          <p:nvPr/>
        </p:nvSpPr>
        <p:spPr bwMode="auto">
          <a:xfrm>
            <a:off x="1879108" y="1703531"/>
            <a:ext cx="960079" cy="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124" tIns="41061" rIns="82124" bIns="41061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96D6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79815" name="Line 7"/>
          <p:cNvSpPr>
            <a:spLocks noChangeShapeType="1"/>
          </p:cNvSpPr>
          <p:nvPr/>
        </p:nvSpPr>
        <p:spPr bwMode="auto">
          <a:xfrm>
            <a:off x="3353412" y="1703531"/>
            <a:ext cx="278928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124" tIns="41061" rIns="82124" bIns="41061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96D6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4339763" y="1703531"/>
            <a:ext cx="323171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124" tIns="41061" rIns="82124" bIns="41061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96D6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258617"/>
              </p:ext>
            </p:extLst>
          </p:nvPr>
        </p:nvGraphicFramePr>
        <p:xfrm>
          <a:off x="437765" y="2197052"/>
          <a:ext cx="8347459" cy="24417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51654">
                  <a:extLst>
                    <a:ext uri="{9D8B030D-6E8A-4147-A177-3AD203B41FA5}">
                      <a16:colId xmlns:a16="http://schemas.microsoft.com/office/drawing/2014/main" val="132954742"/>
                    </a:ext>
                  </a:extLst>
                </a:gridCol>
                <a:gridCol w="3142314">
                  <a:extLst>
                    <a:ext uri="{9D8B030D-6E8A-4147-A177-3AD203B41FA5}">
                      <a16:colId xmlns:a16="http://schemas.microsoft.com/office/drawing/2014/main" val="840565419"/>
                    </a:ext>
                  </a:extLst>
                </a:gridCol>
                <a:gridCol w="4653491">
                  <a:extLst>
                    <a:ext uri="{9D8B030D-6E8A-4147-A177-3AD203B41FA5}">
                      <a16:colId xmlns:a16="http://schemas.microsoft.com/office/drawing/2014/main" val="4288738353"/>
                    </a:ext>
                  </a:extLst>
                </a:gridCol>
              </a:tblGrid>
              <a:tr h="52111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bg2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400" dirty="0">
                        <a:solidFill>
                          <a:schemeClr val="bg2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製品型番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380x</a:t>
                      </a:r>
                      <a:r>
                        <a:rPr lang="ja-JP" altLang="en-US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：</a:t>
                      </a:r>
                      <a:r>
                        <a:rPr lang="en-US" altLang="ja-JP" sz="1400" dirty="0" err="1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Aironet</a:t>
                      </a:r>
                      <a:r>
                        <a:rPr lang="ja-JP" altLang="en-US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3800 </a:t>
                      </a:r>
                      <a:r>
                        <a:rPr lang="ja-JP" altLang="en-US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シリーズ</a:t>
                      </a:r>
                      <a:endParaRPr lang="en-US" altLang="ja-JP" sz="1400" dirty="0" smtClean="0">
                        <a:solidFill>
                          <a:srgbClr val="0096D6"/>
                        </a:solidFill>
                        <a:latin typeface="+mn-ea"/>
                        <a:ea typeface="+mn-ea"/>
                      </a:endParaRP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280x</a:t>
                      </a:r>
                      <a:r>
                        <a:rPr lang="ja-JP" altLang="en-US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：</a:t>
                      </a:r>
                      <a:r>
                        <a:rPr lang="en-US" altLang="ja-JP" sz="1400" dirty="0" err="1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Aironet</a:t>
                      </a:r>
                      <a:r>
                        <a:rPr lang="ja-JP" altLang="en-US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2800 </a:t>
                      </a:r>
                      <a:r>
                        <a:rPr lang="ja-JP" altLang="en-US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シリーズ</a:t>
                      </a:r>
                      <a:endParaRPr lang="en-US" altLang="ja-JP" sz="1400" dirty="0" smtClean="0">
                        <a:solidFill>
                          <a:srgbClr val="0096D6"/>
                        </a:solidFill>
                        <a:latin typeface="+mn-ea"/>
                        <a:ea typeface="+mn-ea"/>
                      </a:endParaRP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18</a:t>
                      </a:r>
                      <a:r>
                        <a:rPr lang="en-US" altLang="ja-JP" sz="1400" i="1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xx</a:t>
                      </a:r>
                      <a:r>
                        <a:rPr lang="ja-JP" altLang="en-US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：</a:t>
                      </a:r>
                      <a:r>
                        <a:rPr lang="en-US" altLang="ja-JP" sz="1400" dirty="0" err="1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Aironet</a:t>
                      </a:r>
                      <a:r>
                        <a:rPr lang="ja-JP" altLang="en-US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1800 </a:t>
                      </a:r>
                      <a:r>
                        <a:rPr lang="ja-JP" altLang="en-US" sz="1400" dirty="0" smtClean="0">
                          <a:solidFill>
                            <a:srgbClr val="0096D6"/>
                          </a:solidFill>
                          <a:latin typeface="+mn-ea"/>
                          <a:ea typeface="+mn-ea"/>
                        </a:rPr>
                        <a:t>シリーズ</a:t>
                      </a:r>
                      <a:endParaRPr lang="en-US" altLang="ja-JP" sz="1400" dirty="0" smtClean="0">
                        <a:solidFill>
                          <a:srgbClr val="0096D6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886319"/>
                  </a:ext>
                </a:extLst>
              </a:tr>
              <a:tr h="521118">
                <a:tc rowSpan="2"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bg2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kumimoji="1" lang="ja-JP" altLang="en-US" sz="1400" dirty="0">
                        <a:solidFill>
                          <a:schemeClr val="bg2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アンテナ タイプ </a:t>
                      </a: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en-US" altLang="ja-JP" sz="1400" dirty="0" smtClean="0">
                          <a:latin typeface="+mn-ea"/>
                          <a:ea typeface="+mn-ea"/>
                        </a:rPr>
                        <a:t>815</a:t>
                      </a:r>
                      <a:r>
                        <a:rPr kumimoji="1" lang="ja-JP" altLang="en-US" sz="1400" dirty="0" smtClean="0">
                          <a:latin typeface="+mn-ea"/>
                          <a:ea typeface="+mn-ea"/>
                        </a:rPr>
                        <a:t>以外</a:t>
                      </a:r>
                      <a:r>
                        <a:rPr kumimoji="1" lang="en-US" altLang="ja-JP" sz="1400" dirty="0" smtClean="0"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1400" dirty="0" smtClean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dirty="0" err="1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I</a:t>
                      </a:r>
                      <a:r>
                        <a:rPr lang="ja-JP" altLang="en-US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ja-JP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:</a:t>
                      </a:r>
                      <a:r>
                        <a:rPr lang="ja-JP" altLang="en-US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 内蔵アンテナ</a:t>
                      </a:r>
                      <a:endParaRPr lang="en-US" altLang="ja-JP" sz="1400" dirty="0" smtClean="0">
                        <a:solidFill>
                          <a:srgbClr val="6DB344"/>
                        </a:solidFill>
                        <a:latin typeface="+mn-ea"/>
                        <a:ea typeface="+mn-ea"/>
                      </a:endParaRP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E</a:t>
                      </a:r>
                      <a:r>
                        <a:rPr lang="ja-JP" altLang="en-US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:</a:t>
                      </a:r>
                      <a:r>
                        <a:rPr lang="ja-JP" altLang="en-US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 外付けアンテナ</a:t>
                      </a:r>
                      <a:endParaRPr lang="en-US" altLang="ja-JP" sz="1400" dirty="0" smtClean="0">
                        <a:solidFill>
                          <a:srgbClr val="6DB344"/>
                        </a:solidFill>
                        <a:latin typeface="+mn-ea"/>
                        <a:ea typeface="+mn-ea"/>
                      </a:endParaRP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P : </a:t>
                      </a:r>
                      <a:r>
                        <a:rPr lang="ja-JP" altLang="en-US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外付けアンテナ </a:t>
                      </a:r>
                      <a:r>
                        <a:rPr lang="en-US" altLang="ja-JP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ja-JP" altLang="en-US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スタジアム対応</a:t>
                      </a:r>
                      <a:r>
                        <a:rPr lang="en-US" altLang="ja-JP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00264"/>
                  </a:ext>
                </a:extLst>
              </a:tr>
              <a:tr h="217133">
                <a:tc vMerge="1"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bg2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モデル </a:t>
                      </a: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en-US" altLang="ja-JP" sz="1400" dirty="0" smtClean="0">
                          <a:latin typeface="+mn-ea"/>
                          <a:ea typeface="+mn-ea"/>
                        </a:rPr>
                        <a:t>1815)</a:t>
                      </a:r>
                      <a:endParaRPr kumimoji="1" lang="ja-JP" altLang="en-US" sz="1400" dirty="0" smtClean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dirty="0" err="1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i</a:t>
                      </a:r>
                      <a:r>
                        <a:rPr lang="en-US" altLang="ja-JP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ja-JP" altLang="en-US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w,</a:t>
                      </a:r>
                      <a:r>
                        <a:rPr lang="ja-JP" altLang="en-US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t,</a:t>
                      </a:r>
                      <a:r>
                        <a:rPr lang="ja-JP" altLang="en-US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m</a:t>
                      </a:r>
                      <a:r>
                        <a:rPr lang="ja-JP" altLang="en-US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:</a:t>
                      </a:r>
                      <a:r>
                        <a:rPr lang="ja-JP" altLang="en-US" sz="1400" dirty="0" smtClean="0">
                          <a:solidFill>
                            <a:srgbClr val="6DB344"/>
                          </a:solidFill>
                          <a:latin typeface="+mn-ea"/>
                          <a:ea typeface="+mn-ea"/>
                        </a:rPr>
                        <a:t> 用途により選択</a:t>
                      </a:r>
                      <a:endParaRPr lang="en-US" altLang="ja-JP" sz="1400" dirty="0" smtClean="0">
                        <a:solidFill>
                          <a:srgbClr val="6DB344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07095"/>
                  </a:ext>
                </a:extLst>
              </a:tr>
              <a:tr h="36912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bg2"/>
                          </a:solidFill>
                          <a:latin typeface="+mn-ea"/>
                          <a:ea typeface="+mn-ea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bg2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dirty="0" smtClean="0">
                          <a:solidFill>
                            <a:srgbClr val="FF9900"/>
                          </a:solidFill>
                          <a:latin typeface="+mn-ea"/>
                          <a:ea typeface="+mn-ea"/>
                        </a:rPr>
                        <a:t>国別コード</a:t>
                      </a:r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dirty="0" smtClean="0">
                          <a:solidFill>
                            <a:srgbClr val="FF9900"/>
                          </a:solidFill>
                          <a:latin typeface="+mn-ea"/>
                          <a:ea typeface="+mn-ea"/>
                        </a:rPr>
                        <a:t>Q</a:t>
                      </a:r>
                      <a:r>
                        <a:rPr lang="ja-JP" altLang="en-US" sz="1400" dirty="0" smtClean="0">
                          <a:solidFill>
                            <a:srgbClr val="FF99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dirty="0" smtClean="0">
                          <a:solidFill>
                            <a:srgbClr val="FF9900"/>
                          </a:solidFill>
                          <a:latin typeface="+mn-ea"/>
                          <a:ea typeface="+mn-ea"/>
                        </a:rPr>
                        <a:t>:</a:t>
                      </a:r>
                      <a:r>
                        <a:rPr lang="ja-JP" altLang="en-US" sz="1400" dirty="0" smtClean="0">
                          <a:solidFill>
                            <a:srgbClr val="FF9900"/>
                          </a:solidFill>
                          <a:latin typeface="+mn-ea"/>
                          <a:ea typeface="+mn-ea"/>
                        </a:rPr>
                        <a:t> 日本 </a:t>
                      </a:r>
                      <a:r>
                        <a:rPr lang="en-US" altLang="ja-JP" sz="1400" dirty="0" smtClean="0">
                          <a:solidFill>
                            <a:srgbClr val="FF9900"/>
                          </a:solidFill>
                          <a:latin typeface="+mn-ea"/>
                          <a:ea typeface="+mn-ea"/>
                        </a:rPr>
                        <a:t>(W52/W53/56 </a:t>
                      </a:r>
                      <a:r>
                        <a:rPr lang="ja-JP" altLang="en-US" sz="1400" dirty="0" smtClean="0">
                          <a:solidFill>
                            <a:srgbClr val="FF9900"/>
                          </a:solidFill>
                          <a:latin typeface="+mn-ea"/>
                          <a:ea typeface="+mn-ea"/>
                        </a:rPr>
                        <a:t>対応</a:t>
                      </a:r>
                      <a:r>
                        <a:rPr lang="en-US" altLang="ja-JP" sz="1400" dirty="0" smtClean="0">
                          <a:solidFill>
                            <a:srgbClr val="FF9900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777687"/>
                  </a:ext>
                </a:extLst>
              </a:tr>
              <a:tr h="21713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bg2"/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kumimoji="1" lang="ja-JP" altLang="en-US" sz="1400" dirty="0">
                        <a:solidFill>
                          <a:schemeClr val="bg2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OS</a:t>
                      </a:r>
                      <a:r>
                        <a:rPr lang="ja-JP" altLang="en-US" sz="14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選択</a:t>
                      </a:r>
                      <a:endParaRPr kumimoji="1" lang="ja-JP" altLang="en-US" sz="1400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C</a:t>
                      </a:r>
                      <a:r>
                        <a:rPr lang="ja-JP" altLang="en-US" sz="14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:</a:t>
                      </a:r>
                      <a:r>
                        <a:rPr lang="ja-JP" altLang="en-US" sz="14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 発注時にイメージの選択 </a:t>
                      </a:r>
                      <a:r>
                        <a:rPr lang="en-US" altLang="ja-JP" sz="14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(ME</a:t>
                      </a:r>
                      <a:r>
                        <a:rPr lang="ja-JP" altLang="en-US" sz="14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付き、</a:t>
                      </a:r>
                      <a:r>
                        <a:rPr lang="ja-JP" altLang="en-US" sz="1400" dirty="0" err="1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無し</a:t>
                      </a:r>
                      <a:r>
                        <a:rPr lang="en-US" altLang="ja-JP" sz="140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1400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881809"/>
                  </a:ext>
                </a:extLst>
              </a:tr>
            </a:tbl>
          </a:graphicData>
        </a:graphic>
      </p:graphicFrame>
      <p:sp>
        <p:nvSpPr>
          <p:cNvPr id="18" name="楕円 17"/>
          <p:cNvSpPr>
            <a:spLocks noChangeAspect="1"/>
          </p:cNvSpPr>
          <p:nvPr/>
        </p:nvSpPr>
        <p:spPr>
          <a:xfrm>
            <a:off x="2157802" y="1732652"/>
            <a:ext cx="256539" cy="256539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楕円 18"/>
          <p:cNvSpPr>
            <a:spLocks noChangeAspect="1"/>
          </p:cNvSpPr>
          <p:nvPr/>
        </p:nvSpPr>
        <p:spPr>
          <a:xfrm>
            <a:off x="2872538" y="1732651"/>
            <a:ext cx="256539" cy="256539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楕円 19"/>
          <p:cNvSpPr>
            <a:spLocks noChangeAspect="1"/>
          </p:cNvSpPr>
          <p:nvPr/>
        </p:nvSpPr>
        <p:spPr>
          <a:xfrm>
            <a:off x="3364606" y="1732652"/>
            <a:ext cx="256539" cy="256539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楕円 20"/>
          <p:cNvSpPr>
            <a:spLocks noChangeAspect="1"/>
          </p:cNvSpPr>
          <p:nvPr/>
        </p:nvSpPr>
        <p:spPr>
          <a:xfrm>
            <a:off x="4383184" y="1732652"/>
            <a:ext cx="256539" cy="256539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62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イメージ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361" b="36149"/>
          <a:stretch/>
        </p:blipFill>
        <p:spPr>
          <a:xfrm>
            <a:off x="439738" y="1647666"/>
            <a:ext cx="8345487" cy="2520067"/>
          </a:xfrm>
          <a:prstGeom prst="rect">
            <a:avLst/>
          </a:prstGeom>
        </p:spPr>
      </p:pic>
      <p:sp>
        <p:nvSpPr>
          <p:cNvPr id="8" name="楕円 7"/>
          <p:cNvSpPr>
            <a:spLocks noChangeAspect="1"/>
          </p:cNvSpPr>
          <p:nvPr/>
        </p:nvSpPr>
        <p:spPr>
          <a:xfrm>
            <a:off x="487489" y="3353553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楕円 8"/>
          <p:cNvSpPr>
            <a:spLocks noChangeAspect="1"/>
          </p:cNvSpPr>
          <p:nvPr/>
        </p:nvSpPr>
        <p:spPr>
          <a:xfrm>
            <a:off x="487489" y="3630382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4741678" y="1201738"/>
            <a:ext cx="4043547" cy="454025"/>
            <a:chOff x="4741677" y="3303089"/>
            <a:chExt cx="4043547" cy="452935"/>
          </a:xfrm>
        </p:grpSpPr>
        <p:sp>
          <p:nvSpPr>
            <p:cNvPr id="11" name="正方形/長方形 10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機能付き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(Mobility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Express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AP)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4739707" y="1741489"/>
            <a:ext cx="4043547" cy="449261"/>
            <a:chOff x="4741677" y="3303089"/>
            <a:chExt cx="4043547" cy="452935"/>
          </a:xfrm>
        </p:grpSpPr>
        <p:sp>
          <p:nvSpPr>
            <p:cNvPr id="14" name="正方形/長方形 13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ME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機能なし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(CAPWAP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AP)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96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3227831" y="1893762"/>
            <a:ext cx="2753615" cy="164410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タイプ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31800" y="1893761"/>
            <a:ext cx="2753615" cy="164410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023861" y="1893762"/>
            <a:ext cx="2767708" cy="164410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7766" y="1058084"/>
            <a:ext cx="7429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には</a:t>
            </a:r>
            <a:r>
              <a:rPr kumimoji="1"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ja-JP" altLang="en-US" sz="2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</a:t>
            </a:r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タイプがあります。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フリーフォーム 7"/>
          <p:cNvSpPr>
            <a:spLocks noChangeAspect="1"/>
          </p:cNvSpPr>
          <p:nvPr/>
        </p:nvSpPr>
        <p:spPr>
          <a:xfrm>
            <a:off x="7145424" y="2765736"/>
            <a:ext cx="595775" cy="595775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フリーフォーム 14"/>
          <p:cNvSpPr>
            <a:spLocks noChangeAspect="1"/>
          </p:cNvSpPr>
          <p:nvPr/>
        </p:nvSpPr>
        <p:spPr>
          <a:xfrm>
            <a:off x="1525680" y="2765735"/>
            <a:ext cx="595775" cy="595775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09168" y="1906942"/>
            <a:ext cx="1998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集中</a:t>
            </a:r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管理用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のみ</a:t>
            </a:r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074506" y="1906942"/>
            <a:ext cx="2745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集中管理用</a:t>
            </a:r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</a:t>
            </a:r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に簡易コントローラ </a:t>
            </a:r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(ME) </a:t>
            </a:r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を包含し、</a:t>
            </a:r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が動作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0" name="グループ化 19"/>
          <p:cNvGrpSpPr>
            <a:grpSpLocks noChangeAspect="1"/>
          </p:cNvGrpSpPr>
          <p:nvPr/>
        </p:nvGrpSpPr>
        <p:grpSpPr>
          <a:xfrm>
            <a:off x="1531951" y="3754875"/>
            <a:ext cx="589504" cy="589504"/>
            <a:chOff x="1415441" y="601249"/>
            <a:chExt cx="1584000" cy="1584000"/>
          </a:xfrm>
        </p:grpSpPr>
        <p:sp>
          <p:nvSpPr>
            <p:cNvPr id="21" name="正方形/長方形 20"/>
            <p:cNvSpPr/>
            <p:nvPr/>
          </p:nvSpPr>
          <p:spPr>
            <a:xfrm>
              <a:off x="1415441" y="601249"/>
              <a:ext cx="1584000" cy="158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" name="フリーフォーム 21"/>
            <p:cNvSpPr>
              <a:spLocks noChangeAspect="1"/>
            </p:cNvSpPr>
            <p:nvPr/>
          </p:nvSpPr>
          <p:spPr>
            <a:xfrm>
              <a:off x="1487195" y="673249"/>
              <a:ext cx="1440493" cy="1440000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3" name="正方形/長方形 22"/>
          <p:cNvSpPr/>
          <p:nvPr/>
        </p:nvSpPr>
        <p:spPr>
          <a:xfrm>
            <a:off x="7913987" y="3862224"/>
            <a:ext cx="48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818124" y="3862224"/>
            <a:ext cx="728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WLC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左右矢印 29"/>
          <p:cNvSpPr/>
          <p:nvPr/>
        </p:nvSpPr>
        <p:spPr>
          <a:xfrm>
            <a:off x="2180898" y="3901459"/>
            <a:ext cx="4827547" cy="273135"/>
          </a:xfrm>
          <a:prstGeom prst="leftRight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620054" y="3904829"/>
            <a:ext cx="224634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どちらにも接続可能</a:t>
            </a:r>
          </a:p>
        </p:txBody>
      </p:sp>
      <p:sp>
        <p:nvSpPr>
          <p:cNvPr id="25" name="フリーフォーム 24"/>
          <p:cNvSpPr>
            <a:spLocks noChangeAspect="1"/>
          </p:cNvSpPr>
          <p:nvPr/>
        </p:nvSpPr>
        <p:spPr>
          <a:xfrm>
            <a:off x="4264107" y="2772062"/>
            <a:ext cx="595775" cy="595775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4586231" y="3118845"/>
            <a:ext cx="209805" cy="209805"/>
            <a:chOff x="1415441" y="601249"/>
            <a:chExt cx="1584000" cy="1584000"/>
          </a:xfrm>
        </p:grpSpPr>
        <p:sp>
          <p:nvSpPr>
            <p:cNvPr id="31" name="正方形/長方形 30"/>
            <p:cNvSpPr/>
            <p:nvPr/>
          </p:nvSpPr>
          <p:spPr>
            <a:xfrm>
              <a:off x="1415441" y="601249"/>
              <a:ext cx="1584000" cy="158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" name="フリーフォーム 31"/>
            <p:cNvSpPr>
              <a:spLocks noChangeAspect="1"/>
            </p:cNvSpPr>
            <p:nvPr/>
          </p:nvSpPr>
          <p:spPr>
            <a:xfrm>
              <a:off x="1487195" y="673249"/>
              <a:ext cx="1440493" cy="1440000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3273653" y="1912967"/>
            <a:ext cx="2750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集中</a:t>
            </a:r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管理用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に簡易コントローラ 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(ME) </a:t>
            </a:r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包含するが、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は待機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023861" y="1516888"/>
            <a:ext cx="2767708" cy="336046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61593" tIns="30796" rIns="61593" bIns="30796" anchor="ctr" anchorCtr="0">
            <a:noAutofit/>
          </a:bodyPr>
          <a:lstStyle/>
          <a:p>
            <a:pPr algn="ctr" defTabSz="610791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</a:t>
            </a:r>
            <a:r>
              <a:rPr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Express</a:t>
            </a:r>
            <a:r>
              <a:rPr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endParaRPr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3227831" y="1516888"/>
            <a:ext cx="2767708" cy="336046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61593" tIns="30796" rIns="61593" bIns="30796" anchor="ctr" anchorCtr="0">
            <a:noAutofit/>
          </a:bodyPr>
          <a:lstStyle/>
          <a:p>
            <a:pPr algn="ctr" defTabSz="610791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US" altLang="ja-JP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CAPWAP</a:t>
            </a:r>
            <a:r>
              <a:rPr lang="ja-JP" altLang="en-US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endParaRPr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31800" y="1516888"/>
            <a:ext cx="2767708" cy="336046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61593" tIns="30796" rIns="61593" bIns="30796" anchor="ctr" anchorCtr="0">
            <a:noAutofit/>
          </a:bodyPr>
          <a:lstStyle/>
          <a:p>
            <a:pPr algn="ctr" defTabSz="610791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US" altLang="ja-JP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CAPWAP</a:t>
            </a:r>
            <a:r>
              <a:rPr lang="ja-JP" altLang="en-US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endParaRPr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8" name="グループ化 37"/>
          <p:cNvGrpSpPr>
            <a:grpSpLocks noChangeAspect="1"/>
          </p:cNvGrpSpPr>
          <p:nvPr/>
        </p:nvGrpSpPr>
        <p:grpSpPr>
          <a:xfrm>
            <a:off x="7475332" y="3125635"/>
            <a:ext cx="209805" cy="209805"/>
            <a:chOff x="1415441" y="601249"/>
            <a:chExt cx="1584000" cy="1584000"/>
          </a:xfrm>
        </p:grpSpPr>
        <p:sp>
          <p:nvSpPr>
            <p:cNvPr id="39" name="正方形/長方形 38"/>
            <p:cNvSpPr/>
            <p:nvPr/>
          </p:nvSpPr>
          <p:spPr>
            <a:xfrm>
              <a:off x="1415441" y="601249"/>
              <a:ext cx="1584000" cy="158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0" name="フリーフォーム 39"/>
            <p:cNvSpPr>
              <a:spLocks noChangeAspect="1"/>
            </p:cNvSpPr>
            <p:nvPr/>
          </p:nvSpPr>
          <p:spPr>
            <a:xfrm>
              <a:off x="1487195" y="673249"/>
              <a:ext cx="1440493" cy="1440000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9" name="角丸四角形吹き出し 8"/>
          <p:cNvSpPr>
            <a:spLocks noChangeAspect="1"/>
          </p:cNvSpPr>
          <p:nvPr/>
        </p:nvSpPr>
        <p:spPr>
          <a:xfrm>
            <a:off x="7111807" y="3647972"/>
            <a:ext cx="796228" cy="797836"/>
          </a:xfrm>
          <a:prstGeom prst="wedgeRoundRectCallout">
            <a:avLst>
              <a:gd name="adj1" fmla="val 6769"/>
              <a:gd name="adj2" fmla="val -96901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" name="グループ化 9"/>
          <p:cNvGrpSpPr>
            <a:grpSpLocks noChangeAspect="1"/>
          </p:cNvGrpSpPr>
          <p:nvPr/>
        </p:nvGrpSpPr>
        <p:grpSpPr>
          <a:xfrm>
            <a:off x="7215169" y="3752139"/>
            <a:ext cx="589504" cy="589504"/>
            <a:chOff x="1415441" y="601249"/>
            <a:chExt cx="1584000" cy="1584000"/>
          </a:xfrm>
        </p:grpSpPr>
        <p:sp>
          <p:nvSpPr>
            <p:cNvPr id="11" name="正方形/長方形 10"/>
            <p:cNvSpPr/>
            <p:nvPr/>
          </p:nvSpPr>
          <p:spPr>
            <a:xfrm>
              <a:off x="1415441" y="601249"/>
              <a:ext cx="1584000" cy="158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フリーフォーム 11"/>
            <p:cNvSpPr>
              <a:spLocks noChangeAspect="1"/>
            </p:cNvSpPr>
            <p:nvPr/>
          </p:nvSpPr>
          <p:spPr>
            <a:xfrm>
              <a:off x="1487195" y="673249"/>
              <a:ext cx="1440493" cy="1440000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25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モードと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CAPWAP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モード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90" y="1390389"/>
            <a:ext cx="8381961" cy="3253807"/>
          </a:xfrm>
          <a:prstGeom prst="rect">
            <a:avLst/>
          </a:prstGeom>
        </p:spPr>
      </p:pic>
      <p:sp>
        <p:nvSpPr>
          <p:cNvPr id="45" name="円/楕円 6"/>
          <p:cNvSpPr>
            <a:spLocks noChangeAspect="1"/>
          </p:cNvSpPr>
          <p:nvPr/>
        </p:nvSpPr>
        <p:spPr>
          <a:xfrm>
            <a:off x="1504483" y="3282030"/>
            <a:ext cx="286465" cy="28646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bg2"/>
                </a:solidFill>
              </a:rPr>
              <a:t>1</a:t>
            </a:r>
            <a:endParaRPr kumimoji="1" lang="ja-JP" altLang="en-US" dirty="0" smtClean="0">
              <a:solidFill>
                <a:schemeClr val="bg2"/>
              </a:solidFill>
            </a:endParaRPr>
          </a:p>
        </p:txBody>
      </p:sp>
      <p:sp>
        <p:nvSpPr>
          <p:cNvPr id="46" name="円/楕円 7"/>
          <p:cNvSpPr>
            <a:spLocks noChangeAspect="1"/>
          </p:cNvSpPr>
          <p:nvPr/>
        </p:nvSpPr>
        <p:spPr>
          <a:xfrm>
            <a:off x="1498243" y="3943067"/>
            <a:ext cx="286465" cy="28646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2"/>
                </a:solidFill>
              </a:rPr>
              <a:t>2</a:t>
            </a:r>
            <a:endParaRPr kumimoji="1" lang="ja-JP" altLang="en-US" dirty="0" smtClean="0">
              <a:solidFill>
                <a:schemeClr val="bg2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274888" y="3296433"/>
            <a:ext cx="1509712" cy="11208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67" name="正方形/長方形 166"/>
          <p:cNvSpPr/>
          <p:nvPr/>
        </p:nvSpPr>
        <p:spPr>
          <a:xfrm>
            <a:off x="1851091" y="4030259"/>
            <a:ext cx="341247" cy="11208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68" name="正方形/長方形 167"/>
          <p:cNvSpPr/>
          <p:nvPr/>
        </p:nvSpPr>
        <p:spPr>
          <a:xfrm>
            <a:off x="4479992" y="3904443"/>
            <a:ext cx="1023871" cy="11208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169" name="グループ化 168"/>
          <p:cNvGrpSpPr/>
          <p:nvPr/>
        </p:nvGrpSpPr>
        <p:grpSpPr>
          <a:xfrm>
            <a:off x="4741678" y="1201734"/>
            <a:ext cx="4306788" cy="600921"/>
            <a:chOff x="4741677" y="3303088"/>
            <a:chExt cx="4306788" cy="452936"/>
          </a:xfrm>
        </p:grpSpPr>
        <p:sp>
          <p:nvSpPr>
            <p:cNvPr id="170" name="正方形/長方形 169"/>
            <p:cNvSpPr/>
            <p:nvPr/>
          </p:nvSpPr>
          <p:spPr>
            <a:xfrm>
              <a:off x="5054599" y="3303088"/>
              <a:ext cx="3993866" cy="452936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ja-JP" sz="1400" dirty="0" smtClean="0">
                  <a:solidFill>
                    <a:schemeClr val="tx1"/>
                  </a:solidFill>
                  <a:latin typeface="+mn-ea"/>
                </a:rPr>
                <a:t>CAPWAP</a:t>
              </a:r>
              <a:r>
                <a:rPr lang="ja-JP" altLang="en-US" sz="1400" dirty="0" smtClean="0">
                  <a:solidFill>
                    <a:schemeClr val="tx1"/>
                  </a:solidFill>
                  <a:latin typeface="+mn-ea"/>
                </a:rPr>
                <a:t>タイプから</a:t>
              </a:r>
              <a:r>
                <a:rPr lang="en-US" altLang="ja-JP" sz="1400" dirty="0" smtClean="0">
                  <a:solidFill>
                    <a:schemeClr val="tx1"/>
                  </a:solidFill>
                  <a:latin typeface="+mn-ea"/>
                </a:rPr>
                <a:t>ME</a:t>
              </a:r>
              <a:r>
                <a:rPr lang="ja-JP" altLang="en-US" sz="1400" dirty="0" smtClean="0">
                  <a:solidFill>
                    <a:schemeClr val="tx1"/>
                  </a:solidFill>
                  <a:latin typeface="+mn-ea"/>
                </a:rPr>
                <a:t>タイプへの変換用イメージ</a:t>
              </a:r>
              <a:endParaRPr lang="ja-JP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71" name="正方形/長方形 17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172" name="グループ化 171"/>
          <p:cNvGrpSpPr/>
          <p:nvPr/>
        </p:nvGrpSpPr>
        <p:grpSpPr>
          <a:xfrm>
            <a:off x="4739707" y="1826735"/>
            <a:ext cx="4308759" cy="594615"/>
            <a:chOff x="4741677" y="3303089"/>
            <a:chExt cx="4308759" cy="452935"/>
          </a:xfrm>
        </p:grpSpPr>
        <p:sp>
          <p:nvSpPr>
            <p:cNvPr id="173" name="正方形/長方形 172"/>
            <p:cNvSpPr/>
            <p:nvPr/>
          </p:nvSpPr>
          <p:spPr>
            <a:xfrm>
              <a:off x="5054599" y="3303089"/>
              <a:ext cx="3995837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ja-JP" sz="1400" dirty="0">
                  <a:solidFill>
                    <a:schemeClr val="tx1"/>
                  </a:solidFill>
                  <a:latin typeface="+mn-ea"/>
                </a:rPr>
                <a:t>ME</a:t>
              </a:r>
              <a:r>
                <a:rPr lang="ja-JP" altLang="en-US" sz="1400" dirty="0">
                  <a:solidFill>
                    <a:schemeClr val="tx1"/>
                  </a:solidFill>
                  <a:latin typeface="+mn-ea"/>
                </a:rPr>
                <a:t>モード</a:t>
              </a:r>
              <a:r>
                <a:rPr lang="en-US" altLang="ja-JP" sz="1400" dirty="0">
                  <a:solidFill>
                    <a:schemeClr val="tx1"/>
                  </a:solidFill>
                  <a:latin typeface="+mn-ea"/>
                </a:rPr>
                <a:t>AP</a:t>
              </a:r>
              <a:r>
                <a:rPr lang="ja-JP" altLang="en-US" sz="1400" dirty="0">
                  <a:solidFill>
                    <a:schemeClr val="tx1"/>
                  </a:solidFill>
                  <a:latin typeface="+mn-ea"/>
                </a:rPr>
                <a:t>の</a:t>
              </a:r>
              <a:r>
                <a:rPr lang="ja-JP" altLang="en-US" sz="1400" dirty="0" smtClean="0">
                  <a:solidFill>
                    <a:schemeClr val="tx1"/>
                  </a:solidFill>
                  <a:latin typeface="+mn-ea"/>
                </a:rPr>
                <a:t>アップグレード </a:t>
              </a:r>
              <a:r>
                <a:rPr lang="en-US" altLang="ja-JP" sz="1400" dirty="0" smtClean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lang="ja-JP" altLang="en-US" sz="1400" dirty="0" smtClean="0">
                  <a:solidFill>
                    <a:schemeClr val="tx1"/>
                  </a:solidFill>
                  <a:latin typeface="+mn-ea"/>
                </a:rPr>
                <a:t>他機種イメージ込み</a:t>
              </a:r>
              <a:r>
                <a:rPr lang="en-US" altLang="ja-JP" sz="1400" dirty="0" smtClean="0">
                  <a:solidFill>
                    <a:schemeClr val="tx1"/>
                  </a:solidFill>
                  <a:latin typeface="+mn-ea"/>
                </a:rPr>
                <a:t>)</a:t>
              </a:r>
              <a:endParaRPr lang="ja-JP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74" name="正方形/長方形 17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175" name="グループ化 174"/>
          <p:cNvGrpSpPr>
            <a:grpSpLocks/>
          </p:cNvGrpSpPr>
          <p:nvPr/>
        </p:nvGrpSpPr>
        <p:grpSpPr>
          <a:xfrm>
            <a:off x="2988411" y="3545635"/>
            <a:ext cx="184506" cy="45719"/>
            <a:chOff x="2419816" y="1862251"/>
            <a:chExt cx="759327" cy="150544"/>
          </a:xfrm>
        </p:grpSpPr>
        <p:grpSp>
          <p:nvGrpSpPr>
            <p:cNvPr id="176" name="グループ化 175"/>
            <p:cNvGrpSpPr>
              <a:grpSpLocks noChangeAspect="1"/>
            </p:cNvGrpSpPr>
            <p:nvPr/>
          </p:nvGrpSpPr>
          <p:grpSpPr>
            <a:xfrm>
              <a:off x="2419816" y="1862252"/>
              <a:ext cx="607543" cy="150543"/>
              <a:chOff x="2419816" y="1862252"/>
              <a:chExt cx="5737857" cy="1421782"/>
            </a:xfrm>
          </p:grpSpPr>
          <p:sp>
            <p:nvSpPr>
              <p:cNvPr id="187" name="円弧 186"/>
              <p:cNvSpPr/>
              <p:nvPr/>
            </p:nvSpPr>
            <p:spPr>
              <a:xfrm>
                <a:off x="2419816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8" name="円弧 187"/>
              <p:cNvSpPr/>
              <p:nvPr/>
            </p:nvSpPr>
            <p:spPr>
              <a:xfrm flipV="1">
                <a:off x="3853305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9" name="円弧 188"/>
              <p:cNvSpPr/>
              <p:nvPr/>
            </p:nvSpPr>
            <p:spPr>
              <a:xfrm>
                <a:off x="5286794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0" name="円弧 189"/>
              <p:cNvSpPr/>
              <p:nvPr/>
            </p:nvSpPr>
            <p:spPr>
              <a:xfrm flipV="1">
                <a:off x="6720283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3" name="円弧 182"/>
            <p:cNvSpPr/>
            <p:nvPr/>
          </p:nvSpPr>
          <p:spPr>
            <a:xfrm>
              <a:off x="3026946" y="1862251"/>
              <a:ext cx="152197" cy="150544"/>
            </a:xfrm>
            <a:prstGeom prst="arc">
              <a:avLst>
                <a:gd name="adj1" fmla="val 10780019"/>
                <a:gd name="adj2" fmla="val 0"/>
              </a:avLst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6" name="グループ化 205"/>
          <p:cNvGrpSpPr>
            <a:grpSpLocks/>
          </p:cNvGrpSpPr>
          <p:nvPr/>
        </p:nvGrpSpPr>
        <p:grpSpPr>
          <a:xfrm>
            <a:off x="3178735" y="4291952"/>
            <a:ext cx="184506" cy="45719"/>
            <a:chOff x="2419816" y="1862251"/>
            <a:chExt cx="759327" cy="150544"/>
          </a:xfrm>
        </p:grpSpPr>
        <p:grpSp>
          <p:nvGrpSpPr>
            <p:cNvPr id="207" name="グループ化 206"/>
            <p:cNvGrpSpPr>
              <a:grpSpLocks noChangeAspect="1"/>
            </p:cNvGrpSpPr>
            <p:nvPr/>
          </p:nvGrpSpPr>
          <p:grpSpPr>
            <a:xfrm>
              <a:off x="2419816" y="1862252"/>
              <a:ext cx="607543" cy="150543"/>
              <a:chOff x="2419816" y="1862252"/>
              <a:chExt cx="5737857" cy="1421782"/>
            </a:xfrm>
          </p:grpSpPr>
          <p:sp>
            <p:nvSpPr>
              <p:cNvPr id="209" name="円弧 208"/>
              <p:cNvSpPr/>
              <p:nvPr/>
            </p:nvSpPr>
            <p:spPr>
              <a:xfrm>
                <a:off x="2419816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0" name="円弧 209"/>
              <p:cNvSpPr/>
              <p:nvPr/>
            </p:nvSpPr>
            <p:spPr>
              <a:xfrm flipV="1">
                <a:off x="3853305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1" name="円弧 210"/>
              <p:cNvSpPr/>
              <p:nvPr/>
            </p:nvSpPr>
            <p:spPr>
              <a:xfrm>
                <a:off x="5286794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2" name="円弧 211"/>
              <p:cNvSpPr/>
              <p:nvPr/>
            </p:nvSpPr>
            <p:spPr>
              <a:xfrm flipV="1">
                <a:off x="6720283" y="1862252"/>
                <a:ext cx="1437390" cy="1421782"/>
              </a:xfrm>
              <a:prstGeom prst="arc">
                <a:avLst>
                  <a:gd name="adj1" fmla="val 10780019"/>
                  <a:gd name="adj2" fmla="val 0"/>
                </a:avLst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08" name="円弧 207"/>
            <p:cNvSpPr/>
            <p:nvPr/>
          </p:nvSpPr>
          <p:spPr>
            <a:xfrm>
              <a:off x="3026946" y="1862251"/>
              <a:ext cx="152197" cy="150544"/>
            </a:xfrm>
            <a:prstGeom prst="arc">
              <a:avLst>
                <a:gd name="adj1" fmla="val 10780019"/>
                <a:gd name="adj2" fmla="val 0"/>
              </a:avLst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02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Zip</a:t>
            </a:r>
            <a:r>
              <a:rPr kumimoji="1" lang="ja-JP" altLang="en-US" dirty="0" smtClean="0"/>
              <a:t>ファイルを展開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0468" t="10122" r="31993" b="27222"/>
          <a:stretch/>
        </p:blipFill>
        <p:spPr>
          <a:xfrm>
            <a:off x="4334005" y="1201738"/>
            <a:ext cx="4449249" cy="31009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31799" y="1201738"/>
            <a:ext cx="39022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ファイルを展開すると、各</a:t>
            </a:r>
            <a:r>
              <a:rPr kumimoji="1"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イメージが展開される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イメージを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側に転送する方法は、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TFTP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がある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</a:t>
            </a:r>
          </a:p>
          <a:p>
            <a:pPr marL="627063" lvl="1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に合わせたイメージ ファイルを指定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TFTP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627063" lvl="1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イメージファイルが展開されて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いるディレクトリを指定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473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194" y="341313"/>
            <a:ext cx="8442060" cy="731837"/>
          </a:xfrm>
        </p:spPr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モード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アップデートイメージ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ZIP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ファイル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中身と対応機種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648920"/>
              </p:ext>
            </p:extLst>
          </p:nvPr>
        </p:nvGraphicFramePr>
        <p:xfrm>
          <a:off x="424118" y="1235857"/>
          <a:ext cx="8347459" cy="338931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140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</a:t>
                      </a:r>
                      <a:r>
                        <a:rPr kumimoji="1" lang="ja-JP" altLang="en-US" sz="16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機種</a:t>
                      </a:r>
                      <a:endParaRPr kumimoji="1" lang="ja-JP" altLang="en-US" sz="16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ファイル名</a:t>
                      </a:r>
                      <a:endParaRPr kumimoji="1" lang="ja-JP" altLang="en-US" sz="16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モード</a:t>
                      </a:r>
                      <a:endParaRPr kumimoji="1" lang="en-US" altLang="ja-JP" sz="1600" b="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014205"/>
                  </a:ext>
                </a:extLst>
              </a:tr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AP1815</a:t>
                      </a:r>
                      <a:endParaRPr kumimoji="1" lang="ja-JP" altLang="en-US" sz="16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ap1g5</a:t>
                      </a:r>
                      <a:endParaRPr kumimoji="1" lang="ja-JP" altLang="en-US" sz="16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ME</a:t>
                      </a:r>
                      <a:endParaRPr kumimoji="1" lang="en-US" altLang="ja-JP" sz="1600" b="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AP1832/1852</a:t>
                      </a:r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ap1g4</a:t>
                      </a:r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ME</a:t>
                      </a:r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AP2802/3802</a:t>
                      </a:r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ap3g3</a:t>
                      </a:r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ME</a:t>
                      </a:r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AP3702/2702/1702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ap3g2</a:t>
                      </a:r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Subordinate 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AP3602/2602</a:t>
                      </a:r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ap3g2</a:t>
                      </a:r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Subordinate 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279435"/>
                  </a:ext>
                </a:extLst>
              </a:tr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AP1602</a:t>
                      </a:r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ap1g2</a:t>
                      </a:r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Subordinate 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664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AP702</a:t>
                      </a:r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ap1g1</a:t>
                      </a:r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Subordinate 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22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イメージが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含まれた場合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31800" y="1201738"/>
            <a:ext cx="83514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ap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-type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 </a:t>
            </a:r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capwap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Courier New" panose="02070309020205020404" pitchFamily="49" charset="0"/>
            </a:endParaRPr>
          </a:p>
          <a:p>
            <a:pPr lvl="1"/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タイプが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Express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から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CAPWAP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に変換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ap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-type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 </a:t>
            </a:r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mobilityexpress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tftp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://tftp_server/file_name</a:t>
            </a:r>
          </a:p>
          <a:p>
            <a:pPr lvl="1"/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タイプを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CAPWAP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から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Express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に変換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config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 </a:t>
            </a:r>
            <a:r>
              <a:rPr lang="en-US" altLang="ja-JP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ap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 </a:t>
            </a:r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unifiedmode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 </a:t>
            </a:r>
            <a:r>
              <a:rPr lang="en-US" altLang="ja-JP" i="1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wlc_name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 </a:t>
            </a:r>
            <a:r>
              <a:rPr lang="en-US" altLang="ja-JP" i="1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wlc_IP_address</a:t>
            </a:r>
            <a:endParaRPr lang="en-US" altLang="ja-JP" i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Courier New" panose="02070309020205020404" pitchFamily="49" charset="0"/>
            </a:endParaRPr>
          </a:p>
          <a:p>
            <a:pPr lvl="1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 Express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イメージが実行されている複数のアクセス ポイントを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CAPWAP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に同時に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変換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1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引数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&lt;</a:t>
            </a:r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wlc_name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&gt;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&lt;</a:t>
            </a:r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wlc_ip_address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&gt;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は、それぞれ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が移行する必要がある移行先の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WLC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の名前と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アドレスです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1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 </a:t>
            </a:r>
            <a:r>
              <a:rPr lang="en-US" altLang="ja-JP" i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 Configuration: NOT MOBILITY EXPRESS CAPABLE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に変換されます。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はリロードされ、ローカル モードで再起動されます。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540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イメージの更新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31799" y="3345406"/>
            <a:ext cx="8353425" cy="30777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AP# </a:t>
            </a:r>
            <a:r>
              <a:rPr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archive download-</a:t>
            </a:r>
            <a:r>
              <a:rPr lang="en-US" altLang="ja-JP" sz="1400" b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sw</a:t>
            </a:r>
            <a:r>
              <a:rPr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 /reload tftp://&lt;TFTP server IP address</a:t>
            </a:r>
            <a:r>
              <a:rPr lang="en-US" altLang="ja-JP" sz="1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&gt;/&lt;file </a:t>
            </a:r>
            <a:r>
              <a:rPr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path&gt;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431799" y="1660901"/>
            <a:ext cx="8347459" cy="30777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AP# </a:t>
            </a:r>
            <a:r>
              <a:rPr lang="en-US" altLang="ja-JP" sz="1400" b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ap</a:t>
            </a:r>
            <a:r>
              <a:rPr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-type mobility-express tftp://&lt;TFTP server IP address</a:t>
            </a:r>
            <a:r>
              <a:rPr lang="en-US" altLang="ja-JP" sz="1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&gt;/&lt;file name&gt;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Courier New" panose="02070309020205020404" pitchFamily="49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1799" y="1201738"/>
            <a:ext cx="6863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Express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のイメージが含まれている場合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1799" y="2823658"/>
            <a:ext cx="6863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Express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のイメージが含まれていない場合</a:t>
            </a:r>
          </a:p>
        </p:txBody>
      </p:sp>
    </p:spTree>
    <p:extLst>
      <p:ext uri="{BB962C8B-B14F-4D97-AF65-F5344CB8AC3E}">
        <p14:creationId xmlns:p14="http://schemas.microsoft.com/office/powerpoint/2010/main" val="11866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モードの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913961"/>
              </p:ext>
            </p:extLst>
          </p:nvPr>
        </p:nvGraphicFramePr>
        <p:xfrm>
          <a:off x="431798" y="1655763"/>
          <a:ext cx="8353426" cy="2950011"/>
        </p:xfrm>
        <a:graphic>
          <a:graphicData uri="http://schemas.openxmlformats.org/drawingml/2006/table">
            <a:tbl>
              <a:tblPr firstRow="1">
                <a:tableStyleId>{3B4B98B0-60AC-42C2-AFA5-B58CD77FA1E5}</a:tableStyleId>
              </a:tblPr>
              <a:tblGrid>
                <a:gridCol w="5549380">
                  <a:extLst>
                    <a:ext uri="{9D8B030D-6E8A-4147-A177-3AD203B41FA5}">
                      <a16:colId xmlns:a16="http://schemas.microsoft.com/office/drawing/2014/main" val="2137444840"/>
                    </a:ext>
                  </a:extLst>
                </a:gridCol>
                <a:gridCol w="2804046">
                  <a:extLst>
                    <a:ext uri="{9D8B030D-6E8A-4147-A177-3AD203B41FA5}">
                      <a16:colId xmlns:a16="http://schemas.microsoft.com/office/drawing/2014/main" val="2091061040"/>
                    </a:ext>
                  </a:extLst>
                </a:gridCol>
              </a:tblGrid>
              <a:tr h="292235">
                <a:tc>
                  <a:txBody>
                    <a:bodyPr/>
                    <a:lstStyle/>
                    <a:p>
                      <a:r>
                        <a:rPr lang="ja-JP" altLang="en-US" sz="1400" dirty="0">
                          <a:latin typeface="+mn-ea"/>
                          <a:ea typeface="+mn-ea"/>
                        </a:rPr>
                        <a:t>出力のフィールドと値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latin typeface="+mn-ea"/>
                          <a:ea typeface="+mn-ea"/>
                        </a:rPr>
                        <a:t>AP</a:t>
                      </a:r>
                      <a:r>
                        <a:rPr lang="ja-JP" altLang="en-US" sz="1400" dirty="0" smtClean="0">
                          <a:latin typeface="+mn-ea"/>
                          <a:ea typeface="+mn-ea"/>
                        </a:rPr>
                        <a:t>モード</a:t>
                      </a:r>
                      <a:endParaRPr lang="ja-JP" altLang="en-US" sz="1400" dirty="0">
                        <a:latin typeface="+mn-ea"/>
                        <a:ea typeface="+mn-ea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617991"/>
                  </a:ext>
                </a:extLst>
              </a:tr>
              <a:tr h="88101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AP </a:t>
                      </a:r>
                      <a:r>
                        <a:rPr lang="en-US" sz="1400" dirty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Image </a:t>
                      </a:r>
                      <a:r>
                        <a:rPr 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Type</a:t>
                      </a:r>
                      <a:r>
                        <a:rPr lang="ja-JP" alt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：</a:t>
                      </a:r>
                      <a:r>
                        <a:rPr lang="ja-JP" alt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MOBILITY </a:t>
                      </a:r>
                      <a:r>
                        <a:rPr lang="en-US" sz="1400" dirty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EXPRESS IMAGE</a:t>
                      </a:r>
                    </a:p>
                    <a:p>
                      <a:r>
                        <a:rPr 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AP Configuration</a:t>
                      </a:r>
                      <a:r>
                        <a:rPr lang="ja-JP" alt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：</a:t>
                      </a:r>
                      <a:r>
                        <a:rPr lang="ja-JP" alt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MOBILITY </a:t>
                      </a: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EXPRESS CAPABLE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Mobility</a:t>
                      </a:r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Express</a:t>
                      </a:r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AP</a:t>
                      </a:r>
                    </a:p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latin typeface="+mn-ea"/>
                          <a:ea typeface="+mn-ea"/>
                        </a:rPr>
                        <a:t>Cisco Mobility Express </a:t>
                      </a:r>
                      <a:r>
                        <a:rPr lang="ja-JP" altLang="en-US" sz="1400" dirty="0" smtClean="0">
                          <a:latin typeface="+mn-ea"/>
                          <a:ea typeface="+mn-ea"/>
                        </a:rPr>
                        <a:t>イメージが含まれています。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949753"/>
                  </a:ext>
                </a:extLst>
              </a:tr>
              <a:tr h="88101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AP </a:t>
                      </a:r>
                      <a:r>
                        <a:rPr lang="en-US" sz="1400" dirty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Image </a:t>
                      </a:r>
                      <a:r>
                        <a:rPr 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Type</a:t>
                      </a:r>
                      <a:r>
                        <a:rPr lang="ja-JP" alt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：</a:t>
                      </a:r>
                      <a:r>
                        <a:rPr lang="ja-JP" alt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MOBILITY </a:t>
                      </a:r>
                      <a:r>
                        <a:rPr lang="en-US" sz="1400" dirty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EXPRESS IMAGE</a:t>
                      </a:r>
                    </a:p>
                    <a:p>
                      <a:r>
                        <a:rPr 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AP Configuration</a:t>
                      </a:r>
                      <a:r>
                        <a:rPr lang="ja-JP" alt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：</a:t>
                      </a:r>
                      <a:r>
                        <a:rPr lang="ja-JP" alt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NOT </a:t>
                      </a: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MOBILITY EXPRESS CAPABLE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CAPWAP</a:t>
                      </a:r>
                      <a:r>
                        <a:rPr lang="ja-JP" altLang="en-US" sz="1400" b="1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AP</a:t>
                      </a:r>
                    </a:p>
                    <a:p>
                      <a:r>
                        <a:rPr lang="en-US" altLang="ja-JP" sz="1400" dirty="0" smtClean="0">
                          <a:latin typeface="+mn-ea"/>
                          <a:ea typeface="+mn-ea"/>
                        </a:rPr>
                        <a:t>Cisco </a:t>
                      </a:r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Mobility Express </a:t>
                      </a:r>
                      <a:r>
                        <a:rPr lang="ja-JP" altLang="en-US" sz="1400" dirty="0" smtClean="0">
                          <a:latin typeface="+mn-ea"/>
                          <a:ea typeface="+mn-ea"/>
                        </a:rPr>
                        <a:t>イメージが</a:t>
                      </a:r>
                      <a:r>
                        <a:rPr lang="ja-JP" altLang="en-US" sz="1400" dirty="0">
                          <a:latin typeface="+mn-ea"/>
                          <a:ea typeface="+mn-ea"/>
                        </a:rPr>
                        <a:t>含まれて</a:t>
                      </a:r>
                      <a:r>
                        <a:rPr lang="ja-JP" altLang="en-US" sz="1400" dirty="0" smtClean="0">
                          <a:latin typeface="+mn-ea"/>
                          <a:ea typeface="+mn-ea"/>
                        </a:rPr>
                        <a:t>います。</a:t>
                      </a:r>
                      <a:endParaRPr lang="ja-JP" altLang="en-US" sz="1400" dirty="0">
                        <a:latin typeface="+mn-ea"/>
                        <a:ea typeface="+mn-ea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585904"/>
                  </a:ext>
                </a:extLst>
              </a:tr>
              <a:tr h="881017"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[AP Image Type</a:t>
                      </a:r>
                      <a:r>
                        <a:rPr lang="en-US" altLang="ja-JP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]</a:t>
                      </a:r>
                      <a:r>
                        <a:rPr lang="ja-JP" alt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と</a:t>
                      </a:r>
                      <a:r>
                        <a:rPr lang="en-US" altLang="ja-JP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[</a:t>
                      </a:r>
                      <a:r>
                        <a:rPr lang="en-US" altLang="ja-JP" sz="1400" dirty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AP Configuration</a:t>
                      </a:r>
                      <a:r>
                        <a:rPr lang="en-US" altLang="ja-JP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]</a:t>
                      </a:r>
                      <a:r>
                        <a:rPr lang="ja-JP" altLang="en-US" sz="1400" dirty="0" smtClean="0"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の項目が存在しない</a:t>
                      </a:r>
                      <a:endParaRPr lang="ja-JP" altLang="en-US" sz="1400" dirty="0"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CAPWAP</a:t>
                      </a:r>
                      <a:r>
                        <a:rPr lang="ja-JP" altLang="en-US" sz="1400" b="1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AP</a:t>
                      </a:r>
                    </a:p>
                    <a:p>
                      <a:r>
                        <a:rPr lang="en-US" altLang="ja-JP" sz="1400" dirty="0" smtClean="0">
                          <a:latin typeface="+mn-ea"/>
                          <a:ea typeface="+mn-ea"/>
                        </a:rPr>
                        <a:t>Cisco </a:t>
                      </a:r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Mobility Express </a:t>
                      </a:r>
                      <a:r>
                        <a:rPr lang="ja-JP" altLang="en-US" sz="1400" dirty="0" smtClean="0">
                          <a:latin typeface="+mn-ea"/>
                          <a:ea typeface="+mn-ea"/>
                        </a:rPr>
                        <a:t>イメージは含まれていません。</a:t>
                      </a:r>
                      <a:endParaRPr lang="ja-JP" altLang="en-US" sz="1400" dirty="0">
                        <a:latin typeface="+mn-ea"/>
                        <a:ea typeface="+mn-ea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99687283"/>
                  </a:ext>
                </a:extLst>
              </a:tr>
            </a:tbl>
          </a:graphicData>
        </a:graphic>
      </p:graphicFrame>
      <p:sp>
        <p:nvSpPr>
          <p:cNvPr id="4" name="Rectangle 1">
            <a:hlinkClick r:id="rId2"/>
          </p:cNvPr>
          <p:cNvSpPr>
            <a:spLocks noChangeArrowheads="1"/>
          </p:cNvSpPr>
          <p:nvPr/>
        </p:nvSpPr>
        <p:spPr bwMode="auto">
          <a:xfrm>
            <a:off x="1671638" y="1370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437765" y="1202183"/>
            <a:ext cx="8347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show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version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コマンド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AP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Configuration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の値を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確認します。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51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CAPWAP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変換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738"/>
            <a:ext cx="6029960" cy="33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に変換後、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が起動しないとき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31800" y="1655763"/>
            <a:ext cx="8348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</a:t>
            </a:r>
            <a:r>
              <a:rPr lang="ja-JP" altLang="en-US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 EXPRESS </a:t>
            </a:r>
            <a:r>
              <a:rPr lang="en-US" altLang="ja-JP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CAPABLE</a:t>
            </a:r>
            <a:r>
              <a:rPr lang="ja-JP" altLang="en-US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なって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いると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CAPWAP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なので、以下のコマンドで 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Express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に変更してください。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自動的に再起動が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掛かりますので ステータスを再度確認してください。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37765" y="1202183"/>
            <a:ext cx="8347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show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version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コマンド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AP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Configuration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の値を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確認します。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37766" y="2643188"/>
            <a:ext cx="834813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# </a:t>
            </a:r>
            <a:r>
              <a:rPr lang="en-US" altLang="ja-JP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ap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-type </a:t>
            </a:r>
            <a:r>
              <a:rPr lang="en-US" altLang="ja-JP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mobilityexpress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rPr>
              <a:t> 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0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50" indent="0">
              <a:buNone/>
            </a:pP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7150" indent="0">
              <a:buNone/>
            </a:pP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7150" indent="0">
              <a:buNone/>
            </a:pP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7150" indent="0">
              <a:buNone/>
            </a:pP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7150" indent="0">
              <a:buNone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に限らず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Japan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TAC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ら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有益な技術情報を公開しております。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7150" indent="0">
              <a:buNone/>
            </a:pPr>
            <a:r>
              <a:rPr kumimoji="1"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/>
              </a:rPr>
              <a:t>https</a:t>
            </a:r>
            <a:r>
              <a:rPr kumimoji="1"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/>
              </a:rPr>
              <a:t>://</a:t>
            </a:r>
            <a:r>
              <a:rPr kumimoji="1"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/>
              </a:rPr>
              <a:t>supportforums.cisco.com/community/12750136/unified-wireless-network</a:t>
            </a:r>
            <a:endParaRPr kumimoji="1" lang="en-US" altLang="ja-JP" sz="1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7150" indent="0">
              <a:buNone/>
            </a:pPr>
            <a:endParaRPr kumimoji="1" lang="ja-JP" alt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困ったときは？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76" y="1309370"/>
            <a:ext cx="7839074" cy="1441089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337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739730"/>
              </p:ext>
            </p:extLst>
          </p:nvPr>
        </p:nvGraphicFramePr>
        <p:xfrm>
          <a:off x="87087" y="976609"/>
          <a:ext cx="8969828" cy="3429960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1493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5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2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5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52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52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779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dirty="0" smtClean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 Narrow"/>
                        </a:rPr>
                        <a:t>エントリー モデル</a:t>
                      </a:r>
                      <a:endParaRPr lang="en-US" altLang="ja-JP" sz="1100" b="0" dirty="0" smtClean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n-ea"/>
                        <a:ea typeface="+mn-ea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n-ea"/>
                        <a:ea typeface="+mn-ea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41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spc="-300" dirty="0" smtClean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ミ  ッ   シ   ョ   ン        ク   リ   テ ィ   カ   ル</a:t>
                      </a:r>
                      <a:endParaRPr lang="en-US" altLang="ja-JP" sz="1100" b="0" spc="-300" dirty="0" smtClean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0" dirty="0" smtClean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ベストイン</a:t>
                      </a:r>
                      <a:r>
                        <a:rPr lang="ja-JP" altLang="en-US" sz="1100" b="0" baseline="0" dirty="0" smtClean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ja-JP" altLang="en-US" sz="1100" b="0" dirty="0" smtClean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クラス</a:t>
                      </a:r>
                      <a:endParaRPr lang="en-US" altLang="ja-JP" sz="1100" b="0" dirty="0" smtClean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987161"/>
                  </a:ext>
                </a:extLst>
              </a:tr>
              <a:tr h="41779">
                <a:tc>
                  <a:txBody>
                    <a:bodyPr/>
                    <a:lstStyle/>
                    <a:p>
                      <a:endParaRPr lang="en-US" sz="9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endParaRPr lang="en-US" sz="9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endParaRPr lang="en-US" sz="9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endParaRPr lang="en-US" sz="9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endParaRPr lang="en-US" sz="9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 Narrow"/>
                        </a:rPr>
                        <a:t>1815</a:t>
                      </a: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 Narrow"/>
                        </a:rPr>
                        <a:t>1830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0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 Narrow"/>
                        </a:rPr>
                        <a:t>1850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 Narrow"/>
                        </a:rPr>
                        <a:t>2800</a:t>
                      </a: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 Narrow"/>
                        </a:rPr>
                        <a:t>3800</a:t>
                      </a: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84399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ラジオ数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900" baseline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fi-FI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(2.4 GHz </a:t>
                      </a:r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+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fi-FI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fi-FI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GHz)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(2.4GHz </a:t>
                      </a:r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+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GHz)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(2.4GHz </a:t>
                      </a:r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+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GHz)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(XOR and 5 GHz)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(XOR and 5 GHz)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57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MIMO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アンテナ デザイン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2x2:2 MU/SU-MIMO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3x3:2 MU/SU-MIMO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 x 4:4 (SU-MIMO), </a:t>
                      </a:r>
                      <a:b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 x 4:3 (MU-MIMO)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4x4:3 MU/SU-MIMO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4x4:3 MU/SU-MIMO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98">
                <a:tc>
                  <a:txBody>
                    <a:bodyPr/>
                    <a:lstStyle/>
                    <a:p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バンド幅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i-FI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 GHz: 20 MHz</a:t>
                      </a:r>
                    </a:p>
                    <a:p>
                      <a:r>
                        <a:rPr lang="fi-FI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 GHz: 20/40/80 MHz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i-FI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 GHz: 20 MHz</a:t>
                      </a:r>
                    </a:p>
                    <a:p>
                      <a:r>
                        <a:rPr lang="fi-FI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 GHz: 20/40/80 MHz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i-FI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 GHz: 20 MHz</a:t>
                      </a:r>
                    </a:p>
                    <a:p>
                      <a:r>
                        <a:rPr lang="fi-FI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 GHz: 20/40/80 MHz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i-FI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 GHz: 20 MHz</a:t>
                      </a:r>
                    </a:p>
                    <a:p>
                      <a:r>
                        <a:rPr lang="fi-FI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 GHz: 20/40/80/160MHz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i-FI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 GHz: 20 MHz</a:t>
                      </a:r>
                    </a:p>
                    <a:p>
                      <a:r>
                        <a:rPr lang="fi-FI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 GHz: 20/40/80/160MHz</a:t>
                      </a:r>
                      <a:endParaRPr 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合計最大データ レート</a:t>
                      </a:r>
                      <a:endParaRPr lang="en-US" altLang="ja-JP" sz="900" b="1" dirty="0" smtClean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1Gbps</a:t>
                      </a:r>
                      <a:endParaRPr lang="en-US" altLang="ja-JP" sz="900" b="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1.087Gbps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2.4Gbps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5.2Gbps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5.2Gbps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ギガ</a:t>
                      </a:r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/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マルチギガ ポート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9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～</a:t>
                      </a:r>
                      <a:r>
                        <a:rPr lang="en-US" altLang="ja-JP" sz="9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4Gig</a:t>
                      </a:r>
                      <a:endParaRPr lang="en-US" altLang="ja-JP" sz="900" b="0" dirty="0" smtClean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1Gig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2x1Gig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2x1Gig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1Gig &amp; 1MGig</a:t>
                      </a:r>
                      <a:r>
                        <a:rPr lang="en-US" altLang="ja-JP" sz="900" baseline="300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*1</a:t>
                      </a: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USB 2.0 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lang="en-US" altLang="ja-JP" sz="900" b="1" dirty="0" smtClean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dirty="0" smtClean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 Narrow"/>
                        </a:rPr>
                        <a:t>0/1</a:t>
                      </a: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スペクトラム分析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ja-JP" sz="900" b="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TX 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ビーム フォーミング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ja-JP" sz="900" b="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ja-JP" sz="900" dirty="0" err="1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ClientLink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ja-JP" sz="900" b="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ja-JP" sz="900" dirty="0" err="1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CleanAir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ja-JP" sz="900" b="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デュアル </a:t>
                      </a:r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5GHz 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サービス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ja-JP" sz="900" b="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Optimized Roaming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ja-JP" sz="900" b="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FRA</a:t>
                      </a:r>
                      <a:r>
                        <a:rPr lang="ja-JP" altLang="en-US" sz="900" baseline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altLang="ja-JP" sz="900" baseline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電波の最適化</a:t>
                      </a:r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endParaRPr lang="en-US" altLang="ja-JP" sz="900" b="1" dirty="0" smtClean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0" dirty="0" smtClean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900" spc="-15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スマート アンテナ、</a:t>
                      </a:r>
                      <a:r>
                        <a:rPr lang="ja-JP" altLang="en-US" sz="900" spc="-150" baseline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ja-JP" altLang="en-US" sz="900" spc="-15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コネクタ</a:t>
                      </a:r>
                      <a:endParaRPr lang="en-US" altLang="ja-JP" sz="900" b="1" spc="-150" dirty="0" smtClean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0" dirty="0" smtClean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モジュール対応</a:t>
                      </a:r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側面装着</a:t>
                      </a:r>
                      <a:r>
                        <a:rPr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endParaRPr lang="en-US" altLang="ja-JP" sz="900" b="1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ja-JP" sz="900" b="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 Narrow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●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54000" marR="54000" marT="7200" marB="7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802.11ac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Wave 2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対応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製品一覧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1" name="Picture 17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7133">
            <a:off x="3648360" y="1437257"/>
            <a:ext cx="419384" cy="4056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917015" y="1419106"/>
            <a:ext cx="784597" cy="431742"/>
            <a:chOff x="5538738" y="1156880"/>
            <a:chExt cx="829079" cy="447271"/>
          </a:xfrm>
        </p:grpSpPr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79410">
              <a:off x="5538738" y="1170800"/>
              <a:ext cx="448056" cy="433351"/>
            </a:xfrm>
            <a:prstGeom prst="rect">
              <a:avLst/>
            </a:prstGeom>
          </p:spPr>
        </p:pic>
        <p:pic>
          <p:nvPicPr>
            <p:cNvPr id="173" name="Picture 17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9761" y="1156880"/>
              <a:ext cx="448056" cy="442998"/>
            </a:xfrm>
            <a:prstGeom prst="rect">
              <a:avLst/>
            </a:prstGeom>
          </p:spPr>
        </p:pic>
      </p:grpSp>
      <p:pic>
        <p:nvPicPr>
          <p:cNvPr id="135" name="Picture 1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537" y="1413355"/>
            <a:ext cx="419857" cy="40607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120551" y="4402226"/>
            <a:ext cx="1917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FRA</a:t>
            </a:r>
            <a:r>
              <a:rPr lang="ja-JP" altLang="en-US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lang="ja-JP" altLang="en-US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Flexible </a:t>
            </a:r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Radio </a:t>
            </a:r>
            <a:r>
              <a:rPr lang="en-US" altLang="ja-JP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Assignment</a:t>
            </a:r>
            <a:endParaRPr lang="ja-JP" altLang="en-US" sz="1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31800" y="4402225"/>
            <a:ext cx="1688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*1 :1Gig</a:t>
            </a:r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2.5Gig, </a:t>
            </a:r>
            <a:r>
              <a:rPr lang="en-US" altLang="ja-JP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5Gig</a:t>
            </a:r>
            <a:endParaRPr lang="en-US" altLang="ja-JP" sz="1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 Narrow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263" y="1412983"/>
            <a:ext cx="408257" cy="403649"/>
          </a:xfrm>
          <a:prstGeom prst="rect">
            <a:avLst/>
          </a:prstGeom>
        </p:spPr>
      </p:pic>
      <p:pic>
        <p:nvPicPr>
          <p:cNvPr id="18" name="Picture 1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98" y="1431461"/>
            <a:ext cx="419857" cy="406079"/>
          </a:xfrm>
          <a:prstGeom prst="rect">
            <a:avLst/>
          </a:prstGeom>
        </p:spPr>
      </p:pic>
      <p:pic>
        <p:nvPicPr>
          <p:cNvPr id="19" name="Picture 1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94" y="1431089"/>
            <a:ext cx="408257" cy="403649"/>
          </a:xfrm>
          <a:prstGeom prst="rect">
            <a:avLst/>
          </a:prstGeom>
        </p:spPr>
      </p:pic>
      <p:sp>
        <p:nvSpPr>
          <p:cNvPr id="24" name="TextBox 3"/>
          <p:cNvSpPr txBox="1"/>
          <p:nvPr/>
        </p:nvSpPr>
        <p:spPr>
          <a:xfrm>
            <a:off x="3606800" y="4591050"/>
            <a:ext cx="53047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詳細 </a:t>
            </a:r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8"/>
              </a:rPr>
              <a:t>http</a:t>
            </a:r>
            <a:r>
              <a:rPr lang="en-US" altLang="ja-JP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8"/>
              </a:rPr>
              <a:t>://</a:t>
            </a:r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8"/>
              </a:rPr>
              <a:t>www.cisco.com/c/en/us/products/wireless/index.html?stickynav=3</a:t>
            </a:r>
            <a:endParaRPr lang="en-US" altLang="ja-JP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4" b="11134"/>
          <a:stretch/>
        </p:blipFill>
        <p:spPr>
          <a:xfrm>
            <a:off x="1881350" y="1306876"/>
            <a:ext cx="1049710" cy="543972"/>
          </a:xfrm>
          <a:prstGeom prst="rect">
            <a:avLst/>
          </a:prstGeom>
        </p:spPr>
      </p:pic>
      <p:pic>
        <p:nvPicPr>
          <p:cNvPr id="33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74" y="1073150"/>
            <a:ext cx="441742" cy="4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対応アクセスポイントとスケーラビリティ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060657"/>
              </p:ext>
            </p:extLst>
          </p:nvPr>
        </p:nvGraphicFramePr>
        <p:xfrm>
          <a:off x="437766" y="1208663"/>
          <a:ext cx="8351456" cy="298451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43932">
                  <a:extLst>
                    <a:ext uri="{9D8B030D-6E8A-4147-A177-3AD203B41FA5}">
                      <a16:colId xmlns:a16="http://schemas.microsoft.com/office/drawing/2014/main" val="3859642192"/>
                    </a:ext>
                  </a:extLst>
                </a:gridCol>
                <a:gridCol w="1043932">
                  <a:extLst>
                    <a:ext uri="{9D8B030D-6E8A-4147-A177-3AD203B41FA5}">
                      <a16:colId xmlns:a16="http://schemas.microsoft.com/office/drawing/2014/main" val="3383916545"/>
                    </a:ext>
                  </a:extLst>
                </a:gridCol>
                <a:gridCol w="1043932">
                  <a:extLst>
                    <a:ext uri="{9D8B030D-6E8A-4147-A177-3AD203B41FA5}">
                      <a16:colId xmlns:a16="http://schemas.microsoft.com/office/drawing/2014/main" val="1569801347"/>
                    </a:ext>
                  </a:extLst>
                </a:gridCol>
                <a:gridCol w="1043932">
                  <a:extLst>
                    <a:ext uri="{9D8B030D-6E8A-4147-A177-3AD203B41FA5}">
                      <a16:colId xmlns:a16="http://schemas.microsoft.com/office/drawing/2014/main" val="682808899"/>
                    </a:ext>
                  </a:extLst>
                </a:gridCol>
                <a:gridCol w="1043932">
                  <a:extLst>
                    <a:ext uri="{9D8B030D-6E8A-4147-A177-3AD203B41FA5}">
                      <a16:colId xmlns:a16="http://schemas.microsoft.com/office/drawing/2014/main" val="3464253403"/>
                    </a:ext>
                  </a:extLst>
                </a:gridCol>
                <a:gridCol w="1043932">
                  <a:extLst>
                    <a:ext uri="{9D8B030D-6E8A-4147-A177-3AD203B41FA5}">
                      <a16:colId xmlns:a16="http://schemas.microsoft.com/office/drawing/2014/main" val="585758837"/>
                    </a:ext>
                  </a:extLst>
                </a:gridCol>
                <a:gridCol w="1043932">
                  <a:extLst>
                    <a:ext uri="{9D8B030D-6E8A-4147-A177-3AD203B41FA5}">
                      <a16:colId xmlns:a16="http://schemas.microsoft.com/office/drawing/2014/main" val="2760680279"/>
                    </a:ext>
                  </a:extLst>
                </a:gridCol>
                <a:gridCol w="1043932">
                  <a:extLst>
                    <a:ext uri="{9D8B030D-6E8A-4147-A177-3AD203B41FA5}">
                      <a16:colId xmlns:a16="http://schemas.microsoft.com/office/drawing/2014/main" val="1306783502"/>
                    </a:ext>
                  </a:extLst>
                </a:gridCol>
              </a:tblGrid>
              <a:tr h="812349">
                <a:tc gridSpan="2">
                  <a:txBody>
                    <a:bodyPr/>
                    <a:lstStyle/>
                    <a:p>
                      <a:endParaRPr kumimoji="1" lang="en-US" altLang="ja-JP" dirty="0" smtClean="0"/>
                    </a:p>
                    <a:p>
                      <a:endParaRPr kumimoji="1" lang="en-US" altLang="ja-JP" dirty="0" smtClean="0"/>
                    </a:p>
                    <a:p>
                      <a:endParaRPr kumimoji="1" lang="en-US" altLang="ja-JP" dirty="0" smtClean="0"/>
                    </a:p>
                    <a:p>
                      <a:endParaRPr kumimoji="1" lang="en-US" altLang="ja-JP" dirty="0" smtClean="0"/>
                    </a:p>
                    <a:p>
                      <a:endParaRPr kumimoji="1" lang="ja-JP" alt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1815w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1815i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1830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1850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2800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3800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836779"/>
                  </a:ext>
                </a:extLst>
              </a:tr>
              <a:tr h="456569">
                <a:tc rowSpan="2">
                  <a:txBody>
                    <a:bodyPr/>
                    <a:lstStyle/>
                    <a:p>
                      <a:r>
                        <a:rPr kumimoji="1" lang="ja-JP" altLang="en-US" dirty="0" smtClean="0"/>
                        <a:t>最大管理</a:t>
                      </a:r>
                      <a:r>
                        <a:rPr kumimoji="1" lang="en-US" altLang="ja-JP" dirty="0" smtClean="0"/>
                        <a:t>AP</a:t>
                      </a:r>
                      <a:r>
                        <a:rPr kumimoji="1" lang="ja-JP" altLang="en-US" dirty="0" smtClean="0"/>
                        <a:t>台数</a:t>
                      </a:r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8.4</a:t>
                      </a:r>
                      <a:r>
                        <a:rPr kumimoji="1" lang="ja-JP" altLang="en-US" dirty="0" smtClean="0"/>
                        <a:t>～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3116631"/>
                  </a:ext>
                </a:extLst>
              </a:tr>
              <a:tr h="45656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～</a:t>
                      </a:r>
                      <a:r>
                        <a:rPr kumimoji="1" lang="en-US" altLang="ja-JP" dirty="0" smtClean="0"/>
                        <a:t>8.3</a:t>
                      </a:r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N/A</a:t>
                      </a:r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25</a:t>
                      </a:r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25</a:t>
                      </a:r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25</a:t>
                      </a:r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25</a:t>
                      </a:r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25</a:t>
                      </a:r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0677936"/>
                  </a:ext>
                </a:extLst>
              </a:tr>
              <a:tr h="456569">
                <a:tc rowSpan="2">
                  <a:txBody>
                    <a:bodyPr/>
                    <a:lstStyle/>
                    <a:p>
                      <a:r>
                        <a:rPr kumimoji="1" lang="ja-JP" altLang="en-US" dirty="0" smtClean="0"/>
                        <a:t>最大管理端末台数</a:t>
                      </a:r>
                      <a:endParaRPr kumimoji="1" lang="ja-JP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8.4</a:t>
                      </a:r>
                      <a:r>
                        <a:rPr kumimoji="1" lang="ja-JP" altLang="en-US" dirty="0" smtClean="0"/>
                        <a:t>～</a:t>
                      </a:r>
                      <a:endParaRPr kumimoji="1" lang="ja-JP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1000</a:t>
                      </a:r>
                      <a:endParaRPr kumimoji="1" lang="ja-JP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1000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CiscoSansTT ExtraLight"/>
                        <a:ea typeface="CiscoSansJPN Light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1000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CiscoSansTT ExtraLight"/>
                        <a:ea typeface="CiscoSansJPN Light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1000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CiscoSansTT ExtraLight"/>
                        <a:ea typeface="CiscoSansJPN Light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2000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CiscoSansTT ExtraLight"/>
                        <a:ea typeface="CiscoSansJPN Light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2000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CiscoSansTT ExtraLight"/>
                        <a:ea typeface="CiscoSansJPN Light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30601715"/>
                  </a:ext>
                </a:extLst>
              </a:tr>
              <a:tr h="45656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～</a:t>
                      </a:r>
                      <a:r>
                        <a:rPr kumimoji="1" lang="en-US" altLang="ja-JP" dirty="0" smtClean="0"/>
                        <a:t>8.3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500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500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CiscoSansTT ExtraLight"/>
                        <a:ea typeface="CiscoSansJPN Light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500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CiscoSansTT ExtraLight"/>
                        <a:ea typeface="CiscoSansJPN Light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500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CiscoSansTT ExtraLight"/>
                        <a:ea typeface="CiscoSansJPN Light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500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CiscoSansTT ExtraLight"/>
                        <a:ea typeface="CiscoSansJPN Light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500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CiscoSansTT ExtraLight"/>
                        <a:ea typeface="CiscoSansJPN Light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547363"/>
                  </a:ext>
                </a:extLst>
              </a:tr>
            </a:tbl>
          </a:graphicData>
        </a:graphic>
      </p:graphicFrame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61" y="1552692"/>
            <a:ext cx="821142" cy="74738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4828" y="1596882"/>
            <a:ext cx="802538" cy="70319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982" y="1644677"/>
            <a:ext cx="727854" cy="58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r="8043"/>
          <a:stretch/>
        </p:blipFill>
        <p:spPr bwMode="auto">
          <a:xfrm>
            <a:off x="5978239" y="1502332"/>
            <a:ext cx="830974" cy="79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96" y="1718140"/>
            <a:ext cx="529479" cy="512104"/>
          </a:xfrm>
          <a:prstGeom prst="rect">
            <a:avLst/>
          </a:prstGeom>
        </p:spPr>
      </p:pic>
      <p:pic>
        <p:nvPicPr>
          <p:cNvPr id="11" name="Picture 1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04" y="1717768"/>
            <a:ext cx="514851" cy="509040"/>
          </a:xfrm>
          <a:prstGeom prst="rect">
            <a:avLst/>
          </a:prstGeom>
        </p:spPr>
      </p:pic>
      <p:pic>
        <p:nvPicPr>
          <p:cNvPr id="12" name="Picture 1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511" y="1721204"/>
            <a:ext cx="529479" cy="512104"/>
          </a:xfrm>
          <a:prstGeom prst="rect">
            <a:avLst/>
          </a:prstGeom>
        </p:spPr>
      </p:pic>
      <p:pic>
        <p:nvPicPr>
          <p:cNvPr id="13" name="Picture 1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647" y="1721204"/>
            <a:ext cx="514851" cy="50904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7858" y="1672394"/>
            <a:ext cx="662967" cy="5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431800" y="2312604"/>
            <a:ext cx="8351454" cy="8334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片側の 2 つの角を丸めた四角形 16"/>
          <p:cNvSpPr/>
          <p:nvPr/>
        </p:nvSpPr>
        <p:spPr>
          <a:xfrm rot="16200000">
            <a:off x="2636731" y="107675"/>
            <a:ext cx="833464" cy="524332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アクセスポイントのサポート モード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15" descr="3600i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618" y="2452718"/>
            <a:ext cx="527095" cy="544956"/>
          </a:xfrm>
          <a:prstGeom prst="rect">
            <a:avLst/>
          </a:prstGeom>
        </p:spPr>
      </p:pic>
      <p:pic>
        <p:nvPicPr>
          <p:cNvPr id="7" name="Pictur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559" y="2452720"/>
            <a:ext cx="502221" cy="544952"/>
          </a:xfrm>
          <a:prstGeom prst="rect">
            <a:avLst/>
          </a:prstGeom>
        </p:spPr>
      </p:pic>
      <p:pic>
        <p:nvPicPr>
          <p:cNvPr id="8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77" y="2452720"/>
            <a:ext cx="502221" cy="544952"/>
          </a:xfrm>
          <a:prstGeom prst="rect">
            <a:avLst/>
          </a:prstGeom>
        </p:spPr>
      </p:pic>
      <p:sp>
        <p:nvSpPr>
          <p:cNvPr id="9" name="TextBox 29"/>
          <p:cNvSpPr txBox="1"/>
          <p:nvPr/>
        </p:nvSpPr>
        <p:spPr>
          <a:xfrm>
            <a:off x="563720" y="3258511"/>
            <a:ext cx="719282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1600</a:t>
            </a:r>
          </a:p>
        </p:txBody>
      </p:sp>
      <p:sp>
        <p:nvSpPr>
          <p:cNvPr id="11" name="TextBox 33"/>
          <p:cNvSpPr txBox="1"/>
          <p:nvPr/>
        </p:nvSpPr>
        <p:spPr>
          <a:xfrm>
            <a:off x="1115785" y="3258511"/>
            <a:ext cx="719282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2600</a:t>
            </a:r>
          </a:p>
        </p:txBody>
      </p:sp>
      <p:sp>
        <p:nvSpPr>
          <p:cNvPr id="12" name="TextBox 34"/>
          <p:cNvSpPr txBox="1"/>
          <p:nvPr/>
        </p:nvSpPr>
        <p:spPr>
          <a:xfrm>
            <a:off x="1686391" y="3258511"/>
            <a:ext cx="719282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3600</a:t>
            </a:r>
          </a:p>
        </p:txBody>
      </p:sp>
      <p:sp>
        <p:nvSpPr>
          <p:cNvPr id="16" name="TextBox 82"/>
          <p:cNvSpPr txBox="1"/>
          <p:nvPr/>
        </p:nvSpPr>
        <p:spPr>
          <a:xfrm>
            <a:off x="3111139" y="3258511"/>
            <a:ext cx="619376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700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TextBox 47"/>
          <p:cNvSpPr txBox="1"/>
          <p:nvPr/>
        </p:nvSpPr>
        <p:spPr>
          <a:xfrm>
            <a:off x="2569310" y="3258511"/>
            <a:ext cx="779644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700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TextBox 48"/>
          <p:cNvSpPr txBox="1"/>
          <p:nvPr/>
        </p:nvSpPr>
        <p:spPr>
          <a:xfrm>
            <a:off x="4921557" y="3258511"/>
            <a:ext cx="719282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3700</a:t>
            </a:r>
          </a:p>
        </p:txBody>
      </p:sp>
      <p:pic>
        <p:nvPicPr>
          <p:cNvPr id="21" name="Picture 5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383" y="2436125"/>
            <a:ext cx="513685" cy="578142"/>
          </a:xfrm>
          <a:prstGeom prst="rect">
            <a:avLst/>
          </a:prstGeom>
        </p:spPr>
      </p:pic>
      <p:sp>
        <p:nvSpPr>
          <p:cNvPr id="22" name="TextBox 58"/>
          <p:cNvSpPr txBox="1"/>
          <p:nvPr/>
        </p:nvSpPr>
        <p:spPr>
          <a:xfrm>
            <a:off x="4308769" y="3258511"/>
            <a:ext cx="719282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2700</a:t>
            </a:r>
          </a:p>
        </p:txBody>
      </p:sp>
      <p:pic>
        <p:nvPicPr>
          <p:cNvPr id="30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42" y="2476543"/>
            <a:ext cx="484152" cy="497306"/>
          </a:xfrm>
          <a:prstGeom prst="rect">
            <a:avLst/>
          </a:prstGeom>
        </p:spPr>
      </p:pic>
      <p:sp>
        <p:nvSpPr>
          <p:cNvPr id="31" name="TextBox 48"/>
          <p:cNvSpPr txBox="1"/>
          <p:nvPr/>
        </p:nvSpPr>
        <p:spPr>
          <a:xfrm>
            <a:off x="6487638" y="3258511"/>
            <a:ext cx="1208674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1850/1830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8" name="Picture 200" descr="KO53007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3512" y="2467619"/>
            <a:ext cx="482656" cy="515154"/>
          </a:xfrm>
          <a:prstGeom prst="rect">
            <a:avLst/>
          </a:prstGeom>
          <a:effectLst/>
        </p:spPr>
      </p:pic>
      <p:sp>
        <p:nvSpPr>
          <p:cNvPr id="39" name="TextBox 58"/>
          <p:cNvSpPr txBox="1"/>
          <p:nvPr/>
        </p:nvSpPr>
        <p:spPr>
          <a:xfrm>
            <a:off x="3764286" y="3258511"/>
            <a:ext cx="719282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700</a:t>
            </a:r>
          </a:p>
        </p:txBody>
      </p:sp>
      <p:sp>
        <p:nvSpPr>
          <p:cNvPr id="40" name="TextBox 48"/>
          <p:cNvSpPr txBox="1"/>
          <p:nvPr/>
        </p:nvSpPr>
        <p:spPr>
          <a:xfrm>
            <a:off x="7417714" y="3258511"/>
            <a:ext cx="719282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2800</a:t>
            </a:r>
          </a:p>
        </p:txBody>
      </p:sp>
      <p:sp>
        <p:nvSpPr>
          <p:cNvPr id="44" name="TextBox 48"/>
          <p:cNvSpPr txBox="1"/>
          <p:nvPr/>
        </p:nvSpPr>
        <p:spPr>
          <a:xfrm>
            <a:off x="7976757" y="3258511"/>
            <a:ext cx="719282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3800</a:t>
            </a: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125" y="2450845"/>
            <a:ext cx="449239" cy="548702"/>
          </a:xfrm>
          <a:prstGeom prst="rect">
            <a:avLst/>
          </a:prstGeom>
        </p:spPr>
      </p:pic>
      <p:sp>
        <p:nvSpPr>
          <p:cNvPr id="34" name="TextBox 48"/>
          <p:cNvSpPr txBox="1"/>
          <p:nvPr/>
        </p:nvSpPr>
        <p:spPr>
          <a:xfrm>
            <a:off x="5833499" y="3266649"/>
            <a:ext cx="799996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1815</a:t>
            </a:r>
            <a:r>
              <a:rPr lang="ja-JP" altLang="en-US" sz="1400" baseline="30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*</a:t>
            </a:r>
            <a:endParaRPr lang="en-US" sz="1400" baseline="30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71" y="2422892"/>
            <a:ext cx="906912" cy="604608"/>
          </a:xfrm>
          <a:prstGeom prst="rect">
            <a:avLst/>
          </a:prstGeom>
        </p:spPr>
      </p:pic>
      <p:sp>
        <p:nvSpPr>
          <p:cNvPr id="48" name="左右矢印 47"/>
          <p:cNvSpPr/>
          <p:nvPr/>
        </p:nvSpPr>
        <p:spPr>
          <a:xfrm>
            <a:off x="5675124" y="1709636"/>
            <a:ext cx="2955390" cy="582252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 </a:t>
            </a:r>
            <a:r>
              <a:rPr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Express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搭載可</a:t>
            </a:r>
            <a:endParaRPr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0" name="平行四辺形 49"/>
          <p:cNvSpPr/>
          <p:nvPr/>
        </p:nvSpPr>
        <p:spPr>
          <a:xfrm>
            <a:off x="533399" y="3608862"/>
            <a:ext cx="3157273" cy="206093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altLang="ja-JP" sz="1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802.11n</a:t>
            </a:r>
            <a:endParaRPr lang="ja-JP" altLang="en-US" sz="14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1" name="平行四辺形 50"/>
          <p:cNvSpPr/>
          <p:nvPr/>
        </p:nvSpPr>
        <p:spPr>
          <a:xfrm>
            <a:off x="3730516" y="3608862"/>
            <a:ext cx="1944608" cy="206093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altLang="ja-JP" sz="1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11ac</a:t>
            </a:r>
            <a:r>
              <a:rPr lang="ja-JP" altLang="en-US" sz="1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wave1</a:t>
            </a:r>
            <a:endParaRPr lang="ja-JP" altLang="en-US" sz="14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2" name="平行四辺形 51"/>
          <p:cNvSpPr/>
          <p:nvPr/>
        </p:nvSpPr>
        <p:spPr>
          <a:xfrm>
            <a:off x="5714979" y="3608862"/>
            <a:ext cx="2933721" cy="206093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altLang="ja-JP" sz="1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11ac</a:t>
            </a:r>
            <a:r>
              <a:rPr lang="ja-JP" altLang="en-US" sz="1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wave2</a:t>
            </a:r>
            <a:endParaRPr lang="ja-JP" altLang="en-US" sz="14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3" name="左右矢印 52"/>
          <p:cNvSpPr/>
          <p:nvPr/>
        </p:nvSpPr>
        <p:spPr>
          <a:xfrm>
            <a:off x="524763" y="1171936"/>
            <a:ext cx="8123938" cy="582252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 </a:t>
            </a:r>
            <a:r>
              <a:rPr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Express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管理可能</a:t>
            </a:r>
            <a:r>
              <a:rPr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endParaRPr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017433" y="4188123"/>
            <a:ext cx="5298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機種が混在環境では、プライマリ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切り替わる場合</a:t>
            </a:r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サポート数が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変動する可能性があり接続できない</a:t>
            </a:r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が発生する恐れがあります。</a:t>
            </a:r>
          </a:p>
        </p:txBody>
      </p:sp>
      <p:pic>
        <p:nvPicPr>
          <p:cNvPr id="35" name="Picture 1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01" y="2469353"/>
            <a:ext cx="529048" cy="511687"/>
          </a:xfrm>
          <a:prstGeom prst="rect">
            <a:avLst/>
          </a:prstGeom>
        </p:spPr>
      </p:pic>
      <p:pic>
        <p:nvPicPr>
          <p:cNvPr id="37" name="Picture 1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23" y="2469353"/>
            <a:ext cx="529048" cy="51168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371" y="2485052"/>
            <a:ext cx="486942" cy="48028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096" y="2477710"/>
            <a:ext cx="499576" cy="494973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6812032" y="3823028"/>
            <a:ext cx="1818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* </a:t>
            </a:r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1815t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非サポート</a:t>
            </a:r>
            <a:endParaRPr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34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 Express </a:t>
            </a:r>
            <a:r>
              <a:rPr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ソリューション日本語対応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r="47459"/>
          <a:stretch/>
        </p:blipFill>
        <p:spPr>
          <a:xfrm>
            <a:off x="431800" y="1759602"/>
            <a:ext cx="3237331" cy="1938020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4486"/>
          <a:stretch/>
        </p:blipFill>
        <p:spPr>
          <a:xfrm>
            <a:off x="982600" y="2913924"/>
            <a:ext cx="3447537" cy="1677126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11" name="Rectangle 56"/>
          <p:cNvSpPr/>
          <p:nvPr/>
        </p:nvSpPr>
        <p:spPr>
          <a:xfrm>
            <a:off x="4743509" y="1931357"/>
            <a:ext cx="4216607" cy="6198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15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811214"/>
              </p:ext>
            </p:extLst>
          </p:nvPr>
        </p:nvGraphicFramePr>
        <p:xfrm>
          <a:off x="4743509" y="2294936"/>
          <a:ext cx="4216608" cy="274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5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89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200" dirty="0" smtClean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Provision </a:t>
                      </a:r>
                      <a:endParaRPr lang="en-US" sz="12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Monitor </a:t>
                      </a:r>
                      <a:endParaRPr lang="en-US" sz="1200" dirty="0"/>
                    </a:p>
                  </a:txBody>
                  <a:tcPr marL="91416" marR="91416" marT="45708" marB="45708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Troubleshoot</a:t>
                      </a:r>
                      <a:endParaRPr lang="en-US" sz="1200" dirty="0"/>
                    </a:p>
                  </a:txBody>
                  <a:tcPr marL="91416" marR="91416" marT="45708" marB="45708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0" name="グループ化 49"/>
          <p:cNvGrpSpPr/>
          <p:nvPr/>
        </p:nvGrpSpPr>
        <p:grpSpPr>
          <a:xfrm>
            <a:off x="3448946" y="964714"/>
            <a:ext cx="908504" cy="907789"/>
            <a:chOff x="3448946" y="849542"/>
            <a:chExt cx="908504" cy="907789"/>
          </a:xfrm>
        </p:grpSpPr>
        <p:sp>
          <p:nvSpPr>
            <p:cNvPr id="48" name="円/楕円 47"/>
            <p:cNvSpPr>
              <a:spLocks noChangeAspect="1"/>
            </p:cNvSpPr>
            <p:nvPr/>
          </p:nvSpPr>
          <p:spPr>
            <a:xfrm>
              <a:off x="3448946" y="849542"/>
              <a:ext cx="908504" cy="90778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Freeform 24"/>
            <p:cNvSpPr>
              <a:spLocks noChangeAspect="1" noEditPoints="1"/>
            </p:cNvSpPr>
            <p:nvPr/>
          </p:nvSpPr>
          <p:spPr bwMode="auto">
            <a:xfrm>
              <a:off x="3676532" y="1152116"/>
              <a:ext cx="453333" cy="302641"/>
            </a:xfrm>
            <a:custGeom>
              <a:avLst/>
              <a:gdLst>
                <a:gd name="T0" fmla="*/ 666 w 800"/>
                <a:gd name="T1" fmla="*/ 383 h 533"/>
                <a:gd name="T2" fmla="*/ 133 w 800"/>
                <a:gd name="T3" fmla="*/ 383 h 533"/>
                <a:gd name="T4" fmla="*/ 133 w 800"/>
                <a:gd name="T5" fmla="*/ 67 h 533"/>
                <a:gd name="T6" fmla="*/ 666 w 800"/>
                <a:gd name="T7" fmla="*/ 67 h 533"/>
                <a:gd name="T8" fmla="*/ 666 w 800"/>
                <a:gd name="T9" fmla="*/ 383 h 533"/>
                <a:gd name="T10" fmla="*/ 794 w 800"/>
                <a:gd name="T11" fmla="*/ 457 h 533"/>
                <a:gd name="T12" fmla="*/ 733 w 800"/>
                <a:gd name="T13" fmla="*/ 399 h 533"/>
                <a:gd name="T14" fmla="*/ 733 w 800"/>
                <a:gd name="T15" fmla="*/ 33 h 533"/>
                <a:gd name="T16" fmla="*/ 700 w 800"/>
                <a:gd name="T17" fmla="*/ 0 h 533"/>
                <a:gd name="T18" fmla="*/ 100 w 800"/>
                <a:gd name="T19" fmla="*/ 0 h 533"/>
                <a:gd name="T20" fmla="*/ 66 w 800"/>
                <a:gd name="T21" fmla="*/ 33 h 533"/>
                <a:gd name="T22" fmla="*/ 66 w 800"/>
                <a:gd name="T23" fmla="*/ 399 h 533"/>
                <a:gd name="T24" fmla="*/ 6 w 800"/>
                <a:gd name="T25" fmla="*/ 457 h 533"/>
                <a:gd name="T26" fmla="*/ 0 w 800"/>
                <a:gd name="T27" fmla="*/ 472 h 533"/>
                <a:gd name="T28" fmla="*/ 0 w 800"/>
                <a:gd name="T29" fmla="*/ 517 h 533"/>
                <a:gd name="T30" fmla="*/ 16 w 800"/>
                <a:gd name="T31" fmla="*/ 533 h 533"/>
                <a:gd name="T32" fmla="*/ 783 w 800"/>
                <a:gd name="T33" fmla="*/ 533 h 533"/>
                <a:gd name="T34" fmla="*/ 800 w 800"/>
                <a:gd name="T35" fmla="*/ 517 h 533"/>
                <a:gd name="T36" fmla="*/ 800 w 800"/>
                <a:gd name="T37" fmla="*/ 472 h 533"/>
                <a:gd name="T38" fmla="*/ 794 w 800"/>
                <a:gd name="T39" fmla="*/ 457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0" h="533">
                  <a:moveTo>
                    <a:pt x="666" y="383"/>
                  </a:moveTo>
                  <a:lnTo>
                    <a:pt x="133" y="383"/>
                  </a:lnTo>
                  <a:lnTo>
                    <a:pt x="133" y="67"/>
                  </a:lnTo>
                  <a:lnTo>
                    <a:pt x="666" y="67"/>
                  </a:lnTo>
                  <a:lnTo>
                    <a:pt x="666" y="383"/>
                  </a:lnTo>
                  <a:close/>
                  <a:moveTo>
                    <a:pt x="794" y="457"/>
                  </a:moveTo>
                  <a:lnTo>
                    <a:pt x="733" y="399"/>
                  </a:lnTo>
                  <a:lnTo>
                    <a:pt x="733" y="33"/>
                  </a:lnTo>
                  <a:cubicBezTo>
                    <a:pt x="733" y="15"/>
                    <a:pt x="718" y="0"/>
                    <a:pt x="700" y="0"/>
                  </a:cubicBezTo>
                  <a:lnTo>
                    <a:pt x="100" y="0"/>
                  </a:lnTo>
                  <a:cubicBezTo>
                    <a:pt x="81" y="0"/>
                    <a:pt x="66" y="15"/>
                    <a:pt x="66" y="33"/>
                  </a:cubicBezTo>
                  <a:lnTo>
                    <a:pt x="66" y="399"/>
                  </a:lnTo>
                  <a:lnTo>
                    <a:pt x="6" y="457"/>
                  </a:lnTo>
                  <a:cubicBezTo>
                    <a:pt x="2" y="461"/>
                    <a:pt x="0" y="467"/>
                    <a:pt x="0" y="472"/>
                  </a:cubicBezTo>
                  <a:lnTo>
                    <a:pt x="0" y="517"/>
                  </a:lnTo>
                  <a:cubicBezTo>
                    <a:pt x="0" y="526"/>
                    <a:pt x="7" y="533"/>
                    <a:pt x="16" y="533"/>
                  </a:cubicBezTo>
                  <a:lnTo>
                    <a:pt x="783" y="533"/>
                  </a:lnTo>
                  <a:cubicBezTo>
                    <a:pt x="792" y="533"/>
                    <a:pt x="800" y="526"/>
                    <a:pt x="800" y="517"/>
                  </a:cubicBezTo>
                  <a:lnTo>
                    <a:pt x="800" y="472"/>
                  </a:lnTo>
                  <a:cubicBezTo>
                    <a:pt x="800" y="467"/>
                    <a:pt x="797" y="461"/>
                    <a:pt x="794" y="457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0" name="Freeform 98"/>
          <p:cNvSpPr>
            <a:spLocks noEditPoints="1"/>
          </p:cNvSpPr>
          <p:nvPr/>
        </p:nvSpPr>
        <p:spPr bwMode="auto">
          <a:xfrm>
            <a:off x="5316364" y="1953046"/>
            <a:ext cx="388433" cy="386520"/>
          </a:xfrm>
          <a:custGeom>
            <a:avLst/>
            <a:gdLst>
              <a:gd name="T0" fmla="*/ 400 w 800"/>
              <a:gd name="T1" fmla="*/ 583 h 799"/>
              <a:gd name="T2" fmla="*/ 216 w 800"/>
              <a:gd name="T3" fmla="*/ 400 h 799"/>
              <a:gd name="T4" fmla="*/ 400 w 800"/>
              <a:gd name="T5" fmla="*/ 216 h 799"/>
              <a:gd name="T6" fmla="*/ 583 w 800"/>
              <a:gd name="T7" fmla="*/ 400 h 799"/>
              <a:gd name="T8" fmla="*/ 400 w 800"/>
              <a:gd name="T9" fmla="*/ 583 h 799"/>
              <a:gd name="T10" fmla="*/ 800 w 800"/>
              <a:gd name="T11" fmla="*/ 433 h 799"/>
              <a:gd name="T12" fmla="*/ 800 w 800"/>
              <a:gd name="T13" fmla="*/ 366 h 799"/>
              <a:gd name="T14" fmla="*/ 633 w 800"/>
              <a:gd name="T15" fmla="*/ 311 h 799"/>
              <a:gd name="T16" fmla="*/ 627 w 800"/>
              <a:gd name="T17" fmla="*/ 297 h 799"/>
              <a:gd name="T18" fmla="*/ 706 w 800"/>
              <a:gd name="T19" fmla="*/ 140 h 799"/>
              <a:gd name="T20" fmla="*/ 659 w 800"/>
              <a:gd name="T21" fmla="*/ 93 h 799"/>
              <a:gd name="T22" fmla="*/ 502 w 800"/>
              <a:gd name="T23" fmla="*/ 172 h 799"/>
              <a:gd name="T24" fmla="*/ 489 w 800"/>
              <a:gd name="T25" fmla="*/ 166 h 799"/>
              <a:gd name="T26" fmla="*/ 433 w 800"/>
              <a:gd name="T27" fmla="*/ 0 h 799"/>
              <a:gd name="T28" fmla="*/ 366 w 800"/>
              <a:gd name="T29" fmla="*/ 0 h 799"/>
              <a:gd name="T30" fmla="*/ 311 w 800"/>
              <a:gd name="T31" fmla="*/ 166 h 799"/>
              <a:gd name="T32" fmla="*/ 298 w 800"/>
              <a:gd name="T33" fmla="*/ 172 h 799"/>
              <a:gd name="T34" fmla="*/ 141 w 800"/>
              <a:gd name="T35" fmla="*/ 93 h 799"/>
              <a:gd name="T36" fmla="*/ 93 w 800"/>
              <a:gd name="T37" fmla="*/ 140 h 799"/>
              <a:gd name="T38" fmla="*/ 172 w 800"/>
              <a:gd name="T39" fmla="*/ 297 h 799"/>
              <a:gd name="T40" fmla="*/ 166 w 800"/>
              <a:gd name="T41" fmla="*/ 310 h 799"/>
              <a:gd name="T42" fmla="*/ 0 w 800"/>
              <a:gd name="T43" fmla="*/ 366 h 799"/>
              <a:gd name="T44" fmla="*/ 0 w 800"/>
              <a:gd name="T45" fmla="*/ 433 h 799"/>
              <a:gd name="T46" fmla="*/ 166 w 800"/>
              <a:gd name="T47" fmla="*/ 488 h 799"/>
              <a:gd name="T48" fmla="*/ 172 w 800"/>
              <a:gd name="T49" fmla="*/ 502 h 799"/>
              <a:gd name="T50" fmla="*/ 93 w 800"/>
              <a:gd name="T51" fmla="*/ 659 h 799"/>
              <a:gd name="T52" fmla="*/ 141 w 800"/>
              <a:gd name="T53" fmla="*/ 706 h 799"/>
              <a:gd name="T54" fmla="*/ 297 w 800"/>
              <a:gd name="T55" fmla="*/ 627 h 799"/>
              <a:gd name="T56" fmla="*/ 311 w 800"/>
              <a:gd name="T57" fmla="*/ 633 h 799"/>
              <a:gd name="T58" fmla="*/ 366 w 800"/>
              <a:gd name="T59" fmla="*/ 799 h 799"/>
              <a:gd name="T60" fmla="*/ 433 w 800"/>
              <a:gd name="T61" fmla="*/ 799 h 799"/>
              <a:gd name="T62" fmla="*/ 488 w 800"/>
              <a:gd name="T63" fmla="*/ 633 h 799"/>
              <a:gd name="T64" fmla="*/ 502 w 800"/>
              <a:gd name="T65" fmla="*/ 627 h 799"/>
              <a:gd name="T66" fmla="*/ 659 w 800"/>
              <a:gd name="T67" fmla="*/ 706 h 799"/>
              <a:gd name="T68" fmla="*/ 706 w 800"/>
              <a:gd name="T69" fmla="*/ 658 h 799"/>
              <a:gd name="T70" fmla="*/ 627 w 800"/>
              <a:gd name="T71" fmla="*/ 502 h 799"/>
              <a:gd name="T72" fmla="*/ 633 w 800"/>
              <a:gd name="T73" fmla="*/ 488 h 799"/>
              <a:gd name="T74" fmla="*/ 800 w 800"/>
              <a:gd name="T75" fmla="*/ 433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00" h="799">
                <a:moveTo>
                  <a:pt x="400" y="583"/>
                </a:moveTo>
                <a:cubicBezTo>
                  <a:pt x="298" y="583"/>
                  <a:pt x="216" y="501"/>
                  <a:pt x="216" y="400"/>
                </a:cubicBezTo>
                <a:cubicBezTo>
                  <a:pt x="216" y="298"/>
                  <a:pt x="298" y="216"/>
                  <a:pt x="400" y="216"/>
                </a:cubicBezTo>
                <a:cubicBezTo>
                  <a:pt x="501" y="216"/>
                  <a:pt x="583" y="298"/>
                  <a:pt x="583" y="400"/>
                </a:cubicBezTo>
                <a:cubicBezTo>
                  <a:pt x="583" y="501"/>
                  <a:pt x="501" y="583"/>
                  <a:pt x="400" y="583"/>
                </a:cubicBezTo>
                <a:moveTo>
                  <a:pt x="800" y="433"/>
                </a:moveTo>
                <a:lnTo>
                  <a:pt x="800" y="366"/>
                </a:lnTo>
                <a:lnTo>
                  <a:pt x="633" y="311"/>
                </a:lnTo>
                <a:cubicBezTo>
                  <a:pt x="631" y="306"/>
                  <a:pt x="629" y="302"/>
                  <a:pt x="627" y="297"/>
                </a:cubicBezTo>
                <a:lnTo>
                  <a:pt x="706" y="140"/>
                </a:lnTo>
                <a:lnTo>
                  <a:pt x="659" y="93"/>
                </a:lnTo>
                <a:lnTo>
                  <a:pt x="502" y="172"/>
                </a:lnTo>
                <a:cubicBezTo>
                  <a:pt x="497" y="170"/>
                  <a:pt x="493" y="168"/>
                  <a:pt x="489" y="166"/>
                </a:cubicBezTo>
                <a:lnTo>
                  <a:pt x="433" y="0"/>
                </a:lnTo>
                <a:lnTo>
                  <a:pt x="366" y="0"/>
                </a:lnTo>
                <a:lnTo>
                  <a:pt x="311" y="166"/>
                </a:lnTo>
                <a:cubicBezTo>
                  <a:pt x="306" y="168"/>
                  <a:pt x="302" y="170"/>
                  <a:pt x="298" y="172"/>
                </a:cubicBezTo>
                <a:lnTo>
                  <a:pt x="141" y="93"/>
                </a:lnTo>
                <a:lnTo>
                  <a:pt x="93" y="140"/>
                </a:lnTo>
                <a:lnTo>
                  <a:pt x="172" y="297"/>
                </a:lnTo>
                <a:cubicBezTo>
                  <a:pt x="170" y="302"/>
                  <a:pt x="168" y="306"/>
                  <a:pt x="166" y="310"/>
                </a:cubicBezTo>
                <a:lnTo>
                  <a:pt x="0" y="366"/>
                </a:lnTo>
                <a:lnTo>
                  <a:pt x="0" y="433"/>
                </a:lnTo>
                <a:lnTo>
                  <a:pt x="166" y="488"/>
                </a:lnTo>
                <a:cubicBezTo>
                  <a:pt x="168" y="493"/>
                  <a:pt x="170" y="497"/>
                  <a:pt x="172" y="502"/>
                </a:cubicBezTo>
                <a:lnTo>
                  <a:pt x="93" y="659"/>
                </a:lnTo>
                <a:lnTo>
                  <a:pt x="141" y="706"/>
                </a:lnTo>
                <a:lnTo>
                  <a:pt x="297" y="627"/>
                </a:lnTo>
                <a:cubicBezTo>
                  <a:pt x="302" y="629"/>
                  <a:pt x="306" y="631"/>
                  <a:pt x="311" y="633"/>
                </a:cubicBezTo>
                <a:lnTo>
                  <a:pt x="366" y="799"/>
                </a:lnTo>
                <a:lnTo>
                  <a:pt x="433" y="799"/>
                </a:lnTo>
                <a:lnTo>
                  <a:pt x="488" y="633"/>
                </a:lnTo>
                <a:cubicBezTo>
                  <a:pt x="493" y="631"/>
                  <a:pt x="498" y="630"/>
                  <a:pt x="502" y="627"/>
                </a:cubicBezTo>
                <a:lnTo>
                  <a:pt x="659" y="706"/>
                </a:lnTo>
                <a:lnTo>
                  <a:pt x="706" y="658"/>
                </a:lnTo>
                <a:lnTo>
                  <a:pt x="627" y="502"/>
                </a:lnTo>
                <a:cubicBezTo>
                  <a:pt x="630" y="497"/>
                  <a:pt x="631" y="493"/>
                  <a:pt x="633" y="488"/>
                </a:cubicBezTo>
                <a:lnTo>
                  <a:pt x="800" y="43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Freeform 41"/>
          <p:cNvSpPr>
            <a:spLocks/>
          </p:cNvSpPr>
          <p:nvPr/>
        </p:nvSpPr>
        <p:spPr bwMode="auto">
          <a:xfrm>
            <a:off x="8098331" y="2006623"/>
            <a:ext cx="396086" cy="332943"/>
          </a:xfrm>
          <a:custGeom>
            <a:avLst/>
            <a:gdLst>
              <a:gd name="T0" fmla="*/ 759 w 814"/>
              <a:gd name="T1" fmla="*/ 299 h 687"/>
              <a:gd name="T2" fmla="*/ 789 w 814"/>
              <a:gd name="T3" fmla="*/ 127 h 687"/>
              <a:gd name="T4" fmla="*/ 688 w 814"/>
              <a:gd name="T5" fmla="*/ 231 h 687"/>
              <a:gd name="T6" fmla="*/ 617 w 814"/>
              <a:gd name="T7" fmla="*/ 231 h 687"/>
              <a:gd name="T8" fmla="*/ 617 w 814"/>
              <a:gd name="T9" fmla="*/ 159 h 687"/>
              <a:gd name="T10" fmla="*/ 720 w 814"/>
              <a:gd name="T11" fmla="*/ 53 h 687"/>
              <a:gd name="T12" fmla="*/ 547 w 814"/>
              <a:gd name="T13" fmla="*/ 81 h 687"/>
              <a:gd name="T14" fmla="*/ 524 w 814"/>
              <a:gd name="T15" fmla="*/ 268 h 687"/>
              <a:gd name="T16" fmla="*/ 449 w 814"/>
              <a:gd name="T17" fmla="*/ 347 h 687"/>
              <a:gd name="T18" fmla="*/ 304 w 814"/>
              <a:gd name="T19" fmla="*/ 199 h 687"/>
              <a:gd name="T20" fmla="*/ 435 w 814"/>
              <a:gd name="T21" fmla="*/ 64 h 687"/>
              <a:gd name="T22" fmla="*/ 208 w 814"/>
              <a:gd name="T23" fmla="*/ 64 h 687"/>
              <a:gd name="T24" fmla="*/ 154 w 814"/>
              <a:gd name="T25" fmla="*/ 119 h 687"/>
              <a:gd name="T26" fmla="*/ 132 w 814"/>
              <a:gd name="T27" fmla="*/ 97 h 687"/>
              <a:gd name="T28" fmla="*/ 100 w 814"/>
              <a:gd name="T29" fmla="*/ 97 h 687"/>
              <a:gd name="T30" fmla="*/ 9 w 814"/>
              <a:gd name="T31" fmla="*/ 190 h 687"/>
              <a:gd name="T32" fmla="*/ 9 w 814"/>
              <a:gd name="T33" fmla="*/ 223 h 687"/>
              <a:gd name="T34" fmla="*/ 129 w 814"/>
              <a:gd name="T35" fmla="*/ 345 h 687"/>
              <a:gd name="T36" fmla="*/ 161 w 814"/>
              <a:gd name="T37" fmla="*/ 345 h 687"/>
              <a:gd name="T38" fmla="*/ 249 w 814"/>
              <a:gd name="T39" fmla="*/ 255 h 687"/>
              <a:gd name="T40" fmla="*/ 249 w 814"/>
              <a:gd name="T41" fmla="*/ 255 h 687"/>
              <a:gd name="T42" fmla="*/ 251 w 814"/>
              <a:gd name="T43" fmla="*/ 253 h 687"/>
              <a:gd name="T44" fmla="*/ 396 w 814"/>
              <a:gd name="T45" fmla="*/ 402 h 687"/>
              <a:gd name="T46" fmla="*/ 190 w 814"/>
              <a:gd name="T47" fmla="*/ 617 h 687"/>
              <a:gd name="T48" fmla="*/ 190 w 814"/>
              <a:gd name="T49" fmla="*/ 672 h 687"/>
              <a:gd name="T50" fmla="*/ 243 w 814"/>
              <a:gd name="T51" fmla="*/ 672 h 687"/>
              <a:gd name="T52" fmla="*/ 449 w 814"/>
              <a:gd name="T53" fmla="*/ 456 h 687"/>
              <a:gd name="T54" fmla="*/ 659 w 814"/>
              <a:gd name="T55" fmla="*/ 671 h 687"/>
              <a:gd name="T56" fmla="*/ 712 w 814"/>
              <a:gd name="T57" fmla="*/ 671 h 687"/>
              <a:gd name="T58" fmla="*/ 712 w 814"/>
              <a:gd name="T59" fmla="*/ 617 h 687"/>
              <a:gd name="T60" fmla="*/ 502 w 814"/>
              <a:gd name="T61" fmla="*/ 401 h 687"/>
              <a:gd name="T62" fmla="*/ 577 w 814"/>
              <a:gd name="T63" fmla="*/ 322 h 687"/>
              <a:gd name="T64" fmla="*/ 759 w 814"/>
              <a:gd name="T65" fmla="*/ 299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14" h="687">
                <a:moveTo>
                  <a:pt x="759" y="299"/>
                </a:moveTo>
                <a:cubicBezTo>
                  <a:pt x="804" y="252"/>
                  <a:pt x="814" y="184"/>
                  <a:pt x="789" y="127"/>
                </a:cubicBezTo>
                <a:lnTo>
                  <a:pt x="688" y="231"/>
                </a:lnTo>
                <a:cubicBezTo>
                  <a:pt x="669" y="251"/>
                  <a:pt x="637" y="251"/>
                  <a:pt x="617" y="231"/>
                </a:cubicBezTo>
                <a:cubicBezTo>
                  <a:pt x="598" y="211"/>
                  <a:pt x="598" y="178"/>
                  <a:pt x="617" y="159"/>
                </a:cubicBezTo>
                <a:lnTo>
                  <a:pt x="720" y="53"/>
                </a:lnTo>
                <a:cubicBezTo>
                  <a:pt x="664" y="24"/>
                  <a:pt x="594" y="33"/>
                  <a:pt x="547" y="81"/>
                </a:cubicBezTo>
                <a:cubicBezTo>
                  <a:pt x="498" y="132"/>
                  <a:pt x="490" y="209"/>
                  <a:pt x="524" y="268"/>
                </a:cubicBezTo>
                <a:lnTo>
                  <a:pt x="449" y="347"/>
                </a:lnTo>
                <a:lnTo>
                  <a:pt x="304" y="199"/>
                </a:lnTo>
                <a:lnTo>
                  <a:pt x="435" y="64"/>
                </a:lnTo>
                <a:cubicBezTo>
                  <a:pt x="373" y="0"/>
                  <a:pt x="270" y="0"/>
                  <a:pt x="208" y="64"/>
                </a:cubicBezTo>
                <a:lnTo>
                  <a:pt x="154" y="119"/>
                </a:lnTo>
                <a:lnTo>
                  <a:pt x="132" y="97"/>
                </a:lnTo>
                <a:cubicBezTo>
                  <a:pt x="124" y="88"/>
                  <a:pt x="109" y="88"/>
                  <a:pt x="100" y="97"/>
                </a:cubicBezTo>
                <a:lnTo>
                  <a:pt x="9" y="190"/>
                </a:lnTo>
                <a:cubicBezTo>
                  <a:pt x="0" y="199"/>
                  <a:pt x="0" y="214"/>
                  <a:pt x="9" y="223"/>
                </a:cubicBezTo>
                <a:lnTo>
                  <a:pt x="129" y="345"/>
                </a:lnTo>
                <a:cubicBezTo>
                  <a:pt x="138" y="354"/>
                  <a:pt x="152" y="354"/>
                  <a:pt x="161" y="345"/>
                </a:cubicBezTo>
                <a:lnTo>
                  <a:pt x="249" y="255"/>
                </a:lnTo>
                <a:lnTo>
                  <a:pt x="249" y="255"/>
                </a:lnTo>
                <a:lnTo>
                  <a:pt x="251" y="253"/>
                </a:lnTo>
                <a:lnTo>
                  <a:pt x="396" y="402"/>
                </a:lnTo>
                <a:lnTo>
                  <a:pt x="190" y="617"/>
                </a:lnTo>
                <a:cubicBezTo>
                  <a:pt x="175" y="632"/>
                  <a:pt x="175" y="657"/>
                  <a:pt x="190" y="672"/>
                </a:cubicBezTo>
                <a:cubicBezTo>
                  <a:pt x="205" y="687"/>
                  <a:pt x="228" y="687"/>
                  <a:pt x="243" y="672"/>
                </a:cubicBezTo>
                <a:lnTo>
                  <a:pt x="449" y="456"/>
                </a:lnTo>
                <a:lnTo>
                  <a:pt x="659" y="671"/>
                </a:lnTo>
                <a:cubicBezTo>
                  <a:pt x="674" y="686"/>
                  <a:pt x="698" y="686"/>
                  <a:pt x="712" y="671"/>
                </a:cubicBezTo>
                <a:cubicBezTo>
                  <a:pt x="727" y="656"/>
                  <a:pt x="727" y="632"/>
                  <a:pt x="712" y="617"/>
                </a:cubicBezTo>
                <a:lnTo>
                  <a:pt x="502" y="401"/>
                </a:lnTo>
                <a:lnTo>
                  <a:pt x="577" y="322"/>
                </a:lnTo>
                <a:cubicBezTo>
                  <a:pt x="634" y="357"/>
                  <a:pt x="710" y="349"/>
                  <a:pt x="759" y="299"/>
                </a:cubicBezTo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1" name="グループ化 50"/>
          <p:cNvGrpSpPr/>
          <p:nvPr/>
        </p:nvGrpSpPr>
        <p:grpSpPr>
          <a:xfrm>
            <a:off x="4781123" y="963877"/>
            <a:ext cx="908504" cy="907789"/>
            <a:chOff x="4469737" y="963877"/>
            <a:chExt cx="908504" cy="907789"/>
          </a:xfrm>
        </p:grpSpPr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4469737" y="963877"/>
              <a:ext cx="908504" cy="90778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" name="Freeform 115"/>
            <p:cNvSpPr>
              <a:spLocks noChangeAspect="1" noEditPoints="1"/>
            </p:cNvSpPr>
            <p:nvPr/>
          </p:nvSpPr>
          <p:spPr bwMode="auto">
            <a:xfrm>
              <a:off x="4785510" y="1210052"/>
              <a:ext cx="276959" cy="415439"/>
            </a:xfrm>
            <a:custGeom>
              <a:avLst/>
              <a:gdLst>
                <a:gd name="T0" fmla="*/ 67 w 533"/>
                <a:gd name="T1" fmla="*/ 133 h 800"/>
                <a:gd name="T2" fmla="*/ 467 w 533"/>
                <a:gd name="T3" fmla="*/ 133 h 800"/>
                <a:gd name="T4" fmla="*/ 467 w 533"/>
                <a:gd name="T5" fmla="*/ 666 h 800"/>
                <a:gd name="T6" fmla="*/ 67 w 533"/>
                <a:gd name="T7" fmla="*/ 666 h 800"/>
                <a:gd name="T8" fmla="*/ 67 w 533"/>
                <a:gd name="T9" fmla="*/ 133 h 800"/>
                <a:gd name="T10" fmla="*/ 500 w 533"/>
                <a:gd name="T11" fmla="*/ 0 h 800"/>
                <a:gd name="T12" fmla="*/ 33 w 533"/>
                <a:gd name="T13" fmla="*/ 0 h 800"/>
                <a:gd name="T14" fmla="*/ 0 w 533"/>
                <a:gd name="T15" fmla="*/ 33 h 800"/>
                <a:gd name="T16" fmla="*/ 0 w 533"/>
                <a:gd name="T17" fmla="*/ 766 h 800"/>
                <a:gd name="T18" fmla="*/ 33 w 533"/>
                <a:gd name="T19" fmla="*/ 800 h 800"/>
                <a:gd name="T20" fmla="*/ 500 w 533"/>
                <a:gd name="T21" fmla="*/ 800 h 800"/>
                <a:gd name="T22" fmla="*/ 533 w 533"/>
                <a:gd name="T23" fmla="*/ 766 h 800"/>
                <a:gd name="T24" fmla="*/ 533 w 533"/>
                <a:gd name="T25" fmla="*/ 33 h 800"/>
                <a:gd name="T26" fmla="*/ 500 w 533"/>
                <a:gd name="T27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3" h="800">
                  <a:moveTo>
                    <a:pt x="67" y="133"/>
                  </a:moveTo>
                  <a:lnTo>
                    <a:pt x="467" y="133"/>
                  </a:lnTo>
                  <a:lnTo>
                    <a:pt x="467" y="666"/>
                  </a:lnTo>
                  <a:lnTo>
                    <a:pt x="67" y="666"/>
                  </a:lnTo>
                  <a:lnTo>
                    <a:pt x="67" y="133"/>
                  </a:lnTo>
                  <a:close/>
                  <a:moveTo>
                    <a:pt x="500" y="0"/>
                  </a:moveTo>
                  <a:lnTo>
                    <a:pt x="33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766"/>
                  </a:lnTo>
                  <a:cubicBezTo>
                    <a:pt x="0" y="785"/>
                    <a:pt x="15" y="800"/>
                    <a:pt x="33" y="800"/>
                  </a:cubicBezTo>
                  <a:lnTo>
                    <a:pt x="500" y="800"/>
                  </a:lnTo>
                  <a:cubicBezTo>
                    <a:pt x="518" y="800"/>
                    <a:pt x="533" y="785"/>
                    <a:pt x="533" y="766"/>
                  </a:cubicBezTo>
                  <a:lnTo>
                    <a:pt x="533" y="33"/>
                  </a:lnTo>
                  <a:cubicBezTo>
                    <a:pt x="533" y="15"/>
                    <a:pt x="518" y="0"/>
                    <a:pt x="50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3" name="Group 69"/>
          <p:cNvGrpSpPr>
            <a:grpSpLocks noChangeAspect="1"/>
          </p:cNvGrpSpPr>
          <p:nvPr/>
        </p:nvGrpSpPr>
        <p:grpSpPr>
          <a:xfrm>
            <a:off x="6646797" y="2003891"/>
            <a:ext cx="436160" cy="335675"/>
            <a:chOff x="13260388" y="7042150"/>
            <a:chExt cx="8572500" cy="6599238"/>
          </a:xfrm>
          <a:solidFill>
            <a:schemeClr val="bg2"/>
          </a:solidFill>
        </p:grpSpPr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16929100" y="9131300"/>
              <a:ext cx="1371600" cy="3351213"/>
            </a:xfrm>
            <a:custGeom>
              <a:avLst/>
              <a:gdLst>
                <a:gd name="T0" fmla="*/ 176 w 366"/>
                <a:gd name="T1" fmla="*/ 420 h 894"/>
                <a:gd name="T2" fmla="*/ 163 w 366"/>
                <a:gd name="T3" fmla="*/ 420 h 894"/>
                <a:gd name="T4" fmla="*/ 5 w 366"/>
                <a:gd name="T5" fmla="*/ 596 h 894"/>
                <a:gd name="T6" fmla="*/ 74 w 366"/>
                <a:gd name="T7" fmla="*/ 723 h 894"/>
                <a:gd name="T8" fmla="*/ 41 w 366"/>
                <a:gd name="T9" fmla="*/ 830 h 894"/>
                <a:gd name="T10" fmla="*/ 71 w 366"/>
                <a:gd name="T11" fmla="*/ 886 h 894"/>
                <a:gd name="T12" fmla="*/ 127 w 366"/>
                <a:gd name="T13" fmla="*/ 856 h 894"/>
                <a:gd name="T14" fmla="*/ 159 w 366"/>
                <a:gd name="T15" fmla="*/ 754 h 894"/>
                <a:gd name="T16" fmla="*/ 181 w 366"/>
                <a:gd name="T17" fmla="*/ 755 h 894"/>
                <a:gd name="T18" fmla="*/ 340 w 366"/>
                <a:gd name="T19" fmla="*/ 579 h 894"/>
                <a:gd name="T20" fmla="*/ 278 w 366"/>
                <a:gd name="T21" fmla="*/ 458 h 894"/>
                <a:gd name="T22" fmla="*/ 366 w 366"/>
                <a:gd name="T23" fmla="*/ 0 h 894"/>
                <a:gd name="T24" fmla="*/ 176 w 366"/>
                <a:gd name="T25" fmla="*/ 42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6" h="894">
                  <a:moveTo>
                    <a:pt x="176" y="420"/>
                  </a:moveTo>
                  <a:cubicBezTo>
                    <a:pt x="172" y="420"/>
                    <a:pt x="168" y="420"/>
                    <a:pt x="163" y="420"/>
                  </a:cubicBezTo>
                  <a:cubicBezTo>
                    <a:pt x="71" y="425"/>
                    <a:pt x="0" y="504"/>
                    <a:pt x="5" y="596"/>
                  </a:cubicBezTo>
                  <a:cubicBezTo>
                    <a:pt x="8" y="649"/>
                    <a:pt x="34" y="694"/>
                    <a:pt x="74" y="723"/>
                  </a:cubicBezTo>
                  <a:cubicBezTo>
                    <a:pt x="41" y="830"/>
                    <a:pt x="41" y="830"/>
                    <a:pt x="41" y="830"/>
                  </a:cubicBezTo>
                  <a:cubicBezTo>
                    <a:pt x="33" y="854"/>
                    <a:pt x="47" y="879"/>
                    <a:pt x="71" y="886"/>
                  </a:cubicBezTo>
                  <a:cubicBezTo>
                    <a:pt x="95" y="894"/>
                    <a:pt x="120" y="880"/>
                    <a:pt x="127" y="856"/>
                  </a:cubicBezTo>
                  <a:cubicBezTo>
                    <a:pt x="159" y="754"/>
                    <a:pt x="159" y="754"/>
                    <a:pt x="159" y="754"/>
                  </a:cubicBezTo>
                  <a:cubicBezTo>
                    <a:pt x="166" y="755"/>
                    <a:pt x="174" y="755"/>
                    <a:pt x="181" y="755"/>
                  </a:cubicBezTo>
                  <a:cubicBezTo>
                    <a:pt x="274" y="750"/>
                    <a:pt x="344" y="671"/>
                    <a:pt x="340" y="579"/>
                  </a:cubicBezTo>
                  <a:cubicBezTo>
                    <a:pt x="337" y="530"/>
                    <a:pt x="313" y="487"/>
                    <a:pt x="278" y="458"/>
                  </a:cubicBezTo>
                  <a:cubicBezTo>
                    <a:pt x="366" y="0"/>
                    <a:pt x="366" y="0"/>
                    <a:pt x="366" y="0"/>
                  </a:cubicBezTo>
                  <a:lnTo>
                    <a:pt x="176" y="4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/>
              </a:endParaRPr>
            </a:p>
          </p:txBody>
        </p:sp>
        <p:sp>
          <p:nvSpPr>
            <p:cNvPr id="25" name="Freeform 8"/>
            <p:cNvSpPr>
              <a:spLocks noEditPoints="1"/>
            </p:cNvSpPr>
            <p:nvPr/>
          </p:nvSpPr>
          <p:spPr bwMode="auto">
            <a:xfrm>
              <a:off x="13260388" y="7042150"/>
              <a:ext cx="8572500" cy="6599238"/>
            </a:xfrm>
            <a:custGeom>
              <a:avLst/>
              <a:gdLst>
                <a:gd name="T0" fmla="*/ 1143 w 2286"/>
                <a:gd name="T1" fmla="*/ 0 h 1760"/>
                <a:gd name="T2" fmla="*/ 0 w 2286"/>
                <a:gd name="T3" fmla="*/ 1143 h 1760"/>
                <a:gd name="T4" fmla="*/ 182 w 2286"/>
                <a:gd name="T5" fmla="*/ 1760 h 1760"/>
                <a:gd name="T6" fmla="*/ 189 w 2286"/>
                <a:gd name="T7" fmla="*/ 1760 h 1760"/>
                <a:gd name="T8" fmla="*/ 459 w 2286"/>
                <a:gd name="T9" fmla="*/ 1760 h 1760"/>
                <a:gd name="T10" fmla="*/ 1829 w 2286"/>
                <a:gd name="T11" fmla="*/ 1760 h 1760"/>
                <a:gd name="T12" fmla="*/ 2048 w 2286"/>
                <a:gd name="T13" fmla="*/ 1760 h 1760"/>
                <a:gd name="T14" fmla="*/ 2104 w 2286"/>
                <a:gd name="T15" fmla="*/ 1760 h 1760"/>
                <a:gd name="T16" fmla="*/ 2286 w 2286"/>
                <a:gd name="T17" fmla="*/ 1143 h 1760"/>
                <a:gd name="T18" fmla="*/ 1143 w 2286"/>
                <a:gd name="T19" fmla="*/ 0 h 1760"/>
                <a:gd name="T20" fmla="*/ 2069 w 2286"/>
                <a:gd name="T21" fmla="*/ 1177 h 1760"/>
                <a:gd name="T22" fmla="*/ 1973 w 2286"/>
                <a:gd name="T23" fmla="*/ 1555 h 1760"/>
                <a:gd name="T24" fmla="*/ 317 w 2286"/>
                <a:gd name="T25" fmla="*/ 1555 h 1760"/>
                <a:gd name="T26" fmla="*/ 217 w 2286"/>
                <a:gd name="T27" fmla="*/ 1177 h 1760"/>
                <a:gd name="T28" fmla="*/ 423 w 2286"/>
                <a:gd name="T29" fmla="*/ 1177 h 1760"/>
                <a:gd name="T30" fmla="*/ 423 w 2286"/>
                <a:gd name="T31" fmla="*/ 1097 h 1760"/>
                <a:gd name="T32" fmla="*/ 217 w 2286"/>
                <a:gd name="T33" fmla="*/ 1097 h 1760"/>
                <a:gd name="T34" fmla="*/ 309 w 2286"/>
                <a:gd name="T35" fmla="*/ 738 h 1760"/>
                <a:gd name="T36" fmla="*/ 451 w 2286"/>
                <a:gd name="T37" fmla="*/ 828 h 1760"/>
                <a:gd name="T38" fmla="*/ 494 w 2286"/>
                <a:gd name="T39" fmla="*/ 761 h 1760"/>
                <a:gd name="T40" fmla="*/ 348 w 2286"/>
                <a:gd name="T41" fmla="*/ 668 h 1760"/>
                <a:gd name="T42" fmla="*/ 491 w 2286"/>
                <a:gd name="T43" fmla="*/ 492 h 1760"/>
                <a:gd name="T44" fmla="*/ 637 w 2286"/>
                <a:gd name="T45" fmla="*/ 373 h 1760"/>
                <a:gd name="T46" fmla="*/ 713 w 2286"/>
                <a:gd name="T47" fmla="*/ 534 h 1760"/>
                <a:gd name="T48" fmla="*/ 785 w 2286"/>
                <a:gd name="T49" fmla="*/ 500 h 1760"/>
                <a:gd name="T50" fmla="*/ 706 w 2286"/>
                <a:gd name="T51" fmla="*/ 331 h 1760"/>
                <a:gd name="T52" fmla="*/ 1109 w 2286"/>
                <a:gd name="T53" fmla="*/ 217 h 1760"/>
                <a:gd name="T54" fmla="*/ 1109 w 2286"/>
                <a:gd name="T55" fmla="*/ 412 h 1760"/>
                <a:gd name="T56" fmla="*/ 1189 w 2286"/>
                <a:gd name="T57" fmla="*/ 412 h 1760"/>
                <a:gd name="T58" fmla="*/ 1189 w 2286"/>
                <a:gd name="T59" fmla="*/ 217 h 1760"/>
                <a:gd name="T60" fmla="*/ 1563 w 2286"/>
                <a:gd name="T61" fmla="*/ 317 h 1760"/>
                <a:gd name="T62" fmla="*/ 1487 w 2286"/>
                <a:gd name="T63" fmla="*/ 479 h 1760"/>
                <a:gd name="T64" fmla="*/ 1559 w 2286"/>
                <a:gd name="T65" fmla="*/ 513 h 1760"/>
                <a:gd name="T66" fmla="*/ 1633 w 2286"/>
                <a:gd name="T67" fmla="*/ 357 h 1760"/>
                <a:gd name="T68" fmla="*/ 1794 w 2286"/>
                <a:gd name="T69" fmla="*/ 492 h 1760"/>
                <a:gd name="T70" fmla="*/ 1925 w 2286"/>
                <a:gd name="T71" fmla="*/ 647 h 1760"/>
                <a:gd name="T72" fmla="*/ 1779 w 2286"/>
                <a:gd name="T73" fmla="*/ 740 h 1760"/>
                <a:gd name="T74" fmla="*/ 1821 w 2286"/>
                <a:gd name="T75" fmla="*/ 807 h 1760"/>
                <a:gd name="T76" fmla="*/ 1965 w 2286"/>
                <a:gd name="T77" fmla="*/ 716 h 1760"/>
                <a:gd name="T78" fmla="*/ 2069 w 2286"/>
                <a:gd name="T79" fmla="*/ 1097 h 1760"/>
                <a:gd name="T80" fmla="*/ 1863 w 2286"/>
                <a:gd name="T81" fmla="*/ 1097 h 1760"/>
                <a:gd name="T82" fmla="*/ 1863 w 2286"/>
                <a:gd name="T83" fmla="*/ 1177 h 1760"/>
                <a:gd name="T84" fmla="*/ 2069 w 2286"/>
                <a:gd name="T85" fmla="*/ 117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86" h="1760">
                  <a:moveTo>
                    <a:pt x="1143" y="0"/>
                  </a:moveTo>
                  <a:cubicBezTo>
                    <a:pt x="514" y="0"/>
                    <a:pt x="0" y="515"/>
                    <a:pt x="0" y="1143"/>
                  </a:cubicBezTo>
                  <a:cubicBezTo>
                    <a:pt x="0" y="1370"/>
                    <a:pt x="67" y="1582"/>
                    <a:pt x="182" y="1760"/>
                  </a:cubicBezTo>
                  <a:cubicBezTo>
                    <a:pt x="189" y="1760"/>
                    <a:pt x="189" y="1760"/>
                    <a:pt x="189" y="1760"/>
                  </a:cubicBezTo>
                  <a:cubicBezTo>
                    <a:pt x="459" y="1760"/>
                    <a:pt x="459" y="1760"/>
                    <a:pt x="459" y="1760"/>
                  </a:cubicBezTo>
                  <a:cubicBezTo>
                    <a:pt x="1829" y="1760"/>
                    <a:pt x="1829" y="1760"/>
                    <a:pt x="1829" y="1760"/>
                  </a:cubicBezTo>
                  <a:cubicBezTo>
                    <a:pt x="2048" y="1760"/>
                    <a:pt x="2048" y="1760"/>
                    <a:pt x="2048" y="1760"/>
                  </a:cubicBezTo>
                  <a:cubicBezTo>
                    <a:pt x="2104" y="1760"/>
                    <a:pt x="2104" y="1760"/>
                    <a:pt x="2104" y="1760"/>
                  </a:cubicBezTo>
                  <a:cubicBezTo>
                    <a:pt x="2219" y="1582"/>
                    <a:pt x="2286" y="1370"/>
                    <a:pt x="2286" y="1143"/>
                  </a:cubicBezTo>
                  <a:cubicBezTo>
                    <a:pt x="2286" y="515"/>
                    <a:pt x="1772" y="0"/>
                    <a:pt x="1143" y="0"/>
                  </a:cubicBezTo>
                  <a:close/>
                  <a:moveTo>
                    <a:pt x="2069" y="1177"/>
                  </a:moveTo>
                  <a:cubicBezTo>
                    <a:pt x="2062" y="1313"/>
                    <a:pt x="2030" y="1440"/>
                    <a:pt x="1973" y="1555"/>
                  </a:cubicBezTo>
                  <a:cubicBezTo>
                    <a:pt x="317" y="1555"/>
                    <a:pt x="317" y="1555"/>
                    <a:pt x="317" y="1555"/>
                  </a:cubicBezTo>
                  <a:cubicBezTo>
                    <a:pt x="259" y="1440"/>
                    <a:pt x="224" y="1313"/>
                    <a:pt x="217" y="1177"/>
                  </a:cubicBezTo>
                  <a:cubicBezTo>
                    <a:pt x="423" y="1177"/>
                    <a:pt x="423" y="1177"/>
                    <a:pt x="423" y="1177"/>
                  </a:cubicBezTo>
                  <a:cubicBezTo>
                    <a:pt x="423" y="1097"/>
                    <a:pt x="423" y="1097"/>
                    <a:pt x="423" y="1097"/>
                  </a:cubicBezTo>
                  <a:cubicBezTo>
                    <a:pt x="217" y="1097"/>
                    <a:pt x="217" y="1097"/>
                    <a:pt x="217" y="1097"/>
                  </a:cubicBezTo>
                  <a:cubicBezTo>
                    <a:pt x="223" y="969"/>
                    <a:pt x="256" y="847"/>
                    <a:pt x="309" y="738"/>
                  </a:cubicBezTo>
                  <a:cubicBezTo>
                    <a:pt x="451" y="828"/>
                    <a:pt x="451" y="828"/>
                    <a:pt x="451" y="828"/>
                  </a:cubicBezTo>
                  <a:cubicBezTo>
                    <a:pt x="494" y="761"/>
                    <a:pt x="494" y="761"/>
                    <a:pt x="494" y="761"/>
                  </a:cubicBezTo>
                  <a:cubicBezTo>
                    <a:pt x="348" y="668"/>
                    <a:pt x="348" y="668"/>
                    <a:pt x="348" y="668"/>
                  </a:cubicBezTo>
                  <a:cubicBezTo>
                    <a:pt x="388" y="602"/>
                    <a:pt x="436" y="543"/>
                    <a:pt x="491" y="492"/>
                  </a:cubicBezTo>
                  <a:cubicBezTo>
                    <a:pt x="536" y="447"/>
                    <a:pt x="585" y="407"/>
                    <a:pt x="637" y="373"/>
                  </a:cubicBezTo>
                  <a:cubicBezTo>
                    <a:pt x="713" y="534"/>
                    <a:pt x="713" y="534"/>
                    <a:pt x="713" y="534"/>
                  </a:cubicBezTo>
                  <a:cubicBezTo>
                    <a:pt x="785" y="500"/>
                    <a:pt x="785" y="500"/>
                    <a:pt x="785" y="500"/>
                  </a:cubicBezTo>
                  <a:cubicBezTo>
                    <a:pt x="706" y="331"/>
                    <a:pt x="706" y="331"/>
                    <a:pt x="706" y="331"/>
                  </a:cubicBezTo>
                  <a:cubicBezTo>
                    <a:pt x="827" y="265"/>
                    <a:pt x="963" y="224"/>
                    <a:pt x="1109" y="217"/>
                  </a:cubicBezTo>
                  <a:cubicBezTo>
                    <a:pt x="1109" y="412"/>
                    <a:pt x="1109" y="412"/>
                    <a:pt x="1109" y="412"/>
                  </a:cubicBezTo>
                  <a:cubicBezTo>
                    <a:pt x="1189" y="412"/>
                    <a:pt x="1189" y="412"/>
                    <a:pt x="1189" y="412"/>
                  </a:cubicBezTo>
                  <a:cubicBezTo>
                    <a:pt x="1189" y="217"/>
                    <a:pt x="1189" y="217"/>
                    <a:pt x="1189" y="217"/>
                  </a:cubicBezTo>
                  <a:cubicBezTo>
                    <a:pt x="1323" y="224"/>
                    <a:pt x="1451" y="259"/>
                    <a:pt x="1563" y="317"/>
                  </a:cubicBezTo>
                  <a:cubicBezTo>
                    <a:pt x="1487" y="479"/>
                    <a:pt x="1487" y="479"/>
                    <a:pt x="1487" y="479"/>
                  </a:cubicBezTo>
                  <a:cubicBezTo>
                    <a:pt x="1559" y="513"/>
                    <a:pt x="1559" y="513"/>
                    <a:pt x="1559" y="513"/>
                  </a:cubicBezTo>
                  <a:cubicBezTo>
                    <a:pt x="1633" y="357"/>
                    <a:pt x="1633" y="357"/>
                    <a:pt x="1633" y="357"/>
                  </a:cubicBezTo>
                  <a:cubicBezTo>
                    <a:pt x="1693" y="395"/>
                    <a:pt x="1747" y="441"/>
                    <a:pt x="1794" y="492"/>
                  </a:cubicBezTo>
                  <a:cubicBezTo>
                    <a:pt x="1844" y="537"/>
                    <a:pt x="1887" y="589"/>
                    <a:pt x="1925" y="647"/>
                  </a:cubicBezTo>
                  <a:cubicBezTo>
                    <a:pt x="1779" y="740"/>
                    <a:pt x="1779" y="740"/>
                    <a:pt x="1779" y="740"/>
                  </a:cubicBezTo>
                  <a:cubicBezTo>
                    <a:pt x="1821" y="807"/>
                    <a:pt x="1821" y="807"/>
                    <a:pt x="1821" y="807"/>
                  </a:cubicBezTo>
                  <a:cubicBezTo>
                    <a:pt x="1965" y="716"/>
                    <a:pt x="1965" y="716"/>
                    <a:pt x="1965" y="716"/>
                  </a:cubicBezTo>
                  <a:cubicBezTo>
                    <a:pt x="2025" y="830"/>
                    <a:pt x="2062" y="960"/>
                    <a:pt x="2069" y="1097"/>
                  </a:cubicBezTo>
                  <a:cubicBezTo>
                    <a:pt x="1863" y="1097"/>
                    <a:pt x="1863" y="1097"/>
                    <a:pt x="1863" y="1097"/>
                  </a:cubicBezTo>
                  <a:cubicBezTo>
                    <a:pt x="1863" y="1177"/>
                    <a:pt x="1863" y="1177"/>
                    <a:pt x="1863" y="1177"/>
                  </a:cubicBezTo>
                  <a:cubicBezTo>
                    <a:pt x="2069" y="1177"/>
                    <a:pt x="2069" y="1177"/>
                    <a:pt x="2069" y="11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2225413" y="1248032"/>
            <a:ext cx="1332177" cy="347094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kumimoji="1" lang="en-US" altLang="ja-JP" sz="200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PC</a:t>
            </a:r>
            <a:r>
              <a:rPr kumimoji="1" lang="ja-JP" altLang="en-US" sz="200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でも</a:t>
            </a:r>
            <a:endParaRPr kumimoji="1" lang="ja-JP" altLang="en-US" sz="200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 flipH="1">
            <a:off x="5532700" y="1253143"/>
            <a:ext cx="1332177" cy="347094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kumimoji="1" lang="ja-JP" altLang="en-US" sz="20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携帯</a:t>
            </a:r>
            <a:r>
              <a:rPr kumimoji="1" lang="ja-JP" altLang="en-US" sz="20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でも</a:t>
            </a:r>
            <a:endParaRPr kumimoji="1" lang="ja-JP" altLang="en-US" sz="20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9" name="グループ化 28"/>
          <p:cNvGrpSpPr>
            <a:grpSpLocks noChangeAspect="1"/>
          </p:cNvGrpSpPr>
          <p:nvPr/>
        </p:nvGrpSpPr>
        <p:grpSpPr>
          <a:xfrm>
            <a:off x="4675096" y="2853546"/>
            <a:ext cx="1449816" cy="1727595"/>
            <a:chOff x="-226078" y="1043273"/>
            <a:chExt cx="1552811" cy="1850323"/>
          </a:xfrm>
        </p:grpSpPr>
        <p:pic>
          <p:nvPicPr>
            <p:cNvPr id="30" name="Picture 52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050"/>
            <a:stretch/>
          </p:blipFill>
          <p:spPr bwMode="auto">
            <a:xfrm>
              <a:off x="-226078" y="1043273"/>
              <a:ext cx="1552811" cy="1850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854"/>
            <a:stretch/>
          </p:blipFill>
          <p:spPr bwMode="auto">
            <a:xfrm>
              <a:off x="-116919" y="1380732"/>
              <a:ext cx="1349089" cy="1512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5" name="グループ化 34"/>
          <p:cNvGrpSpPr>
            <a:grpSpLocks noChangeAspect="1"/>
          </p:cNvGrpSpPr>
          <p:nvPr/>
        </p:nvGrpSpPr>
        <p:grpSpPr>
          <a:xfrm>
            <a:off x="5373855" y="2844299"/>
            <a:ext cx="1449816" cy="1736842"/>
            <a:chOff x="2796328" y="1450244"/>
            <a:chExt cx="1552811" cy="1860227"/>
          </a:xfrm>
        </p:grpSpPr>
        <p:pic>
          <p:nvPicPr>
            <p:cNvPr id="36" name="Picture 52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719"/>
            <a:stretch/>
          </p:blipFill>
          <p:spPr bwMode="auto">
            <a:xfrm>
              <a:off x="2796328" y="1450244"/>
              <a:ext cx="1552811" cy="1860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144"/>
            <a:stretch/>
          </p:blipFill>
          <p:spPr bwMode="auto">
            <a:xfrm>
              <a:off x="2884321" y="1774841"/>
              <a:ext cx="1376825" cy="15356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9" name="グループ化 38"/>
          <p:cNvGrpSpPr>
            <a:grpSpLocks noChangeAspect="1"/>
          </p:cNvGrpSpPr>
          <p:nvPr/>
        </p:nvGrpSpPr>
        <p:grpSpPr>
          <a:xfrm>
            <a:off x="6059477" y="2808769"/>
            <a:ext cx="1400062" cy="1772371"/>
            <a:chOff x="6138135" y="1140081"/>
            <a:chExt cx="1768075" cy="2391769"/>
          </a:xfrm>
        </p:grpSpPr>
        <p:pic>
          <p:nvPicPr>
            <p:cNvPr id="44" name="Picture 3" descr="Mobile Application copy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800"/>
            <a:stretch/>
          </p:blipFill>
          <p:spPr>
            <a:xfrm>
              <a:off x="6138135" y="1140081"/>
              <a:ext cx="1768075" cy="2391769"/>
            </a:xfrm>
            <a:prstGeom prst="rect">
              <a:avLst/>
            </a:prstGeom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06"/>
            <a:stretch/>
          </p:blipFill>
          <p:spPr bwMode="auto">
            <a:xfrm>
              <a:off x="6266045" y="1596907"/>
              <a:ext cx="1504510" cy="19253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" name="グループ化 25"/>
          <p:cNvGrpSpPr>
            <a:grpSpLocks noChangeAspect="1"/>
          </p:cNvGrpSpPr>
          <p:nvPr/>
        </p:nvGrpSpPr>
        <p:grpSpPr>
          <a:xfrm>
            <a:off x="6877462" y="2808979"/>
            <a:ext cx="1400062" cy="1775317"/>
            <a:chOff x="7354464" y="2603059"/>
            <a:chExt cx="1499522" cy="1901435"/>
          </a:xfrm>
        </p:grpSpPr>
        <p:pic>
          <p:nvPicPr>
            <p:cNvPr id="40" name="Picture 3" descr="Mobile Application copy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955"/>
            <a:stretch/>
          </p:blipFill>
          <p:spPr>
            <a:xfrm>
              <a:off x="7354464" y="2603059"/>
              <a:ext cx="1499522" cy="1901435"/>
            </a:xfrm>
            <a:prstGeom prst="rect">
              <a:avLst/>
            </a:prstGeom>
          </p:spPr>
        </p:pic>
        <p:pic>
          <p:nvPicPr>
            <p:cNvPr id="42" name="Picture 21"/>
            <p:cNvPicPr>
              <a:picLocks noChangeAspect="1"/>
            </p:cNvPicPr>
            <p:nvPr/>
          </p:nvPicPr>
          <p:blipFill rotWithShape="1">
            <a:blip r:embed="rId9"/>
            <a:srcRect b="23437"/>
            <a:stretch/>
          </p:blipFill>
          <p:spPr>
            <a:xfrm>
              <a:off x="7451673" y="2965079"/>
              <a:ext cx="1290547" cy="1539415"/>
            </a:xfrm>
            <a:prstGeom prst="rect">
              <a:avLst/>
            </a:prstGeom>
          </p:spPr>
        </p:pic>
      </p:grpSp>
      <p:cxnSp>
        <p:nvCxnSpPr>
          <p:cNvPr id="47" name="直線コネクタ 46"/>
          <p:cNvCxnSpPr/>
          <p:nvPr/>
        </p:nvCxnSpPr>
        <p:spPr>
          <a:xfrm>
            <a:off x="4537557" y="4593085"/>
            <a:ext cx="45269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4572000" y="1396582"/>
            <a:ext cx="0" cy="3196503"/>
          </a:xfrm>
          <a:prstGeom prst="line">
            <a:avLst/>
          </a:prstGeom>
          <a:ln w="19050" cap="rnd">
            <a:solidFill>
              <a:schemeClr val="accent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爆発 2 8"/>
          <p:cNvSpPr/>
          <p:nvPr/>
        </p:nvSpPr>
        <p:spPr>
          <a:xfrm>
            <a:off x="419544" y="882976"/>
            <a:ext cx="1313219" cy="760270"/>
          </a:xfrm>
          <a:prstGeom prst="irregularSeal2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8.3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</a:p>
        </p:txBody>
      </p: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8008115" y="877704"/>
            <a:ext cx="677078" cy="981760"/>
            <a:chOff x="8071825" y="892365"/>
            <a:chExt cx="677078" cy="981760"/>
          </a:xfrm>
        </p:grpSpPr>
        <p:pic>
          <p:nvPicPr>
            <p:cNvPr id="41" name="Picture 5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71825" y="1076819"/>
              <a:ext cx="677078" cy="581088"/>
            </a:xfrm>
            <a:prstGeom prst="rect">
              <a:avLst/>
            </a:prstGeom>
            <a:effectLst/>
          </p:spPr>
        </p:pic>
        <p:sp>
          <p:nvSpPr>
            <p:cNvPr id="43" name="Freeform 172"/>
            <p:cNvSpPr>
              <a:spLocks noChangeAspect="1" noEditPoints="1"/>
            </p:cNvSpPr>
            <p:nvPr/>
          </p:nvSpPr>
          <p:spPr bwMode="auto">
            <a:xfrm>
              <a:off x="8155184" y="892365"/>
              <a:ext cx="520568" cy="981760"/>
            </a:xfrm>
            <a:custGeom>
              <a:avLst/>
              <a:gdLst>
                <a:gd name="T0" fmla="*/ 194 w 208"/>
                <a:gd name="T1" fmla="*/ 0 h 392"/>
                <a:gd name="T2" fmla="*/ 14 w 208"/>
                <a:gd name="T3" fmla="*/ 0 h 392"/>
                <a:gd name="T4" fmla="*/ 0 w 208"/>
                <a:gd name="T5" fmla="*/ 14 h 392"/>
                <a:gd name="T6" fmla="*/ 0 w 208"/>
                <a:gd name="T7" fmla="*/ 378 h 392"/>
                <a:gd name="T8" fmla="*/ 14 w 208"/>
                <a:gd name="T9" fmla="*/ 392 h 392"/>
                <a:gd name="T10" fmla="*/ 194 w 208"/>
                <a:gd name="T11" fmla="*/ 392 h 392"/>
                <a:gd name="T12" fmla="*/ 208 w 208"/>
                <a:gd name="T13" fmla="*/ 378 h 392"/>
                <a:gd name="T14" fmla="*/ 208 w 208"/>
                <a:gd name="T15" fmla="*/ 14 h 392"/>
                <a:gd name="T16" fmla="*/ 194 w 208"/>
                <a:gd name="T17" fmla="*/ 0 h 392"/>
                <a:gd name="T18" fmla="*/ 80 w 208"/>
                <a:gd name="T19" fmla="*/ 24 h 392"/>
                <a:gd name="T20" fmla="*/ 128 w 208"/>
                <a:gd name="T21" fmla="*/ 24 h 392"/>
                <a:gd name="T22" fmla="*/ 132 w 208"/>
                <a:gd name="T23" fmla="*/ 28 h 392"/>
                <a:gd name="T24" fmla="*/ 128 w 208"/>
                <a:gd name="T25" fmla="*/ 32 h 392"/>
                <a:gd name="T26" fmla="*/ 80 w 208"/>
                <a:gd name="T27" fmla="*/ 32 h 392"/>
                <a:gd name="T28" fmla="*/ 76 w 208"/>
                <a:gd name="T29" fmla="*/ 28 h 392"/>
                <a:gd name="T30" fmla="*/ 80 w 208"/>
                <a:gd name="T31" fmla="*/ 24 h 392"/>
                <a:gd name="T32" fmla="*/ 102 w 208"/>
                <a:gd name="T33" fmla="*/ 380 h 392"/>
                <a:gd name="T34" fmla="*/ 88 w 208"/>
                <a:gd name="T35" fmla="*/ 366 h 392"/>
                <a:gd name="T36" fmla="*/ 102 w 208"/>
                <a:gd name="T37" fmla="*/ 352 h 392"/>
                <a:gd name="T38" fmla="*/ 116 w 208"/>
                <a:gd name="T39" fmla="*/ 366 h 392"/>
                <a:gd name="T40" fmla="*/ 102 w 208"/>
                <a:gd name="T41" fmla="*/ 380 h 392"/>
                <a:gd name="T42" fmla="*/ 192 w 208"/>
                <a:gd name="T43" fmla="*/ 342 h 392"/>
                <a:gd name="T44" fmla="*/ 16 w 208"/>
                <a:gd name="T45" fmla="*/ 342 h 392"/>
                <a:gd name="T46" fmla="*/ 16 w 208"/>
                <a:gd name="T47" fmla="*/ 50 h 392"/>
                <a:gd name="T48" fmla="*/ 192 w 208"/>
                <a:gd name="T49" fmla="*/ 50 h 392"/>
                <a:gd name="T50" fmla="*/ 192 w 208"/>
                <a:gd name="T51" fmla="*/ 34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392">
                  <a:moveTo>
                    <a:pt x="19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0" y="386"/>
                    <a:pt x="6" y="392"/>
                    <a:pt x="14" y="392"/>
                  </a:cubicBezTo>
                  <a:cubicBezTo>
                    <a:pt x="194" y="392"/>
                    <a:pt x="194" y="392"/>
                    <a:pt x="194" y="392"/>
                  </a:cubicBezTo>
                  <a:cubicBezTo>
                    <a:pt x="202" y="392"/>
                    <a:pt x="208" y="386"/>
                    <a:pt x="208" y="378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8" y="6"/>
                    <a:pt x="202" y="0"/>
                    <a:pt x="194" y="0"/>
                  </a:cubicBezTo>
                  <a:close/>
                  <a:moveTo>
                    <a:pt x="80" y="24"/>
                  </a:moveTo>
                  <a:cubicBezTo>
                    <a:pt x="128" y="24"/>
                    <a:pt x="128" y="24"/>
                    <a:pt x="128" y="24"/>
                  </a:cubicBezTo>
                  <a:cubicBezTo>
                    <a:pt x="130" y="24"/>
                    <a:pt x="132" y="26"/>
                    <a:pt x="132" y="28"/>
                  </a:cubicBezTo>
                  <a:cubicBezTo>
                    <a:pt x="132" y="30"/>
                    <a:pt x="130" y="32"/>
                    <a:pt x="128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6" y="30"/>
                    <a:pt x="76" y="28"/>
                  </a:cubicBezTo>
                  <a:cubicBezTo>
                    <a:pt x="76" y="26"/>
                    <a:pt x="78" y="24"/>
                    <a:pt x="80" y="24"/>
                  </a:cubicBezTo>
                  <a:close/>
                  <a:moveTo>
                    <a:pt x="102" y="380"/>
                  </a:moveTo>
                  <a:cubicBezTo>
                    <a:pt x="94" y="380"/>
                    <a:pt x="88" y="374"/>
                    <a:pt x="88" y="366"/>
                  </a:cubicBezTo>
                  <a:cubicBezTo>
                    <a:pt x="88" y="358"/>
                    <a:pt x="94" y="352"/>
                    <a:pt x="102" y="352"/>
                  </a:cubicBezTo>
                  <a:cubicBezTo>
                    <a:pt x="110" y="352"/>
                    <a:pt x="116" y="358"/>
                    <a:pt x="116" y="366"/>
                  </a:cubicBezTo>
                  <a:cubicBezTo>
                    <a:pt x="116" y="374"/>
                    <a:pt x="110" y="380"/>
                    <a:pt x="102" y="380"/>
                  </a:cubicBezTo>
                  <a:close/>
                  <a:moveTo>
                    <a:pt x="192" y="342"/>
                  </a:moveTo>
                  <a:cubicBezTo>
                    <a:pt x="16" y="342"/>
                    <a:pt x="16" y="342"/>
                    <a:pt x="16" y="342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92" y="50"/>
                    <a:pt x="192" y="50"/>
                    <a:pt x="192" y="50"/>
                  </a:cubicBezTo>
                  <a:lnTo>
                    <a:pt x="192" y="34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6" name="図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03" y="4112979"/>
            <a:ext cx="1505626" cy="58267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13" y="3692327"/>
            <a:ext cx="1323482" cy="4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5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292611"/>
          </a:xfrm>
        </p:spPr>
        <p:txBody>
          <a:bodyPr/>
          <a:lstStyle/>
          <a:p>
            <a:r>
              <a:rPr lang="ja-JP" altLang="en-US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はじめるまえに</a:t>
            </a:r>
            <a:endParaRPr kumimoji="1"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>
            <a:spLocks noChangeAspect="1"/>
          </p:cNvSpPr>
          <p:nvPr/>
        </p:nvSpPr>
        <p:spPr>
          <a:xfrm>
            <a:off x="6790349" y="499744"/>
            <a:ext cx="1858351" cy="1858351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38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</a:t>
            </a:r>
            <a:endParaRPr kumimoji="1" lang="ja-JP" altLang="en-US" sz="138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356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設計の</a:t>
            </a:r>
            <a:r>
              <a:rPr lang="en-US" altLang="ja-JP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勘どころ</a:t>
            </a:r>
            <a:endParaRPr lang="ja-JP" altLang="en-US" sz="44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図プレースホルダー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6" r="145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04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180"/>
          <p:cNvSpPr>
            <a:spLocks noChangeAspect="1"/>
          </p:cNvSpPr>
          <p:nvPr/>
        </p:nvSpPr>
        <p:spPr bwMode="auto">
          <a:xfrm>
            <a:off x="5590682" y="1352550"/>
            <a:ext cx="3120321" cy="3167211"/>
          </a:xfrm>
          <a:custGeom>
            <a:avLst/>
            <a:gdLst>
              <a:gd name="T0" fmla="*/ 600 w 652"/>
              <a:gd name="T1" fmla="*/ 604 h 663"/>
              <a:gd name="T2" fmla="*/ 600 w 652"/>
              <a:gd name="T3" fmla="*/ 195 h 663"/>
              <a:gd name="T4" fmla="*/ 326 w 652"/>
              <a:gd name="T5" fmla="*/ 0 h 663"/>
              <a:gd name="T6" fmla="*/ 54 w 652"/>
              <a:gd name="T7" fmla="*/ 195 h 663"/>
              <a:gd name="T8" fmla="*/ 54 w 652"/>
              <a:gd name="T9" fmla="*/ 249 h 663"/>
              <a:gd name="T10" fmla="*/ 326 w 652"/>
              <a:gd name="T11" fmla="*/ 92 h 663"/>
              <a:gd name="T12" fmla="*/ 326 w 652"/>
              <a:gd name="T13" fmla="*/ 148 h 663"/>
              <a:gd name="T14" fmla="*/ 54 w 652"/>
              <a:gd name="T15" fmla="*/ 295 h 663"/>
              <a:gd name="T16" fmla="*/ 54 w 652"/>
              <a:gd name="T17" fmla="*/ 354 h 663"/>
              <a:gd name="T18" fmla="*/ 326 w 652"/>
              <a:gd name="T19" fmla="*/ 247 h 663"/>
              <a:gd name="T20" fmla="*/ 326 w 652"/>
              <a:gd name="T21" fmla="*/ 299 h 663"/>
              <a:gd name="T22" fmla="*/ 54 w 652"/>
              <a:gd name="T23" fmla="*/ 396 h 663"/>
              <a:gd name="T24" fmla="*/ 54 w 652"/>
              <a:gd name="T25" fmla="*/ 460 h 663"/>
              <a:gd name="T26" fmla="*/ 326 w 652"/>
              <a:gd name="T27" fmla="*/ 400 h 663"/>
              <a:gd name="T28" fmla="*/ 326 w 652"/>
              <a:gd name="T29" fmla="*/ 450 h 663"/>
              <a:gd name="T30" fmla="*/ 54 w 652"/>
              <a:gd name="T31" fmla="*/ 499 h 663"/>
              <a:gd name="T32" fmla="*/ 54 w 652"/>
              <a:gd name="T33" fmla="*/ 562 h 663"/>
              <a:gd name="T34" fmla="*/ 326 w 652"/>
              <a:gd name="T35" fmla="*/ 553 h 663"/>
              <a:gd name="T36" fmla="*/ 326 w 652"/>
              <a:gd name="T37" fmla="*/ 604 h 663"/>
              <a:gd name="T38" fmla="*/ 0 w 652"/>
              <a:gd name="T39" fmla="*/ 604 h 663"/>
              <a:gd name="T40" fmla="*/ 0 w 652"/>
              <a:gd name="T41" fmla="*/ 663 h 663"/>
              <a:gd name="T42" fmla="*/ 652 w 652"/>
              <a:gd name="T43" fmla="*/ 663 h 663"/>
              <a:gd name="T44" fmla="*/ 652 w 652"/>
              <a:gd name="T45" fmla="*/ 604 h 663"/>
              <a:gd name="T46" fmla="*/ 600 w 652"/>
              <a:gd name="T47" fmla="*/ 604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52" h="663">
                <a:moveTo>
                  <a:pt x="600" y="604"/>
                </a:moveTo>
                <a:lnTo>
                  <a:pt x="600" y="195"/>
                </a:lnTo>
                <a:lnTo>
                  <a:pt x="326" y="0"/>
                </a:lnTo>
                <a:lnTo>
                  <a:pt x="54" y="195"/>
                </a:lnTo>
                <a:lnTo>
                  <a:pt x="54" y="249"/>
                </a:lnTo>
                <a:lnTo>
                  <a:pt x="326" y="92"/>
                </a:lnTo>
                <a:lnTo>
                  <a:pt x="326" y="148"/>
                </a:lnTo>
                <a:lnTo>
                  <a:pt x="54" y="295"/>
                </a:lnTo>
                <a:lnTo>
                  <a:pt x="54" y="354"/>
                </a:lnTo>
                <a:lnTo>
                  <a:pt x="326" y="247"/>
                </a:lnTo>
                <a:lnTo>
                  <a:pt x="326" y="299"/>
                </a:lnTo>
                <a:lnTo>
                  <a:pt x="54" y="396"/>
                </a:lnTo>
                <a:lnTo>
                  <a:pt x="54" y="460"/>
                </a:lnTo>
                <a:lnTo>
                  <a:pt x="326" y="400"/>
                </a:lnTo>
                <a:lnTo>
                  <a:pt x="326" y="450"/>
                </a:lnTo>
                <a:lnTo>
                  <a:pt x="54" y="499"/>
                </a:lnTo>
                <a:lnTo>
                  <a:pt x="54" y="562"/>
                </a:lnTo>
                <a:lnTo>
                  <a:pt x="326" y="553"/>
                </a:lnTo>
                <a:lnTo>
                  <a:pt x="326" y="604"/>
                </a:lnTo>
                <a:lnTo>
                  <a:pt x="0" y="604"/>
                </a:lnTo>
                <a:lnTo>
                  <a:pt x="0" y="663"/>
                </a:lnTo>
                <a:lnTo>
                  <a:pt x="652" y="663"/>
                </a:lnTo>
                <a:lnTo>
                  <a:pt x="652" y="604"/>
                </a:lnTo>
                <a:lnTo>
                  <a:pt x="600" y="604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486115" y="1352113"/>
            <a:ext cx="3311348" cy="316388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3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展開例 </a:t>
            </a:r>
            <a:r>
              <a:rPr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</a:t>
            </a:r>
            <a:r>
              <a:rPr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小規模単体オフィス </a:t>
            </a:r>
            <a:r>
              <a:rPr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(1</a:t>
            </a:r>
            <a:r>
              <a:rPr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台からでも</a:t>
            </a:r>
            <a:r>
              <a:rPr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" name="グループ化 2"/>
          <p:cNvGrpSpPr>
            <a:grpSpLocks noChangeAspect="1"/>
          </p:cNvGrpSpPr>
          <p:nvPr/>
        </p:nvGrpSpPr>
        <p:grpSpPr>
          <a:xfrm>
            <a:off x="7473552" y="4009814"/>
            <a:ext cx="626639" cy="441855"/>
            <a:chOff x="3116980" y="3751538"/>
            <a:chExt cx="1379712" cy="972861"/>
          </a:xfrm>
        </p:grpSpPr>
        <p:sp>
          <p:nvSpPr>
            <p:cNvPr id="2" name="角丸四角形 1"/>
            <p:cNvSpPr/>
            <p:nvPr/>
          </p:nvSpPr>
          <p:spPr>
            <a:xfrm>
              <a:off x="3308350" y="3791856"/>
              <a:ext cx="998325" cy="583294"/>
            </a:xfrm>
            <a:prstGeom prst="roundRect">
              <a:avLst>
                <a:gd name="adj" fmla="val 7958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58" name="Group 80"/>
            <p:cNvGrpSpPr>
              <a:grpSpLocks noChangeAspect="1"/>
            </p:cNvGrpSpPr>
            <p:nvPr/>
          </p:nvGrpSpPr>
          <p:grpSpPr bwMode="auto">
            <a:xfrm>
              <a:off x="3116980" y="3751538"/>
              <a:ext cx="1379712" cy="972861"/>
              <a:chOff x="0" y="0"/>
              <a:chExt cx="741" cy="478"/>
            </a:xfrm>
            <a:solidFill>
              <a:schemeClr val="tx1"/>
            </a:solidFill>
            <a:effectLst/>
          </p:grpSpPr>
          <p:sp>
            <p:nvSpPr>
              <p:cNvPr id="59" name="Freeform 81"/>
              <p:cNvSpPr>
                <a:spLocks/>
              </p:cNvSpPr>
              <p:nvPr/>
            </p:nvSpPr>
            <p:spPr bwMode="auto">
              <a:xfrm>
                <a:off x="0" y="344"/>
                <a:ext cx="741" cy="134"/>
              </a:xfrm>
              <a:custGeom>
                <a:avLst/>
                <a:gdLst>
                  <a:gd name="T0" fmla="*/ 0 w 21600"/>
                  <a:gd name="T1" fmla="*/ 21600 h 21600"/>
                  <a:gd name="T2" fmla="*/ 2482 w 21600"/>
                  <a:gd name="T3" fmla="*/ 0 h 21600"/>
                  <a:gd name="T4" fmla="*/ 19210 w 21600"/>
                  <a:gd name="T5" fmla="*/ 0 h 21600"/>
                  <a:gd name="T6" fmla="*/ 21600 w 21600"/>
                  <a:gd name="T7" fmla="*/ 21600 h 21600"/>
                  <a:gd name="T8" fmla="*/ 0 w 21600"/>
                  <a:gd name="T9" fmla="*/ 21600 h 21600"/>
                  <a:gd name="T10" fmla="*/ 0 w 21600"/>
                  <a:gd name="T11" fmla="*/ 2160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21600"/>
                    </a:moveTo>
                    <a:lnTo>
                      <a:pt x="2482" y="0"/>
                    </a:lnTo>
                    <a:lnTo>
                      <a:pt x="1921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grpFill/>
              <a:ln w="127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rgbClr val="0096D6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0" name="AutoShape 82"/>
              <p:cNvSpPr>
                <a:spLocks/>
              </p:cNvSpPr>
              <p:nvPr/>
            </p:nvSpPr>
            <p:spPr bwMode="auto">
              <a:xfrm>
                <a:off x="89" y="0"/>
                <a:ext cx="567" cy="328"/>
              </a:xfrm>
              <a:custGeom>
                <a:avLst/>
                <a:gdLst>
                  <a:gd name="T0" fmla="*/ 284 w 21600"/>
                  <a:gd name="T1" fmla="*/ 164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20179" y="0"/>
                    </a:moveTo>
                    <a:cubicBezTo>
                      <a:pt x="1421" y="0"/>
                      <a:pt x="1421" y="0"/>
                      <a:pt x="1421" y="0"/>
                    </a:cubicBezTo>
                    <a:cubicBezTo>
                      <a:pt x="568" y="0"/>
                      <a:pt x="0" y="1227"/>
                      <a:pt x="0" y="2455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455"/>
                      <a:pt x="21600" y="2455"/>
                      <a:pt x="21600" y="2455"/>
                    </a:cubicBezTo>
                    <a:cubicBezTo>
                      <a:pt x="21600" y="1227"/>
                      <a:pt x="20889" y="0"/>
                      <a:pt x="20179" y="0"/>
                    </a:cubicBezTo>
                    <a:close/>
                    <a:moveTo>
                      <a:pt x="20463" y="17918"/>
                    </a:moveTo>
                    <a:cubicBezTo>
                      <a:pt x="20463" y="18900"/>
                      <a:pt x="19895" y="19636"/>
                      <a:pt x="19326" y="19636"/>
                    </a:cubicBezTo>
                    <a:cubicBezTo>
                      <a:pt x="2132" y="19636"/>
                      <a:pt x="2132" y="19636"/>
                      <a:pt x="2132" y="19636"/>
                    </a:cubicBezTo>
                    <a:cubicBezTo>
                      <a:pt x="1563" y="19636"/>
                      <a:pt x="1137" y="18900"/>
                      <a:pt x="1137" y="17918"/>
                    </a:cubicBezTo>
                    <a:cubicBezTo>
                      <a:pt x="1137" y="3927"/>
                      <a:pt x="1137" y="3927"/>
                      <a:pt x="1137" y="3927"/>
                    </a:cubicBezTo>
                    <a:cubicBezTo>
                      <a:pt x="1137" y="2945"/>
                      <a:pt x="1563" y="1964"/>
                      <a:pt x="2132" y="1964"/>
                    </a:cubicBezTo>
                    <a:cubicBezTo>
                      <a:pt x="19326" y="1964"/>
                      <a:pt x="19326" y="1964"/>
                      <a:pt x="19326" y="1964"/>
                    </a:cubicBezTo>
                    <a:cubicBezTo>
                      <a:pt x="19895" y="1964"/>
                      <a:pt x="20463" y="2945"/>
                      <a:pt x="20463" y="3927"/>
                    </a:cubicBezTo>
                    <a:lnTo>
                      <a:pt x="20463" y="17918"/>
                    </a:lnTo>
                    <a:close/>
                    <a:moveTo>
                      <a:pt x="20463" y="17918"/>
                    </a:moveTo>
                  </a:path>
                </a:pathLst>
              </a:custGeom>
              <a:grpFill/>
              <a:ln w="127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rgbClr val="0096D6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65" name="グループ化 64"/>
          <p:cNvGrpSpPr>
            <a:grpSpLocks noChangeAspect="1"/>
          </p:cNvGrpSpPr>
          <p:nvPr/>
        </p:nvGrpSpPr>
        <p:grpSpPr>
          <a:xfrm>
            <a:off x="6554894" y="2478172"/>
            <a:ext cx="454002" cy="454002"/>
            <a:chOff x="2863213" y="1061013"/>
            <a:chExt cx="1263164" cy="1263164"/>
          </a:xfrm>
        </p:grpSpPr>
        <p:sp>
          <p:nvSpPr>
            <p:cNvPr id="66" name="正方形/長方形 65"/>
            <p:cNvSpPr/>
            <p:nvPr/>
          </p:nvSpPr>
          <p:spPr>
            <a:xfrm>
              <a:off x="2863213" y="1061013"/>
              <a:ext cx="1263164" cy="1263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7" name="フリーフォーム 66"/>
            <p:cNvSpPr>
              <a:spLocks noChangeAspect="1"/>
            </p:cNvSpPr>
            <p:nvPr/>
          </p:nvSpPr>
          <p:spPr>
            <a:xfrm flipH="1">
              <a:off x="2925744" y="1123739"/>
              <a:ext cx="1138103" cy="1137712"/>
            </a:xfrm>
            <a:custGeom>
              <a:avLst/>
              <a:gdLst>
                <a:gd name="connsiteX0" fmla="*/ 1077911 w 1440493"/>
                <a:gd name="connsiteY0" fmla="*/ 857701 h 1440000"/>
                <a:gd name="connsiteX1" fmla="*/ 1123195 w 1440493"/>
                <a:gd name="connsiteY1" fmla="*/ 876458 h 1440000"/>
                <a:gd name="connsiteX2" fmla="*/ 1370742 w 1440493"/>
                <a:gd name="connsiteY2" fmla="*/ 1124005 h 1440000"/>
                <a:gd name="connsiteX3" fmla="*/ 1370527 w 1440493"/>
                <a:gd name="connsiteY3" fmla="*/ 1124220 h 1440000"/>
                <a:gd name="connsiteX4" fmla="*/ 1370742 w 1440493"/>
                <a:gd name="connsiteY4" fmla="*/ 1124435 h 1440000"/>
                <a:gd name="connsiteX5" fmla="*/ 1123195 w 1440493"/>
                <a:gd name="connsiteY5" fmla="*/ 1371981 h 1440000"/>
                <a:gd name="connsiteX6" fmla="*/ 1032628 w 1440493"/>
                <a:gd name="connsiteY6" fmla="*/ 1371981 h 1440000"/>
                <a:gd name="connsiteX7" fmla="*/ 1032628 w 1440493"/>
                <a:gd name="connsiteY7" fmla="*/ 1281414 h 1440000"/>
                <a:gd name="connsiteX8" fmla="*/ 1133013 w 1440493"/>
                <a:gd name="connsiteY8" fmla="*/ 1181028 h 1440000"/>
                <a:gd name="connsiteX9" fmla="*/ 688698 w 1440493"/>
                <a:gd name="connsiteY9" fmla="*/ 1181029 h 1440000"/>
                <a:gd name="connsiteX10" fmla="*/ 632918 w 1440493"/>
                <a:gd name="connsiteY10" fmla="*/ 1125248 h 1440000"/>
                <a:gd name="connsiteX11" fmla="*/ 632917 w 1440493"/>
                <a:gd name="connsiteY11" fmla="*/ 1125248 h 1440000"/>
                <a:gd name="connsiteX12" fmla="*/ 688698 w 1440493"/>
                <a:gd name="connsiteY12" fmla="*/ 1069468 h 1440000"/>
                <a:gd name="connsiteX13" fmla="*/ 1135069 w 1440493"/>
                <a:gd name="connsiteY13" fmla="*/ 1069468 h 1440000"/>
                <a:gd name="connsiteX14" fmla="*/ 1032627 w 1440493"/>
                <a:gd name="connsiteY14" fmla="*/ 967026 h 1440000"/>
                <a:gd name="connsiteX15" fmla="*/ 1032627 w 1440493"/>
                <a:gd name="connsiteY15" fmla="*/ 876458 h 1440000"/>
                <a:gd name="connsiteX16" fmla="*/ 1077911 w 1440493"/>
                <a:gd name="connsiteY16" fmla="*/ 857701 h 1440000"/>
                <a:gd name="connsiteX17" fmla="*/ 354457 w 1440493"/>
                <a:gd name="connsiteY17" fmla="*/ 637922 h 1440000"/>
                <a:gd name="connsiteX18" fmla="*/ 399741 w 1440493"/>
                <a:gd name="connsiteY18" fmla="*/ 656679 h 1440000"/>
                <a:gd name="connsiteX19" fmla="*/ 399741 w 1440493"/>
                <a:gd name="connsiteY19" fmla="*/ 747247 h 1440000"/>
                <a:gd name="connsiteX20" fmla="*/ 297299 w 1440493"/>
                <a:gd name="connsiteY20" fmla="*/ 849689 h 1440000"/>
                <a:gd name="connsiteX21" fmla="*/ 743671 w 1440493"/>
                <a:gd name="connsiteY21" fmla="*/ 849689 h 1440000"/>
                <a:gd name="connsiteX22" fmla="*/ 799451 w 1440493"/>
                <a:gd name="connsiteY22" fmla="*/ 905469 h 1440000"/>
                <a:gd name="connsiteX23" fmla="*/ 799451 w 1440493"/>
                <a:gd name="connsiteY23" fmla="*/ 905469 h 1440000"/>
                <a:gd name="connsiteX24" fmla="*/ 743670 w 1440493"/>
                <a:gd name="connsiteY24" fmla="*/ 961250 h 1440000"/>
                <a:gd name="connsiteX25" fmla="*/ 299355 w 1440493"/>
                <a:gd name="connsiteY25" fmla="*/ 961249 h 1440000"/>
                <a:gd name="connsiteX26" fmla="*/ 399741 w 1440493"/>
                <a:gd name="connsiteY26" fmla="*/ 1061635 h 1440000"/>
                <a:gd name="connsiteX27" fmla="*/ 399741 w 1440493"/>
                <a:gd name="connsiteY27" fmla="*/ 1152202 h 1440000"/>
                <a:gd name="connsiteX28" fmla="*/ 309173 w 1440493"/>
                <a:gd name="connsiteY28" fmla="*/ 1152202 h 1440000"/>
                <a:gd name="connsiteX29" fmla="*/ 61626 w 1440493"/>
                <a:gd name="connsiteY29" fmla="*/ 904656 h 1440000"/>
                <a:gd name="connsiteX30" fmla="*/ 61841 w 1440493"/>
                <a:gd name="connsiteY30" fmla="*/ 904441 h 1440000"/>
                <a:gd name="connsiteX31" fmla="*/ 61627 w 1440493"/>
                <a:gd name="connsiteY31" fmla="*/ 904226 h 1440000"/>
                <a:gd name="connsiteX32" fmla="*/ 309174 w 1440493"/>
                <a:gd name="connsiteY32" fmla="*/ 656679 h 1440000"/>
                <a:gd name="connsiteX33" fmla="*/ 354457 w 1440493"/>
                <a:gd name="connsiteY33" fmla="*/ 637922 h 1440000"/>
                <a:gd name="connsiteX34" fmla="*/ 1077911 w 1440493"/>
                <a:gd name="connsiteY34" fmla="*/ 269658 h 1440000"/>
                <a:gd name="connsiteX35" fmla="*/ 1123195 w 1440493"/>
                <a:gd name="connsiteY35" fmla="*/ 288415 h 1440000"/>
                <a:gd name="connsiteX36" fmla="*/ 1370742 w 1440493"/>
                <a:gd name="connsiteY36" fmla="*/ 535962 h 1440000"/>
                <a:gd name="connsiteX37" fmla="*/ 1370527 w 1440493"/>
                <a:gd name="connsiteY37" fmla="*/ 536176 h 1440000"/>
                <a:gd name="connsiteX38" fmla="*/ 1370742 w 1440493"/>
                <a:gd name="connsiteY38" fmla="*/ 536392 h 1440000"/>
                <a:gd name="connsiteX39" fmla="*/ 1123195 w 1440493"/>
                <a:gd name="connsiteY39" fmla="*/ 783938 h 1440000"/>
                <a:gd name="connsiteX40" fmla="*/ 1032628 w 1440493"/>
                <a:gd name="connsiteY40" fmla="*/ 783938 h 1440000"/>
                <a:gd name="connsiteX41" fmla="*/ 1032628 w 1440493"/>
                <a:gd name="connsiteY41" fmla="*/ 693371 h 1440000"/>
                <a:gd name="connsiteX42" fmla="*/ 1133013 w 1440493"/>
                <a:gd name="connsiteY42" fmla="*/ 592985 h 1440000"/>
                <a:gd name="connsiteX43" fmla="*/ 688698 w 1440493"/>
                <a:gd name="connsiteY43" fmla="*/ 592986 h 1440000"/>
                <a:gd name="connsiteX44" fmla="*/ 632918 w 1440493"/>
                <a:gd name="connsiteY44" fmla="*/ 537205 h 1440000"/>
                <a:gd name="connsiteX45" fmla="*/ 632917 w 1440493"/>
                <a:gd name="connsiteY45" fmla="*/ 537205 h 1440000"/>
                <a:gd name="connsiteX46" fmla="*/ 688698 w 1440493"/>
                <a:gd name="connsiteY46" fmla="*/ 481424 h 1440000"/>
                <a:gd name="connsiteX47" fmla="*/ 1135069 w 1440493"/>
                <a:gd name="connsiteY47" fmla="*/ 481424 h 1440000"/>
                <a:gd name="connsiteX48" fmla="*/ 1032627 w 1440493"/>
                <a:gd name="connsiteY48" fmla="*/ 378982 h 1440000"/>
                <a:gd name="connsiteX49" fmla="*/ 1032627 w 1440493"/>
                <a:gd name="connsiteY49" fmla="*/ 288415 h 1440000"/>
                <a:gd name="connsiteX50" fmla="*/ 1077911 w 1440493"/>
                <a:gd name="connsiteY50" fmla="*/ 269658 h 1440000"/>
                <a:gd name="connsiteX51" fmla="*/ 354457 w 1440493"/>
                <a:gd name="connsiteY51" fmla="*/ 49879 h 1440000"/>
                <a:gd name="connsiteX52" fmla="*/ 399741 w 1440493"/>
                <a:gd name="connsiteY52" fmla="*/ 68636 h 1440000"/>
                <a:gd name="connsiteX53" fmla="*/ 399741 w 1440493"/>
                <a:gd name="connsiteY53" fmla="*/ 159203 h 1440000"/>
                <a:gd name="connsiteX54" fmla="*/ 297299 w 1440493"/>
                <a:gd name="connsiteY54" fmla="*/ 261645 h 1440000"/>
                <a:gd name="connsiteX55" fmla="*/ 743671 w 1440493"/>
                <a:gd name="connsiteY55" fmla="*/ 261645 h 1440000"/>
                <a:gd name="connsiteX56" fmla="*/ 799451 w 1440493"/>
                <a:gd name="connsiteY56" fmla="*/ 317426 h 1440000"/>
                <a:gd name="connsiteX57" fmla="*/ 799451 w 1440493"/>
                <a:gd name="connsiteY57" fmla="*/ 317426 h 1440000"/>
                <a:gd name="connsiteX58" fmla="*/ 743670 w 1440493"/>
                <a:gd name="connsiteY58" fmla="*/ 373207 h 1440000"/>
                <a:gd name="connsiteX59" fmla="*/ 299355 w 1440493"/>
                <a:gd name="connsiteY59" fmla="*/ 373206 h 1440000"/>
                <a:gd name="connsiteX60" fmla="*/ 399741 w 1440493"/>
                <a:gd name="connsiteY60" fmla="*/ 473592 h 1440000"/>
                <a:gd name="connsiteX61" fmla="*/ 399741 w 1440493"/>
                <a:gd name="connsiteY61" fmla="*/ 564159 h 1440000"/>
                <a:gd name="connsiteX62" fmla="*/ 309173 w 1440493"/>
                <a:gd name="connsiteY62" fmla="*/ 564159 h 1440000"/>
                <a:gd name="connsiteX63" fmla="*/ 61626 w 1440493"/>
                <a:gd name="connsiteY63" fmla="*/ 316613 h 1440000"/>
                <a:gd name="connsiteX64" fmla="*/ 61841 w 1440493"/>
                <a:gd name="connsiteY64" fmla="*/ 316397 h 1440000"/>
                <a:gd name="connsiteX65" fmla="*/ 61627 w 1440493"/>
                <a:gd name="connsiteY65" fmla="*/ 316183 h 1440000"/>
                <a:gd name="connsiteX66" fmla="*/ 309174 w 1440493"/>
                <a:gd name="connsiteY66" fmla="*/ 68636 h 1440000"/>
                <a:gd name="connsiteX67" fmla="*/ 354457 w 1440493"/>
                <a:gd name="connsiteY67" fmla="*/ 49879 h 1440000"/>
                <a:gd name="connsiteX68" fmla="*/ 1440493 w 1440493"/>
                <a:gd name="connsiteY68" fmla="*/ 0 h 1440000"/>
                <a:gd name="connsiteX69" fmla="*/ 0 w 1440493"/>
                <a:gd name="connsiteY69" fmla="*/ 0 h 1440000"/>
                <a:gd name="connsiteX70" fmla="*/ 0 w 1440493"/>
                <a:gd name="connsiteY70" fmla="*/ 1440000 h 1440000"/>
                <a:gd name="connsiteX71" fmla="*/ 1440493 w 1440493"/>
                <a:gd name="connsiteY7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40493" h="1440000">
                  <a:moveTo>
                    <a:pt x="1077911" y="857701"/>
                  </a:moveTo>
                  <a:cubicBezTo>
                    <a:pt x="1094300" y="857701"/>
                    <a:pt x="1110690" y="863953"/>
                    <a:pt x="1123195" y="876458"/>
                  </a:cubicBezTo>
                  <a:lnTo>
                    <a:pt x="1370742" y="1124005"/>
                  </a:lnTo>
                  <a:lnTo>
                    <a:pt x="1370527" y="1124220"/>
                  </a:lnTo>
                  <a:lnTo>
                    <a:pt x="1370742" y="1124435"/>
                  </a:lnTo>
                  <a:lnTo>
                    <a:pt x="1123195" y="1371981"/>
                  </a:lnTo>
                  <a:cubicBezTo>
                    <a:pt x="1098186" y="1396991"/>
                    <a:pt x="1057637" y="1396991"/>
                    <a:pt x="1032628" y="1371981"/>
                  </a:cubicBezTo>
                  <a:cubicBezTo>
                    <a:pt x="1007618" y="1346972"/>
                    <a:pt x="1007618" y="1306424"/>
                    <a:pt x="1032628" y="1281414"/>
                  </a:cubicBezTo>
                  <a:lnTo>
                    <a:pt x="1133013" y="1181028"/>
                  </a:lnTo>
                  <a:lnTo>
                    <a:pt x="688698" y="1181029"/>
                  </a:lnTo>
                  <a:cubicBezTo>
                    <a:pt x="657891" y="1181029"/>
                    <a:pt x="632918" y="1156055"/>
                    <a:pt x="632918" y="1125248"/>
                  </a:cubicBezTo>
                  <a:lnTo>
                    <a:pt x="632917" y="1125248"/>
                  </a:lnTo>
                  <a:cubicBezTo>
                    <a:pt x="632917" y="1094441"/>
                    <a:pt x="657891" y="1069468"/>
                    <a:pt x="688698" y="1069468"/>
                  </a:cubicBezTo>
                  <a:lnTo>
                    <a:pt x="1135069" y="1069468"/>
                  </a:lnTo>
                  <a:lnTo>
                    <a:pt x="1032627" y="967026"/>
                  </a:lnTo>
                  <a:cubicBezTo>
                    <a:pt x="1007617" y="942016"/>
                    <a:pt x="1007617" y="901468"/>
                    <a:pt x="1032627" y="876458"/>
                  </a:cubicBezTo>
                  <a:cubicBezTo>
                    <a:pt x="1045132" y="863953"/>
                    <a:pt x="1061521" y="857701"/>
                    <a:pt x="1077911" y="857701"/>
                  </a:cubicBezTo>
                  <a:close/>
                  <a:moveTo>
                    <a:pt x="354457" y="637922"/>
                  </a:moveTo>
                  <a:cubicBezTo>
                    <a:pt x="370847" y="637922"/>
                    <a:pt x="387237" y="644174"/>
                    <a:pt x="399741" y="656679"/>
                  </a:cubicBezTo>
                  <a:cubicBezTo>
                    <a:pt x="424751" y="681689"/>
                    <a:pt x="424751" y="722237"/>
                    <a:pt x="399741" y="747247"/>
                  </a:cubicBezTo>
                  <a:lnTo>
                    <a:pt x="297299" y="849689"/>
                  </a:lnTo>
                  <a:lnTo>
                    <a:pt x="743671" y="849689"/>
                  </a:lnTo>
                  <a:cubicBezTo>
                    <a:pt x="774477" y="849689"/>
                    <a:pt x="799451" y="874662"/>
                    <a:pt x="799451" y="905469"/>
                  </a:cubicBezTo>
                  <a:lnTo>
                    <a:pt x="799451" y="905469"/>
                  </a:lnTo>
                  <a:cubicBezTo>
                    <a:pt x="799451" y="936276"/>
                    <a:pt x="774477" y="961250"/>
                    <a:pt x="743670" y="961250"/>
                  </a:cubicBezTo>
                  <a:lnTo>
                    <a:pt x="299355" y="961249"/>
                  </a:lnTo>
                  <a:lnTo>
                    <a:pt x="399741" y="1061635"/>
                  </a:lnTo>
                  <a:cubicBezTo>
                    <a:pt x="424751" y="1086645"/>
                    <a:pt x="424751" y="1127193"/>
                    <a:pt x="399741" y="1152202"/>
                  </a:cubicBezTo>
                  <a:cubicBezTo>
                    <a:pt x="374731" y="1177212"/>
                    <a:pt x="334183" y="1177212"/>
                    <a:pt x="309173" y="1152202"/>
                  </a:cubicBezTo>
                  <a:lnTo>
                    <a:pt x="61626" y="904656"/>
                  </a:lnTo>
                  <a:lnTo>
                    <a:pt x="61841" y="904441"/>
                  </a:lnTo>
                  <a:lnTo>
                    <a:pt x="61627" y="904226"/>
                  </a:lnTo>
                  <a:lnTo>
                    <a:pt x="309174" y="656679"/>
                  </a:lnTo>
                  <a:cubicBezTo>
                    <a:pt x="321679" y="644174"/>
                    <a:pt x="338068" y="637922"/>
                    <a:pt x="354457" y="637922"/>
                  </a:cubicBezTo>
                  <a:close/>
                  <a:moveTo>
                    <a:pt x="1077911" y="269658"/>
                  </a:moveTo>
                  <a:cubicBezTo>
                    <a:pt x="1094300" y="269658"/>
                    <a:pt x="1110690" y="275910"/>
                    <a:pt x="1123195" y="288415"/>
                  </a:cubicBezTo>
                  <a:lnTo>
                    <a:pt x="1370742" y="535962"/>
                  </a:lnTo>
                  <a:lnTo>
                    <a:pt x="1370527" y="536176"/>
                  </a:lnTo>
                  <a:lnTo>
                    <a:pt x="1370742" y="536392"/>
                  </a:lnTo>
                  <a:lnTo>
                    <a:pt x="1123195" y="783938"/>
                  </a:lnTo>
                  <a:cubicBezTo>
                    <a:pt x="1098186" y="808948"/>
                    <a:pt x="1057637" y="808948"/>
                    <a:pt x="1032628" y="783938"/>
                  </a:cubicBezTo>
                  <a:cubicBezTo>
                    <a:pt x="1007618" y="758929"/>
                    <a:pt x="1007618" y="718380"/>
                    <a:pt x="1032628" y="693371"/>
                  </a:cubicBezTo>
                  <a:lnTo>
                    <a:pt x="1133013" y="592985"/>
                  </a:lnTo>
                  <a:lnTo>
                    <a:pt x="688698" y="592986"/>
                  </a:lnTo>
                  <a:cubicBezTo>
                    <a:pt x="657891" y="592986"/>
                    <a:pt x="632918" y="568012"/>
                    <a:pt x="632918" y="537205"/>
                  </a:cubicBezTo>
                  <a:lnTo>
                    <a:pt x="632917" y="537205"/>
                  </a:lnTo>
                  <a:cubicBezTo>
                    <a:pt x="632917" y="506398"/>
                    <a:pt x="657891" y="481424"/>
                    <a:pt x="688698" y="481424"/>
                  </a:cubicBezTo>
                  <a:lnTo>
                    <a:pt x="1135069" y="481424"/>
                  </a:lnTo>
                  <a:lnTo>
                    <a:pt x="1032627" y="378982"/>
                  </a:lnTo>
                  <a:cubicBezTo>
                    <a:pt x="1007617" y="353973"/>
                    <a:pt x="1007617" y="313425"/>
                    <a:pt x="1032627" y="288415"/>
                  </a:cubicBezTo>
                  <a:cubicBezTo>
                    <a:pt x="1045132" y="275910"/>
                    <a:pt x="1061521" y="269658"/>
                    <a:pt x="1077911" y="269658"/>
                  </a:cubicBezTo>
                  <a:close/>
                  <a:moveTo>
                    <a:pt x="354457" y="49879"/>
                  </a:moveTo>
                  <a:cubicBezTo>
                    <a:pt x="370847" y="49879"/>
                    <a:pt x="387237" y="56131"/>
                    <a:pt x="399741" y="68636"/>
                  </a:cubicBezTo>
                  <a:cubicBezTo>
                    <a:pt x="424751" y="93646"/>
                    <a:pt x="424751" y="134194"/>
                    <a:pt x="399741" y="159203"/>
                  </a:cubicBezTo>
                  <a:lnTo>
                    <a:pt x="297299" y="261645"/>
                  </a:lnTo>
                  <a:lnTo>
                    <a:pt x="743671" y="261645"/>
                  </a:lnTo>
                  <a:cubicBezTo>
                    <a:pt x="774477" y="261645"/>
                    <a:pt x="799451" y="286619"/>
                    <a:pt x="799451" y="317426"/>
                  </a:cubicBezTo>
                  <a:lnTo>
                    <a:pt x="799451" y="317426"/>
                  </a:lnTo>
                  <a:cubicBezTo>
                    <a:pt x="799451" y="348233"/>
                    <a:pt x="774477" y="373207"/>
                    <a:pt x="743670" y="373207"/>
                  </a:cubicBezTo>
                  <a:lnTo>
                    <a:pt x="299355" y="373206"/>
                  </a:lnTo>
                  <a:lnTo>
                    <a:pt x="399741" y="473592"/>
                  </a:lnTo>
                  <a:cubicBezTo>
                    <a:pt x="424751" y="498601"/>
                    <a:pt x="424751" y="539150"/>
                    <a:pt x="399741" y="564159"/>
                  </a:cubicBezTo>
                  <a:cubicBezTo>
                    <a:pt x="374731" y="589169"/>
                    <a:pt x="334183" y="589169"/>
                    <a:pt x="309173" y="564159"/>
                  </a:cubicBezTo>
                  <a:lnTo>
                    <a:pt x="61626" y="316613"/>
                  </a:lnTo>
                  <a:lnTo>
                    <a:pt x="61841" y="316397"/>
                  </a:lnTo>
                  <a:lnTo>
                    <a:pt x="61627" y="316183"/>
                  </a:lnTo>
                  <a:lnTo>
                    <a:pt x="309174" y="68636"/>
                  </a:lnTo>
                  <a:cubicBezTo>
                    <a:pt x="321679" y="56131"/>
                    <a:pt x="338068" y="49879"/>
                    <a:pt x="354457" y="49879"/>
                  </a:cubicBezTo>
                  <a:close/>
                  <a:moveTo>
                    <a:pt x="1440493" y="0"/>
                  </a:moveTo>
                  <a:lnTo>
                    <a:pt x="0" y="0"/>
                  </a:lnTo>
                  <a:lnTo>
                    <a:pt x="0" y="1440000"/>
                  </a:lnTo>
                  <a:lnTo>
                    <a:pt x="1440493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71" name="Freeform 176"/>
          <p:cNvSpPr>
            <a:spLocks/>
          </p:cNvSpPr>
          <p:nvPr/>
        </p:nvSpPr>
        <p:spPr bwMode="auto">
          <a:xfrm flipV="1">
            <a:off x="5627448" y="1352113"/>
            <a:ext cx="1079335" cy="448846"/>
          </a:xfrm>
          <a:custGeom>
            <a:avLst/>
            <a:gdLst>
              <a:gd name="T0" fmla="*/ 38740 w 673"/>
              <a:gd name="T1" fmla="*/ 11757 h 382"/>
              <a:gd name="T2" fmla="*/ 30064 w 673"/>
              <a:gd name="T3" fmla="*/ 4076 h 382"/>
              <a:gd name="T4" fmla="*/ 27192 w 673"/>
              <a:gd name="T5" fmla="*/ 4587 h 382"/>
              <a:gd name="T6" fmla="*/ 18038 w 673"/>
              <a:gd name="T7" fmla="*/ 0 h 382"/>
              <a:gd name="T8" fmla="*/ 6665 w 673"/>
              <a:gd name="T9" fmla="*/ 10325 h 382"/>
              <a:gd name="T10" fmla="*/ 0 w 673"/>
              <a:gd name="T11" fmla="*/ 19370 h 382"/>
              <a:gd name="T12" fmla="*/ 1977 w 673"/>
              <a:gd name="T13" fmla="*/ 25054 h 382"/>
              <a:gd name="T14" fmla="*/ 20186 w 673"/>
              <a:gd name="T15" fmla="*/ 25054 h 382"/>
              <a:gd name="T16" fmla="*/ 34935 w 673"/>
              <a:gd name="T17" fmla="*/ 25054 h 382"/>
              <a:gd name="T18" fmla="*/ 40664 w 673"/>
              <a:gd name="T19" fmla="*/ 25054 h 382"/>
              <a:gd name="T20" fmla="*/ 44439 w 673"/>
              <a:gd name="T21" fmla="*/ 18733 h 382"/>
              <a:gd name="T22" fmla="*/ 38740 w 673"/>
              <a:gd name="T23" fmla="*/ 11757 h 3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73"/>
              <a:gd name="T37" fmla="*/ 0 h 382"/>
              <a:gd name="T38" fmla="*/ 673 w 673"/>
              <a:gd name="T39" fmla="*/ 382 h 38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73" h="382">
                <a:moveTo>
                  <a:pt x="587" y="179"/>
                </a:moveTo>
                <a:cubicBezTo>
                  <a:pt x="580" y="114"/>
                  <a:pt x="524" y="62"/>
                  <a:pt x="456" y="62"/>
                </a:cubicBezTo>
                <a:cubicBezTo>
                  <a:pt x="441" y="62"/>
                  <a:pt x="426" y="65"/>
                  <a:pt x="412" y="70"/>
                </a:cubicBezTo>
                <a:cubicBezTo>
                  <a:pt x="381" y="28"/>
                  <a:pt x="330" y="0"/>
                  <a:pt x="273" y="0"/>
                </a:cubicBezTo>
                <a:cubicBezTo>
                  <a:pt x="183" y="0"/>
                  <a:pt x="109" y="69"/>
                  <a:pt x="101" y="158"/>
                </a:cubicBezTo>
                <a:cubicBezTo>
                  <a:pt x="43" y="176"/>
                  <a:pt x="0" y="230"/>
                  <a:pt x="0" y="295"/>
                </a:cubicBezTo>
                <a:cubicBezTo>
                  <a:pt x="0" y="327"/>
                  <a:pt x="11" y="357"/>
                  <a:pt x="30" y="382"/>
                </a:cubicBezTo>
                <a:cubicBezTo>
                  <a:pt x="306" y="382"/>
                  <a:pt x="306" y="382"/>
                  <a:pt x="306" y="382"/>
                </a:cubicBezTo>
                <a:cubicBezTo>
                  <a:pt x="529" y="382"/>
                  <a:pt x="529" y="382"/>
                  <a:pt x="529" y="382"/>
                </a:cubicBezTo>
                <a:cubicBezTo>
                  <a:pt x="616" y="382"/>
                  <a:pt x="616" y="382"/>
                  <a:pt x="616" y="382"/>
                </a:cubicBezTo>
                <a:cubicBezTo>
                  <a:pt x="650" y="363"/>
                  <a:pt x="673" y="327"/>
                  <a:pt x="673" y="286"/>
                </a:cubicBezTo>
                <a:cubicBezTo>
                  <a:pt x="673" y="234"/>
                  <a:pt x="636" y="190"/>
                  <a:pt x="587" y="179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7524" tIns="48763" rIns="97524" bIns="48763"/>
          <a:lstStyle/>
          <a:p>
            <a:pPr defTabSz="97514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50" b="1" kern="0" dirty="0">
              <a:solidFill>
                <a:sysClr val="windowText" lastClr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6" name="Rectangle 3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33281" y="1371179"/>
            <a:ext cx="1008063" cy="32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8" tIns="40814" rIns="81628" bIns="40814">
            <a:spAutoFit/>
          </a:bodyPr>
          <a:lstStyle/>
          <a:p>
            <a:pPr algn="ctr"/>
            <a:r>
              <a:rPr 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WAN</a:t>
            </a:r>
          </a:p>
        </p:txBody>
      </p:sp>
      <p:cxnSp>
        <p:nvCxnSpPr>
          <p:cNvPr id="5" name="直線コネクタ 4"/>
          <p:cNvCxnSpPr>
            <a:endCxn id="66" idx="0"/>
          </p:cNvCxnSpPr>
          <p:nvPr/>
        </p:nvCxnSpPr>
        <p:spPr>
          <a:xfrm>
            <a:off x="6263554" y="1708060"/>
            <a:ext cx="518341" cy="7701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グループ化 67"/>
          <p:cNvGrpSpPr>
            <a:grpSpLocks noChangeAspect="1"/>
          </p:cNvGrpSpPr>
          <p:nvPr/>
        </p:nvGrpSpPr>
        <p:grpSpPr>
          <a:xfrm>
            <a:off x="6284851" y="1881403"/>
            <a:ext cx="384115" cy="384115"/>
            <a:chOff x="3420060" y="3160799"/>
            <a:chExt cx="1224000" cy="1224000"/>
          </a:xfrm>
        </p:grpSpPr>
        <p:sp>
          <p:nvSpPr>
            <p:cNvPr id="69" name="円/楕円 68"/>
            <p:cNvSpPr/>
            <p:nvPr/>
          </p:nvSpPr>
          <p:spPr>
            <a:xfrm>
              <a:off x="3420060" y="3160799"/>
              <a:ext cx="1224000" cy="122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0" name="フリーフォーム 69"/>
            <p:cNvSpPr>
              <a:spLocks noChangeAspect="1"/>
            </p:cNvSpPr>
            <p:nvPr/>
          </p:nvSpPr>
          <p:spPr>
            <a:xfrm>
              <a:off x="3484088" y="3224827"/>
              <a:ext cx="1095944" cy="1095944"/>
            </a:xfrm>
            <a:custGeom>
              <a:avLst/>
              <a:gdLst>
                <a:gd name="connsiteX0" fmla="*/ 1466161 w 1824552"/>
                <a:gd name="connsiteY0" fmla="*/ 973942 h 1824552"/>
                <a:gd name="connsiteX1" fmla="*/ 1394161 w 1824552"/>
                <a:gd name="connsiteY1" fmla="*/ 1045942 h 1824552"/>
                <a:gd name="connsiteX2" fmla="*/ 1394161 w 1824552"/>
                <a:gd name="connsiteY2" fmla="*/ 1276507 h 1824552"/>
                <a:gd name="connsiteX3" fmla="*/ 1135444 w 1824552"/>
                <a:gd name="connsiteY3" fmla="*/ 1017789 h 1824552"/>
                <a:gd name="connsiteX4" fmla="*/ 1033620 w 1824552"/>
                <a:gd name="connsiteY4" fmla="*/ 1017789 h 1824552"/>
                <a:gd name="connsiteX5" fmla="*/ 1033620 w 1824552"/>
                <a:gd name="connsiteY5" fmla="*/ 1119613 h 1824552"/>
                <a:gd name="connsiteX6" fmla="*/ 1299400 w 1824552"/>
                <a:gd name="connsiteY6" fmla="*/ 1385393 h 1824552"/>
                <a:gd name="connsiteX7" fmla="*/ 1054710 w 1824552"/>
                <a:gd name="connsiteY7" fmla="*/ 1385393 h 1824552"/>
                <a:gd name="connsiteX8" fmla="*/ 982710 w 1824552"/>
                <a:gd name="connsiteY8" fmla="*/ 1457393 h 1824552"/>
                <a:gd name="connsiteX9" fmla="*/ 1054710 w 1824552"/>
                <a:gd name="connsiteY9" fmla="*/ 1529393 h 1824552"/>
                <a:gd name="connsiteX10" fmla="*/ 1394161 w 1824552"/>
                <a:gd name="connsiteY10" fmla="*/ 1529393 h 1824552"/>
                <a:gd name="connsiteX11" fmla="*/ 1394161 w 1824552"/>
                <a:gd name="connsiteY11" fmla="*/ 1529393 h 1824552"/>
                <a:gd name="connsiteX12" fmla="*/ 1538161 w 1824552"/>
                <a:gd name="connsiteY12" fmla="*/ 1529393 h 1824552"/>
                <a:gd name="connsiteX13" fmla="*/ 1538161 w 1824552"/>
                <a:gd name="connsiteY13" fmla="*/ 1045942 h 1824552"/>
                <a:gd name="connsiteX14" fmla="*/ 1466161 w 1824552"/>
                <a:gd name="connsiteY14" fmla="*/ 973942 h 1824552"/>
                <a:gd name="connsiteX15" fmla="*/ 370468 w 1824552"/>
                <a:gd name="connsiteY15" fmla="*/ 966876 h 1824552"/>
                <a:gd name="connsiteX16" fmla="*/ 298468 w 1824552"/>
                <a:gd name="connsiteY16" fmla="*/ 1038876 h 1824552"/>
                <a:gd name="connsiteX17" fmla="*/ 370468 w 1824552"/>
                <a:gd name="connsiteY17" fmla="*/ 1110876 h 1824552"/>
                <a:gd name="connsiteX18" fmla="*/ 616076 w 1824552"/>
                <a:gd name="connsiteY18" fmla="*/ 1110876 h 1824552"/>
                <a:gd name="connsiteX19" fmla="*/ 349377 w 1824552"/>
                <a:gd name="connsiteY19" fmla="*/ 1377575 h 1824552"/>
                <a:gd name="connsiteX20" fmla="*/ 349377 w 1824552"/>
                <a:gd name="connsiteY20" fmla="*/ 1479398 h 1824552"/>
                <a:gd name="connsiteX21" fmla="*/ 451201 w 1824552"/>
                <a:gd name="connsiteY21" fmla="*/ 1479398 h 1824552"/>
                <a:gd name="connsiteX22" fmla="*/ 709917 w 1824552"/>
                <a:gd name="connsiteY22" fmla="*/ 1220681 h 1824552"/>
                <a:gd name="connsiteX23" fmla="*/ 709917 w 1824552"/>
                <a:gd name="connsiteY23" fmla="*/ 1457394 h 1824552"/>
                <a:gd name="connsiteX24" fmla="*/ 781917 w 1824552"/>
                <a:gd name="connsiteY24" fmla="*/ 1529394 h 1824552"/>
                <a:gd name="connsiteX25" fmla="*/ 853917 w 1824552"/>
                <a:gd name="connsiteY25" fmla="*/ 1457394 h 1824552"/>
                <a:gd name="connsiteX26" fmla="*/ 853917 w 1824552"/>
                <a:gd name="connsiteY26" fmla="*/ 1110876 h 1824552"/>
                <a:gd name="connsiteX27" fmla="*/ 853919 w 1824552"/>
                <a:gd name="connsiteY27" fmla="*/ 1110876 h 1824552"/>
                <a:gd name="connsiteX28" fmla="*/ 853919 w 1824552"/>
                <a:gd name="connsiteY28" fmla="*/ 966876 h 1824552"/>
                <a:gd name="connsiteX29" fmla="*/ 1059643 w 1824552"/>
                <a:gd name="connsiteY29" fmla="*/ 286361 h 1824552"/>
                <a:gd name="connsiteX30" fmla="*/ 987643 w 1824552"/>
                <a:gd name="connsiteY30" fmla="*/ 358361 h 1824552"/>
                <a:gd name="connsiteX31" fmla="*/ 987643 w 1824552"/>
                <a:gd name="connsiteY31" fmla="*/ 697812 h 1824552"/>
                <a:gd name="connsiteX32" fmla="*/ 982710 w 1824552"/>
                <a:gd name="connsiteY32" fmla="*/ 697812 h 1824552"/>
                <a:gd name="connsiteX33" fmla="*/ 982710 w 1824552"/>
                <a:gd name="connsiteY33" fmla="*/ 841812 h 1824552"/>
                <a:gd name="connsiteX34" fmla="*/ 987643 w 1824552"/>
                <a:gd name="connsiteY34" fmla="*/ 841812 h 1824552"/>
                <a:gd name="connsiteX35" fmla="*/ 987643 w 1824552"/>
                <a:gd name="connsiteY35" fmla="*/ 841812 h 1824552"/>
                <a:gd name="connsiteX36" fmla="*/ 1131643 w 1824552"/>
                <a:gd name="connsiteY36" fmla="*/ 841812 h 1824552"/>
                <a:gd name="connsiteX37" fmla="*/ 1131643 w 1824552"/>
                <a:gd name="connsiteY37" fmla="*/ 841812 h 1824552"/>
                <a:gd name="connsiteX38" fmla="*/ 1466161 w 1824552"/>
                <a:gd name="connsiteY38" fmla="*/ 841812 h 1824552"/>
                <a:gd name="connsiteX39" fmla="*/ 1538161 w 1824552"/>
                <a:gd name="connsiteY39" fmla="*/ 769812 h 1824552"/>
                <a:gd name="connsiteX40" fmla="*/ 1466161 w 1824552"/>
                <a:gd name="connsiteY40" fmla="*/ 697812 h 1824552"/>
                <a:gd name="connsiteX41" fmla="*/ 1226531 w 1824552"/>
                <a:gd name="connsiteY41" fmla="*/ 697812 h 1824552"/>
                <a:gd name="connsiteX42" fmla="*/ 1487251 w 1824552"/>
                <a:gd name="connsiteY42" fmla="*/ 437092 h 1824552"/>
                <a:gd name="connsiteX43" fmla="*/ 1487251 w 1824552"/>
                <a:gd name="connsiteY43" fmla="*/ 335268 h 1824552"/>
                <a:gd name="connsiteX44" fmla="*/ 1385428 w 1824552"/>
                <a:gd name="connsiteY44" fmla="*/ 335268 h 1824552"/>
                <a:gd name="connsiteX45" fmla="*/ 1131643 w 1824552"/>
                <a:gd name="connsiteY45" fmla="*/ 589053 h 1824552"/>
                <a:gd name="connsiteX46" fmla="*/ 1131643 w 1824552"/>
                <a:gd name="connsiteY46" fmla="*/ 358361 h 1824552"/>
                <a:gd name="connsiteX47" fmla="*/ 1059643 w 1824552"/>
                <a:gd name="connsiteY47" fmla="*/ 286361 h 1824552"/>
                <a:gd name="connsiteX48" fmla="*/ 298467 w 1824552"/>
                <a:gd name="connsiteY48" fmla="*/ 279295 h 1824552"/>
                <a:gd name="connsiteX49" fmla="*/ 298467 w 1824552"/>
                <a:gd name="connsiteY49" fmla="*/ 423295 h 1824552"/>
                <a:gd name="connsiteX50" fmla="*/ 298467 w 1824552"/>
                <a:gd name="connsiteY50" fmla="*/ 423295 h 1824552"/>
                <a:gd name="connsiteX51" fmla="*/ 298467 w 1824552"/>
                <a:gd name="connsiteY51" fmla="*/ 769813 h 1824552"/>
                <a:gd name="connsiteX52" fmla="*/ 370467 w 1824552"/>
                <a:gd name="connsiteY52" fmla="*/ 841813 h 1824552"/>
                <a:gd name="connsiteX53" fmla="*/ 442467 w 1824552"/>
                <a:gd name="connsiteY53" fmla="*/ 769813 h 1824552"/>
                <a:gd name="connsiteX54" fmla="*/ 442467 w 1824552"/>
                <a:gd name="connsiteY54" fmla="*/ 531219 h 1824552"/>
                <a:gd name="connsiteX55" fmla="*/ 701185 w 1824552"/>
                <a:gd name="connsiteY55" fmla="*/ 789937 h 1824552"/>
                <a:gd name="connsiteX56" fmla="*/ 803008 w 1824552"/>
                <a:gd name="connsiteY56" fmla="*/ 789937 h 1824552"/>
                <a:gd name="connsiteX57" fmla="*/ 803008 w 1824552"/>
                <a:gd name="connsiteY57" fmla="*/ 688113 h 1824552"/>
                <a:gd name="connsiteX58" fmla="*/ 538189 w 1824552"/>
                <a:gd name="connsiteY58" fmla="*/ 423295 h 1824552"/>
                <a:gd name="connsiteX59" fmla="*/ 781918 w 1824552"/>
                <a:gd name="connsiteY59" fmla="*/ 423295 h 1824552"/>
                <a:gd name="connsiteX60" fmla="*/ 853918 w 1824552"/>
                <a:gd name="connsiteY60" fmla="*/ 351295 h 1824552"/>
                <a:gd name="connsiteX61" fmla="*/ 781918 w 1824552"/>
                <a:gd name="connsiteY61" fmla="*/ 279295 h 1824552"/>
                <a:gd name="connsiteX62" fmla="*/ 912276 w 1824552"/>
                <a:gd name="connsiteY62" fmla="*/ 0 h 1824552"/>
                <a:gd name="connsiteX63" fmla="*/ 1824552 w 1824552"/>
                <a:gd name="connsiteY63" fmla="*/ 912276 h 1824552"/>
                <a:gd name="connsiteX64" fmla="*/ 912276 w 1824552"/>
                <a:gd name="connsiteY64" fmla="*/ 1824552 h 1824552"/>
                <a:gd name="connsiteX65" fmla="*/ 0 w 1824552"/>
                <a:gd name="connsiteY65" fmla="*/ 912276 h 1824552"/>
                <a:gd name="connsiteX66" fmla="*/ 912276 w 1824552"/>
                <a:gd name="connsiteY66" fmla="*/ 0 h 182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824552" h="1824552">
                  <a:moveTo>
                    <a:pt x="1466161" y="973942"/>
                  </a:moveTo>
                  <a:cubicBezTo>
                    <a:pt x="1426396" y="973942"/>
                    <a:pt x="1394161" y="1006177"/>
                    <a:pt x="1394161" y="1045942"/>
                  </a:cubicBezTo>
                  <a:lnTo>
                    <a:pt x="1394161" y="1276507"/>
                  </a:lnTo>
                  <a:lnTo>
                    <a:pt x="1135444" y="1017789"/>
                  </a:lnTo>
                  <a:cubicBezTo>
                    <a:pt x="1107326" y="989671"/>
                    <a:pt x="1061738" y="989671"/>
                    <a:pt x="1033620" y="1017789"/>
                  </a:cubicBezTo>
                  <a:cubicBezTo>
                    <a:pt x="1005502" y="1045907"/>
                    <a:pt x="1005502" y="1091495"/>
                    <a:pt x="1033620" y="1119613"/>
                  </a:cubicBezTo>
                  <a:lnTo>
                    <a:pt x="1299400" y="1385393"/>
                  </a:lnTo>
                  <a:lnTo>
                    <a:pt x="1054710" y="1385393"/>
                  </a:lnTo>
                  <a:cubicBezTo>
                    <a:pt x="1014945" y="1385393"/>
                    <a:pt x="982710" y="1417628"/>
                    <a:pt x="982710" y="1457393"/>
                  </a:cubicBezTo>
                  <a:cubicBezTo>
                    <a:pt x="982710" y="1497158"/>
                    <a:pt x="1014945" y="1529393"/>
                    <a:pt x="1054710" y="1529393"/>
                  </a:cubicBezTo>
                  <a:lnTo>
                    <a:pt x="1394161" y="1529393"/>
                  </a:lnTo>
                  <a:lnTo>
                    <a:pt x="1394161" y="1529393"/>
                  </a:lnTo>
                  <a:lnTo>
                    <a:pt x="1538161" y="1529393"/>
                  </a:lnTo>
                  <a:lnTo>
                    <a:pt x="1538161" y="1045942"/>
                  </a:lnTo>
                  <a:cubicBezTo>
                    <a:pt x="1538161" y="1006177"/>
                    <a:pt x="1505926" y="973942"/>
                    <a:pt x="1466161" y="973942"/>
                  </a:cubicBezTo>
                  <a:close/>
                  <a:moveTo>
                    <a:pt x="370468" y="966876"/>
                  </a:moveTo>
                  <a:cubicBezTo>
                    <a:pt x="330703" y="966876"/>
                    <a:pt x="298468" y="999111"/>
                    <a:pt x="298468" y="1038876"/>
                  </a:cubicBezTo>
                  <a:cubicBezTo>
                    <a:pt x="298468" y="1078641"/>
                    <a:pt x="330703" y="1110876"/>
                    <a:pt x="370468" y="1110876"/>
                  </a:cubicBezTo>
                  <a:lnTo>
                    <a:pt x="616076" y="1110876"/>
                  </a:lnTo>
                  <a:lnTo>
                    <a:pt x="349377" y="1377575"/>
                  </a:lnTo>
                  <a:cubicBezTo>
                    <a:pt x="321259" y="1405693"/>
                    <a:pt x="321259" y="1451280"/>
                    <a:pt x="349377" y="1479398"/>
                  </a:cubicBezTo>
                  <a:cubicBezTo>
                    <a:pt x="377495" y="1507516"/>
                    <a:pt x="423083" y="1507516"/>
                    <a:pt x="451201" y="1479398"/>
                  </a:cubicBezTo>
                  <a:lnTo>
                    <a:pt x="709917" y="1220681"/>
                  </a:lnTo>
                  <a:lnTo>
                    <a:pt x="709917" y="1457394"/>
                  </a:lnTo>
                  <a:cubicBezTo>
                    <a:pt x="709917" y="1497159"/>
                    <a:pt x="742152" y="1529394"/>
                    <a:pt x="781917" y="1529394"/>
                  </a:cubicBezTo>
                  <a:cubicBezTo>
                    <a:pt x="821682" y="1529394"/>
                    <a:pt x="853917" y="1497159"/>
                    <a:pt x="853917" y="1457394"/>
                  </a:cubicBezTo>
                  <a:lnTo>
                    <a:pt x="853917" y="1110876"/>
                  </a:lnTo>
                  <a:lnTo>
                    <a:pt x="853919" y="1110876"/>
                  </a:lnTo>
                  <a:lnTo>
                    <a:pt x="853919" y="966876"/>
                  </a:lnTo>
                  <a:close/>
                  <a:moveTo>
                    <a:pt x="1059643" y="286361"/>
                  </a:moveTo>
                  <a:cubicBezTo>
                    <a:pt x="1019878" y="286361"/>
                    <a:pt x="987643" y="318596"/>
                    <a:pt x="987643" y="358361"/>
                  </a:cubicBezTo>
                  <a:lnTo>
                    <a:pt x="987643" y="697812"/>
                  </a:lnTo>
                  <a:lnTo>
                    <a:pt x="982710" y="697812"/>
                  </a:lnTo>
                  <a:lnTo>
                    <a:pt x="982710" y="841812"/>
                  </a:lnTo>
                  <a:lnTo>
                    <a:pt x="987643" y="841812"/>
                  </a:lnTo>
                  <a:lnTo>
                    <a:pt x="987643" y="841812"/>
                  </a:lnTo>
                  <a:lnTo>
                    <a:pt x="1131643" y="841812"/>
                  </a:lnTo>
                  <a:lnTo>
                    <a:pt x="1131643" y="841812"/>
                  </a:lnTo>
                  <a:lnTo>
                    <a:pt x="1466161" y="841812"/>
                  </a:lnTo>
                  <a:cubicBezTo>
                    <a:pt x="1505926" y="841812"/>
                    <a:pt x="1538161" y="809577"/>
                    <a:pt x="1538161" y="769812"/>
                  </a:cubicBezTo>
                  <a:cubicBezTo>
                    <a:pt x="1538161" y="730047"/>
                    <a:pt x="1505926" y="697812"/>
                    <a:pt x="1466161" y="697812"/>
                  </a:cubicBezTo>
                  <a:lnTo>
                    <a:pt x="1226531" y="697812"/>
                  </a:lnTo>
                  <a:lnTo>
                    <a:pt x="1487251" y="437092"/>
                  </a:lnTo>
                  <a:cubicBezTo>
                    <a:pt x="1515369" y="408974"/>
                    <a:pt x="1515369" y="363386"/>
                    <a:pt x="1487251" y="335268"/>
                  </a:cubicBezTo>
                  <a:cubicBezTo>
                    <a:pt x="1459133" y="307150"/>
                    <a:pt x="1413546" y="307150"/>
                    <a:pt x="1385428" y="335268"/>
                  </a:cubicBezTo>
                  <a:lnTo>
                    <a:pt x="1131643" y="589053"/>
                  </a:lnTo>
                  <a:lnTo>
                    <a:pt x="1131643" y="358361"/>
                  </a:lnTo>
                  <a:cubicBezTo>
                    <a:pt x="1131643" y="318596"/>
                    <a:pt x="1099408" y="286361"/>
                    <a:pt x="1059643" y="286361"/>
                  </a:cubicBezTo>
                  <a:close/>
                  <a:moveTo>
                    <a:pt x="298467" y="279295"/>
                  </a:moveTo>
                  <a:lnTo>
                    <a:pt x="298467" y="423295"/>
                  </a:lnTo>
                  <a:lnTo>
                    <a:pt x="298467" y="423295"/>
                  </a:lnTo>
                  <a:lnTo>
                    <a:pt x="298467" y="769813"/>
                  </a:lnTo>
                  <a:cubicBezTo>
                    <a:pt x="298467" y="809578"/>
                    <a:pt x="330702" y="841813"/>
                    <a:pt x="370467" y="841813"/>
                  </a:cubicBezTo>
                  <a:cubicBezTo>
                    <a:pt x="410232" y="841813"/>
                    <a:pt x="442467" y="809578"/>
                    <a:pt x="442467" y="769813"/>
                  </a:cubicBezTo>
                  <a:lnTo>
                    <a:pt x="442467" y="531219"/>
                  </a:lnTo>
                  <a:lnTo>
                    <a:pt x="701185" y="789937"/>
                  </a:lnTo>
                  <a:cubicBezTo>
                    <a:pt x="729303" y="818055"/>
                    <a:pt x="774890" y="818055"/>
                    <a:pt x="803008" y="789937"/>
                  </a:cubicBezTo>
                  <a:cubicBezTo>
                    <a:pt x="831126" y="761819"/>
                    <a:pt x="831126" y="716232"/>
                    <a:pt x="803008" y="688113"/>
                  </a:cubicBezTo>
                  <a:lnTo>
                    <a:pt x="538189" y="423295"/>
                  </a:lnTo>
                  <a:lnTo>
                    <a:pt x="781918" y="423295"/>
                  </a:lnTo>
                  <a:cubicBezTo>
                    <a:pt x="821683" y="423295"/>
                    <a:pt x="853918" y="391060"/>
                    <a:pt x="853918" y="351295"/>
                  </a:cubicBezTo>
                  <a:cubicBezTo>
                    <a:pt x="853918" y="311530"/>
                    <a:pt x="821683" y="279295"/>
                    <a:pt x="781918" y="279295"/>
                  </a:cubicBezTo>
                  <a:close/>
                  <a:moveTo>
                    <a:pt x="912276" y="0"/>
                  </a:moveTo>
                  <a:cubicBezTo>
                    <a:pt x="1416112" y="0"/>
                    <a:pt x="1824552" y="408440"/>
                    <a:pt x="1824552" y="912276"/>
                  </a:cubicBezTo>
                  <a:cubicBezTo>
                    <a:pt x="1824552" y="1416112"/>
                    <a:pt x="1416112" y="1824552"/>
                    <a:pt x="912276" y="1824552"/>
                  </a:cubicBezTo>
                  <a:cubicBezTo>
                    <a:pt x="408440" y="1824552"/>
                    <a:pt x="0" y="1416112"/>
                    <a:pt x="0" y="912276"/>
                  </a:cubicBezTo>
                  <a:cubicBezTo>
                    <a:pt x="0" y="408440"/>
                    <a:pt x="408440" y="0"/>
                    <a:pt x="91227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cxnSp>
        <p:nvCxnSpPr>
          <p:cNvPr id="74" name="直線コネクタ 73"/>
          <p:cNvCxnSpPr>
            <a:endCxn id="66" idx="3"/>
          </p:cNvCxnSpPr>
          <p:nvPr/>
        </p:nvCxnSpPr>
        <p:spPr>
          <a:xfrm flipH="1">
            <a:off x="7008896" y="2695818"/>
            <a:ext cx="934500" cy="93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>
            <a:stCxn id="63" idx="1"/>
            <a:endCxn id="66" idx="2"/>
          </p:cNvCxnSpPr>
          <p:nvPr/>
        </p:nvCxnSpPr>
        <p:spPr>
          <a:xfrm flipH="1" flipV="1">
            <a:off x="6781895" y="2932174"/>
            <a:ext cx="243168" cy="3965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グループ化 60"/>
          <p:cNvGrpSpPr>
            <a:grpSpLocks noChangeAspect="1"/>
          </p:cNvGrpSpPr>
          <p:nvPr/>
        </p:nvGrpSpPr>
        <p:grpSpPr>
          <a:xfrm>
            <a:off x="6917812" y="3328757"/>
            <a:ext cx="453663" cy="460520"/>
            <a:chOff x="3717728" y="3067535"/>
            <a:chExt cx="523846" cy="531765"/>
          </a:xfrm>
          <a:solidFill>
            <a:schemeClr val="bg2"/>
          </a:solidFill>
        </p:grpSpPr>
        <p:sp>
          <p:nvSpPr>
            <p:cNvPr id="62" name="Freeform 14"/>
            <p:cNvSpPr>
              <a:spLocks noEditPoints="1"/>
            </p:cNvSpPr>
            <p:nvPr/>
          </p:nvSpPr>
          <p:spPr bwMode="auto">
            <a:xfrm>
              <a:off x="3864091" y="3216164"/>
              <a:ext cx="231120" cy="234506"/>
            </a:xfrm>
            <a:custGeom>
              <a:avLst/>
              <a:gdLst>
                <a:gd name="T0" fmla="*/ 384 w 511"/>
                <a:gd name="T1" fmla="*/ 0 h 511"/>
                <a:gd name="T2" fmla="*/ 127 w 511"/>
                <a:gd name="T3" fmla="*/ 0 h 511"/>
                <a:gd name="T4" fmla="*/ 0 w 511"/>
                <a:gd name="T5" fmla="*/ 127 h 511"/>
                <a:gd name="T6" fmla="*/ 0 w 511"/>
                <a:gd name="T7" fmla="*/ 384 h 511"/>
                <a:gd name="T8" fmla="*/ 127 w 511"/>
                <a:gd name="T9" fmla="*/ 511 h 511"/>
                <a:gd name="T10" fmla="*/ 384 w 511"/>
                <a:gd name="T11" fmla="*/ 511 h 511"/>
                <a:gd name="T12" fmla="*/ 511 w 511"/>
                <a:gd name="T13" fmla="*/ 384 h 511"/>
                <a:gd name="T14" fmla="*/ 511 w 511"/>
                <a:gd name="T15" fmla="*/ 127 h 511"/>
                <a:gd name="T16" fmla="*/ 384 w 511"/>
                <a:gd name="T17" fmla="*/ 0 h 511"/>
                <a:gd name="T18" fmla="*/ 275 w 511"/>
                <a:gd name="T19" fmla="*/ 85 h 511"/>
                <a:gd name="T20" fmla="*/ 236 w 511"/>
                <a:gd name="T21" fmla="*/ 85 h 511"/>
                <a:gd name="T22" fmla="*/ 236 w 511"/>
                <a:gd name="T23" fmla="*/ 45 h 511"/>
                <a:gd name="T24" fmla="*/ 275 w 511"/>
                <a:gd name="T25" fmla="*/ 45 h 511"/>
                <a:gd name="T26" fmla="*/ 275 w 511"/>
                <a:gd name="T27" fmla="*/ 8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511">
                  <a:moveTo>
                    <a:pt x="384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54"/>
                    <a:pt x="57" y="511"/>
                    <a:pt x="127" y="511"/>
                  </a:cubicBezTo>
                  <a:cubicBezTo>
                    <a:pt x="384" y="511"/>
                    <a:pt x="384" y="511"/>
                    <a:pt x="384" y="511"/>
                  </a:cubicBezTo>
                  <a:cubicBezTo>
                    <a:pt x="454" y="511"/>
                    <a:pt x="511" y="454"/>
                    <a:pt x="511" y="384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57"/>
                    <a:pt x="454" y="0"/>
                    <a:pt x="384" y="0"/>
                  </a:cubicBezTo>
                  <a:close/>
                  <a:moveTo>
                    <a:pt x="275" y="85"/>
                  </a:moveTo>
                  <a:cubicBezTo>
                    <a:pt x="236" y="85"/>
                    <a:pt x="236" y="85"/>
                    <a:pt x="236" y="85"/>
                  </a:cubicBezTo>
                  <a:cubicBezTo>
                    <a:pt x="236" y="45"/>
                    <a:pt x="236" y="45"/>
                    <a:pt x="236" y="45"/>
                  </a:cubicBezTo>
                  <a:cubicBezTo>
                    <a:pt x="275" y="45"/>
                    <a:pt x="275" y="45"/>
                    <a:pt x="275" y="45"/>
                  </a:cubicBezTo>
                  <a:lnTo>
                    <a:pt x="275" y="85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3" name="Freeform 481"/>
            <p:cNvSpPr>
              <a:spLocks noEditPoints="1"/>
            </p:cNvSpPr>
            <p:nvPr/>
          </p:nvSpPr>
          <p:spPr bwMode="auto">
            <a:xfrm>
              <a:off x="3717728" y="3067535"/>
              <a:ext cx="523846" cy="531765"/>
            </a:xfrm>
            <a:custGeom>
              <a:avLst/>
              <a:gdLst>
                <a:gd name="T0" fmla="*/ 885 w 1159"/>
                <a:gd name="T1" fmla="*/ 0 h 1159"/>
                <a:gd name="T2" fmla="*/ 274 w 1159"/>
                <a:gd name="T3" fmla="*/ 0 h 1159"/>
                <a:gd name="T4" fmla="*/ 0 w 1159"/>
                <a:gd name="T5" fmla="*/ 274 h 1159"/>
                <a:gd name="T6" fmla="*/ 0 w 1159"/>
                <a:gd name="T7" fmla="*/ 885 h 1159"/>
                <a:gd name="T8" fmla="*/ 274 w 1159"/>
                <a:gd name="T9" fmla="*/ 1159 h 1159"/>
                <a:gd name="T10" fmla="*/ 885 w 1159"/>
                <a:gd name="T11" fmla="*/ 1159 h 1159"/>
                <a:gd name="T12" fmla="*/ 1159 w 1159"/>
                <a:gd name="T13" fmla="*/ 885 h 1159"/>
                <a:gd name="T14" fmla="*/ 1159 w 1159"/>
                <a:gd name="T15" fmla="*/ 274 h 1159"/>
                <a:gd name="T16" fmla="*/ 885 w 1159"/>
                <a:gd name="T17" fmla="*/ 0 h 1159"/>
                <a:gd name="T18" fmla="*/ 867 w 1159"/>
                <a:gd name="T19" fmla="*/ 708 h 1159"/>
                <a:gd name="T20" fmla="*/ 708 w 1159"/>
                <a:gd name="T21" fmla="*/ 867 h 1159"/>
                <a:gd name="T22" fmla="*/ 451 w 1159"/>
                <a:gd name="T23" fmla="*/ 867 h 1159"/>
                <a:gd name="T24" fmla="*/ 292 w 1159"/>
                <a:gd name="T25" fmla="*/ 708 h 1159"/>
                <a:gd name="T26" fmla="*/ 292 w 1159"/>
                <a:gd name="T27" fmla="*/ 451 h 1159"/>
                <a:gd name="T28" fmla="*/ 451 w 1159"/>
                <a:gd name="T29" fmla="*/ 292 h 1159"/>
                <a:gd name="T30" fmla="*/ 708 w 1159"/>
                <a:gd name="T31" fmla="*/ 292 h 1159"/>
                <a:gd name="T32" fmla="*/ 867 w 1159"/>
                <a:gd name="T33" fmla="*/ 451 h 1159"/>
                <a:gd name="T34" fmla="*/ 867 w 1159"/>
                <a:gd name="T35" fmla="*/ 70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9" h="1159">
                  <a:moveTo>
                    <a:pt x="885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123" y="0"/>
                    <a:pt x="0" y="123"/>
                    <a:pt x="0" y="274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1036"/>
                    <a:pt x="123" y="1159"/>
                    <a:pt x="274" y="1159"/>
                  </a:cubicBezTo>
                  <a:cubicBezTo>
                    <a:pt x="885" y="1159"/>
                    <a:pt x="885" y="1159"/>
                    <a:pt x="885" y="1159"/>
                  </a:cubicBezTo>
                  <a:cubicBezTo>
                    <a:pt x="1036" y="1159"/>
                    <a:pt x="1159" y="1036"/>
                    <a:pt x="1159" y="885"/>
                  </a:cubicBezTo>
                  <a:cubicBezTo>
                    <a:pt x="1159" y="274"/>
                    <a:pt x="1159" y="274"/>
                    <a:pt x="1159" y="274"/>
                  </a:cubicBezTo>
                  <a:cubicBezTo>
                    <a:pt x="1159" y="123"/>
                    <a:pt x="1036" y="0"/>
                    <a:pt x="885" y="0"/>
                  </a:cubicBezTo>
                  <a:close/>
                  <a:moveTo>
                    <a:pt x="867" y="708"/>
                  </a:moveTo>
                  <a:cubicBezTo>
                    <a:pt x="867" y="796"/>
                    <a:pt x="796" y="867"/>
                    <a:pt x="708" y="867"/>
                  </a:cubicBezTo>
                  <a:cubicBezTo>
                    <a:pt x="451" y="867"/>
                    <a:pt x="451" y="867"/>
                    <a:pt x="451" y="867"/>
                  </a:cubicBezTo>
                  <a:cubicBezTo>
                    <a:pt x="363" y="867"/>
                    <a:pt x="292" y="796"/>
                    <a:pt x="292" y="708"/>
                  </a:cubicBezTo>
                  <a:cubicBezTo>
                    <a:pt x="292" y="451"/>
                    <a:pt x="292" y="451"/>
                    <a:pt x="292" y="451"/>
                  </a:cubicBezTo>
                  <a:cubicBezTo>
                    <a:pt x="292" y="363"/>
                    <a:pt x="363" y="292"/>
                    <a:pt x="451" y="292"/>
                  </a:cubicBezTo>
                  <a:cubicBezTo>
                    <a:pt x="708" y="292"/>
                    <a:pt x="708" y="292"/>
                    <a:pt x="708" y="292"/>
                  </a:cubicBezTo>
                  <a:cubicBezTo>
                    <a:pt x="796" y="292"/>
                    <a:pt x="867" y="363"/>
                    <a:pt x="867" y="451"/>
                  </a:cubicBezTo>
                  <a:lnTo>
                    <a:pt x="867" y="708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81" name="Freeform 257"/>
          <p:cNvSpPr>
            <a:spLocks noEditPoints="1"/>
          </p:cNvSpPr>
          <p:nvPr/>
        </p:nvSpPr>
        <p:spPr bwMode="auto">
          <a:xfrm>
            <a:off x="6561424" y="3963614"/>
            <a:ext cx="175153" cy="448409"/>
          </a:xfrm>
          <a:custGeom>
            <a:avLst/>
            <a:gdLst>
              <a:gd name="T0" fmla="*/ 54 w 138"/>
              <a:gd name="T1" fmla="*/ 36 h 333"/>
              <a:gd name="T2" fmla="*/ 38 w 138"/>
              <a:gd name="T3" fmla="*/ 0 h 333"/>
              <a:gd name="T4" fmla="*/ 17 w 138"/>
              <a:gd name="T5" fmla="*/ 41 h 333"/>
              <a:gd name="T6" fmla="*/ 0 w 138"/>
              <a:gd name="T7" fmla="*/ 334 h 333"/>
              <a:gd name="T8" fmla="*/ 101 w 138"/>
              <a:gd name="T9" fmla="*/ 370 h 333"/>
              <a:gd name="T10" fmla="*/ 154 w 138"/>
              <a:gd name="T11" fmla="*/ 71 h 333"/>
              <a:gd name="T12" fmla="*/ 45 w 138"/>
              <a:gd name="T13" fmla="*/ 346 h 333"/>
              <a:gd name="T14" fmla="*/ 21 w 138"/>
              <a:gd name="T15" fmla="*/ 333 h 333"/>
              <a:gd name="T16" fmla="*/ 45 w 138"/>
              <a:gd name="T17" fmla="*/ 323 h 333"/>
              <a:gd name="T18" fmla="*/ 45 w 138"/>
              <a:gd name="T19" fmla="*/ 346 h 333"/>
              <a:gd name="T20" fmla="*/ 28 w 138"/>
              <a:gd name="T21" fmla="*/ 315 h 333"/>
              <a:gd name="T22" fmla="*/ 28 w 138"/>
              <a:gd name="T23" fmla="*/ 292 h 333"/>
              <a:gd name="T24" fmla="*/ 53 w 138"/>
              <a:gd name="T25" fmla="*/ 304 h 333"/>
              <a:gd name="T26" fmla="*/ 45 w 138"/>
              <a:gd name="T27" fmla="*/ 286 h 333"/>
              <a:gd name="T28" fmla="*/ 21 w 138"/>
              <a:gd name="T29" fmla="*/ 273 h 333"/>
              <a:gd name="T30" fmla="*/ 45 w 138"/>
              <a:gd name="T31" fmla="*/ 262 h 333"/>
              <a:gd name="T32" fmla="*/ 45 w 138"/>
              <a:gd name="T33" fmla="*/ 286 h 333"/>
              <a:gd name="T34" fmla="*/ 28 w 138"/>
              <a:gd name="T35" fmla="*/ 255 h 333"/>
              <a:gd name="T36" fmla="*/ 28 w 138"/>
              <a:gd name="T37" fmla="*/ 232 h 333"/>
              <a:gd name="T38" fmla="*/ 53 w 138"/>
              <a:gd name="T39" fmla="*/ 243 h 333"/>
              <a:gd name="T40" fmla="*/ 60 w 138"/>
              <a:gd name="T41" fmla="*/ 209 h 333"/>
              <a:gd name="T42" fmla="*/ 26 w 138"/>
              <a:gd name="T43" fmla="*/ 193 h 333"/>
              <a:gd name="T44" fmla="*/ 60 w 138"/>
              <a:gd name="T45" fmla="*/ 209 h 333"/>
              <a:gd name="T46" fmla="*/ 69 w 138"/>
              <a:gd name="T47" fmla="*/ 346 h 333"/>
              <a:gd name="T48" fmla="*/ 69 w 138"/>
              <a:gd name="T49" fmla="*/ 323 h 333"/>
              <a:gd name="T50" fmla="*/ 93 w 138"/>
              <a:gd name="T51" fmla="*/ 333 h 333"/>
              <a:gd name="T52" fmla="*/ 85 w 138"/>
              <a:gd name="T53" fmla="*/ 315 h 333"/>
              <a:gd name="T54" fmla="*/ 61 w 138"/>
              <a:gd name="T55" fmla="*/ 304 h 333"/>
              <a:gd name="T56" fmla="*/ 85 w 138"/>
              <a:gd name="T57" fmla="*/ 292 h 333"/>
              <a:gd name="T58" fmla="*/ 85 w 138"/>
              <a:gd name="T59" fmla="*/ 315 h 333"/>
              <a:gd name="T60" fmla="*/ 69 w 138"/>
              <a:gd name="T61" fmla="*/ 286 h 333"/>
              <a:gd name="T62" fmla="*/ 69 w 138"/>
              <a:gd name="T63" fmla="*/ 262 h 333"/>
              <a:gd name="T64" fmla="*/ 93 w 138"/>
              <a:gd name="T65" fmla="*/ 273 h 333"/>
              <a:gd name="T66" fmla="*/ 85 w 138"/>
              <a:gd name="T67" fmla="*/ 255 h 333"/>
              <a:gd name="T68" fmla="*/ 61 w 138"/>
              <a:gd name="T69" fmla="*/ 243 h 333"/>
              <a:gd name="T70" fmla="*/ 85 w 138"/>
              <a:gd name="T71" fmla="*/ 232 h 333"/>
              <a:gd name="T72" fmla="*/ 85 w 138"/>
              <a:gd name="T73" fmla="*/ 255 h 333"/>
              <a:gd name="T74" fmla="*/ 108 w 138"/>
              <a:gd name="T75" fmla="*/ 192 h 333"/>
              <a:gd name="T76" fmla="*/ 115 w 138"/>
              <a:gd name="T77" fmla="*/ 210 h 333"/>
              <a:gd name="T78" fmla="*/ 125 w 138"/>
              <a:gd name="T79" fmla="*/ 346 h 333"/>
              <a:gd name="T80" fmla="*/ 101 w 138"/>
              <a:gd name="T81" fmla="*/ 333 h 333"/>
              <a:gd name="T82" fmla="*/ 125 w 138"/>
              <a:gd name="T83" fmla="*/ 323 h 333"/>
              <a:gd name="T84" fmla="*/ 125 w 138"/>
              <a:gd name="T85" fmla="*/ 346 h 333"/>
              <a:gd name="T86" fmla="*/ 108 w 138"/>
              <a:gd name="T87" fmla="*/ 315 h 333"/>
              <a:gd name="T88" fmla="*/ 108 w 138"/>
              <a:gd name="T89" fmla="*/ 292 h 333"/>
              <a:gd name="T90" fmla="*/ 132 w 138"/>
              <a:gd name="T91" fmla="*/ 304 h 333"/>
              <a:gd name="T92" fmla="*/ 125 w 138"/>
              <a:gd name="T93" fmla="*/ 286 h 333"/>
              <a:gd name="T94" fmla="*/ 101 w 138"/>
              <a:gd name="T95" fmla="*/ 273 h 333"/>
              <a:gd name="T96" fmla="*/ 125 w 138"/>
              <a:gd name="T97" fmla="*/ 262 h 333"/>
              <a:gd name="T98" fmla="*/ 125 w 138"/>
              <a:gd name="T99" fmla="*/ 286 h 333"/>
              <a:gd name="T100" fmla="*/ 108 w 138"/>
              <a:gd name="T101" fmla="*/ 255 h 333"/>
              <a:gd name="T102" fmla="*/ 108 w 138"/>
              <a:gd name="T103" fmla="*/ 232 h 333"/>
              <a:gd name="T104" fmla="*/ 132 w 138"/>
              <a:gd name="T105" fmla="*/ 243 h 333"/>
              <a:gd name="T106" fmla="*/ 139 w 138"/>
              <a:gd name="T107" fmla="*/ 145 h 333"/>
              <a:gd name="T108" fmla="*/ 15 w 138"/>
              <a:gd name="T109" fmla="*/ 145 h 333"/>
              <a:gd name="T110" fmla="*/ 77 w 138"/>
              <a:gd name="T111" fmla="*/ 53 h 333"/>
              <a:gd name="T112" fmla="*/ 139 w 138"/>
              <a:gd name="T113" fmla="*/ 145 h 33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38"/>
              <a:gd name="T172" fmla="*/ 0 h 333"/>
              <a:gd name="T173" fmla="*/ 138 w 138"/>
              <a:gd name="T174" fmla="*/ 333 h 33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38" h="333">
                <a:moveTo>
                  <a:pt x="90" y="32"/>
                </a:moveTo>
                <a:cubicBezTo>
                  <a:pt x="48" y="32"/>
                  <a:pt x="48" y="32"/>
                  <a:pt x="48" y="32"/>
                </a:cubicBezTo>
                <a:cubicBezTo>
                  <a:pt x="43" y="32"/>
                  <a:pt x="38" y="32"/>
                  <a:pt x="34" y="32"/>
                </a:cubicBezTo>
                <a:cubicBezTo>
                  <a:pt x="34" y="0"/>
                  <a:pt x="34" y="0"/>
                  <a:pt x="34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37"/>
                  <a:pt x="15" y="37"/>
                  <a:pt x="15" y="37"/>
                </a:cubicBezTo>
                <a:cubicBezTo>
                  <a:pt x="6" y="42"/>
                  <a:pt x="0" y="50"/>
                  <a:pt x="0" y="64"/>
                </a:cubicBezTo>
                <a:cubicBezTo>
                  <a:pt x="0" y="301"/>
                  <a:pt x="0" y="301"/>
                  <a:pt x="0" y="301"/>
                </a:cubicBezTo>
                <a:cubicBezTo>
                  <a:pt x="0" y="327"/>
                  <a:pt x="21" y="333"/>
                  <a:pt x="48" y="333"/>
                </a:cubicBezTo>
                <a:cubicBezTo>
                  <a:pt x="90" y="333"/>
                  <a:pt x="90" y="333"/>
                  <a:pt x="90" y="333"/>
                </a:cubicBezTo>
                <a:cubicBezTo>
                  <a:pt x="116" y="333"/>
                  <a:pt x="138" y="327"/>
                  <a:pt x="138" y="301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38" y="37"/>
                  <a:pt x="116" y="32"/>
                  <a:pt x="90" y="32"/>
                </a:cubicBezTo>
                <a:close/>
                <a:moveTo>
                  <a:pt x="41" y="311"/>
                </a:moveTo>
                <a:cubicBezTo>
                  <a:pt x="25" y="311"/>
                  <a:pt x="25" y="311"/>
                  <a:pt x="25" y="311"/>
                </a:cubicBezTo>
                <a:cubicBezTo>
                  <a:pt x="20" y="311"/>
                  <a:pt x="19" y="306"/>
                  <a:pt x="19" y="300"/>
                </a:cubicBezTo>
                <a:cubicBezTo>
                  <a:pt x="19" y="294"/>
                  <a:pt x="20" y="290"/>
                  <a:pt x="25" y="290"/>
                </a:cubicBezTo>
                <a:cubicBezTo>
                  <a:pt x="41" y="290"/>
                  <a:pt x="41" y="290"/>
                  <a:pt x="41" y="290"/>
                </a:cubicBezTo>
                <a:cubicBezTo>
                  <a:pt x="47" y="290"/>
                  <a:pt x="47" y="294"/>
                  <a:pt x="47" y="300"/>
                </a:cubicBezTo>
                <a:cubicBezTo>
                  <a:pt x="47" y="306"/>
                  <a:pt x="47" y="311"/>
                  <a:pt x="41" y="311"/>
                </a:cubicBezTo>
                <a:close/>
                <a:moveTo>
                  <a:pt x="41" y="284"/>
                </a:moveTo>
                <a:cubicBezTo>
                  <a:pt x="25" y="284"/>
                  <a:pt x="25" y="284"/>
                  <a:pt x="25" y="284"/>
                </a:cubicBezTo>
                <a:cubicBezTo>
                  <a:pt x="20" y="284"/>
                  <a:pt x="19" y="279"/>
                  <a:pt x="19" y="273"/>
                </a:cubicBezTo>
                <a:cubicBezTo>
                  <a:pt x="19" y="268"/>
                  <a:pt x="20" y="263"/>
                  <a:pt x="25" y="263"/>
                </a:cubicBezTo>
                <a:cubicBezTo>
                  <a:pt x="41" y="263"/>
                  <a:pt x="41" y="263"/>
                  <a:pt x="41" y="263"/>
                </a:cubicBezTo>
                <a:cubicBezTo>
                  <a:pt x="47" y="263"/>
                  <a:pt x="47" y="268"/>
                  <a:pt x="47" y="273"/>
                </a:cubicBezTo>
                <a:cubicBezTo>
                  <a:pt x="47" y="279"/>
                  <a:pt x="47" y="284"/>
                  <a:pt x="41" y="284"/>
                </a:cubicBezTo>
                <a:close/>
                <a:moveTo>
                  <a:pt x="41" y="257"/>
                </a:moveTo>
                <a:cubicBezTo>
                  <a:pt x="25" y="257"/>
                  <a:pt x="25" y="257"/>
                  <a:pt x="25" y="257"/>
                </a:cubicBezTo>
                <a:cubicBezTo>
                  <a:pt x="20" y="257"/>
                  <a:pt x="19" y="252"/>
                  <a:pt x="19" y="246"/>
                </a:cubicBezTo>
                <a:cubicBezTo>
                  <a:pt x="19" y="241"/>
                  <a:pt x="20" y="236"/>
                  <a:pt x="25" y="236"/>
                </a:cubicBezTo>
                <a:cubicBezTo>
                  <a:pt x="41" y="236"/>
                  <a:pt x="41" y="236"/>
                  <a:pt x="41" y="236"/>
                </a:cubicBezTo>
                <a:cubicBezTo>
                  <a:pt x="47" y="236"/>
                  <a:pt x="47" y="241"/>
                  <a:pt x="47" y="246"/>
                </a:cubicBezTo>
                <a:cubicBezTo>
                  <a:pt x="47" y="252"/>
                  <a:pt x="47" y="257"/>
                  <a:pt x="41" y="257"/>
                </a:cubicBezTo>
                <a:close/>
                <a:moveTo>
                  <a:pt x="41" y="230"/>
                </a:moveTo>
                <a:cubicBezTo>
                  <a:pt x="25" y="230"/>
                  <a:pt x="25" y="230"/>
                  <a:pt x="25" y="230"/>
                </a:cubicBezTo>
                <a:cubicBezTo>
                  <a:pt x="20" y="230"/>
                  <a:pt x="19" y="225"/>
                  <a:pt x="19" y="219"/>
                </a:cubicBezTo>
                <a:cubicBezTo>
                  <a:pt x="19" y="214"/>
                  <a:pt x="20" y="209"/>
                  <a:pt x="25" y="209"/>
                </a:cubicBezTo>
                <a:cubicBezTo>
                  <a:pt x="41" y="209"/>
                  <a:pt x="41" y="209"/>
                  <a:pt x="41" y="209"/>
                </a:cubicBezTo>
                <a:cubicBezTo>
                  <a:pt x="47" y="209"/>
                  <a:pt x="47" y="214"/>
                  <a:pt x="47" y="219"/>
                </a:cubicBezTo>
                <a:cubicBezTo>
                  <a:pt x="47" y="225"/>
                  <a:pt x="47" y="230"/>
                  <a:pt x="41" y="230"/>
                </a:cubicBezTo>
                <a:close/>
                <a:moveTo>
                  <a:pt x="54" y="188"/>
                </a:moveTo>
                <a:cubicBezTo>
                  <a:pt x="52" y="192"/>
                  <a:pt x="44" y="193"/>
                  <a:pt x="35" y="189"/>
                </a:cubicBezTo>
                <a:cubicBezTo>
                  <a:pt x="27" y="185"/>
                  <a:pt x="22" y="178"/>
                  <a:pt x="24" y="174"/>
                </a:cubicBezTo>
                <a:cubicBezTo>
                  <a:pt x="26" y="170"/>
                  <a:pt x="34" y="169"/>
                  <a:pt x="43" y="173"/>
                </a:cubicBezTo>
                <a:cubicBezTo>
                  <a:pt x="51" y="177"/>
                  <a:pt x="56" y="184"/>
                  <a:pt x="54" y="188"/>
                </a:cubicBezTo>
                <a:close/>
                <a:moveTo>
                  <a:pt x="76" y="311"/>
                </a:moveTo>
                <a:cubicBezTo>
                  <a:pt x="61" y="311"/>
                  <a:pt x="61" y="311"/>
                  <a:pt x="61" y="311"/>
                </a:cubicBezTo>
                <a:cubicBezTo>
                  <a:pt x="55" y="311"/>
                  <a:pt x="55" y="306"/>
                  <a:pt x="55" y="300"/>
                </a:cubicBezTo>
                <a:cubicBezTo>
                  <a:pt x="55" y="294"/>
                  <a:pt x="55" y="290"/>
                  <a:pt x="61" y="290"/>
                </a:cubicBezTo>
                <a:cubicBezTo>
                  <a:pt x="76" y="290"/>
                  <a:pt x="76" y="290"/>
                  <a:pt x="76" y="290"/>
                </a:cubicBezTo>
                <a:cubicBezTo>
                  <a:pt x="82" y="290"/>
                  <a:pt x="83" y="294"/>
                  <a:pt x="83" y="300"/>
                </a:cubicBezTo>
                <a:cubicBezTo>
                  <a:pt x="83" y="306"/>
                  <a:pt x="82" y="311"/>
                  <a:pt x="76" y="311"/>
                </a:cubicBezTo>
                <a:close/>
                <a:moveTo>
                  <a:pt x="76" y="284"/>
                </a:moveTo>
                <a:cubicBezTo>
                  <a:pt x="61" y="284"/>
                  <a:pt x="61" y="284"/>
                  <a:pt x="61" y="284"/>
                </a:cubicBezTo>
                <a:cubicBezTo>
                  <a:pt x="55" y="284"/>
                  <a:pt x="55" y="279"/>
                  <a:pt x="55" y="273"/>
                </a:cubicBezTo>
                <a:cubicBezTo>
                  <a:pt x="55" y="268"/>
                  <a:pt x="55" y="263"/>
                  <a:pt x="61" y="263"/>
                </a:cubicBezTo>
                <a:cubicBezTo>
                  <a:pt x="76" y="263"/>
                  <a:pt x="76" y="263"/>
                  <a:pt x="76" y="263"/>
                </a:cubicBezTo>
                <a:cubicBezTo>
                  <a:pt x="82" y="263"/>
                  <a:pt x="83" y="268"/>
                  <a:pt x="83" y="273"/>
                </a:cubicBezTo>
                <a:cubicBezTo>
                  <a:pt x="83" y="279"/>
                  <a:pt x="82" y="284"/>
                  <a:pt x="76" y="284"/>
                </a:cubicBezTo>
                <a:close/>
                <a:moveTo>
                  <a:pt x="76" y="257"/>
                </a:moveTo>
                <a:cubicBezTo>
                  <a:pt x="61" y="257"/>
                  <a:pt x="61" y="257"/>
                  <a:pt x="61" y="257"/>
                </a:cubicBezTo>
                <a:cubicBezTo>
                  <a:pt x="55" y="257"/>
                  <a:pt x="55" y="252"/>
                  <a:pt x="55" y="246"/>
                </a:cubicBezTo>
                <a:cubicBezTo>
                  <a:pt x="55" y="241"/>
                  <a:pt x="55" y="236"/>
                  <a:pt x="61" y="236"/>
                </a:cubicBezTo>
                <a:cubicBezTo>
                  <a:pt x="76" y="236"/>
                  <a:pt x="76" y="236"/>
                  <a:pt x="76" y="236"/>
                </a:cubicBezTo>
                <a:cubicBezTo>
                  <a:pt x="82" y="236"/>
                  <a:pt x="83" y="241"/>
                  <a:pt x="83" y="246"/>
                </a:cubicBezTo>
                <a:cubicBezTo>
                  <a:pt x="83" y="252"/>
                  <a:pt x="82" y="257"/>
                  <a:pt x="76" y="257"/>
                </a:cubicBezTo>
                <a:close/>
                <a:moveTo>
                  <a:pt x="76" y="230"/>
                </a:moveTo>
                <a:cubicBezTo>
                  <a:pt x="61" y="230"/>
                  <a:pt x="61" y="230"/>
                  <a:pt x="61" y="230"/>
                </a:cubicBezTo>
                <a:cubicBezTo>
                  <a:pt x="55" y="230"/>
                  <a:pt x="55" y="225"/>
                  <a:pt x="55" y="219"/>
                </a:cubicBezTo>
                <a:cubicBezTo>
                  <a:pt x="55" y="214"/>
                  <a:pt x="55" y="209"/>
                  <a:pt x="61" y="209"/>
                </a:cubicBezTo>
                <a:cubicBezTo>
                  <a:pt x="76" y="209"/>
                  <a:pt x="76" y="209"/>
                  <a:pt x="76" y="209"/>
                </a:cubicBezTo>
                <a:cubicBezTo>
                  <a:pt x="82" y="209"/>
                  <a:pt x="83" y="214"/>
                  <a:pt x="83" y="219"/>
                </a:cubicBezTo>
                <a:cubicBezTo>
                  <a:pt x="83" y="225"/>
                  <a:pt x="82" y="230"/>
                  <a:pt x="76" y="230"/>
                </a:cubicBezTo>
                <a:close/>
                <a:moveTo>
                  <a:pt x="84" y="188"/>
                </a:moveTo>
                <a:cubicBezTo>
                  <a:pt x="82" y="184"/>
                  <a:pt x="87" y="177"/>
                  <a:pt x="96" y="173"/>
                </a:cubicBezTo>
                <a:cubicBezTo>
                  <a:pt x="104" y="169"/>
                  <a:pt x="112" y="170"/>
                  <a:pt x="114" y="174"/>
                </a:cubicBezTo>
                <a:cubicBezTo>
                  <a:pt x="116" y="178"/>
                  <a:pt x="111" y="185"/>
                  <a:pt x="103" y="189"/>
                </a:cubicBezTo>
                <a:cubicBezTo>
                  <a:pt x="95" y="193"/>
                  <a:pt x="86" y="192"/>
                  <a:pt x="84" y="188"/>
                </a:cubicBezTo>
                <a:close/>
                <a:moveTo>
                  <a:pt x="112" y="311"/>
                </a:moveTo>
                <a:cubicBezTo>
                  <a:pt x="96" y="311"/>
                  <a:pt x="96" y="311"/>
                  <a:pt x="96" y="311"/>
                </a:cubicBezTo>
                <a:cubicBezTo>
                  <a:pt x="91" y="311"/>
                  <a:pt x="90" y="306"/>
                  <a:pt x="90" y="300"/>
                </a:cubicBezTo>
                <a:cubicBezTo>
                  <a:pt x="90" y="294"/>
                  <a:pt x="91" y="290"/>
                  <a:pt x="96" y="290"/>
                </a:cubicBezTo>
                <a:cubicBezTo>
                  <a:pt x="112" y="290"/>
                  <a:pt x="112" y="290"/>
                  <a:pt x="112" y="290"/>
                </a:cubicBezTo>
                <a:cubicBezTo>
                  <a:pt x="118" y="290"/>
                  <a:pt x="118" y="294"/>
                  <a:pt x="118" y="300"/>
                </a:cubicBezTo>
                <a:cubicBezTo>
                  <a:pt x="118" y="306"/>
                  <a:pt x="118" y="311"/>
                  <a:pt x="112" y="311"/>
                </a:cubicBezTo>
                <a:close/>
                <a:moveTo>
                  <a:pt x="112" y="284"/>
                </a:moveTo>
                <a:cubicBezTo>
                  <a:pt x="96" y="284"/>
                  <a:pt x="96" y="284"/>
                  <a:pt x="96" y="284"/>
                </a:cubicBezTo>
                <a:cubicBezTo>
                  <a:pt x="91" y="284"/>
                  <a:pt x="90" y="279"/>
                  <a:pt x="90" y="273"/>
                </a:cubicBezTo>
                <a:cubicBezTo>
                  <a:pt x="90" y="268"/>
                  <a:pt x="91" y="263"/>
                  <a:pt x="96" y="263"/>
                </a:cubicBezTo>
                <a:cubicBezTo>
                  <a:pt x="112" y="263"/>
                  <a:pt x="112" y="263"/>
                  <a:pt x="112" y="263"/>
                </a:cubicBezTo>
                <a:cubicBezTo>
                  <a:pt x="118" y="263"/>
                  <a:pt x="118" y="268"/>
                  <a:pt x="118" y="273"/>
                </a:cubicBezTo>
                <a:cubicBezTo>
                  <a:pt x="118" y="279"/>
                  <a:pt x="118" y="284"/>
                  <a:pt x="112" y="284"/>
                </a:cubicBezTo>
                <a:close/>
                <a:moveTo>
                  <a:pt x="112" y="257"/>
                </a:moveTo>
                <a:cubicBezTo>
                  <a:pt x="96" y="257"/>
                  <a:pt x="96" y="257"/>
                  <a:pt x="96" y="257"/>
                </a:cubicBezTo>
                <a:cubicBezTo>
                  <a:pt x="91" y="257"/>
                  <a:pt x="90" y="252"/>
                  <a:pt x="90" y="246"/>
                </a:cubicBezTo>
                <a:cubicBezTo>
                  <a:pt x="90" y="241"/>
                  <a:pt x="91" y="236"/>
                  <a:pt x="96" y="236"/>
                </a:cubicBezTo>
                <a:cubicBezTo>
                  <a:pt x="112" y="236"/>
                  <a:pt x="112" y="236"/>
                  <a:pt x="112" y="236"/>
                </a:cubicBezTo>
                <a:cubicBezTo>
                  <a:pt x="118" y="236"/>
                  <a:pt x="118" y="241"/>
                  <a:pt x="118" y="246"/>
                </a:cubicBezTo>
                <a:cubicBezTo>
                  <a:pt x="118" y="252"/>
                  <a:pt x="118" y="257"/>
                  <a:pt x="112" y="257"/>
                </a:cubicBezTo>
                <a:close/>
                <a:moveTo>
                  <a:pt x="112" y="230"/>
                </a:moveTo>
                <a:cubicBezTo>
                  <a:pt x="96" y="230"/>
                  <a:pt x="96" y="230"/>
                  <a:pt x="96" y="230"/>
                </a:cubicBezTo>
                <a:cubicBezTo>
                  <a:pt x="91" y="230"/>
                  <a:pt x="90" y="225"/>
                  <a:pt x="90" y="219"/>
                </a:cubicBezTo>
                <a:cubicBezTo>
                  <a:pt x="90" y="214"/>
                  <a:pt x="91" y="209"/>
                  <a:pt x="96" y="209"/>
                </a:cubicBezTo>
                <a:cubicBezTo>
                  <a:pt x="112" y="209"/>
                  <a:pt x="112" y="209"/>
                  <a:pt x="112" y="209"/>
                </a:cubicBezTo>
                <a:cubicBezTo>
                  <a:pt x="118" y="209"/>
                  <a:pt x="118" y="214"/>
                  <a:pt x="118" y="219"/>
                </a:cubicBezTo>
                <a:cubicBezTo>
                  <a:pt x="118" y="225"/>
                  <a:pt x="118" y="230"/>
                  <a:pt x="112" y="230"/>
                </a:cubicBezTo>
                <a:close/>
                <a:moveTo>
                  <a:pt x="124" y="131"/>
                </a:moveTo>
                <a:cubicBezTo>
                  <a:pt x="124" y="157"/>
                  <a:pt x="99" y="158"/>
                  <a:pt x="69" y="158"/>
                </a:cubicBezTo>
                <a:cubicBezTo>
                  <a:pt x="38" y="158"/>
                  <a:pt x="13" y="157"/>
                  <a:pt x="13" y="131"/>
                </a:cubicBezTo>
                <a:cubicBezTo>
                  <a:pt x="13" y="74"/>
                  <a:pt x="13" y="74"/>
                  <a:pt x="13" y="74"/>
                </a:cubicBezTo>
                <a:cubicBezTo>
                  <a:pt x="13" y="48"/>
                  <a:pt x="38" y="47"/>
                  <a:pt x="69" y="47"/>
                </a:cubicBezTo>
                <a:cubicBezTo>
                  <a:pt x="99" y="47"/>
                  <a:pt x="124" y="48"/>
                  <a:pt x="124" y="74"/>
                </a:cubicBezTo>
                <a:lnTo>
                  <a:pt x="124" y="1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/>
          <a:lstStyle/>
          <a:p>
            <a:pPr algn="ctr">
              <a:lnSpc>
                <a:spcPct val="90000"/>
              </a:lnSpc>
              <a:buClr>
                <a:srgbClr val="00A0E5"/>
              </a:buClr>
              <a:buFont typeface="Arial" pitchFamily="34" charset="0"/>
              <a:buNone/>
            </a:pPr>
            <a:endParaRPr lang="ja-JP" altLang="ja-JP" sz="675">
              <a:solidFill>
                <a:srgbClr val="00A0E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  <a:sym typeface="Arial" pitchFamily="34" charset="0"/>
            </a:endParaRPr>
          </a:p>
        </p:txBody>
      </p:sp>
      <p:grpSp>
        <p:nvGrpSpPr>
          <p:cNvPr id="82" name="Group 124"/>
          <p:cNvGrpSpPr>
            <a:grpSpLocks noChangeAspect="1"/>
          </p:cNvGrpSpPr>
          <p:nvPr/>
        </p:nvGrpSpPr>
        <p:grpSpPr>
          <a:xfrm rot="14100000">
            <a:off x="6551344" y="3738927"/>
            <a:ext cx="430661" cy="215518"/>
            <a:chOff x="6122447" y="4263293"/>
            <a:chExt cx="593078" cy="296797"/>
          </a:xfrm>
          <a:solidFill>
            <a:schemeClr val="accent1"/>
          </a:solidFill>
        </p:grpSpPr>
        <p:sp>
          <p:nvSpPr>
            <p:cNvPr id="86" name="Freeform 38"/>
            <p:cNvSpPr>
              <a:spLocks/>
            </p:cNvSpPr>
            <p:nvPr/>
          </p:nvSpPr>
          <p:spPr bwMode="auto">
            <a:xfrm rot="5400000">
              <a:off x="6325138" y="4060602"/>
              <a:ext cx="187696" cy="593078"/>
            </a:xfrm>
            <a:custGeom>
              <a:avLst/>
              <a:gdLst>
                <a:gd name="T0" fmla="*/ 192 w 307"/>
                <a:gd name="T1" fmla="*/ 25 h 971"/>
                <a:gd name="T2" fmla="*/ 282 w 307"/>
                <a:gd name="T3" fmla="*/ 25 h 971"/>
                <a:gd name="T4" fmla="*/ 282 w 307"/>
                <a:gd name="T5" fmla="*/ 114 h 971"/>
                <a:gd name="T6" fmla="*/ 127 w 307"/>
                <a:gd name="T7" fmla="*/ 489 h 971"/>
                <a:gd name="T8" fmla="*/ 282 w 307"/>
                <a:gd name="T9" fmla="*/ 863 h 971"/>
                <a:gd name="T10" fmla="*/ 282 w 307"/>
                <a:gd name="T11" fmla="*/ 953 h 971"/>
                <a:gd name="T12" fmla="*/ 237 w 307"/>
                <a:gd name="T13" fmla="*/ 971 h 971"/>
                <a:gd name="T14" fmla="*/ 192 w 307"/>
                <a:gd name="T15" fmla="*/ 953 h 971"/>
                <a:gd name="T16" fmla="*/ 192 w 307"/>
                <a:gd name="T17" fmla="*/ 953 h 971"/>
                <a:gd name="T18" fmla="*/ 0 w 307"/>
                <a:gd name="T19" fmla="*/ 489 h 971"/>
                <a:gd name="T20" fmla="*/ 192 w 307"/>
                <a:gd name="T21" fmla="*/ 2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7" h="971">
                  <a:moveTo>
                    <a:pt x="192" y="25"/>
                  </a:moveTo>
                  <a:cubicBezTo>
                    <a:pt x="217" y="0"/>
                    <a:pt x="257" y="0"/>
                    <a:pt x="282" y="25"/>
                  </a:cubicBezTo>
                  <a:cubicBezTo>
                    <a:pt x="307" y="49"/>
                    <a:pt x="307" y="90"/>
                    <a:pt x="282" y="114"/>
                  </a:cubicBezTo>
                  <a:cubicBezTo>
                    <a:pt x="178" y="218"/>
                    <a:pt x="127" y="353"/>
                    <a:pt x="127" y="489"/>
                  </a:cubicBezTo>
                  <a:cubicBezTo>
                    <a:pt x="127" y="624"/>
                    <a:pt x="178" y="759"/>
                    <a:pt x="282" y="863"/>
                  </a:cubicBezTo>
                  <a:cubicBezTo>
                    <a:pt x="307" y="888"/>
                    <a:pt x="307" y="928"/>
                    <a:pt x="282" y="953"/>
                  </a:cubicBezTo>
                  <a:cubicBezTo>
                    <a:pt x="269" y="965"/>
                    <a:pt x="253" y="971"/>
                    <a:pt x="237" y="971"/>
                  </a:cubicBezTo>
                  <a:cubicBezTo>
                    <a:pt x="221" y="971"/>
                    <a:pt x="204" y="965"/>
                    <a:pt x="192" y="953"/>
                  </a:cubicBezTo>
                  <a:cubicBezTo>
                    <a:pt x="192" y="953"/>
                    <a:pt x="192" y="953"/>
                    <a:pt x="192" y="953"/>
                  </a:cubicBezTo>
                  <a:cubicBezTo>
                    <a:pt x="64" y="825"/>
                    <a:pt x="0" y="657"/>
                    <a:pt x="0" y="489"/>
                  </a:cubicBezTo>
                  <a:cubicBezTo>
                    <a:pt x="0" y="321"/>
                    <a:pt x="64" y="153"/>
                    <a:pt x="19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7" name="Freeform 39"/>
            <p:cNvSpPr>
              <a:spLocks/>
            </p:cNvSpPr>
            <p:nvPr/>
          </p:nvSpPr>
          <p:spPr bwMode="auto">
            <a:xfrm rot="5400000">
              <a:off x="6348018" y="4301944"/>
              <a:ext cx="141677" cy="374616"/>
            </a:xfrm>
            <a:custGeom>
              <a:avLst/>
              <a:gdLst>
                <a:gd name="T0" fmla="*/ 117 w 232"/>
                <a:gd name="T1" fmla="*/ 25 h 613"/>
                <a:gd name="T2" fmla="*/ 207 w 232"/>
                <a:gd name="T3" fmla="*/ 25 h 613"/>
                <a:gd name="T4" fmla="*/ 207 w 232"/>
                <a:gd name="T5" fmla="*/ 115 h 613"/>
                <a:gd name="T6" fmla="*/ 127 w 232"/>
                <a:gd name="T7" fmla="*/ 310 h 613"/>
                <a:gd name="T8" fmla="*/ 207 w 232"/>
                <a:gd name="T9" fmla="*/ 504 h 613"/>
                <a:gd name="T10" fmla="*/ 207 w 232"/>
                <a:gd name="T11" fmla="*/ 594 h 613"/>
                <a:gd name="T12" fmla="*/ 162 w 232"/>
                <a:gd name="T13" fmla="*/ 613 h 613"/>
                <a:gd name="T14" fmla="*/ 117 w 232"/>
                <a:gd name="T15" fmla="*/ 594 h 613"/>
                <a:gd name="T16" fmla="*/ 117 w 232"/>
                <a:gd name="T17" fmla="*/ 594 h 613"/>
                <a:gd name="T18" fmla="*/ 0 w 232"/>
                <a:gd name="T19" fmla="*/ 310 h 613"/>
                <a:gd name="T20" fmla="*/ 117 w 232"/>
                <a:gd name="T21" fmla="*/ 25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2" h="613">
                  <a:moveTo>
                    <a:pt x="117" y="25"/>
                  </a:moveTo>
                  <a:cubicBezTo>
                    <a:pt x="142" y="0"/>
                    <a:pt x="183" y="1"/>
                    <a:pt x="207" y="25"/>
                  </a:cubicBezTo>
                  <a:cubicBezTo>
                    <a:pt x="232" y="50"/>
                    <a:pt x="232" y="90"/>
                    <a:pt x="207" y="115"/>
                  </a:cubicBezTo>
                  <a:cubicBezTo>
                    <a:pt x="154" y="169"/>
                    <a:pt x="127" y="239"/>
                    <a:pt x="127" y="310"/>
                  </a:cubicBezTo>
                  <a:cubicBezTo>
                    <a:pt x="127" y="380"/>
                    <a:pt x="154" y="450"/>
                    <a:pt x="207" y="504"/>
                  </a:cubicBezTo>
                  <a:cubicBezTo>
                    <a:pt x="232" y="529"/>
                    <a:pt x="232" y="569"/>
                    <a:pt x="207" y="594"/>
                  </a:cubicBezTo>
                  <a:cubicBezTo>
                    <a:pt x="195" y="607"/>
                    <a:pt x="179" y="613"/>
                    <a:pt x="162" y="613"/>
                  </a:cubicBezTo>
                  <a:cubicBezTo>
                    <a:pt x="146" y="613"/>
                    <a:pt x="130" y="607"/>
                    <a:pt x="117" y="594"/>
                  </a:cubicBezTo>
                  <a:cubicBezTo>
                    <a:pt x="117" y="594"/>
                    <a:pt x="117" y="594"/>
                    <a:pt x="117" y="594"/>
                  </a:cubicBezTo>
                  <a:cubicBezTo>
                    <a:pt x="39" y="516"/>
                    <a:pt x="0" y="412"/>
                    <a:pt x="0" y="310"/>
                  </a:cubicBezTo>
                  <a:cubicBezTo>
                    <a:pt x="0" y="207"/>
                    <a:pt x="39" y="104"/>
                    <a:pt x="1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8" name="Group 124"/>
          <p:cNvGrpSpPr>
            <a:grpSpLocks noChangeAspect="1"/>
          </p:cNvGrpSpPr>
          <p:nvPr/>
        </p:nvGrpSpPr>
        <p:grpSpPr>
          <a:xfrm rot="7500000" flipH="1">
            <a:off x="7307282" y="3738333"/>
            <a:ext cx="430661" cy="215518"/>
            <a:chOff x="6122447" y="4263293"/>
            <a:chExt cx="593078" cy="296797"/>
          </a:xfrm>
          <a:solidFill>
            <a:schemeClr val="accent2"/>
          </a:solidFill>
        </p:grpSpPr>
        <p:sp>
          <p:nvSpPr>
            <p:cNvPr id="90" name="Freeform 38"/>
            <p:cNvSpPr>
              <a:spLocks/>
            </p:cNvSpPr>
            <p:nvPr/>
          </p:nvSpPr>
          <p:spPr bwMode="auto">
            <a:xfrm rot="5400000">
              <a:off x="6325138" y="4060602"/>
              <a:ext cx="187696" cy="593078"/>
            </a:xfrm>
            <a:custGeom>
              <a:avLst/>
              <a:gdLst>
                <a:gd name="T0" fmla="*/ 192 w 307"/>
                <a:gd name="T1" fmla="*/ 25 h 971"/>
                <a:gd name="T2" fmla="*/ 282 w 307"/>
                <a:gd name="T3" fmla="*/ 25 h 971"/>
                <a:gd name="T4" fmla="*/ 282 w 307"/>
                <a:gd name="T5" fmla="*/ 114 h 971"/>
                <a:gd name="T6" fmla="*/ 127 w 307"/>
                <a:gd name="T7" fmla="*/ 489 h 971"/>
                <a:gd name="T8" fmla="*/ 282 w 307"/>
                <a:gd name="T9" fmla="*/ 863 h 971"/>
                <a:gd name="T10" fmla="*/ 282 w 307"/>
                <a:gd name="T11" fmla="*/ 953 h 971"/>
                <a:gd name="T12" fmla="*/ 237 w 307"/>
                <a:gd name="T13" fmla="*/ 971 h 971"/>
                <a:gd name="T14" fmla="*/ 192 w 307"/>
                <a:gd name="T15" fmla="*/ 953 h 971"/>
                <a:gd name="T16" fmla="*/ 192 w 307"/>
                <a:gd name="T17" fmla="*/ 953 h 971"/>
                <a:gd name="T18" fmla="*/ 0 w 307"/>
                <a:gd name="T19" fmla="*/ 489 h 971"/>
                <a:gd name="T20" fmla="*/ 192 w 307"/>
                <a:gd name="T21" fmla="*/ 2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7" h="971">
                  <a:moveTo>
                    <a:pt x="192" y="25"/>
                  </a:moveTo>
                  <a:cubicBezTo>
                    <a:pt x="217" y="0"/>
                    <a:pt x="257" y="0"/>
                    <a:pt x="282" y="25"/>
                  </a:cubicBezTo>
                  <a:cubicBezTo>
                    <a:pt x="307" y="49"/>
                    <a:pt x="307" y="90"/>
                    <a:pt x="282" y="114"/>
                  </a:cubicBezTo>
                  <a:cubicBezTo>
                    <a:pt x="178" y="218"/>
                    <a:pt x="127" y="353"/>
                    <a:pt x="127" y="489"/>
                  </a:cubicBezTo>
                  <a:cubicBezTo>
                    <a:pt x="127" y="624"/>
                    <a:pt x="178" y="759"/>
                    <a:pt x="282" y="863"/>
                  </a:cubicBezTo>
                  <a:cubicBezTo>
                    <a:pt x="307" y="888"/>
                    <a:pt x="307" y="928"/>
                    <a:pt x="282" y="953"/>
                  </a:cubicBezTo>
                  <a:cubicBezTo>
                    <a:pt x="269" y="965"/>
                    <a:pt x="253" y="971"/>
                    <a:pt x="237" y="971"/>
                  </a:cubicBezTo>
                  <a:cubicBezTo>
                    <a:pt x="221" y="971"/>
                    <a:pt x="204" y="965"/>
                    <a:pt x="192" y="953"/>
                  </a:cubicBezTo>
                  <a:cubicBezTo>
                    <a:pt x="192" y="953"/>
                    <a:pt x="192" y="953"/>
                    <a:pt x="192" y="953"/>
                  </a:cubicBezTo>
                  <a:cubicBezTo>
                    <a:pt x="64" y="825"/>
                    <a:pt x="0" y="657"/>
                    <a:pt x="0" y="489"/>
                  </a:cubicBezTo>
                  <a:cubicBezTo>
                    <a:pt x="0" y="321"/>
                    <a:pt x="64" y="153"/>
                    <a:pt x="19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1" name="Freeform 39"/>
            <p:cNvSpPr>
              <a:spLocks/>
            </p:cNvSpPr>
            <p:nvPr/>
          </p:nvSpPr>
          <p:spPr bwMode="auto">
            <a:xfrm rot="5400000">
              <a:off x="6348018" y="4301944"/>
              <a:ext cx="141677" cy="374616"/>
            </a:xfrm>
            <a:custGeom>
              <a:avLst/>
              <a:gdLst>
                <a:gd name="T0" fmla="*/ 117 w 232"/>
                <a:gd name="T1" fmla="*/ 25 h 613"/>
                <a:gd name="T2" fmla="*/ 207 w 232"/>
                <a:gd name="T3" fmla="*/ 25 h 613"/>
                <a:gd name="T4" fmla="*/ 207 w 232"/>
                <a:gd name="T5" fmla="*/ 115 h 613"/>
                <a:gd name="T6" fmla="*/ 127 w 232"/>
                <a:gd name="T7" fmla="*/ 310 h 613"/>
                <a:gd name="T8" fmla="*/ 207 w 232"/>
                <a:gd name="T9" fmla="*/ 504 h 613"/>
                <a:gd name="T10" fmla="*/ 207 w 232"/>
                <a:gd name="T11" fmla="*/ 594 h 613"/>
                <a:gd name="T12" fmla="*/ 162 w 232"/>
                <a:gd name="T13" fmla="*/ 613 h 613"/>
                <a:gd name="T14" fmla="*/ 117 w 232"/>
                <a:gd name="T15" fmla="*/ 594 h 613"/>
                <a:gd name="T16" fmla="*/ 117 w 232"/>
                <a:gd name="T17" fmla="*/ 594 h 613"/>
                <a:gd name="T18" fmla="*/ 0 w 232"/>
                <a:gd name="T19" fmla="*/ 310 h 613"/>
                <a:gd name="T20" fmla="*/ 117 w 232"/>
                <a:gd name="T21" fmla="*/ 25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2" h="613">
                  <a:moveTo>
                    <a:pt x="117" y="25"/>
                  </a:moveTo>
                  <a:cubicBezTo>
                    <a:pt x="142" y="0"/>
                    <a:pt x="183" y="1"/>
                    <a:pt x="207" y="25"/>
                  </a:cubicBezTo>
                  <a:cubicBezTo>
                    <a:pt x="232" y="50"/>
                    <a:pt x="232" y="90"/>
                    <a:pt x="207" y="115"/>
                  </a:cubicBezTo>
                  <a:cubicBezTo>
                    <a:pt x="154" y="169"/>
                    <a:pt x="127" y="239"/>
                    <a:pt x="127" y="310"/>
                  </a:cubicBezTo>
                  <a:cubicBezTo>
                    <a:pt x="127" y="380"/>
                    <a:pt x="154" y="450"/>
                    <a:pt x="207" y="504"/>
                  </a:cubicBezTo>
                  <a:cubicBezTo>
                    <a:pt x="232" y="529"/>
                    <a:pt x="232" y="569"/>
                    <a:pt x="207" y="594"/>
                  </a:cubicBezTo>
                  <a:cubicBezTo>
                    <a:pt x="195" y="607"/>
                    <a:pt x="179" y="613"/>
                    <a:pt x="162" y="613"/>
                  </a:cubicBezTo>
                  <a:cubicBezTo>
                    <a:pt x="146" y="613"/>
                    <a:pt x="130" y="607"/>
                    <a:pt x="117" y="594"/>
                  </a:cubicBezTo>
                  <a:cubicBezTo>
                    <a:pt x="117" y="594"/>
                    <a:pt x="117" y="594"/>
                    <a:pt x="117" y="594"/>
                  </a:cubicBezTo>
                  <a:cubicBezTo>
                    <a:pt x="39" y="516"/>
                    <a:pt x="0" y="412"/>
                    <a:pt x="0" y="310"/>
                  </a:cubicBezTo>
                  <a:cubicBezTo>
                    <a:pt x="0" y="207"/>
                    <a:pt x="39" y="104"/>
                    <a:pt x="1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cxnSp>
        <p:nvCxnSpPr>
          <p:cNvPr id="19" name="直線コネクタ 18"/>
          <p:cNvCxnSpPr>
            <a:stCxn id="121" idx="3"/>
            <a:endCxn id="63" idx="2"/>
          </p:cNvCxnSpPr>
          <p:nvPr/>
        </p:nvCxnSpPr>
        <p:spPr>
          <a:xfrm>
            <a:off x="6383026" y="3144547"/>
            <a:ext cx="534786" cy="29308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/>
          <p:cNvCxnSpPr>
            <a:stCxn id="123" idx="2"/>
          </p:cNvCxnSpPr>
          <p:nvPr/>
        </p:nvCxnSpPr>
        <p:spPr>
          <a:xfrm>
            <a:off x="7992402" y="2145007"/>
            <a:ext cx="185809" cy="32831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3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60469" y="1352113"/>
            <a:ext cx="1236993" cy="2670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1628" tIns="40814" rIns="81628" bIns="40814">
            <a:spAutoFit/>
          </a:bodyPr>
          <a:lstStyle/>
          <a:p>
            <a:pPr algn="ctr"/>
            <a:r>
              <a:rPr lang="ja-JP" altLang="en-US" sz="1200" b="1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小規模オフィス</a:t>
            </a:r>
            <a:endParaRPr lang="en-US" sz="1200" b="1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64" name="フリーフォーム 63"/>
          <p:cNvSpPr>
            <a:spLocks noChangeAspect="1"/>
          </p:cNvSpPr>
          <p:nvPr/>
        </p:nvSpPr>
        <p:spPr>
          <a:xfrm>
            <a:off x="7936277" y="2433176"/>
            <a:ext cx="474602" cy="474602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4" name="Group 124"/>
          <p:cNvGrpSpPr>
            <a:grpSpLocks noChangeAspect="1"/>
          </p:cNvGrpSpPr>
          <p:nvPr/>
        </p:nvGrpSpPr>
        <p:grpSpPr>
          <a:xfrm rot="3300000">
            <a:off x="8329679" y="2279984"/>
            <a:ext cx="430661" cy="215518"/>
            <a:chOff x="6122447" y="4263293"/>
            <a:chExt cx="593078" cy="296797"/>
          </a:xfrm>
          <a:solidFill>
            <a:schemeClr val="accent1"/>
          </a:solidFill>
        </p:grpSpPr>
        <p:sp>
          <p:nvSpPr>
            <p:cNvPr id="115" name="Freeform 38"/>
            <p:cNvSpPr>
              <a:spLocks/>
            </p:cNvSpPr>
            <p:nvPr/>
          </p:nvSpPr>
          <p:spPr bwMode="auto">
            <a:xfrm rot="5400000">
              <a:off x="6325138" y="4060602"/>
              <a:ext cx="187696" cy="593078"/>
            </a:xfrm>
            <a:custGeom>
              <a:avLst/>
              <a:gdLst>
                <a:gd name="T0" fmla="*/ 192 w 307"/>
                <a:gd name="T1" fmla="*/ 25 h 971"/>
                <a:gd name="T2" fmla="*/ 282 w 307"/>
                <a:gd name="T3" fmla="*/ 25 h 971"/>
                <a:gd name="T4" fmla="*/ 282 w 307"/>
                <a:gd name="T5" fmla="*/ 114 h 971"/>
                <a:gd name="T6" fmla="*/ 127 w 307"/>
                <a:gd name="T7" fmla="*/ 489 h 971"/>
                <a:gd name="T8" fmla="*/ 282 w 307"/>
                <a:gd name="T9" fmla="*/ 863 h 971"/>
                <a:gd name="T10" fmla="*/ 282 w 307"/>
                <a:gd name="T11" fmla="*/ 953 h 971"/>
                <a:gd name="T12" fmla="*/ 237 w 307"/>
                <a:gd name="T13" fmla="*/ 971 h 971"/>
                <a:gd name="T14" fmla="*/ 192 w 307"/>
                <a:gd name="T15" fmla="*/ 953 h 971"/>
                <a:gd name="T16" fmla="*/ 192 w 307"/>
                <a:gd name="T17" fmla="*/ 953 h 971"/>
                <a:gd name="T18" fmla="*/ 0 w 307"/>
                <a:gd name="T19" fmla="*/ 489 h 971"/>
                <a:gd name="T20" fmla="*/ 192 w 307"/>
                <a:gd name="T21" fmla="*/ 2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7" h="971">
                  <a:moveTo>
                    <a:pt x="192" y="25"/>
                  </a:moveTo>
                  <a:cubicBezTo>
                    <a:pt x="217" y="0"/>
                    <a:pt x="257" y="0"/>
                    <a:pt x="282" y="25"/>
                  </a:cubicBezTo>
                  <a:cubicBezTo>
                    <a:pt x="307" y="49"/>
                    <a:pt x="307" y="90"/>
                    <a:pt x="282" y="114"/>
                  </a:cubicBezTo>
                  <a:cubicBezTo>
                    <a:pt x="178" y="218"/>
                    <a:pt x="127" y="353"/>
                    <a:pt x="127" y="489"/>
                  </a:cubicBezTo>
                  <a:cubicBezTo>
                    <a:pt x="127" y="624"/>
                    <a:pt x="178" y="759"/>
                    <a:pt x="282" y="863"/>
                  </a:cubicBezTo>
                  <a:cubicBezTo>
                    <a:pt x="307" y="888"/>
                    <a:pt x="307" y="928"/>
                    <a:pt x="282" y="953"/>
                  </a:cubicBezTo>
                  <a:cubicBezTo>
                    <a:pt x="269" y="965"/>
                    <a:pt x="253" y="971"/>
                    <a:pt x="237" y="971"/>
                  </a:cubicBezTo>
                  <a:cubicBezTo>
                    <a:pt x="221" y="971"/>
                    <a:pt x="204" y="965"/>
                    <a:pt x="192" y="953"/>
                  </a:cubicBezTo>
                  <a:cubicBezTo>
                    <a:pt x="192" y="953"/>
                    <a:pt x="192" y="953"/>
                    <a:pt x="192" y="953"/>
                  </a:cubicBezTo>
                  <a:cubicBezTo>
                    <a:pt x="64" y="825"/>
                    <a:pt x="0" y="657"/>
                    <a:pt x="0" y="489"/>
                  </a:cubicBezTo>
                  <a:cubicBezTo>
                    <a:pt x="0" y="321"/>
                    <a:pt x="64" y="153"/>
                    <a:pt x="19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1" name="Freeform 39"/>
            <p:cNvSpPr>
              <a:spLocks/>
            </p:cNvSpPr>
            <p:nvPr/>
          </p:nvSpPr>
          <p:spPr bwMode="auto">
            <a:xfrm rot="5400000">
              <a:off x="6348018" y="4301944"/>
              <a:ext cx="141677" cy="374616"/>
            </a:xfrm>
            <a:custGeom>
              <a:avLst/>
              <a:gdLst>
                <a:gd name="T0" fmla="*/ 117 w 232"/>
                <a:gd name="T1" fmla="*/ 25 h 613"/>
                <a:gd name="T2" fmla="*/ 207 w 232"/>
                <a:gd name="T3" fmla="*/ 25 h 613"/>
                <a:gd name="T4" fmla="*/ 207 w 232"/>
                <a:gd name="T5" fmla="*/ 115 h 613"/>
                <a:gd name="T6" fmla="*/ 127 w 232"/>
                <a:gd name="T7" fmla="*/ 310 h 613"/>
                <a:gd name="T8" fmla="*/ 207 w 232"/>
                <a:gd name="T9" fmla="*/ 504 h 613"/>
                <a:gd name="T10" fmla="*/ 207 w 232"/>
                <a:gd name="T11" fmla="*/ 594 h 613"/>
                <a:gd name="T12" fmla="*/ 162 w 232"/>
                <a:gd name="T13" fmla="*/ 613 h 613"/>
                <a:gd name="T14" fmla="*/ 117 w 232"/>
                <a:gd name="T15" fmla="*/ 594 h 613"/>
                <a:gd name="T16" fmla="*/ 117 w 232"/>
                <a:gd name="T17" fmla="*/ 594 h 613"/>
                <a:gd name="T18" fmla="*/ 0 w 232"/>
                <a:gd name="T19" fmla="*/ 310 h 613"/>
                <a:gd name="T20" fmla="*/ 117 w 232"/>
                <a:gd name="T21" fmla="*/ 25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2" h="613">
                  <a:moveTo>
                    <a:pt x="117" y="25"/>
                  </a:moveTo>
                  <a:cubicBezTo>
                    <a:pt x="142" y="0"/>
                    <a:pt x="183" y="1"/>
                    <a:pt x="207" y="25"/>
                  </a:cubicBezTo>
                  <a:cubicBezTo>
                    <a:pt x="232" y="50"/>
                    <a:pt x="232" y="90"/>
                    <a:pt x="207" y="115"/>
                  </a:cubicBezTo>
                  <a:cubicBezTo>
                    <a:pt x="154" y="169"/>
                    <a:pt x="127" y="239"/>
                    <a:pt x="127" y="310"/>
                  </a:cubicBezTo>
                  <a:cubicBezTo>
                    <a:pt x="127" y="380"/>
                    <a:pt x="154" y="450"/>
                    <a:pt x="207" y="504"/>
                  </a:cubicBezTo>
                  <a:cubicBezTo>
                    <a:pt x="232" y="529"/>
                    <a:pt x="232" y="569"/>
                    <a:pt x="207" y="594"/>
                  </a:cubicBezTo>
                  <a:cubicBezTo>
                    <a:pt x="195" y="607"/>
                    <a:pt x="179" y="613"/>
                    <a:pt x="162" y="613"/>
                  </a:cubicBezTo>
                  <a:cubicBezTo>
                    <a:pt x="146" y="613"/>
                    <a:pt x="130" y="607"/>
                    <a:pt x="117" y="594"/>
                  </a:cubicBezTo>
                  <a:cubicBezTo>
                    <a:pt x="117" y="594"/>
                    <a:pt x="117" y="594"/>
                    <a:pt x="117" y="594"/>
                  </a:cubicBezTo>
                  <a:cubicBezTo>
                    <a:pt x="39" y="516"/>
                    <a:pt x="0" y="412"/>
                    <a:pt x="0" y="310"/>
                  </a:cubicBezTo>
                  <a:cubicBezTo>
                    <a:pt x="0" y="207"/>
                    <a:pt x="39" y="104"/>
                    <a:pt x="1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32" name="Group 124"/>
          <p:cNvGrpSpPr>
            <a:grpSpLocks noChangeAspect="1"/>
          </p:cNvGrpSpPr>
          <p:nvPr/>
        </p:nvGrpSpPr>
        <p:grpSpPr>
          <a:xfrm rot="7500000" flipH="1">
            <a:off x="8348962" y="2849064"/>
            <a:ext cx="430661" cy="215518"/>
            <a:chOff x="6122447" y="4263293"/>
            <a:chExt cx="593078" cy="296797"/>
          </a:xfrm>
          <a:solidFill>
            <a:schemeClr val="accent2"/>
          </a:solidFill>
        </p:grpSpPr>
        <p:sp>
          <p:nvSpPr>
            <p:cNvPr id="136" name="Freeform 38"/>
            <p:cNvSpPr>
              <a:spLocks/>
            </p:cNvSpPr>
            <p:nvPr/>
          </p:nvSpPr>
          <p:spPr bwMode="auto">
            <a:xfrm rot="5400000">
              <a:off x="6325138" y="4060602"/>
              <a:ext cx="187696" cy="593078"/>
            </a:xfrm>
            <a:custGeom>
              <a:avLst/>
              <a:gdLst>
                <a:gd name="T0" fmla="*/ 192 w 307"/>
                <a:gd name="T1" fmla="*/ 25 h 971"/>
                <a:gd name="T2" fmla="*/ 282 w 307"/>
                <a:gd name="T3" fmla="*/ 25 h 971"/>
                <a:gd name="T4" fmla="*/ 282 w 307"/>
                <a:gd name="T5" fmla="*/ 114 h 971"/>
                <a:gd name="T6" fmla="*/ 127 w 307"/>
                <a:gd name="T7" fmla="*/ 489 h 971"/>
                <a:gd name="T8" fmla="*/ 282 w 307"/>
                <a:gd name="T9" fmla="*/ 863 h 971"/>
                <a:gd name="T10" fmla="*/ 282 w 307"/>
                <a:gd name="T11" fmla="*/ 953 h 971"/>
                <a:gd name="T12" fmla="*/ 237 w 307"/>
                <a:gd name="T13" fmla="*/ 971 h 971"/>
                <a:gd name="T14" fmla="*/ 192 w 307"/>
                <a:gd name="T15" fmla="*/ 953 h 971"/>
                <a:gd name="T16" fmla="*/ 192 w 307"/>
                <a:gd name="T17" fmla="*/ 953 h 971"/>
                <a:gd name="T18" fmla="*/ 0 w 307"/>
                <a:gd name="T19" fmla="*/ 489 h 971"/>
                <a:gd name="T20" fmla="*/ 192 w 307"/>
                <a:gd name="T21" fmla="*/ 2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7" h="971">
                  <a:moveTo>
                    <a:pt x="192" y="25"/>
                  </a:moveTo>
                  <a:cubicBezTo>
                    <a:pt x="217" y="0"/>
                    <a:pt x="257" y="0"/>
                    <a:pt x="282" y="25"/>
                  </a:cubicBezTo>
                  <a:cubicBezTo>
                    <a:pt x="307" y="49"/>
                    <a:pt x="307" y="90"/>
                    <a:pt x="282" y="114"/>
                  </a:cubicBezTo>
                  <a:cubicBezTo>
                    <a:pt x="178" y="218"/>
                    <a:pt x="127" y="353"/>
                    <a:pt x="127" y="489"/>
                  </a:cubicBezTo>
                  <a:cubicBezTo>
                    <a:pt x="127" y="624"/>
                    <a:pt x="178" y="759"/>
                    <a:pt x="282" y="863"/>
                  </a:cubicBezTo>
                  <a:cubicBezTo>
                    <a:pt x="307" y="888"/>
                    <a:pt x="307" y="928"/>
                    <a:pt x="282" y="953"/>
                  </a:cubicBezTo>
                  <a:cubicBezTo>
                    <a:pt x="269" y="965"/>
                    <a:pt x="253" y="971"/>
                    <a:pt x="237" y="971"/>
                  </a:cubicBezTo>
                  <a:cubicBezTo>
                    <a:pt x="221" y="971"/>
                    <a:pt x="204" y="965"/>
                    <a:pt x="192" y="953"/>
                  </a:cubicBezTo>
                  <a:cubicBezTo>
                    <a:pt x="192" y="953"/>
                    <a:pt x="192" y="953"/>
                    <a:pt x="192" y="953"/>
                  </a:cubicBezTo>
                  <a:cubicBezTo>
                    <a:pt x="64" y="825"/>
                    <a:pt x="0" y="657"/>
                    <a:pt x="0" y="489"/>
                  </a:cubicBezTo>
                  <a:cubicBezTo>
                    <a:pt x="0" y="321"/>
                    <a:pt x="64" y="153"/>
                    <a:pt x="19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7" name="Freeform 39"/>
            <p:cNvSpPr>
              <a:spLocks/>
            </p:cNvSpPr>
            <p:nvPr/>
          </p:nvSpPr>
          <p:spPr bwMode="auto">
            <a:xfrm rot="5400000">
              <a:off x="6348018" y="4301944"/>
              <a:ext cx="141677" cy="374616"/>
            </a:xfrm>
            <a:custGeom>
              <a:avLst/>
              <a:gdLst>
                <a:gd name="T0" fmla="*/ 117 w 232"/>
                <a:gd name="T1" fmla="*/ 25 h 613"/>
                <a:gd name="T2" fmla="*/ 207 w 232"/>
                <a:gd name="T3" fmla="*/ 25 h 613"/>
                <a:gd name="T4" fmla="*/ 207 w 232"/>
                <a:gd name="T5" fmla="*/ 115 h 613"/>
                <a:gd name="T6" fmla="*/ 127 w 232"/>
                <a:gd name="T7" fmla="*/ 310 h 613"/>
                <a:gd name="T8" fmla="*/ 207 w 232"/>
                <a:gd name="T9" fmla="*/ 504 h 613"/>
                <a:gd name="T10" fmla="*/ 207 w 232"/>
                <a:gd name="T11" fmla="*/ 594 h 613"/>
                <a:gd name="T12" fmla="*/ 162 w 232"/>
                <a:gd name="T13" fmla="*/ 613 h 613"/>
                <a:gd name="T14" fmla="*/ 117 w 232"/>
                <a:gd name="T15" fmla="*/ 594 h 613"/>
                <a:gd name="T16" fmla="*/ 117 w 232"/>
                <a:gd name="T17" fmla="*/ 594 h 613"/>
                <a:gd name="T18" fmla="*/ 0 w 232"/>
                <a:gd name="T19" fmla="*/ 310 h 613"/>
                <a:gd name="T20" fmla="*/ 117 w 232"/>
                <a:gd name="T21" fmla="*/ 25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2" h="613">
                  <a:moveTo>
                    <a:pt x="117" y="25"/>
                  </a:moveTo>
                  <a:cubicBezTo>
                    <a:pt x="142" y="0"/>
                    <a:pt x="183" y="1"/>
                    <a:pt x="207" y="25"/>
                  </a:cubicBezTo>
                  <a:cubicBezTo>
                    <a:pt x="232" y="50"/>
                    <a:pt x="232" y="90"/>
                    <a:pt x="207" y="115"/>
                  </a:cubicBezTo>
                  <a:cubicBezTo>
                    <a:pt x="154" y="169"/>
                    <a:pt x="127" y="239"/>
                    <a:pt x="127" y="310"/>
                  </a:cubicBezTo>
                  <a:cubicBezTo>
                    <a:pt x="127" y="380"/>
                    <a:pt x="154" y="450"/>
                    <a:pt x="207" y="504"/>
                  </a:cubicBezTo>
                  <a:cubicBezTo>
                    <a:pt x="232" y="529"/>
                    <a:pt x="232" y="569"/>
                    <a:pt x="207" y="594"/>
                  </a:cubicBezTo>
                  <a:cubicBezTo>
                    <a:pt x="195" y="607"/>
                    <a:pt x="179" y="613"/>
                    <a:pt x="162" y="613"/>
                  </a:cubicBezTo>
                  <a:cubicBezTo>
                    <a:pt x="146" y="613"/>
                    <a:pt x="130" y="607"/>
                    <a:pt x="117" y="594"/>
                  </a:cubicBezTo>
                  <a:cubicBezTo>
                    <a:pt x="117" y="594"/>
                    <a:pt x="117" y="594"/>
                    <a:pt x="117" y="594"/>
                  </a:cubicBezTo>
                  <a:cubicBezTo>
                    <a:pt x="39" y="516"/>
                    <a:pt x="0" y="412"/>
                    <a:pt x="0" y="310"/>
                  </a:cubicBezTo>
                  <a:cubicBezTo>
                    <a:pt x="0" y="207"/>
                    <a:pt x="39" y="104"/>
                    <a:pt x="1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71" name="Rectangle 145"/>
          <p:cNvSpPr/>
          <p:nvPr/>
        </p:nvSpPr>
        <p:spPr>
          <a:xfrm>
            <a:off x="1046135" y="2410749"/>
            <a:ext cx="4044891" cy="6847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36000" rIns="108000" bIns="36000" rtlCol="0" anchor="ctr">
            <a:noAutofit/>
          </a:bodyPr>
          <a:lstStyle/>
          <a:p>
            <a:pPr lvl="0"/>
            <a:r>
              <a:rPr lang="ja-JP" altLang="en-US" sz="1600" spc="-15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コントローラ機能による電波環境の自動調整、</a:t>
            </a:r>
            <a:endParaRPr lang="en-US" altLang="ja-JP" sz="1600" spc="-15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 lvl="0"/>
            <a:r>
              <a:rPr lang="ja-JP" altLang="en-US" sz="1600" spc="-15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不正検知</a:t>
            </a:r>
            <a:r>
              <a:rPr lang="ja-JP" altLang="en-US" sz="1600" spc="-15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、アプリケーション可視化が可能</a:t>
            </a:r>
            <a:endParaRPr lang="en-US" altLang="ja-JP" sz="1600" spc="-15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170" name="Rectangle 71"/>
          <p:cNvSpPr/>
          <p:nvPr/>
        </p:nvSpPr>
        <p:spPr>
          <a:xfrm>
            <a:off x="1046135" y="1655763"/>
            <a:ext cx="4044891" cy="684782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lIns="108000" tIns="36000" rIns="108000" bIns="36000" anchor="ctr" anchorCtr="0">
            <a:noAutofit/>
          </a:bodyPr>
          <a:lstStyle/>
          <a:p>
            <a:pPr lvl="0"/>
            <a:r>
              <a:rPr lang="en-US" altLang="ja-JP" sz="16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AP1</a:t>
            </a:r>
            <a:r>
              <a:rPr lang="ja-JP" altLang="en-US" sz="16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台から</a:t>
            </a:r>
            <a:r>
              <a:rPr lang="ja-JP" altLang="en-US" sz="1600" spc="-1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でも コントローラ</a:t>
            </a:r>
            <a:r>
              <a:rPr lang="ja-JP" altLang="en-US" sz="16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機能を利用可能</a:t>
            </a:r>
            <a:r>
              <a:rPr lang="en-US" altLang="ja-JP" sz="16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/>
            </a:r>
            <a:br>
              <a:rPr lang="en-US" altLang="ja-JP" sz="16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r>
              <a:rPr lang="ja-JP" altLang="en-US" sz="16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ライセンスは必要ない</a:t>
            </a:r>
            <a:endParaRPr lang="en-US" sz="1600" spc="-15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172" name="Rectangle 158"/>
          <p:cNvSpPr/>
          <p:nvPr/>
        </p:nvSpPr>
        <p:spPr>
          <a:xfrm>
            <a:off x="1046135" y="3165735"/>
            <a:ext cx="4044891" cy="684782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lIns="108000" tIns="36000" rIns="108000" bIns="36000" anchor="ctr" anchorCtr="0">
            <a:noAutofit/>
          </a:bodyPr>
          <a:lstStyle/>
          <a:p>
            <a:pPr lvl="0"/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外部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RADIUS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認証サポート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 lvl="0"/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単体で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 WPA2-Enterprise 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認証サポート</a:t>
            </a:r>
            <a:endParaRPr lang="en-US" altLang="ja-JP" sz="1600" spc="-15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173" name="Rectangle 167"/>
          <p:cNvSpPr/>
          <p:nvPr/>
        </p:nvSpPr>
        <p:spPr>
          <a:xfrm>
            <a:off x="1046135" y="3920722"/>
            <a:ext cx="4044891" cy="684782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lIns="108000" tIns="36000" rIns="108000" bIns="36000" anchor="ctr" anchorCtr="0">
            <a:noAutofit/>
          </a:bodyPr>
          <a:lstStyle/>
          <a:p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(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オプション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) CMX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との連携により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/>
            </a:r>
            <a:b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プレゼンス解析も可能</a:t>
            </a:r>
          </a:p>
        </p:txBody>
      </p:sp>
      <p:sp>
        <p:nvSpPr>
          <p:cNvPr id="96" name="Rectangle 7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52658" y="2934057"/>
            <a:ext cx="875482" cy="420979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square" lIns="81628" tIns="40814" rIns="81628" bIns="40814">
            <a:spAutoFit/>
          </a:bodyPr>
          <a:lstStyle/>
          <a:p>
            <a:pPr algn="ctr"/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単体</a:t>
            </a:r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AP</a:t>
            </a:r>
            <a:b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と</a:t>
            </a:r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して動作</a:t>
            </a:r>
            <a:endParaRPr 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97" name="Rectangle 7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270844" y="1724028"/>
            <a:ext cx="1300706" cy="420979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square" lIns="81628" tIns="40814" rIns="81628" bIns="40814">
            <a:spAutoFit/>
          </a:bodyPr>
          <a:lstStyle/>
          <a:p>
            <a:pPr algn="ctr"/>
            <a:r>
              <a:rPr lang="en-US" altLang="ja-JP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AP</a:t>
            </a:r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+</a:t>
            </a:r>
          </a:p>
          <a:p>
            <a:pPr algn="ctr"/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コントローラ</a:t>
            </a:r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機能</a:t>
            </a:r>
            <a:endParaRPr 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437766" y="2406205"/>
            <a:ext cx="534823" cy="68478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37766" y="1655763"/>
            <a:ext cx="534823" cy="6847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437766" y="3156647"/>
            <a:ext cx="534823" cy="6847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437766" y="3907088"/>
            <a:ext cx="534823" cy="68478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847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" name="グラフ プレースホルダ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015893"/>
              </p:ext>
            </p:extLst>
          </p:nvPr>
        </p:nvGraphicFramePr>
        <p:xfrm>
          <a:off x="437768" y="1323276"/>
          <a:ext cx="8345484" cy="32372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7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7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7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72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72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84042">
                <a:tc>
                  <a:txBody>
                    <a:bodyPr/>
                    <a:lstStyle/>
                    <a:p>
                      <a:r>
                        <a:rPr kumimoji="1" lang="ja-JP" altLang="en-US" sz="1600" spc="-150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アイコン</a:t>
                      </a:r>
                      <a:endParaRPr kumimoji="1" lang="ja-JP" altLang="en-US" sz="1600" spc="-15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意味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spc="-150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アイコン</a:t>
                      </a:r>
                      <a:endParaRPr kumimoji="1" lang="ja-JP" altLang="en-US" sz="1600" spc="-15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意味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spc="-150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アイコン</a:t>
                      </a:r>
                      <a:endParaRPr kumimoji="1" lang="ja-JP" altLang="en-US" sz="1600" spc="-15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意味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6209"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ルータ</a:t>
                      </a:r>
                      <a:endParaRPr kumimoji="1" lang="ja-JP" altLang="en-US" sz="1600" dirty="0">
                        <a:solidFill>
                          <a:srgbClr val="435153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無線</a:t>
                      </a:r>
                      <a:r>
                        <a:rPr kumimoji="1" lang="en-US" altLang="ja-JP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</a:t>
                      </a:r>
                    </a:p>
                    <a:p>
                      <a:r>
                        <a:rPr kumimoji="1" lang="en-US" altLang="ja-JP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kumimoji="1" lang="ja-JP" altLang="en-US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旧</a:t>
                      </a:r>
                      <a:r>
                        <a:rPr kumimoji="1" lang="en-US" altLang="ja-JP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</a:t>
                      </a:r>
                      <a:r>
                        <a:rPr kumimoji="1" lang="ja-JP" altLang="en-US" sz="1600" dirty="0" err="1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、</a:t>
                      </a:r>
                      <a:r>
                        <a:rPr kumimoji="1" lang="ja-JP" altLang="en-US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新</a:t>
                      </a:r>
                      <a:r>
                        <a:rPr kumimoji="1" lang="en-US" altLang="ja-JP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AP)</a:t>
                      </a:r>
                      <a:endParaRPr kumimoji="1" lang="ja-JP" altLang="en-US" sz="1600" dirty="0">
                        <a:solidFill>
                          <a:srgbClr val="435153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rgbClr val="435153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ネットワーク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3521">
                <a:tc>
                  <a:txBody>
                    <a:bodyPr/>
                    <a:lstStyle/>
                    <a:p>
                      <a:endParaRPr kumimoji="1" lang="ja-JP" altLang="en-US" sz="160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L3 </a:t>
                      </a:r>
                      <a:r>
                        <a:rPr kumimoji="1" lang="ja-JP" altLang="en-US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スイッチ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rgbClr val="435153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WLC</a:t>
                      </a:r>
                    </a:p>
                    <a:p>
                      <a:r>
                        <a:rPr kumimoji="1" lang="en-US" altLang="ja-JP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(</a:t>
                      </a:r>
                      <a:r>
                        <a:rPr kumimoji="1" lang="ja-JP" altLang="en-US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無線コントローラ</a:t>
                      </a:r>
                      <a:r>
                        <a:rPr kumimoji="1" lang="en-US" altLang="ja-JP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endParaRPr kumimoji="1" lang="ja-JP" altLang="en-US" sz="1600" dirty="0">
                        <a:solidFill>
                          <a:srgbClr val="435153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solidFill>
                          <a:srgbClr val="435153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サーバ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3521"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L2 </a:t>
                      </a:r>
                      <a:r>
                        <a:rPr kumimoji="1" lang="ja-JP" altLang="en-US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スイッチ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solidFill>
                          <a:srgbClr val="435153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ユーザ </a:t>
                      </a:r>
                      <a:r>
                        <a:rPr kumimoji="1" lang="en-US" altLang="ja-JP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/>
                      </a:r>
                      <a:br>
                        <a:rPr kumimoji="1" lang="en-US" altLang="ja-JP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kumimoji="1" lang="ja-JP" altLang="en-US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データベース</a:t>
                      </a:r>
                    </a:p>
                    <a:p>
                      <a:r>
                        <a:rPr lang="en-US" altLang="ja-JP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(RADIUS/ AD)</a:t>
                      </a:r>
                      <a:endParaRPr lang="ja-JP" altLang="en-US" sz="1600" dirty="0">
                        <a:solidFill>
                          <a:srgbClr val="435153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rgbClr val="435153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dirty="0" smtClean="0">
                          <a:solidFill>
                            <a:srgbClr val="43515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無線端末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表記について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4" name="グループ化 113"/>
          <p:cNvGrpSpPr>
            <a:grpSpLocks noChangeAspect="1"/>
          </p:cNvGrpSpPr>
          <p:nvPr/>
        </p:nvGrpSpPr>
        <p:grpSpPr>
          <a:xfrm>
            <a:off x="819186" y="3082906"/>
            <a:ext cx="460700" cy="460700"/>
            <a:chOff x="3897614" y="1811746"/>
            <a:chExt cx="756000" cy="756000"/>
          </a:xfrm>
        </p:grpSpPr>
        <p:sp>
          <p:nvSpPr>
            <p:cNvPr id="115" name="正方形/長方形 114"/>
            <p:cNvSpPr/>
            <p:nvPr/>
          </p:nvSpPr>
          <p:spPr>
            <a:xfrm>
              <a:off x="3897614" y="1811746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6" name="フリーフォーム 115"/>
            <p:cNvSpPr>
              <a:spLocks noChangeAspect="1"/>
            </p:cNvSpPr>
            <p:nvPr/>
          </p:nvSpPr>
          <p:spPr>
            <a:xfrm>
              <a:off x="3935685" y="1849933"/>
              <a:ext cx="679859" cy="679626"/>
            </a:xfrm>
            <a:custGeom>
              <a:avLst/>
              <a:gdLst>
                <a:gd name="connsiteX0" fmla="*/ 720125 w 1440493"/>
                <a:gd name="connsiteY0" fmla="*/ 71764 h 1440000"/>
                <a:gd name="connsiteX1" fmla="*/ 583482 w 1440493"/>
                <a:gd name="connsiteY1" fmla="*/ 208407 h 1440000"/>
                <a:gd name="connsiteX2" fmla="*/ 583482 w 1440493"/>
                <a:gd name="connsiteY2" fmla="*/ 258399 h 1440000"/>
                <a:gd name="connsiteX3" fmla="*/ 633475 w 1440493"/>
                <a:gd name="connsiteY3" fmla="*/ 258399 h 1440000"/>
                <a:gd name="connsiteX4" fmla="*/ 688886 w 1440493"/>
                <a:gd name="connsiteY4" fmla="*/ 202987 h 1440000"/>
                <a:gd name="connsiteX5" fmla="*/ 688886 w 1440493"/>
                <a:gd name="connsiteY5" fmla="*/ 399161 h 1440000"/>
                <a:gd name="connsiteX6" fmla="*/ 654949 w 1440493"/>
                <a:gd name="connsiteY6" fmla="*/ 402582 h 1440000"/>
                <a:gd name="connsiteX7" fmla="*/ 539094 w 1440493"/>
                <a:gd name="connsiteY7" fmla="*/ 451334 h 1440000"/>
                <a:gd name="connsiteX8" fmla="*/ 518210 w 1440493"/>
                <a:gd name="connsiteY8" fmla="*/ 468565 h 1440000"/>
                <a:gd name="connsiteX9" fmla="*/ 383010 w 1440493"/>
                <a:gd name="connsiteY9" fmla="*/ 333366 h 1440000"/>
                <a:gd name="connsiteX10" fmla="*/ 457059 w 1440493"/>
                <a:gd name="connsiteY10" fmla="*/ 329050 h 1440000"/>
                <a:gd name="connsiteX11" fmla="*/ 492408 w 1440493"/>
                <a:gd name="connsiteY11" fmla="*/ 293701 h 1440000"/>
                <a:gd name="connsiteX12" fmla="*/ 460952 w 1440493"/>
                <a:gd name="connsiteY12" fmla="*/ 262244 h 1440000"/>
                <a:gd name="connsiteX13" fmla="*/ 278352 w 1440493"/>
                <a:gd name="connsiteY13" fmla="*/ 272886 h 1440000"/>
                <a:gd name="connsiteX14" fmla="*/ 278343 w 1440493"/>
                <a:gd name="connsiteY14" fmla="*/ 273044 h 1440000"/>
                <a:gd name="connsiteX15" fmla="*/ 278185 w 1440493"/>
                <a:gd name="connsiteY15" fmla="*/ 273053 h 1440000"/>
                <a:gd name="connsiteX16" fmla="*/ 267543 w 1440493"/>
                <a:gd name="connsiteY16" fmla="*/ 455654 h 1440000"/>
                <a:gd name="connsiteX17" fmla="*/ 275950 w 1440493"/>
                <a:gd name="connsiteY17" fmla="*/ 478703 h 1440000"/>
                <a:gd name="connsiteX18" fmla="*/ 299000 w 1440493"/>
                <a:gd name="connsiteY18" fmla="*/ 487110 h 1440000"/>
                <a:gd name="connsiteX19" fmla="*/ 334349 w 1440493"/>
                <a:gd name="connsiteY19" fmla="*/ 451760 h 1440000"/>
                <a:gd name="connsiteX20" fmla="*/ 338753 w 1440493"/>
                <a:gd name="connsiteY20" fmla="*/ 376195 h 1440000"/>
                <a:gd name="connsiteX21" fmla="*/ 474105 w 1440493"/>
                <a:gd name="connsiteY21" fmla="*/ 511548 h 1440000"/>
                <a:gd name="connsiteX22" fmla="*/ 451580 w 1440493"/>
                <a:gd name="connsiteY22" fmla="*/ 538849 h 1440000"/>
                <a:gd name="connsiteX23" fmla="*/ 402828 w 1440493"/>
                <a:gd name="connsiteY23" fmla="*/ 654703 h 1440000"/>
                <a:gd name="connsiteX24" fmla="*/ 399292 w 1440493"/>
                <a:gd name="connsiteY24" fmla="*/ 689777 h 1440000"/>
                <a:gd name="connsiteX25" fmla="*/ 210433 w 1440493"/>
                <a:gd name="connsiteY25" fmla="*/ 689777 h 1440000"/>
                <a:gd name="connsiteX26" fmla="*/ 266980 w 1440493"/>
                <a:gd name="connsiteY26" fmla="*/ 633231 h 1440000"/>
                <a:gd name="connsiteX27" fmla="*/ 266980 w 1440493"/>
                <a:gd name="connsiteY27" fmla="*/ 583239 h 1440000"/>
                <a:gd name="connsiteX28" fmla="*/ 241984 w 1440493"/>
                <a:gd name="connsiteY28" fmla="*/ 572885 h 1440000"/>
                <a:gd name="connsiteX29" fmla="*/ 216988 w 1440493"/>
                <a:gd name="connsiteY29" fmla="*/ 583239 h 1440000"/>
                <a:gd name="connsiteX30" fmla="*/ 80345 w 1440493"/>
                <a:gd name="connsiteY30" fmla="*/ 719881 h 1440000"/>
                <a:gd name="connsiteX31" fmla="*/ 80464 w 1440493"/>
                <a:gd name="connsiteY31" fmla="*/ 720000 h 1440000"/>
                <a:gd name="connsiteX32" fmla="*/ 80345 w 1440493"/>
                <a:gd name="connsiteY32" fmla="*/ 720118 h 1440000"/>
                <a:gd name="connsiteX33" fmla="*/ 216987 w 1440493"/>
                <a:gd name="connsiteY33" fmla="*/ 856761 h 1440000"/>
                <a:gd name="connsiteX34" fmla="*/ 266979 w 1440493"/>
                <a:gd name="connsiteY34" fmla="*/ 856761 h 1440000"/>
                <a:gd name="connsiteX35" fmla="*/ 266979 w 1440493"/>
                <a:gd name="connsiteY35" fmla="*/ 806769 h 1440000"/>
                <a:gd name="connsiteX36" fmla="*/ 211568 w 1440493"/>
                <a:gd name="connsiteY36" fmla="*/ 751357 h 1440000"/>
                <a:gd name="connsiteX37" fmla="*/ 399407 w 1440493"/>
                <a:gd name="connsiteY37" fmla="*/ 751357 h 1440000"/>
                <a:gd name="connsiteX38" fmla="*/ 402828 w 1440493"/>
                <a:gd name="connsiteY38" fmla="*/ 785297 h 1440000"/>
                <a:gd name="connsiteX39" fmla="*/ 451580 w 1440493"/>
                <a:gd name="connsiteY39" fmla="*/ 901151 h 1440000"/>
                <a:gd name="connsiteX40" fmla="*/ 475268 w 1440493"/>
                <a:gd name="connsiteY40" fmla="*/ 929862 h 1440000"/>
                <a:gd name="connsiteX41" fmla="*/ 336224 w 1440493"/>
                <a:gd name="connsiteY41" fmla="*/ 1068906 h 1440000"/>
                <a:gd name="connsiteX42" fmla="*/ 331820 w 1440493"/>
                <a:gd name="connsiteY42" fmla="*/ 993341 h 1440000"/>
                <a:gd name="connsiteX43" fmla="*/ 296471 w 1440493"/>
                <a:gd name="connsiteY43" fmla="*/ 957991 h 1440000"/>
                <a:gd name="connsiteX44" fmla="*/ 273421 w 1440493"/>
                <a:gd name="connsiteY44" fmla="*/ 966398 h 1440000"/>
                <a:gd name="connsiteX45" fmla="*/ 265014 w 1440493"/>
                <a:gd name="connsiteY45" fmla="*/ 989447 h 1440000"/>
                <a:gd name="connsiteX46" fmla="*/ 275656 w 1440493"/>
                <a:gd name="connsiteY46" fmla="*/ 1172048 h 1440000"/>
                <a:gd name="connsiteX47" fmla="*/ 275814 w 1440493"/>
                <a:gd name="connsiteY47" fmla="*/ 1172057 h 1440000"/>
                <a:gd name="connsiteX48" fmla="*/ 275823 w 1440493"/>
                <a:gd name="connsiteY48" fmla="*/ 1172215 h 1440000"/>
                <a:gd name="connsiteX49" fmla="*/ 458423 w 1440493"/>
                <a:gd name="connsiteY49" fmla="*/ 1182857 h 1440000"/>
                <a:gd name="connsiteX50" fmla="*/ 489879 w 1440493"/>
                <a:gd name="connsiteY50" fmla="*/ 1151400 h 1440000"/>
                <a:gd name="connsiteX51" fmla="*/ 454530 w 1440493"/>
                <a:gd name="connsiteY51" fmla="*/ 1116051 h 1440000"/>
                <a:gd name="connsiteX52" fmla="*/ 380481 w 1440493"/>
                <a:gd name="connsiteY52" fmla="*/ 1111735 h 1440000"/>
                <a:gd name="connsiteX53" fmla="*/ 519619 w 1440493"/>
                <a:gd name="connsiteY53" fmla="*/ 972598 h 1440000"/>
                <a:gd name="connsiteX54" fmla="*/ 539094 w 1440493"/>
                <a:gd name="connsiteY54" fmla="*/ 988666 h 1440000"/>
                <a:gd name="connsiteX55" fmla="*/ 654949 w 1440493"/>
                <a:gd name="connsiteY55" fmla="*/ 1037418 h 1440000"/>
                <a:gd name="connsiteX56" fmla="*/ 688887 w 1440493"/>
                <a:gd name="connsiteY56" fmla="*/ 1040839 h 1440000"/>
                <a:gd name="connsiteX57" fmla="*/ 688888 w 1440493"/>
                <a:gd name="connsiteY57" fmla="*/ 1246506 h 1440000"/>
                <a:gd name="connsiteX58" fmla="*/ 633476 w 1440493"/>
                <a:gd name="connsiteY58" fmla="*/ 1191095 h 1440000"/>
                <a:gd name="connsiteX59" fmla="*/ 583484 w 1440493"/>
                <a:gd name="connsiteY59" fmla="*/ 1191095 h 1440000"/>
                <a:gd name="connsiteX60" fmla="*/ 583484 w 1440493"/>
                <a:gd name="connsiteY60" fmla="*/ 1241087 h 1440000"/>
                <a:gd name="connsiteX61" fmla="*/ 720126 w 1440493"/>
                <a:gd name="connsiteY61" fmla="*/ 1377729 h 1440000"/>
                <a:gd name="connsiteX62" fmla="*/ 720245 w 1440493"/>
                <a:gd name="connsiteY62" fmla="*/ 1377610 h 1440000"/>
                <a:gd name="connsiteX63" fmla="*/ 720364 w 1440493"/>
                <a:gd name="connsiteY63" fmla="*/ 1377729 h 1440000"/>
                <a:gd name="connsiteX64" fmla="*/ 857006 w 1440493"/>
                <a:gd name="connsiteY64" fmla="*/ 1241086 h 1440000"/>
                <a:gd name="connsiteX65" fmla="*/ 867360 w 1440493"/>
                <a:gd name="connsiteY65" fmla="*/ 1216090 h 1440000"/>
                <a:gd name="connsiteX66" fmla="*/ 857006 w 1440493"/>
                <a:gd name="connsiteY66" fmla="*/ 1191094 h 1440000"/>
                <a:gd name="connsiteX67" fmla="*/ 807014 w 1440493"/>
                <a:gd name="connsiteY67" fmla="*/ 1191094 h 1440000"/>
                <a:gd name="connsiteX68" fmla="*/ 750468 w 1440493"/>
                <a:gd name="connsiteY68" fmla="*/ 1247641 h 1440000"/>
                <a:gd name="connsiteX69" fmla="*/ 750468 w 1440493"/>
                <a:gd name="connsiteY69" fmla="*/ 1040953 h 1440000"/>
                <a:gd name="connsiteX70" fmla="*/ 785543 w 1440493"/>
                <a:gd name="connsiteY70" fmla="*/ 1037418 h 1440000"/>
                <a:gd name="connsiteX71" fmla="*/ 901397 w 1440493"/>
                <a:gd name="connsiteY71" fmla="*/ 988666 h 1440000"/>
                <a:gd name="connsiteX72" fmla="*/ 929228 w 1440493"/>
                <a:gd name="connsiteY72" fmla="*/ 965703 h 1440000"/>
                <a:gd name="connsiteX73" fmla="*/ 1068466 w 1440493"/>
                <a:gd name="connsiteY73" fmla="*/ 1104940 h 1440000"/>
                <a:gd name="connsiteX74" fmla="*/ 994418 w 1440493"/>
                <a:gd name="connsiteY74" fmla="*/ 1109256 h 1440000"/>
                <a:gd name="connsiteX75" fmla="*/ 959068 w 1440493"/>
                <a:gd name="connsiteY75" fmla="*/ 1144605 h 1440000"/>
                <a:gd name="connsiteX76" fmla="*/ 990524 w 1440493"/>
                <a:gd name="connsiteY76" fmla="*/ 1176062 h 1440000"/>
                <a:gd name="connsiteX77" fmla="*/ 1173124 w 1440493"/>
                <a:gd name="connsiteY77" fmla="*/ 1165420 h 1440000"/>
                <a:gd name="connsiteX78" fmla="*/ 1173134 w 1440493"/>
                <a:gd name="connsiteY78" fmla="*/ 1165262 h 1440000"/>
                <a:gd name="connsiteX79" fmla="*/ 1173292 w 1440493"/>
                <a:gd name="connsiteY79" fmla="*/ 1165253 h 1440000"/>
                <a:gd name="connsiteX80" fmla="*/ 1183933 w 1440493"/>
                <a:gd name="connsiteY80" fmla="*/ 982652 h 1440000"/>
                <a:gd name="connsiteX81" fmla="*/ 1175526 w 1440493"/>
                <a:gd name="connsiteY81" fmla="*/ 959603 h 1440000"/>
                <a:gd name="connsiteX82" fmla="*/ 1152477 w 1440493"/>
                <a:gd name="connsiteY82" fmla="*/ 951196 h 1440000"/>
                <a:gd name="connsiteX83" fmla="*/ 1117127 w 1440493"/>
                <a:gd name="connsiteY83" fmla="*/ 986546 h 1440000"/>
                <a:gd name="connsiteX84" fmla="*/ 1112724 w 1440493"/>
                <a:gd name="connsiteY84" fmla="*/ 1062111 h 1440000"/>
                <a:gd name="connsiteX85" fmla="*/ 972118 w 1440493"/>
                <a:gd name="connsiteY85" fmla="*/ 921505 h 1440000"/>
                <a:gd name="connsiteX86" fmla="*/ 988912 w 1440493"/>
                <a:gd name="connsiteY86" fmla="*/ 901151 h 1440000"/>
                <a:gd name="connsiteX87" fmla="*/ 1037663 w 1440493"/>
                <a:gd name="connsiteY87" fmla="*/ 785297 h 1440000"/>
                <a:gd name="connsiteX88" fmla="*/ 1041085 w 1440493"/>
                <a:gd name="connsiteY88" fmla="*/ 751357 h 1440000"/>
                <a:gd name="connsiteX89" fmla="*/ 1223101 w 1440493"/>
                <a:gd name="connsiteY89" fmla="*/ 751357 h 1440000"/>
                <a:gd name="connsiteX90" fmla="*/ 1167689 w 1440493"/>
                <a:gd name="connsiteY90" fmla="*/ 806769 h 1440000"/>
                <a:gd name="connsiteX91" fmla="*/ 1167689 w 1440493"/>
                <a:gd name="connsiteY91" fmla="*/ 856761 h 1440000"/>
                <a:gd name="connsiteX92" fmla="*/ 1217681 w 1440493"/>
                <a:gd name="connsiteY92" fmla="*/ 856761 h 1440000"/>
                <a:gd name="connsiteX93" fmla="*/ 1354324 w 1440493"/>
                <a:gd name="connsiteY93" fmla="*/ 720118 h 1440000"/>
                <a:gd name="connsiteX94" fmla="*/ 1354205 w 1440493"/>
                <a:gd name="connsiteY94" fmla="*/ 720000 h 1440000"/>
                <a:gd name="connsiteX95" fmla="*/ 1354324 w 1440493"/>
                <a:gd name="connsiteY95" fmla="*/ 719881 h 1440000"/>
                <a:gd name="connsiteX96" fmla="*/ 1217681 w 1440493"/>
                <a:gd name="connsiteY96" fmla="*/ 583239 h 1440000"/>
                <a:gd name="connsiteX97" fmla="*/ 1192685 w 1440493"/>
                <a:gd name="connsiteY97" fmla="*/ 572885 h 1440000"/>
                <a:gd name="connsiteX98" fmla="*/ 1167689 w 1440493"/>
                <a:gd name="connsiteY98" fmla="*/ 583239 h 1440000"/>
                <a:gd name="connsiteX99" fmla="*/ 1167689 w 1440493"/>
                <a:gd name="connsiteY99" fmla="*/ 633231 h 1440000"/>
                <a:gd name="connsiteX100" fmla="*/ 1224236 w 1440493"/>
                <a:gd name="connsiteY100" fmla="*/ 689777 h 1440000"/>
                <a:gd name="connsiteX101" fmla="*/ 1041199 w 1440493"/>
                <a:gd name="connsiteY101" fmla="*/ 689777 h 1440000"/>
                <a:gd name="connsiteX102" fmla="*/ 1037663 w 1440493"/>
                <a:gd name="connsiteY102" fmla="*/ 654703 h 1440000"/>
                <a:gd name="connsiteX103" fmla="*/ 988912 w 1440493"/>
                <a:gd name="connsiteY103" fmla="*/ 538849 h 1440000"/>
                <a:gd name="connsiteX104" fmla="*/ 973891 w 1440493"/>
                <a:gd name="connsiteY104" fmla="*/ 520644 h 1440000"/>
                <a:gd name="connsiteX105" fmla="*/ 1108184 w 1440493"/>
                <a:gd name="connsiteY105" fmla="*/ 386351 h 1440000"/>
                <a:gd name="connsiteX106" fmla="*/ 1112587 w 1440493"/>
                <a:gd name="connsiteY106" fmla="*/ 461916 h 1440000"/>
                <a:gd name="connsiteX107" fmla="*/ 1147937 w 1440493"/>
                <a:gd name="connsiteY107" fmla="*/ 497266 h 1440000"/>
                <a:gd name="connsiteX108" fmla="*/ 1170986 w 1440493"/>
                <a:gd name="connsiteY108" fmla="*/ 488859 h 1440000"/>
                <a:gd name="connsiteX109" fmla="*/ 1179393 w 1440493"/>
                <a:gd name="connsiteY109" fmla="*/ 465810 h 1440000"/>
                <a:gd name="connsiteX110" fmla="*/ 1168752 w 1440493"/>
                <a:gd name="connsiteY110" fmla="*/ 283209 h 1440000"/>
                <a:gd name="connsiteX111" fmla="*/ 1168594 w 1440493"/>
                <a:gd name="connsiteY111" fmla="*/ 283200 h 1440000"/>
                <a:gd name="connsiteX112" fmla="*/ 1168584 w 1440493"/>
                <a:gd name="connsiteY112" fmla="*/ 283042 h 1440000"/>
                <a:gd name="connsiteX113" fmla="*/ 985984 w 1440493"/>
                <a:gd name="connsiteY113" fmla="*/ 272400 h 1440000"/>
                <a:gd name="connsiteX114" fmla="*/ 954528 w 1440493"/>
                <a:gd name="connsiteY114" fmla="*/ 303857 h 1440000"/>
                <a:gd name="connsiteX115" fmla="*/ 989878 w 1440493"/>
                <a:gd name="connsiteY115" fmla="*/ 339206 h 1440000"/>
                <a:gd name="connsiteX116" fmla="*/ 1063926 w 1440493"/>
                <a:gd name="connsiteY116" fmla="*/ 343522 h 1440000"/>
                <a:gd name="connsiteX117" fmla="*/ 931377 w 1440493"/>
                <a:gd name="connsiteY117" fmla="*/ 476070 h 1440000"/>
                <a:gd name="connsiteX118" fmla="*/ 901397 w 1440493"/>
                <a:gd name="connsiteY118" fmla="*/ 451334 h 1440000"/>
                <a:gd name="connsiteX119" fmla="*/ 785543 w 1440493"/>
                <a:gd name="connsiteY119" fmla="*/ 402582 h 1440000"/>
                <a:gd name="connsiteX120" fmla="*/ 750467 w 1440493"/>
                <a:gd name="connsiteY120" fmla="*/ 399046 h 1440000"/>
                <a:gd name="connsiteX121" fmla="*/ 750467 w 1440493"/>
                <a:gd name="connsiteY121" fmla="*/ 201853 h 1440000"/>
                <a:gd name="connsiteX122" fmla="*/ 807014 w 1440493"/>
                <a:gd name="connsiteY122" fmla="*/ 258399 h 1440000"/>
                <a:gd name="connsiteX123" fmla="*/ 857006 w 1440493"/>
                <a:gd name="connsiteY123" fmla="*/ 258399 h 1440000"/>
                <a:gd name="connsiteX124" fmla="*/ 867360 w 1440493"/>
                <a:gd name="connsiteY124" fmla="*/ 233403 h 1440000"/>
                <a:gd name="connsiteX125" fmla="*/ 857006 w 1440493"/>
                <a:gd name="connsiteY125" fmla="*/ 208407 h 1440000"/>
                <a:gd name="connsiteX126" fmla="*/ 720363 w 1440493"/>
                <a:gd name="connsiteY126" fmla="*/ 71764 h 1440000"/>
                <a:gd name="connsiteX127" fmla="*/ 720244 w 1440493"/>
                <a:gd name="connsiteY127" fmla="*/ 71883 h 1440000"/>
                <a:gd name="connsiteX128" fmla="*/ 0 w 1440493"/>
                <a:gd name="connsiteY128" fmla="*/ 0 h 1440000"/>
                <a:gd name="connsiteX129" fmla="*/ 1440493 w 1440493"/>
                <a:gd name="connsiteY129" fmla="*/ 0 h 1440000"/>
                <a:gd name="connsiteX130" fmla="*/ 1440493 w 1440493"/>
                <a:gd name="connsiteY130" fmla="*/ 1440000 h 1440000"/>
                <a:gd name="connsiteX131" fmla="*/ 0 w 1440493"/>
                <a:gd name="connsiteY13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440493" h="1440000">
                  <a:moveTo>
                    <a:pt x="720125" y="71764"/>
                  </a:moveTo>
                  <a:lnTo>
                    <a:pt x="583482" y="208407"/>
                  </a:lnTo>
                  <a:cubicBezTo>
                    <a:pt x="569677" y="222212"/>
                    <a:pt x="569677" y="244594"/>
                    <a:pt x="583482" y="258399"/>
                  </a:cubicBezTo>
                  <a:cubicBezTo>
                    <a:pt x="597287" y="272204"/>
                    <a:pt x="619670" y="272204"/>
                    <a:pt x="633475" y="258399"/>
                  </a:cubicBezTo>
                  <a:lnTo>
                    <a:pt x="688886" y="202987"/>
                  </a:lnTo>
                  <a:lnTo>
                    <a:pt x="688886" y="399161"/>
                  </a:lnTo>
                  <a:lnTo>
                    <a:pt x="654949" y="402582"/>
                  </a:lnTo>
                  <a:cubicBezTo>
                    <a:pt x="612765" y="411214"/>
                    <a:pt x="573568" y="428044"/>
                    <a:pt x="539094" y="451334"/>
                  </a:cubicBezTo>
                  <a:lnTo>
                    <a:pt x="518210" y="468565"/>
                  </a:lnTo>
                  <a:lnTo>
                    <a:pt x="383010" y="333366"/>
                  </a:lnTo>
                  <a:lnTo>
                    <a:pt x="457059" y="329050"/>
                  </a:lnTo>
                  <a:cubicBezTo>
                    <a:pt x="475507" y="327975"/>
                    <a:pt x="491334" y="312149"/>
                    <a:pt x="492408" y="293701"/>
                  </a:cubicBezTo>
                  <a:cubicBezTo>
                    <a:pt x="493484" y="275253"/>
                    <a:pt x="479400" y="261169"/>
                    <a:pt x="460952" y="262244"/>
                  </a:cubicBezTo>
                  <a:lnTo>
                    <a:pt x="278352" y="272886"/>
                  </a:lnTo>
                  <a:lnTo>
                    <a:pt x="278343" y="273044"/>
                  </a:lnTo>
                  <a:lnTo>
                    <a:pt x="278185" y="273053"/>
                  </a:lnTo>
                  <a:lnTo>
                    <a:pt x="267543" y="455654"/>
                  </a:lnTo>
                  <a:cubicBezTo>
                    <a:pt x="267006" y="464878"/>
                    <a:pt x="270258" y="473011"/>
                    <a:pt x="275950" y="478703"/>
                  </a:cubicBezTo>
                  <a:cubicBezTo>
                    <a:pt x="281643" y="484396"/>
                    <a:pt x="289776" y="487648"/>
                    <a:pt x="299000" y="487110"/>
                  </a:cubicBezTo>
                  <a:cubicBezTo>
                    <a:pt x="317448" y="486035"/>
                    <a:pt x="333274" y="470209"/>
                    <a:pt x="334349" y="451760"/>
                  </a:cubicBezTo>
                  <a:lnTo>
                    <a:pt x="338753" y="376195"/>
                  </a:lnTo>
                  <a:lnTo>
                    <a:pt x="474105" y="511548"/>
                  </a:lnTo>
                  <a:lnTo>
                    <a:pt x="451580" y="538849"/>
                  </a:lnTo>
                  <a:cubicBezTo>
                    <a:pt x="428290" y="573323"/>
                    <a:pt x="411460" y="612520"/>
                    <a:pt x="402828" y="654703"/>
                  </a:cubicBezTo>
                  <a:lnTo>
                    <a:pt x="399292" y="689777"/>
                  </a:lnTo>
                  <a:lnTo>
                    <a:pt x="210433" y="689777"/>
                  </a:lnTo>
                  <a:lnTo>
                    <a:pt x="266980" y="633231"/>
                  </a:lnTo>
                  <a:cubicBezTo>
                    <a:pt x="280785" y="619426"/>
                    <a:pt x="280785" y="597044"/>
                    <a:pt x="266980" y="583239"/>
                  </a:cubicBezTo>
                  <a:cubicBezTo>
                    <a:pt x="260077" y="576336"/>
                    <a:pt x="251030" y="572885"/>
                    <a:pt x="241984" y="572885"/>
                  </a:cubicBezTo>
                  <a:cubicBezTo>
                    <a:pt x="232937" y="572885"/>
                    <a:pt x="223890" y="576336"/>
                    <a:pt x="216988" y="583239"/>
                  </a:cubicBezTo>
                  <a:lnTo>
                    <a:pt x="80345" y="719881"/>
                  </a:lnTo>
                  <a:lnTo>
                    <a:pt x="80464" y="720000"/>
                  </a:lnTo>
                  <a:lnTo>
                    <a:pt x="80345" y="720118"/>
                  </a:lnTo>
                  <a:lnTo>
                    <a:pt x="216987" y="856761"/>
                  </a:lnTo>
                  <a:cubicBezTo>
                    <a:pt x="230792" y="870566"/>
                    <a:pt x="253174" y="870566"/>
                    <a:pt x="266979" y="856761"/>
                  </a:cubicBezTo>
                  <a:cubicBezTo>
                    <a:pt x="280784" y="842956"/>
                    <a:pt x="280784" y="820574"/>
                    <a:pt x="266979" y="806769"/>
                  </a:cubicBezTo>
                  <a:lnTo>
                    <a:pt x="211568" y="751357"/>
                  </a:lnTo>
                  <a:lnTo>
                    <a:pt x="399407" y="751357"/>
                  </a:lnTo>
                  <a:lnTo>
                    <a:pt x="402828" y="785297"/>
                  </a:lnTo>
                  <a:cubicBezTo>
                    <a:pt x="411460" y="827481"/>
                    <a:pt x="428290" y="866678"/>
                    <a:pt x="451580" y="901151"/>
                  </a:cubicBezTo>
                  <a:lnTo>
                    <a:pt x="475268" y="929862"/>
                  </a:lnTo>
                  <a:lnTo>
                    <a:pt x="336224" y="1068906"/>
                  </a:lnTo>
                  <a:lnTo>
                    <a:pt x="331820" y="993341"/>
                  </a:lnTo>
                  <a:cubicBezTo>
                    <a:pt x="330745" y="974892"/>
                    <a:pt x="314919" y="959066"/>
                    <a:pt x="296471" y="957991"/>
                  </a:cubicBezTo>
                  <a:cubicBezTo>
                    <a:pt x="287247" y="957453"/>
                    <a:pt x="279114" y="960705"/>
                    <a:pt x="273421" y="966398"/>
                  </a:cubicBezTo>
                  <a:cubicBezTo>
                    <a:pt x="267729" y="972090"/>
                    <a:pt x="264477" y="980223"/>
                    <a:pt x="265014" y="989447"/>
                  </a:cubicBezTo>
                  <a:lnTo>
                    <a:pt x="275656" y="1172048"/>
                  </a:lnTo>
                  <a:lnTo>
                    <a:pt x="275814" y="1172057"/>
                  </a:lnTo>
                  <a:lnTo>
                    <a:pt x="275823" y="1172215"/>
                  </a:lnTo>
                  <a:lnTo>
                    <a:pt x="458423" y="1182857"/>
                  </a:lnTo>
                  <a:cubicBezTo>
                    <a:pt x="476871" y="1183932"/>
                    <a:pt x="490955" y="1169848"/>
                    <a:pt x="489879" y="1151400"/>
                  </a:cubicBezTo>
                  <a:cubicBezTo>
                    <a:pt x="488805" y="1132952"/>
                    <a:pt x="472978" y="1117126"/>
                    <a:pt x="454530" y="1116051"/>
                  </a:cubicBezTo>
                  <a:lnTo>
                    <a:pt x="380481" y="1111735"/>
                  </a:lnTo>
                  <a:lnTo>
                    <a:pt x="519619" y="972598"/>
                  </a:lnTo>
                  <a:lnTo>
                    <a:pt x="539094" y="988666"/>
                  </a:lnTo>
                  <a:cubicBezTo>
                    <a:pt x="573568" y="1011956"/>
                    <a:pt x="612765" y="1028786"/>
                    <a:pt x="654949" y="1037418"/>
                  </a:cubicBezTo>
                  <a:lnTo>
                    <a:pt x="688887" y="1040839"/>
                  </a:lnTo>
                  <a:lnTo>
                    <a:pt x="688888" y="1246506"/>
                  </a:lnTo>
                  <a:lnTo>
                    <a:pt x="633476" y="1191095"/>
                  </a:lnTo>
                  <a:cubicBezTo>
                    <a:pt x="619671" y="1177290"/>
                    <a:pt x="597289" y="1177290"/>
                    <a:pt x="583484" y="1191095"/>
                  </a:cubicBezTo>
                  <a:cubicBezTo>
                    <a:pt x="569679" y="1204900"/>
                    <a:pt x="569679" y="1227282"/>
                    <a:pt x="583484" y="1241087"/>
                  </a:cubicBezTo>
                  <a:lnTo>
                    <a:pt x="720126" y="1377729"/>
                  </a:lnTo>
                  <a:lnTo>
                    <a:pt x="720245" y="1377610"/>
                  </a:lnTo>
                  <a:lnTo>
                    <a:pt x="720364" y="1377729"/>
                  </a:lnTo>
                  <a:lnTo>
                    <a:pt x="857006" y="1241086"/>
                  </a:lnTo>
                  <a:cubicBezTo>
                    <a:pt x="863909" y="1234184"/>
                    <a:pt x="867360" y="1225137"/>
                    <a:pt x="867360" y="1216090"/>
                  </a:cubicBezTo>
                  <a:cubicBezTo>
                    <a:pt x="867360" y="1207044"/>
                    <a:pt x="863909" y="1197997"/>
                    <a:pt x="857006" y="1191094"/>
                  </a:cubicBezTo>
                  <a:cubicBezTo>
                    <a:pt x="843201" y="1177289"/>
                    <a:pt x="820819" y="1177289"/>
                    <a:pt x="807014" y="1191094"/>
                  </a:cubicBezTo>
                  <a:lnTo>
                    <a:pt x="750468" y="1247641"/>
                  </a:lnTo>
                  <a:lnTo>
                    <a:pt x="750468" y="1040953"/>
                  </a:lnTo>
                  <a:lnTo>
                    <a:pt x="785543" y="1037418"/>
                  </a:lnTo>
                  <a:cubicBezTo>
                    <a:pt x="827726" y="1028786"/>
                    <a:pt x="866923" y="1011956"/>
                    <a:pt x="901397" y="988666"/>
                  </a:cubicBezTo>
                  <a:lnTo>
                    <a:pt x="929228" y="965703"/>
                  </a:lnTo>
                  <a:lnTo>
                    <a:pt x="1068466" y="1104940"/>
                  </a:lnTo>
                  <a:lnTo>
                    <a:pt x="994418" y="1109256"/>
                  </a:lnTo>
                  <a:cubicBezTo>
                    <a:pt x="975970" y="1110331"/>
                    <a:pt x="960143" y="1126157"/>
                    <a:pt x="959068" y="1144605"/>
                  </a:cubicBezTo>
                  <a:cubicBezTo>
                    <a:pt x="957993" y="1163053"/>
                    <a:pt x="972076" y="1177137"/>
                    <a:pt x="990524" y="1176062"/>
                  </a:cubicBezTo>
                  <a:lnTo>
                    <a:pt x="1173124" y="1165420"/>
                  </a:lnTo>
                  <a:lnTo>
                    <a:pt x="1173134" y="1165262"/>
                  </a:lnTo>
                  <a:lnTo>
                    <a:pt x="1173292" y="1165253"/>
                  </a:lnTo>
                  <a:lnTo>
                    <a:pt x="1183933" y="982652"/>
                  </a:lnTo>
                  <a:cubicBezTo>
                    <a:pt x="1184471" y="973428"/>
                    <a:pt x="1181219" y="965295"/>
                    <a:pt x="1175526" y="959603"/>
                  </a:cubicBezTo>
                  <a:cubicBezTo>
                    <a:pt x="1169834" y="953910"/>
                    <a:pt x="1161701" y="950658"/>
                    <a:pt x="1152477" y="951196"/>
                  </a:cubicBezTo>
                  <a:cubicBezTo>
                    <a:pt x="1134029" y="952271"/>
                    <a:pt x="1118202" y="968097"/>
                    <a:pt x="1117127" y="986546"/>
                  </a:cubicBezTo>
                  <a:lnTo>
                    <a:pt x="1112724" y="1062111"/>
                  </a:lnTo>
                  <a:lnTo>
                    <a:pt x="972118" y="921505"/>
                  </a:lnTo>
                  <a:lnTo>
                    <a:pt x="988912" y="901151"/>
                  </a:lnTo>
                  <a:cubicBezTo>
                    <a:pt x="1012202" y="866678"/>
                    <a:pt x="1029031" y="827481"/>
                    <a:pt x="1037663" y="785297"/>
                  </a:cubicBezTo>
                  <a:lnTo>
                    <a:pt x="1041085" y="751357"/>
                  </a:lnTo>
                  <a:lnTo>
                    <a:pt x="1223101" y="751357"/>
                  </a:lnTo>
                  <a:lnTo>
                    <a:pt x="1167689" y="806769"/>
                  </a:lnTo>
                  <a:cubicBezTo>
                    <a:pt x="1153884" y="820574"/>
                    <a:pt x="1153884" y="842956"/>
                    <a:pt x="1167689" y="856761"/>
                  </a:cubicBezTo>
                  <a:cubicBezTo>
                    <a:pt x="1181494" y="870566"/>
                    <a:pt x="1203876" y="870566"/>
                    <a:pt x="1217681" y="856761"/>
                  </a:cubicBezTo>
                  <a:lnTo>
                    <a:pt x="1354324" y="720118"/>
                  </a:lnTo>
                  <a:lnTo>
                    <a:pt x="1354205" y="720000"/>
                  </a:lnTo>
                  <a:lnTo>
                    <a:pt x="1354324" y="719881"/>
                  </a:lnTo>
                  <a:lnTo>
                    <a:pt x="1217681" y="583239"/>
                  </a:lnTo>
                  <a:cubicBezTo>
                    <a:pt x="1210778" y="576336"/>
                    <a:pt x="1201732" y="572885"/>
                    <a:pt x="1192685" y="572885"/>
                  </a:cubicBezTo>
                  <a:cubicBezTo>
                    <a:pt x="1183638" y="572885"/>
                    <a:pt x="1174591" y="576336"/>
                    <a:pt x="1167689" y="583239"/>
                  </a:cubicBezTo>
                  <a:cubicBezTo>
                    <a:pt x="1153884" y="597044"/>
                    <a:pt x="1153884" y="619426"/>
                    <a:pt x="1167689" y="633231"/>
                  </a:cubicBezTo>
                  <a:lnTo>
                    <a:pt x="1224236" y="689777"/>
                  </a:lnTo>
                  <a:lnTo>
                    <a:pt x="1041199" y="689777"/>
                  </a:lnTo>
                  <a:lnTo>
                    <a:pt x="1037663" y="654703"/>
                  </a:lnTo>
                  <a:cubicBezTo>
                    <a:pt x="1029031" y="612520"/>
                    <a:pt x="1012202" y="573323"/>
                    <a:pt x="988912" y="538849"/>
                  </a:cubicBezTo>
                  <a:lnTo>
                    <a:pt x="973891" y="520644"/>
                  </a:lnTo>
                  <a:lnTo>
                    <a:pt x="1108184" y="386351"/>
                  </a:lnTo>
                  <a:lnTo>
                    <a:pt x="1112587" y="461916"/>
                  </a:lnTo>
                  <a:cubicBezTo>
                    <a:pt x="1113662" y="480365"/>
                    <a:pt x="1129489" y="496191"/>
                    <a:pt x="1147937" y="497266"/>
                  </a:cubicBezTo>
                  <a:cubicBezTo>
                    <a:pt x="1157161" y="497804"/>
                    <a:pt x="1165294" y="494552"/>
                    <a:pt x="1170986" y="488859"/>
                  </a:cubicBezTo>
                  <a:cubicBezTo>
                    <a:pt x="1176679" y="483167"/>
                    <a:pt x="1179931" y="475034"/>
                    <a:pt x="1179393" y="465810"/>
                  </a:cubicBezTo>
                  <a:lnTo>
                    <a:pt x="1168752" y="283209"/>
                  </a:lnTo>
                  <a:lnTo>
                    <a:pt x="1168594" y="283200"/>
                  </a:lnTo>
                  <a:lnTo>
                    <a:pt x="1168584" y="283042"/>
                  </a:lnTo>
                  <a:lnTo>
                    <a:pt x="985984" y="272400"/>
                  </a:lnTo>
                  <a:cubicBezTo>
                    <a:pt x="967536" y="271325"/>
                    <a:pt x="953453" y="285409"/>
                    <a:pt x="954528" y="303857"/>
                  </a:cubicBezTo>
                  <a:cubicBezTo>
                    <a:pt x="955603" y="322305"/>
                    <a:pt x="971430" y="338131"/>
                    <a:pt x="989878" y="339206"/>
                  </a:cubicBezTo>
                  <a:lnTo>
                    <a:pt x="1063926" y="343522"/>
                  </a:lnTo>
                  <a:lnTo>
                    <a:pt x="931377" y="476070"/>
                  </a:lnTo>
                  <a:lnTo>
                    <a:pt x="901397" y="451334"/>
                  </a:lnTo>
                  <a:cubicBezTo>
                    <a:pt x="866923" y="428044"/>
                    <a:pt x="827726" y="411214"/>
                    <a:pt x="785543" y="402582"/>
                  </a:cubicBezTo>
                  <a:lnTo>
                    <a:pt x="750467" y="399046"/>
                  </a:lnTo>
                  <a:lnTo>
                    <a:pt x="750467" y="201853"/>
                  </a:lnTo>
                  <a:lnTo>
                    <a:pt x="807014" y="258399"/>
                  </a:lnTo>
                  <a:cubicBezTo>
                    <a:pt x="820819" y="272205"/>
                    <a:pt x="843201" y="272205"/>
                    <a:pt x="857006" y="258399"/>
                  </a:cubicBezTo>
                  <a:cubicBezTo>
                    <a:pt x="863909" y="251497"/>
                    <a:pt x="867360" y="242450"/>
                    <a:pt x="867360" y="233403"/>
                  </a:cubicBezTo>
                  <a:cubicBezTo>
                    <a:pt x="867360" y="224357"/>
                    <a:pt x="863909" y="215310"/>
                    <a:pt x="857006" y="208407"/>
                  </a:cubicBezTo>
                  <a:lnTo>
                    <a:pt x="720363" y="71764"/>
                  </a:lnTo>
                  <a:lnTo>
                    <a:pt x="720244" y="71883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17" name="グループ化 116"/>
          <p:cNvGrpSpPr>
            <a:grpSpLocks noChangeAspect="1"/>
          </p:cNvGrpSpPr>
          <p:nvPr/>
        </p:nvGrpSpPr>
        <p:grpSpPr>
          <a:xfrm>
            <a:off x="517686" y="2698414"/>
            <a:ext cx="451932" cy="602577"/>
            <a:chOff x="6099871" y="3052799"/>
            <a:chExt cx="1080000" cy="1440000"/>
          </a:xfrm>
        </p:grpSpPr>
        <p:sp>
          <p:nvSpPr>
            <p:cNvPr id="118" name="正方形/長方形 117"/>
            <p:cNvSpPr/>
            <p:nvPr/>
          </p:nvSpPr>
          <p:spPr>
            <a:xfrm>
              <a:off x="6099871" y="3052799"/>
              <a:ext cx="1080000" cy="144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9" name="フリーフォーム 118"/>
            <p:cNvSpPr>
              <a:spLocks noChangeAspect="1"/>
            </p:cNvSpPr>
            <p:nvPr/>
          </p:nvSpPr>
          <p:spPr>
            <a:xfrm>
              <a:off x="6150804" y="3111417"/>
              <a:ext cx="978135" cy="1322765"/>
            </a:xfrm>
            <a:custGeom>
              <a:avLst/>
              <a:gdLst>
                <a:gd name="connsiteX0" fmla="*/ 720126 w 1446843"/>
                <a:gd name="connsiteY0" fmla="*/ 588377 h 1956613"/>
                <a:gd name="connsiteX1" fmla="*/ 583483 w 1446843"/>
                <a:gd name="connsiteY1" fmla="*/ 725020 h 1956613"/>
                <a:gd name="connsiteX2" fmla="*/ 583483 w 1446843"/>
                <a:gd name="connsiteY2" fmla="*/ 775012 h 1956613"/>
                <a:gd name="connsiteX3" fmla="*/ 633476 w 1446843"/>
                <a:gd name="connsiteY3" fmla="*/ 775012 h 1956613"/>
                <a:gd name="connsiteX4" fmla="*/ 688887 w 1446843"/>
                <a:gd name="connsiteY4" fmla="*/ 719600 h 1956613"/>
                <a:gd name="connsiteX5" fmla="*/ 688887 w 1446843"/>
                <a:gd name="connsiteY5" fmla="*/ 915774 h 1956613"/>
                <a:gd name="connsiteX6" fmla="*/ 654950 w 1446843"/>
                <a:gd name="connsiteY6" fmla="*/ 919195 h 1956613"/>
                <a:gd name="connsiteX7" fmla="*/ 539095 w 1446843"/>
                <a:gd name="connsiteY7" fmla="*/ 967947 h 1956613"/>
                <a:gd name="connsiteX8" fmla="*/ 518211 w 1446843"/>
                <a:gd name="connsiteY8" fmla="*/ 985178 h 1956613"/>
                <a:gd name="connsiteX9" fmla="*/ 383011 w 1446843"/>
                <a:gd name="connsiteY9" fmla="*/ 849979 h 1956613"/>
                <a:gd name="connsiteX10" fmla="*/ 457060 w 1446843"/>
                <a:gd name="connsiteY10" fmla="*/ 845663 h 1956613"/>
                <a:gd name="connsiteX11" fmla="*/ 492409 w 1446843"/>
                <a:gd name="connsiteY11" fmla="*/ 810314 h 1956613"/>
                <a:gd name="connsiteX12" fmla="*/ 460953 w 1446843"/>
                <a:gd name="connsiteY12" fmla="*/ 778857 h 1956613"/>
                <a:gd name="connsiteX13" fmla="*/ 278353 w 1446843"/>
                <a:gd name="connsiteY13" fmla="*/ 789499 h 1956613"/>
                <a:gd name="connsiteX14" fmla="*/ 278344 w 1446843"/>
                <a:gd name="connsiteY14" fmla="*/ 789657 h 1956613"/>
                <a:gd name="connsiteX15" fmla="*/ 278186 w 1446843"/>
                <a:gd name="connsiteY15" fmla="*/ 789666 h 1956613"/>
                <a:gd name="connsiteX16" fmla="*/ 267544 w 1446843"/>
                <a:gd name="connsiteY16" fmla="*/ 972267 h 1956613"/>
                <a:gd name="connsiteX17" fmla="*/ 275951 w 1446843"/>
                <a:gd name="connsiteY17" fmla="*/ 995316 h 1956613"/>
                <a:gd name="connsiteX18" fmla="*/ 299001 w 1446843"/>
                <a:gd name="connsiteY18" fmla="*/ 1003723 h 1956613"/>
                <a:gd name="connsiteX19" fmla="*/ 334350 w 1446843"/>
                <a:gd name="connsiteY19" fmla="*/ 968373 h 1956613"/>
                <a:gd name="connsiteX20" fmla="*/ 338754 w 1446843"/>
                <a:gd name="connsiteY20" fmla="*/ 892808 h 1956613"/>
                <a:gd name="connsiteX21" fmla="*/ 474106 w 1446843"/>
                <a:gd name="connsiteY21" fmla="*/ 1028161 h 1956613"/>
                <a:gd name="connsiteX22" fmla="*/ 451581 w 1446843"/>
                <a:gd name="connsiteY22" fmla="*/ 1055462 h 1956613"/>
                <a:gd name="connsiteX23" fmla="*/ 402829 w 1446843"/>
                <a:gd name="connsiteY23" fmla="*/ 1171316 h 1956613"/>
                <a:gd name="connsiteX24" fmla="*/ 399293 w 1446843"/>
                <a:gd name="connsiteY24" fmla="*/ 1206390 h 1956613"/>
                <a:gd name="connsiteX25" fmla="*/ 210434 w 1446843"/>
                <a:gd name="connsiteY25" fmla="*/ 1206390 h 1956613"/>
                <a:gd name="connsiteX26" fmla="*/ 266981 w 1446843"/>
                <a:gd name="connsiteY26" fmla="*/ 1149844 h 1956613"/>
                <a:gd name="connsiteX27" fmla="*/ 266981 w 1446843"/>
                <a:gd name="connsiteY27" fmla="*/ 1099852 h 1956613"/>
                <a:gd name="connsiteX28" fmla="*/ 241985 w 1446843"/>
                <a:gd name="connsiteY28" fmla="*/ 1089498 h 1956613"/>
                <a:gd name="connsiteX29" fmla="*/ 216989 w 1446843"/>
                <a:gd name="connsiteY29" fmla="*/ 1099852 h 1956613"/>
                <a:gd name="connsiteX30" fmla="*/ 80346 w 1446843"/>
                <a:gd name="connsiteY30" fmla="*/ 1236494 h 1956613"/>
                <a:gd name="connsiteX31" fmla="*/ 80465 w 1446843"/>
                <a:gd name="connsiteY31" fmla="*/ 1236613 h 1956613"/>
                <a:gd name="connsiteX32" fmla="*/ 80346 w 1446843"/>
                <a:gd name="connsiteY32" fmla="*/ 1236731 h 1956613"/>
                <a:gd name="connsiteX33" fmla="*/ 216988 w 1446843"/>
                <a:gd name="connsiteY33" fmla="*/ 1373374 h 1956613"/>
                <a:gd name="connsiteX34" fmla="*/ 266980 w 1446843"/>
                <a:gd name="connsiteY34" fmla="*/ 1373374 h 1956613"/>
                <a:gd name="connsiteX35" fmla="*/ 266980 w 1446843"/>
                <a:gd name="connsiteY35" fmla="*/ 1323382 h 1956613"/>
                <a:gd name="connsiteX36" fmla="*/ 211569 w 1446843"/>
                <a:gd name="connsiteY36" fmla="*/ 1267970 h 1956613"/>
                <a:gd name="connsiteX37" fmla="*/ 399408 w 1446843"/>
                <a:gd name="connsiteY37" fmla="*/ 1267970 h 1956613"/>
                <a:gd name="connsiteX38" fmla="*/ 402829 w 1446843"/>
                <a:gd name="connsiteY38" fmla="*/ 1301910 h 1956613"/>
                <a:gd name="connsiteX39" fmla="*/ 451581 w 1446843"/>
                <a:gd name="connsiteY39" fmla="*/ 1417764 h 1956613"/>
                <a:gd name="connsiteX40" fmla="*/ 475269 w 1446843"/>
                <a:gd name="connsiteY40" fmla="*/ 1446475 h 1956613"/>
                <a:gd name="connsiteX41" fmla="*/ 336225 w 1446843"/>
                <a:gd name="connsiteY41" fmla="*/ 1585519 h 1956613"/>
                <a:gd name="connsiteX42" fmla="*/ 331821 w 1446843"/>
                <a:gd name="connsiteY42" fmla="*/ 1509954 h 1956613"/>
                <a:gd name="connsiteX43" fmla="*/ 296472 w 1446843"/>
                <a:gd name="connsiteY43" fmla="*/ 1474604 h 1956613"/>
                <a:gd name="connsiteX44" fmla="*/ 273422 w 1446843"/>
                <a:gd name="connsiteY44" fmla="*/ 1483011 h 1956613"/>
                <a:gd name="connsiteX45" fmla="*/ 265015 w 1446843"/>
                <a:gd name="connsiteY45" fmla="*/ 1506060 h 1956613"/>
                <a:gd name="connsiteX46" fmla="*/ 275657 w 1446843"/>
                <a:gd name="connsiteY46" fmla="*/ 1688661 h 1956613"/>
                <a:gd name="connsiteX47" fmla="*/ 275815 w 1446843"/>
                <a:gd name="connsiteY47" fmla="*/ 1688670 h 1956613"/>
                <a:gd name="connsiteX48" fmla="*/ 275824 w 1446843"/>
                <a:gd name="connsiteY48" fmla="*/ 1688828 h 1956613"/>
                <a:gd name="connsiteX49" fmla="*/ 458424 w 1446843"/>
                <a:gd name="connsiteY49" fmla="*/ 1699470 h 1956613"/>
                <a:gd name="connsiteX50" fmla="*/ 489880 w 1446843"/>
                <a:gd name="connsiteY50" fmla="*/ 1668013 h 1956613"/>
                <a:gd name="connsiteX51" fmla="*/ 454531 w 1446843"/>
                <a:gd name="connsiteY51" fmla="*/ 1632664 h 1956613"/>
                <a:gd name="connsiteX52" fmla="*/ 380482 w 1446843"/>
                <a:gd name="connsiteY52" fmla="*/ 1628348 h 1956613"/>
                <a:gd name="connsiteX53" fmla="*/ 519620 w 1446843"/>
                <a:gd name="connsiteY53" fmla="*/ 1489211 h 1956613"/>
                <a:gd name="connsiteX54" fmla="*/ 539095 w 1446843"/>
                <a:gd name="connsiteY54" fmla="*/ 1505279 h 1956613"/>
                <a:gd name="connsiteX55" fmla="*/ 654950 w 1446843"/>
                <a:gd name="connsiteY55" fmla="*/ 1554031 h 1956613"/>
                <a:gd name="connsiteX56" fmla="*/ 688888 w 1446843"/>
                <a:gd name="connsiteY56" fmla="*/ 1557452 h 1956613"/>
                <a:gd name="connsiteX57" fmla="*/ 688889 w 1446843"/>
                <a:gd name="connsiteY57" fmla="*/ 1763119 h 1956613"/>
                <a:gd name="connsiteX58" fmla="*/ 633477 w 1446843"/>
                <a:gd name="connsiteY58" fmla="*/ 1707708 h 1956613"/>
                <a:gd name="connsiteX59" fmla="*/ 583485 w 1446843"/>
                <a:gd name="connsiteY59" fmla="*/ 1707708 h 1956613"/>
                <a:gd name="connsiteX60" fmla="*/ 583485 w 1446843"/>
                <a:gd name="connsiteY60" fmla="*/ 1757700 h 1956613"/>
                <a:gd name="connsiteX61" fmla="*/ 720127 w 1446843"/>
                <a:gd name="connsiteY61" fmla="*/ 1894342 h 1956613"/>
                <a:gd name="connsiteX62" fmla="*/ 720246 w 1446843"/>
                <a:gd name="connsiteY62" fmla="*/ 1894223 h 1956613"/>
                <a:gd name="connsiteX63" fmla="*/ 720365 w 1446843"/>
                <a:gd name="connsiteY63" fmla="*/ 1894342 h 1956613"/>
                <a:gd name="connsiteX64" fmla="*/ 857007 w 1446843"/>
                <a:gd name="connsiteY64" fmla="*/ 1757699 h 1956613"/>
                <a:gd name="connsiteX65" fmla="*/ 867361 w 1446843"/>
                <a:gd name="connsiteY65" fmla="*/ 1732703 h 1956613"/>
                <a:gd name="connsiteX66" fmla="*/ 857007 w 1446843"/>
                <a:gd name="connsiteY66" fmla="*/ 1707707 h 1956613"/>
                <a:gd name="connsiteX67" fmla="*/ 807015 w 1446843"/>
                <a:gd name="connsiteY67" fmla="*/ 1707707 h 1956613"/>
                <a:gd name="connsiteX68" fmla="*/ 750469 w 1446843"/>
                <a:gd name="connsiteY68" fmla="*/ 1764254 h 1956613"/>
                <a:gd name="connsiteX69" fmla="*/ 750469 w 1446843"/>
                <a:gd name="connsiteY69" fmla="*/ 1557566 h 1956613"/>
                <a:gd name="connsiteX70" fmla="*/ 785544 w 1446843"/>
                <a:gd name="connsiteY70" fmla="*/ 1554031 h 1956613"/>
                <a:gd name="connsiteX71" fmla="*/ 901398 w 1446843"/>
                <a:gd name="connsiteY71" fmla="*/ 1505279 h 1956613"/>
                <a:gd name="connsiteX72" fmla="*/ 929229 w 1446843"/>
                <a:gd name="connsiteY72" fmla="*/ 1482316 h 1956613"/>
                <a:gd name="connsiteX73" fmla="*/ 1068467 w 1446843"/>
                <a:gd name="connsiteY73" fmla="*/ 1621553 h 1956613"/>
                <a:gd name="connsiteX74" fmla="*/ 994419 w 1446843"/>
                <a:gd name="connsiteY74" fmla="*/ 1625869 h 1956613"/>
                <a:gd name="connsiteX75" fmla="*/ 959069 w 1446843"/>
                <a:gd name="connsiteY75" fmla="*/ 1661218 h 1956613"/>
                <a:gd name="connsiteX76" fmla="*/ 990525 w 1446843"/>
                <a:gd name="connsiteY76" fmla="*/ 1692675 h 1956613"/>
                <a:gd name="connsiteX77" fmla="*/ 1173125 w 1446843"/>
                <a:gd name="connsiteY77" fmla="*/ 1682033 h 1956613"/>
                <a:gd name="connsiteX78" fmla="*/ 1173135 w 1446843"/>
                <a:gd name="connsiteY78" fmla="*/ 1681875 h 1956613"/>
                <a:gd name="connsiteX79" fmla="*/ 1173293 w 1446843"/>
                <a:gd name="connsiteY79" fmla="*/ 1681866 h 1956613"/>
                <a:gd name="connsiteX80" fmla="*/ 1183934 w 1446843"/>
                <a:gd name="connsiteY80" fmla="*/ 1499265 h 1956613"/>
                <a:gd name="connsiteX81" fmla="*/ 1175527 w 1446843"/>
                <a:gd name="connsiteY81" fmla="*/ 1476216 h 1956613"/>
                <a:gd name="connsiteX82" fmla="*/ 1152478 w 1446843"/>
                <a:gd name="connsiteY82" fmla="*/ 1467809 h 1956613"/>
                <a:gd name="connsiteX83" fmla="*/ 1117128 w 1446843"/>
                <a:gd name="connsiteY83" fmla="*/ 1503159 h 1956613"/>
                <a:gd name="connsiteX84" fmla="*/ 1112725 w 1446843"/>
                <a:gd name="connsiteY84" fmla="*/ 1578724 h 1956613"/>
                <a:gd name="connsiteX85" fmla="*/ 972119 w 1446843"/>
                <a:gd name="connsiteY85" fmla="*/ 1438118 h 1956613"/>
                <a:gd name="connsiteX86" fmla="*/ 988913 w 1446843"/>
                <a:gd name="connsiteY86" fmla="*/ 1417764 h 1956613"/>
                <a:gd name="connsiteX87" fmla="*/ 1037664 w 1446843"/>
                <a:gd name="connsiteY87" fmla="*/ 1301910 h 1956613"/>
                <a:gd name="connsiteX88" fmla="*/ 1041086 w 1446843"/>
                <a:gd name="connsiteY88" fmla="*/ 1267970 h 1956613"/>
                <a:gd name="connsiteX89" fmla="*/ 1223102 w 1446843"/>
                <a:gd name="connsiteY89" fmla="*/ 1267970 h 1956613"/>
                <a:gd name="connsiteX90" fmla="*/ 1167690 w 1446843"/>
                <a:gd name="connsiteY90" fmla="*/ 1323382 h 1956613"/>
                <a:gd name="connsiteX91" fmla="*/ 1167690 w 1446843"/>
                <a:gd name="connsiteY91" fmla="*/ 1373374 h 1956613"/>
                <a:gd name="connsiteX92" fmla="*/ 1217682 w 1446843"/>
                <a:gd name="connsiteY92" fmla="*/ 1373374 h 1956613"/>
                <a:gd name="connsiteX93" fmla="*/ 1354325 w 1446843"/>
                <a:gd name="connsiteY93" fmla="*/ 1236731 h 1956613"/>
                <a:gd name="connsiteX94" fmla="*/ 1354206 w 1446843"/>
                <a:gd name="connsiteY94" fmla="*/ 1236613 h 1956613"/>
                <a:gd name="connsiteX95" fmla="*/ 1354325 w 1446843"/>
                <a:gd name="connsiteY95" fmla="*/ 1236494 h 1956613"/>
                <a:gd name="connsiteX96" fmla="*/ 1217682 w 1446843"/>
                <a:gd name="connsiteY96" fmla="*/ 1099852 h 1956613"/>
                <a:gd name="connsiteX97" fmla="*/ 1192686 w 1446843"/>
                <a:gd name="connsiteY97" fmla="*/ 1089498 h 1956613"/>
                <a:gd name="connsiteX98" fmla="*/ 1167690 w 1446843"/>
                <a:gd name="connsiteY98" fmla="*/ 1099852 h 1956613"/>
                <a:gd name="connsiteX99" fmla="*/ 1167690 w 1446843"/>
                <a:gd name="connsiteY99" fmla="*/ 1149844 h 1956613"/>
                <a:gd name="connsiteX100" fmla="*/ 1224237 w 1446843"/>
                <a:gd name="connsiteY100" fmla="*/ 1206390 h 1956613"/>
                <a:gd name="connsiteX101" fmla="*/ 1041200 w 1446843"/>
                <a:gd name="connsiteY101" fmla="*/ 1206390 h 1956613"/>
                <a:gd name="connsiteX102" fmla="*/ 1037664 w 1446843"/>
                <a:gd name="connsiteY102" fmla="*/ 1171316 h 1956613"/>
                <a:gd name="connsiteX103" fmla="*/ 988913 w 1446843"/>
                <a:gd name="connsiteY103" fmla="*/ 1055462 h 1956613"/>
                <a:gd name="connsiteX104" fmla="*/ 973892 w 1446843"/>
                <a:gd name="connsiteY104" fmla="*/ 1037257 h 1956613"/>
                <a:gd name="connsiteX105" fmla="*/ 1108185 w 1446843"/>
                <a:gd name="connsiteY105" fmla="*/ 902964 h 1956613"/>
                <a:gd name="connsiteX106" fmla="*/ 1112588 w 1446843"/>
                <a:gd name="connsiteY106" fmla="*/ 978529 h 1956613"/>
                <a:gd name="connsiteX107" fmla="*/ 1147938 w 1446843"/>
                <a:gd name="connsiteY107" fmla="*/ 1013879 h 1956613"/>
                <a:gd name="connsiteX108" fmla="*/ 1170987 w 1446843"/>
                <a:gd name="connsiteY108" fmla="*/ 1005472 h 1956613"/>
                <a:gd name="connsiteX109" fmla="*/ 1179394 w 1446843"/>
                <a:gd name="connsiteY109" fmla="*/ 982423 h 1956613"/>
                <a:gd name="connsiteX110" fmla="*/ 1168753 w 1446843"/>
                <a:gd name="connsiteY110" fmla="*/ 799822 h 1956613"/>
                <a:gd name="connsiteX111" fmla="*/ 1168595 w 1446843"/>
                <a:gd name="connsiteY111" fmla="*/ 799813 h 1956613"/>
                <a:gd name="connsiteX112" fmla="*/ 1168585 w 1446843"/>
                <a:gd name="connsiteY112" fmla="*/ 799655 h 1956613"/>
                <a:gd name="connsiteX113" fmla="*/ 985985 w 1446843"/>
                <a:gd name="connsiteY113" fmla="*/ 789013 h 1956613"/>
                <a:gd name="connsiteX114" fmla="*/ 954529 w 1446843"/>
                <a:gd name="connsiteY114" fmla="*/ 820470 h 1956613"/>
                <a:gd name="connsiteX115" fmla="*/ 989879 w 1446843"/>
                <a:gd name="connsiteY115" fmla="*/ 855819 h 1956613"/>
                <a:gd name="connsiteX116" fmla="*/ 1063927 w 1446843"/>
                <a:gd name="connsiteY116" fmla="*/ 860135 h 1956613"/>
                <a:gd name="connsiteX117" fmla="*/ 931378 w 1446843"/>
                <a:gd name="connsiteY117" fmla="*/ 992683 h 1956613"/>
                <a:gd name="connsiteX118" fmla="*/ 901398 w 1446843"/>
                <a:gd name="connsiteY118" fmla="*/ 967947 h 1956613"/>
                <a:gd name="connsiteX119" fmla="*/ 785544 w 1446843"/>
                <a:gd name="connsiteY119" fmla="*/ 919195 h 1956613"/>
                <a:gd name="connsiteX120" fmla="*/ 750468 w 1446843"/>
                <a:gd name="connsiteY120" fmla="*/ 915659 h 1956613"/>
                <a:gd name="connsiteX121" fmla="*/ 750468 w 1446843"/>
                <a:gd name="connsiteY121" fmla="*/ 718466 h 1956613"/>
                <a:gd name="connsiteX122" fmla="*/ 807015 w 1446843"/>
                <a:gd name="connsiteY122" fmla="*/ 775012 h 1956613"/>
                <a:gd name="connsiteX123" fmla="*/ 857007 w 1446843"/>
                <a:gd name="connsiteY123" fmla="*/ 775012 h 1956613"/>
                <a:gd name="connsiteX124" fmla="*/ 867361 w 1446843"/>
                <a:gd name="connsiteY124" fmla="*/ 750016 h 1956613"/>
                <a:gd name="connsiteX125" fmla="*/ 857007 w 1446843"/>
                <a:gd name="connsiteY125" fmla="*/ 725020 h 1956613"/>
                <a:gd name="connsiteX126" fmla="*/ 720364 w 1446843"/>
                <a:gd name="connsiteY126" fmla="*/ 588377 h 1956613"/>
                <a:gd name="connsiteX127" fmla="*/ 720245 w 1446843"/>
                <a:gd name="connsiteY127" fmla="*/ 588496 h 1956613"/>
                <a:gd name="connsiteX128" fmla="*/ 1 w 1446843"/>
                <a:gd name="connsiteY128" fmla="*/ 516613 h 1956613"/>
                <a:gd name="connsiteX129" fmla="*/ 1440494 w 1446843"/>
                <a:gd name="connsiteY129" fmla="*/ 516613 h 1956613"/>
                <a:gd name="connsiteX130" fmla="*/ 1440494 w 1446843"/>
                <a:gd name="connsiteY130" fmla="*/ 1956613 h 1956613"/>
                <a:gd name="connsiteX131" fmla="*/ 1 w 1446843"/>
                <a:gd name="connsiteY131" fmla="*/ 1956613 h 1956613"/>
                <a:gd name="connsiteX132" fmla="*/ 364181 w 1446843"/>
                <a:gd name="connsiteY132" fmla="*/ 280388 h 1956613"/>
                <a:gd name="connsiteX133" fmla="*/ 318697 w 1446843"/>
                <a:gd name="connsiteY133" fmla="*/ 286520 h 1956613"/>
                <a:gd name="connsiteX134" fmla="*/ 70059 w 1446843"/>
                <a:gd name="connsiteY134" fmla="*/ 367445 h 1956613"/>
                <a:gd name="connsiteX135" fmla="*/ 70275 w 1446843"/>
                <a:gd name="connsiteY135" fmla="*/ 367515 h 1956613"/>
                <a:gd name="connsiteX136" fmla="*/ 70059 w 1446843"/>
                <a:gd name="connsiteY136" fmla="*/ 367585 h 1956613"/>
                <a:gd name="connsiteX137" fmla="*/ 318697 w 1446843"/>
                <a:gd name="connsiteY137" fmla="*/ 448510 h 1956613"/>
                <a:gd name="connsiteX138" fmla="*/ 409663 w 1446843"/>
                <a:gd name="connsiteY138" fmla="*/ 448510 h 1956613"/>
                <a:gd name="connsiteX139" fmla="*/ 409663 w 1446843"/>
                <a:gd name="connsiteY139" fmla="*/ 418903 h 1956613"/>
                <a:gd name="connsiteX140" fmla="*/ 308836 w 1446843"/>
                <a:gd name="connsiteY140" fmla="*/ 386086 h 1956613"/>
                <a:gd name="connsiteX141" fmla="*/ 755109 w 1446843"/>
                <a:gd name="connsiteY141" fmla="*/ 386086 h 1956613"/>
                <a:gd name="connsiteX142" fmla="*/ 811135 w 1446843"/>
                <a:gd name="connsiteY142" fmla="*/ 367851 h 1956613"/>
                <a:gd name="connsiteX143" fmla="*/ 811136 w 1446843"/>
                <a:gd name="connsiteY143" fmla="*/ 367851 h 1956613"/>
                <a:gd name="connsiteX144" fmla="*/ 755109 w 1446843"/>
                <a:gd name="connsiteY144" fmla="*/ 349616 h 1956613"/>
                <a:gd name="connsiteX145" fmla="*/ 306771 w 1446843"/>
                <a:gd name="connsiteY145" fmla="*/ 349616 h 1956613"/>
                <a:gd name="connsiteX146" fmla="*/ 409664 w 1446843"/>
                <a:gd name="connsiteY146" fmla="*/ 316127 h 1956613"/>
                <a:gd name="connsiteX147" fmla="*/ 409664 w 1446843"/>
                <a:gd name="connsiteY147" fmla="*/ 286520 h 1956613"/>
                <a:gd name="connsiteX148" fmla="*/ 364181 w 1446843"/>
                <a:gd name="connsiteY148" fmla="*/ 280388 h 1956613"/>
                <a:gd name="connsiteX149" fmla="*/ 1090824 w 1446843"/>
                <a:gd name="connsiteY149" fmla="*/ 208541 h 1956613"/>
                <a:gd name="connsiteX150" fmla="*/ 1045340 w 1446843"/>
                <a:gd name="connsiteY150" fmla="*/ 214673 h 1956613"/>
                <a:gd name="connsiteX151" fmla="*/ 1045340 w 1446843"/>
                <a:gd name="connsiteY151" fmla="*/ 244280 h 1956613"/>
                <a:gd name="connsiteX152" fmla="*/ 1148234 w 1446843"/>
                <a:gd name="connsiteY152" fmla="*/ 277769 h 1956613"/>
                <a:gd name="connsiteX153" fmla="*/ 699894 w 1446843"/>
                <a:gd name="connsiteY153" fmla="*/ 277769 h 1956613"/>
                <a:gd name="connsiteX154" fmla="*/ 643868 w 1446843"/>
                <a:gd name="connsiteY154" fmla="*/ 296004 h 1956613"/>
                <a:gd name="connsiteX155" fmla="*/ 699895 w 1446843"/>
                <a:gd name="connsiteY155" fmla="*/ 314239 h 1956613"/>
                <a:gd name="connsiteX156" fmla="*/ 1146169 w 1446843"/>
                <a:gd name="connsiteY156" fmla="*/ 314239 h 1956613"/>
                <a:gd name="connsiteX157" fmla="*/ 1045340 w 1446843"/>
                <a:gd name="connsiteY157" fmla="*/ 347056 h 1956613"/>
                <a:gd name="connsiteX158" fmla="*/ 1045340 w 1446843"/>
                <a:gd name="connsiteY158" fmla="*/ 376663 h 1956613"/>
                <a:gd name="connsiteX159" fmla="*/ 1136307 w 1446843"/>
                <a:gd name="connsiteY159" fmla="*/ 376663 h 1956613"/>
                <a:gd name="connsiteX160" fmla="*/ 1384946 w 1446843"/>
                <a:gd name="connsiteY160" fmla="*/ 295738 h 1956613"/>
                <a:gd name="connsiteX161" fmla="*/ 1384730 w 1446843"/>
                <a:gd name="connsiteY161" fmla="*/ 295668 h 1956613"/>
                <a:gd name="connsiteX162" fmla="*/ 1384945 w 1446843"/>
                <a:gd name="connsiteY162" fmla="*/ 295598 h 1956613"/>
                <a:gd name="connsiteX163" fmla="*/ 1136306 w 1446843"/>
                <a:gd name="connsiteY163" fmla="*/ 214673 h 1956613"/>
                <a:gd name="connsiteX164" fmla="*/ 1090824 w 1446843"/>
                <a:gd name="connsiteY164" fmla="*/ 208541 h 1956613"/>
                <a:gd name="connsiteX165" fmla="*/ 364181 w 1446843"/>
                <a:gd name="connsiteY165" fmla="*/ 88153 h 1956613"/>
                <a:gd name="connsiteX166" fmla="*/ 318697 w 1446843"/>
                <a:gd name="connsiteY166" fmla="*/ 94285 h 1956613"/>
                <a:gd name="connsiteX167" fmla="*/ 70059 w 1446843"/>
                <a:gd name="connsiteY167" fmla="*/ 175210 h 1956613"/>
                <a:gd name="connsiteX168" fmla="*/ 70275 w 1446843"/>
                <a:gd name="connsiteY168" fmla="*/ 175280 h 1956613"/>
                <a:gd name="connsiteX169" fmla="*/ 70059 w 1446843"/>
                <a:gd name="connsiteY169" fmla="*/ 175350 h 1956613"/>
                <a:gd name="connsiteX170" fmla="*/ 318697 w 1446843"/>
                <a:gd name="connsiteY170" fmla="*/ 256275 h 1956613"/>
                <a:gd name="connsiteX171" fmla="*/ 409663 w 1446843"/>
                <a:gd name="connsiteY171" fmla="*/ 256275 h 1956613"/>
                <a:gd name="connsiteX172" fmla="*/ 409663 w 1446843"/>
                <a:gd name="connsiteY172" fmla="*/ 226668 h 1956613"/>
                <a:gd name="connsiteX173" fmla="*/ 308836 w 1446843"/>
                <a:gd name="connsiteY173" fmla="*/ 193851 h 1956613"/>
                <a:gd name="connsiteX174" fmla="*/ 755109 w 1446843"/>
                <a:gd name="connsiteY174" fmla="*/ 193851 h 1956613"/>
                <a:gd name="connsiteX175" fmla="*/ 811135 w 1446843"/>
                <a:gd name="connsiteY175" fmla="*/ 175616 h 1956613"/>
                <a:gd name="connsiteX176" fmla="*/ 811136 w 1446843"/>
                <a:gd name="connsiteY176" fmla="*/ 175616 h 1956613"/>
                <a:gd name="connsiteX177" fmla="*/ 755109 w 1446843"/>
                <a:gd name="connsiteY177" fmla="*/ 157381 h 1956613"/>
                <a:gd name="connsiteX178" fmla="*/ 306771 w 1446843"/>
                <a:gd name="connsiteY178" fmla="*/ 157381 h 1956613"/>
                <a:gd name="connsiteX179" fmla="*/ 409664 w 1446843"/>
                <a:gd name="connsiteY179" fmla="*/ 123892 h 1956613"/>
                <a:gd name="connsiteX180" fmla="*/ 409664 w 1446843"/>
                <a:gd name="connsiteY180" fmla="*/ 94285 h 1956613"/>
                <a:gd name="connsiteX181" fmla="*/ 364181 w 1446843"/>
                <a:gd name="connsiteY181" fmla="*/ 88153 h 1956613"/>
                <a:gd name="connsiteX182" fmla="*/ 1090824 w 1446843"/>
                <a:gd name="connsiteY182" fmla="*/ 16306 h 1956613"/>
                <a:gd name="connsiteX183" fmla="*/ 1045340 w 1446843"/>
                <a:gd name="connsiteY183" fmla="*/ 22437 h 1956613"/>
                <a:gd name="connsiteX184" fmla="*/ 1045340 w 1446843"/>
                <a:gd name="connsiteY184" fmla="*/ 52044 h 1956613"/>
                <a:gd name="connsiteX185" fmla="*/ 1148234 w 1446843"/>
                <a:gd name="connsiteY185" fmla="*/ 85533 h 1956613"/>
                <a:gd name="connsiteX186" fmla="*/ 699894 w 1446843"/>
                <a:gd name="connsiteY186" fmla="*/ 85533 h 1956613"/>
                <a:gd name="connsiteX187" fmla="*/ 643868 w 1446843"/>
                <a:gd name="connsiteY187" fmla="*/ 103769 h 1956613"/>
                <a:gd name="connsiteX188" fmla="*/ 699895 w 1446843"/>
                <a:gd name="connsiteY188" fmla="*/ 122004 h 1956613"/>
                <a:gd name="connsiteX189" fmla="*/ 1146169 w 1446843"/>
                <a:gd name="connsiteY189" fmla="*/ 122004 h 1956613"/>
                <a:gd name="connsiteX190" fmla="*/ 1045340 w 1446843"/>
                <a:gd name="connsiteY190" fmla="*/ 154820 h 1956613"/>
                <a:gd name="connsiteX191" fmla="*/ 1045340 w 1446843"/>
                <a:gd name="connsiteY191" fmla="*/ 184427 h 1956613"/>
                <a:gd name="connsiteX192" fmla="*/ 1136307 w 1446843"/>
                <a:gd name="connsiteY192" fmla="*/ 184427 h 1956613"/>
                <a:gd name="connsiteX193" fmla="*/ 1384946 w 1446843"/>
                <a:gd name="connsiteY193" fmla="*/ 103503 h 1956613"/>
                <a:gd name="connsiteX194" fmla="*/ 1384730 w 1446843"/>
                <a:gd name="connsiteY194" fmla="*/ 103432 h 1956613"/>
                <a:gd name="connsiteX195" fmla="*/ 1384945 w 1446843"/>
                <a:gd name="connsiteY195" fmla="*/ 103362 h 1956613"/>
                <a:gd name="connsiteX196" fmla="*/ 1136306 w 1446843"/>
                <a:gd name="connsiteY196" fmla="*/ 22437 h 1956613"/>
                <a:gd name="connsiteX197" fmla="*/ 1090824 w 1446843"/>
                <a:gd name="connsiteY197" fmla="*/ 16306 h 1956613"/>
                <a:gd name="connsiteX198" fmla="*/ 0 w 1446843"/>
                <a:gd name="connsiteY198" fmla="*/ 0 h 1956613"/>
                <a:gd name="connsiteX199" fmla="*/ 1446843 w 1446843"/>
                <a:gd name="connsiteY199" fmla="*/ 0 h 1956613"/>
                <a:gd name="connsiteX200" fmla="*/ 1446843 w 1446843"/>
                <a:gd name="connsiteY200" fmla="*/ 470746 h 1956613"/>
                <a:gd name="connsiteX201" fmla="*/ 0 w 1446843"/>
                <a:gd name="connsiteY201" fmla="*/ 470746 h 195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</a:cxnLst>
              <a:rect l="l" t="t" r="r" b="b"/>
              <a:pathLst>
                <a:path w="1446843" h="1956613">
                  <a:moveTo>
                    <a:pt x="720126" y="588377"/>
                  </a:moveTo>
                  <a:lnTo>
                    <a:pt x="583483" y="725020"/>
                  </a:lnTo>
                  <a:cubicBezTo>
                    <a:pt x="569678" y="738825"/>
                    <a:pt x="569678" y="761207"/>
                    <a:pt x="583483" y="775012"/>
                  </a:cubicBezTo>
                  <a:cubicBezTo>
                    <a:pt x="597288" y="788817"/>
                    <a:pt x="619671" y="788817"/>
                    <a:pt x="633476" y="775012"/>
                  </a:cubicBezTo>
                  <a:lnTo>
                    <a:pt x="688887" y="719600"/>
                  </a:lnTo>
                  <a:lnTo>
                    <a:pt x="688887" y="915774"/>
                  </a:lnTo>
                  <a:lnTo>
                    <a:pt x="654950" y="919195"/>
                  </a:lnTo>
                  <a:cubicBezTo>
                    <a:pt x="612766" y="927827"/>
                    <a:pt x="573569" y="944657"/>
                    <a:pt x="539095" y="967947"/>
                  </a:cubicBezTo>
                  <a:lnTo>
                    <a:pt x="518211" y="985178"/>
                  </a:lnTo>
                  <a:lnTo>
                    <a:pt x="383011" y="849979"/>
                  </a:lnTo>
                  <a:lnTo>
                    <a:pt x="457060" y="845663"/>
                  </a:lnTo>
                  <a:cubicBezTo>
                    <a:pt x="475508" y="844588"/>
                    <a:pt x="491335" y="828762"/>
                    <a:pt x="492409" y="810314"/>
                  </a:cubicBezTo>
                  <a:cubicBezTo>
                    <a:pt x="493485" y="791866"/>
                    <a:pt x="479401" y="777782"/>
                    <a:pt x="460953" y="778857"/>
                  </a:cubicBezTo>
                  <a:lnTo>
                    <a:pt x="278353" y="789499"/>
                  </a:lnTo>
                  <a:lnTo>
                    <a:pt x="278344" y="789657"/>
                  </a:lnTo>
                  <a:lnTo>
                    <a:pt x="278186" y="789666"/>
                  </a:lnTo>
                  <a:lnTo>
                    <a:pt x="267544" y="972267"/>
                  </a:lnTo>
                  <a:cubicBezTo>
                    <a:pt x="267007" y="981491"/>
                    <a:pt x="270259" y="989624"/>
                    <a:pt x="275951" y="995316"/>
                  </a:cubicBezTo>
                  <a:cubicBezTo>
                    <a:pt x="281644" y="1001009"/>
                    <a:pt x="289777" y="1004261"/>
                    <a:pt x="299001" y="1003723"/>
                  </a:cubicBezTo>
                  <a:cubicBezTo>
                    <a:pt x="317449" y="1002648"/>
                    <a:pt x="333275" y="986822"/>
                    <a:pt x="334350" y="968373"/>
                  </a:cubicBezTo>
                  <a:lnTo>
                    <a:pt x="338754" y="892808"/>
                  </a:lnTo>
                  <a:lnTo>
                    <a:pt x="474106" y="1028161"/>
                  </a:lnTo>
                  <a:lnTo>
                    <a:pt x="451581" y="1055462"/>
                  </a:lnTo>
                  <a:cubicBezTo>
                    <a:pt x="428291" y="1089936"/>
                    <a:pt x="411461" y="1129133"/>
                    <a:pt x="402829" y="1171316"/>
                  </a:cubicBezTo>
                  <a:lnTo>
                    <a:pt x="399293" y="1206390"/>
                  </a:lnTo>
                  <a:lnTo>
                    <a:pt x="210434" y="1206390"/>
                  </a:lnTo>
                  <a:lnTo>
                    <a:pt x="266981" y="1149844"/>
                  </a:lnTo>
                  <a:cubicBezTo>
                    <a:pt x="280786" y="1136039"/>
                    <a:pt x="280786" y="1113657"/>
                    <a:pt x="266981" y="1099852"/>
                  </a:cubicBezTo>
                  <a:cubicBezTo>
                    <a:pt x="260078" y="1092949"/>
                    <a:pt x="251031" y="1089498"/>
                    <a:pt x="241985" y="1089498"/>
                  </a:cubicBezTo>
                  <a:cubicBezTo>
                    <a:pt x="232938" y="1089498"/>
                    <a:pt x="223891" y="1092949"/>
                    <a:pt x="216989" y="1099852"/>
                  </a:cubicBezTo>
                  <a:lnTo>
                    <a:pt x="80346" y="1236494"/>
                  </a:lnTo>
                  <a:lnTo>
                    <a:pt x="80465" y="1236613"/>
                  </a:lnTo>
                  <a:lnTo>
                    <a:pt x="80346" y="1236731"/>
                  </a:lnTo>
                  <a:lnTo>
                    <a:pt x="216988" y="1373374"/>
                  </a:lnTo>
                  <a:cubicBezTo>
                    <a:pt x="230793" y="1387179"/>
                    <a:pt x="253175" y="1387179"/>
                    <a:pt x="266980" y="1373374"/>
                  </a:cubicBezTo>
                  <a:cubicBezTo>
                    <a:pt x="280785" y="1359569"/>
                    <a:pt x="280785" y="1337187"/>
                    <a:pt x="266980" y="1323382"/>
                  </a:cubicBezTo>
                  <a:lnTo>
                    <a:pt x="211569" y="1267970"/>
                  </a:lnTo>
                  <a:lnTo>
                    <a:pt x="399408" y="1267970"/>
                  </a:lnTo>
                  <a:lnTo>
                    <a:pt x="402829" y="1301910"/>
                  </a:lnTo>
                  <a:cubicBezTo>
                    <a:pt x="411461" y="1344094"/>
                    <a:pt x="428291" y="1383291"/>
                    <a:pt x="451581" y="1417764"/>
                  </a:cubicBezTo>
                  <a:lnTo>
                    <a:pt x="475269" y="1446475"/>
                  </a:lnTo>
                  <a:lnTo>
                    <a:pt x="336225" y="1585519"/>
                  </a:lnTo>
                  <a:lnTo>
                    <a:pt x="331821" y="1509954"/>
                  </a:lnTo>
                  <a:cubicBezTo>
                    <a:pt x="330746" y="1491505"/>
                    <a:pt x="314920" y="1475679"/>
                    <a:pt x="296472" y="1474604"/>
                  </a:cubicBezTo>
                  <a:cubicBezTo>
                    <a:pt x="287248" y="1474066"/>
                    <a:pt x="279115" y="1477318"/>
                    <a:pt x="273422" y="1483011"/>
                  </a:cubicBezTo>
                  <a:cubicBezTo>
                    <a:pt x="267730" y="1488703"/>
                    <a:pt x="264478" y="1496836"/>
                    <a:pt x="265015" y="1506060"/>
                  </a:cubicBezTo>
                  <a:lnTo>
                    <a:pt x="275657" y="1688661"/>
                  </a:lnTo>
                  <a:lnTo>
                    <a:pt x="275815" y="1688670"/>
                  </a:lnTo>
                  <a:lnTo>
                    <a:pt x="275824" y="1688828"/>
                  </a:lnTo>
                  <a:lnTo>
                    <a:pt x="458424" y="1699470"/>
                  </a:lnTo>
                  <a:cubicBezTo>
                    <a:pt x="476872" y="1700545"/>
                    <a:pt x="490956" y="1686461"/>
                    <a:pt x="489880" y="1668013"/>
                  </a:cubicBezTo>
                  <a:cubicBezTo>
                    <a:pt x="488806" y="1649565"/>
                    <a:pt x="472979" y="1633739"/>
                    <a:pt x="454531" y="1632664"/>
                  </a:cubicBezTo>
                  <a:lnTo>
                    <a:pt x="380482" y="1628348"/>
                  </a:lnTo>
                  <a:lnTo>
                    <a:pt x="519620" y="1489211"/>
                  </a:lnTo>
                  <a:lnTo>
                    <a:pt x="539095" y="1505279"/>
                  </a:lnTo>
                  <a:cubicBezTo>
                    <a:pt x="573569" y="1528569"/>
                    <a:pt x="612766" y="1545399"/>
                    <a:pt x="654950" y="1554031"/>
                  </a:cubicBezTo>
                  <a:lnTo>
                    <a:pt x="688888" y="1557452"/>
                  </a:lnTo>
                  <a:lnTo>
                    <a:pt x="688889" y="1763119"/>
                  </a:lnTo>
                  <a:lnTo>
                    <a:pt x="633477" y="1707708"/>
                  </a:lnTo>
                  <a:cubicBezTo>
                    <a:pt x="619672" y="1693903"/>
                    <a:pt x="597290" y="1693903"/>
                    <a:pt x="583485" y="1707708"/>
                  </a:cubicBezTo>
                  <a:cubicBezTo>
                    <a:pt x="569680" y="1721513"/>
                    <a:pt x="569680" y="1743895"/>
                    <a:pt x="583485" y="1757700"/>
                  </a:cubicBezTo>
                  <a:lnTo>
                    <a:pt x="720127" y="1894342"/>
                  </a:lnTo>
                  <a:lnTo>
                    <a:pt x="720246" y="1894223"/>
                  </a:lnTo>
                  <a:lnTo>
                    <a:pt x="720365" y="1894342"/>
                  </a:lnTo>
                  <a:lnTo>
                    <a:pt x="857007" y="1757699"/>
                  </a:lnTo>
                  <a:cubicBezTo>
                    <a:pt x="863910" y="1750797"/>
                    <a:pt x="867361" y="1741750"/>
                    <a:pt x="867361" y="1732703"/>
                  </a:cubicBezTo>
                  <a:cubicBezTo>
                    <a:pt x="867361" y="1723657"/>
                    <a:pt x="863910" y="1714610"/>
                    <a:pt x="857007" y="1707707"/>
                  </a:cubicBezTo>
                  <a:cubicBezTo>
                    <a:pt x="843202" y="1693902"/>
                    <a:pt x="820820" y="1693902"/>
                    <a:pt x="807015" y="1707707"/>
                  </a:cubicBezTo>
                  <a:lnTo>
                    <a:pt x="750469" y="1764254"/>
                  </a:lnTo>
                  <a:lnTo>
                    <a:pt x="750469" y="1557566"/>
                  </a:lnTo>
                  <a:lnTo>
                    <a:pt x="785544" y="1554031"/>
                  </a:lnTo>
                  <a:cubicBezTo>
                    <a:pt x="827727" y="1545399"/>
                    <a:pt x="866924" y="1528569"/>
                    <a:pt x="901398" y="1505279"/>
                  </a:cubicBezTo>
                  <a:lnTo>
                    <a:pt x="929229" y="1482316"/>
                  </a:lnTo>
                  <a:lnTo>
                    <a:pt x="1068467" y="1621553"/>
                  </a:lnTo>
                  <a:lnTo>
                    <a:pt x="994419" y="1625869"/>
                  </a:lnTo>
                  <a:cubicBezTo>
                    <a:pt x="975971" y="1626944"/>
                    <a:pt x="960144" y="1642770"/>
                    <a:pt x="959069" y="1661218"/>
                  </a:cubicBezTo>
                  <a:cubicBezTo>
                    <a:pt x="957994" y="1679666"/>
                    <a:pt x="972077" y="1693750"/>
                    <a:pt x="990525" y="1692675"/>
                  </a:cubicBezTo>
                  <a:lnTo>
                    <a:pt x="1173125" y="1682033"/>
                  </a:lnTo>
                  <a:lnTo>
                    <a:pt x="1173135" y="1681875"/>
                  </a:lnTo>
                  <a:lnTo>
                    <a:pt x="1173293" y="1681866"/>
                  </a:lnTo>
                  <a:lnTo>
                    <a:pt x="1183934" y="1499265"/>
                  </a:lnTo>
                  <a:cubicBezTo>
                    <a:pt x="1184472" y="1490041"/>
                    <a:pt x="1181220" y="1481908"/>
                    <a:pt x="1175527" y="1476216"/>
                  </a:cubicBezTo>
                  <a:cubicBezTo>
                    <a:pt x="1169835" y="1470523"/>
                    <a:pt x="1161702" y="1467271"/>
                    <a:pt x="1152478" y="1467809"/>
                  </a:cubicBezTo>
                  <a:cubicBezTo>
                    <a:pt x="1134030" y="1468884"/>
                    <a:pt x="1118203" y="1484710"/>
                    <a:pt x="1117128" y="1503159"/>
                  </a:cubicBezTo>
                  <a:lnTo>
                    <a:pt x="1112725" y="1578724"/>
                  </a:lnTo>
                  <a:lnTo>
                    <a:pt x="972119" y="1438118"/>
                  </a:lnTo>
                  <a:lnTo>
                    <a:pt x="988913" y="1417764"/>
                  </a:lnTo>
                  <a:cubicBezTo>
                    <a:pt x="1012203" y="1383291"/>
                    <a:pt x="1029032" y="1344094"/>
                    <a:pt x="1037664" y="1301910"/>
                  </a:cubicBezTo>
                  <a:lnTo>
                    <a:pt x="1041086" y="1267970"/>
                  </a:lnTo>
                  <a:lnTo>
                    <a:pt x="1223102" y="1267970"/>
                  </a:lnTo>
                  <a:lnTo>
                    <a:pt x="1167690" y="1323382"/>
                  </a:lnTo>
                  <a:cubicBezTo>
                    <a:pt x="1153885" y="1337187"/>
                    <a:pt x="1153885" y="1359569"/>
                    <a:pt x="1167690" y="1373374"/>
                  </a:cubicBezTo>
                  <a:cubicBezTo>
                    <a:pt x="1181495" y="1387179"/>
                    <a:pt x="1203877" y="1387179"/>
                    <a:pt x="1217682" y="1373374"/>
                  </a:cubicBezTo>
                  <a:lnTo>
                    <a:pt x="1354325" y="1236731"/>
                  </a:lnTo>
                  <a:lnTo>
                    <a:pt x="1354206" y="1236613"/>
                  </a:lnTo>
                  <a:lnTo>
                    <a:pt x="1354325" y="1236494"/>
                  </a:lnTo>
                  <a:lnTo>
                    <a:pt x="1217682" y="1099852"/>
                  </a:lnTo>
                  <a:cubicBezTo>
                    <a:pt x="1210779" y="1092949"/>
                    <a:pt x="1201733" y="1089498"/>
                    <a:pt x="1192686" y="1089498"/>
                  </a:cubicBezTo>
                  <a:cubicBezTo>
                    <a:pt x="1183639" y="1089498"/>
                    <a:pt x="1174592" y="1092949"/>
                    <a:pt x="1167690" y="1099852"/>
                  </a:cubicBezTo>
                  <a:cubicBezTo>
                    <a:pt x="1153885" y="1113657"/>
                    <a:pt x="1153885" y="1136039"/>
                    <a:pt x="1167690" y="1149844"/>
                  </a:cubicBezTo>
                  <a:lnTo>
                    <a:pt x="1224237" y="1206390"/>
                  </a:lnTo>
                  <a:lnTo>
                    <a:pt x="1041200" y="1206390"/>
                  </a:lnTo>
                  <a:lnTo>
                    <a:pt x="1037664" y="1171316"/>
                  </a:lnTo>
                  <a:cubicBezTo>
                    <a:pt x="1029032" y="1129133"/>
                    <a:pt x="1012203" y="1089936"/>
                    <a:pt x="988913" y="1055462"/>
                  </a:cubicBezTo>
                  <a:lnTo>
                    <a:pt x="973892" y="1037257"/>
                  </a:lnTo>
                  <a:lnTo>
                    <a:pt x="1108185" y="902964"/>
                  </a:lnTo>
                  <a:lnTo>
                    <a:pt x="1112588" y="978529"/>
                  </a:lnTo>
                  <a:cubicBezTo>
                    <a:pt x="1113663" y="996978"/>
                    <a:pt x="1129490" y="1012804"/>
                    <a:pt x="1147938" y="1013879"/>
                  </a:cubicBezTo>
                  <a:cubicBezTo>
                    <a:pt x="1157162" y="1014417"/>
                    <a:pt x="1165295" y="1011165"/>
                    <a:pt x="1170987" y="1005472"/>
                  </a:cubicBezTo>
                  <a:cubicBezTo>
                    <a:pt x="1176680" y="999780"/>
                    <a:pt x="1179932" y="991647"/>
                    <a:pt x="1179394" y="982423"/>
                  </a:cubicBezTo>
                  <a:lnTo>
                    <a:pt x="1168753" y="799822"/>
                  </a:lnTo>
                  <a:lnTo>
                    <a:pt x="1168595" y="799813"/>
                  </a:lnTo>
                  <a:lnTo>
                    <a:pt x="1168585" y="799655"/>
                  </a:lnTo>
                  <a:lnTo>
                    <a:pt x="985985" y="789013"/>
                  </a:lnTo>
                  <a:cubicBezTo>
                    <a:pt x="967537" y="787938"/>
                    <a:pt x="953454" y="802022"/>
                    <a:pt x="954529" y="820470"/>
                  </a:cubicBezTo>
                  <a:cubicBezTo>
                    <a:pt x="955604" y="838918"/>
                    <a:pt x="971431" y="854744"/>
                    <a:pt x="989879" y="855819"/>
                  </a:cubicBezTo>
                  <a:lnTo>
                    <a:pt x="1063927" y="860135"/>
                  </a:lnTo>
                  <a:lnTo>
                    <a:pt x="931378" y="992683"/>
                  </a:lnTo>
                  <a:lnTo>
                    <a:pt x="901398" y="967947"/>
                  </a:lnTo>
                  <a:cubicBezTo>
                    <a:pt x="866924" y="944657"/>
                    <a:pt x="827727" y="927827"/>
                    <a:pt x="785544" y="919195"/>
                  </a:cubicBezTo>
                  <a:lnTo>
                    <a:pt x="750468" y="915659"/>
                  </a:lnTo>
                  <a:lnTo>
                    <a:pt x="750468" y="718466"/>
                  </a:lnTo>
                  <a:lnTo>
                    <a:pt x="807015" y="775012"/>
                  </a:lnTo>
                  <a:cubicBezTo>
                    <a:pt x="820820" y="788818"/>
                    <a:pt x="843202" y="788818"/>
                    <a:pt x="857007" y="775012"/>
                  </a:cubicBezTo>
                  <a:cubicBezTo>
                    <a:pt x="863910" y="768110"/>
                    <a:pt x="867361" y="759063"/>
                    <a:pt x="867361" y="750016"/>
                  </a:cubicBezTo>
                  <a:cubicBezTo>
                    <a:pt x="867361" y="740970"/>
                    <a:pt x="863910" y="731923"/>
                    <a:pt x="857007" y="725020"/>
                  </a:cubicBezTo>
                  <a:lnTo>
                    <a:pt x="720364" y="588377"/>
                  </a:lnTo>
                  <a:lnTo>
                    <a:pt x="720245" y="588496"/>
                  </a:lnTo>
                  <a:close/>
                  <a:moveTo>
                    <a:pt x="1" y="516613"/>
                  </a:moveTo>
                  <a:lnTo>
                    <a:pt x="1440494" y="516613"/>
                  </a:lnTo>
                  <a:lnTo>
                    <a:pt x="1440494" y="1956613"/>
                  </a:lnTo>
                  <a:lnTo>
                    <a:pt x="1" y="1956613"/>
                  </a:lnTo>
                  <a:close/>
                  <a:moveTo>
                    <a:pt x="364181" y="280388"/>
                  </a:moveTo>
                  <a:cubicBezTo>
                    <a:pt x="347719" y="280388"/>
                    <a:pt x="331257" y="282432"/>
                    <a:pt x="318697" y="286520"/>
                  </a:cubicBezTo>
                  <a:lnTo>
                    <a:pt x="70059" y="367445"/>
                  </a:lnTo>
                  <a:lnTo>
                    <a:pt x="70275" y="367515"/>
                  </a:lnTo>
                  <a:lnTo>
                    <a:pt x="70059" y="367585"/>
                  </a:lnTo>
                  <a:lnTo>
                    <a:pt x="318697" y="448510"/>
                  </a:lnTo>
                  <a:cubicBezTo>
                    <a:pt x="343816" y="456686"/>
                    <a:pt x="384544" y="456686"/>
                    <a:pt x="409663" y="448510"/>
                  </a:cubicBezTo>
                  <a:cubicBezTo>
                    <a:pt x="434783" y="440334"/>
                    <a:pt x="434783" y="427079"/>
                    <a:pt x="409663" y="418903"/>
                  </a:cubicBezTo>
                  <a:lnTo>
                    <a:pt x="308836" y="386086"/>
                  </a:lnTo>
                  <a:lnTo>
                    <a:pt x="755109" y="386086"/>
                  </a:lnTo>
                  <a:cubicBezTo>
                    <a:pt x="786052" y="386086"/>
                    <a:pt x="811135" y="377922"/>
                    <a:pt x="811135" y="367851"/>
                  </a:cubicBezTo>
                  <a:lnTo>
                    <a:pt x="811136" y="367851"/>
                  </a:lnTo>
                  <a:cubicBezTo>
                    <a:pt x="811136" y="357780"/>
                    <a:pt x="786052" y="349616"/>
                    <a:pt x="755109" y="349616"/>
                  </a:cubicBezTo>
                  <a:lnTo>
                    <a:pt x="306771" y="349616"/>
                  </a:lnTo>
                  <a:lnTo>
                    <a:pt x="409664" y="316127"/>
                  </a:lnTo>
                  <a:cubicBezTo>
                    <a:pt x="434784" y="307951"/>
                    <a:pt x="434784" y="294696"/>
                    <a:pt x="409664" y="286520"/>
                  </a:cubicBezTo>
                  <a:cubicBezTo>
                    <a:pt x="397104" y="282432"/>
                    <a:pt x="380643" y="280388"/>
                    <a:pt x="364181" y="280388"/>
                  </a:cubicBezTo>
                  <a:close/>
                  <a:moveTo>
                    <a:pt x="1090824" y="208541"/>
                  </a:moveTo>
                  <a:cubicBezTo>
                    <a:pt x="1074361" y="208541"/>
                    <a:pt x="1057899" y="210585"/>
                    <a:pt x="1045340" y="214673"/>
                  </a:cubicBezTo>
                  <a:cubicBezTo>
                    <a:pt x="1020220" y="222849"/>
                    <a:pt x="1020220" y="236104"/>
                    <a:pt x="1045340" y="244280"/>
                  </a:cubicBezTo>
                  <a:lnTo>
                    <a:pt x="1148234" y="277769"/>
                  </a:lnTo>
                  <a:lnTo>
                    <a:pt x="699894" y="277769"/>
                  </a:lnTo>
                  <a:cubicBezTo>
                    <a:pt x="668952" y="277769"/>
                    <a:pt x="643868" y="285933"/>
                    <a:pt x="643868" y="296004"/>
                  </a:cubicBezTo>
                  <a:cubicBezTo>
                    <a:pt x="643868" y="306075"/>
                    <a:pt x="668952" y="314239"/>
                    <a:pt x="699895" y="314239"/>
                  </a:cubicBezTo>
                  <a:lnTo>
                    <a:pt x="1146169" y="314239"/>
                  </a:lnTo>
                  <a:lnTo>
                    <a:pt x="1045340" y="347056"/>
                  </a:lnTo>
                  <a:cubicBezTo>
                    <a:pt x="1020220" y="355232"/>
                    <a:pt x="1020220" y="368487"/>
                    <a:pt x="1045340" y="376663"/>
                  </a:cubicBezTo>
                  <a:cubicBezTo>
                    <a:pt x="1070460" y="384839"/>
                    <a:pt x="1111187" y="384839"/>
                    <a:pt x="1136307" y="376663"/>
                  </a:cubicBezTo>
                  <a:lnTo>
                    <a:pt x="1384946" y="295738"/>
                  </a:lnTo>
                  <a:lnTo>
                    <a:pt x="1384730" y="295668"/>
                  </a:lnTo>
                  <a:lnTo>
                    <a:pt x="1384945" y="295598"/>
                  </a:lnTo>
                  <a:lnTo>
                    <a:pt x="1136306" y="214673"/>
                  </a:lnTo>
                  <a:cubicBezTo>
                    <a:pt x="1123746" y="210585"/>
                    <a:pt x="1107285" y="208541"/>
                    <a:pt x="1090824" y="208541"/>
                  </a:cubicBezTo>
                  <a:close/>
                  <a:moveTo>
                    <a:pt x="364181" y="88153"/>
                  </a:moveTo>
                  <a:cubicBezTo>
                    <a:pt x="347719" y="88153"/>
                    <a:pt x="331257" y="90197"/>
                    <a:pt x="318697" y="94285"/>
                  </a:cubicBezTo>
                  <a:lnTo>
                    <a:pt x="70059" y="175210"/>
                  </a:lnTo>
                  <a:lnTo>
                    <a:pt x="70275" y="175280"/>
                  </a:lnTo>
                  <a:lnTo>
                    <a:pt x="70059" y="175350"/>
                  </a:lnTo>
                  <a:lnTo>
                    <a:pt x="318697" y="256275"/>
                  </a:lnTo>
                  <a:cubicBezTo>
                    <a:pt x="343816" y="264451"/>
                    <a:pt x="384544" y="264451"/>
                    <a:pt x="409663" y="256275"/>
                  </a:cubicBezTo>
                  <a:cubicBezTo>
                    <a:pt x="434783" y="248099"/>
                    <a:pt x="434783" y="234843"/>
                    <a:pt x="409663" y="226668"/>
                  </a:cubicBezTo>
                  <a:lnTo>
                    <a:pt x="308836" y="193851"/>
                  </a:lnTo>
                  <a:lnTo>
                    <a:pt x="755109" y="193851"/>
                  </a:lnTo>
                  <a:cubicBezTo>
                    <a:pt x="786052" y="193851"/>
                    <a:pt x="811135" y="185687"/>
                    <a:pt x="811135" y="175616"/>
                  </a:cubicBezTo>
                  <a:lnTo>
                    <a:pt x="811136" y="175616"/>
                  </a:lnTo>
                  <a:cubicBezTo>
                    <a:pt x="811136" y="165545"/>
                    <a:pt x="786052" y="157381"/>
                    <a:pt x="755109" y="157381"/>
                  </a:cubicBezTo>
                  <a:lnTo>
                    <a:pt x="306771" y="157381"/>
                  </a:lnTo>
                  <a:lnTo>
                    <a:pt x="409664" y="123892"/>
                  </a:lnTo>
                  <a:cubicBezTo>
                    <a:pt x="434784" y="115716"/>
                    <a:pt x="434784" y="102461"/>
                    <a:pt x="409664" y="94285"/>
                  </a:cubicBezTo>
                  <a:cubicBezTo>
                    <a:pt x="397104" y="90197"/>
                    <a:pt x="380643" y="88153"/>
                    <a:pt x="364181" y="88153"/>
                  </a:cubicBezTo>
                  <a:close/>
                  <a:moveTo>
                    <a:pt x="1090824" y="16306"/>
                  </a:moveTo>
                  <a:cubicBezTo>
                    <a:pt x="1074361" y="16306"/>
                    <a:pt x="1057899" y="18349"/>
                    <a:pt x="1045340" y="22437"/>
                  </a:cubicBezTo>
                  <a:cubicBezTo>
                    <a:pt x="1020220" y="30613"/>
                    <a:pt x="1020220" y="43869"/>
                    <a:pt x="1045340" y="52044"/>
                  </a:cubicBezTo>
                  <a:lnTo>
                    <a:pt x="1148234" y="85533"/>
                  </a:lnTo>
                  <a:lnTo>
                    <a:pt x="699894" y="85533"/>
                  </a:lnTo>
                  <a:cubicBezTo>
                    <a:pt x="668952" y="85533"/>
                    <a:pt x="643868" y="93698"/>
                    <a:pt x="643868" y="103769"/>
                  </a:cubicBezTo>
                  <a:cubicBezTo>
                    <a:pt x="643868" y="113840"/>
                    <a:pt x="668952" y="122004"/>
                    <a:pt x="699895" y="122004"/>
                  </a:cubicBezTo>
                  <a:lnTo>
                    <a:pt x="1146169" y="122004"/>
                  </a:lnTo>
                  <a:lnTo>
                    <a:pt x="1045340" y="154820"/>
                  </a:lnTo>
                  <a:cubicBezTo>
                    <a:pt x="1020220" y="162996"/>
                    <a:pt x="1020220" y="176252"/>
                    <a:pt x="1045340" y="184427"/>
                  </a:cubicBezTo>
                  <a:cubicBezTo>
                    <a:pt x="1070460" y="192603"/>
                    <a:pt x="1111187" y="192603"/>
                    <a:pt x="1136307" y="184427"/>
                  </a:cubicBezTo>
                  <a:lnTo>
                    <a:pt x="1384946" y="103503"/>
                  </a:lnTo>
                  <a:lnTo>
                    <a:pt x="1384730" y="103432"/>
                  </a:lnTo>
                  <a:lnTo>
                    <a:pt x="1384945" y="103362"/>
                  </a:lnTo>
                  <a:lnTo>
                    <a:pt x="1136306" y="22437"/>
                  </a:lnTo>
                  <a:cubicBezTo>
                    <a:pt x="1123746" y="18349"/>
                    <a:pt x="1107285" y="16306"/>
                    <a:pt x="1090824" y="16306"/>
                  </a:cubicBezTo>
                  <a:close/>
                  <a:moveTo>
                    <a:pt x="0" y="0"/>
                  </a:moveTo>
                  <a:lnTo>
                    <a:pt x="1446843" y="0"/>
                  </a:lnTo>
                  <a:lnTo>
                    <a:pt x="1446843" y="470746"/>
                  </a:lnTo>
                  <a:lnTo>
                    <a:pt x="0" y="47074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592730" y="1887894"/>
            <a:ext cx="578380" cy="578380"/>
            <a:chOff x="2397107" y="4351279"/>
            <a:chExt cx="468000" cy="468000"/>
          </a:xfrm>
        </p:grpSpPr>
        <p:sp>
          <p:nvSpPr>
            <p:cNvPr id="121" name="円/楕円 120"/>
            <p:cNvSpPr>
              <a:spLocks noChangeAspect="1"/>
            </p:cNvSpPr>
            <p:nvPr/>
          </p:nvSpPr>
          <p:spPr>
            <a:xfrm>
              <a:off x="2397107" y="4351279"/>
              <a:ext cx="468000" cy="46800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2" name="フリーフォーム 121"/>
            <p:cNvSpPr>
              <a:spLocks noChangeAspect="1"/>
            </p:cNvSpPr>
            <p:nvPr/>
          </p:nvSpPr>
          <p:spPr>
            <a:xfrm>
              <a:off x="2397107" y="4351279"/>
              <a:ext cx="468000" cy="468000"/>
            </a:xfrm>
            <a:custGeom>
              <a:avLst/>
              <a:gdLst>
                <a:gd name="connsiteX0" fmla="*/ 1466161 w 1824552"/>
                <a:gd name="connsiteY0" fmla="*/ 973942 h 1824552"/>
                <a:gd name="connsiteX1" fmla="*/ 1394161 w 1824552"/>
                <a:gd name="connsiteY1" fmla="*/ 1045942 h 1824552"/>
                <a:gd name="connsiteX2" fmla="*/ 1394161 w 1824552"/>
                <a:gd name="connsiteY2" fmla="*/ 1276507 h 1824552"/>
                <a:gd name="connsiteX3" fmla="*/ 1135444 w 1824552"/>
                <a:gd name="connsiteY3" fmla="*/ 1017789 h 1824552"/>
                <a:gd name="connsiteX4" fmla="*/ 1033620 w 1824552"/>
                <a:gd name="connsiteY4" fmla="*/ 1017789 h 1824552"/>
                <a:gd name="connsiteX5" fmla="*/ 1033620 w 1824552"/>
                <a:gd name="connsiteY5" fmla="*/ 1119613 h 1824552"/>
                <a:gd name="connsiteX6" fmla="*/ 1299400 w 1824552"/>
                <a:gd name="connsiteY6" fmla="*/ 1385393 h 1824552"/>
                <a:gd name="connsiteX7" fmla="*/ 1054710 w 1824552"/>
                <a:gd name="connsiteY7" fmla="*/ 1385393 h 1824552"/>
                <a:gd name="connsiteX8" fmla="*/ 982710 w 1824552"/>
                <a:gd name="connsiteY8" fmla="*/ 1457393 h 1824552"/>
                <a:gd name="connsiteX9" fmla="*/ 1054710 w 1824552"/>
                <a:gd name="connsiteY9" fmla="*/ 1529393 h 1824552"/>
                <a:gd name="connsiteX10" fmla="*/ 1394161 w 1824552"/>
                <a:gd name="connsiteY10" fmla="*/ 1529393 h 1824552"/>
                <a:gd name="connsiteX11" fmla="*/ 1394161 w 1824552"/>
                <a:gd name="connsiteY11" fmla="*/ 1529393 h 1824552"/>
                <a:gd name="connsiteX12" fmla="*/ 1538161 w 1824552"/>
                <a:gd name="connsiteY12" fmla="*/ 1529393 h 1824552"/>
                <a:gd name="connsiteX13" fmla="*/ 1538161 w 1824552"/>
                <a:gd name="connsiteY13" fmla="*/ 1045942 h 1824552"/>
                <a:gd name="connsiteX14" fmla="*/ 1466161 w 1824552"/>
                <a:gd name="connsiteY14" fmla="*/ 973942 h 1824552"/>
                <a:gd name="connsiteX15" fmla="*/ 370468 w 1824552"/>
                <a:gd name="connsiteY15" fmla="*/ 966876 h 1824552"/>
                <a:gd name="connsiteX16" fmla="*/ 298468 w 1824552"/>
                <a:gd name="connsiteY16" fmla="*/ 1038876 h 1824552"/>
                <a:gd name="connsiteX17" fmla="*/ 370468 w 1824552"/>
                <a:gd name="connsiteY17" fmla="*/ 1110876 h 1824552"/>
                <a:gd name="connsiteX18" fmla="*/ 616076 w 1824552"/>
                <a:gd name="connsiteY18" fmla="*/ 1110876 h 1824552"/>
                <a:gd name="connsiteX19" fmla="*/ 349377 w 1824552"/>
                <a:gd name="connsiteY19" fmla="*/ 1377575 h 1824552"/>
                <a:gd name="connsiteX20" fmla="*/ 349377 w 1824552"/>
                <a:gd name="connsiteY20" fmla="*/ 1479398 h 1824552"/>
                <a:gd name="connsiteX21" fmla="*/ 451201 w 1824552"/>
                <a:gd name="connsiteY21" fmla="*/ 1479398 h 1824552"/>
                <a:gd name="connsiteX22" fmla="*/ 709917 w 1824552"/>
                <a:gd name="connsiteY22" fmla="*/ 1220681 h 1824552"/>
                <a:gd name="connsiteX23" fmla="*/ 709917 w 1824552"/>
                <a:gd name="connsiteY23" fmla="*/ 1457394 h 1824552"/>
                <a:gd name="connsiteX24" fmla="*/ 781917 w 1824552"/>
                <a:gd name="connsiteY24" fmla="*/ 1529394 h 1824552"/>
                <a:gd name="connsiteX25" fmla="*/ 853917 w 1824552"/>
                <a:gd name="connsiteY25" fmla="*/ 1457394 h 1824552"/>
                <a:gd name="connsiteX26" fmla="*/ 853917 w 1824552"/>
                <a:gd name="connsiteY26" fmla="*/ 1110876 h 1824552"/>
                <a:gd name="connsiteX27" fmla="*/ 853919 w 1824552"/>
                <a:gd name="connsiteY27" fmla="*/ 1110876 h 1824552"/>
                <a:gd name="connsiteX28" fmla="*/ 853919 w 1824552"/>
                <a:gd name="connsiteY28" fmla="*/ 966876 h 1824552"/>
                <a:gd name="connsiteX29" fmla="*/ 1059643 w 1824552"/>
                <a:gd name="connsiteY29" fmla="*/ 286361 h 1824552"/>
                <a:gd name="connsiteX30" fmla="*/ 987643 w 1824552"/>
                <a:gd name="connsiteY30" fmla="*/ 358361 h 1824552"/>
                <a:gd name="connsiteX31" fmla="*/ 987643 w 1824552"/>
                <a:gd name="connsiteY31" fmla="*/ 697812 h 1824552"/>
                <a:gd name="connsiteX32" fmla="*/ 982710 w 1824552"/>
                <a:gd name="connsiteY32" fmla="*/ 697812 h 1824552"/>
                <a:gd name="connsiteX33" fmla="*/ 982710 w 1824552"/>
                <a:gd name="connsiteY33" fmla="*/ 841812 h 1824552"/>
                <a:gd name="connsiteX34" fmla="*/ 987643 w 1824552"/>
                <a:gd name="connsiteY34" fmla="*/ 841812 h 1824552"/>
                <a:gd name="connsiteX35" fmla="*/ 987643 w 1824552"/>
                <a:gd name="connsiteY35" fmla="*/ 841812 h 1824552"/>
                <a:gd name="connsiteX36" fmla="*/ 1131643 w 1824552"/>
                <a:gd name="connsiteY36" fmla="*/ 841812 h 1824552"/>
                <a:gd name="connsiteX37" fmla="*/ 1131643 w 1824552"/>
                <a:gd name="connsiteY37" fmla="*/ 841812 h 1824552"/>
                <a:gd name="connsiteX38" fmla="*/ 1466161 w 1824552"/>
                <a:gd name="connsiteY38" fmla="*/ 841812 h 1824552"/>
                <a:gd name="connsiteX39" fmla="*/ 1538161 w 1824552"/>
                <a:gd name="connsiteY39" fmla="*/ 769812 h 1824552"/>
                <a:gd name="connsiteX40" fmla="*/ 1466161 w 1824552"/>
                <a:gd name="connsiteY40" fmla="*/ 697812 h 1824552"/>
                <a:gd name="connsiteX41" fmla="*/ 1226531 w 1824552"/>
                <a:gd name="connsiteY41" fmla="*/ 697812 h 1824552"/>
                <a:gd name="connsiteX42" fmla="*/ 1487251 w 1824552"/>
                <a:gd name="connsiteY42" fmla="*/ 437092 h 1824552"/>
                <a:gd name="connsiteX43" fmla="*/ 1487251 w 1824552"/>
                <a:gd name="connsiteY43" fmla="*/ 335268 h 1824552"/>
                <a:gd name="connsiteX44" fmla="*/ 1385428 w 1824552"/>
                <a:gd name="connsiteY44" fmla="*/ 335268 h 1824552"/>
                <a:gd name="connsiteX45" fmla="*/ 1131643 w 1824552"/>
                <a:gd name="connsiteY45" fmla="*/ 589053 h 1824552"/>
                <a:gd name="connsiteX46" fmla="*/ 1131643 w 1824552"/>
                <a:gd name="connsiteY46" fmla="*/ 358361 h 1824552"/>
                <a:gd name="connsiteX47" fmla="*/ 1059643 w 1824552"/>
                <a:gd name="connsiteY47" fmla="*/ 286361 h 1824552"/>
                <a:gd name="connsiteX48" fmla="*/ 298467 w 1824552"/>
                <a:gd name="connsiteY48" fmla="*/ 279295 h 1824552"/>
                <a:gd name="connsiteX49" fmla="*/ 298467 w 1824552"/>
                <a:gd name="connsiteY49" fmla="*/ 423295 h 1824552"/>
                <a:gd name="connsiteX50" fmla="*/ 298467 w 1824552"/>
                <a:gd name="connsiteY50" fmla="*/ 423295 h 1824552"/>
                <a:gd name="connsiteX51" fmla="*/ 298467 w 1824552"/>
                <a:gd name="connsiteY51" fmla="*/ 769813 h 1824552"/>
                <a:gd name="connsiteX52" fmla="*/ 370467 w 1824552"/>
                <a:gd name="connsiteY52" fmla="*/ 841813 h 1824552"/>
                <a:gd name="connsiteX53" fmla="*/ 442467 w 1824552"/>
                <a:gd name="connsiteY53" fmla="*/ 769813 h 1824552"/>
                <a:gd name="connsiteX54" fmla="*/ 442467 w 1824552"/>
                <a:gd name="connsiteY54" fmla="*/ 531219 h 1824552"/>
                <a:gd name="connsiteX55" fmla="*/ 701185 w 1824552"/>
                <a:gd name="connsiteY55" fmla="*/ 789937 h 1824552"/>
                <a:gd name="connsiteX56" fmla="*/ 803008 w 1824552"/>
                <a:gd name="connsiteY56" fmla="*/ 789937 h 1824552"/>
                <a:gd name="connsiteX57" fmla="*/ 803008 w 1824552"/>
                <a:gd name="connsiteY57" fmla="*/ 688113 h 1824552"/>
                <a:gd name="connsiteX58" fmla="*/ 538189 w 1824552"/>
                <a:gd name="connsiteY58" fmla="*/ 423295 h 1824552"/>
                <a:gd name="connsiteX59" fmla="*/ 781918 w 1824552"/>
                <a:gd name="connsiteY59" fmla="*/ 423295 h 1824552"/>
                <a:gd name="connsiteX60" fmla="*/ 853918 w 1824552"/>
                <a:gd name="connsiteY60" fmla="*/ 351295 h 1824552"/>
                <a:gd name="connsiteX61" fmla="*/ 781918 w 1824552"/>
                <a:gd name="connsiteY61" fmla="*/ 279295 h 1824552"/>
                <a:gd name="connsiteX62" fmla="*/ 912276 w 1824552"/>
                <a:gd name="connsiteY62" fmla="*/ 0 h 1824552"/>
                <a:gd name="connsiteX63" fmla="*/ 1824552 w 1824552"/>
                <a:gd name="connsiteY63" fmla="*/ 912276 h 1824552"/>
                <a:gd name="connsiteX64" fmla="*/ 912276 w 1824552"/>
                <a:gd name="connsiteY64" fmla="*/ 1824552 h 1824552"/>
                <a:gd name="connsiteX65" fmla="*/ 0 w 1824552"/>
                <a:gd name="connsiteY65" fmla="*/ 912276 h 1824552"/>
                <a:gd name="connsiteX66" fmla="*/ 912276 w 1824552"/>
                <a:gd name="connsiteY66" fmla="*/ 0 h 182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824552" h="1824552">
                  <a:moveTo>
                    <a:pt x="1466161" y="973942"/>
                  </a:moveTo>
                  <a:cubicBezTo>
                    <a:pt x="1426396" y="973942"/>
                    <a:pt x="1394161" y="1006177"/>
                    <a:pt x="1394161" y="1045942"/>
                  </a:cubicBezTo>
                  <a:lnTo>
                    <a:pt x="1394161" y="1276507"/>
                  </a:lnTo>
                  <a:lnTo>
                    <a:pt x="1135444" y="1017789"/>
                  </a:lnTo>
                  <a:cubicBezTo>
                    <a:pt x="1107326" y="989671"/>
                    <a:pt x="1061738" y="989671"/>
                    <a:pt x="1033620" y="1017789"/>
                  </a:cubicBezTo>
                  <a:cubicBezTo>
                    <a:pt x="1005502" y="1045907"/>
                    <a:pt x="1005502" y="1091495"/>
                    <a:pt x="1033620" y="1119613"/>
                  </a:cubicBezTo>
                  <a:lnTo>
                    <a:pt x="1299400" y="1385393"/>
                  </a:lnTo>
                  <a:lnTo>
                    <a:pt x="1054710" y="1385393"/>
                  </a:lnTo>
                  <a:cubicBezTo>
                    <a:pt x="1014945" y="1385393"/>
                    <a:pt x="982710" y="1417628"/>
                    <a:pt x="982710" y="1457393"/>
                  </a:cubicBezTo>
                  <a:cubicBezTo>
                    <a:pt x="982710" y="1497158"/>
                    <a:pt x="1014945" y="1529393"/>
                    <a:pt x="1054710" y="1529393"/>
                  </a:cubicBezTo>
                  <a:lnTo>
                    <a:pt x="1394161" y="1529393"/>
                  </a:lnTo>
                  <a:lnTo>
                    <a:pt x="1394161" y="1529393"/>
                  </a:lnTo>
                  <a:lnTo>
                    <a:pt x="1538161" y="1529393"/>
                  </a:lnTo>
                  <a:lnTo>
                    <a:pt x="1538161" y="1045942"/>
                  </a:lnTo>
                  <a:cubicBezTo>
                    <a:pt x="1538161" y="1006177"/>
                    <a:pt x="1505926" y="973942"/>
                    <a:pt x="1466161" y="973942"/>
                  </a:cubicBezTo>
                  <a:close/>
                  <a:moveTo>
                    <a:pt x="370468" y="966876"/>
                  </a:moveTo>
                  <a:cubicBezTo>
                    <a:pt x="330703" y="966876"/>
                    <a:pt x="298468" y="999111"/>
                    <a:pt x="298468" y="1038876"/>
                  </a:cubicBezTo>
                  <a:cubicBezTo>
                    <a:pt x="298468" y="1078641"/>
                    <a:pt x="330703" y="1110876"/>
                    <a:pt x="370468" y="1110876"/>
                  </a:cubicBezTo>
                  <a:lnTo>
                    <a:pt x="616076" y="1110876"/>
                  </a:lnTo>
                  <a:lnTo>
                    <a:pt x="349377" y="1377575"/>
                  </a:lnTo>
                  <a:cubicBezTo>
                    <a:pt x="321259" y="1405693"/>
                    <a:pt x="321259" y="1451280"/>
                    <a:pt x="349377" y="1479398"/>
                  </a:cubicBezTo>
                  <a:cubicBezTo>
                    <a:pt x="377495" y="1507516"/>
                    <a:pt x="423083" y="1507516"/>
                    <a:pt x="451201" y="1479398"/>
                  </a:cubicBezTo>
                  <a:lnTo>
                    <a:pt x="709917" y="1220681"/>
                  </a:lnTo>
                  <a:lnTo>
                    <a:pt x="709917" y="1457394"/>
                  </a:lnTo>
                  <a:cubicBezTo>
                    <a:pt x="709917" y="1497159"/>
                    <a:pt x="742152" y="1529394"/>
                    <a:pt x="781917" y="1529394"/>
                  </a:cubicBezTo>
                  <a:cubicBezTo>
                    <a:pt x="821682" y="1529394"/>
                    <a:pt x="853917" y="1497159"/>
                    <a:pt x="853917" y="1457394"/>
                  </a:cubicBezTo>
                  <a:lnTo>
                    <a:pt x="853917" y="1110876"/>
                  </a:lnTo>
                  <a:lnTo>
                    <a:pt x="853919" y="1110876"/>
                  </a:lnTo>
                  <a:lnTo>
                    <a:pt x="853919" y="966876"/>
                  </a:lnTo>
                  <a:close/>
                  <a:moveTo>
                    <a:pt x="1059643" y="286361"/>
                  </a:moveTo>
                  <a:cubicBezTo>
                    <a:pt x="1019878" y="286361"/>
                    <a:pt x="987643" y="318596"/>
                    <a:pt x="987643" y="358361"/>
                  </a:cubicBezTo>
                  <a:lnTo>
                    <a:pt x="987643" y="697812"/>
                  </a:lnTo>
                  <a:lnTo>
                    <a:pt x="982710" y="697812"/>
                  </a:lnTo>
                  <a:lnTo>
                    <a:pt x="982710" y="841812"/>
                  </a:lnTo>
                  <a:lnTo>
                    <a:pt x="987643" y="841812"/>
                  </a:lnTo>
                  <a:lnTo>
                    <a:pt x="987643" y="841812"/>
                  </a:lnTo>
                  <a:lnTo>
                    <a:pt x="1131643" y="841812"/>
                  </a:lnTo>
                  <a:lnTo>
                    <a:pt x="1131643" y="841812"/>
                  </a:lnTo>
                  <a:lnTo>
                    <a:pt x="1466161" y="841812"/>
                  </a:lnTo>
                  <a:cubicBezTo>
                    <a:pt x="1505926" y="841812"/>
                    <a:pt x="1538161" y="809577"/>
                    <a:pt x="1538161" y="769812"/>
                  </a:cubicBezTo>
                  <a:cubicBezTo>
                    <a:pt x="1538161" y="730047"/>
                    <a:pt x="1505926" y="697812"/>
                    <a:pt x="1466161" y="697812"/>
                  </a:cubicBezTo>
                  <a:lnTo>
                    <a:pt x="1226531" y="697812"/>
                  </a:lnTo>
                  <a:lnTo>
                    <a:pt x="1487251" y="437092"/>
                  </a:lnTo>
                  <a:cubicBezTo>
                    <a:pt x="1515369" y="408974"/>
                    <a:pt x="1515369" y="363386"/>
                    <a:pt x="1487251" y="335268"/>
                  </a:cubicBezTo>
                  <a:cubicBezTo>
                    <a:pt x="1459133" y="307150"/>
                    <a:pt x="1413546" y="307150"/>
                    <a:pt x="1385428" y="335268"/>
                  </a:cubicBezTo>
                  <a:lnTo>
                    <a:pt x="1131643" y="589053"/>
                  </a:lnTo>
                  <a:lnTo>
                    <a:pt x="1131643" y="358361"/>
                  </a:lnTo>
                  <a:cubicBezTo>
                    <a:pt x="1131643" y="318596"/>
                    <a:pt x="1099408" y="286361"/>
                    <a:pt x="1059643" y="286361"/>
                  </a:cubicBezTo>
                  <a:close/>
                  <a:moveTo>
                    <a:pt x="298467" y="279295"/>
                  </a:moveTo>
                  <a:lnTo>
                    <a:pt x="298467" y="423295"/>
                  </a:lnTo>
                  <a:lnTo>
                    <a:pt x="298467" y="423295"/>
                  </a:lnTo>
                  <a:lnTo>
                    <a:pt x="298467" y="769813"/>
                  </a:lnTo>
                  <a:cubicBezTo>
                    <a:pt x="298467" y="809578"/>
                    <a:pt x="330702" y="841813"/>
                    <a:pt x="370467" y="841813"/>
                  </a:cubicBezTo>
                  <a:cubicBezTo>
                    <a:pt x="410232" y="841813"/>
                    <a:pt x="442467" y="809578"/>
                    <a:pt x="442467" y="769813"/>
                  </a:cubicBezTo>
                  <a:lnTo>
                    <a:pt x="442467" y="531219"/>
                  </a:lnTo>
                  <a:lnTo>
                    <a:pt x="701185" y="789937"/>
                  </a:lnTo>
                  <a:cubicBezTo>
                    <a:pt x="729303" y="818055"/>
                    <a:pt x="774890" y="818055"/>
                    <a:pt x="803008" y="789937"/>
                  </a:cubicBezTo>
                  <a:cubicBezTo>
                    <a:pt x="831126" y="761819"/>
                    <a:pt x="831126" y="716232"/>
                    <a:pt x="803008" y="688113"/>
                  </a:cubicBezTo>
                  <a:lnTo>
                    <a:pt x="538189" y="423295"/>
                  </a:lnTo>
                  <a:lnTo>
                    <a:pt x="781918" y="423295"/>
                  </a:lnTo>
                  <a:cubicBezTo>
                    <a:pt x="821683" y="423295"/>
                    <a:pt x="853918" y="391060"/>
                    <a:pt x="853918" y="351295"/>
                  </a:cubicBezTo>
                  <a:cubicBezTo>
                    <a:pt x="853918" y="311530"/>
                    <a:pt x="821683" y="279295"/>
                    <a:pt x="781918" y="279295"/>
                  </a:cubicBezTo>
                  <a:close/>
                  <a:moveTo>
                    <a:pt x="912276" y="0"/>
                  </a:moveTo>
                  <a:cubicBezTo>
                    <a:pt x="1416112" y="0"/>
                    <a:pt x="1824552" y="408440"/>
                    <a:pt x="1824552" y="912276"/>
                  </a:cubicBezTo>
                  <a:cubicBezTo>
                    <a:pt x="1824552" y="1416112"/>
                    <a:pt x="1416112" y="1824552"/>
                    <a:pt x="912276" y="1824552"/>
                  </a:cubicBezTo>
                  <a:cubicBezTo>
                    <a:pt x="408440" y="1824552"/>
                    <a:pt x="0" y="1416112"/>
                    <a:pt x="0" y="912276"/>
                  </a:cubicBezTo>
                  <a:cubicBezTo>
                    <a:pt x="0" y="408440"/>
                    <a:pt x="408440" y="0"/>
                    <a:pt x="91227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23" name="グループ化 122"/>
          <p:cNvGrpSpPr>
            <a:grpSpLocks noChangeAspect="1"/>
          </p:cNvGrpSpPr>
          <p:nvPr/>
        </p:nvGrpSpPr>
        <p:grpSpPr>
          <a:xfrm>
            <a:off x="3338436" y="3802751"/>
            <a:ext cx="644500" cy="557494"/>
            <a:chOff x="4644059" y="475876"/>
            <a:chExt cx="1287135" cy="1113371"/>
          </a:xfrm>
        </p:grpSpPr>
        <p:sp>
          <p:nvSpPr>
            <p:cNvPr id="124" name="二等辺三角形 123"/>
            <p:cNvSpPr>
              <a:spLocks noChangeAspect="1"/>
            </p:cNvSpPr>
            <p:nvPr/>
          </p:nvSpPr>
          <p:spPr>
            <a:xfrm>
              <a:off x="4644059" y="475876"/>
              <a:ext cx="1287135" cy="11133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5" name="フリーフォーム 124"/>
            <p:cNvSpPr>
              <a:spLocks noChangeAspect="1"/>
            </p:cNvSpPr>
            <p:nvPr/>
          </p:nvSpPr>
          <p:spPr>
            <a:xfrm>
              <a:off x="4762492" y="616104"/>
              <a:ext cx="1050269" cy="908484"/>
            </a:xfrm>
            <a:custGeom>
              <a:avLst/>
              <a:gdLst>
                <a:gd name="connsiteX0" fmla="*/ 988496 w 1977155"/>
                <a:gd name="connsiteY0" fmla="*/ 469171 h 1710241"/>
                <a:gd name="connsiteX1" fmla="*/ 849053 w 1977155"/>
                <a:gd name="connsiteY1" fmla="*/ 609407 h 1710241"/>
                <a:gd name="connsiteX2" fmla="*/ 934219 w 1977155"/>
                <a:gd name="connsiteY2" fmla="*/ 738623 h 1710241"/>
                <a:gd name="connsiteX3" fmla="*/ 943478 w 1977155"/>
                <a:gd name="connsiteY3" fmla="*/ 740503 h 1710241"/>
                <a:gd name="connsiteX4" fmla="*/ 943478 w 1977155"/>
                <a:gd name="connsiteY4" fmla="*/ 1036982 h 1710241"/>
                <a:gd name="connsiteX5" fmla="*/ 934219 w 1977155"/>
                <a:gd name="connsiteY5" fmla="*/ 1038862 h 1710241"/>
                <a:gd name="connsiteX6" fmla="*/ 849053 w 1977155"/>
                <a:gd name="connsiteY6" fmla="*/ 1168077 h 1710241"/>
                <a:gd name="connsiteX7" fmla="*/ 854186 w 1977155"/>
                <a:gd name="connsiteY7" fmla="*/ 1193646 h 1710241"/>
                <a:gd name="connsiteX8" fmla="*/ 595691 w 1977155"/>
                <a:gd name="connsiteY8" fmla="*/ 1342888 h 1710241"/>
                <a:gd name="connsiteX9" fmla="*/ 565423 w 1977155"/>
                <a:gd name="connsiteY9" fmla="*/ 1322319 h 1710241"/>
                <a:gd name="connsiteX10" fmla="*/ 486729 w 1977155"/>
                <a:gd name="connsiteY10" fmla="*/ 1309416 h 1710241"/>
                <a:gd name="connsiteX11" fmla="*/ 433977 w 1977155"/>
                <a:gd name="connsiteY11" fmla="*/ 1327219 h 1710241"/>
                <a:gd name="connsiteX12" fmla="*/ 382250 w 1977155"/>
                <a:gd name="connsiteY12" fmla="*/ 1518099 h 1710241"/>
                <a:gd name="connsiteX13" fmla="*/ 573420 w 1977155"/>
                <a:gd name="connsiteY13" fmla="*/ 1568742 h 1710241"/>
                <a:gd name="connsiteX14" fmla="*/ 642741 w 1977155"/>
                <a:gd name="connsiteY14" fmla="*/ 1430379 h 1710241"/>
                <a:gd name="connsiteX15" fmla="*/ 639739 w 1977155"/>
                <a:gd name="connsiteY15" fmla="*/ 1421419 h 1710241"/>
                <a:gd name="connsiteX16" fmla="*/ 897664 w 1977155"/>
                <a:gd name="connsiteY16" fmla="*/ 1272506 h 1710241"/>
                <a:gd name="connsiteX17" fmla="*/ 934219 w 1977155"/>
                <a:gd name="connsiteY17" fmla="*/ 1297292 h 1710241"/>
                <a:gd name="connsiteX18" fmla="*/ 988496 w 1977155"/>
                <a:gd name="connsiteY18" fmla="*/ 1308312 h 1710241"/>
                <a:gd name="connsiteX19" fmla="*/ 1042774 w 1977155"/>
                <a:gd name="connsiteY19" fmla="*/ 1297292 h 1710241"/>
                <a:gd name="connsiteX20" fmla="*/ 1079403 w 1977155"/>
                <a:gd name="connsiteY20" fmla="*/ 1272455 h 1710241"/>
                <a:gd name="connsiteX21" fmla="*/ 1337414 w 1977155"/>
                <a:gd name="connsiteY21" fmla="*/ 1421418 h 1710241"/>
                <a:gd name="connsiteX22" fmla="*/ 1334412 w 1977155"/>
                <a:gd name="connsiteY22" fmla="*/ 1430378 h 1710241"/>
                <a:gd name="connsiteX23" fmla="*/ 1403733 w 1977155"/>
                <a:gd name="connsiteY23" fmla="*/ 1568742 h 1710241"/>
                <a:gd name="connsiteX24" fmla="*/ 1594902 w 1977155"/>
                <a:gd name="connsiteY24" fmla="*/ 1518099 h 1710241"/>
                <a:gd name="connsiteX25" fmla="*/ 1543176 w 1977155"/>
                <a:gd name="connsiteY25" fmla="*/ 1327219 h 1710241"/>
                <a:gd name="connsiteX26" fmla="*/ 1490424 w 1977155"/>
                <a:gd name="connsiteY26" fmla="*/ 1309416 h 1710241"/>
                <a:gd name="connsiteX27" fmla="*/ 1411730 w 1977155"/>
                <a:gd name="connsiteY27" fmla="*/ 1322319 h 1710241"/>
                <a:gd name="connsiteX28" fmla="*/ 1381462 w 1977155"/>
                <a:gd name="connsiteY28" fmla="*/ 1342887 h 1710241"/>
                <a:gd name="connsiteX29" fmla="*/ 1122823 w 1977155"/>
                <a:gd name="connsiteY29" fmla="*/ 1193562 h 1710241"/>
                <a:gd name="connsiteX30" fmla="*/ 1127939 w 1977155"/>
                <a:gd name="connsiteY30" fmla="*/ 1168077 h 1710241"/>
                <a:gd name="connsiteX31" fmla="*/ 1042774 w 1977155"/>
                <a:gd name="connsiteY31" fmla="*/ 1038862 h 1710241"/>
                <a:gd name="connsiteX32" fmla="*/ 1033512 w 1977155"/>
                <a:gd name="connsiteY32" fmla="*/ 1036982 h 1710241"/>
                <a:gd name="connsiteX33" fmla="*/ 1033512 w 1977155"/>
                <a:gd name="connsiteY33" fmla="*/ 740503 h 1710241"/>
                <a:gd name="connsiteX34" fmla="*/ 1042774 w 1977155"/>
                <a:gd name="connsiteY34" fmla="*/ 738623 h 1710241"/>
                <a:gd name="connsiteX35" fmla="*/ 1127939 w 1977155"/>
                <a:gd name="connsiteY35" fmla="*/ 609407 h 1710241"/>
                <a:gd name="connsiteX36" fmla="*/ 988496 w 1977155"/>
                <a:gd name="connsiteY36" fmla="*/ 469171 h 1710241"/>
                <a:gd name="connsiteX37" fmla="*/ 988578 w 1977155"/>
                <a:gd name="connsiteY37" fmla="*/ 0 h 1710241"/>
                <a:gd name="connsiteX38" fmla="*/ 1977155 w 1977155"/>
                <a:gd name="connsiteY38" fmla="*/ 1710241 h 1710241"/>
                <a:gd name="connsiteX39" fmla="*/ 0 w 1977155"/>
                <a:gd name="connsiteY39" fmla="*/ 1710241 h 171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977155" h="1710241">
                  <a:moveTo>
                    <a:pt x="988496" y="469171"/>
                  </a:moveTo>
                  <a:cubicBezTo>
                    <a:pt x="911484" y="469171"/>
                    <a:pt x="849053" y="531957"/>
                    <a:pt x="849053" y="609407"/>
                  </a:cubicBezTo>
                  <a:cubicBezTo>
                    <a:pt x="849053" y="667495"/>
                    <a:pt x="884171" y="717334"/>
                    <a:pt x="934219" y="738623"/>
                  </a:cubicBezTo>
                  <a:lnTo>
                    <a:pt x="943478" y="740503"/>
                  </a:lnTo>
                  <a:lnTo>
                    <a:pt x="943478" y="1036982"/>
                  </a:lnTo>
                  <a:lnTo>
                    <a:pt x="934219" y="1038862"/>
                  </a:lnTo>
                  <a:cubicBezTo>
                    <a:pt x="884171" y="1060151"/>
                    <a:pt x="849053" y="1109990"/>
                    <a:pt x="849053" y="1168077"/>
                  </a:cubicBezTo>
                  <a:lnTo>
                    <a:pt x="854186" y="1193646"/>
                  </a:lnTo>
                  <a:lnTo>
                    <a:pt x="595691" y="1342888"/>
                  </a:lnTo>
                  <a:lnTo>
                    <a:pt x="565423" y="1322319"/>
                  </a:lnTo>
                  <a:cubicBezTo>
                    <a:pt x="541200" y="1310606"/>
                    <a:pt x="513816" y="1306000"/>
                    <a:pt x="486729" y="1309416"/>
                  </a:cubicBezTo>
                  <a:cubicBezTo>
                    <a:pt x="468671" y="1311694"/>
                    <a:pt x="450745" y="1317538"/>
                    <a:pt x="433977" y="1327219"/>
                  </a:cubicBezTo>
                  <a:cubicBezTo>
                    <a:pt x="366903" y="1365945"/>
                    <a:pt x="343744" y="1451404"/>
                    <a:pt x="382250" y="1518099"/>
                  </a:cubicBezTo>
                  <a:cubicBezTo>
                    <a:pt x="420756" y="1584793"/>
                    <a:pt x="506346" y="1607467"/>
                    <a:pt x="573420" y="1568742"/>
                  </a:cubicBezTo>
                  <a:cubicBezTo>
                    <a:pt x="623725" y="1539698"/>
                    <a:pt x="649328" y="1484366"/>
                    <a:pt x="642741" y="1430379"/>
                  </a:cubicBezTo>
                  <a:lnTo>
                    <a:pt x="639739" y="1421419"/>
                  </a:lnTo>
                  <a:lnTo>
                    <a:pt x="897664" y="1272506"/>
                  </a:lnTo>
                  <a:lnTo>
                    <a:pt x="934219" y="1297292"/>
                  </a:lnTo>
                  <a:cubicBezTo>
                    <a:pt x="950901" y="1304388"/>
                    <a:pt x="969243" y="1308312"/>
                    <a:pt x="988496" y="1308312"/>
                  </a:cubicBezTo>
                  <a:cubicBezTo>
                    <a:pt x="1007749" y="1308312"/>
                    <a:pt x="1026091" y="1304388"/>
                    <a:pt x="1042774" y="1297292"/>
                  </a:cubicBezTo>
                  <a:lnTo>
                    <a:pt x="1079403" y="1272455"/>
                  </a:lnTo>
                  <a:lnTo>
                    <a:pt x="1337414" y="1421418"/>
                  </a:lnTo>
                  <a:lnTo>
                    <a:pt x="1334412" y="1430378"/>
                  </a:lnTo>
                  <a:cubicBezTo>
                    <a:pt x="1327824" y="1484366"/>
                    <a:pt x="1353428" y="1539698"/>
                    <a:pt x="1403733" y="1568742"/>
                  </a:cubicBezTo>
                  <a:cubicBezTo>
                    <a:pt x="1470807" y="1607467"/>
                    <a:pt x="1556396" y="1584793"/>
                    <a:pt x="1594902" y="1518099"/>
                  </a:cubicBezTo>
                  <a:cubicBezTo>
                    <a:pt x="1633408" y="1451404"/>
                    <a:pt x="1610250" y="1365944"/>
                    <a:pt x="1543176" y="1327219"/>
                  </a:cubicBezTo>
                  <a:cubicBezTo>
                    <a:pt x="1526407" y="1317538"/>
                    <a:pt x="1508482" y="1311694"/>
                    <a:pt x="1490424" y="1309416"/>
                  </a:cubicBezTo>
                  <a:cubicBezTo>
                    <a:pt x="1463337" y="1305999"/>
                    <a:pt x="1435952" y="1310606"/>
                    <a:pt x="1411730" y="1322319"/>
                  </a:cubicBezTo>
                  <a:lnTo>
                    <a:pt x="1381462" y="1342887"/>
                  </a:lnTo>
                  <a:lnTo>
                    <a:pt x="1122823" y="1193562"/>
                  </a:lnTo>
                  <a:lnTo>
                    <a:pt x="1127939" y="1168077"/>
                  </a:lnTo>
                  <a:cubicBezTo>
                    <a:pt x="1127939" y="1109990"/>
                    <a:pt x="1092822" y="1060151"/>
                    <a:pt x="1042774" y="1038862"/>
                  </a:cubicBezTo>
                  <a:lnTo>
                    <a:pt x="1033512" y="1036982"/>
                  </a:lnTo>
                  <a:lnTo>
                    <a:pt x="1033512" y="740503"/>
                  </a:lnTo>
                  <a:lnTo>
                    <a:pt x="1042774" y="738623"/>
                  </a:lnTo>
                  <a:cubicBezTo>
                    <a:pt x="1092822" y="717334"/>
                    <a:pt x="1127939" y="667495"/>
                    <a:pt x="1127939" y="609407"/>
                  </a:cubicBezTo>
                  <a:cubicBezTo>
                    <a:pt x="1127939" y="531957"/>
                    <a:pt x="1065508" y="469171"/>
                    <a:pt x="988496" y="469171"/>
                  </a:cubicBezTo>
                  <a:close/>
                  <a:moveTo>
                    <a:pt x="988578" y="0"/>
                  </a:moveTo>
                  <a:lnTo>
                    <a:pt x="1977155" y="1710241"/>
                  </a:lnTo>
                  <a:lnTo>
                    <a:pt x="0" y="171024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674232" y="3845124"/>
            <a:ext cx="472748" cy="472748"/>
            <a:chOff x="2088482" y="4593574"/>
            <a:chExt cx="1080000" cy="1080000"/>
          </a:xfrm>
        </p:grpSpPr>
        <p:sp>
          <p:nvSpPr>
            <p:cNvPr id="136" name="正方形/長方形 135"/>
            <p:cNvSpPr>
              <a:spLocks noChangeAspect="1"/>
            </p:cNvSpPr>
            <p:nvPr/>
          </p:nvSpPr>
          <p:spPr>
            <a:xfrm>
              <a:off x="2088482" y="4593574"/>
              <a:ext cx="1080000" cy="108000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7" name="フリーフォーム 136"/>
            <p:cNvSpPr>
              <a:spLocks noChangeAspect="1"/>
            </p:cNvSpPr>
            <p:nvPr/>
          </p:nvSpPr>
          <p:spPr>
            <a:xfrm flipH="1">
              <a:off x="2088482" y="4593574"/>
              <a:ext cx="1080000" cy="1080000"/>
            </a:xfrm>
            <a:custGeom>
              <a:avLst/>
              <a:gdLst>
                <a:gd name="connsiteX0" fmla="*/ 1077911 w 1440493"/>
                <a:gd name="connsiteY0" fmla="*/ 857701 h 1440000"/>
                <a:gd name="connsiteX1" fmla="*/ 1123195 w 1440493"/>
                <a:gd name="connsiteY1" fmla="*/ 876458 h 1440000"/>
                <a:gd name="connsiteX2" fmla="*/ 1370742 w 1440493"/>
                <a:gd name="connsiteY2" fmla="*/ 1124005 h 1440000"/>
                <a:gd name="connsiteX3" fmla="*/ 1370527 w 1440493"/>
                <a:gd name="connsiteY3" fmla="*/ 1124220 h 1440000"/>
                <a:gd name="connsiteX4" fmla="*/ 1370742 w 1440493"/>
                <a:gd name="connsiteY4" fmla="*/ 1124435 h 1440000"/>
                <a:gd name="connsiteX5" fmla="*/ 1123195 w 1440493"/>
                <a:gd name="connsiteY5" fmla="*/ 1371981 h 1440000"/>
                <a:gd name="connsiteX6" fmla="*/ 1032628 w 1440493"/>
                <a:gd name="connsiteY6" fmla="*/ 1371981 h 1440000"/>
                <a:gd name="connsiteX7" fmla="*/ 1032628 w 1440493"/>
                <a:gd name="connsiteY7" fmla="*/ 1281414 h 1440000"/>
                <a:gd name="connsiteX8" fmla="*/ 1133013 w 1440493"/>
                <a:gd name="connsiteY8" fmla="*/ 1181028 h 1440000"/>
                <a:gd name="connsiteX9" fmla="*/ 688698 w 1440493"/>
                <a:gd name="connsiteY9" fmla="*/ 1181029 h 1440000"/>
                <a:gd name="connsiteX10" fmla="*/ 632918 w 1440493"/>
                <a:gd name="connsiteY10" fmla="*/ 1125248 h 1440000"/>
                <a:gd name="connsiteX11" fmla="*/ 632917 w 1440493"/>
                <a:gd name="connsiteY11" fmla="*/ 1125248 h 1440000"/>
                <a:gd name="connsiteX12" fmla="*/ 688698 w 1440493"/>
                <a:gd name="connsiteY12" fmla="*/ 1069468 h 1440000"/>
                <a:gd name="connsiteX13" fmla="*/ 1135069 w 1440493"/>
                <a:gd name="connsiteY13" fmla="*/ 1069468 h 1440000"/>
                <a:gd name="connsiteX14" fmla="*/ 1032627 w 1440493"/>
                <a:gd name="connsiteY14" fmla="*/ 967026 h 1440000"/>
                <a:gd name="connsiteX15" fmla="*/ 1032627 w 1440493"/>
                <a:gd name="connsiteY15" fmla="*/ 876458 h 1440000"/>
                <a:gd name="connsiteX16" fmla="*/ 1077911 w 1440493"/>
                <a:gd name="connsiteY16" fmla="*/ 857701 h 1440000"/>
                <a:gd name="connsiteX17" fmla="*/ 354457 w 1440493"/>
                <a:gd name="connsiteY17" fmla="*/ 637922 h 1440000"/>
                <a:gd name="connsiteX18" fmla="*/ 399741 w 1440493"/>
                <a:gd name="connsiteY18" fmla="*/ 656679 h 1440000"/>
                <a:gd name="connsiteX19" fmla="*/ 399741 w 1440493"/>
                <a:gd name="connsiteY19" fmla="*/ 747247 h 1440000"/>
                <a:gd name="connsiteX20" fmla="*/ 297299 w 1440493"/>
                <a:gd name="connsiteY20" fmla="*/ 849689 h 1440000"/>
                <a:gd name="connsiteX21" fmla="*/ 743671 w 1440493"/>
                <a:gd name="connsiteY21" fmla="*/ 849689 h 1440000"/>
                <a:gd name="connsiteX22" fmla="*/ 799451 w 1440493"/>
                <a:gd name="connsiteY22" fmla="*/ 905469 h 1440000"/>
                <a:gd name="connsiteX23" fmla="*/ 799451 w 1440493"/>
                <a:gd name="connsiteY23" fmla="*/ 905469 h 1440000"/>
                <a:gd name="connsiteX24" fmla="*/ 743670 w 1440493"/>
                <a:gd name="connsiteY24" fmla="*/ 961250 h 1440000"/>
                <a:gd name="connsiteX25" fmla="*/ 299355 w 1440493"/>
                <a:gd name="connsiteY25" fmla="*/ 961249 h 1440000"/>
                <a:gd name="connsiteX26" fmla="*/ 399741 w 1440493"/>
                <a:gd name="connsiteY26" fmla="*/ 1061635 h 1440000"/>
                <a:gd name="connsiteX27" fmla="*/ 399741 w 1440493"/>
                <a:gd name="connsiteY27" fmla="*/ 1152202 h 1440000"/>
                <a:gd name="connsiteX28" fmla="*/ 309173 w 1440493"/>
                <a:gd name="connsiteY28" fmla="*/ 1152202 h 1440000"/>
                <a:gd name="connsiteX29" fmla="*/ 61626 w 1440493"/>
                <a:gd name="connsiteY29" fmla="*/ 904656 h 1440000"/>
                <a:gd name="connsiteX30" fmla="*/ 61841 w 1440493"/>
                <a:gd name="connsiteY30" fmla="*/ 904441 h 1440000"/>
                <a:gd name="connsiteX31" fmla="*/ 61627 w 1440493"/>
                <a:gd name="connsiteY31" fmla="*/ 904226 h 1440000"/>
                <a:gd name="connsiteX32" fmla="*/ 309174 w 1440493"/>
                <a:gd name="connsiteY32" fmla="*/ 656679 h 1440000"/>
                <a:gd name="connsiteX33" fmla="*/ 354457 w 1440493"/>
                <a:gd name="connsiteY33" fmla="*/ 637922 h 1440000"/>
                <a:gd name="connsiteX34" fmla="*/ 1077911 w 1440493"/>
                <a:gd name="connsiteY34" fmla="*/ 269658 h 1440000"/>
                <a:gd name="connsiteX35" fmla="*/ 1123195 w 1440493"/>
                <a:gd name="connsiteY35" fmla="*/ 288415 h 1440000"/>
                <a:gd name="connsiteX36" fmla="*/ 1370742 w 1440493"/>
                <a:gd name="connsiteY36" fmla="*/ 535962 h 1440000"/>
                <a:gd name="connsiteX37" fmla="*/ 1370527 w 1440493"/>
                <a:gd name="connsiteY37" fmla="*/ 536176 h 1440000"/>
                <a:gd name="connsiteX38" fmla="*/ 1370742 w 1440493"/>
                <a:gd name="connsiteY38" fmla="*/ 536392 h 1440000"/>
                <a:gd name="connsiteX39" fmla="*/ 1123195 w 1440493"/>
                <a:gd name="connsiteY39" fmla="*/ 783938 h 1440000"/>
                <a:gd name="connsiteX40" fmla="*/ 1032628 w 1440493"/>
                <a:gd name="connsiteY40" fmla="*/ 783938 h 1440000"/>
                <a:gd name="connsiteX41" fmla="*/ 1032628 w 1440493"/>
                <a:gd name="connsiteY41" fmla="*/ 693371 h 1440000"/>
                <a:gd name="connsiteX42" fmla="*/ 1133013 w 1440493"/>
                <a:gd name="connsiteY42" fmla="*/ 592985 h 1440000"/>
                <a:gd name="connsiteX43" fmla="*/ 688698 w 1440493"/>
                <a:gd name="connsiteY43" fmla="*/ 592986 h 1440000"/>
                <a:gd name="connsiteX44" fmla="*/ 632918 w 1440493"/>
                <a:gd name="connsiteY44" fmla="*/ 537205 h 1440000"/>
                <a:gd name="connsiteX45" fmla="*/ 632917 w 1440493"/>
                <a:gd name="connsiteY45" fmla="*/ 537205 h 1440000"/>
                <a:gd name="connsiteX46" fmla="*/ 688698 w 1440493"/>
                <a:gd name="connsiteY46" fmla="*/ 481424 h 1440000"/>
                <a:gd name="connsiteX47" fmla="*/ 1135069 w 1440493"/>
                <a:gd name="connsiteY47" fmla="*/ 481424 h 1440000"/>
                <a:gd name="connsiteX48" fmla="*/ 1032627 w 1440493"/>
                <a:gd name="connsiteY48" fmla="*/ 378982 h 1440000"/>
                <a:gd name="connsiteX49" fmla="*/ 1032627 w 1440493"/>
                <a:gd name="connsiteY49" fmla="*/ 288415 h 1440000"/>
                <a:gd name="connsiteX50" fmla="*/ 1077911 w 1440493"/>
                <a:gd name="connsiteY50" fmla="*/ 269658 h 1440000"/>
                <a:gd name="connsiteX51" fmla="*/ 354457 w 1440493"/>
                <a:gd name="connsiteY51" fmla="*/ 49879 h 1440000"/>
                <a:gd name="connsiteX52" fmla="*/ 399741 w 1440493"/>
                <a:gd name="connsiteY52" fmla="*/ 68636 h 1440000"/>
                <a:gd name="connsiteX53" fmla="*/ 399741 w 1440493"/>
                <a:gd name="connsiteY53" fmla="*/ 159203 h 1440000"/>
                <a:gd name="connsiteX54" fmla="*/ 297299 w 1440493"/>
                <a:gd name="connsiteY54" fmla="*/ 261645 h 1440000"/>
                <a:gd name="connsiteX55" fmla="*/ 743671 w 1440493"/>
                <a:gd name="connsiteY55" fmla="*/ 261645 h 1440000"/>
                <a:gd name="connsiteX56" fmla="*/ 799451 w 1440493"/>
                <a:gd name="connsiteY56" fmla="*/ 317426 h 1440000"/>
                <a:gd name="connsiteX57" fmla="*/ 799451 w 1440493"/>
                <a:gd name="connsiteY57" fmla="*/ 317426 h 1440000"/>
                <a:gd name="connsiteX58" fmla="*/ 743670 w 1440493"/>
                <a:gd name="connsiteY58" fmla="*/ 373207 h 1440000"/>
                <a:gd name="connsiteX59" fmla="*/ 299355 w 1440493"/>
                <a:gd name="connsiteY59" fmla="*/ 373206 h 1440000"/>
                <a:gd name="connsiteX60" fmla="*/ 399741 w 1440493"/>
                <a:gd name="connsiteY60" fmla="*/ 473592 h 1440000"/>
                <a:gd name="connsiteX61" fmla="*/ 399741 w 1440493"/>
                <a:gd name="connsiteY61" fmla="*/ 564159 h 1440000"/>
                <a:gd name="connsiteX62" fmla="*/ 309173 w 1440493"/>
                <a:gd name="connsiteY62" fmla="*/ 564159 h 1440000"/>
                <a:gd name="connsiteX63" fmla="*/ 61626 w 1440493"/>
                <a:gd name="connsiteY63" fmla="*/ 316613 h 1440000"/>
                <a:gd name="connsiteX64" fmla="*/ 61841 w 1440493"/>
                <a:gd name="connsiteY64" fmla="*/ 316397 h 1440000"/>
                <a:gd name="connsiteX65" fmla="*/ 61627 w 1440493"/>
                <a:gd name="connsiteY65" fmla="*/ 316183 h 1440000"/>
                <a:gd name="connsiteX66" fmla="*/ 309174 w 1440493"/>
                <a:gd name="connsiteY66" fmla="*/ 68636 h 1440000"/>
                <a:gd name="connsiteX67" fmla="*/ 354457 w 1440493"/>
                <a:gd name="connsiteY67" fmla="*/ 49879 h 1440000"/>
                <a:gd name="connsiteX68" fmla="*/ 1440493 w 1440493"/>
                <a:gd name="connsiteY68" fmla="*/ 0 h 1440000"/>
                <a:gd name="connsiteX69" fmla="*/ 0 w 1440493"/>
                <a:gd name="connsiteY69" fmla="*/ 0 h 1440000"/>
                <a:gd name="connsiteX70" fmla="*/ 0 w 1440493"/>
                <a:gd name="connsiteY70" fmla="*/ 1440000 h 1440000"/>
                <a:gd name="connsiteX71" fmla="*/ 1440493 w 1440493"/>
                <a:gd name="connsiteY7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40493" h="1440000">
                  <a:moveTo>
                    <a:pt x="1077911" y="857701"/>
                  </a:moveTo>
                  <a:cubicBezTo>
                    <a:pt x="1094300" y="857701"/>
                    <a:pt x="1110690" y="863953"/>
                    <a:pt x="1123195" y="876458"/>
                  </a:cubicBezTo>
                  <a:lnTo>
                    <a:pt x="1370742" y="1124005"/>
                  </a:lnTo>
                  <a:lnTo>
                    <a:pt x="1370527" y="1124220"/>
                  </a:lnTo>
                  <a:lnTo>
                    <a:pt x="1370742" y="1124435"/>
                  </a:lnTo>
                  <a:lnTo>
                    <a:pt x="1123195" y="1371981"/>
                  </a:lnTo>
                  <a:cubicBezTo>
                    <a:pt x="1098186" y="1396991"/>
                    <a:pt x="1057637" y="1396991"/>
                    <a:pt x="1032628" y="1371981"/>
                  </a:cubicBezTo>
                  <a:cubicBezTo>
                    <a:pt x="1007618" y="1346972"/>
                    <a:pt x="1007618" y="1306424"/>
                    <a:pt x="1032628" y="1281414"/>
                  </a:cubicBezTo>
                  <a:lnTo>
                    <a:pt x="1133013" y="1181028"/>
                  </a:lnTo>
                  <a:lnTo>
                    <a:pt x="688698" y="1181029"/>
                  </a:lnTo>
                  <a:cubicBezTo>
                    <a:pt x="657891" y="1181029"/>
                    <a:pt x="632918" y="1156055"/>
                    <a:pt x="632918" y="1125248"/>
                  </a:cubicBezTo>
                  <a:lnTo>
                    <a:pt x="632917" y="1125248"/>
                  </a:lnTo>
                  <a:cubicBezTo>
                    <a:pt x="632917" y="1094441"/>
                    <a:pt x="657891" y="1069468"/>
                    <a:pt x="688698" y="1069468"/>
                  </a:cubicBezTo>
                  <a:lnTo>
                    <a:pt x="1135069" y="1069468"/>
                  </a:lnTo>
                  <a:lnTo>
                    <a:pt x="1032627" y="967026"/>
                  </a:lnTo>
                  <a:cubicBezTo>
                    <a:pt x="1007617" y="942016"/>
                    <a:pt x="1007617" y="901468"/>
                    <a:pt x="1032627" y="876458"/>
                  </a:cubicBezTo>
                  <a:cubicBezTo>
                    <a:pt x="1045132" y="863953"/>
                    <a:pt x="1061521" y="857701"/>
                    <a:pt x="1077911" y="857701"/>
                  </a:cubicBezTo>
                  <a:close/>
                  <a:moveTo>
                    <a:pt x="354457" y="637922"/>
                  </a:moveTo>
                  <a:cubicBezTo>
                    <a:pt x="370847" y="637922"/>
                    <a:pt x="387237" y="644174"/>
                    <a:pt x="399741" y="656679"/>
                  </a:cubicBezTo>
                  <a:cubicBezTo>
                    <a:pt x="424751" y="681689"/>
                    <a:pt x="424751" y="722237"/>
                    <a:pt x="399741" y="747247"/>
                  </a:cubicBezTo>
                  <a:lnTo>
                    <a:pt x="297299" y="849689"/>
                  </a:lnTo>
                  <a:lnTo>
                    <a:pt x="743671" y="849689"/>
                  </a:lnTo>
                  <a:cubicBezTo>
                    <a:pt x="774477" y="849689"/>
                    <a:pt x="799451" y="874662"/>
                    <a:pt x="799451" y="905469"/>
                  </a:cubicBezTo>
                  <a:lnTo>
                    <a:pt x="799451" y="905469"/>
                  </a:lnTo>
                  <a:cubicBezTo>
                    <a:pt x="799451" y="936276"/>
                    <a:pt x="774477" y="961250"/>
                    <a:pt x="743670" y="961250"/>
                  </a:cubicBezTo>
                  <a:lnTo>
                    <a:pt x="299355" y="961249"/>
                  </a:lnTo>
                  <a:lnTo>
                    <a:pt x="399741" y="1061635"/>
                  </a:lnTo>
                  <a:cubicBezTo>
                    <a:pt x="424751" y="1086645"/>
                    <a:pt x="424751" y="1127193"/>
                    <a:pt x="399741" y="1152202"/>
                  </a:cubicBezTo>
                  <a:cubicBezTo>
                    <a:pt x="374731" y="1177212"/>
                    <a:pt x="334183" y="1177212"/>
                    <a:pt x="309173" y="1152202"/>
                  </a:cubicBezTo>
                  <a:lnTo>
                    <a:pt x="61626" y="904656"/>
                  </a:lnTo>
                  <a:lnTo>
                    <a:pt x="61841" y="904441"/>
                  </a:lnTo>
                  <a:lnTo>
                    <a:pt x="61627" y="904226"/>
                  </a:lnTo>
                  <a:lnTo>
                    <a:pt x="309174" y="656679"/>
                  </a:lnTo>
                  <a:cubicBezTo>
                    <a:pt x="321679" y="644174"/>
                    <a:pt x="338068" y="637922"/>
                    <a:pt x="354457" y="637922"/>
                  </a:cubicBezTo>
                  <a:close/>
                  <a:moveTo>
                    <a:pt x="1077911" y="269658"/>
                  </a:moveTo>
                  <a:cubicBezTo>
                    <a:pt x="1094300" y="269658"/>
                    <a:pt x="1110690" y="275910"/>
                    <a:pt x="1123195" y="288415"/>
                  </a:cubicBezTo>
                  <a:lnTo>
                    <a:pt x="1370742" y="535962"/>
                  </a:lnTo>
                  <a:lnTo>
                    <a:pt x="1370527" y="536176"/>
                  </a:lnTo>
                  <a:lnTo>
                    <a:pt x="1370742" y="536392"/>
                  </a:lnTo>
                  <a:lnTo>
                    <a:pt x="1123195" y="783938"/>
                  </a:lnTo>
                  <a:cubicBezTo>
                    <a:pt x="1098186" y="808948"/>
                    <a:pt x="1057637" y="808948"/>
                    <a:pt x="1032628" y="783938"/>
                  </a:cubicBezTo>
                  <a:cubicBezTo>
                    <a:pt x="1007618" y="758929"/>
                    <a:pt x="1007618" y="718380"/>
                    <a:pt x="1032628" y="693371"/>
                  </a:cubicBezTo>
                  <a:lnTo>
                    <a:pt x="1133013" y="592985"/>
                  </a:lnTo>
                  <a:lnTo>
                    <a:pt x="688698" y="592986"/>
                  </a:lnTo>
                  <a:cubicBezTo>
                    <a:pt x="657891" y="592986"/>
                    <a:pt x="632918" y="568012"/>
                    <a:pt x="632918" y="537205"/>
                  </a:cubicBezTo>
                  <a:lnTo>
                    <a:pt x="632917" y="537205"/>
                  </a:lnTo>
                  <a:cubicBezTo>
                    <a:pt x="632917" y="506398"/>
                    <a:pt x="657891" y="481424"/>
                    <a:pt x="688698" y="481424"/>
                  </a:cubicBezTo>
                  <a:lnTo>
                    <a:pt x="1135069" y="481424"/>
                  </a:lnTo>
                  <a:lnTo>
                    <a:pt x="1032627" y="378982"/>
                  </a:lnTo>
                  <a:cubicBezTo>
                    <a:pt x="1007617" y="353973"/>
                    <a:pt x="1007617" y="313425"/>
                    <a:pt x="1032627" y="288415"/>
                  </a:cubicBezTo>
                  <a:cubicBezTo>
                    <a:pt x="1045132" y="275910"/>
                    <a:pt x="1061521" y="269658"/>
                    <a:pt x="1077911" y="269658"/>
                  </a:cubicBezTo>
                  <a:close/>
                  <a:moveTo>
                    <a:pt x="354457" y="49879"/>
                  </a:moveTo>
                  <a:cubicBezTo>
                    <a:pt x="370847" y="49879"/>
                    <a:pt x="387237" y="56131"/>
                    <a:pt x="399741" y="68636"/>
                  </a:cubicBezTo>
                  <a:cubicBezTo>
                    <a:pt x="424751" y="93646"/>
                    <a:pt x="424751" y="134194"/>
                    <a:pt x="399741" y="159203"/>
                  </a:cubicBezTo>
                  <a:lnTo>
                    <a:pt x="297299" y="261645"/>
                  </a:lnTo>
                  <a:lnTo>
                    <a:pt x="743671" y="261645"/>
                  </a:lnTo>
                  <a:cubicBezTo>
                    <a:pt x="774477" y="261645"/>
                    <a:pt x="799451" y="286619"/>
                    <a:pt x="799451" y="317426"/>
                  </a:cubicBezTo>
                  <a:lnTo>
                    <a:pt x="799451" y="317426"/>
                  </a:lnTo>
                  <a:cubicBezTo>
                    <a:pt x="799451" y="348233"/>
                    <a:pt x="774477" y="373207"/>
                    <a:pt x="743670" y="373207"/>
                  </a:cubicBezTo>
                  <a:lnTo>
                    <a:pt x="299355" y="373206"/>
                  </a:lnTo>
                  <a:lnTo>
                    <a:pt x="399741" y="473592"/>
                  </a:lnTo>
                  <a:cubicBezTo>
                    <a:pt x="424751" y="498601"/>
                    <a:pt x="424751" y="539150"/>
                    <a:pt x="399741" y="564159"/>
                  </a:cubicBezTo>
                  <a:cubicBezTo>
                    <a:pt x="374731" y="589169"/>
                    <a:pt x="334183" y="589169"/>
                    <a:pt x="309173" y="564159"/>
                  </a:cubicBezTo>
                  <a:lnTo>
                    <a:pt x="61626" y="316613"/>
                  </a:lnTo>
                  <a:lnTo>
                    <a:pt x="61841" y="316397"/>
                  </a:lnTo>
                  <a:lnTo>
                    <a:pt x="61627" y="316183"/>
                  </a:lnTo>
                  <a:lnTo>
                    <a:pt x="309174" y="68636"/>
                  </a:lnTo>
                  <a:cubicBezTo>
                    <a:pt x="321679" y="56131"/>
                    <a:pt x="338068" y="49879"/>
                    <a:pt x="354457" y="49879"/>
                  </a:cubicBezTo>
                  <a:close/>
                  <a:moveTo>
                    <a:pt x="1440493" y="0"/>
                  </a:moveTo>
                  <a:lnTo>
                    <a:pt x="0" y="0"/>
                  </a:lnTo>
                  <a:lnTo>
                    <a:pt x="0" y="1440000"/>
                  </a:lnTo>
                  <a:lnTo>
                    <a:pt x="1440493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3454819" y="2889260"/>
            <a:ext cx="411731" cy="411731"/>
            <a:chOff x="3200402" y="4403250"/>
            <a:chExt cx="720000" cy="720000"/>
          </a:xfrm>
        </p:grpSpPr>
        <p:sp>
          <p:nvSpPr>
            <p:cNvPr id="139" name="正方形/長方形 138"/>
            <p:cNvSpPr>
              <a:spLocks noChangeAspect="1"/>
            </p:cNvSpPr>
            <p:nvPr/>
          </p:nvSpPr>
          <p:spPr>
            <a:xfrm>
              <a:off x="3200402" y="4403250"/>
              <a:ext cx="720000" cy="72000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0" name="フリーフォーム 139"/>
            <p:cNvSpPr>
              <a:spLocks noChangeAspect="1"/>
            </p:cNvSpPr>
            <p:nvPr/>
          </p:nvSpPr>
          <p:spPr>
            <a:xfrm>
              <a:off x="3200402" y="4403250"/>
              <a:ext cx="720000" cy="720000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47" name="グループ化 146"/>
          <p:cNvGrpSpPr>
            <a:grpSpLocks noChangeAspect="1"/>
          </p:cNvGrpSpPr>
          <p:nvPr/>
        </p:nvGrpSpPr>
        <p:grpSpPr>
          <a:xfrm>
            <a:off x="3418273" y="1860801"/>
            <a:ext cx="485416" cy="242623"/>
            <a:chOff x="4618432" y="3254100"/>
            <a:chExt cx="1131132" cy="565370"/>
          </a:xfrm>
        </p:grpSpPr>
        <p:sp>
          <p:nvSpPr>
            <p:cNvPr id="148" name="正方形/長方形 147"/>
            <p:cNvSpPr>
              <a:spLocks/>
            </p:cNvSpPr>
            <p:nvPr/>
          </p:nvSpPr>
          <p:spPr>
            <a:xfrm>
              <a:off x="4618432" y="3254100"/>
              <a:ext cx="1131132" cy="56477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9" name="フリーフォーム 148"/>
            <p:cNvSpPr>
              <a:spLocks noChangeAspect="1"/>
            </p:cNvSpPr>
            <p:nvPr/>
          </p:nvSpPr>
          <p:spPr>
            <a:xfrm>
              <a:off x="4618435" y="3254100"/>
              <a:ext cx="1131129" cy="565370"/>
            </a:xfrm>
            <a:custGeom>
              <a:avLst/>
              <a:gdLst>
                <a:gd name="connsiteX0" fmla="*/ 1101774 w 1440493"/>
                <a:gd name="connsiteY0" fmla="*/ 471904 h 719999"/>
                <a:gd name="connsiteX1" fmla="*/ 1152530 w 1440493"/>
                <a:gd name="connsiteY1" fmla="*/ 522660 h 719999"/>
                <a:gd name="connsiteX2" fmla="*/ 1152874 w 1440493"/>
                <a:gd name="connsiteY2" fmla="*/ 522660 h 719999"/>
                <a:gd name="connsiteX3" fmla="*/ 1160851 w 1440493"/>
                <a:gd name="connsiteY3" fmla="*/ 562173 h 719999"/>
                <a:gd name="connsiteX4" fmla="*/ 1162643 w 1440493"/>
                <a:gd name="connsiteY4" fmla="*/ 564830 h 719999"/>
                <a:gd name="connsiteX5" fmla="*/ 1153896 w 1440493"/>
                <a:gd name="connsiteY5" fmla="*/ 577155 h 719999"/>
                <a:gd name="connsiteX6" fmla="*/ 1100655 w 1440493"/>
                <a:gd name="connsiteY6" fmla="*/ 598060 h 719999"/>
                <a:gd name="connsiteX7" fmla="*/ 1048058 w 1440493"/>
                <a:gd name="connsiteY7" fmla="*/ 575585 h 719999"/>
                <a:gd name="connsiteX8" fmla="*/ 1040901 w 1440493"/>
                <a:gd name="connsiteY8" fmla="*/ 564837 h 719999"/>
                <a:gd name="connsiteX9" fmla="*/ 1042697 w 1440493"/>
                <a:gd name="connsiteY9" fmla="*/ 562173 h 719999"/>
                <a:gd name="connsiteX10" fmla="*/ 1050674 w 1440493"/>
                <a:gd name="connsiteY10" fmla="*/ 522660 h 719999"/>
                <a:gd name="connsiteX11" fmla="*/ 1051018 w 1440493"/>
                <a:gd name="connsiteY11" fmla="*/ 522660 h 719999"/>
                <a:gd name="connsiteX12" fmla="*/ 1101774 w 1440493"/>
                <a:gd name="connsiteY12" fmla="*/ 471904 h 719999"/>
                <a:gd name="connsiteX13" fmla="*/ 796552 w 1440493"/>
                <a:gd name="connsiteY13" fmla="*/ 471904 h 719999"/>
                <a:gd name="connsiteX14" fmla="*/ 847308 w 1440493"/>
                <a:gd name="connsiteY14" fmla="*/ 522660 h 719999"/>
                <a:gd name="connsiteX15" fmla="*/ 847652 w 1440493"/>
                <a:gd name="connsiteY15" fmla="*/ 522660 h 719999"/>
                <a:gd name="connsiteX16" fmla="*/ 855629 w 1440493"/>
                <a:gd name="connsiteY16" fmla="*/ 562173 h 719999"/>
                <a:gd name="connsiteX17" fmla="*/ 857421 w 1440493"/>
                <a:gd name="connsiteY17" fmla="*/ 564830 h 719999"/>
                <a:gd name="connsiteX18" fmla="*/ 848674 w 1440493"/>
                <a:gd name="connsiteY18" fmla="*/ 577155 h 719999"/>
                <a:gd name="connsiteX19" fmla="*/ 795433 w 1440493"/>
                <a:gd name="connsiteY19" fmla="*/ 598060 h 719999"/>
                <a:gd name="connsiteX20" fmla="*/ 742836 w 1440493"/>
                <a:gd name="connsiteY20" fmla="*/ 575585 h 719999"/>
                <a:gd name="connsiteX21" fmla="*/ 735678 w 1440493"/>
                <a:gd name="connsiteY21" fmla="*/ 564836 h 719999"/>
                <a:gd name="connsiteX22" fmla="*/ 737474 w 1440493"/>
                <a:gd name="connsiteY22" fmla="*/ 562173 h 719999"/>
                <a:gd name="connsiteX23" fmla="*/ 745451 w 1440493"/>
                <a:gd name="connsiteY23" fmla="*/ 522660 h 719999"/>
                <a:gd name="connsiteX24" fmla="*/ 745796 w 1440493"/>
                <a:gd name="connsiteY24" fmla="*/ 522660 h 719999"/>
                <a:gd name="connsiteX25" fmla="*/ 796552 w 1440493"/>
                <a:gd name="connsiteY25" fmla="*/ 471904 h 719999"/>
                <a:gd name="connsiteX26" fmla="*/ 491329 w 1440493"/>
                <a:gd name="connsiteY26" fmla="*/ 471904 h 719999"/>
                <a:gd name="connsiteX27" fmla="*/ 542085 w 1440493"/>
                <a:gd name="connsiteY27" fmla="*/ 522660 h 719999"/>
                <a:gd name="connsiteX28" fmla="*/ 542429 w 1440493"/>
                <a:gd name="connsiteY28" fmla="*/ 522660 h 719999"/>
                <a:gd name="connsiteX29" fmla="*/ 550406 w 1440493"/>
                <a:gd name="connsiteY29" fmla="*/ 562173 h 719999"/>
                <a:gd name="connsiteX30" fmla="*/ 552198 w 1440493"/>
                <a:gd name="connsiteY30" fmla="*/ 564830 h 719999"/>
                <a:gd name="connsiteX31" fmla="*/ 543451 w 1440493"/>
                <a:gd name="connsiteY31" fmla="*/ 577155 h 719999"/>
                <a:gd name="connsiteX32" fmla="*/ 490210 w 1440493"/>
                <a:gd name="connsiteY32" fmla="*/ 598060 h 719999"/>
                <a:gd name="connsiteX33" fmla="*/ 437613 w 1440493"/>
                <a:gd name="connsiteY33" fmla="*/ 575585 h 719999"/>
                <a:gd name="connsiteX34" fmla="*/ 430456 w 1440493"/>
                <a:gd name="connsiteY34" fmla="*/ 564837 h 719999"/>
                <a:gd name="connsiteX35" fmla="*/ 432252 w 1440493"/>
                <a:gd name="connsiteY35" fmla="*/ 562173 h 719999"/>
                <a:gd name="connsiteX36" fmla="*/ 440229 w 1440493"/>
                <a:gd name="connsiteY36" fmla="*/ 522660 h 719999"/>
                <a:gd name="connsiteX37" fmla="*/ 440573 w 1440493"/>
                <a:gd name="connsiteY37" fmla="*/ 522660 h 719999"/>
                <a:gd name="connsiteX38" fmla="*/ 491329 w 1440493"/>
                <a:gd name="connsiteY38" fmla="*/ 471904 h 719999"/>
                <a:gd name="connsiteX39" fmla="*/ 186107 w 1440493"/>
                <a:gd name="connsiteY39" fmla="*/ 471904 h 719999"/>
                <a:gd name="connsiteX40" fmla="*/ 236863 w 1440493"/>
                <a:gd name="connsiteY40" fmla="*/ 522660 h 719999"/>
                <a:gd name="connsiteX41" fmla="*/ 237207 w 1440493"/>
                <a:gd name="connsiteY41" fmla="*/ 522660 h 719999"/>
                <a:gd name="connsiteX42" fmla="*/ 245184 w 1440493"/>
                <a:gd name="connsiteY42" fmla="*/ 562173 h 719999"/>
                <a:gd name="connsiteX43" fmla="*/ 246976 w 1440493"/>
                <a:gd name="connsiteY43" fmla="*/ 564830 h 719999"/>
                <a:gd name="connsiteX44" fmla="*/ 238229 w 1440493"/>
                <a:gd name="connsiteY44" fmla="*/ 577155 h 719999"/>
                <a:gd name="connsiteX45" fmla="*/ 184988 w 1440493"/>
                <a:gd name="connsiteY45" fmla="*/ 598060 h 719999"/>
                <a:gd name="connsiteX46" fmla="*/ 110699 w 1440493"/>
                <a:gd name="connsiteY46" fmla="*/ 522660 h 719999"/>
                <a:gd name="connsiteX47" fmla="*/ 135351 w 1440493"/>
                <a:gd name="connsiteY47" fmla="*/ 522660 h 719999"/>
                <a:gd name="connsiteX48" fmla="*/ 186107 w 1440493"/>
                <a:gd name="connsiteY48" fmla="*/ 471904 h 719999"/>
                <a:gd name="connsiteX49" fmla="*/ 948044 w 1440493"/>
                <a:gd name="connsiteY49" fmla="*/ 447260 h 719999"/>
                <a:gd name="connsiteX50" fmla="*/ 1001285 w 1440493"/>
                <a:gd name="connsiteY50" fmla="*/ 468165 h 719999"/>
                <a:gd name="connsiteX51" fmla="*/ 1010032 w 1440493"/>
                <a:gd name="connsiteY51" fmla="*/ 480490 h 719999"/>
                <a:gd name="connsiteX52" fmla="*/ 1008240 w 1440493"/>
                <a:gd name="connsiteY52" fmla="*/ 483147 h 719999"/>
                <a:gd name="connsiteX53" fmla="*/ 1000263 w 1440493"/>
                <a:gd name="connsiteY53" fmla="*/ 522660 h 719999"/>
                <a:gd name="connsiteX54" fmla="*/ 999919 w 1440493"/>
                <a:gd name="connsiteY54" fmla="*/ 522660 h 719999"/>
                <a:gd name="connsiteX55" fmla="*/ 949163 w 1440493"/>
                <a:gd name="connsiteY55" fmla="*/ 573416 h 719999"/>
                <a:gd name="connsiteX56" fmla="*/ 898407 w 1440493"/>
                <a:gd name="connsiteY56" fmla="*/ 522660 h 719999"/>
                <a:gd name="connsiteX57" fmla="*/ 898063 w 1440493"/>
                <a:gd name="connsiteY57" fmla="*/ 522660 h 719999"/>
                <a:gd name="connsiteX58" fmla="*/ 890086 w 1440493"/>
                <a:gd name="connsiteY58" fmla="*/ 483147 h 719999"/>
                <a:gd name="connsiteX59" fmla="*/ 888290 w 1440493"/>
                <a:gd name="connsiteY59" fmla="*/ 480483 h 719999"/>
                <a:gd name="connsiteX60" fmla="*/ 895447 w 1440493"/>
                <a:gd name="connsiteY60" fmla="*/ 469735 h 719999"/>
                <a:gd name="connsiteX61" fmla="*/ 948044 w 1440493"/>
                <a:gd name="connsiteY61" fmla="*/ 447260 h 719999"/>
                <a:gd name="connsiteX62" fmla="*/ 642821 w 1440493"/>
                <a:gd name="connsiteY62" fmla="*/ 447260 h 719999"/>
                <a:gd name="connsiteX63" fmla="*/ 696062 w 1440493"/>
                <a:gd name="connsiteY63" fmla="*/ 468165 h 719999"/>
                <a:gd name="connsiteX64" fmla="*/ 704809 w 1440493"/>
                <a:gd name="connsiteY64" fmla="*/ 480491 h 719999"/>
                <a:gd name="connsiteX65" fmla="*/ 703018 w 1440493"/>
                <a:gd name="connsiteY65" fmla="*/ 483147 h 719999"/>
                <a:gd name="connsiteX66" fmla="*/ 695041 w 1440493"/>
                <a:gd name="connsiteY66" fmla="*/ 522660 h 719999"/>
                <a:gd name="connsiteX67" fmla="*/ 694696 w 1440493"/>
                <a:gd name="connsiteY67" fmla="*/ 522660 h 719999"/>
                <a:gd name="connsiteX68" fmla="*/ 643940 w 1440493"/>
                <a:gd name="connsiteY68" fmla="*/ 573416 h 719999"/>
                <a:gd name="connsiteX69" fmla="*/ 593184 w 1440493"/>
                <a:gd name="connsiteY69" fmla="*/ 522660 h 719999"/>
                <a:gd name="connsiteX70" fmla="*/ 592840 w 1440493"/>
                <a:gd name="connsiteY70" fmla="*/ 522660 h 719999"/>
                <a:gd name="connsiteX71" fmla="*/ 584863 w 1440493"/>
                <a:gd name="connsiteY71" fmla="*/ 483147 h 719999"/>
                <a:gd name="connsiteX72" fmla="*/ 583067 w 1440493"/>
                <a:gd name="connsiteY72" fmla="*/ 480483 h 719999"/>
                <a:gd name="connsiteX73" fmla="*/ 590224 w 1440493"/>
                <a:gd name="connsiteY73" fmla="*/ 469735 h 719999"/>
                <a:gd name="connsiteX74" fmla="*/ 642821 w 1440493"/>
                <a:gd name="connsiteY74" fmla="*/ 447260 h 719999"/>
                <a:gd name="connsiteX75" fmla="*/ 337599 w 1440493"/>
                <a:gd name="connsiteY75" fmla="*/ 447260 h 719999"/>
                <a:gd name="connsiteX76" fmla="*/ 390840 w 1440493"/>
                <a:gd name="connsiteY76" fmla="*/ 468165 h 719999"/>
                <a:gd name="connsiteX77" fmla="*/ 399587 w 1440493"/>
                <a:gd name="connsiteY77" fmla="*/ 480490 h 719999"/>
                <a:gd name="connsiteX78" fmla="*/ 397795 w 1440493"/>
                <a:gd name="connsiteY78" fmla="*/ 483147 h 719999"/>
                <a:gd name="connsiteX79" fmla="*/ 389818 w 1440493"/>
                <a:gd name="connsiteY79" fmla="*/ 522660 h 719999"/>
                <a:gd name="connsiteX80" fmla="*/ 389474 w 1440493"/>
                <a:gd name="connsiteY80" fmla="*/ 522660 h 719999"/>
                <a:gd name="connsiteX81" fmla="*/ 338718 w 1440493"/>
                <a:gd name="connsiteY81" fmla="*/ 573416 h 719999"/>
                <a:gd name="connsiteX82" fmla="*/ 287962 w 1440493"/>
                <a:gd name="connsiteY82" fmla="*/ 522660 h 719999"/>
                <a:gd name="connsiteX83" fmla="*/ 287618 w 1440493"/>
                <a:gd name="connsiteY83" fmla="*/ 522660 h 719999"/>
                <a:gd name="connsiteX84" fmla="*/ 279641 w 1440493"/>
                <a:gd name="connsiteY84" fmla="*/ 483147 h 719999"/>
                <a:gd name="connsiteX85" fmla="*/ 277845 w 1440493"/>
                <a:gd name="connsiteY85" fmla="*/ 480483 h 719999"/>
                <a:gd name="connsiteX86" fmla="*/ 285002 w 1440493"/>
                <a:gd name="connsiteY86" fmla="*/ 469735 h 719999"/>
                <a:gd name="connsiteX87" fmla="*/ 337599 w 1440493"/>
                <a:gd name="connsiteY87" fmla="*/ 447260 h 719999"/>
                <a:gd name="connsiteX88" fmla="*/ 186107 w 1440493"/>
                <a:gd name="connsiteY88" fmla="*/ 421149 h 719999"/>
                <a:gd name="connsiteX89" fmla="*/ 84596 w 1440493"/>
                <a:gd name="connsiteY89" fmla="*/ 522660 h 719999"/>
                <a:gd name="connsiteX90" fmla="*/ 184600 w 1440493"/>
                <a:gd name="connsiteY90" fmla="*/ 624160 h 719999"/>
                <a:gd name="connsiteX91" fmla="*/ 256270 w 1440493"/>
                <a:gd name="connsiteY91" fmla="*/ 596019 h 719999"/>
                <a:gd name="connsiteX92" fmla="*/ 262288 w 1440493"/>
                <a:gd name="connsiteY92" fmla="*/ 587540 h 719999"/>
                <a:gd name="connsiteX93" fmla="*/ 266939 w 1440493"/>
                <a:gd name="connsiteY93" fmla="*/ 594439 h 719999"/>
                <a:gd name="connsiteX94" fmla="*/ 338718 w 1440493"/>
                <a:gd name="connsiteY94" fmla="*/ 624171 h 719999"/>
                <a:gd name="connsiteX95" fmla="*/ 410497 w 1440493"/>
                <a:gd name="connsiteY95" fmla="*/ 594439 h 719999"/>
                <a:gd name="connsiteX96" fmla="*/ 414964 w 1440493"/>
                <a:gd name="connsiteY96" fmla="*/ 587815 h 719999"/>
                <a:gd name="connsiteX97" fmla="*/ 419019 w 1440493"/>
                <a:gd name="connsiteY97" fmla="*/ 593904 h 719999"/>
                <a:gd name="connsiteX98" fmla="*/ 489822 w 1440493"/>
                <a:gd name="connsiteY98" fmla="*/ 624160 h 719999"/>
                <a:gd name="connsiteX99" fmla="*/ 561492 w 1440493"/>
                <a:gd name="connsiteY99" fmla="*/ 596019 h 719999"/>
                <a:gd name="connsiteX100" fmla="*/ 567510 w 1440493"/>
                <a:gd name="connsiteY100" fmla="*/ 587540 h 719999"/>
                <a:gd name="connsiteX101" fmla="*/ 572161 w 1440493"/>
                <a:gd name="connsiteY101" fmla="*/ 594439 h 719999"/>
                <a:gd name="connsiteX102" fmla="*/ 643940 w 1440493"/>
                <a:gd name="connsiteY102" fmla="*/ 624171 h 719999"/>
                <a:gd name="connsiteX103" fmla="*/ 715719 w 1440493"/>
                <a:gd name="connsiteY103" fmla="*/ 594439 h 719999"/>
                <a:gd name="connsiteX104" fmla="*/ 720186 w 1440493"/>
                <a:gd name="connsiteY104" fmla="*/ 587814 h 719999"/>
                <a:gd name="connsiteX105" fmla="*/ 724242 w 1440493"/>
                <a:gd name="connsiteY105" fmla="*/ 593904 h 719999"/>
                <a:gd name="connsiteX106" fmla="*/ 795045 w 1440493"/>
                <a:gd name="connsiteY106" fmla="*/ 624160 h 719999"/>
                <a:gd name="connsiteX107" fmla="*/ 866715 w 1440493"/>
                <a:gd name="connsiteY107" fmla="*/ 596019 h 719999"/>
                <a:gd name="connsiteX108" fmla="*/ 872733 w 1440493"/>
                <a:gd name="connsiteY108" fmla="*/ 587540 h 719999"/>
                <a:gd name="connsiteX109" fmla="*/ 877384 w 1440493"/>
                <a:gd name="connsiteY109" fmla="*/ 594439 h 719999"/>
                <a:gd name="connsiteX110" fmla="*/ 949163 w 1440493"/>
                <a:gd name="connsiteY110" fmla="*/ 624171 h 719999"/>
                <a:gd name="connsiteX111" fmla="*/ 1020942 w 1440493"/>
                <a:gd name="connsiteY111" fmla="*/ 594439 h 719999"/>
                <a:gd name="connsiteX112" fmla="*/ 1025409 w 1440493"/>
                <a:gd name="connsiteY112" fmla="*/ 587815 h 719999"/>
                <a:gd name="connsiteX113" fmla="*/ 1029464 w 1440493"/>
                <a:gd name="connsiteY113" fmla="*/ 593904 h 719999"/>
                <a:gd name="connsiteX114" fmla="*/ 1100267 w 1440493"/>
                <a:gd name="connsiteY114" fmla="*/ 624160 h 719999"/>
                <a:gd name="connsiteX115" fmla="*/ 1171937 w 1440493"/>
                <a:gd name="connsiteY115" fmla="*/ 596019 h 719999"/>
                <a:gd name="connsiteX116" fmla="*/ 1177955 w 1440493"/>
                <a:gd name="connsiteY116" fmla="*/ 587540 h 719999"/>
                <a:gd name="connsiteX117" fmla="*/ 1182606 w 1440493"/>
                <a:gd name="connsiteY117" fmla="*/ 594439 h 719999"/>
                <a:gd name="connsiteX118" fmla="*/ 1254385 w 1440493"/>
                <a:gd name="connsiteY118" fmla="*/ 624171 h 719999"/>
                <a:gd name="connsiteX119" fmla="*/ 1355896 w 1440493"/>
                <a:gd name="connsiteY119" fmla="*/ 522660 h 719999"/>
                <a:gd name="connsiteX120" fmla="*/ 1305141 w 1440493"/>
                <a:gd name="connsiteY120" fmla="*/ 522660 h 719999"/>
                <a:gd name="connsiteX121" fmla="*/ 1254385 w 1440493"/>
                <a:gd name="connsiteY121" fmla="*/ 573416 h 719999"/>
                <a:gd name="connsiteX122" fmla="*/ 1203629 w 1440493"/>
                <a:gd name="connsiteY122" fmla="*/ 522660 h 719999"/>
                <a:gd name="connsiteX123" fmla="*/ 1203285 w 1440493"/>
                <a:gd name="connsiteY123" fmla="*/ 522660 h 719999"/>
                <a:gd name="connsiteX124" fmla="*/ 1195308 w 1440493"/>
                <a:gd name="connsiteY124" fmla="*/ 483147 h 719999"/>
                <a:gd name="connsiteX125" fmla="*/ 1193512 w 1440493"/>
                <a:gd name="connsiteY125" fmla="*/ 480483 h 719999"/>
                <a:gd name="connsiteX126" fmla="*/ 1200669 w 1440493"/>
                <a:gd name="connsiteY126" fmla="*/ 469735 h 719999"/>
                <a:gd name="connsiteX127" fmla="*/ 1253266 w 1440493"/>
                <a:gd name="connsiteY127" fmla="*/ 447260 h 719999"/>
                <a:gd name="connsiteX128" fmla="*/ 1329760 w 1440493"/>
                <a:gd name="connsiteY128" fmla="*/ 520422 h 719999"/>
                <a:gd name="connsiteX129" fmla="*/ 1355851 w 1440493"/>
                <a:gd name="connsiteY129" fmla="*/ 519647 h 719999"/>
                <a:gd name="connsiteX130" fmla="*/ 1252878 w 1440493"/>
                <a:gd name="connsiteY130" fmla="*/ 421160 h 719999"/>
                <a:gd name="connsiteX131" fmla="*/ 1182075 w 1440493"/>
                <a:gd name="connsiteY131" fmla="*/ 451416 h 719999"/>
                <a:gd name="connsiteX132" fmla="*/ 1178020 w 1440493"/>
                <a:gd name="connsiteY132" fmla="*/ 457506 h 719999"/>
                <a:gd name="connsiteX133" fmla="*/ 1173553 w 1440493"/>
                <a:gd name="connsiteY133" fmla="*/ 450881 h 719999"/>
                <a:gd name="connsiteX134" fmla="*/ 1101774 w 1440493"/>
                <a:gd name="connsiteY134" fmla="*/ 421149 h 719999"/>
                <a:gd name="connsiteX135" fmla="*/ 1029995 w 1440493"/>
                <a:gd name="connsiteY135" fmla="*/ 450881 h 719999"/>
                <a:gd name="connsiteX136" fmla="*/ 1025344 w 1440493"/>
                <a:gd name="connsiteY136" fmla="*/ 457780 h 719999"/>
                <a:gd name="connsiteX137" fmla="*/ 1019326 w 1440493"/>
                <a:gd name="connsiteY137" fmla="*/ 449301 h 719999"/>
                <a:gd name="connsiteX138" fmla="*/ 947656 w 1440493"/>
                <a:gd name="connsiteY138" fmla="*/ 421160 h 719999"/>
                <a:gd name="connsiteX139" fmla="*/ 876853 w 1440493"/>
                <a:gd name="connsiteY139" fmla="*/ 451416 h 719999"/>
                <a:gd name="connsiteX140" fmla="*/ 872798 w 1440493"/>
                <a:gd name="connsiteY140" fmla="*/ 457506 h 719999"/>
                <a:gd name="connsiteX141" fmla="*/ 868331 w 1440493"/>
                <a:gd name="connsiteY141" fmla="*/ 450881 h 719999"/>
                <a:gd name="connsiteX142" fmla="*/ 796552 w 1440493"/>
                <a:gd name="connsiteY142" fmla="*/ 421149 h 719999"/>
                <a:gd name="connsiteX143" fmla="*/ 724773 w 1440493"/>
                <a:gd name="connsiteY143" fmla="*/ 450881 h 719999"/>
                <a:gd name="connsiteX144" fmla="*/ 720121 w 1440493"/>
                <a:gd name="connsiteY144" fmla="*/ 457781 h 719999"/>
                <a:gd name="connsiteX145" fmla="*/ 714103 w 1440493"/>
                <a:gd name="connsiteY145" fmla="*/ 449301 h 719999"/>
                <a:gd name="connsiteX146" fmla="*/ 642433 w 1440493"/>
                <a:gd name="connsiteY146" fmla="*/ 421160 h 719999"/>
                <a:gd name="connsiteX147" fmla="*/ 571630 w 1440493"/>
                <a:gd name="connsiteY147" fmla="*/ 451416 h 719999"/>
                <a:gd name="connsiteX148" fmla="*/ 567575 w 1440493"/>
                <a:gd name="connsiteY148" fmla="*/ 457506 h 719999"/>
                <a:gd name="connsiteX149" fmla="*/ 563108 w 1440493"/>
                <a:gd name="connsiteY149" fmla="*/ 450881 h 719999"/>
                <a:gd name="connsiteX150" fmla="*/ 491329 w 1440493"/>
                <a:gd name="connsiteY150" fmla="*/ 421149 h 719999"/>
                <a:gd name="connsiteX151" fmla="*/ 419550 w 1440493"/>
                <a:gd name="connsiteY151" fmla="*/ 450881 h 719999"/>
                <a:gd name="connsiteX152" fmla="*/ 414899 w 1440493"/>
                <a:gd name="connsiteY152" fmla="*/ 457780 h 719999"/>
                <a:gd name="connsiteX153" fmla="*/ 408881 w 1440493"/>
                <a:gd name="connsiteY153" fmla="*/ 449301 h 719999"/>
                <a:gd name="connsiteX154" fmla="*/ 337211 w 1440493"/>
                <a:gd name="connsiteY154" fmla="*/ 421160 h 719999"/>
                <a:gd name="connsiteX155" fmla="*/ 266408 w 1440493"/>
                <a:gd name="connsiteY155" fmla="*/ 451416 h 719999"/>
                <a:gd name="connsiteX156" fmla="*/ 262353 w 1440493"/>
                <a:gd name="connsiteY156" fmla="*/ 457506 h 719999"/>
                <a:gd name="connsiteX157" fmla="*/ 257886 w 1440493"/>
                <a:gd name="connsiteY157" fmla="*/ 450881 h 719999"/>
                <a:gd name="connsiteX158" fmla="*/ 186107 w 1440493"/>
                <a:gd name="connsiteY158" fmla="*/ 421149 h 719999"/>
                <a:gd name="connsiteX159" fmla="*/ 1101774 w 1440493"/>
                <a:gd name="connsiteY159" fmla="*/ 157153 h 719999"/>
                <a:gd name="connsiteX160" fmla="*/ 1152530 w 1440493"/>
                <a:gd name="connsiteY160" fmla="*/ 207909 h 719999"/>
                <a:gd name="connsiteX161" fmla="*/ 1152874 w 1440493"/>
                <a:gd name="connsiteY161" fmla="*/ 207909 h 719999"/>
                <a:gd name="connsiteX162" fmla="*/ 1160851 w 1440493"/>
                <a:gd name="connsiteY162" fmla="*/ 247422 h 719999"/>
                <a:gd name="connsiteX163" fmla="*/ 1162643 w 1440493"/>
                <a:gd name="connsiteY163" fmla="*/ 250079 h 719999"/>
                <a:gd name="connsiteX164" fmla="*/ 1153896 w 1440493"/>
                <a:gd name="connsiteY164" fmla="*/ 262404 h 719999"/>
                <a:gd name="connsiteX165" fmla="*/ 1100655 w 1440493"/>
                <a:gd name="connsiteY165" fmla="*/ 283309 h 719999"/>
                <a:gd name="connsiteX166" fmla="*/ 1048058 w 1440493"/>
                <a:gd name="connsiteY166" fmla="*/ 260834 h 719999"/>
                <a:gd name="connsiteX167" fmla="*/ 1040901 w 1440493"/>
                <a:gd name="connsiteY167" fmla="*/ 250086 h 719999"/>
                <a:gd name="connsiteX168" fmla="*/ 1042697 w 1440493"/>
                <a:gd name="connsiteY168" fmla="*/ 247422 h 719999"/>
                <a:gd name="connsiteX169" fmla="*/ 1050674 w 1440493"/>
                <a:gd name="connsiteY169" fmla="*/ 207909 h 719999"/>
                <a:gd name="connsiteX170" fmla="*/ 1051018 w 1440493"/>
                <a:gd name="connsiteY170" fmla="*/ 207909 h 719999"/>
                <a:gd name="connsiteX171" fmla="*/ 1101774 w 1440493"/>
                <a:gd name="connsiteY171" fmla="*/ 157153 h 719999"/>
                <a:gd name="connsiteX172" fmla="*/ 796552 w 1440493"/>
                <a:gd name="connsiteY172" fmla="*/ 157153 h 719999"/>
                <a:gd name="connsiteX173" fmla="*/ 847308 w 1440493"/>
                <a:gd name="connsiteY173" fmla="*/ 207909 h 719999"/>
                <a:gd name="connsiteX174" fmla="*/ 847652 w 1440493"/>
                <a:gd name="connsiteY174" fmla="*/ 207909 h 719999"/>
                <a:gd name="connsiteX175" fmla="*/ 855629 w 1440493"/>
                <a:gd name="connsiteY175" fmla="*/ 247422 h 719999"/>
                <a:gd name="connsiteX176" fmla="*/ 857421 w 1440493"/>
                <a:gd name="connsiteY176" fmla="*/ 250079 h 719999"/>
                <a:gd name="connsiteX177" fmla="*/ 848674 w 1440493"/>
                <a:gd name="connsiteY177" fmla="*/ 262404 h 719999"/>
                <a:gd name="connsiteX178" fmla="*/ 795433 w 1440493"/>
                <a:gd name="connsiteY178" fmla="*/ 283309 h 719999"/>
                <a:gd name="connsiteX179" fmla="*/ 742836 w 1440493"/>
                <a:gd name="connsiteY179" fmla="*/ 260834 h 719999"/>
                <a:gd name="connsiteX180" fmla="*/ 735678 w 1440493"/>
                <a:gd name="connsiteY180" fmla="*/ 250085 h 719999"/>
                <a:gd name="connsiteX181" fmla="*/ 737474 w 1440493"/>
                <a:gd name="connsiteY181" fmla="*/ 247422 h 719999"/>
                <a:gd name="connsiteX182" fmla="*/ 745451 w 1440493"/>
                <a:gd name="connsiteY182" fmla="*/ 207909 h 719999"/>
                <a:gd name="connsiteX183" fmla="*/ 745796 w 1440493"/>
                <a:gd name="connsiteY183" fmla="*/ 207909 h 719999"/>
                <a:gd name="connsiteX184" fmla="*/ 796552 w 1440493"/>
                <a:gd name="connsiteY184" fmla="*/ 157153 h 719999"/>
                <a:gd name="connsiteX185" fmla="*/ 491329 w 1440493"/>
                <a:gd name="connsiteY185" fmla="*/ 157153 h 719999"/>
                <a:gd name="connsiteX186" fmla="*/ 542085 w 1440493"/>
                <a:gd name="connsiteY186" fmla="*/ 207909 h 719999"/>
                <a:gd name="connsiteX187" fmla="*/ 542429 w 1440493"/>
                <a:gd name="connsiteY187" fmla="*/ 207909 h 719999"/>
                <a:gd name="connsiteX188" fmla="*/ 550406 w 1440493"/>
                <a:gd name="connsiteY188" fmla="*/ 247422 h 719999"/>
                <a:gd name="connsiteX189" fmla="*/ 552198 w 1440493"/>
                <a:gd name="connsiteY189" fmla="*/ 250079 h 719999"/>
                <a:gd name="connsiteX190" fmla="*/ 543451 w 1440493"/>
                <a:gd name="connsiteY190" fmla="*/ 262404 h 719999"/>
                <a:gd name="connsiteX191" fmla="*/ 490210 w 1440493"/>
                <a:gd name="connsiteY191" fmla="*/ 283309 h 719999"/>
                <a:gd name="connsiteX192" fmla="*/ 437613 w 1440493"/>
                <a:gd name="connsiteY192" fmla="*/ 260834 h 719999"/>
                <a:gd name="connsiteX193" fmla="*/ 430456 w 1440493"/>
                <a:gd name="connsiteY193" fmla="*/ 250086 h 719999"/>
                <a:gd name="connsiteX194" fmla="*/ 432252 w 1440493"/>
                <a:gd name="connsiteY194" fmla="*/ 247422 h 719999"/>
                <a:gd name="connsiteX195" fmla="*/ 440229 w 1440493"/>
                <a:gd name="connsiteY195" fmla="*/ 207909 h 719999"/>
                <a:gd name="connsiteX196" fmla="*/ 440573 w 1440493"/>
                <a:gd name="connsiteY196" fmla="*/ 207909 h 719999"/>
                <a:gd name="connsiteX197" fmla="*/ 491329 w 1440493"/>
                <a:gd name="connsiteY197" fmla="*/ 157153 h 719999"/>
                <a:gd name="connsiteX198" fmla="*/ 186107 w 1440493"/>
                <a:gd name="connsiteY198" fmla="*/ 157153 h 719999"/>
                <a:gd name="connsiteX199" fmla="*/ 236863 w 1440493"/>
                <a:gd name="connsiteY199" fmla="*/ 207909 h 719999"/>
                <a:gd name="connsiteX200" fmla="*/ 237207 w 1440493"/>
                <a:gd name="connsiteY200" fmla="*/ 207909 h 719999"/>
                <a:gd name="connsiteX201" fmla="*/ 245184 w 1440493"/>
                <a:gd name="connsiteY201" fmla="*/ 247422 h 719999"/>
                <a:gd name="connsiteX202" fmla="*/ 246976 w 1440493"/>
                <a:gd name="connsiteY202" fmla="*/ 250079 h 719999"/>
                <a:gd name="connsiteX203" fmla="*/ 238229 w 1440493"/>
                <a:gd name="connsiteY203" fmla="*/ 262404 h 719999"/>
                <a:gd name="connsiteX204" fmla="*/ 184988 w 1440493"/>
                <a:gd name="connsiteY204" fmla="*/ 283309 h 719999"/>
                <a:gd name="connsiteX205" fmla="*/ 110699 w 1440493"/>
                <a:gd name="connsiteY205" fmla="*/ 207909 h 719999"/>
                <a:gd name="connsiteX206" fmla="*/ 135351 w 1440493"/>
                <a:gd name="connsiteY206" fmla="*/ 207909 h 719999"/>
                <a:gd name="connsiteX207" fmla="*/ 186107 w 1440493"/>
                <a:gd name="connsiteY207" fmla="*/ 157153 h 719999"/>
                <a:gd name="connsiteX208" fmla="*/ 948044 w 1440493"/>
                <a:gd name="connsiteY208" fmla="*/ 132509 h 719999"/>
                <a:gd name="connsiteX209" fmla="*/ 1001285 w 1440493"/>
                <a:gd name="connsiteY209" fmla="*/ 153414 h 719999"/>
                <a:gd name="connsiteX210" fmla="*/ 1010032 w 1440493"/>
                <a:gd name="connsiteY210" fmla="*/ 165739 h 719999"/>
                <a:gd name="connsiteX211" fmla="*/ 1008240 w 1440493"/>
                <a:gd name="connsiteY211" fmla="*/ 168396 h 719999"/>
                <a:gd name="connsiteX212" fmla="*/ 1000263 w 1440493"/>
                <a:gd name="connsiteY212" fmla="*/ 207909 h 719999"/>
                <a:gd name="connsiteX213" fmla="*/ 999919 w 1440493"/>
                <a:gd name="connsiteY213" fmla="*/ 207909 h 719999"/>
                <a:gd name="connsiteX214" fmla="*/ 949163 w 1440493"/>
                <a:gd name="connsiteY214" fmla="*/ 258665 h 719999"/>
                <a:gd name="connsiteX215" fmla="*/ 898407 w 1440493"/>
                <a:gd name="connsiteY215" fmla="*/ 207909 h 719999"/>
                <a:gd name="connsiteX216" fmla="*/ 898063 w 1440493"/>
                <a:gd name="connsiteY216" fmla="*/ 207909 h 719999"/>
                <a:gd name="connsiteX217" fmla="*/ 890086 w 1440493"/>
                <a:gd name="connsiteY217" fmla="*/ 168396 h 719999"/>
                <a:gd name="connsiteX218" fmla="*/ 888290 w 1440493"/>
                <a:gd name="connsiteY218" fmla="*/ 165732 h 719999"/>
                <a:gd name="connsiteX219" fmla="*/ 895447 w 1440493"/>
                <a:gd name="connsiteY219" fmla="*/ 154985 h 719999"/>
                <a:gd name="connsiteX220" fmla="*/ 948044 w 1440493"/>
                <a:gd name="connsiteY220" fmla="*/ 132509 h 719999"/>
                <a:gd name="connsiteX221" fmla="*/ 642821 w 1440493"/>
                <a:gd name="connsiteY221" fmla="*/ 132509 h 719999"/>
                <a:gd name="connsiteX222" fmla="*/ 696062 w 1440493"/>
                <a:gd name="connsiteY222" fmla="*/ 153414 h 719999"/>
                <a:gd name="connsiteX223" fmla="*/ 704809 w 1440493"/>
                <a:gd name="connsiteY223" fmla="*/ 165740 h 719999"/>
                <a:gd name="connsiteX224" fmla="*/ 703018 w 1440493"/>
                <a:gd name="connsiteY224" fmla="*/ 168396 h 719999"/>
                <a:gd name="connsiteX225" fmla="*/ 695041 w 1440493"/>
                <a:gd name="connsiteY225" fmla="*/ 207909 h 719999"/>
                <a:gd name="connsiteX226" fmla="*/ 694696 w 1440493"/>
                <a:gd name="connsiteY226" fmla="*/ 207909 h 719999"/>
                <a:gd name="connsiteX227" fmla="*/ 643940 w 1440493"/>
                <a:gd name="connsiteY227" fmla="*/ 258665 h 719999"/>
                <a:gd name="connsiteX228" fmla="*/ 593184 w 1440493"/>
                <a:gd name="connsiteY228" fmla="*/ 207909 h 719999"/>
                <a:gd name="connsiteX229" fmla="*/ 592840 w 1440493"/>
                <a:gd name="connsiteY229" fmla="*/ 207909 h 719999"/>
                <a:gd name="connsiteX230" fmla="*/ 584863 w 1440493"/>
                <a:gd name="connsiteY230" fmla="*/ 168396 h 719999"/>
                <a:gd name="connsiteX231" fmla="*/ 583067 w 1440493"/>
                <a:gd name="connsiteY231" fmla="*/ 165732 h 719999"/>
                <a:gd name="connsiteX232" fmla="*/ 590224 w 1440493"/>
                <a:gd name="connsiteY232" fmla="*/ 154985 h 719999"/>
                <a:gd name="connsiteX233" fmla="*/ 642821 w 1440493"/>
                <a:gd name="connsiteY233" fmla="*/ 132509 h 719999"/>
                <a:gd name="connsiteX234" fmla="*/ 337599 w 1440493"/>
                <a:gd name="connsiteY234" fmla="*/ 132509 h 719999"/>
                <a:gd name="connsiteX235" fmla="*/ 390840 w 1440493"/>
                <a:gd name="connsiteY235" fmla="*/ 153414 h 719999"/>
                <a:gd name="connsiteX236" fmla="*/ 399587 w 1440493"/>
                <a:gd name="connsiteY236" fmla="*/ 165739 h 719999"/>
                <a:gd name="connsiteX237" fmla="*/ 397795 w 1440493"/>
                <a:gd name="connsiteY237" fmla="*/ 168396 h 719999"/>
                <a:gd name="connsiteX238" fmla="*/ 389818 w 1440493"/>
                <a:gd name="connsiteY238" fmla="*/ 207909 h 719999"/>
                <a:gd name="connsiteX239" fmla="*/ 389474 w 1440493"/>
                <a:gd name="connsiteY239" fmla="*/ 207909 h 719999"/>
                <a:gd name="connsiteX240" fmla="*/ 338718 w 1440493"/>
                <a:gd name="connsiteY240" fmla="*/ 258665 h 719999"/>
                <a:gd name="connsiteX241" fmla="*/ 287962 w 1440493"/>
                <a:gd name="connsiteY241" fmla="*/ 207909 h 719999"/>
                <a:gd name="connsiteX242" fmla="*/ 287618 w 1440493"/>
                <a:gd name="connsiteY242" fmla="*/ 207909 h 719999"/>
                <a:gd name="connsiteX243" fmla="*/ 279641 w 1440493"/>
                <a:gd name="connsiteY243" fmla="*/ 168396 h 719999"/>
                <a:gd name="connsiteX244" fmla="*/ 277845 w 1440493"/>
                <a:gd name="connsiteY244" fmla="*/ 165732 h 719999"/>
                <a:gd name="connsiteX245" fmla="*/ 285002 w 1440493"/>
                <a:gd name="connsiteY245" fmla="*/ 154985 h 719999"/>
                <a:gd name="connsiteX246" fmla="*/ 337599 w 1440493"/>
                <a:gd name="connsiteY246" fmla="*/ 132509 h 719999"/>
                <a:gd name="connsiteX247" fmla="*/ 186107 w 1440493"/>
                <a:gd name="connsiteY247" fmla="*/ 106398 h 719999"/>
                <a:gd name="connsiteX248" fmla="*/ 84596 w 1440493"/>
                <a:gd name="connsiteY248" fmla="*/ 207909 h 719999"/>
                <a:gd name="connsiteX249" fmla="*/ 184600 w 1440493"/>
                <a:gd name="connsiteY249" fmla="*/ 309409 h 719999"/>
                <a:gd name="connsiteX250" fmla="*/ 256270 w 1440493"/>
                <a:gd name="connsiteY250" fmla="*/ 281268 h 719999"/>
                <a:gd name="connsiteX251" fmla="*/ 262288 w 1440493"/>
                <a:gd name="connsiteY251" fmla="*/ 272789 h 719999"/>
                <a:gd name="connsiteX252" fmla="*/ 266939 w 1440493"/>
                <a:gd name="connsiteY252" fmla="*/ 279688 h 719999"/>
                <a:gd name="connsiteX253" fmla="*/ 338718 w 1440493"/>
                <a:gd name="connsiteY253" fmla="*/ 309420 h 719999"/>
                <a:gd name="connsiteX254" fmla="*/ 410497 w 1440493"/>
                <a:gd name="connsiteY254" fmla="*/ 279688 h 719999"/>
                <a:gd name="connsiteX255" fmla="*/ 414964 w 1440493"/>
                <a:gd name="connsiteY255" fmla="*/ 273064 h 719999"/>
                <a:gd name="connsiteX256" fmla="*/ 419019 w 1440493"/>
                <a:gd name="connsiteY256" fmla="*/ 279153 h 719999"/>
                <a:gd name="connsiteX257" fmla="*/ 489822 w 1440493"/>
                <a:gd name="connsiteY257" fmla="*/ 309409 h 719999"/>
                <a:gd name="connsiteX258" fmla="*/ 561492 w 1440493"/>
                <a:gd name="connsiteY258" fmla="*/ 281268 h 719999"/>
                <a:gd name="connsiteX259" fmla="*/ 567510 w 1440493"/>
                <a:gd name="connsiteY259" fmla="*/ 272789 h 719999"/>
                <a:gd name="connsiteX260" fmla="*/ 572161 w 1440493"/>
                <a:gd name="connsiteY260" fmla="*/ 279688 h 719999"/>
                <a:gd name="connsiteX261" fmla="*/ 643940 w 1440493"/>
                <a:gd name="connsiteY261" fmla="*/ 309420 h 719999"/>
                <a:gd name="connsiteX262" fmla="*/ 715719 w 1440493"/>
                <a:gd name="connsiteY262" fmla="*/ 279688 h 719999"/>
                <a:gd name="connsiteX263" fmla="*/ 720186 w 1440493"/>
                <a:gd name="connsiteY263" fmla="*/ 273063 h 719999"/>
                <a:gd name="connsiteX264" fmla="*/ 724242 w 1440493"/>
                <a:gd name="connsiteY264" fmla="*/ 279153 h 719999"/>
                <a:gd name="connsiteX265" fmla="*/ 795045 w 1440493"/>
                <a:gd name="connsiteY265" fmla="*/ 309409 h 719999"/>
                <a:gd name="connsiteX266" fmla="*/ 866715 w 1440493"/>
                <a:gd name="connsiteY266" fmla="*/ 281268 h 719999"/>
                <a:gd name="connsiteX267" fmla="*/ 872733 w 1440493"/>
                <a:gd name="connsiteY267" fmla="*/ 272789 h 719999"/>
                <a:gd name="connsiteX268" fmla="*/ 877384 w 1440493"/>
                <a:gd name="connsiteY268" fmla="*/ 279688 h 719999"/>
                <a:gd name="connsiteX269" fmla="*/ 949163 w 1440493"/>
                <a:gd name="connsiteY269" fmla="*/ 309420 h 719999"/>
                <a:gd name="connsiteX270" fmla="*/ 1020942 w 1440493"/>
                <a:gd name="connsiteY270" fmla="*/ 279688 h 719999"/>
                <a:gd name="connsiteX271" fmla="*/ 1025409 w 1440493"/>
                <a:gd name="connsiteY271" fmla="*/ 273064 h 719999"/>
                <a:gd name="connsiteX272" fmla="*/ 1029464 w 1440493"/>
                <a:gd name="connsiteY272" fmla="*/ 279153 h 719999"/>
                <a:gd name="connsiteX273" fmla="*/ 1100267 w 1440493"/>
                <a:gd name="connsiteY273" fmla="*/ 309409 h 719999"/>
                <a:gd name="connsiteX274" fmla="*/ 1171937 w 1440493"/>
                <a:gd name="connsiteY274" fmla="*/ 281268 h 719999"/>
                <a:gd name="connsiteX275" fmla="*/ 1177955 w 1440493"/>
                <a:gd name="connsiteY275" fmla="*/ 272789 h 719999"/>
                <a:gd name="connsiteX276" fmla="*/ 1182606 w 1440493"/>
                <a:gd name="connsiteY276" fmla="*/ 279688 h 719999"/>
                <a:gd name="connsiteX277" fmla="*/ 1254385 w 1440493"/>
                <a:gd name="connsiteY277" fmla="*/ 309420 h 719999"/>
                <a:gd name="connsiteX278" fmla="*/ 1355896 w 1440493"/>
                <a:gd name="connsiteY278" fmla="*/ 207909 h 719999"/>
                <a:gd name="connsiteX279" fmla="*/ 1305141 w 1440493"/>
                <a:gd name="connsiteY279" fmla="*/ 207909 h 719999"/>
                <a:gd name="connsiteX280" fmla="*/ 1254385 w 1440493"/>
                <a:gd name="connsiteY280" fmla="*/ 258665 h 719999"/>
                <a:gd name="connsiteX281" fmla="*/ 1203629 w 1440493"/>
                <a:gd name="connsiteY281" fmla="*/ 207909 h 719999"/>
                <a:gd name="connsiteX282" fmla="*/ 1203285 w 1440493"/>
                <a:gd name="connsiteY282" fmla="*/ 207909 h 719999"/>
                <a:gd name="connsiteX283" fmla="*/ 1195308 w 1440493"/>
                <a:gd name="connsiteY283" fmla="*/ 168396 h 719999"/>
                <a:gd name="connsiteX284" fmla="*/ 1193512 w 1440493"/>
                <a:gd name="connsiteY284" fmla="*/ 165732 h 719999"/>
                <a:gd name="connsiteX285" fmla="*/ 1200669 w 1440493"/>
                <a:gd name="connsiteY285" fmla="*/ 154985 h 719999"/>
                <a:gd name="connsiteX286" fmla="*/ 1253266 w 1440493"/>
                <a:gd name="connsiteY286" fmla="*/ 132509 h 719999"/>
                <a:gd name="connsiteX287" fmla="*/ 1329760 w 1440493"/>
                <a:gd name="connsiteY287" fmla="*/ 205671 h 719999"/>
                <a:gd name="connsiteX288" fmla="*/ 1355851 w 1440493"/>
                <a:gd name="connsiteY288" fmla="*/ 204896 h 719999"/>
                <a:gd name="connsiteX289" fmla="*/ 1252878 w 1440493"/>
                <a:gd name="connsiteY289" fmla="*/ 106409 h 719999"/>
                <a:gd name="connsiteX290" fmla="*/ 1182075 w 1440493"/>
                <a:gd name="connsiteY290" fmla="*/ 136665 h 719999"/>
                <a:gd name="connsiteX291" fmla="*/ 1178020 w 1440493"/>
                <a:gd name="connsiteY291" fmla="*/ 142755 h 719999"/>
                <a:gd name="connsiteX292" fmla="*/ 1173553 w 1440493"/>
                <a:gd name="connsiteY292" fmla="*/ 136130 h 719999"/>
                <a:gd name="connsiteX293" fmla="*/ 1101774 w 1440493"/>
                <a:gd name="connsiteY293" fmla="*/ 106398 h 719999"/>
                <a:gd name="connsiteX294" fmla="*/ 1029995 w 1440493"/>
                <a:gd name="connsiteY294" fmla="*/ 136130 h 719999"/>
                <a:gd name="connsiteX295" fmla="*/ 1025344 w 1440493"/>
                <a:gd name="connsiteY295" fmla="*/ 143029 h 719999"/>
                <a:gd name="connsiteX296" fmla="*/ 1019326 w 1440493"/>
                <a:gd name="connsiteY296" fmla="*/ 134550 h 719999"/>
                <a:gd name="connsiteX297" fmla="*/ 947656 w 1440493"/>
                <a:gd name="connsiteY297" fmla="*/ 106409 h 719999"/>
                <a:gd name="connsiteX298" fmla="*/ 876853 w 1440493"/>
                <a:gd name="connsiteY298" fmla="*/ 136665 h 719999"/>
                <a:gd name="connsiteX299" fmla="*/ 872798 w 1440493"/>
                <a:gd name="connsiteY299" fmla="*/ 142755 h 719999"/>
                <a:gd name="connsiteX300" fmla="*/ 868331 w 1440493"/>
                <a:gd name="connsiteY300" fmla="*/ 136130 h 719999"/>
                <a:gd name="connsiteX301" fmla="*/ 796552 w 1440493"/>
                <a:gd name="connsiteY301" fmla="*/ 106398 h 719999"/>
                <a:gd name="connsiteX302" fmla="*/ 724773 w 1440493"/>
                <a:gd name="connsiteY302" fmla="*/ 136130 h 719999"/>
                <a:gd name="connsiteX303" fmla="*/ 720121 w 1440493"/>
                <a:gd name="connsiteY303" fmla="*/ 143030 h 719999"/>
                <a:gd name="connsiteX304" fmla="*/ 714103 w 1440493"/>
                <a:gd name="connsiteY304" fmla="*/ 134550 h 719999"/>
                <a:gd name="connsiteX305" fmla="*/ 642433 w 1440493"/>
                <a:gd name="connsiteY305" fmla="*/ 106409 h 719999"/>
                <a:gd name="connsiteX306" fmla="*/ 571630 w 1440493"/>
                <a:gd name="connsiteY306" fmla="*/ 136665 h 719999"/>
                <a:gd name="connsiteX307" fmla="*/ 567575 w 1440493"/>
                <a:gd name="connsiteY307" fmla="*/ 142755 h 719999"/>
                <a:gd name="connsiteX308" fmla="*/ 563108 w 1440493"/>
                <a:gd name="connsiteY308" fmla="*/ 136130 h 719999"/>
                <a:gd name="connsiteX309" fmla="*/ 491329 w 1440493"/>
                <a:gd name="connsiteY309" fmla="*/ 106398 h 719999"/>
                <a:gd name="connsiteX310" fmla="*/ 419550 w 1440493"/>
                <a:gd name="connsiteY310" fmla="*/ 136130 h 719999"/>
                <a:gd name="connsiteX311" fmla="*/ 414899 w 1440493"/>
                <a:gd name="connsiteY311" fmla="*/ 143029 h 719999"/>
                <a:gd name="connsiteX312" fmla="*/ 408881 w 1440493"/>
                <a:gd name="connsiteY312" fmla="*/ 134550 h 719999"/>
                <a:gd name="connsiteX313" fmla="*/ 337211 w 1440493"/>
                <a:gd name="connsiteY313" fmla="*/ 106409 h 719999"/>
                <a:gd name="connsiteX314" fmla="*/ 266408 w 1440493"/>
                <a:gd name="connsiteY314" fmla="*/ 136665 h 719999"/>
                <a:gd name="connsiteX315" fmla="*/ 262353 w 1440493"/>
                <a:gd name="connsiteY315" fmla="*/ 142755 h 719999"/>
                <a:gd name="connsiteX316" fmla="*/ 257886 w 1440493"/>
                <a:gd name="connsiteY316" fmla="*/ 136130 h 719999"/>
                <a:gd name="connsiteX317" fmla="*/ 186107 w 1440493"/>
                <a:gd name="connsiteY317" fmla="*/ 106398 h 719999"/>
                <a:gd name="connsiteX318" fmla="*/ 0 w 1440493"/>
                <a:gd name="connsiteY318" fmla="*/ 0 h 719999"/>
                <a:gd name="connsiteX319" fmla="*/ 1440493 w 1440493"/>
                <a:gd name="connsiteY319" fmla="*/ 0 h 719999"/>
                <a:gd name="connsiteX320" fmla="*/ 1440493 w 1440493"/>
                <a:gd name="connsiteY320" fmla="*/ 719999 h 719999"/>
                <a:gd name="connsiteX321" fmla="*/ 0 w 1440493"/>
                <a:gd name="connsiteY321" fmla="*/ 719999 h 71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</a:cxnLst>
              <a:rect l="l" t="t" r="r" b="b"/>
              <a:pathLst>
                <a:path w="1440493" h="719999">
                  <a:moveTo>
                    <a:pt x="1101774" y="471904"/>
                  </a:moveTo>
                  <a:cubicBezTo>
                    <a:pt x="1129806" y="471904"/>
                    <a:pt x="1152530" y="494628"/>
                    <a:pt x="1152530" y="522660"/>
                  </a:cubicBezTo>
                  <a:lnTo>
                    <a:pt x="1152874" y="522660"/>
                  </a:lnTo>
                  <a:cubicBezTo>
                    <a:pt x="1152874" y="536676"/>
                    <a:pt x="1155715" y="550028"/>
                    <a:pt x="1160851" y="562173"/>
                  </a:cubicBezTo>
                  <a:lnTo>
                    <a:pt x="1162643" y="564830"/>
                  </a:lnTo>
                  <a:lnTo>
                    <a:pt x="1153896" y="577155"/>
                  </a:lnTo>
                  <a:cubicBezTo>
                    <a:pt x="1140076" y="590373"/>
                    <a:pt x="1121258" y="598366"/>
                    <a:pt x="1100655" y="598060"/>
                  </a:cubicBezTo>
                  <a:cubicBezTo>
                    <a:pt x="1080052" y="597754"/>
                    <a:pt x="1061480" y="589207"/>
                    <a:pt x="1048058" y="575585"/>
                  </a:cubicBezTo>
                  <a:lnTo>
                    <a:pt x="1040901" y="564837"/>
                  </a:lnTo>
                  <a:lnTo>
                    <a:pt x="1042697" y="562173"/>
                  </a:lnTo>
                  <a:cubicBezTo>
                    <a:pt x="1047834" y="550028"/>
                    <a:pt x="1050674" y="536676"/>
                    <a:pt x="1050674" y="522660"/>
                  </a:cubicBezTo>
                  <a:lnTo>
                    <a:pt x="1051018" y="522660"/>
                  </a:lnTo>
                  <a:cubicBezTo>
                    <a:pt x="1051018" y="494628"/>
                    <a:pt x="1073742" y="471904"/>
                    <a:pt x="1101774" y="471904"/>
                  </a:cubicBezTo>
                  <a:close/>
                  <a:moveTo>
                    <a:pt x="796552" y="471904"/>
                  </a:moveTo>
                  <a:cubicBezTo>
                    <a:pt x="824584" y="471904"/>
                    <a:pt x="847308" y="494628"/>
                    <a:pt x="847308" y="522660"/>
                  </a:cubicBezTo>
                  <a:lnTo>
                    <a:pt x="847652" y="522660"/>
                  </a:lnTo>
                  <a:cubicBezTo>
                    <a:pt x="847652" y="536676"/>
                    <a:pt x="850493" y="550028"/>
                    <a:pt x="855629" y="562173"/>
                  </a:cubicBezTo>
                  <a:lnTo>
                    <a:pt x="857421" y="564830"/>
                  </a:lnTo>
                  <a:lnTo>
                    <a:pt x="848674" y="577155"/>
                  </a:lnTo>
                  <a:cubicBezTo>
                    <a:pt x="834854" y="590373"/>
                    <a:pt x="816036" y="598366"/>
                    <a:pt x="795433" y="598060"/>
                  </a:cubicBezTo>
                  <a:cubicBezTo>
                    <a:pt x="774830" y="597754"/>
                    <a:pt x="756258" y="589207"/>
                    <a:pt x="742836" y="575585"/>
                  </a:cubicBezTo>
                  <a:lnTo>
                    <a:pt x="735678" y="564836"/>
                  </a:lnTo>
                  <a:lnTo>
                    <a:pt x="737474" y="562173"/>
                  </a:lnTo>
                  <a:cubicBezTo>
                    <a:pt x="742611" y="550028"/>
                    <a:pt x="745451" y="536676"/>
                    <a:pt x="745451" y="522660"/>
                  </a:cubicBezTo>
                  <a:lnTo>
                    <a:pt x="745796" y="522660"/>
                  </a:lnTo>
                  <a:cubicBezTo>
                    <a:pt x="745796" y="494628"/>
                    <a:pt x="768520" y="471904"/>
                    <a:pt x="796552" y="471904"/>
                  </a:cubicBezTo>
                  <a:close/>
                  <a:moveTo>
                    <a:pt x="491329" y="471904"/>
                  </a:moveTo>
                  <a:cubicBezTo>
                    <a:pt x="519361" y="471904"/>
                    <a:pt x="542085" y="494628"/>
                    <a:pt x="542085" y="522660"/>
                  </a:cubicBezTo>
                  <a:lnTo>
                    <a:pt x="542429" y="522660"/>
                  </a:lnTo>
                  <a:cubicBezTo>
                    <a:pt x="542429" y="536676"/>
                    <a:pt x="545270" y="550028"/>
                    <a:pt x="550406" y="562173"/>
                  </a:cubicBezTo>
                  <a:lnTo>
                    <a:pt x="552198" y="564830"/>
                  </a:lnTo>
                  <a:lnTo>
                    <a:pt x="543451" y="577155"/>
                  </a:lnTo>
                  <a:cubicBezTo>
                    <a:pt x="529631" y="590373"/>
                    <a:pt x="510813" y="598366"/>
                    <a:pt x="490210" y="598060"/>
                  </a:cubicBezTo>
                  <a:cubicBezTo>
                    <a:pt x="469607" y="597754"/>
                    <a:pt x="451035" y="589207"/>
                    <a:pt x="437613" y="575585"/>
                  </a:cubicBezTo>
                  <a:lnTo>
                    <a:pt x="430456" y="564837"/>
                  </a:lnTo>
                  <a:lnTo>
                    <a:pt x="432252" y="562173"/>
                  </a:lnTo>
                  <a:cubicBezTo>
                    <a:pt x="437389" y="550028"/>
                    <a:pt x="440229" y="536676"/>
                    <a:pt x="440229" y="522660"/>
                  </a:cubicBezTo>
                  <a:lnTo>
                    <a:pt x="440573" y="522660"/>
                  </a:lnTo>
                  <a:cubicBezTo>
                    <a:pt x="440573" y="494628"/>
                    <a:pt x="463297" y="471904"/>
                    <a:pt x="491329" y="471904"/>
                  </a:cubicBezTo>
                  <a:close/>
                  <a:moveTo>
                    <a:pt x="186107" y="471904"/>
                  </a:moveTo>
                  <a:cubicBezTo>
                    <a:pt x="214139" y="471904"/>
                    <a:pt x="236863" y="494628"/>
                    <a:pt x="236863" y="522660"/>
                  </a:cubicBezTo>
                  <a:lnTo>
                    <a:pt x="237207" y="522660"/>
                  </a:lnTo>
                  <a:cubicBezTo>
                    <a:pt x="237207" y="536676"/>
                    <a:pt x="240048" y="550028"/>
                    <a:pt x="245184" y="562173"/>
                  </a:cubicBezTo>
                  <a:lnTo>
                    <a:pt x="246976" y="564830"/>
                  </a:lnTo>
                  <a:lnTo>
                    <a:pt x="238229" y="577155"/>
                  </a:lnTo>
                  <a:cubicBezTo>
                    <a:pt x="224409" y="590373"/>
                    <a:pt x="205591" y="598366"/>
                    <a:pt x="184988" y="598060"/>
                  </a:cubicBezTo>
                  <a:cubicBezTo>
                    <a:pt x="143782" y="597448"/>
                    <a:pt x="110699" y="563871"/>
                    <a:pt x="110699" y="522660"/>
                  </a:cubicBezTo>
                  <a:lnTo>
                    <a:pt x="135351" y="522660"/>
                  </a:lnTo>
                  <a:cubicBezTo>
                    <a:pt x="135351" y="494628"/>
                    <a:pt x="158075" y="471904"/>
                    <a:pt x="186107" y="471904"/>
                  </a:cubicBezTo>
                  <a:close/>
                  <a:moveTo>
                    <a:pt x="948044" y="447260"/>
                  </a:moveTo>
                  <a:cubicBezTo>
                    <a:pt x="968647" y="446955"/>
                    <a:pt x="987465" y="454947"/>
                    <a:pt x="1001285" y="468165"/>
                  </a:cubicBezTo>
                  <a:lnTo>
                    <a:pt x="1010032" y="480490"/>
                  </a:lnTo>
                  <a:lnTo>
                    <a:pt x="1008240" y="483147"/>
                  </a:lnTo>
                  <a:cubicBezTo>
                    <a:pt x="1003104" y="495292"/>
                    <a:pt x="1000263" y="508644"/>
                    <a:pt x="1000263" y="522660"/>
                  </a:cubicBezTo>
                  <a:lnTo>
                    <a:pt x="999919" y="522660"/>
                  </a:lnTo>
                  <a:cubicBezTo>
                    <a:pt x="999919" y="550692"/>
                    <a:pt x="977195" y="573416"/>
                    <a:pt x="949163" y="573416"/>
                  </a:cubicBezTo>
                  <a:cubicBezTo>
                    <a:pt x="921131" y="573416"/>
                    <a:pt x="898407" y="550692"/>
                    <a:pt x="898407" y="522660"/>
                  </a:cubicBezTo>
                  <a:lnTo>
                    <a:pt x="898063" y="522660"/>
                  </a:lnTo>
                  <a:cubicBezTo>
                    <a:pt x="898063" y="508644"/>
                    <a:pt x="895223" y="495292"/>
                    <a:pt x="890086" y="483147"/>
                  </a:cubicBezTo>
                  <a:lnTo>
                    <a:pt x="888290" y="480483"/>
                  </a:lnTo>
                  <a:lnTo>
                    <a:pt x="895447" y="469735"/>
                  </a:lnTo>
                  <a:cubicBezTo>
                    <a:pt x="908869" y="456113"/>
                    <a:pt x="927441" y="447566"/>
                    <a:pt x="948044" y="447260"/>
                  </a:cubicBezTo>
                  <a:close/>
                  <a:moveTo>
                    <a:pt x="642821" y="447260"/>
                  </a:moveTo>
                  <a:cubicBezTo>
                    <a:pt x="663424" y="446955"/>
                    <a:pt x="682242" y="454947"/>
                    <a:pt x="696062" y="468165"/>
                  </a:cubicBezTo>
                  <a:lnTo>
                    <a:pt x="704809" y="480491"/>
                  </a:lnTo>
                  <a:lnTo>
                    <a:pt x="703018" y="483147"/>
                  </a:lnTo>
                  <a:cubicBezTo>
                    <a:pt x="697882" y="495292"/>
                    <a:pt x="695041" y="508644"/>
                    <a:pt x="695041" y="522660"/>
                  </a:cubicBezTo>
                  <a:lnTo>
                    <a:pt x="694696" y="522660"/>
                  </a:lnTo>
                  <a:cubicBezTo>
                    <a:pt x="694696" y="550692"/>
                    <a:pt x="671972" y="573416"/>
                    <a:pt x="643940" y="573416"/>
                  </a:cubicBezTo>
                  <a:cubicBezTo>
                    <a:pt x="615908" y="573416"/>
                    <a:pt x="593184" y="550692"/>
                    <a:pt x="593184" y="522660"/>
                  </a:cubicBezTo>
                  <a:lnTo>
                    <a:pt x="592840" y="522660"/>
                  </a:lnTo>
                  <a:cubicBezTo>
                    <a:pt x="592840" y="508644"/>
                    <a:pt x="590000" y="495292"/>
                    <a:pt x="584863" y="483147"/>
                  </a:cubicBezTo>
                  <a:lnTo>
                    <a:pt x="583067" y="480483"/>
                  </a:lnTo>
                  <a:lnTo>
                    <a:pt x="590224" y="469735"/>
                  </a:lnTo>
                  <a:cubicBezTo>
                    <a:pt x="603646" y="456113"/>
                    <a:pt x="622218" y="447566"/>
                    <a:pt x="642821" y="447260"/>
                  </a:cubicBezTo>
                  <a:close/>
                  <a:moveTo>
                    <a:pt x="337599" y="447260"/>
                  </a:moveTo>
                  <a:cubicBezTo>
                    <a:pt x="358202" y="446955"/>
                    <a:pt x="377020" y="454947"/>
                    <a:pt x="390840" y="468165"/>
                  </a:cubicBezTo>
                  <a:lnTo>
                    <a:pt x="399587" y="480490"/>
                  </a:lnTo>
                  <a:lnTo>
                    <a:pt x="397795" y="483147"/>
                  </a:lnTo>
                  <a:cubicBezTo>
                    <a:pt x="392659" y="495292"/>
                    <a:pt x="389818" y="508644"/>
                    <a:pt x="389818" y="522660"/>
                  </a:cubicBezTo>
                  <a:lnTo>
                    <a:pt x="389474" y="522660"/>
                  </a:lnTo>
                  <a:cubicBezTo>
                    <a:pt x="389474" y="550692"/>
                    <a:pt x="366750" y="573416"/>
                    <a:pt x="338718" y="573416"/>
                  </a:cubicBezTo>
                  <a:cubicBezTo>
                    <a:pt x="310686" y="573416"/>
                    <a:pt x="287962" y="550692"/>
                    <a:pt x="287962" y="522660"/>
                  </a:cubicBezTo>
                  <a:lnTo>
                    <a:pt x="287618" y="522660"/>
                  </a:lnTo>
                  <a:cubicBezTo>
                    <a:pt x="287618" y="508644"/>
                    <a:pt x="284778" y="495292"/>
                    <a:pt x="279641" y="483147"/>
                  </a:cubicBezTo>
                  <a:lnTo>
                    <a:pt x="277845" y="480483"/>
                  </a:lnTo>
                  <a:lnTo>
                    <a:pt x="285002" y="469735"/>
                  </a:lnTo>
                  <a:cubicBezTo>
                    <a:pt x="298424" y="456113"/>
                    <a:pt x="316996" y="447566"/>
                    <a:pt x="337599" y="447260"/>
                  </a:cubicBezTo>
                  <a:close/>
                  <a:moveTo>
                    <a:pt x="186107" y="421149"/>
                  </a:moveTo>
                  <a:cubicBezTo>
                    <a:pt x="130044" y="421149"/>
                    <a:pt x="84596" y="466597"/>
                    <a:pt x="84596" y="522660"/>
                  </a:cubicBezTo>
                  <a:cubicBezTo>
                    <a:pt x="84596" y="578135"/>
                    <a:pt x="129131" y="623336"/>
                    <a:pt x="184600" y="624160"/>
                  </a:cubicBezTo>
                  <a:cubicBezTo>
                    <a:pt x="212335" y="624572"/>
                    <a:pt x="237666" y="613813"/>
                    <a:pt x="256270" y="596019"/>
                  </a:cubicBezTo>
                  <a:lnTo>
                    <a:pt x="262288" y="587540"/>
                  </a:lnTo>
                  <a:lnTo>
                    <a:pt x="266939" y="594439"/>
                  </a:lnTo>
                  <a:cubicBezTo>
                    <a:pt x="285309" y="612809"/>
                    <a:pt x="310687" y="624171"/>
                    <a:pt x="338718" y="624171"/>
                  </a:cubicBezTo>
                  <a:cubicBezTo>
                    <a:pt x="366750" y="624171"/>
                    <a:pt x="392127" y="612809"/>
                    <a:pt x="410497" y="594439"/>
                  </a:cubicBezTo>
                  <a:lnTo>
                    <a:pt x="414964" y="587815"/>
                  </a:lnTo>
                  <a:lnTo>
                    <a:pt x="419019" y="593904"/>
                  </a:lnTo>
                  <a:cubicBezTo>
                    <a:pt x="437087" y="612242"/>
                    <a:pt x="462088" y="623748"/>
                    <a:pt x="489822" y="624160"/>
                  </a:cubicBezTo>
                  <a:cubicBezTo>
                    <a:pt x="517557" y="624572"/>
                    <a:pt x="542888" y="613813"/>
                    <a:pt x="561492" y="596019"/>
                  </a:cubicBezTo>
                  <a:lnTo>
                    <a:pt x="567510" y="587540"/>
                  </a:lnTo>
                  <a:lnTo>
                    <a:pt x="572161" y="594439"/>
                  </a:lnTo>
                  <a:cubicBezTo>
                    <a:pt x="590531" y="612809"/>
                    <a:pt x="615909" y="624171"/>
                    <a:pt x="643940" y="624171"/>
                  </a:cubicBezTo>
                  <a:cubicBezTo>
                    <a:pt x="671972" y="624171"/>
                    <a:pt x="697349" y="612809"/>
                    <a:pt x="715719" y="594439"/>
                  </a:cubicBezTo>
                  <a:lnTo>
                    <a:pt x="720186" y="587814"/>
                  </a:lnTo>
                  <a:lnTo>
                    <a:pt x="724242" y="593904"/>
                  </a:lnTo>
                  <a:cubicBezTo>
                    <a:pt x="742310" y="612242"/>
                    <a:pt x="767311" y="623748"/>
                    <a:pt x="795045" y="624160"/>
                  </a:cubicBezTo>
                  <a:cubicBezTo>
                    <a:pt x="822780" y="624572"/>
                    <a:pt x="848111" y="613813"/>
                    <a:pt x="866715" y="596019"/>
                  </a:cubicBezTo>
                  <a:lnTo>
                    <a:pt x="872733" y="587540"/>
                  </a:lnTo>
                  <a:lnTo>
                    <a:pt x="877384" y="594439"/>
                  </a:lnTo>
                  <a:cubicBezTo>
                    <a:pt x="895754" y="612809"/>
                    <a:pt x="921132" y="624171"/>
                    <a:pt x="949163" y="624171"/>
                  </a:cubicBezTo>
                  <a:cubicBezTo>
                    <a:pt x="977195" y="624171"/>
                    <a:pt x="1002572" y="612809"/>
                    <a:pt x="1020942" y="594439"/>
                  </a:cubicBezTo>
                  <a:lnTo>
                    <a:pt x="1025409" y="587815"/>
                  </a:lnTo>
                  <a:lnTo>
                    <a:pt x="1029464" y="593904"/>
                  </a:lnTo>
                  <a:cubicBezTo>
                    <a:pt x="1047532" y="612242"/>
                    <a:pt x="1072533" y="623748"/>
                    <a:pt x="1100267" y="624160"/>
                  </a:cubicBezTo>
                  <a:cubicBezTo>
                    <a:pt x="1128002" y="624572"/>
                    <a:pt x="1153333" y="613813"/>
                    <a:pt x="1171937" y="596019"/>
                  </a:cubicBezTo>
                  <a:lnTo>
                    <a:pt x="1177955" y="587540"/>
                  </a:lnTo>
                  <a:lnTo>
                    <a:pt x="1182606" y="594439"/>
                  </a:lnTo>
                  <a:cubicBezTo>
                    <a:pt x="1200976" y="612809"/>
                    <a:pt x="1226354" y="624171"/>
                    <a:pt x="1254385" y="624171"/>
                  </a:cubicBezTo>
                  <a:cubicBezTo>
                    <a:pt x="1310448" y="624171"/>
                    <a:pt x="1355896" y="578723"/>
                    <a:pt x="1355896" y="522660"/>
                  </a:cubicBezTo>
                  <a:lnTo>
                    <a:pt x="1305141" y="522660"/>
                  </a:lnTo>
                  <a:cubicBezTo>
                    <a:pt x="1305141" y="550692"/>
                    <a:pt x="1282417" y="573416"/>
                    <a:pt x="1254385" y="573416"/>
                  </a:cubicBezTo>
                  <a:cubicBezTo>
                    <a:pt x="1226353" y="573416"/>
                    <a:pt x="1203629" y="550692"/>
                    <a:pt x="1203629" y="522660"/>
                  </a:cubicBezTo>
                  <a:lnTo>
                    <a:pt x="1203285" y="522660"/>
                  </a:lnTo>
                  <a:cubicBezTo>
                    <a:pt x="1203285" y="508644"/>
                    <a:pt x="1200445" y="495292"/>
                    <a:pt x="1195308" y="483147"/>
                  </a:cubicBezTo>
                  <a:lnTo>
                    <a:pt x="1193512" y="480483"/>
                  </a:lnTo>
                  <a:lnTo>
                    <a:pt x="1200669" y="469735"/>
                  </a:lnTo>
                  <a:cubicBezTo>
                    <a:pt x="1214091" y="456113"/>
                    <a:pt x="1232663" y="447566"/>
                    <a:pt x="1253266" y="447260"/>
                  </a:cubicBezTo>
                  <a:cubicBezTo>
                    <a:pt x="1294472" y="446649"/>
                    <a:pt x="1328537" y="479230"/>
                    <a:pt x="1329760" y="520422"/>
                  </a:cubicBezTo>
                  <a:lnTo>
                    <a:pt x="1355851" y="519647"/>
                  </a:lnTo>
                  <a:cubicBezTo>
                    <a:pt x="1354204" y="464196"/>
                    <a:pt x="1308347" y="420337"/>
                    <a:pt x="1252878" y="421160"/>
                  </a:cubicBezTo>
                  <a:cubicBezTo>
                    <a:pt x="1225144" y="421572"/>
                    <a:pt x="1200143" y="433078"/>
                    <a:pt x="1182075" y="451416"/>
                  </a:cubicBezTo>
                  <a:lnTo>
                    <a:pt x="1178020" y="457506"/>
                  </a:lnTo>
                  <a:lnTo>
                    <a:pt x="1173553" y="450881"/>
                  </a:lnTo>
                  <a:cubicBezTo>
                    <a:pt x="1155183" y="432511"/>
                    <a:pt x="1129806" y="421149"/>
                    <a:pt x="1101774" y="421149"/>
                  </a:cubicBezTo>
                  <a:cubicBezTo>
                    <a:pt x="1073743" y="421149"/>
                    <a:pt x="1048365" y="432511"/>
                    <a:pt x="1029995" y="450881"/>
                  </a:cubicBezTo>
                  <a:lnTo>
                    <a:pt x="1025344" y="457780"/>
                  </a:lnTo>
                  <a:lnTo>
                    <a:pt x="1019326" y="449301"/>
                  </a:lnTo>
                  <a:cubicBezTo>
                    <a:pt x="1000722" y="431508"/>
                    <a:pt x="975391" y="420749"/>
                    <a:pt x="947656" y="421160"/>
                  </a:cubicBezTo>
                  <a:cubicBezTo>
                    <a:pt x="919922" y="421572"/>
                    <a:pt x="894921" y="433078"/>
                    <a:pt x="876853" y="451416"/>
                  </a:cubicBezTo>
                  <a:lnTo>
                    <a:pt x="872798" y="457506"/>
                  </a:lnTo>
                  <a:lnTo>
                    <a:pt x="868331" y="450881"/>
                  </a:lnTo>
                  <a:cubicBezTo>
                    <a:pt x="849961" y="432511"/>
                    <a:pt x="824584" y="421149"/>
                    <a:pt x="796552" y="421149"/>
                  </a:cubicBezTo>
                  <a:cubicBezTo>
                    <a:pt x="768521" y="421149"/>
                    <a:pt x="743143" y="432511"/>
                    <a:pt x="724773" y="450881"/>
                  </a:cubicBezTo>
                  <a:lnTo>
                    <a:pt x="720121" y="457781"/>
                  </a:lnTo>
                  <a:lnTo>
                    <a:pt x="714103" y="449301"/>
                  </a:lnTo>
                  <a:cubicBezTo>
                    <a:pt x="695499" y="431508"/>
                    <a:pt x="670168" y="420749"/>
                    <a:pt x="642433" y="421160"/>
                  </a:cubicBezTo>
                  <a:cubicBezTo>
                    <a:pt x="614699" y="421572"/>
                    <a:pt x="589698" y="433078"/>
                    <a:pt x="571630" y="451416"/>
                  </a:cubicBezTo>
                  <a:lnTo>
                    <a:pt x="567575" y="457506"/>
                  </a:lnTo>
                  <a:lnTo>
                    <a:pt x="563108" y="450881"/>
                  </a:lnTo>
                  <a:cubicBezTo>
                    <a:pt x="544738" y="432511"/>
                    <a:pt x="519361" y="421149"/>
                    <a:pt x="491329" y="421149"/>
                  </a:cubicBezTo>
                  <a:cubicBezTo>
                    <a:pt x="463298" y="421149"/>
                    <a:pt x="437920" y="432511"/>
                    <a:pt x="419550" y="450881"/>
                  </a:cubicBezTo>
                  <a:lnTo>
                    <a:pt x="414899" y="457780"/>
                  </a:lnTo>
                  <a:lnTo>
                    <a:pt x="408881" y="449301"/>
                  </a:lnTo>
                  <a:cubicBezTo>
                    <a:pt x="390277" y="431508"/>
                    <a:pt x="364946" y="420749"/>
                    <a:pt x="337211" y="421160"/>
                  </a:cubicBezTo>
                  <a:cubicBezTo>
                    <a:pt x="309477" y="421572"/>
                    <a:pt x="284476" y="433078"/>
                    <a:pt x="266408" y="451416"/>
                  </a:cubicBezTo>
                  <a:lnTo>
                    <a:pt x="262353" y="457506"/>
                  </a:lnTo>
                  <a:lnTo>
                    <a:pt x="257886" y="450881"/>
                  </a:lnTo>
                  <a:cubicBezTo>
                    <a:pt x="239516" y="432511"/>
                    <a:pt x="214139" y="421149"/>
                    <a:pt x="186107" y="421149"/>
                  </a:cubicBezTo>
                  <a:close/>
                  <a:moveTo>
                    <a:pt x="1101774" y="157153"/>
                  </a:moveTo>
                  <a:cubicBezTo>
                    <a:pt x="1129806" y="157153"/>
                    <a:pt x="1152530" y="179877"/>
                    <a:pt x="1152530" y="207909"/>
                  </a:cubicBezTo>
                  <a:lnTo>
                    <a:pt x="1152874" y="207909"/>
                  </a:lnTo>
                  <a:cubicBezTo>
                    <a:pt x="1152874" y="221925"/>
                    <a:pt x="1155715" y="235277"/>
                    <a:pt x="1160851" y="247422"/>
                  </a:cubicBezTo>
                  <a:lnTo>
                    <a:pt x="1162643" y="250079"/>
                  </a:lnTo>
                  <a:lnTo>
                    <a:pt x="1153896" y="262404"/>
                  </a:lnTo>
                  <a:cubicBezTo>
                    <a:pt x="1140076" y="275622"/>
                    <a:pt x="1121258" y="283615"/>
                    <a:pt x="1100655" y="283309"/>
                  </a:cubicBezTo>
                  <a:cubicBezTo>
                    <a:pt x="1080052" y="283003"/>
                    <a:pt x="1061480" y="274456"/>
                    <a:pt x="1048058" y="260834"/>
                  </a:cubicBezTo>
                  <a:lnTo>
                    <a:pt x="1040901" y="250086"/>
                  </a:lnTo>
                  <a:lnTo>
                    <a:pt x="1042697" y="247422"/>
                  </a:lnTo>
                  <a:cubicBezTo>
                    <a:pt x="1047834" y="235277"/>
                    <a:pt x="1050674" y="221925"/>
                    <a:pt x="1050674" y="207909"/>
                  </a:cubicBezTo>
                  <a:lnTo>
                    <a:pt x="1051018" y="207909"/>
                  </a:lnTo>
                  <a:cubicBezTo>
                    <a:pt x="1051018" y="179877"/>
                    <a:pt x="1073742" y="157153"/>
                    <a:pt x="1101774" y="157153"/>
                  </a:cubicBezTo>
                  <a:close/>
                  <a:moveTo>
                    <a:pt x="796552" y="157153"/>
                  </a:moveTo>
                  <a:cubicBezTo>
                    <a:pt x="824584" y="157153"/>
                    <a:pt x="847308" y="179877"/>
                    <a:pt x="847308" y="207909"/>
                  </a:cubicBezTo>
                  <a:lnTo>
                    <a:pt x="847652" y="207909"/>
                  </a:lnTo>
                  <a:cubicBezTo>
                    <a:pt x="847652" y="221925"/>
                    <a:pt x="850493" y="235277"/>
                    <a:pt x="855629" y="247422"/>
                  </a:cubicBezTo>
                  <a:lnTo>
                    <a:pt x="857421" y="250079"/>
                  </a:lnTo>
                  <a:lnTo>
                    <a:pt x="848674" y="262404"/>
                  </a:lnTo>
                  <a:cubicBezTo>
                    <a:pt x="834854" y="275622"/>
                    <a:pt x="816036" y="283615"/>
                    <a:pt x="795433" y="283309"/>
                  </a:cubicBezTo>
                  <a:cubicBezTo>
                    <a:pt x="774830" y="283003"/>
                    <a:pt x="756258" y="274456"/>
                    <a:pt x="742836" y="260834"/>
                  </a:cubicBezTo>
                  <a:lnTo>
                    <a:pt x="735678" y="250085"/>
                  </a:lnTo>
                  <a:lnTo>
                    <a:pt x="737474" y="247422"/>
                  </a:lnTo>
                  <a:cubicBezTo>
                    <a:pt x="742611" y="235277"/>
                    <a:pt x="745451" y="221925"/>
                    <a:pt x="745451" y="207909"/>
                  </a:cubicBezTo>
                  <a:lnTo>
                    <a:pt x="745796" y="207909"/>
                  </a:lnTo>
                  <a:cubicBezTo>
                    <a:pt x="745796" y="179877"/>
                    <a:pt x="768520" y="157153"/>
                    <a:pt x="796552" y="157153"/>
                  </a:cubicBezTo>
                  <a:close/>
                  <a:moveTo>
                    <a:pt x="491329" y="157153"/>
                  </a:moveTo>
                  <a:cubicBezTo>
                    <a:pt x="519361" y="157153"/>
                    <a:pt x="542085" y="179877"/>
                    <a:pt x="542085" y="207909"/>
                  </a:cubicBezTo>
                  <a:lnTo>
                    <a:pt x="542429" y="207909"/>
                  </a:lnTo>
                  <a:cubicBezTo>
                    <a:pt x="542429" y="221925"/>
                    <a:pt x="545270" y="235277"/>
                    <a:pt x="550406" y="247422"/>
                  </a:cubicBezTo>
                  <a:lnTo>
                    <a:pt x="552198" y="250079"/>
                  </a:lnTo>
                  <a:lnTo>
                    <a:pt x="543451" y="262404"/>
                  </a:lnTo>
                  <a:cubicBezTo>
                    <a:pt x="529631" y="275622"/>
                    <a:pt x="510813" y="283615"/>
                    <a:pt x="490210" y="283309"/>
                  </a:cubicBezTo>
                  <a:cubicBezTo>
                    <a:pt x="469607" y="283003"/>
                    <a:pt x="451035" y="274456"/>
                    <a:pt x="437613" y="260834"/>
                  </a:cubicBezTo>
                  <a:lnTo>
                    <a:pt x="430456" y="250086"/>
                  </a:lnTo>
                  <a:lnTo>
                    <a:pt x="432252" y="247422"/>
                  </a:lnTo>
                  <a:cubicBezTo>
                    <a:pt x="437389" y="235277"/>
                    <a:pt x="440229" y="221925"/>
                    <a:pt x="440229" y="207909"/>
                  </a:cubicBezTo>
                  <a:lnTo>
                    <a:pt x="440573" y="207909"/>
                  </a:lnTo>
                  <a:cubicBezTo>
                    <a:pt x="440573" y="179877"/>
                    <a:pt x="463297" y="157153"/>
                    <a:pt x="491329" y="157153"/>
                  </a:cubicBezTo>
                  <a:close/>
                  <a:moveTo>
                    <a:pt x="186107" y="157153"/>
                  </a:moveTo>
                  <a:cubicBezTo>
                    <a:pt x="214139" y="157153"/>
                    <a:pt x="236863" y="179877"/>
                    <a:pt x="236863" y="207909"/>
                  </a:cubicBezTo>
                  <a:lnTo>
                    <a:pt x="237207" y="207909"/>
                  </a:lnTo>
                  <a:cubicBezTo>
                    <a:pt x="237207" y="221925"/>
                    <a:pt x="240048" y="235277"/>
                    <a:pt x="245184" y="247422"/>
                  </a:cubicBezTo>
                  <a:lnTo>
                    <a:pt x="246976" y="250079"/>
                  </a:lnTo>
                  <a:lnTo>
                    <a:pt x="238229" y="262404"/>
                  </a:lnTo>
                  <a:cubicBezTo>
                    <a:pt x="224409" y="275622"/>
                    <a:pt x="205591" y="283615"/>
                    <a:pt x="184988" y="283309"/>
                  </a:cubicBezTo>
                  <a:cubicBezTo>
                    <a:pt x="143782" y="282697"/>
                    <a:pt x="110699" y="249120"/>
                    <a:pt x="110699" y="207909"/>
                  </a:cubicBezTo>
                  <a:lnTo>
                    <a:pt x="135351" y="207909"/>
                  </a:lnTo>
                  <a:cubicBezTo>
                    <a:pt x="135351" y="179877"/>
                    <a:pt x="158075" y="157153"/>
                    <a:pt x="186107" y="157153"/>
                  </a:cubicBezTo>
                  <a:close/>
                  <a:moveTo>
                    <a:pt x="948044" y="132509"/>
                  </a:moveTo>
                  <a:cubicBezTo>
                    <a:pt x="968647" y="132204"/>
                    <a:pt x="987465" y="140196"/>
                    <a:pt x="1001285" y="153414"/>
                  </a:cubicBezTo>
                  <a:lnTo>
                    <a:pt x="1010032" y="165739"/>
                  </a:lnTo>
                  <a:lnTo>
                    <a:pt x="1008240" y="168396"/>
                  </a:lnTo>
                  <a:cubicBezTo>
                    <a:pt x="1003104" y="180541"/>
                    <a:pt x="1000263" y="193893"/>
                    <a:pt x="1000263" y="207909"/>
                  </a:cubicBezTo>
                  <a:lnTo>
                    <a:pt x="999919" y="207909"/>
                  </a:lnTo>
                  <a:cubicBezTo>
                    <a:pt x="999919" y="235941"/>
                    <a:pt x="977195" y="258665"/>
                    <a:pt x="949163" y="258665"/>
                  </a:cubicBezTo>
                  <a:cubicBezTo>
                    <a:pt x="921131" y="258665"/>
                    <a:pt x="898407" y="235941"/>
                    <a:pt x="898407" y="207909"/>
                  </a:cubicBezTo>
                  <a:lnTo>
                    <a:pt x="898063" y="207909"/>
                  </a:lnTo>
                  <a:cubicBezTo>
                    <a:pt x="898063" y="193893"/>
                    <a:pt x="895223" y="180541"/>
                    <a:pt x="890086" y="168396"/>
                  </a:cubicBezTo>
                  <a:lnTo>
                    <a:pt x="888290" y="165732"/>
                  </a:lnTo>
                  <a:lnTo>
                    <a:pt x="895447" y="154985"/>
                  </a:lnTo>
                  <a:cubicBezTo>
                    <a:pt x="908869" y="141362"/>
                    <a:pt x="927441" y="132815"/>
                    <a:pt x="948044" y="132509"/>
                  </a:cubicBezTo>
                  <a:close/>
                  <a:moveTo>
                    <a:pt x="642821" y="132509"/>
                  </a:moveTo>
                  <a:cubicBezTo>
                    <a:pt x="663424" y="132204"/>
                    <a:pt x="682242" y="140196"/>
                    <a:pt x="696062" y="153414"/>
                  </a:cubicBezTo>
                  <a:lnTo>
                    <a:pt x="704809" y="165740"/>
                  </a:lnTo>
                  <a:lnTo>
                    <a:pt x="703018" y="168396"/>
                  </a:lnTo>
                  <a:cubicBezTo>
                    <a:pt x="697882" y="180541"/>
                    <a:pt x="695041" y="193893"/>
                    <a:pt x="695041" y="207909"/>
                  </a:cubicBezTo>
                  <a:lnTo>
                    <a:pt x="694696" y="207909"/>
                  </a:lnTo>
                  <a:cubicBezTo>
                    <a:pt x="694696" y="235941"/>
                    <a:pt x="671972" y="258665"/>
                    <a:pt x="643940" y="258665"/>
                  </a:cubicBezTo>
                  <a:cubicBezTo>
                    <a:pt x="615908" y="258665"/>
                    <a:pt x="593184" y="235941"/>
                    <a:pt x="593184" y="207909"/>
                  </a:cubicBezTo>
                  <a:lnTo>
                    <a:pt x="592840" y="207909"/>
                  </a:lnTo>
                  <a:cubicBezTo>
                    <a:pt x="592840" y="193893"/>
                    <a:pt x="590000" y="180541"/>
                    <a:pt x="584863" y="168396"/>
                  </a:cubicBezTo>
                  <a:lnTo>
                    <a:pt x="583067" y="165732"/>
                  </a:lnTo>
                  <a:lnTo>
                    <a:pt x="590224" y="154985"/>
                  </a:lnTo>
                  <a:cubicBezTo>
                    <a:pt x="603646" y="141362"/>
                    <a:pt x="622218" y="132815"/>
                    <a:pt x="642821" y="132509"/>
                  </a:cubicBezTo>
                  <a:close/>
                  <a:moveTo>
                    <a:pt x="337599" y="132509"/>
                  </a:moveTo>
                  <a:cubicBezTo>
                    <a:pt x="358202" y="132204"/>
                    <a:pt x="377020" y="140196"/>
                    <a:pt x="390840" y="153414"/>
                  </a:cubicBezTo>
                  <a:lnTo>
                    <a:pt x="399587" y="165739"/>
                  </a:lnTo>
                  <a:lnTo>
                    <a:pt x="397795" y="168396"/>
                  </a:lnTo>
                  <a:cubicBezTo>
                    <a:pt x="392659" y="180541"/>
                    <a:pt x="389818" y="193893"/>
                    <a:pt x="389818" y="207909"/>
                  </a:cubicBezTo>
                  <a:lnTo>
                    <a:pt x="389474" y="207909"/>
                  </a:lnTo>
                  <a:cubicBezTo>
                    <a:pt x="389474" y="235941"/>
                    <a:pt x="366750" y="258665"/>
                    <a:pt x="338718" y="258665"/>
                  </a:cubicBezTo>
                  <a:cubicBezTo>
                    <a:pt x="310686" y="258665"/>
                    <a:pt x="287962" y="235941"/>
                    <a:pt x="287962" y="207909"/>
                  </a:cubicBezTo>
                  <a:lnTo>
                    <a:pt x="287618" y="207909"/>
                  </a:lnTo>
                  <a:cubicBezTo>
                    <a:pt x="287618" y="193893"/>
                    <a:pt x="284778" y="180541"/>
                    <a:pt x="279641" y="168396"/>
                  </a:cubicBezTo>
                  <a:lnTo>
                    <a:pt x="277845" y="165732"/>
                  </a:lnTo>
                  <a:lnTo>
                    <a:pt x="285002" y="154985"/>
                  </a:lnTo>
                  <a:cubicBezTo>
                    <a:pt x="298424" y="141362"/>
                    <a:pt x="316996" y="132815"/>
                    <a:pt x="337599" y="132509"/>
                  </a:cubicBezTo>
                  <a:close/>
                  <a:moveTo>
                    <a:pt x="186107" y="106398"/>
                  </a:moveTo>
                  <a:cubicBezTo>
                    <a:pt x="130044" y="106398"/>
                    <a:pt x="84596" y="151846"/>
                    <a:pt x="84596" y="207909"/>
                  </a:cubicBezTo>
                  <a:cubicBezTo>
                    <a:pt x="84596" y="263384"/>
                    <a:pt x="129131" y="308585"/>
                    <a:pt x="184600" y="309409"/>
                  </a:cubicBezTo>
                  <a:cubicBezTo>
                    <a:pt x="212335" y="309821"/>
                    <a:pt x="237666" y="299062"/>
                    <a:pt x="256270" y="281268"/>
                  </a:cubicBezTo>
                  <a:lnTo>
                    <a:pt x="262288" y="272789"/>
                  </a:lnTo>
                  <a:lnTo>
                    <a:pt x="266939" y="279688"/>
                  </a:lnTo>
                  <a:cubicBezTo>
                    <a:pt x="285309" y="298058"/>
                    <a:pt x="310687" y="309420"/>
                    <a:pt x="338718" y="309420"/>
                  </a:cubicBezTo>
                  <a:cubicBezTo>
                    <a:pt x="366750" y="309420"/>
                    <a:pt x="392127" y="298058"/>
                    <a:pt x="410497" y="279688"/>
                  </a:cubicBezTo>
                  <a:lnTo>
                    <a:pt x="414964" y="273064"/>
                  </a:lnTo>
                  <a:lnTo>
                    <a:pt x="419019" y="279153"/>
                  </a:lnTo>
                  <a:cubicBezTo>
                    <a:pt x="437087" y="297491"/>
                    <a:pt x="462088" y="308997"/>
                    <a:pt x="489822" y="309409"/>
                  </a:cubicBezTo>
                  <a:cubicBezTo>
                    <a:pt x="517557" y="309821"/>
                    <a:pt x="542888" y="299062"/>
                    <a:pt x="561492" y="281268"/>
                  </a:cubicBezTo>
                  <a:lnTo>
                    <a:pt x="567510" y="272789"/>
                  </a:lnTo>
                  <a:lnTo>
                    <a:pt x="572161" y="279688"/>
                  </a:lnTo>
                  <a:cubicBezTo>
                    <a:pt x="590531" y="298058"/>
                    <a:pt x="615909" y="309420"/>
                    <a:pt x="643940" y="309420"/>
                  </a:cubicBezTo>
                  <a:cubicBezTo>
                    <a:pt x="671972" y="309420"/>
                    <a:pt x="697349" y="298058"/>
                    <a:pt x="715719" y="279688"/>
                  </a:cubicBezTo>
                  <a:lnTo>
                    <a:pt x="720186" y="273063"/>
                  </a:lnTo>
                  <a:lnTo>
                    <a:pt x="724242" y="279153"/>
                  </a:lnTo>
                  <a:cubicBezTo>
                    <a:pt x="742310" y="297491"/>
                    <a:pt x="767311" y="308997"/>
                    <a:pt x="795045" y="309409"/>
                  </a:cubicBezTo>
                  <a:cubicBezTo>
                    <a:pt x="822780" y="309821"/>
                    <a:pt x="848111" y="299062"/>
                    <a:pt x="866715" y="281268"/>
                  </a:cubicBezTo>
                  <a:lnTo>
                    <a:pt x="872733" y="272789"/>
                  </a:lnTo>
                  <a:lnTo>
                    <a:pt x="877384" y="279688"/>
                  </a:lnTo>
                  <a:cubicBezTo>
                    <a:pt x="895754" y="298058"/>
                    <a:pt x="921132" y="309420"/>
                    <a:pt x="949163" y="309420"/>
                  </a:cubicBezTo>
                  <a:cubicBezTo>
                    <a:pt x="977195" y="309420"/>
                    <a:pt x="1002572" y="298058"/>
                    <a:pt x="1020942" y="279688"/>
                  </a:cubicBezTo>
                  <a:lnTo>
                    <a:pt x="1025409" y="273064"/>
                  </a:lnTo>
                  <a:lnTo>
                    <a:pt x="1029464" y="279153"/>
                  </a:lnTo>
                  <a:cubicBezTo>
                    <a:pt x="1047532" y="297491"/>
                    <a:pt x="1072533" y="308997"/>
                    <a:pt x="1100267" y="309409"/>
                  </a:cubicBezTo>
                  <a:cubicBezTo>
                    <a:pt x="1128002" y="309821"/>
                    <a:pt x="1153333" y="299062"/>
                    <a:pt x="1171937" y="281268"/>
                  </a:cubicBezTo>
                  <a:lnTo>
                    <a:pt x="1177955" y="272789"/>
                  </a:lnTo>
                  <a:lnTo>
                    <a:pt x="1182606" y="279688"/>
                  </a:lnTo>
                  <a:cubicBezTo>
                    <a:pt x="1200976" y="298058"/>
                    <a:pt x="1226354" y="309420"/>
                    <a:pt x="1254385" y="309420"/>
                  </a:cubicBezTo>
                  <a:cubicBezTo>
                    <a:pt x="1310448" y="309420"/>
                    <a:pt x="1355896" y="263972"/>
                    <a:pt x="1355896" y="207909"/>
                  </a:cubicBezTo>
                  <a:lnTo>
                    <a:pt x="1305141" y="207909"/>
                  </a:lnTo>
                  <a:cubicBezTo>
                    <a:pt x="1305141" y="235941"/>
                    <a:pt x="1282417" y="258665"/>
                    <a:pt x="1254385" y="258665"/>
                  </a:cubicBezTo>
                  <a:cubicBezTo>
                    <a:pt x="1226353" y="258665"/>
                    <a:pt x="1203629" y="235941"/>
                    <a:pt x="1203629" y="207909"/>
                  </a:cubicBezTo>
                  <a:lnTo>
                    <a:pt x="1203285" y="207909"/>
                  </a:lnTo>
                  <a:cubicBezTo>
                    <a:pt x="1203285" y="193893"/>
                    <a:pt x="1200445" y="180541"/>
                    <a:pt x="1195308" y="168396"/>
                  </a:cubicBezTo>
                  <a:lnTo>
                    <a:pt x="1193512" y="165732"/>
                  </a:lnTo>
                  <a:lnTo>
                    <a:pt x="1200669" y="154985"/>
                  </a:lnTo>
                  <a:cubicBezTo>
                    <a:pt x="1214091" y="141362"/>
                    <a:pt x="1232663" y="132815"/>
                    <a:pt x="1253266" y="132509"/>
                  </a:cubicBezTo>
                  <a:cubicBezTo>
                    <a:pt x="1294472" y="131898"/>
                    <a:pt x="1328537" y="164479"/>
                    <a:pt x="1329760" y="205671"/>
                  </a:cubicBezTo>
                  <a:lnTo>
                    <a:pt x="1355851" y="204896"/>
                  </a:lnTo>
                  <a:cubicBezTo>
                    <a:pt x="1354204" y="149445"/>
                    <a:pt x="1308347" y="105586"/>
                    <a:pt x="1252878" y="106409"/>
                  </a:cubicBezTo>
                  <a:cubicBezTo>
                    <a:pt x="1225144" y="106821"/>
                    <a:pt x="1200143" y="118327"/>
                    <a:pt x="1182075" y="136665"/>
                  </a:cubicBezTo>
                  <a:lnTo>
                    <a:pt x="1178020" y="142755"/>
                  </a:lnTo>
                  <a:lnTo>
                    <a:pt x="1173553" y="136130"/>
                  </a:lnTo>
                  <a:cubicBezTo>
                    <a:pt x="1155183" y="117760"/>
                    <a:pt x="1129806" y="106398"/>
                    <a:pt x="1101774" y="106398"/>
                  </a:cubicBezTo>
                  <a:cubicBezTo>
                    <a:pt x="1073743" y="106398"/>
                    <a:pt x="1048365" y="117760"/>
                    <a:pt x="1029995" y="136130"/>
                  </a:cubicBezTo>
                  <a:lnTo>
                    <a:pt x="1025344" y="143029"/>
                  </a:lnTo>
                  <a:lnTo>
                    <a:pt x="1019326" y="134550"/>
                  </a:lnTo>
                  <a:cubicBezTo>
                    <a:pt x="1000722" y="116757"/>
                    <a:pt x="975391" y="105998"/>
                    <a:pt x="947656" y="106409"/>
                  </a:cubicBezTo>
                  <a:cubicBezTo>
                    <a:pt x="919922" y="106821"/>
                    <a:pt x="894921" y="118327"/>
                    <a:pt x="876853" y="136665"/>
                  </a:cubicBezTo>
                  <a:lnTo>
                    <a:pt x="872798" y="142755"/>
                  </a:lnTo>
                  <a:lnTo>
                    <a:pt x="868331" y="136130"/>
                  </a:lnTo>
                  <a:cubicBezTo>
                    <a:pt x="849961" y="117760"/>
                    <a:pt x="824584" y="106398"/>
                    <a:pt x="796552" y="106398"/>
                  </a:cubicBezTo>
                  <a:cubicBezTo>
                    <a:pt x="768521" y="106398"/>
                    <a:pt x="743143" y="117760"/>
                    <a:pt x="724773" y="136130"/>
                  </a:cubicBezTo>
                  <a:lnTo>
                    <a:pt x="720121" y="143030"/>
                  </a:lnTo>
                  <a:lnTo>
                    <a:pt x="714103" y="134550"/>
                  </a:lnTo>
                  <a:cubicBezTo>
                    <a:pt x="695499" y="116757"/>
                    <a:pt x="670168" y="105998"/>
                    <a:pt x="642433" y="106409"/>
                  </a:cubicBezTo>
                  <a:cubicBezTo>
                    <a:pt x="614699" y="106821"/>
                    <a:pt x="589698" y="118327"/>
                    <a:pt x="571630" y="136665"/>
                  </a:cubicBezTo>
                  <a:lnTo>
                    <a:pt x="567575" y="142755"/>
                  </a:lnTo>
                  <a:lnTo>
                    <a:pt x="563108" y="136130"/>
                  </a:lnTo>
                  <a:cubicBezTo>
                    <a:pt x="544738" y="117760"/>
                    <a:pt x="519361" y="106398"/>
                    <a:pt x="491329" y="106398"/>
                  </a:cubicBezTo>
                  <a:cubicBezTo>
                    <a:pt x="463298" y="106398"/>
                    <a:pt x="437920" y="117760"/>
                    <a:pt x="419550" y="136130"/>
                  </a:cubicBezTo>
                  <a:lnTo>
                    <a:pt x="414899" y="143029"/>
                  </a:lnTo>
                  <a:lnTo>
                    <a:pt x="408881" y="134550"/>
                  </a:lnTo>
                  <a:cubicBezTo>
                    <a:pt x="390277" y="116757"/>
                    <a:pt x="364946" y="105998"/>
                    <a:pt x="337211" y="106409"/>
                  </a:cubicBezTo>
                  <a:cubicBezTo>
                    <a:pt x="309477" y="106821"/>
                    <a:pt x="284476" y="118327"/>
                    <a:pt x="266408" y="136665"/>
                  </a:cubicBezTo>
                  <a:lnTo>
                    <a:pt x="262353" y="142755"/>
                  </a:lnTo>
                  <a:lnTo>
                    <a:pt x="257886" y="136130"/>
                  </a:lnTo>
                  <a:cubicBezTo>
                    <a:pt x="239516" y="117760"/>
                    <a:pt x="214139" y="106398"/>
                    <a:pt x="186107" y="106398"/>
                  </a:cubicBez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719999"/>
                  </a:lnTo>
                  <a:lnTo>
                    <a:pt x="0" y="71999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50" name="グループ化 149"/>
          <p:cNvGrpSpPr>
            <a:grpSpLocks noChangeAspect="1"/>
          </p:cNvGrpSpPr>
          <p:nvPr/>
        </p:nvGrpSpPr>
        <p:grpSpPr>
          <a:xfrm>
            <a:off x="6238775" y="2826223"/>
            <a:ext cx="415779" cy="537806"/>
            <a:chOff x="1429830" y="2571749"/>
            <a:chExt cx="1646868" cy="2130207"/>
          </a:xfrm>
        </p:grpSpPr>
        <p:sp>
          <p:nvSpPr>
            <p:cNvPr id="151" name="正方形/長方形 150"/>
            <p:cNvSpPr/>
            <p:nvPr/>
          </p:nvSpPr>
          <p:spPr>
            <a:xfrm>
              <a:off x="1429830" y="2571749"/>
              <a:ext cx="1646868" cy="21302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52" name="フリーフォーム 151"/>
            <p:cNvSpPr/>
            <p:nvPr/>
          </p:nvSpPr>
          <p:spPr>
            <a:xfrm>
              <a:off x="1508473" y="2674907"/>
              <a:ext cx="1489582" cy="1923892"/>
            </a:xfrm>
            <a:custGeom>
              <a:avLst/>
              <a:gdLst>
                <a:gd name="connsiteX0" fmla="*/ 0 w 1489583"/>
                <a:gd name="connsiteY0" fmla="*/ 485503 h 1923891"/>
                <a:gd name="connsiteX1" fmla="*/ 1489583 w 1489583"/>
                <a:gd name="connsiteY1" fmla="*/ 485503 h 1923891"/>
                <a:gd name="connsiteX2" fmla="*/ 1489583 w 1489583"/>
                <a:gd name="connsiteY2" fmla="*/ 1923891 h 1923891"/>
                <a:gd name="connsiteX3" fmla="*/ 0 w 1489583"/>
                <a:gd name="connsiteY3" fmla="*/ 1923891 h 1923891"/>
                <a:gd name="connsiteX4" fmla="*/ 218709 w 1489583"/>
                <a:gd name="connsiteY4" fmla="*/ 186266 h 1923891"/>
                <a:gd name="connsiteX5" fmla="*/ 218709 w 1489583"/>
                <a:gd name="connsiteY5" fmla="*/ 231985 h 1923891"/>
                <a:gd name="connsiteX6" fmla="*/ 760189 w 1489583"/>
                <a:gd name="connsiteY6" fmla="*/ 231985 h 1923891"/>
                <a:gd name="connsiteX7" fmla="*/ 760189 w 1489583"/>
                <a:gd name="connsiteY7" fmla="*/ 186266 h 1923891"/>
                <a:gd name="connsiteX8" fmla="*/ 133902 w 1489583"/>
                <a:gd name="connsiteY8" fmla="*/ 108185 h 1923891"/>
                <a:gd name="connsiteX9" fmla="*/ 825571 w 1489583"/>
                <a:gd name="connsiteY9" fmla="*/ 108185 h 1923891"/>
                <a:gd name="connsiteX10" fmla="*/ 825571 w 1489583"/>
                <a:gd name="connsiteY10" fmla="*/ 310067 h 1923891"/>
                <a:gd name="connsiteX11" fmla="*/ 133902 w 1489583"/>
                <a:gd name="connsiteY11" fmla="*/ 310067 h 1923891"/>
                <a:gd name="connsiteX12" fmla="*/ 100255 w 1489583"/>
                <a:gd name="connsiteY12" fmla="*/ 74538 h 1923891"/>
                <a:gd name="connsiteX13" fmla="*/ 100255 w 1489583"/>
                <a:gd name="connsiteY13" fmla="*/ 343714 h 1923891"/>
                <a:gd name="connsiteX14" fmla="*/ 859218 w 1489583"/>
                <a:gd name="connsiteY14" fmla="*/ 343714 h 1923891"/>
                <a:gd name="connsiteX15" fmla="*/ 859218 w 1489583"/>
                <a:gd name="connsiteY15" fmla="*/ 74538 h 1923891"/>
                <a:gd name="connsiteX16" fmla="*/ 0 w 1489583"/>
                <a:gd name="connsiteY16" fmla="*/ 0 h 1923891"/>
                <a:gd name="connsiteX17" fmla="*/ 1489583 w 1489583"/>
                <a:gd name="connsiteY17" fmla="*/ 0 h 1923891"/>
                <a:gd name="connsiteX18" fmla="*/ 1489583 w 1489583"/>
                <a:gd name="connsiteY18" fmla="*/ 430064 h 1923891"/>
                <a:gd name="connsiteX19" fmla="*/ 0 w 1489583"/>
                <a:gd name="connsiteY19" fmla="*/ 430064 h 192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89583" h="1923891">
                  <a:moveTo>
                    <a:pt x="0" y="485503"/>
                  </a:moveTo>
                  <a:lnTo>
                    <a:pt x="1489583" y="485503"/>
                  </a:lnTo>
                  <a:lnTo>
                    <a:pt x="1489583" y="1923891"/>
                  </a:lnTo>
                  <a:lnTo>
                    <a:pt x="0" y="1923891"/>
                  </a:lnTo>
                  <a:close/>
                  <a:moveTo>
                    <a:pt x="218709" y="186266"/>
                  </a:moveTo>
                  <a:lnTo>
                    <a:pt x="218709" y="231985"/>
                  </a:lnTo>
                  <a:lnTo>
                    <a:pt x="760189" y="231985"/>
                  </a:lnTo>
                  <a:lnTo>
                    <a:pt x="760189" y="186266"/>
                  </a:lnTo>
                  <a:close/>
                  <a:moveTo>
                    <a:pt x="133902" y="108185"/>
                  </a:moveTo>
                  <a:lnTo>
                    <a:pt x="825571" y="108185"/>
                  </a:lnTo>
                  <a:lnTo>
                    <a:pt x="825571" y="310067"/>
                  </a:lnTo>
                  <a:lnTo>
                    <a:pt x="133902" y="310067"/>
                  </a:lnTo>
                  <a:close/>
                  <a:moveTo>
                    <a:pt x="100255" y="74538"/>
                  </a:moveTo>
                  <a:lnTo>
                    <a:pt x="100255" y="343714"/>
                  </a:lnTo>
                  <a:lnTo>
                    <a:pt x="859218" y="343714"/>
                  </a:lnTo>
                  <a:lnTo>
                    <a:pt x="859218" y="74538"/>
                  </a:lnTo>
                  <a:close/>
                  <a:moveTo>
                    <a:pt x="0" y="0"/>
                  </a:moveTo>
                  <a:lnTo>
                    <a:pt x="1489583" y="0"/>
                  </a:lnTo>
                  <a:lnTo>
                    <a:pt x="1489583" y="430064"/>
                  </a:lnTo>
                  <a:lnTo>
                    <a:pt x="0" y="4300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53" name="Freeform 153"/>
          <p:cNvSpPr>
            <a:spLocks/>
          </p:cNvSpPr>
          <p:nvPr/>
        </p:nvSpPr>
        <p:spPr bwMode="auto">
          <a:xfrm>
            <a:off x="6112815" y="1939480"/>
            <a:ext cx="713467" cy="458223"/>
          </a:xfrm>
          <a:custGeom>
            <a:avLst/>
            <a:gdLst>
              <a:gd name="T0" fmla="*/ 2147483647 w 656"/>
              <a:gd name="T1" fmla="*/ 2147483647 h 378"/>
              <a:gd name="T2" fmla="*/ 2147483647 w 656"/>
              <a:gd name="T3" fmla="*/ 2147483647 h 378"/>
              <a:gd name="T4" fmla="*/ 2147483647 w 656"/>
              <a:gd name="T5" fmla="*/ 2147483647 h 378"/>
              <a:gd name="T6" fmla="*/ 2147483647 w 656"/>
              <a:gd name="T7" fmla="*/ 2147483647 h 378"/>
              <a:gd name="T8" fmla="*/ 2147483647 w 656"/>
              <a:gd name="T9" fmla="*/ 0 h 378"/>
              <a:gd name="T10" fmla="*/ 2147483647 w 656"/>
              <a:gd name="T11" fmla="*/ 2147483647 h 378"/>
              <a:gd name="T12" fmla="*/ 2147483647 w 656"/>
              <a:gd name="T13" fmla="*/ 2147483647 h 378"/>
              <a:gd name="T14" fmla="*/ 2147483647 w 656"/>
              <a:gd name="T15" fmla="*/ 2147483647 h 378"/>
              <a:gd name="T16" fmla="*/ 2147483647 w 656"/>
              <a:gd name="T17" fmla="*/ 2147483647 h 378"/>
              <a:gd name="T18" fmla="*/ 0 w 656"/>
              <a:gd name="T19" fmla="*/ 2147483647 h 378"/>
              <a:gd name="T20" fmla="*/ 2147483647 w 656"/>
              <a:gd name="T21" fmla="*/ 2147483647 h 378"/>
              <a:gd name="T22" fmla="*/ 2147483647 w 656"/>
              <a:gd name="T23" fmla="*/ 2147483647 h 378"/>
              <a:gd name="T24" fmla="*/ 2147483647 w 656"/>
              <a:gd name="T25" fmla="*/ 2147483647 h 378"/>
              <a:gd name="T26" fmla="*/ 2147483647 w 656"/>
              <a:gd name="T27" fmla="*/ 2147483647 h 378"/>
              <a:gd name="T28" fmla="*/ 2147483647 w 656"/>
              <a:gd name="T29" fmla="*/ 2147483647 h 378"/>
              <a:gd name="T30" fmla="*/ 2147483647 w 656"/>
              <a:gd name="T31" fmla="*/ 2147483647 h 378"/>
              <a:gd name="T32" fmla="*/ 2147483647 w 656"/>
              <a:gd name="T33" fmla="*/ 2147483647 h 378"/>
              <a:gd name="T34" fmla="*/ 2147483647 w 656"/>
              <a:gd name="T35" fmla="*/ 2147483647 h 378"/>
              <a:gd name="T36" fmla="*/ 2147483647 w 656"/>
              <a:gd name="T37" fmla="*/ 2147483647 h 378"/>
              <a:gd name="T38" fmla="*/ 2147483647 w 656"/>
              <a:gd name="T39" fmla="*/ 2147483647 h 378"/>
              <a:gd name="T40" fmla="*/ 2147483647 w 656"/>
              <a:gd name="T41" fmla="*/ 2147483647 h 37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56"/>
              <a:gd name="T64" fmla="*/ 0 h 378"/>
              <a:gd name="T65" fmla="*/ 656 w 656"/>
              <a:gd name="T66" fmla="*/ 378 h 37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56" h="378">
                <a:moveTo>
                  <a:pt x="589" y="131"/>
                </a:moveTo>
                <a:cubicBezTo>
                  <a:pt x="583" y="131"/>
                  <a:pt x="578" y="131"/>
                  <a:pt x="572" y="133"/>
                </a:cubicBezTo>
                <a:cubicBezTo>
                  <a:pt x="559" y="92"/>
                  <a:pt x="518" y="62"/>
                  <a:pt x="470" y="62"/>
                </a:cubicBezTo>
                <a:cubicBezTo>
                  <a:pt x="449" y="62"/>
                  <a:pt x="430" y="67"/>
                  <a:pt x="414" y="77"/>
                </a:cubicBezTo>
                <a:cubicBezTo>
                  <a:pt x="403" y="33"/>
                  <a:pt x="364" y="0"/>
                  <a:pt x="317" y="0"/>
                </a:cubicBezTo>
                <a:cubicBezTo>
                  <a:pt x="272" y="0"/>
                  <a:pt x="234" y="30"/>
                  <a:pt x="221" y="71"/>
                </a:cubicBezTo>
                <a:cubicBezTo>
                  <a:pt x="208" y="65"/>
                  <a:pt x="193" y="62"/>
                  <a:pt x="177" y="62"/>
                </a:cubicBezTo>
                <a:cubicBezTo>
                  <a:pt x="129" y="62"/>
                  <a:pt x="89" y="91"/>
                  <a:pt x="75" y="131"/>
                </a:cubicBezTo>
                <a:cubicBezTo>
                  <a:pt x="73" y="131"/>
                  <a:pt x="70" y="131"/>
                  <a:pt x="67" y="131"/>
                </a:cubicBezTo>
                <a:cubicBezTo>
                  <a:pt x="30" y="131"/>
                  <a:pt x="0" y="162"/>
                  <a:pt x="0" y="201"/>
                </a:cubicBezTo>
                <a:cubicBezTo>
                  <a:pt x="0" y="240"/>
                  <a:pt x="30" y="272"/>
                  <a:pt x="67" y="272"/>
                </a:cubicBezTo>
                <a:cubicBezTo>
                  <a:pt x="70" y="272"/>
                  <a:pt x="72" y="272"/>
                  <a:pt x="75" y="272"/>
                </a:cubicBezTo>
                <a:cubicBezTo>
                  <a:pt x="86" y="315"/>
                  <a:pt x="128" y="348"/>
                  <a:pt x="179" y="348"/>
                </a:cubicBezTo>
                <a:cubicBezTo>
                  <a:pt x="201" y="348"/>
                  <a:pt x="222" y="341"/>
                  <a:pt x="239" y="330"/>
                </a:cubicBezTo>
                <a:cubicBezTo>
                  <a:pt x="259" y="359"/>
                  <a:pt x="296" y="378"/>
                  <a:pt x="338" y="378"/>
                </a:cubicBezTo>
                <a:cubicBezTo>
                  <a:pt x="375" y="378"/>
                  <a:pt x="407" y="363"/>
                  <a:pt x="429" y="340"/>
                </a:cubicBezTo>
                <a:cubicBezTo>
                  <a:pt x="441" y="345"/>
                  <a:pt x="455" y="348"/>
                  <a:pt x="470" y="348"/>
                </a:cubicBezTo>
                <a:cubicBezTo>
                  <a:pt x="520" y="348"/>
                  <a:pt x="563" y="315"/>
                  <a:pt x="574" y="270"/>
                </a:cubicBezTo>
                <a:cubicBezTo>
                  <a:pt x="579" y="271"/>
                  <a:pt x="584" y="272"/>
                  <a:pt x="589" y="272"/>
                </a:cubicBezTo>
                <a:cubicBezTo>
                  <a:pt x="626" y="272"/>
                  <a:pt x="656" y="240"/>
                  <a:pt x="656" y="201"/>
                </a:cubicBezTo>
                <a:cubicBezTo>
                  <a:pt x="656" y="162"/>
                  <a:pt x="626" y="131"/>
                  <a:pt x="589" y="131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54769" tIns="27383" rIns="54769" bIns="27383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54" name="Group 80"/>
          <p:cNvGrpSpPr>
            <a:grpSpLocks noChangeAspect="1"/>
          </p:cNvGrpSpPr>
          <p:nvPr/>
        </p:nvGrpSpPr>
        <p:grpSpPr bwMode="auto">
          <a:xfrm>
            <a:off x="6044191" y="3845124"/>
            <a:ext cx="571353" cy="402872"/>
            <a:chOff x="0" y="0"/>
            <a:chExt cx="741" cy="478"/>
          </a:xfrm>
          <a:solidFill>
            <a:schemeClr val="tx1"/>
          </a:solidFill>
          <a:effectLst/>
        </p:grpSpPr>
        <p:sp>
          <p:nvSpPr>
            <p:cNvPr id="155" name="Freeform 81"/>
            <p:cNvSpPr>
              <a:spLocks/>
            </p:cNvSpPr>
            <p:nvPr/>
          </p:nvSpPr>
          <p:spPr bwMode="auto">
            <a:xfrm>
              <a:off x="0" y="344"/>
              <a:ext cx="741" cy="134"/>
            </a:xfrm>
            <a:custGeom>
              <a:avLst/>
              <a:gdLst>
                <a:gd name="T0" fmla="*/ 0 w 21600"/>
                <a:gd name="T1" fmla="*/ 21600 h 21600"/>
                <a:gd name="T2" fmla="*/ 2482 w 21600"/>
                <a:gd name="T3" fmla="*/ 0 h 21600"/>
                <a:gd name="T4" fmla="*/ 19210 w 21600"/>
                <a:gd name="T5" fmla="*/ 0 h 21600"/>
                <a:gd name="T6" fmla="*/ 21600 w 21600"/>
                <a:gd name="T7" fmla="*/ 21600 h 21600"/>
                <a:gd name="T8" fmla="*/ 0 w 21600"/>
                <a:gd name="T9" fmla="*/ 21600 h 21600"/>
                <a:gd name="T10" fmla="*/ 0 w 21600"/>
                <a:gd name="T11" fmla="*/ 2160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21600"/>
                  </a:moveTo>
                  <a:lnTo>
                    <a:pt x="2482" y="0"/>
                  </a:lnTo>
                  <a:lnTo>
                    <a:pt x="1921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pFill/>
            <a:ln w="127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rgbClr val="0096D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56" name="AutoShape 82"/>
            <p:cNvSpPr>
              <a:spLocks/>
            </p:cNvSpPr>
            <p:nvPr/>
          </p:nvSpPr>
          <p:spPr bwMode="auto">
            <a:xfrm>
              <a:off x="89" y="0"/>
              <a:ext cx="567" cy="328"/>
            </a:xfrm>
            <a:custGeom>
              <a:avLst/>
              <a:gdLst>
                <a:gd name="T0" fmla="*/ 284 w 21600"/>
                <a:gd name="T1" fmla="*/ 164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20179" y="0"/>
                  </a:moveTo>
                  <a:cubicBezTo>
                    <a:pt x="1421" y="0"/>
                    <a:pt x="1421" y="0"/>
                    <a:pt x="1421" y="0"/>
                  </a:cubicBezTo>
                  <a:cubicBezTo>
                    <a:pt x="568" y="0"/>
                    <a:pt x="0" y="1227"/>
                    <a:pt x="0" y="2455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455"/>
                    <a:pt x="21600" y="2455"/>
                    <a:pt x="21600" y="2455"/>
                  </a:cubicBezTo>
                  <a:cubicBezTo>
                    <a:pt x="21600" y="1227"/>
                    <a:pt x="20889" y="0"/>
                    <a:pt x="20179" y="0"/>
                  </a:cubicBezTo>
                  <a:close/>
                  <a:moveTo>
                    <a:pt x="20463" y="17918"/>
                  </a:moveTo>
                  <a:cubicBezTo>
                    <a:pt x="20463" y="18900"/>
                    <a:pt x="19895" y="19636"/>
                    <a:pt x="19326" y="19636"/>
                  </a:cubicBezTo>
                  <a:cubicBezTo>
                    <a:pt x="2132" y="19636"/>
                    <a:pt x="2132" y="19636"/>
                    <a:pt x="2132" y="19636"/>
                  </a:cubicBezTo>
                  <a:cubicBezTo>
                    <a:pt x="1563" y="19636"/>
                    <a:pt x="1137" y="18900"/>
                    <a:pt x="1137" y="17918"/>
                  </a:cubicBezTo>
                  <a:cubicBezTo>
                    <a:pt x="1137" y="3927"/>
                    <a:pt x="1137" y="3927"/>
                    <a:pt x="1137" y="3927"/>
                  </a:cubicBezTo>
                  <a:cubicBezTo>
                    <a:pt x="1137" y="2945"/>
                    <a:pt x="1563" y="1964"/>
                    <a:pt x="2132" y="1964"/>
                  </a:cubicBezTo>
                  <a:cubicBezTo>
                    <a:pt x="19326" y="1964"/>
                    <a:pt x="19326" y="1964"/>
                    <a:pt x="19326" y="1964"/>
                  </a:cubicBezTo>
                  <a:cubicBezTo>
                    <a:pt x="19895" y="1964"/>
                    <a:pt x="20463" y="2945"/>
                    <a:pt x="20463" y="3927"/>
                  </a:cubicBezTo>
                  <a:lnTo>
                    <a:pt x="20463" y="17918"/>
                  </a:lnTo>
                  <a:close/>
                  <a:moveTo>
                    <a:pt x="20463" y="17918"/>
                  </a:moveTo>
                </a:path>
              </a:pathLst>
            </a:custGeom>
            <a:grpFill/>
            <a:ln w="127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rgbClr val="0096D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57" name="Freeform 177"/>
          <p:cNvSpPr>
            <a:spLocks noChangeAspect="1" noEditPoints="1"/>
          </p:cNvSpPr>
          <p:nvPr/>
        </p:nvSpPr>
        <p:spPr bwMode="auto">
          <a:xfrm>
            <a:off x="6637128" y="4081498"/>
            <a:ext cx="211279" cy="389398"/>
          </a:xfrm>
          <a:custGeom>
            <a:avLst/>
            <a:gdLst>
              <a:gd name="T0" fmla="*/ 371 w 384"/>
              <a:gd name="T1" fmla="*/ 0 h 556"/>
              <a:gd name="T2" fmla="*/ 13 w 384"/>
              <a:gd name="T3" fmla="*/ 0 h 556"/>
              <a:gd name="T4" fmla="*/ 0 w 384"/>
              <a:gd name="T5" fmla="*/ 14 h 556"/>
              <a:gd name="T6" fmla="*/ 0 w 384"/>
              <a:gd name="T7" fmla="*/ 542 h 556"/>
              <a:gd name="T8" fmla="*/ 13 w 384"/>
              <a:gd name="T9" fmla="*/ 556 h 556"/>
              <a:gd name="T10" fmla="*/ 371 w 384"/>
              <a:gd name="T11" fmla="*/ 556 h 556"/>
              <a:gd name="T12" fmla="*/ 384 w 384"/>
              <a:gd name="T13" fmla="*/ 542 h 556"/>
              <a:gd name="T14" fmla="*/ 384 w 384"/>
              <a:gd name="T15" fmla="*/ 14 h 556"/>
              <a:gd name="T16" fmla="*/ 371 w 384"/>
              <a:gd name="T17" fmla="*/ 0 h 556"/>
              <a:gd name="T18" fmla="*/ 192 w 384"/>
              <a:gd name="T19" fmla="*/ 528 h 556"/>
              <a:gd name="T20" fmla="*/ 170 w 384"/>
              <a:gd name="T21" fmla="*/ 506 h 556"/>
              <a:gd name="T22" fmla="*/ 192 w 384"/>
              <a:gd name="T23" fmla="*/ 484 h 556"/>
              <a:gd name="T24" fmla="*/ 214 w 384"/>
              <a:gd name="T25" fmla="*/ 506 h 556"/>
              <a:gd name="T26" fmla="*/ 192 w 384"/>
              <a:gd name="T27" fmla="*/ 528 h 556"/>
              <a:gd name="T28" fmla="*/ 358 w 384"/>
              <a:gd name="T29" fmla="*/ 464 h 556"/>
              <a:gd name="T30" fmla="*/ 26 w 384"/>
              <a:gd name="T31" fmla="*/ 464 h 556"/>
              <a:gd name="T32" fmla="*/ 26 w 384"/>
              <a:gd name="T33" fmla="*/ 32 h 556"/>
              <a:gd name="T34" fmla="*/ 358 w 384"/>
              <a:gd name="T35" fmla="*/ 32 h 556"/>
              <a:gd name="T36" fmla="*/ 358 w 384"/>
              <a:gd name="T37" fmla="*/ 464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84" h="556">
                <a:moveTo>
                  <a:pt x="371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542"/>
                  <a:pt x="0" y="542"/>
                  <a:pt x="0" y="542"/>
                </a:cubicBezTo>
                <a:cubicBezTo>
                  <a:pt x="0" y="550"/>
                  <a:pt x="6" y="556"/>
                  <a:pt x="13" y="556"/>
                </a:cubicBezTo>
                <a:cubicBezTo>
                  <a:pt x="371" y="556"/>
                  <a:pt x="371" y="556"/>
                  <a:pt x="371" y="556"/>
                </a:cubicBezTo>
                <a:cubicBezTo>
                  <a:pt x="378" y="556"/>
                  <a:pt x="384" y="550"/>
                  <a:pt x="384" y="542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4" y="6"/>
                  <a:pt x="378" y="0"/>
                  <a:pt x="371" y="0"/>
                </a:cubicBezTo>
                <a:close/>
                <a:moveTo>
                  <a:pt x="192" y="528"/>
                </a:moveTo>
                <a:cubicBezTo>
                  <a:pt x="180" y="528"/>
                  <a:pt x="170" y="518"/>
                  <a:pt x="170" y="506"/>
                </a:cubicBezTo>
                <a:cubicBezTo>
                  <a:pt x="170" y="494"/>
                  <a:pt x="180" y="484"/>
                  <a:pt x="192" y="484"/>
                </a:cubicBezTo>
                <a:cubicBezTo>
                  <a:pt x="204" y="484"/>
                  <a:pt x="214" y="494"/>
                  <a:pt x="214" y="506"/>
                </a:cubicBezTo>
                <a:cubicBezTo>
                  <a:pt x="214" y="518"/>
                  <a:pt x="204" y="528"/>
                  <a:pt x="192" y="528"/>
                </a:cubicBezTo>
                <a:close/>
                <a:moveTo>
                  <a:pt x="358" y="464"/>
                </a:moveTo>
                <a:cubicBezTo>
                  <a:pt x="26" y="464"/>
                  <a:pt x="26" y="464"/>
                  <a:pt x="26" y="464"/>
                </a:cubicBezTo>
                <a:cubicBezTo>
                  <a:pt x="26" y="32"/>
                  <a:pt x="26" y="32"/>
                  <a:pt x="26" y="32"/>
                </a:cubicBezTo>
                <a:cubicBezTo>
                  <a:pt x="358" y="32"/>
                  <a:pt x="358" y="32"/>
                  <a:pt x="358" y="32"/>
                </a:cubicBezTo>
                <a:lnTo>
                  <a:pt x="358" y="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8" name="フリーフォーム 67"/>
          <p:cNvSpPr>
            <a:spLocks noChangeAspect="1"/>
          </p:cNvSpPr>
          <p:nvPr/>
        </p:nvSpPr>
        <p:spPr>
          <a:xfrm>
            <a:off x="3734412" y="2199687"/>
            <a:ext cx="264275" cy="264275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9" name="グループ化 68"/>
          <p:cNvGrpSpPr>
            <a:grpSpLocks noChangeAspect="1"/>
          </p:cNvGrpSpPr>
          <p:nvPr/>
        </p:nvGrpSpPr>
        <p:grpSpPr>
          <a:xfrm>
            <a:off x="3338191" y="2204415"/>
            <a:ext cx="264275" cy="268270"/>
            <a:chOff x="3717728" y="3067535"/>
            <a:chExt cx="523846" cy="531765"/>
          </a:xfrm>
        </p:grpSpPr>
        <p:sp>
          <p:nvSpPr>
            <p:cNvPr id="70" name="Freeform 14"/>
            <p:cNvSpPr>
              <a:spLocks noEditPoints="1"/>
            </p:cNvSpPr>
            <p:nvPr/>
          </p:nvSpPr>
          <p:spPr bwMode="auto">
            <a:xfrm>
              <a:off x="3864091" y="3216164"/>
              <a:ext cx="231120" cy="234506"/>
            </a:xfrm>
            <a:custGeom>
              <a:avLst/>
              <a:gdLst>
                <a:gd name="T0" fmla="*/ 384 w 511"/>
                <a:gd name="T1" fmla="*/ 0 h 511"/>
                <a:gd name="T2" fmla="*/ 127 w 511"/>
                <a:gd name="T3" fmla="*/ 0 h 511"/>
                <a:gd name="T4" fmla="*/ 0 w 511"/>
                <a:gd name="T5" fmla="*/ 127 h 511"/>
                <a:gd name="T6" fmla="*/ 0 w 511"/>
                <a:gd name="T7" fmla="*/ 384 h 511"/>
                <a:gd name="T8" fmla="*/ 127 w 511"/>
                <a:gd name="T9" fmla="*/ 511 h 511"/>
                <a:gd name="T10" fmla="*/ 384 w 511"/>
                <a:gd name="T11" fmla="*/ 511 h 511"/>
                <a:gd name="T12" fmla="*/ 511 w 511"/>
                <a:gd name="T13" fmla="*/ 384 h 511"/>
                <a:gd name="T14" fmla="*/ 511 w 511"/>
                <a:gd name="T15" fmla="*/ 127 h 511"/>
                <a:gd name="T16" fmla="*/ 384 w 511"/>
                <a:gd name="T17" fmla="*/ 0 h 511"/>
                <a:gd name="T18" fmla="*/ 275 w 511"/>
                <a:gd name="T19" fmla="*/ 85 h 511"/>
                <a:gd name="T20" fmla="*/ 236 w 511"/>
                <a:gd name="T21" fmla="*/ 85 h 511"/>
                <a:gd name="T22" fmla="*/ 236 w 511"/>
                <a:gd name="T23" fmla="*/ 45 h 511"/>
                <a:gd name="T24" fmla="*/ 275 w 511"/>
                <a:gd name="T25" fmla="*/ 45 h 511"/>
                <a:gd name="T26" fmla="*/ 275 w 511"/>
                <a:gd name="T27" fmla="*/ 8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511">
                  <a:moveTo>
                    <a:pt x="384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54"/>
                    <a:pt x="57" y="511"/>
                    <a:pt x="127" y="511"/>
                  </a:cubicBezTo>
                  <a:cubicBezTo>
                    <a:pt x="384" y="511"/>
                    <a:pt x="384" y="511"/>
                    <a:pt x="384" y="511"/>
                  </a:cubicBezTo>
                  <a:cubicBezTo>
                    <a:pt x="454" y="511"/>
                    <a:pt x="511" y="454"/>
                    <a:pt x="511" y="384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57"/>
                    <a:pt x="454" y="0"/>
                    <a:pt x="384" y="0"/>
                  </a:cubicBezTo>
                  <a:close/>
                  <a:moveTo>
                    <a:pt x="275" y="85"/>
                  </a:moveTo>
                  <a:cubicBezTo>
                    <a:pt x="236" y="85"/>
                    <a:pt x="236" y="85"/>
                    <a:pt x="236" y="85"/>
                  </a:cubicBezTo>
                  <a:cubicBezTo>
                    <a:pt x="236" y="45"/>
                    <a:pt x="236" y="45"/>
                    <a:pt x="236" y="45"/>
                  </a:cubicBezTo>
                  <a:cubicBezTo>
                    <a:pt x="275" y="45"/>
                    <a:pt x="275" y="45"/>
                    <a:pt x="275" y="45"/>
                  </a:cubicBezTo>
                  <a:lnTo>
                    <a:pt x="275" y="85"/>
                  </a:lnTo>
                  <a:close/>
                </a:path>
              </a:pathLst>
            </a:custGeom>
            <a:solidFill>
              <a:schemeClr val="bg2"/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1" name="Freeform 481"/>
            <p:cNvSpPr>
              <a:spLocks noEditPoints="1"/>
            </p:cNvSpPr>
            <p:nvPr/>
          </p:nvSpPr>
          <p:spPr bwMode="auto">
            <a:xfrm>
              <a:off x="3717728" y="3067535"/>
              <a:ext cx="523846" cy="531765"/>
            </a:xfrm>
            <a:custGeom>
              <a:avLst/>
              <a:gdLst>
                <a:gd name="T0" fmla="*/ 885 w 1159"/>
                <a:gd name="T1" fmla="*/ 0 h 1159"/>
                <a:gd name="T2" fmla="*/ 274 w 1159"/>
                <a:gd name="T3" fmla="*/ 0 h 1159"/>
                <a:gd name="T4" fmla="*/ 0 w 1159"/>
                <a:gd name="T5" fmla="*/ 274 h 1159"/>
                <a:gd name="T6" fmla="*/ 0 w 1159"/>
                <a:gd name="T7" fmla="*/ 885 h 1159"/>
                <a:gd name="T8" fmla="*/ 274 w 1159"/>
                <a:gd name="T9" fmla="*/ 1159 h 1159"/>
                <a:gd name="T10" fmla="*/ 885 w 1159"/>
                <a:gd name="T11" fmla="*/ 1159 h 1159"/>
                <a:gd name="T12" fmla="*/ 1159 w 1159"/>
                <a:gd name="T13" fmla="*/ 885 h 1159"/>
                <a:gd name="T14" fmla="*/ 1159 w 1159"/>
                <a:gd name="T15" fmla="*/ 274 h 1159"/>
                <a:gd name="T16" fmla="*/ 885 w 1159"/>
                <a:gd name="T17" fmla="*/ 0 h 1159"/>
                <a:gd name="T18" fmla="*/ 867 w 1159"/>
                <a:gd name="T19" fmla="*/ 708 h 1159"/>
                <a:gd name="T20" fmla="*/ 708 w 1159"/>
                <a:gd name="T21" fmla="*/ 867 h 1159"/>
                <a:gd name="T22" fmla="*/ 451 w 1159"/>
                <a:gd name="T23" fmla="*/ 867 h 1159"/>
                <a:gd name="T24" fmla="*/ 292 w 1159"/>
                <a:gd name="T25" fmla="*/ 708 h 1159"/>
                <a:gd name="T26" fmla="*/ 292 w 1159"/>
                <a:gd name="T27" fmla="*/ 451 h 1159"/>
                <a:gd name="T28" fmla="*/ 451 w 1159"/>
                <a:gd name="T29" fmla="*/ 292 h 1159"/>
                <a:gd name="T30" fmla="*/ 708 w 1159"/>
                <a:gd name="T31" fmla="*/ 292 h 1159"/>
                <a:gd name="T32" fmla="*/ 867 w 1159"/>
                <a:gd name="T33" fmla="*/ 451 h 1159"/>
                <a:gd name="T34" fmla="*/ 867 w 1159"/>
                <a:gd name="T35" fmla="*/ 70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9" h="1159">
                  <a:moveTo>
                    <a:pt x="885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123" y="0"/>
                    <a:pt x="0" y="123"/>
                    <a:pt x="0" y="274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1036"/>
                    <a:pt x="123" y="1159"/>
                    <a:pt x="274" y="1159"/>
                  </a:cubicBezTo>
                  <a:cubicBezTo>
                    <a:pt x="885" y="1159"/>
                    <a:pt x="885" y="1159"/>
                    <a:pt x="885" y="1159"/>
                  </a:cubicBezTo>
                  <a:cubicBezTo>
                    <a:pt x="1036" y="1159"/>
                    <a:pt x="1159" y="1036"/>
                    <a:pt x="1159" y="885"/>
                  </a:cubicBezTo>
                  <a:cubicBezTo>
                    <a:pt x="1159" y="274"/>
                    <a:pt x="1159" y="274"/>
                    <a:pt x="1159" y="274"/>
                  </a:cubicBezTo>
                  <a:cubicBezTo>
                    <a:pt x="1159" y="123"/>
                    <a:pt x="1036" y="0"/>
                    <a:pt x="885" y="0"/>
                  </a:cubicBezTo>
                  <a:close/>
                  <a:moveTo>
                    <a:pt x="867" y="708"/>
                  </a:moveTo>
                  <a:cubicBezTo>
                    <a:pt x="867" y="796"/>
                    <a:pt x="796" y="867"/>
                    <a:pt x="708" y="867"/>
                  </a:cubicBezTo>
                  <a:cubicBezTo>
                    <a:pt x="451" y="867"/>
                    <a:pt x="451" y="867"/>
                    <a:pt x="451" y="867"/>
                  </a:cubicBezTo>
                  <a:cubicBezTo>
                    <a:pt x="363" y="867"/>
                    <a:pt x="292" y="796"/>
                    <a:pt x="292" y="708"/>
                  </a:cubicBezTo>
                  <a:cubicBezTo>
                    <a:pt x="292" y="451"/>
                    <a:pt x="292" y="451"/>
                    <a:pt x="292" y="451"/>
                  </a:cubicBezTo>
                  <a:cubicBezTo>
                    <a:pt x="292" y="363"/>
                    <a:pt x="363" y="292"/>
                    <a:pt x="451" y="292"/>
                  </a:cubicBezTo>
                  <a:cubicBezTo>
                    <a:pt x="708" y="292"/>
                    <a:pt x="708" y="292"/>
                    <a:pt x="708" y="292"/>
                  </a:cubicBezTo>
                  <a:cubicBezTo>
                    <a:pt x="796" y="292"/>
                    <a:pt x="867" y="363"/>
                    <a:pt x="867" y="451"/>
                  </a:cubicBezTo>
                  <a:lnTo>
                    <a:pt x="867" y="708"/>
                  </a:lnTo>
                  <a:close/>
                </a:path>
              </a:pathLst>
            </a:custGeom>
            <a:solidFill>
              <a:schemeClr val="bg2"/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大かっこ 1"/>
          <p:cNvSpPr/>
          <p:nvPr/>
        </p:nvSpPr>
        <p:spPr>
          <a:xfrm>
            <a:off x="3258152" y="2148712"/>
            <a:ext cx="859670" cy="399498"/>
          </a:xfrm>
          <a:prstGeom prst="bracketPair">
            <a:avLst>
              <a:gd name="adj" fmla="val 3313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099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180"/>
          <p:cNvSpPr>
            <a:spLocks noChangeAspect="1"/>
          </p:cNvSpPr>
          <p:nvPr/>
        </p:nvSpPr>
        <p:spPr bwMode="auto">
          <a:xfrm>
            <a:off x="5590682" y="1352550"/>
            <a:ext cx="3120321" cy="3167211"/>
          </a:xfrm>
          <a:custGeom>
            <a:avLst/>
            <a:gdLst>
              <a:gd name="T0" fmla="*/ 600 w 652"/>
              <a:gd name="T1" fmla="*/ 604 h 663"/>
              <a:gd name="T2" fmla="*/ 600 w 652"/>
              <a:gd name="T3" fmla="*/ 195 h 663"/>
              <a:gd name="T4" fmla="*/ 326 w 652"/>
              <a:gd name="T5" fmla="*/ 0 h 663"/>
              <a:gd name="T6" fmla="*/ 54 w 652"/>
              <a:gd name="T7" fmla="*/ 195 h 663"/>
              <a:gd name="T8" fmla="*/ 54 w 652"/>
              <a:gd name="T9" fmla="*/ 249 h 663"/>
              <a:gd name="T10" fmla="*/ 326 w 652"/>
              <a:gd name="T11" fmla="*/ 92 h 663"/>
              <a:gd name="T12" fmla="*/ 326 w 652"/>
              <a:gd name="T13" fmla="*/ 148 h 663"/>
              <a:gd name="T14" fmla="*/ 54 w 652"/>
              <a:gd name="T15" fmla="*/ 295 h 663"/>
              <a:gd name="T16" fmla="*/ 54 w 652"/>
              <a:gd name="T17" fmla="*/ 354 h 663"/>
              <a:gd name="T18" fmla="*/ 326 w 652"/>
              <a:gd name="T19" fmla="*/ 247 h 663"/>
              <a:gd name="T20" fmla="*/ 326 w 652"/>
              <a:gd name="T21" fmla="*/ 299 h 663"/>
              <a:gd name="T22" fmla="*/ 54 w 652"/>
              <a:gd name="T23" fmla="*/ 396 h 663"/>
              <a:gd name="T24" fmla="*/ 54 w 652"/>
              <a:gd name="T25" fmla="*/ 460 h 663"/>
              <a:gd name="T26" fmla="*/ 326 w 652"/>
              <a:gd name="T27" fmla="*/ 400 h 663"/>
              <a:gd name="T28" fmla="*/ 326 w 652"/>
              <a:gd name="T29" fmla="*/ 450 h 663"/>
              <a:gd name="T30" fmla="*/ 54 w 652"/>
              <a:gd name="T31" fmla="*/ 499 h 663"/>
              <a:gd name="T32" fmla="*/ 54 w 652"/>
              <a:gd name="T33" fmla="*/ 562 h 663"/>
              <a:gd name="T34" fmla="*/ 326 w 652"/>
              <a:gd name="T35" fmla="*/ 553 h 663"/>
              <a:gd name="T36" fmla="*/ 326 w 652"/>
              <a:gd name="T37" fmla="*/ 604 h 663"/>
              <a:gd name="T38" fmla="*/ 0 w 652"/>
              <a:gd name="T39" fmla="*/ 604 h 663"/>
              <a:gd name="T40" fmla="*/ 0 w 652"/>
              <a:gd name="T41" fmla="*/ 663 h 663"/>
              <a:gd name="T42" fmla="*/ 652 w 652"/>
              <a:gd name="T43" fmla="*/ 663 h 663"/>
              <a:gd name="T44" fmla="*/ 652 w 652"/>
              <a:gd name="T45" fmla="*/ 604 h 663"/>
              <a:gd name="T46" fmla="*/ 600 w 652"/>
              <a:gd name="T47" fmla="*/ 604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52" h="663">
                <a:moveTo>
                  <a:pt x="600" y="604"/>
                </a:moveTo>
                <a:lnTo>
                  <a:pt x="600" y="195"/>
                </a:lnTo>
                <a:lnTo>
                  <a:pt x="326" y="0"/>
                </a:lnTo>
                <a:lnTo>
                  <a:pt x="54" y="195"/>
                </a:lnTo>
                <a:lnTo>
                  <a:pt x="54" y="249"/>
                </a:lnTo>
                <a:lnTo>
                  <a:pt x="326" y="92"/>
                </a:lnTo>
                <a:lnTo>
                  <a:pt x="326" y="148"/>
                </a:lnTo>
                <a:lnTo>
                  <a:pt x="54" y="295"/>
                </a:lnTo>
                <a:lnTo>
                  <a:pt x="54" y="354"/>
                </a:lnTo>
                <a:lnTo>
                  <a:pt x="326" y="247"/>
                </a:lnTo>
                <a:lnTo>
                  <a:pt x="326" y="299"/>
                </a:lnTo>
                <a:lnTo>
                  <a:pt x="54" y="396"/>
                </a:lnTo>
                <a:lnTo>
                  <a:pt x="54" y="460"/>
                </a:lnTo>
                <a:lnTo>
                  <a:pt x="326" y="400"/>
                </a:lnTo>
                <a:lnTo>
                  <a:pt x="326" y="450"/>
                </a:lnTo>
                <a:lnTo>
                  <a:pt x="54" y="499"/>
                </a:lnTo>
                <a:lnTo>
                  <a:pt x="54" y="562"/>
                </a:lnTo>
                <a:lnTo>
                  <a:pt x="326" y="553"/>
                </a:lnTo>
                <a:lnTo>
                  <a:pt x="326" y="604"/>
                </a:lnTo>
                <a:lnTo>
                  <a:pt x="0" y="604"/>
                </a:lnTo>
                <a:lnTo>
                  <a:pt x="0" y="663"/>
                </a:lnTo>
                <a:lnTo>
                  <a:pt x="652" y="663"/>
                </a:lnTo>
                <a:lnTo>
                  <a:pt x="652" y="604"/>
                </a:lnTo>
                <a:lnTo>
                  <a:pt x="600" y="604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0" name="Rectangle 7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789529" y="2308065"/>
            <a:ext cx="1381048" cy="39020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81628" tIns="40814" rIns="81628" bIns="40814">
            <a:spAutoFit/>
          </a:bodyPr>
          <a:lstStyle/>
          <a:p>
            <a:pPr algn="ctr"/>
            <a:r>
              <a:rPr lang="ja-JP" altLang="en-US" sz="1000" dirty="0">
                <a:ln w="3175" cmpd="sng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制御トラフィック</a:t>
            </a:r>
            <a:endParaRPr lang="en-US" altLang="ja-JP" sz="1000" dirty="0">
              <a:ln w="3175" cmpd="sng">
                <a:noFill/>
                <a:prstDash val="solid"/>
              </a:ln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 algn="ctr"/>
            <a:r>
              <a:rPr lang="en-US" sz="1000" dirty="0">
                <a:ln w="3175" cmpd="sng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(Native VLAN)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5486115" y="1352113"/>
            <a:ext cx="3311348" cy="316388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3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通信パス </a:t>
            </a:r>
            <a:r>
              <a:rPr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トポロジ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3" name="Rectangle 7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2658" y="3516789"/>
            <a:ext cx="1098275" cy="54409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81628" tIns="40814" rIns="81628" bIns="40814">
            <a:spAutoFit/>
          </a:bodyPr>
          <a:lstStyle/>
          <a:p>
            <a:pPr algn="ctr"/>
            <a:r>
              <a:rPr lang="ja-JP" altLang="en-US" sz="1000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データ</a:t>
            </a:r>
            <a:endParaRPr lang="en-US" altLang="ja-JP" sz="1000" dirty="0" smtClean="0">
              <a:ln w="3175" cmpd="sng">
                <a:noFill/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 algn="ctr"/>
            <a:r>
              <a:rPr lang="en-US" altLang="ja-JP" sz="1000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(VLAN10</a:t>
            </a:r>
            <a:r>
              <a:rPr lang="en-US" altLang="ja-JP" sz="1000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) </a:t>
            </a:r>
            <a:br>
              <a:rPr lang="en-US" altLang="ja-JP" sz="1000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r>
              <a:rPr lang="en-US" altLang="ja-JP" sz="1000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Local Switching</a:t>
            </a:r>
            <a:endParaRPr lang="en-US" sz="1000" dirty="0">
              <a:ln w="3175" cmpd="sng">
                <a:noFill/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134" name="Rectangle 7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66158" y="3516789"/>
            <a:ext cx="1082869" cy="39020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81628" tIns="40814" rIns="81628" bIns="40814">
            <a:spAutoFit/>
          </a:bodyPr>
          <a:lstStyle/>
          <a:p>
            <a:pPr algn="ctr"/>
            <a:r>
              <a:rPr lang="ja-JP" altLang="en-US" sz="1000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データ</a:t>
            </a:r>
            <a:r>
              <a:rPr lang="en-US" altLang="ja-JP" sz="1000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(VLAN20)</a:t>
            </a:r>
            <a:r>
              <a:rPr lang="en-US" altLang="ja-JP" sz="1000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/>
            </a:r>
            <a:br>
              <a:rPr lang="en-US" altLang="ja-JP" sz="1000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r>
              <a:rPr lang="en-US" altLang="ja-JP" sz="1000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Local Switching</a:t>
            </a:r>
            <a:endParaRPr lang="en-US" sz="1000" dirty="0">
              <a:ln w="3175" cmpd="sng">
                <a:noFill/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56" name="Rectangle 80"/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458024" y="1226571"/>
            <a:ext cx="4957217" cy="2887811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kumimoji="1"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umimoji="1"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kumimoji="1"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kumimoji="1"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kumimoji="1"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altLang="ja-JP" sz="18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FlexConnect</a:t>
            </a:r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 の </a:t>
            </a:r>
            <a: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Local Switching </a:t>
            </a:r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と同等</a:t>
            </a:r>
          </a:p>
          <a:p>
            <a:pPr lvl="1">
              <a:buClrTx/>
            </a:pP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制御トラフィックはコントローラと</a:t>
            </a:r>
            <a:r>
              <a:rPr lang="en-US" altLang="ja-JP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AP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で通信</a:t>
            </a:r>
            <a:b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注意 </a:t>
            </a:r>
            <a:r>
              <a:rPr lang="en-US" altLang="ja-JP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: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 </a:t>
            </a:r>
            <a:r>
              <a:rPr lang="ja-JP" altLang="en-US" sz="17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常に</a:t>
            </a:r>
            <a:r>
              <a:rPr lang="en-US" altLang="ja-JP" sz="17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Native VLAN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を使用</a:t>
            </a:r>
            <a:endParaRPr lang="en-US" altLang="ja-JP" sz="17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 lvl="1">
              <a:buClrTx/>
            </a:pP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データは</a:t>
            </a:r>
            <a:r>
              <a:rPr lang="en-US" altLang="ja-JP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AP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で終端するローカル スイッチング</a:t>
            </a:r>
          </a:p>
          <a:p>
            <a:pPr lvl="1">
              <a:buClrTx/>
            </a:pP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全 </a:t>
            </a:r>
            <a:r>
              <a:rPr lang="en-US" altLang="ja-JP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AP 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は同一</a:t>
            </a:r>
            <a:r>
              <a:rPr lang="en-US" altLang="ja-JP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L2 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ドメインに設置が必要</a:t>
            </a:r>
          </a:p>
          <a:p>
            <a:pPr lvl="1">
              <a:buClrTx/>
            </a:pPr>
            <a:r>
              <a:rPr lang="en-US" altLang="ja-JP" sz="17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FlexConnect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 </a:t>
            </a:r>
            <a:r>
              <a:rPr lang="en-US" altLang="ja-JP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Group </a:t>
            </a:r>
            <a:r>
              <a:rPr lang="ja-JP" altLang="en-US" sz="17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のような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設定は不要</a:t>
            </a:r>
          </a:p>
          <a:p>
            <a:pPr marL="333375" lvl="3" indent="0">
              <a:spcBef>
                <a:spcPts val="600"/>
              </a:spcBef>
              <a:buNone/>
            </a:pP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全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AP</a:t>
            </a:r>
            <a:r>
              <a:rPr lang="ja-JP" altLang="en-US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にて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自動で 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L2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ローミング キャッシュを保持</a:t>
            </a:r>
            <a:b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(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内部的には 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default-</a:t>
            </a:r>
            <a:r>
              <a:rPr lang="en-US" altLang="ja-JP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flexgroup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が作成されている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grpSp>
        <p:nvGrpSpPr>
          <p:cNvPr id="3" name="グループ化 2"/>
          <p:cNvGrpSpPr>
            <a:grpSpLocks noChangeAspect="1"/>
          </p:cNvGrpSpPr>
          <p:nvPr/>
        </p:nvGrpSpPr>
        <p:grpSpPr>
          <a:xfrm>
            <a:off x="7473552" y="4009814"/>
            <a:ext cx="626639" cy="441855"/>
            <a:chOff x="3116980" y="3751538"/>
            <a:chExt cx="1379712" cy="972861"/>
          </a:xfrm>
        </p:grpSpPr>
        <p:sp>
          <p:nvSpPr>
            <p:cNvPr id="2" name="角丸四角形 1"/>
            <p:cNvSpPr/>
            <p:nvPr/>
          </p:nvSpPr>
          <p:spPr>
            <a:xfrm>
              <a:off x="3308350" y="3791856"/>
              <a:ext cx="998325" cy="583294"/>
            </a:xfrm>
            <a:prstGeom prst="roundRect">
              <a:avLst>
                <a:gd name="adj" fmla="val 7958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58" name="Group 80"/>
            <p:cNvGrpSpPr>
              <a:grpSpLocks noChangeAspect="1"/>
            </p:cNvGrpSpPr>
            <p:nvPr/>
          </p:nvGrpSpPr>
          <p:grpSpPr bwMode="auto">
            <a:xfrm>
              <a:off x="3116980" y="3751538"/>
              <a:ext cx="1379712" cy="972861"/>
              <a:chOff x="0" y="0"/>
              <a:chExt cx="741" cy="478"/>
            </a:xfrm>
            <a:solidFill>
              <a:schemeClr val="tx1"/>
            </a:solidFill>
            <a:effectLst/>
          </p:grpSpPr>
          <p:sp>
            <p:nvSpPr>
              <p:cNvPr id="59" name="Freeform 81"/>
              <p:cNvSpPr>
                <a:spLocks/>
              </p:cNvSpPr>
              <p:nvPr/>
            </p:nvSpPr>
            <p:spPr bwMode="auto">
              <a:xfrm>
                <a:off x="0" y="344"/>
                <a:ext cx="741" cy="134"/>
              </a:xfrm>
              <a:custGeom>
                <a:avLst/>
                <a:gdLst>
                  <a:gd name="T0" fmla="*/ 0 w 21600"/>
                  <a:gd name="T1" fmla="*/ 21600 h 21600"/>
                  <a:gd name="T2" fmla="*/ 2482 w 21600"/>
                  <a:gd name="T3" fmla="*/ 0 h 21600"/>
                  <a:gd name="T4" fmla="*/ 19210 w 21600"/>
                  <a:gd name="T5" fmla="*/ 0 h 21600"/>
                  <a:gd name="T6" fmla="*/ 21600 w 21600"/>
                  <a:gd name="T7" fmla="*/ 21600 h 21600"/>
                  <a:gd name="T8" fmla="*/ 0 w 21600"/>
                  <a:gd name="T9" fmla="*/ 21600 h 21600"/>
                  <a:gd name="T10" fmla="*/ 0 w 21600"/>
                  <a:gd name="T11" fmla="*/ 2160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21600"/>
                    </a:moveTo>
                    <a:lnTo>
                      <a:pt x="2482" y="0"/>
                    </a:lnTo>
                    <a:lnTo>
                      <a:pt x="1921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grpFill/>
              <a:ln w="127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rgbClr val="0096D6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0" name="AutoShape 82"/>
              <p:cNvSpPr>
                <a:spLocks/>
              </p:cNvSpPr>
              <p:nvPr/>
            </p:nvSpPr>
            <p:spPr bwMode="auto">
              <a:xfrm>
                <a:off x="89" y="0"/>
                <a:ext cx="567" cy="328"/>
              </a:xfrm>
              <a:custGeom>
                <a:avLst/>
                <a:gdLst>
                  <a:gd name="T0" fmla="*/ 284 w 21600"/>
                  <a:gd name="T1" fmla="*/ 164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20179" y="0"/>
                    </a:moveTo>
                    <a:cubicBezTo>
                      <a:pt x="1421" y="0"/>
                      <a:pt x="1421" y="0"/>
                      <a:pt x="1421" y="0"/>
                    </a:cubicBezTo>
                    <a:cubicBezTo>
                      <a:pt x="568" y="0"/>
                      <a:pt x="0" y="1227"/>
                      <a:pt x="0" y="2455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455"/>
                      <a:pt x="21600" y="2455"/>
                      <a:pt x="21600" y="2455"/>
                    </a:cubicBezTo>
                    <a:cubicBezTo>
                      <a:pt x="21600" y="1227"/>
                      <a:pt x="20889" y="0"/>
                      <a:pt x="20179" y="0"/>
                    </a:cubicBezTo>
                    <a:close/>
                    <a:moveTo>
                      <a:pt x="20463" y="17918"/>
                    </a:moveTo>
                    <a:cubicBezTo>
                      <a:pt x="20463" y="18900"/>
                      <a:pt x="19895" y="19636"/>
                      <a:pt x="19326" y="19636"/>
                    </a:cubicBezTo>
                    <a:cubicBezTo>
                      <a:pt x="2132" y="19636"/>
                      <a:pt x="2132" y="19636"/>
                      <a:pt x="2132" y="19636"/>
                    </a:cubicBezTo>
                    <a:cubicBezTo>
                      <a:pt x="1563" y="19636"/>
                      <a:pt x="1137" y="18900"/>
                      <a:pt x="1137" y="17918"/>
                    </a:cubicBezTo>
                    <a:cubicBezTo>
                      <a:pt x="1137" y="3927"/>
                      <a:pt x="1137" y="3927"/>
                      <a:pt x="1137" y="3927"/>
                    </a:cubicBezTo>
                    <a:cubicBezTo>
                      <a:pt x="1137" y="2945"/>
                      <a:pt x="1563" y="1964"/>
                      <a:pt x="2132" y="1964"/>
                    </a:cubicBezTo>
                    <a:cubicBezTo>
                      <a:pt x="19326" y="1964"/>
                      <a:pt x="19326" y="1964"/>
                      <a:pt x="19326" y="1964"/>
                    </a:cubicBezTo>
                    <a:cubicBezTo>
                      <a:pt x="19895" y="1964"/>
                      <a:pt x="20463" y="2945"/>
                      <a:pt x="20463" y="3927"/>
                    </a:cubicBezTo>
                    <a:lnTo>
                      <a:pt x="20463" y="17918"/>
                    </a:lnTo>
                    <a:close/>
                    <a:moveTo>
                      <a:pt x="20463" y="17918"/>
                    </a:moveTo>
                  </a:path>
                </a:pathLst>
              </a:custGeom>
              <a:grpFill/>
              <a:ln w="127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rgbClr val="0096D6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65" name="グループ化 64"/>
          <p:cNvGrpSpPr>
            <a:grpSpLocks noChangeAspect="1"/>
          </p:cNvGrpSpPr>
          <p:nvPr/>
        </p:nvGrpSpPr>
        <p:grpSpPr>
          <a:xfrm>
            <a:off x="6554894" y="2478172"/>
            <a:ext cx="454002" cy="454002"/>
            <a:chOff x="2863213" y="1061013"/>
            <a:chExt cx="1263164" cy="1263164"/>
          </a:xfrm>
        </p:grpSpPr>
        <p:sp>
          <p:nvSpPr>
            <p:cNvPr id="66" name="正方形/長方形 65"/>
            <p:cNvSpPr/>
            <p:nvPr/>
          </p:nvSpPr>
          <p:spPr>
            <a:xfrm>
              <a:off x="2863213" y="1061013"/>
              <a:ext cx="1263164" cy="1263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7" name="フリーフォーム 66"/>
            <p:cNvSpPr>
              <a:spLocks noChangeAspect="1"/>
            </p:cNvSpPr>
            <p:nvPr/>
          </p:nvSpPr>
          <p:spPr>
            <a:xfrm flipH="1">
              <a:off x="2925744" y="1123739"/>
              <a:ext cx="1138103" cy="1137712"/>
            </a:xfrm>
            <a:custGeom>
              <a:avLst/>
              <a:gdLst>
                <a:gd name="connsiteX0" fmla="*/ 1077911 w 1440493"/>
                <a:gd name="connsiteY0" fmla="*/ 857701 h 1440000"/>
                <a:gd name="connsiteX1" fmla="*/ 1123195 w 1440493"/>
                <a:gd name="connsiteY1" fmla="*/ 876458 h 1440000"/>
                <a:gd name="connsiteX2" fmla="*/ 1370742 w 1440493"/>
                <a:gd name="connsiteY2" fmla="*/ 1124005 h 1440000"/>
                <a:gd name="connsiteX3" fmla="*/ 1370527 w 1440493"/>
                <a:gd name="connsiteY3" fmla="*/ 1124220 h 1440000"/>
                <a:gd name="connsiteX4" fmla="*/ 1370742 w 1440493"/>
                <a:gd name="connsiteY4" fmla="*/ 1124435 h 1440000"/>
                <a:gd name="connsiteX5" fmla="*/ 1123195 w 1440493"/>
                <a:gd name="connsiteY5" fmla="*/ 1371981 h 1440000"/>
                <a:gd name="connsiteX6" fmla="*/ 1032628 w 1440493"/>
                <a:gd name="connsiteY6" fmla="*/ 1371981 h 1440000"/>
                <a:gd name="connsiteX7" fmla="*/ 1032628 w 1440493"/>
                <a:gd name="connsiteY7" fmla="*/ 1281414 h 1440000"/>
                <a:gd name="connsiteX8" fmla="*/ 1133013 w 1440493"/>
                <a:gd name="connsiteY8" fmla="*/ 1181028 h 1440000"/>
                <a:gd name="connsiteX9" fmla="*/ 688698 w 1440493"/>
                <a:gd name="connsiteY9" fmla="*/ 1181029 h 1440000"/>
                <a:gd name="connsiteX10" fmla="*/ 632918 w 1440493"/>
                <a:gd name="connsiteY10" fmla="*/ 1125248 h 1440000"/>
                <a:gd name="connsiteX11" fmla="*/ 632917 w 1440493"/>
                <a:gd name="connsiteY11" fmla="*/ 1125248 h 1440000"/>
                <a:gd name="connsiteX12" fmla="*/ 688698 w 1440493"/>
                <a:gd name="connsiteY12" fmla="*/ 1069468 h 1440000"/>
                <a:gd name="connsiteX13" fmla="*/ 1135069 w 1440493"/>
                <a:gd name="connsiteY13" fmla="*/ 1069468 h 1440000"/>
                <a:gd name="connsiteX14" fmla="*/ 1032627 w 1440493"/>
                <a:gd name="connsiteY14" fmla="*/ 967026 h 1440000"/>
                <a:gd name="connsiteX15" fmla="*/ 1032627 w 1440493"/>
                <a:gd name="connsiteY15" fmla="*/ 876458 h 1440000"/>
                <a:gd name="connsiteX16" fmla="*/ 1077911 w 1440493"/>
                <a:gd name="connsiteY16" fmla="*/ 857701 h 1440000"/>
                <a:gd name="connsiteX17" fmla="*/ 354457 w 1440493"/>
                <a:gd name="connsiteY17" fmla="*/ 637922 h 1440000"/>
                <a:gd name="connsiteX18" fmla="*/ 399741 w 1440493"/>
                <a:gd name="connsiteY18" fmla="*/ 656679 h 1440000"/>
                <a:gd name="connsiteX19" fmla="*/ 399741 w 1440493"/>
                <a:gd name="connsiteY19" fmla="*/ 747247 h 1440000"/>
                <a:gd name="connsiteX20" fmla="*/ 297299 w 1440493"/>
                <a:gd name="connsiteY20" fmla="*/ 849689 h 1440000"/>
                <a:gd name="connsiteX21" fmla="*/ 743671 w 1440493"/>
                <a:gd name="connsiteY21" fmla="*/ 849689 h 1440000"/>
                <a:gd name="connsiteX22" fmla="*/ 799451 w 1440493"/>
                <a:gd name="connsiteY22" fmla="*/ 905469 h 1440000"/>
                <a:gd name="connsiteX23" fmla="*/ 799451 w 1440493"/>
                <a:gd name="connsiteY23" fmla="*/ 905469 h 1440000"/>
                <a:gd name="connsiteX24" fmla="*/ 743670 w 1440493"/>
                <a:gd name="connsiteY24" fmla="*/ 961250 h 1440000"/>
                <a:gd name="connsiteX25" fmla="*/ 299355 w 1440493"/>
                <a:gd name="connsiteY25" fmla="*/ 961249 h 1440000"/>
                <a:gd name="connsiteX26" fmla="*/ 399741 w 1440493"/>
                <a:gd name="connsiteY26" fmla="*/ 1061635 h 1440000"/>
                <a:gd name="connsiteX27" fmla="*/ 399741 w 1440493"/>
                <a:gd name="connsiteY27" fmla="*/ 1152202 h 1440000"/>
                <a:gd name="connsiteX28" fmla="*/ 309173 w 1440493"/>
                <a:gd name="connsiteY28" fmla="*/ 1152202 h 1440000"/>
                <a:gd name="connsiteX29" fmla="*/ 61626 w 1440493"/>
                <a:gd name="connsiteY29" fmla="*/ 904656 h 1440000"/>
                <a:gd name="connsiteX30" fmla="*/ 61841 w 1440493"/>
                <a:gd name="connsiteY30" fmla="*/ 904441 h 1440000"/>
                <a:gd name="connsiteX31" fmla="*/ 61627 w 1440493"/>
                <a:gd name="connsiteY31" fmla="*/ 904226 h 1440000"/>
                <a:gd name="connsiteX32" fmla="*/ 309174 w 1440493"/>
                <a:gd name="connsiteY32" fmla="*/ 656679 h 1440000"/>
                <a:gd name="connsiteX33" fmla="*/ 354457 w 1440493"/>
                <a:gd name="connsiteY33" fmla="*/ 637922 h 1440000"/>
                <a:gd name="connsiteX34" fmla="*/ 1077911 w 1440493"/>
                <a:gd name="connsiteY34" fmla="*/ 269658 h 1440000"/>
                <a:gd name="connsiteX35" fmla="*/ 1123195 w 1440493"/>
                <a:gd name="connsiteY35" fmla="*/ 288415 h 1440000"/>
                <a:gd name="connsiteX36" fmla="*/ 1370742 w 1440493"/>
                <a:gd name="connsiteY36" fmla="*/ 535962 h 1440000"/>
                <a:gd name="connsiteX37" fmla="*/ 1370527 w 1440493"/>
                <a:gd name="connsiteY37" fmla="*/ 536176 h 1440000"/>
                <a:gd name="connsiteX38" fmla="*/ 1370742 w 1440493"/>
                <a:gd name="connsiteY38" fmla="*/ 536392 h 1440000"/>
                <a:gd name="connsiteX39" fmla="*/ 1123195 w 1440493"/>
                <a:gd name="connsiteY39" fmla="*/ 783938 h 1440000"/>
                <a:gd name="connsiteX40" fmla="*/ 1032628 w 1440493"/>
                <a:gd name="connsiteY40" fmla="*/ 783938 h 1440000"/>
                <a:gd name="connsiteX41" fmla="*/ 1032628 w 1440493"/>
                <a:gd name="connsiteY41" fmla="*/ 693371 h 1440000"/>
                <a:gd name="connsiteX42" fmla="*/ 1133013 w 1440493"/>
                <a:gd name="connsiteY42" fmla="*/ 592985 h 1440000"/>
                <a:gd name="connsiteX43" fmla="*/ 688698 w 1440493"/>
                <a:gd name="connsiteY43" fmla="*/ 592986 h 1440000"/>
                <a:gd name="connsiteX44" fmla="*/ 632918 w 1440493"/>
                <a:gd name="connsiteY44" fmla="*/ 537205 h 1440000"/>
                <a:gd name="connsiteX45" fmla="*/ 632917 w 1440493"/>
                <a:gd name="connsiteY45" fmla="*/ 537205 h 1440000"/>
                <a:gd name="connsiteX46" fmla="*/ 688698 w 1440493"/>
                <a:gd name="connsiteY46" fmla="*/ 481424 h 1440000"/>
                <a:gd name="connsiteX47" fmla="*/ 1135069 w 1440493"/>
                <a:gd name="connsiteY47" fmla="*/ 481424 h 1440000"/>
                <a:gd name="connsiteX48" fmla="*/ 1032627 w 1440493"/>
                <a:gd name="connsiteY48" fmla="*/ 378982 h 1440000"/>
                <a:gd name="connsiteX49" fmla="*/ 1032627 w 1440493"/>
                <a:gd name="connsiteY49" fmla="*/ 288415 h 1440000"/>
                <a:gd name="connsiteX50" fmla="*/ 1077911 w 1440493"/>
                <a:gd name="connsiteY50" fmla="*/ 269658 h 1440000"/>
                <a:gd name="connsiteX51" fmla="*/ 354457 w 1440493"/>
                <a:gd name="connsiteY51" fmla="*/ 49879 h 1440000"/>
                <a:gd name="connsiteX52" fmla="*/ 399741 w 1440493"/>
                <a:gd name="connsiteY52" fmla="*/ 68636 h 1440000"/>
                <a:gd name="connsiteX53" fmla="*/ 399741 w 1440493"/>
                <a:gd name="connsiteY53" fmla="*/ 159203 h 1440000"/>
                <a:gd name="connsiteX54" fmla="*/ 297299 w 1440493"/>
                <a:gd name="connsiteY54" fmla="*/ 261645 h 1440000"/>
                <a:gd name="connsiteX55" fmla="*/ 743671 w 1440493"/>
                <a:gd name="connsiteY55" fmla="*/ 261645 h 1440000"/>
                <a:gd name="connsiteX56" fmla="*/ 799451 w 1440493"/>
                <a:gd name="connsiteY56" fmla="*/ 317426 h 1440000"/>
                <a:gd name="connsiteX57" fmla="*/ 799451 w 1440493"/>
                <a:gd name="connsiteY57" fmla="*/ 317426 h 1440000"/>
                <a:gd name="connsiteX58" fmla="*/ 743670 w 1440493"/>
                <a:gd name="connsiteY58" fmla="*/ 373207 h 1440000"/>
                <a:gd name="connsiteX59" fmla="*/ 299355 w 1440493"/>
                <a:gd name="connsiteY59" fmla="*/ 373206 h 1440000"/>
                <a:gd name="connsiteX60" fmla="*/ 399741 w 1440493"/>
                <a:gd name="connsiteY60" fmla="*/ 473592 h 1440000"/>
                <a:gd name="connsiteX61" fmla="*/ 399741 w 1440493"/>
                <a:gd name="connsiteY61" fmla="*/ 564159 h 1440000"/>
                <a:gd name="connsiteX62" fmla="*/ 309173 w 1440493"/>
                <a:gd name="connsiteY62" fmla="*/ 564159 h 1440000"/>
                <a:gd name="connsiteX63" fmla="*/ 61626 w 1440493"/>
                <a:gd name="connsiteY63" fmla="*/ 316613 h 1440000"/>
                <a:gd name="connsiteX64" fmla="*/ 61841 w 1440493"/>
                <a:gd name="connsiteY64" fmla="*/ 316397 h 1440000"/>
                <a:gd name="connsiteX65" fmla="*/ 61627 w 1440493"/>
                <a:gd name="connsiteY65" fmla="*/ 316183 h 1440000"/>
                <a:gd name="connsiteX66" fmla="*/ 309174 w 1440493"/>
                <a:gd name="connsiteY66" fmla="*/ 68636 h 1440000"/>
                <a:gd name="connsiteX67" fmla="*/ 354457 w 1440493"/>
                <a:gd name="connsiteY67" fmla="*/ 49879 h 1440000"/>
                <a:gd name="connsiteX68" fmla="*/ 1440493 w 1440493"/>
                <a:gd name="connsiteY68" fmla="*/ 0 h 1440000"/>
                <a:gd name="connsiteX69" fmla="*/ 0 w 1440493"/>
                <a:gd name="connsiteY69" fmla="*/ 0 h 1440000"/>
                <a:gd name="connsiteX70" fmla="*/ 0 w 1440493"/>
                <a:gd name="connsiteY70" fmla="*/ 1440000 h 1440000"/>
                <a:gd name="connsiteX71" fmla="*/ 1440493 w 1440493"/>
                <a:gd name="connsiteY7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40493" h="1440000">
                  <a:moveTo>
                    <a:pt x="1077911" y="857701"/>
                  </a:moveTo>
                  <a:cubicBezTo>
                    <a:pt x="1094300" y="857701"/>
                    <a:pt x="1110690" y="863953"/>
                    <a:pt x="1123195" y="876458"/>
                  </a:cubicBezTo>
                  <a:lnTo>
                    <a:pt x="1370742" y="1124005"/>
                  </a:lnTo>
                  <a:lnTo>
                    <a:pt x="1370527" y="1124220"/>
                  </a:lnTo>
                  <a:lnTo>
                    <a:pt x="1370742" y="1124435"/>
                  </a:lnTo>
                  <a:lnTo>
                    <a:pt x="1123195" y="1371981"/>
                  </a:lnTo>
                  <a:cubicBezTo>
                    <a:pt x="1098186" y="1396991"/>
                    <a:pt x="1057637" y="1396991"/>
                    <a:pt x="1032628" y="1371981"/>
                  </a:cubicBezTo>
                  <a:cubicBezTo>
                    <a:pt x="1007618" y="1346972"/>
                    <a:pt x="1007618" y="1306424"/>
                    <a:pt x="1032628" y="1281414"/>
                  </a:cubicBezTo>
                  <a:lnTo>
                    <a:pt x="1133013" y="1181028"/>
                  </a:lnTo>
                  <a:lnTo>
                    <a:pt x="688698" y="1181029"/>
                  </a:lnTo>
                  <a:cubicBezTo>
                    <a:pt x="657891" y="1181029"/>
                    <a:pt x="632918" y="1156055"/>
                    <a:pt x="632918" y="1125248"/>
                  </a:cubicBezTo>
                  <a:lnTo>
                    <a:pt x="632917" y="1125248"/>
                  </a:lnTo>
                  <a:cubicBezTo>
                    <a:pt x="632917" y="1094441"/>
                    <a:pt x="657891" y="1069468"/>
                    <a:pt x="688698" y="1069468"/>
                  </a:cubicBezTo>
                  <a:lnTo>
                    <a:pt x="1135069" y="1069468"/>
                  </a:lnTo>
                  <a:lnTo>
                    <a:pt x="1032627" y="967026"/>
                  </a:lnTo>
                  <a:cubicBezTo>
                    <a:pt x="1007617" y="942016"/>
                    <a:pt x="1007617" y="901468"/>
                    <a:pt x="1032627" y="876458"/>
                  </a:cubicBezTo>
                  <a:cubicBezTo>
                    <a:pt x="1045132" y="863953"/>
                    <a:pt x="1061521" y="857701"/>
                    <a:pt x="1077911" y="857701"/>
                  </a:cubicBezTo>
                  <a:close/>
                  <a:moveTo>
                    <a:pt x="354457" y="637922"/>
                  </a:moveTo>
                  <a:cubicBezTo>
                    <a:pt x="370847" y="637922"/>
                    <a:pt x="387237" y="644174"/>
                    <a:pt x="399741" y="656679"/>
                  </a:cubicBezTo>
                  <a:cubicBezTo>
                    <a:pt x="424751" y="681689"/>
                    <a:pt x="424751" y="722237"/>
                    <a:pt x="399741" y="747247"/>
                  </a:cubicBezTo>
                  <a:lnTo>
                    <a:pt x="297299" y="849689"/>
                  </a:lnTo>
                  <a:lnTo>
                    <a:pt x="743671" y="849689"/>
                  </a:lnTo>
                  <a:cubicBezTo>
                    <a:pt x="774477" y="849689"/>
                    <a:pt x="799451" y="874662"/>
                    <a:pt x="799451" y="905469"/>
                  </a:cubicBezTo>
                  <a:lnTo>
                    <a:pt x="799451" y="905469"/>
                  </a:lnTo>
                  <a:cubicBezTo>
                    <a:pt x="799451" y="936276"/>
                    <a:pt x="774477" y="961250"/>
                    <a:pt x="743670" y="961250"/>
                  </a:cubicBezTo>
                  <a:lnTo>
                    <a:pt x="299355" y="961249"/>
                  </a:lnTo>
                  <a:lnTo>
                    <a:pt x="399741" y="1061635"/>
                  </a:lnTo>
                  <a:cubicBezTo>
                    <a:pt x="424751" y="1086645"/>
                    <a:pt x="424751" y="1127193"/>
                    <a:pt x="399741" y="1152202"/>
                  </a:cubicBezTo>
                  <a:cubicBezTo>
                    <a:pt x="374731" y="1177212"/>
                    <a:pt x="334183" y="1177212"/>
                    <a:pt x="309173" y="1152202"/>
                  </a:cubicBezTo>
                  <a:lnTo>
                    <a:pt x="61626" y="904656"/>
                  </a:lnTo>
                  <a:lnTo>
                    <a:pt x="61841" y="904441"/>
                  </a:lnTo>
                  <a:lnTo>
                    <a:pt x="61627" y="904226"/>
                  </a:lnTo>
                  <a:lnTo>
                    <a:pt x="309174" y="656679"/>
                  </a:lnTo>
                  <a:cubicBezTo>
                    <a:pt x="321679" y="644174"/>
                    <a:pt x="338068" y="637922"/>
                    <a:pt x="354457" y="637922"/>
                  </a:cubicBezTo>
                  <a:close/>
                  <a:moveTo>
                    <a:pt x="1077911" y="269658"/>
                  </a:moveTo>
                  <a:cubicBezTo>
                    <a:pt x="1094300" y="269658"/>
                    <a:pt x="1110690" y="275910"/>
                    <a:pt x="1123195" y="288415"/>
                  </a:cubicBezTo>
                  <a:lnTo>
                    <a:pt x="1370742" y="535962"/>
                  </a:lnTo>
                  <a:lnTo>
                    <a:pt x="1370527" y="536176"/>
                  </a:lnTo>
                  <a:lnTo>
                    <a:pt x="1370742" y="536392"/>
                  </a:lnTo>
                  <a:lnTo>
                    <a:pt x="1123195" y="783938"/>
                  </a:lnTo>
                  <a:cubicBezTo>
                    <a:pt x="1098186" y="808948"/>
                    <a:pt x="1057637" y="808948"/>
                    <a:pt x="1032628" y="783938"/>
                  </a:cubicBezTo>
                  <a:cubicBezTo>
                    <a:pt x="1007618" y="758929"/>
                    <a:pt x="1007618" y="718380"/>
                    <a:pt x="1032628" y="693371"/>
                  </a:cubicBezTo>
                  <a:lnTo>
                    <a:pt x="1133013" y="592985"/>
                  </a:lnTo>
                  <a:lnTo>
                    <a:pt x="688698" y="592986"/>
                  </a:lnTo>
                  <a:cubicBezTo>
                    <a:pt x="657891" y="592986"/>
                    <a:pt x="632918" y="568012"/>
                    <a:pt x="632918" y="537205"/>
                  </a:cubicBezTo>
                  <a:lnTo>
                    <a:pt x="632917" y="537205"/>
                  </a:lnTo>
                  <a:cubicBezTo>
                    <a:pt x="632917" y="506398"/>
                    <a:pt x="657891" y="481424"/>
                    <a:pt x="688698" y="481424"/>
                  </a:cubicBezTo>
                  <a:lnTo>
                    <a:pt x="1135069" y="481424"/>
                  </a:lnTo>
                  <a:lnTo>
                    <a:pt x="1032627" y="378982"/>
                  </a:lnTo>
                  <a:cubicBezTo>
                    <a:pt x="1007617" y="353973"/>
                    <a:pt x="1007617" y="313425"/>
                    <a:pt x="1032627" y="288415"/>
                  </a:cubicBezTo>
                  <a:cubicBezTo>
                    <a:pt x="1045132" y="275910"/>
                    <a:pt x="1061521" y="269658"/>
                    <a:pt x="1077911" y="269658"/>
                  </a:cubicBezTo>
                  <a:close/>
                  <a:moveTo>
                    <a:pt x="354457" y="49879"/>
                  </a:moveTo>
                  <a:cubicBezTo>
                    <a:pt x="370847" y="49879"/>
                    <a:pt x="387237" y="56131"/>
                    <a:pt x="399741" y="68636"/>
                  </a:cubicBezTo>
                  <a:cubicBezTo>
                    <a:pt x="424751" y="93646"/>
                    <a:pt x="424751" y="134194"/>
                    <a:pt x="399741" y="159203"/>
                  </a:cubicBezTo>
                  <a:lnTo>
                    <a:pt x="297299" y="261645"/>
                  </a:lnTo>
                  <a:lnTo>
                    <a:pt x="743671" y="261645"/>
                  </a:lnTo>
                  <a:cubicBezTo>
                    <a:pt x="774477" y="261645"/>
                    <a:pt x="799451" y="286619"/>
                    <a:pt x="799451" y="317426"/>
                  </a:cubicBezTo>
                  <a:lnTo>
                    <a:pt x="799451" y="317426"/>
                  </a:lnTo>
                  <a:cubicBezTo>
                    <a:pt x="799451" y="348233"/>
                    <a:pt x="774477" y="373207"/>
                    <a:pt x="743670" y="373207"/>
                  </a:cubicBezTo>
                  <a:lnTo>
                    <a:pt x="299355" y="373206"/>
                  </a:lnTo>
                  <a:lnTo>
                    <a:pt x="399741" y="473592"/>
                  </a:lnTo>
                  <a:cubicBezTo>
                    <a:pt x="424751" y="498601"/>
                    <a:pt x="424751" y="539150"/>
                    <a:pt x="399741" y="564159"/>
                  </a:cubicBezTo>
                  <a:cubicBezTo>
                    <a:pt x="374731" y="589169"/>
                    <a:pt x="334183" y="589169"/>
                    <a:pt x="309173" y="564159"/>
                  </a:cubicBezTo>
                  <a:lnTo>
                    <a:pt x="61626" y="316613"/>
                  </a:lnTo>
                  <a:lnTo>
                    <a:pt x="61841" y="316397"/>
                  </a:lnTo>
                  <a:lnTo>
                    <a:pt x="61627" y="316183"/>
                  </a:lnTo>
                  <a:lnTo>
                    <a:pt x="309174" y="68636"/>
                  </a:lnTo>
                  <a:cubicBezTo>
                    <a:pt x="321679" y="56131"/>
                    <a:pt x="338068" y="49879"/>
                    <a:pt x="354457" y="49879"/>
                  </a:cubicBezTo>
                  <a:close/>
                  <a:moveTo>
                    <a:pt x="1440493" y="0"/>
                  </a:moveTo>
                  <a:lnTo>
                    <a:pt x="0" y="0"/>
                  </a:lnTo>
                  <a:lnTo>
                    <a:pt x="0" y="1440000"/>
                  </a:lnTo>
                  <a:lnTo>
                    <a:pt x="1440493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71" name="Freeform 176"/>
          <p:cNvSpPr>
            <a:spLocks/>
          </p:cNvSpPr>
          <p:nvPr/>
        </p:nvSpPr>
        <p:spPr bwMode="auto">
          <a:xfrm flipV="1">
            <a:off x="5627448" y="1352113"/>
            <a:ext cx="1079335" cy="448846"/>
          </a:xfrm>
          <a:custGeom>
            <a:avLst/>
            <a:gdLst>
              <a:gd name="T0" fmla="*/ 38740 w 673"/>
              <a:gd name="T1" fmla="*/ 11757 h 382"/>
              <a:gd name="T2" fmla="*/ 30064 w 673"/>
              <a:gd name="T3" fmla="*/ 4076 h 382"/>
              <a:gd name="T4" fmla="*/ 27192 w 673"/>
              <a:gd name="T5" fmla="*/ 4587 h 382"/>
              <a:gd name="T6" fmla="*/ 18038 w 673"/>
              <a:gd name="T7" fmla="*/ 0 h 382"/>
              <a:gd name="T8" fmla="*/ 6665 w 673"/>
              <a:gd name="T9" fmla="*/ 10325 h 382"/>
              <a:gd name="T10" fmla="*/ 0 w 673"/>
              <a:gd name="T11" fmla="*/ 19370 h 382"/>
              <a:gd name="T12" fmla="*/ 1977 w 673"/>
              <a:gd name="T13" fmla="*/ 25054 h 382"/>
              <a:gd name="T14" fmla="*/ 20186 w 673"/>
              <a:gd name="T15" fmla="*/ 25054 h 382"/>
              <a:gd name="T16" fmla="*/ 34935 w 673"/>
              <a:gd name="T17" fmla="*/ 25054 h 382"/>
              <a:gd name="T18" fmla="*/ 40664 w 673"/>
              <a:gd name="T19" fmla="*/ 25054 h 382"/>
              <a:gd name="T20" fmla="*/ 44439 w 673"/>
              <a:gd name="T21" fmla="*/ 18733 h 382"/>
              <a:gd name="T22" fmla="*/ 38740 w 673"/>
              <a:gd name="T23" fmla="*/ 11757 h 3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73"/>
              <a:gd name="T37" fmla="*/ 0 h 382"/>
              <a:gd name="T38" fmla="*/ 673 w 673"/>
              <a:gd name="T39" fmla="*/ 382 h 38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73" h="382">
                <a:moveTo>
                  <a:pt x="587" y="179"/>
                </a:moveTo>
                <a:cubicBezTo>
                  <a:pt x="580" y="114"/>
                  <a:pt x="524" y="62"/>
                  <a:pt x="456" y="62"/>
                </a:cubicBezTo>
                <a:cubicBezTo>
                  <a:pt x="441" y="62"/>
                  <a:pt x="426" y="65"/>
                  <a:pt x="412" y="70"/>
                </a:cubicBezTo>
                <a:cubicBezTo>
                  <a:pt x="381" y="28"/>
                  <a:pt x="330" y="0"/>
                  <a:pt x="273" y="0"/>
                </a:cubicBezTo>
                <a:cubicBezTo>
                  <a:pt x="183" y="0"/>
                  <a:pt x="109" y="69"/>
                  <a:pt x="101" y="158"/>
                </a:cubicBezTo>
                <a:cubicBezTo>
                  <a:pt x="43" y="176"/>
                  <a:pt x="0" y="230"/>
                  <a:pt x="0" y="295"/>
                </a:cubicBezTo>
                <a:cubicBezTo>
                  <a:pt x="0" y="327"/>
                  <a:pt x="11" y="357"/>
                  <a:pt x="30" y="382"/>
                </a:cubicBezTo>
                <a:cubicBezTo>
                  <a:pt x="306" y="382"/>
                  <a:pt x="306" y="382"/>
                  <a:pt x="306" y="382"/>
                </a:cubicBezTo>
                <a:cubicBezTo>
                  <a:pt x="529" y="382"/>
                  <a:pt x="529" y="382"/>
                  <a:pt x="529" y="382"/>
                </a:cubicBezTo>
                <a:cubicBezTo>
                  <a:pt x="616" y="382"/>
                  <a:pt x="616" y="382"/>
                  <a:pt x="616" y="382"/>
                </a:cubicBezTo>
                <a:cubicBezTo>
                  <a:pt x="650" y="363"/>
                  <a:pt x="673" y="327"/>
                  <a:pt x="673" y="286"/>
                </a:cubicBezTo>
                <a:cubicBezTo>
                  <a:pt x="673" y="234"/>
                  <a:pt x="636" y="190"/>
                  <a:pt x="587" y="179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7524" tIns="48763" rIns="97524" bIns="48763"/>
          <a:lstStyle/>
          <a:p>
            <a:pPr defTabSz="97514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50" b="1" kern="0" dirty="0">
              <a:solidFill>
                <a:sysClr val="windowText" lastClr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6" name="Rectangle 3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633281" y="1371179"/>
            <a:ext cx="1008063" cy="32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8" tIns="40814" rIns="81628" bIns="40814">
            <a:spAutoFit/>
          </a:bodyPr>
          <a:lstStyle/>
          <a:p>
            <a:pPr algn="ctr"/>
            <a:r>
              <a:rPr 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WAN</a:t>
            </a:r>
          </a:p>
        </p:txBody>
      </p:sp>
      <p:cxnSp>
        <p:nvCxnSpPr>
          <p:cNvPr id="5" name="直線コネクタ 4"/>
          <p:cNvCxnSpPr>
            <a:endCxn id="66" idx="0"/>
          </p:cNvCxnSpPr>
          <p:nvPr/>
        </p:nvCxnSpPr>
        <p:spPr>
          <a:xfrm>
            <a:off x="6263554" y="1708060"/>
            <a:ext cx="518341" cy="7701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グループ化 67"/>
          <p:cNvGrpSpPr>
            <a:grpSpLocks noChangeAspect="1"/>
          </p:cNvGrpSpPr>
          <p:nvPr/>
        </p:nvGrpSpPr>
        <p:grpSpPr>
          <a:xfrm>
            <a:off x="6284851" y="1881403"/>
            <a:ext cx="384115" cy="384115"/>
            <a:chOff x="3420060" y="3160799"/>
            <a:chExt cx="1224000" cy="1224000"/>
          </a:xfrm>
        </p:grpSpPr>
        <p:sp>
          <p:nvSpPr>
            <p:cNvPr id="69" name="円/楕円 68"/>
            <p:cNvSpPr/>
            <p:nvPr/>
          </p:nvSpPr>
          <p:spPr>
            <a:xfrm>
              <a:off x="3420060" y="3160799"/>
              <a:ext cx="1224000" cy="122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0" name="フリーフォーム 69"/>
            <p:cNvSpPr>
              <a:spLocks noChangeAspect="1"/>
            </p:cNvSpPr>
            <p:nvPr/>
          </p:nvSpPr>
          <p:spPr>
            <a:xfrm>
              <a:off x="3484088" y="3224827"/>
              <a:ext cx="1095944" cy="1095944"/>
            </a:xfrm>
            <a:custGeom>
              <a:avLst/>
              <a:gdLst>
                <a:gd name="connsiteX0" fmla="*/ 1466161 w 1824552"/>
                <a:gd name="connsiteY0" fmla="*/ 973942 h 1824552"/>
                <a:gd name="connsiteX1" fmla="*/ 1394161 w 1824552"/>
                <a:gd name="connsiteY1" fmla="*/ 1045942 h 1824552"/>
                <a:gd name="connsiteX2" fmla="*/ 1394161 w 1824552"/>
                <a:gd name="connsiteY2" fmla="*/ 1276507 h 1824552"/>
                <a:gd name="connsiteX3" fmla="*/ 1135444 w 1824552"/>
                <a:gd name="connsiteY3" fmla="*/ 1017789 h 1824552"/>
                <a:gd name="connsiteX4" fmla="*/ 1033620 w 1824552"/>
                <a:gd name="connsiteY4" fmla="*/ 1017789 h 1824552"/>
                <a:gd name="connsiteX5" fmla="*/ 1033620 w 1824552"/>
                <a:gd name="connsiteY5" fmla="*/ 1119613 h 1824552"/>
                <a:gd name="connsiteX6" fmla="*/ 1299400 w 1824552"/>
                <a:gd name="connsiteY6" fmla="*/ 1385393 h 1824552"/>
                <a:gd name="connsiteX7" fmla="*/ 1054710 w 1824552"/>
                <a:gd name="connsiteY7" fmla="*/ 1385393 h 1824552"/>
                <a:gd name="connsiteX8" fmla="*/ 982710 w 1824552"/>
                <a:gd name="connsiteY8" fmla="*/ 1457393 h 1824552"/>
                <a:gd name="connsiteX9" fmla="*/ 1054710 w 1824552"/>
                <a:gd name="connsiteY9" fmla="*/ 1529393 h 1824552"/>
                <a:gd name="connsiteX10" fmla="*/ 1394161 w 1824552"/>
                <a:gd name="connsiteY10" fmla="*/ 1529393 h 1824552"/>
                <a:gd name="connsiteX11" fmla="*/ 1394161 w 1824552"/>
                <a:gd name="connsiteY11" fmla="*/ 1529393 h 1824552"/>
                <a:gd name="connsiteX12" fmla="*/ 1538161 w 1824552"/>
                <a:gd name="connsiteY12" fmla="*/ 1529393 h 1824552"/>
                <a:gd name="connsiteX13" fmla="*/ 1538161 w 1824552"/>
                <a:gd name="connsiteY13" fmla="*/ 1045942 h 1824552"/>
                <a:gd name="connsiteX14" fmla="*/ 1466161 w 1824552"/>
                <a:gd name="connsiteY14" fmla="*/ 973942 h 1824552"/>
                <a:gd name="connsiteX15" fmla="*/ 370468 w 1824552"/>
                <a:gd name="connsiteY15" fmla="*/ 966876 h 1824552"/>
                <a:gd name="connsiteX16" fmla="*/ 298468 w 1824552"/>
                <a:gd name="connsiteY16" fmla="*/ 1038876 h 1824552"/>
                <a:gd name="connsiteX17" fmla="*/ 370468 w 1824552"/>
                <a:gd name="connsiteY17" fmla="*/ 1110876 h 1824552"/>
                <a:gd name="connsiteX18" fmla="*/ 616076 w 1824552"/>
                <a:gd name="connsiteY18" fmla="*/ 1110876 h 1824552"/>
                <a:gd name="connsiteX19" fmla="*/ 349377 w 1824552"/>
                <a:gd name="connsiteY19" fmla="*/ 1377575 h 1824552"/>
                <a:gd name="connsiteX20" fmla="*/ 349377 w 1824552"/>
                <a:gd name="connsiteY20" fmla="*/ 1479398 h 1824552"/>
                <a:gd name="connsiteX21" fmla="*/ 451201 w 1824552"/>
                <a:gd name="connsiteY21" fmla="*/ 1479398 h 1824552"/>
                <a:gd name="connsiteX22" fmla="*/ 709917 w 1824552"/>
                <a:gd name="connsiteY22" fmla="*/ 1220681 h 1824552"/>
                <a:gd name="connsiteX23" fmla="*/ 709917 w 1824552"/>
                <a:gd name="connsiteY23" fmla="*/ 1457394 h 1824552"/>
                <a:gd name="connsiteX24" fmla="*/ 781917 w 1824552"/>
                <a:gd name="connsiteY24" fmla="*/ 1529394 h 1824552"/>
                <a:gd name="connsiteX25" fmla="*/ 853917 w 1824552"/>
                <a:gd name="connsiteY25" fmla="*/ 1457394 h 1824552"/>
                <a:gd name="connsiteX26" fmla="*/ 853917 w 1824552"/>
                <a:gd name="connsiteY26" fmla="*/ 1110876 h 1824552"/>
                <a:gd name="connsiteX27" fmla="*/ 853919 w 1824552"/>
                <a:gd name="connsiteY27" fmla="*/ 1110876 h 1824552"/>
                <a:gd name="connsiteX28" fmla="*/ 853919 w 1824552"/>
                <a:gd name="connsiteY28" fmla="*/ 966876 h 1824552"/>
                <a:gd name="connsiteX29" fmla="*/ 1059643 w 1824552"/>
                <a:gd name="connsiteY29" fmla="*/ 286361 h 1824552"/>
                <a:gd name="connsiteX30" fmla="*/ 987643 w 1824552"/>
                <a:gd name="connsiteY30" fmla="*/ 358361 h 1824552"/>
                <a:gd name="connsiteX31" fmla="*/ 987643 w 1824552"/>
                <a:gd name="connsiteY31" fmla="*/ 697812 h 1824552"/>
                <a:gd name="connsiteX32" fmla="*/ 982710 w 1824552"/>
                <a:gd name="connsiteY32" fmla="*/ 697812 h 1824552"/>
                <a:gd name="connsiteX33" fmla="*/ 982710 w 1824552"/>
                <a:gd name="connsiteY33" fmla="*/ 841812 h 1824552"/>
                <a:gd name="connsiteX34" fmla="*/ 987643 w 1824552"/>
                <a:gd name="connsiteY34" fmla="*/ 841812 h 1824552"/>
                <a:gd name="connsiteX35" fmla="*/ 987643 w 1824552"/>
                <a:gd name="connsiteY35" fmla="*/ 841812 h 1824552"/>
                <a:gd name="connsiteX36" fmla="*/ 1131643 w 1824552"/>
                <a:gd name="connsiteY36" fmla="*/ 841812 h 1824552"/>
                <a:gd name="connsiteX37" fmla="*/ 1131643 w 1824552"/>
                <a:gd name="connsiteY37" fmla="*/ 841812 h 1824552"/>
                <a:gd name="connsiteX38" fmla="*/ 1466161 w 1824552"/>
                <a:gd name="connsiteY38" fmla="*/ 841812 h 1824552"/>
                <a:gd name="connsiteX39" fmla="*/ 1538161 w 1824552"/>
                <a:gd name="connsiteY39" fmla="*/ 769812 h 1824552"/>
                <a:gd name="connsiteX40" fmla="*/ 1466161 w 1824552"/>
                <a:gd name="connsiteY40" fmla="*/ 697812 h 1824552"/>
                <a:gd name="connsiteX41" fmla="*/ 1226531 w 1824552"/>
                <a:gd name="connsiteY41" fmla="*/ 697812 h 1824552"/>
                <a:gd name="connsiteX42" fmla="*/ 1487251 w 1824552"/>
                <a:gd name="connsiteY42" fmla="*/ 437092 h 1824552"/>
                <a:gd name="connsiteX43" fmla="*/ 1487251 w 1824552"/>
                <a:gd name="connsiteY43" fmla="*/ 335268 h 1824552"/>
                <a:gd name="connsiteX44" fmla="*/ 1385428 w 1824552"/>
                <a:gd name="connsiteY44" fmla="*/ 335268 h 1824552"/>
                <a:gd name="connsiteX45" fmla="*/ 1131643 w 1824552"/>
                <a:gd name="connsiteY45" fmla="*/ 589053 h 1824552"/>
                <a:gd name="connsiteX46" fmla="*/ 1131643 w 1824552"/>
                <a:gd name="connsiteY46" fmla="*/ 358361 h 1824552"/>
                <a:gd name="connsiteX47" fmla="*/ 1059643 w 1824552"/>
                <a:gd name="connsiteY47" fmla="*/ 286361 h 1824552"/>
                <a:gd name="connsiteX48" fmla="*/ 298467 w 1824552"/>
                <a:gd name="connsiteY48" fmla="*/ 279295 h 1824552"/>
                <a:gd name="connsiteX49" fmla="*/ 298467 w 1824552"/>
                <a:gd name="connsiteY49" fmla="*/ 423295 h 1824552"/>
                <a:gd name="connsiteX50" fmla="*/ 298467 w 1824552"/>
                <a:gd name="connsiteY50" fmla="*/ 423295 h 1824552"/>
                <a:gd name="connsiteX51" fmla="*/ 298467 w 1824552"/>
                <a:gd name="connsiteY51" fmla="*/ 769813 h 1824552"/>
                <a:gd name="connsiteX52" fmla="*/ 370467 w 1824552"/>
                <a:gd name="connsiteY52" fmla="*/ 841813 h 1824552"/>
                <a:gd name="connsiteX53" fmla="*/ 442467 w 1824552"/>
                <a:gd name="connsiteY53" fmla="*/ 769813 h 1824552"/>
                <a:gd name="connsiteX54" fmla="*/ 442467 w 1824552"/>
                <a:gd name="connsiteY54" fmla="*/ 531219 h 1824552"/>
                <a:gd name="connsiteX55" fmla="*/ 701185 w 1824552"/>
                <a:gd name="connsiteY55" fmla="*/ 789937 h 1824552"/>
                <a:gd name="connsiteX56" fmla="*/ 803008 w 1824552"/>
                <a:gd name="connsiteY56" fmla="*/ 789937 h 1824552"/>
                <a:gd name="connsiteX57" fmla="*/ 803008 w 1824552"/>
                <a:gd name="connsiteY57" fmla="*/ 688113 h 1824552"/>
                <a:gd name="connsiteX58" fmla="*/ 538189 w 1824552"/>
                <a:gd name="connsiteY58" fmla="*/ 423295 h 1824552"/>
                <a:gd name="connsiteX59" fmla="*/ 781918 w 1824552"/>
                <a:gd name="connsiteY59" fmla="*/ 423295 h 1824552"/>
                <a:gd name="connsiteX60" fmla="*/ 853918 w 1824552"/>
                <a:gd name="connsiteY60" fmla="*/ 351295 h 1824552"/>
                <a:gd name="connsiteX61" fmla="*/ 781918 w 1824552"/>
                <a:gd name="connsiteY61" fmla="*/ 279295 h 1824552"/>
                <a:gd name="connsiteX62" fmla="*/ 912276 w 1824552"/>
                <a:gd name="connsiteY62" fmla="*/ 0 h 1824552"/>
                <a:gd name="connsiteX63" fmla="*/ 1824552 w 1824552"/>
                <a:gd name="connsiteY63" fmla="*/ 912276 h 1824552"/>
                <a:gd name="connsiteX64" fmla="*/ 912276 w 1824552"/>
                <a:gd name="connsiteY64" fmla="*/ 1824552 h 1824552"/>
                <a:gd name="connsiteX65" fmla="*/ 0 w 1824552"/>
                <a:gd name="connsiteY65" fmla="*/ 912276 h 1824552"/>
                <a:gd name="connsiteX66" fmla="*/ 912276 w 1824552"/>
                <a:gd name="connsiteY66" fmla="*/ 0 h 182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824552" h="1824552">
                  <a:moveTo>
                    <a:pt x="1466161" y="973942"/>
                  </a:moveTo>
                  <a:cubicBezTo>
                    <a:pt x="1426396" y="973942"/>
                    <a:pt x="1394161" y="1006177"/>
                    <a:pt x="1394161" y="1045942"/>
                  </a:cubicBezTo>
                  <a:lnTo>
                    <a:pt x="1394161" y="1276507"/>
                  </a:lnTo>
                  <a:lnTo>
                    <a:pt x="1135444" y="1017789"/>
                  </a:lnTo>
                  <a:cubicBezTo>
                    <a:pt x="1107326" y="989671"/>
                    <a:pt x="1061738" y="989671"/>
                    <a:pt x="1033620" y="1017789"/>
                  </a:cubicBezTo>
                  <a:cubicBezTo>
                    <a:pt x="1005502" y="1045907"/>
                    <a:pt x="1005502" y="1091495"/>
                    <a:pt x="1033620" y="1119613"/>
                  </a:cubicBezTo>
                  <a:lnTo>
                    <a:pt x="1299400" y="1385393"/>
                  </a:lnTo>
                  <a:lnTo>
                    <a:pt x="1054710" y="1385393"/>
                  </a:lnTo>
                  <a:cubicBezTo>
                    <a:pt x="1014945" y="1385393"/>
                    <a:pt x="982710" y="1417628"/>
                    <a:pt x="982710" y="1457393"/>
                  </a:cubicBezTo>
                  <a:cubicBezTo>
                    <a:pt x="982710" y="1497158"/>
                    <a:pt x="1014945" y="1529393"/>
                    <a:pt x="1054710" y="1529393"/>
                  </a:cubicBezTo>
                  <a:lnTo>
                    <a:pt x="1394161" y="1529393"/>
                  </a:lnTo>
                  <a:lnTo>
                    <a:pt x="1394161" y="1529393"/>
                  </a:lnTo>
                  <a:lnTo>
                    <a:pt x="1538161" y="1529393"/>
                  </a:lnTo>
                  <a:lnTo>
                    <a:pt x="1538161" y="1045942"/>
                  </a:lnTo>
                  <a:cubicBezTo>
                    <a:pt x="1538161" y="1006177"/>
                    <a:pt x="1505926" y="973942"/>
                    <a:pt x="1466161" y="973942"/>
                  </a:cubicBezTo>
                  <a:close/>
                  <a:moveTo>
                    <a:pt x="370468" y="966876"/>
                  </a:moveTo>
                  <a:cubicBezTo>
                    <a:pt x="330703" y="966876"/>
                    <a:pt x="298468" y="999111"/>
                    <a:pt x="298468" y="1038876"/>
                  </a:cubicBezTo>
                  <a:cubicBezTo>
                    <a:pt x="298468" y="1078641"/>
                    <a:pt x="330703" y="1110876"/>
                    <a:pt x="370468" y="1110876"/>
                  </a:cubicBezTo>
                  <a:lnTo>
                    <a:pt x="616076" y="1110876"/>
                  </a:lnTo>
                  <a:lnTo>
                    <a:pt x="349377" y="1377575"/>
                  </a:lnTo>
                  <a:cubicBezTo>
                    <a:pt x="321259" y="1405693"/>
                    <a:pt x="321259" y="1451280"/>
                    <a:pt x="349377" y="1479398"/>
                  </a:cubicBezTo>
                  <a:cubicBezTo>
                    <a:pt x="377495" y="1507516"/>
                    <a:pt x="423083" y="1507516"/>
                    <a:pt x="451201" y="1479398"/>
                  </a:cubicBezTo>
                  <a:lnTo>
                    <a:pt x="709917" y="1220681"/>
                  </a:lnTo>
                  <a:lnTo>
                    <a:pt x="709917" y="1457394"/>
                  </a:lnTo>
                  <a:cubicBezTo>
                    <a:pt x="709917" y="1497159"/>
                    <a:pt x="742152" y="1529394"/>
                    <a:pt x="781917" y="1529394"/>
                  </a:cubicBezTo>
                  <a:cubicBezTo>
                    <a:pt x="821682" y="1529394"/>
                    <a:pt x="853917" y="1497159"/>
                    <a:pt x="853917" y="1457394"/>
                  </a:cubicBezTo>
                  <a:lnTo>
                    <a:pt x="853917" y="1110876"/>
                  </a:lnTo>
                  <a:lnTo>
                    <a:pt x="853919" y="1110876"/>
                  </a:lnTo>
                  <a:lnTo>
                    <a:pt x="853919" y="966876"/>
                  </a:lnTo>
                  <a:close/>
                  <a:moveTo>
                    <a:pt x="1059643" y="286361"/>
                  </a:moveTo>
                  <a:cubicBezTo>
                    <a:pt x="1019878" y="286361"/>
                    <a:pt x="987643" y="318596"/>
                    <a:pt x="987643" y="358361"/>
                  </a:cubicBezTo>
                  <a:lnTo>
                    <a:pt x="987643" y="697812"/>
                  </a:lnTo>
                  <a:lnTo>
                    <a:pt x="982710" y="697812"/>
                  </a:lnTo>
                  <a:lnTo>
                    <a:pt x="982710" y="841812"/>
                  </a:lnTo>
                  <a:lnTo>
                    <a:pt x="987643" y="841812"/>
                  </a:lnTo>
                  <a:lnTo>
                    <a:pt x="987643" y="841812"/>
                  </a:lnTo>
                  <a:lnTo>
                    <a:pt x="1131643" y="841812"/>
                  </a:lnTo>
                  <a:lnTo>
                    <a:pt x="1131643" y="841812"/>
                  </a:lnTo>
                  <a:lnTo>
                    <a:pt x="1466161" y="841812"/>
                  </a:lnTo>
                  <a:cubicBezTo>
                    <a:pt x="1505926" y="841812"/>
                    <a:pt x="1538161" y="809577"/>
                    <a:pt x="1538161" y="769812"/>
                  </a:cubicBezTo>
                  <a:cubicBezTo>
                    <a:pt x="1538161" y="730047"/>
                    <a:pt x="1505926" y="697812"/>
                    <a:pt x="1466161" y="697812"/>
                  </a:cubicBezTo>
                  <a:lnTo>
                    <a:pt x="1226531" y="697812"/>
                  </a:lnTo>
                  <a:lnTo>
                    <a:pt x="1487251" y="437092"/>
                  </a:lnTo>
                  <a:cubicBezTo>
                    <a:pt x="1515369" y="408974"/>
                    <a:pt x="1515369" y="363386"/>
                    <a:pt x="1487251" y="335268"/>
                  </a:cubicBezTo>
                  <a:cubicBezTo>
                    <a:pt x="1459133" y="307150"/>
                    <a:pt x="1413546" y="307150"/>
                    <a:pt x="1385428" y="335268"/>
                  </a:cubicBezTo>
                  <a:lnTo>
                    <a:pt x="1131643" y="589053"/>
                  </a:lnTo>
                  <a:lnTo>
                    <a:pt x="1131643" y="358361"/>
                  </a:lnTo>
                  <a:cubicBezTo>
                    <a:pt x="1131643" y="318596"/>
                    <a:pt x="1099408" y="286361"/>
                    <a:pt x="1059643" y="286361"/>
                  </a:cubicBezTo>
                  <a:close/>
                  <a:moveTo>
                    <a:pt x="298467" y="279295"/>
                  </a:moveTo>
                  <a:lnTo>
                    <a:pt x="298467" y="423295"/>
                  </a:lnTo>
                  <a:lnTo>
                    <a:pt x="298467" y="423295"/>
                  </a:lnTo>
                  <a:lnTo>
                    <a:pt x="298467" y="769813"/>
                  </a:lnTo>
                  <a:cubicBezTo>
                    <a:pt x="298467" y="809578"/>
                    <a:pt x="330702" y="841813"/>
                    <a:pt x="370467" y="841813"/>
                  </a:cubicBezTo>
                  <a:cubicBezTo>
                    <a:pt x="410232" y="841813"/>
                    <a:pt x="442467" y="809578"/>
                    <a:pt x="442467" y="769813"/>
                  </a:cubicBezTo>
                  <a:lnTo>
                    <a:pt x="442467" y="531219"/>
                  </a:lnTo>
                  <a:lnTo>
                    <a:pt x="701185" y="789937"/>
                  </a:lnTo>
                  <a:cubicBezTo>
                    <a:pt x="729303" y="818055"/>
                    <a:pt x="774890" y="818055"/>
                    <a:pt x="803008" y="789937"/>
                  </a:cubicBezTo>
                  <a:cubicBezTo>
                    <a:pt x="831126" y="761819"/>
                    <a:pt x="831126" y="716232"/>
                    <a:pt x="803008" y="688113"/>
                  </a:cubicBezTo>
                  <a:lnTo>
                    <a:pt x="538189" y="423295"/>
                  </a:lnTo>
                  <a:lnTo>
                    <a:pt x="781918" y="423295"/>
                  </a:lnTo>
                  <a:cubicBezTo>
                    <a:pt x="821683" y="423295"/>
                    <a:pt x="853918" y="391060"/>
                    <a:pt x="853918" y="351295"/>
                  </a:cubicBezTo>
                  <a:cubicBezTo>
                    <a:pt x="853918" y="311530"/>
                    <a:pt x="821683" y="279295"/>
                    <a:pt x="781918" y="279295"/>
                  </a:cubicBezTo>
                  <a:close/>
                  <a:moveTo>
                    <a:pt x="912276" y="0"/>
                  </a:moveTo>
                  <a:cubicBezTo>
                    <a:pt x="1416112" y="0"/>
                    <a:pt x="1824552" y="408440"/>
                    <a:pt x="1824552" y="912276"/>
                  </a:cubicBezTo>
                  <a:cubicBezTo>
                    <a:pt x="1824552" y="1416112"/>
                    <a:pt x="1416112" y="1824552"/>
                    <a:pt x="912276" y="1824552"/>
                  </a:cubicBezTo>
                  <a:cubicBezTo>
                    <a:pt x="408440" y="1824552"/>
                    <a:pt x="0" y="1416112"/>
                    <a:pt x="0" y="912276"/>
                  </a:cubicBezTo>
                  <a:cubicBezTo>
                    <a:pt x="0" y="408440"/>
                    <a:pt x="408440" y="0"/>
                    <a:pt x="91227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cxnSp>
        <p:nvCxnSpPr>
          <p:cNvPr id="74" name="直線コネクタ 73"/>
          <p:cNvCxnSpPr>
            <a:endCxn id="66" idx="3"/>
          </p:cNvCxnSpPr>
          <p:nvPr/>
        </p:nvCxnSpPr>
        <p:spPr>
          <a:xfrm flipH="1">
            <a:off x="7008896" y="2695818"/>
            <a:ext cx="934500" cy="93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>
            <a:stCxn id="63" idx="1"/>
            <a:endCxn id="66" idx="2"/>
          </p:cNvCxnSpPr>
          <p:nvPr/>
        </p:nvCxnSpPr>
        <p:spPr>
          <a:xfrm flipH="1" flipV="1">
            <a:off x="6781895" y="2932174"/>
            <a:ext cx="243168" cy="3965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グループ化 60"/>
          <p:cNvGrpSpPr>
            <a:grpSpLocks noChangeAspect="1"/>
          </p:cNvGrpSpPr>
          <p:nvPr/>
        </p:nvGrpSpPr>
        <p:grpSpPr>
          <a:xfrm>
            <a:off x="6917812" y="3328757"/>
            <a:ext cx="453663" cy="460520"/>
            <a:chOff x="3717728" y="3067535"/>
            <a:chExt cx="523846" cy="531765"/>
          </a:xfrm>
          <a:solidFill>
            <a:schemeClr val="bg2"/>
          </a:solidFill>
        </p:grpSpPr>
        <p:sp>
          <p:nvSpPr>
            <p:cNvPr id="62" name="Freeform 14"/>
            <p:cNvSpPr>
              <a:spLocks noEditPoints="1"/>
            </p:cNvSpPr>
            <p:nvPr/>
          </p:nvSpPr>
          <p:spPr bwMode="auto">
            <a:xfrm>
              <a:off x="3864091" y="3216164"/>
              <a:ext cx="231120" cy="234506"/>
            </a:xfrm>
            <a:custGeom>
              <a:avLst/>
              <a:gdLst>
                <a:gd name="T0" fmla="*/ 384 w 511"/>
                <a:gd name="T1" fmla="*/ 0 h 511"/>
                <a:gd name="T2" fmla="*/ 127 w 511"/>
                <a:gd name="T3" fmla="*/ 0 h 511"/>
                <a:gd name="T4" fmla="*/ 0 w 511"/>
                <a:gd name="T5" fmla="*/ 127 h 511"/>
                <a:gd name="T6" fmla="*/ 0 w 511"/>
                <a:gd name="T7" fmla="*/ 384 h 511"/>
                <a:gd name="T8" fmla="*/ 127 w 511"/>
                <a:gd name="T9" fmla="*/ 511 h 511"/>
                <a:gd name="T10" fmla="*/ 384 w 511"/>
                <a:gd name="T11" fmla="*/ 511 h 511"/>
                <a:gd name="T12" fmla="*/ 511 w 511"/>
                <a:gd name="T13" fmla="*/ 384 h 511"/>
                <a:gd name="T14" fmla="*/ 511 w 511"/>
                <a:gd name="T15" fmla="*/ 127 h 511"/>
                <a:gd name="T16" fmla="*/ 384 w 511"/>
                <a:gd name="T17" fmla="*/ 0 h 511"/>
                <a:gd name="T18" fmla="*/ 275 w 511"/>
                <a:gd name="T19" fmla="*/ 85 h 511"/>
                <a:gd name="T20" fmla="*/ 236 w 511"/>
                <a:gd name="T21" fmla="*/ 85 h 511"/>
                <a:gd name="T22" fmla="*/ 236 w 511"/>
                <a:gd name="T23" fmla="*/ 45 h 511"/>
                <a:gd name="T24" fmla="*/ 275 w 511"/>
                <a:gd name="T25" fmla="*/ 45 h 511"/>
                <a:gd name="T26" fmla="*/ 275 w 511"/>
                <a:gd name="T27" fmla="*/ 8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511">
                  <a:moveTo>
                    <a:pt x="384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54"/>
                    <a:pt x="57" y="511"/>
                    <a:pt x="127" y="511"/>
                  </a:cubicBezTo>
                  <a:cubicBezTo>
                    <a:pt x="384" y="511"/>
                    <a:pt x="384" y="511"/>
                    <a:pt x="384" y="511"/>
                  </a:cubicBezTo>
                  <a:cubicBezTo>
                    <a:pt x="454" y="511"/>
                    <a:pt x="511" y="454"/>
                    <a:pt x="511" y="384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57"/>
                    <a:pt x="454" y="0"/>
                    <a:pt x="384" y="0"/>
                  </a:cubicBezTo>
                  <a:close/>
                  <a:moveTo>
                    <a:pt x="275" y="85"/>
                  </a:moveTo>
                  <a:cubicBezTo>
                    <a:pt x="236" y="85"/>
                    <a:pt x="236" y="85"/>
                    <a:pt x="236" y="85"/>
                  </a:cubicBezTo>
                  <a:cubicBezTo>
                    <a:pt x="236" y="45"/>
                    <a:pt x="236" y="45"/>
                    <a:pt x="236" y="45"/>
                  </a:cubicBezTo>
                  <a:cubicBezTo>
                    <a:pt x="275" y="45"/>
                    <a:pt x="275" y="45"/>
                    <a:pt x="275" y="45"/>
                  </a:cubicBezTo>
                  <a:lnTo>
                    <a:pt x="275" y="85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3" name="Freeform 481"/>
            <p:cNvSpPr>
              <a:spLocks noEditPoints="1"/>
            </p:cNvSpPr>
            <p:nvPr/>
          </p:nvSpPr>
          <p:spPr bwMode="auto">
            <a:xfrm>
              <a:off x="3717728" y="3067535"/>
              <a:ext cx="523846" cy="531765"/>
            </a:xfrm>
            <a:custGeom>
              <a:avLst/>
              <a:gdLst>
                <a:gd name="T0" fmla="*/ 885 w 1159"/>
                <a:gd name="T1" fmla="*/ 0 h 1159"/>
                <a:gd name="T2" fmla="*/ 274 w 1159"/>
                <a:gd name="T3" fmla="*/ 0 h 1159"/>
                <a:gd name="T4" fmla="*/ 0 w 1159"/>
                <a:gd name="T5" fmla="*/ 274 h 1159"/>
                <a:gd name="T6" fmla="*/ 0 w 1159"/>
                <a:gd name="T7" fmla="*/ 885 h 1159"/>
                <a:gd name="T8" fmla="*/ 274 w 1159"/>
                <a:gd name="T9" fmla="*/ 1159 h 1159"/>
                <a:gd name="T10" fmla="*/ 885 w 1159"/>
                <a:gd name="T11" fmla="*/ 1159 h 1159"/>
                <a:gd name="T12" fmla="*/ 1159 w 1159"/>
                <a:gd name="T13" fmla="*/ 885 h 1159"/>
                <a:gd name="T14" fmla="*/ 1159 w 1159"/>
                <a:gd name="T15" fmla="*/ 274 h 1159"/>
                <a:gd name="T16" fmla="*/ 885 w 1159"/>
                <a:gd name="T17" fmla="*/ 0 h 1159"/>
                <a:gd name="T18" fmla="*/ 867 w 1159"/>
                <a:gd name="T19" fmla="*/ 708 h 1159"/>
                <a:gd name="T20" fmla="*/ 708 w 1159"/>
                <a:gd name="T21" fmla="*/ 867 h 1159"/>
                <a:gd name="T22" fmla="*/ 451 w 1159"/>
                <a:gd name="T23" fmla="*/ 867 h 1159"/>
                <a:gd name="T24" fmla="*/ 292 w 1159"/>
                <a:gd name="T25" fmla="*/ 708 h 1159"/>
                <a:gd name="T26" fmla="*/ 292 w 1159"/>
                <a:gd name="T27" fmla="*/ 451 h 1159"/>
                <a:gd name="T28" fmla="*/ 451 w 1159"/>
                <a:gd name="T29" fmla="*/ 292 h 1159"/>
                <a:gd name="T30" fmla="*/ 708 w 1159"/>
                <a:gd name="T31" fmla="*/ 292 h 1159"/>
                <a:gd name="T32" fmla="*/ 867 w 1159"/>
                <a:gd name="T33" fmla="*/ 451 h 1159"/>
                <a:gd name="T34" fmla="*/ 867 w 1159"/>
                <a:gd name="T35" fmla="*/ 70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9" h="1159">
                  <a:moveTo>
                    <a:pt x="885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123" y="0"/>
                    <a:pt x="0" y="123"/>
                    <a:pt x="0" y="274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1036"/>
                    <a:pt x="123" y="1159"/>
                    <a:pt x="274" y="1159"/>
                  </a:cubicBezTo>
                  <a:cubicBezTo>
                    <a:pt x="885" y="1159"/>
                    <a:pt x="885" y="1159"/>
                    <a:pt x="885" y="1159"/>
                  </a:cubicBezTo>
                  <a:cubicBezTo>
                    <a:pt x="1036" y="1159"/>
                    <a:pt x="1159" y="1036"/>
                    <a:pt x="1159" y="885"/>
                  </a:cubicBezTo>
                  <a:cubicBezTo>
                    <a:pt x="1159" y="274"/>
                    <a:pt x="1159" y="274"/>
                    <a:pt x="1159" y="274"/>
                  </a:cubicBezTo>
                  <a:cubicBezTo>
                    <a:pt x="1159" y="123"/>
                    <a:pt x="1036" y="0"/>
                    <a:pt x="885" y="0"/>
                  </a:cubicBezTo>
                  <a:close/>
                  <a:moveTo>
                    <a:pt x="867" y="708"/>
                  </a:moveTo>
                  <a:cubicBezTo>
                    <a:pt x="867" y="796"/>
                    <a:pt x="796" y="867"/>
                    <a:pt x="708" y="867"/>
                  </a:cubicBezTo>
                  <a:cubicBezTo>
                    <a:pt x="451" y="867"/>
                    <a:pt x="451" y="867"/>
                    <a:pt x="451" y="867"/>
                  </a:cubicBezTo>
                  <a:cubicBezTo>
                    <a:pt x="363" y="867"/>
                    <a:pt x="292" y="796"/>
                    <a:pt x="292" y="708"/>
                  </a:cubicBezTo>
                  <a:cubicBezTo>
                    <a:pt x="292" y="451"/>
                    <a:pt x="292" y="451"/>
                    <a:pt x="292" y="451"/>
                  </a:cubicBezTo>
                  <a:cubicBezTo>
                    <a:pt x="292" y="363"/>
                    <a:pt x="363" y="292"/>
                    <a:pt x="451" y="292"/>
                  </a:cubicBezTo>
                  <a:cubicBezTo>
                    <a:pt x="708" y="292"/>
                    <a:pt x="708" y="292"/>
                    <a:pt x="708" y="292"/>
                  </a:cubicBezTo>
                  <a:cubicBezTo>
                    <a:pt x="796" y="292"/>
                    <a:pt x="867" y="363"/>
                    <a:pt x="867" y="451"/>
                  </a:cubicBezTo>
                  <a:lnTo>
                    <a:pt x="867" y="708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81" name="Freeform 257"/>
          <p:cNvSpPr>
            <a:spLocks noEditPoints="1"/>
          </p:cNvSpPr>
          <p:nvPr/>
        </p:nvSpPr>
        <p:spPr bwMode="auto">
          <a:xfrm>
            <a:off x="6561424" y="3963614"/>
            <a:ext cx="175153" cy="448409"/>
          </a:xfrm>
          <a:custGeom>
            <a:avLst/>
            <a:gdLst>
              <a:gd name="T0" fmla="*/ 54 w 138"/>
              <a:gd name="T1" fmla="*/ 36 h 333"/>
              <a:gd name="T2" fmla="*/ 38 w 138"/>
              <a:gd name="T3" fmla="*/ 0 h 333"/>
              <a:gd name="T4" fmla="*/ 17 w 138"/>
              <a:gd name="T5" fmla="*/ 41 h 333"/>
              <a:gd name="T6" fmla="*/ 0 w 138"/>
              <a:gd name="T7" fmla="*/ 334 h 333"/>
              <a:gd name="T8" fmla="*/ 101 w 138"/>
              <a:gd name="T9" fmla="*/ 370 h 333"/>
              <a:gd name="T10" fmla="*/ 154 w 138"/>
              <a:gd name="T11" fmla="*/ 71 h 333"/>
              <a:gd name="T12" fmla="*/ 45 w 138"/>
              <a:gd name="T13" fmla="*/ 346 h 333"/>
              <a:gd name="T14" fmla="*/ 21 w 138"/>
              <a:gd name="T15" fmla="*/ 333 h 333"/>
              <a:gd name="T16" fmla="*/ 45 w 138"/>
              <a:gd name="T17" fmla="*/ 323 h 333"/>
              <a:gd name="T18" fmla="*/ 45 w 138"/>
              <a:gd name="T19" fmla="*/ 346 h 333"/>
              <a:gd name="T20" fmla="*/ 28 w 138"/>
              <a:gd name="T21" fmla="*/ 315 h 333"/>
              <a:gd name="T22" fmla="*/ 28 w 138"/>
              <a:gd name="T23" fmla="*/ 292 h 333"/>
              <a:gd name="T24" fmla="*/ 53 w 138"/>
              <a:gd name="T25" fmla="*/ 304 h 333"/>
              <a:gd name="T26" fmla="*/ 45 w 138"/>
              <a:gd name="T27" fmla="*/ 286 h 333"/>
              <a:gd name="T28" fmla="*/ 21 w 138"/>
              <a:gd name="T29" fmla="*/ 273 h 333"/>
              <a:gd name="T30" fmla="*/ 45 w 138"/>
              <a:gd name="T31" fmla="*/ 262 h 333"/>
              <a:gd name="T32" fmla="*/ 45 w 138"/>
              <a:gd name="T33" fmla="*/ 286 h 333"/>
              <a:gd name="T34" fmla="*/ 28 w 138"/>
              <a:gd name="T35" fmla="*/ 255 h 333"/>
              <a:gd name="T36" fmla="*/ 28 w 138"/>
              <a:gd name="T37" fmla="*/ 232 h 333"/>
              <a:gd name="T38" fmla="*/ 53 w 138"/>
              <a:gd name="T39" fmla="*/ 243 h 333"/>
              <a:gd name="T40" fmla="*/ 60 w 138"/>
              <a:gd name="T41" fmla="*/ 209 h 333"/>
              <a:gd name="T42" fmla="*/ 26 w 138"/>
              <a:gd name="T43" fmla="*/ 193 h 333"/>
              <a:gd name="T44" fmla="*/ 60 w 138"/>
              <a:gd name="T45" fmla="*/ 209 h 333"/>
              <a:gd name="T46" fmla="*/ 69 w 138"/>
              <a:gd name="T47" fmla="*/ 346 h 333"/>
              <a:gd name="T48" fmla="*/ 69 w 138"/>
              <a:gd name="T49" fmla="*/ 323 h 333"/>
              <a:gd name="T50" fmla="*/ 93 w 138"/>
              <a:gd name="T51" fmla="*/ 333 h 333"/>
              <a:gd name="T52" fmla="*/ 85 w 138"/>
              <a:gd name="T53" fmla="*/ 315 h 333"/>
              <a:gd name="T54" fmla="*/ 61 w 138"/>
              <a:gd name="T55" fmla="*/ 304 h 333"/>
              <a:gd name="T56" fmla="*/ 85 w 138"/>
              <a:gd name="T57" fmla="*/ 292 h 333"/>
              <a:gd name="T58" fmla="*/ 85 w 138"/>
              <a:gd name="T59" fmla="*/ 315 h 333"/>
              <a:gd name="T60" fmla="*/ 69 w 138"/>
              <a:gd name="T61" fmla="*/ 286 h 333"/>
              <a:gd name="T62" fmla="*/ 69 w 138"/>
              <a:gd name="T63" fmla="*/ 262 h 333"/>
              <a:gd name="T64" fmla="*/ 93 w 138"/>
              <a:gd name="T65" fmla="*/ 273 h 333"/>
              <a:gd name="T66" fmla="*/ 85 w 138"/>
              <a:gd name="T67" fmla="*/ 255 h 333"/>
              <a:gd name="T68" fmla="*/ 61 w 138"/>
              <a:gd name="T69" fmla="*/ 243 h 333"/>
              <a:gd name="T70" fmla="*/ 85 w 138"/>
              <a:gd name="T71" fmla="*/ 232 h 333"/>
              <a:gd name="T72" fmla="*/ 85 w 138"/>
              <a:gd name="T73" fmla="*/ 255 h 333"/>
              <a:gd name="T74" fmla="*/ 108 w 138"/>
              <a:gd name="T75" fmla="*/ 192 h 333"/>
              <a:gd name="T76" fmla="*/ 115 w 138"/>
              <a:gd name="T77" fmla="*/ 210 h 333"/>
              <a:gd name="T78" fmla="*/ 125 w 138"/>
              <a:gd name="T79" fmla="*/ 346 h 333"/>
              <a:gd name="T80" fmla="*/ 101 w 138"/>
              <a:gd name="T81" fmla="*/ 333 h 333"/>
              <a:gd name="T82" fmla="*/ 125 w 138"/>
              <a:gd name="T83" fmla="*/ 323 h 333"/>
              <a:gd name="T84" fmla="*/ 125 w 138"/>
              <a:gd name="T85" fmla="*/ 346 h 333"/>
              <a:gd name="T86" fmla="*/ 108 w 138"/>
              <a:gd name="T87" fmla="*/ 315 h 333"/>
              <a:gd name="T88" fmla="*/ 108 w 138"/>
              <a:gd name="T89" fmla="*/ 292 h 333"/>
              <a:gd name="T90" fmla="*/ 132 w 138"/>
              <a:gd name="T91" fmla="*/ 304 h 333"/>
              <a:gd name="T92" fmla="*/ 125 w 138"/>
              <a:gd name="T93" fmla="*/ 286 h 333"/>
              <a:gd name="T94" fmla="*/ 101 w 138"/>
              <a:gd name="T95" fmla="*/ 273 h 333"/>
              <a:gd name="T96" fmla="*/ 125 w 138"/>
              <a:gd name="T97" fmla="*/ 262 h 333"/>
              <a:gd name="T98" fmla="*/ 125 w 138"/>
              <a:gd name="T99" fmla="*/ 286 h 333"/>
              <a:gd name="T100" fmla="*/ 108 w 138"/>
              <a:gd name="T101" fmla="*/ 255 h 333"/>
              <a:gd name="T102" fmla="*/ 108 w 138"/>
              <a:gd name="T103" fmla="*/ 232 h 333"/>
              <a:gd name="T104" fmla="*/ 132 w 138"/>
              <a:gd name="T105" fmla="*/ 243 h 333"/>
              <a:gd name="T106" fmla="*/ 139 w 138"/>
              <a:gd name="T107" fmla="*/ 145 h 333"/>
              <a:gd name="T108" fmla="*/ 15 w 138"/>
              <a:gd name="T109" fmla="*/ 145 h 333"/>
              <a:gd name="T110" fmla="*/ 77 w 138"/>
              <a:gd name="T111" fmla="*/ 53 h 333"/>
              <a:gd name="T112" fmla="*/ 139 w 138"/>
              <a:gd name="T113" fmla="*/ 145 h 33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38"/>
              <a:gd name="T172" fmla="*/ 0 h 333"/>
              <a:gd name="T173" fmla="*/ 138 w 138"/>
              <a:gd name="T174" fmla="*/ 333 h 33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38" h="333">
                <a:moveTo>
                  <a:pt x="90" y="32"/>
                </a:moveTo>
                <a:cubicBezTo>
                  <a:pt x="48" y="32"/>
                  <a:pt x="48" y="32"/>
                  <a:pt x="48" y="32"/>
                </a:cubicBezTo>
                <a:cubicBezTo>
                  <a:pt x="43" y="32"/>
                  <a:pt x="38" y="32"/>
                  <a:pt x="34" y="32"/>
                </a:cubicBezTo>
                <a:cubicBezTo>
                  <a:pt x="34" y="0"/>
                  <a:pt x="34" y="0"/>
                  <a:pt x="34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37"/>
                  <a:pt x="15" y="37"/>
                  <a:pt x="15" y="37"/>
                </a:cubicBezTo>
                <a:cubicBezTo>
                  <a:pt x="6" y="42"/>
                  <a:pt x="0" y="50"/>
                  <a:pt x="0" y="64"/>
                </a:cubicBezTo>
                <a:cubicBezTo>
                  <a:pt x="0" y="301"/>
                  <a:pt x="0" y="301"/>
                  <a:pt x="0" y="301"/>
                </a:cubicBezTo>
                <a:cubicBezTo>
                  <a:pt x="0" y="327"/>
                  <a:pt x="21" y="333"/>
                  <a:pt x="48" y="333"/>
                </a:cubicBezTo>
                <a:cubicBezTo>
                  <a:pt x="90" y="333"/>
                  <a:pt x="90" y="333"/>
                  <a:pt x="90" y="333"/>
                </a:cubicBezTo>
                <a:cubicBezTo>
                  <a:pt x="116" y="333"/>
                  <a:pt x="138" y="327"/>
                  <a:pt x="138" y="301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38" y="37"/>
                  <a:pt x="116" y="32"/>
                  <a:pt x="90" y="32"/>
                </a:cubicBezTo>
                <a:close/>
                <a:moveTo>
                  <a:pt x="41" y="311"/>
                </a:moveTo>
                <a:cubicBezTo>
                  <a:pt x="25" y="311"/>
                  <a:pt x="25" y="311"/>
                  <a:pt x="25" y="311"/>
                </a:cubicBezTo>
                <a:cubicBezTo>
                  <a:pt x="20" y="311"/>
                  <a:pt x="19" y="306"/>
                  <a:pt x="19" y="300"/>
                </a:cubicBezTo>
                <a:cubicBezTo>
                  <a:pt x="19" y="294"/>
                  <a:pt x="20" y="290"/>
                  <a:pt x="25" y="290"/>
                </a:cubicBezTo>
                <a:cubicBezTo>
                  <a:pt x="41" y="290"/>
                  <a:pt x="41" y="290"/>
                  <a:pt x="41" y="290"/>
                </a:cubicBezTo>
                <a:cubicBezTo>
                  <a:pt x="47" y="290"/>
                  <a:pt x="47" y="294"/>
                  <a:pt x="47" y="300"/>
                </a:cubicBezTo>
                <a:cubicBezTo>
                  <a:pt x="47" y="306"/>
                  <a:pt x="47" y="311"/>
                  <a:pt x="41" y="311"/>
                </a:cubicBezTo>
                <a:close/>
                <a:moveTo>
                  <a:pt x="41" y="284"/>
                </a:moveTo>
                <a:cubicBezTo>
                  <a:pt x="25" y="284"/>
                  <a:pt x="25" y="284"/>
                  <a:pt x="25" y="284"/>
                </a:cubicBezTo>
                <a:cubicBezTo>
                  <a:pt x="20" y="284"/>
                  <a:pt x="19" y="279"/>
                  <a:pt x="19" y="273"/>
                </a:cubicBezTo>
                <a:cubicBezTo>
                  <a:pt x="19" y="268"/>
                  <a:pt x="20" y="263"/>
                  <a:pt x="25" y="263"/>
                </a:cubicBezTo>
                <a:cubicBezTo>
                  <a:pt x="41" y="263"/>
                  <a:pt x="41" y="263"/>
                  <a:pt x="41" y="263"/>
                </a:cubicBezTo>
                <a:cubicBezTo>
                  <a:pt x="47" y="263"/>
                  <a:pt x="47" y="268"/>
                  <a:pt x="47" y="273"/>
                </a:cubicBezTo>
                <a:cubicBezTo>
                  <a:pt x="47" y="279"/>
                  <a:pt x="47" y="284"/>
                  <a:pt x="41" y="284"/>
                </a:cubicBezTo>
                <a:close/>
                <a:moveTo>
                  <a:pt x="41" y="257"/>
                </a:moveTo>
                <a:cubicBezTo>
                  <a:pt x="25" y="257"/>
                  <a:pt x="25" y="257"/>
                  <a:pt x="25" y="257"/>
                </a:cubicBezTo>
                <a:cubicBezTo>
                  <a:pt x="20" y="257"/>
                  <a:pt x="19" y="252"/>
                  <a:pt x="19" y="246"/>
                </a:cubicBezTo>
                <a:cubicBezTo>
                  <a:pt x="19" y="241"/>
                  <a:pt x="20" y="236"/>
                  <a:pt x="25" y="236"/>
                </a:cubicBezTo>
                <a:cubicBezTo>
                  <a:pt x="41" y="236"/>
                  <a:pt x="41" y="236"/>
                  <a:pt x="41" y="236"/>
                </a:cubicBezTo>
                <a:cubicBezTo>
                  <a:pt x="47" y="236"/>
                  <a:pt x="47" y="241"/>
                  <a:pt x="47" y="246"/>
                </a:cubicBezTo>
                <a:cubicBezTo>
                  <a:pt x="47" y="252"/>
                  <a:pt x="47" y="257"/>
                  <a:pt x="41" y="257"/>
                </a:cubicBezTo>
                <a:close/>
                <a:moveTo>
                  <a:pt x="41" y="230"/>
                </a:moveTo>
                <a:cubicBezTo>
                  <a:pt x="25" y="230"/>
                  <a:pt x="25" y="230"/>
                  <a:pt x="25" y="230"/>
                </a:cubicBezTo>
                <a:cubicBezTo>
                  <a:pt x="20" y="230"/>
                  <a:pt x="19" y="225"/>
                  <a:pt x="19" y="219"/>
                </a:cubicBezTo>
                <a:cubicBezTo>
                  <a:pt x="19" y="214"/>
                  <a:pt x="20" y="209"/>
                  <a:pt x="25" y="209"/>
                </a:cubicBezTo>
                <a:cubicBezTo>
                  <a:pt x="41" y="209"/>
                  <a:pt x="41" y="209"/>
                  <a:pt x="41" y="209"/>
                </a:cubicBezTo>
                <a:cubicBezTo>
                  <a:pt x="47" y="209"/>
                  <a:pt x="47" y="214"/>
                  <a:pt x="47" y="219"/>
                </a:cubicBezTo>
                <a:cubicBezTo>
                  <a:pt x="47" y="225"/>
                  <a:pt x="47" y="230"/>
                  <a:pt x="41" y="230"/>
                </a:cubicBezTo>
                <a:close/>
                <a:moveTo>
                  <a:pt x="54" y="188"/>
                </a:moveTo>
                <a:cubicBezTo>
                  <a:pt x="52" y="192"/>
                  <a:pt x="44" y="193"/>
                  <a:pt x="35" y="189"/>
                </a:cubicBezTo>
                <a:cubicBezTo>
                  <a:pt x="27" y="185"/>
                  <a:pt x="22" y="178"/>
                  <a:pt x="24" y="174"/>
                </a:cubicBezTo>
                <a:cubicBezTo>
                  <a:pt x="26" y="170"/>
                  <a:pt x="34" y="169"/>
                  <a:pt x="43" y="173"/>
                </a:cubicBezTo>
                <a:cubicBezTo>
                  <a:pt x="51" y="177"/>
                  <a:pt x="56" y="184"/>
                  <a:pt x="54" y="188"/>
                </a:cubicBezTo>
                <a:close/>
                <a:moveTo>
                  <a:pt x="76" y="311"/>
                </a:moveTo>
                <a:cubicBezTo>
                  <a:pt x="61" y="311"/>
                  <a:pt x="61" y="311"/>
                  <a:pt x="61" y="311"/>
                </a:cubicBezTo>
                <a:cubicBezTo>
                  <a:pt x="55" y="311"/>
                  <a:pt x="55" y="306"/>
                  <a:pt x="55" y="300"/>
                </a:cubicBezTo>
                <a:cubicBezTo>
                  <a:pt x="55" y="294"/>
                  <a:pt x="55" y="290"/>
                  <a:pt x="61" y="290"/>
                </a:cubicBezTo>
                <a:cubicBezTo>
                  <a:pt x="76" y="290"/>
                  <a:pt x="76" y="290"/>
                  <a:pt x="76" y="290"/>
                </a:cubicBezTo>
                <a:cubicBezTo>
                  <a:pt x="82" y="290"/>
                  <a:pt x="83" y="294"/>
                  <a:pt x="83" y="300"/>
                </a:cubicBezTo>
                <a:cubicBezTo>
                  <a:pt x="83" y="306"/>
                  <a:pt x="82" y="311"/>
                  <a:pt x="76" y="311"/>
                </a:cubicBezTo>
                <a:close/>
                <a:moveTo>
                  <a:pt x="76" y="284"/>
                </a:moveTo>
                <a:cubicBezTo>
                  <a:pt x="61" y="284"/>
                  <a:pt x="61" y="284"/>
                  <a:pt x="61" y="284"/>
                </a:cubicBezTo>
                <a:cubicBezTo>
                  <a:pt x="55" y="284"/>
                  <a:pt x="55" y="279"/>
                  <a:pt x="55" y="273"/>
                </a:cubicBezTo>
                <a:cubicBezTo>
                  <a:pt x="55" y="268"/>
                  <a:pt x="55" y="263"/>
                  <a:pt x="61" y="263"/>
                </a:cubicBezTo>
                <a:cubicBezTo>
                  <a:pt x="76" y="263"/>
                  <a:pt x="76" y="263"/>
                  <a:pt x="76" y="263"/>
                </a:cubicBezTo>
                <a:cubicBezTo>
                  <a:pt x="82" y="263"/>
                  <a:pt x="83" y="268"/>
                  <a:pt x="83" y="273"/>
                </a:cubicBezTo>
                <a:cubicBezTo>
                  <a:pt x="83" y="279"/>
                  <a:pt x="82" y="284"/>
                  <a:pt x="76" y="284"/>
                </a:cubicBezTo>
                <a:close/>
                <a:moveTo>
                  <a:pt x="76" y="257"/>
                </a:moveTo>
                <a:cubicBezTo>
                  <a:pt x="61" y="257"/>
                  <a:pt x="61" y="257"/>
                  <a:pt x="61" y="257"/>
                </a:cubicBezTo>
                <a:cubicBezTo>
                  <a:pt x="55" y="257"/>
                  <a:pt x="55" y="252"/>
                  <a:pt x="55" y="246"/>
                </a:cubicBezTo>
                <a:cubicBezTo>
                  <a:pt x="55" y="241"/>
                  <a:pt x="55" y="236"/>
                  <a:pt x="61" y="236"/>
                </a:cubicBezTo>
                <a:cubicBezTo>
                  <a:pt x="76" y="236"/>
                  <a:pt x="76" y="236"/>
                  <a:pt x="76" y="236"/>
                </a:cubicBezTo>
                <a:cubicBezTo>
                  <a:pt x="82" y="236"/>
                  <a:pt x="83" y="241"/>
                  <a:pt x="83" y="246"/>
                </a:cubicBezTo>
                <a:cubicBezTo>
                  <a:pt x="83" y="252"/>
                  <a:pt x="82" y="257"/>
                  <a:pt x="76" y="257"/>
                </a:cubicBezTo>
                <a:close/>
                <a:moveTo>
                  <a:pt x="76" y="230"/>
                </a:moveTo>
                <a:cubicBezTo>
                  <a:pt x="61" y="230"/>
                  <a:pt x="61" y="230"/>
                  <a:pt x="61" y="230"/>
                </a:cubicBezTo>
                <a:cubicBezTo>
                  <a:pt x="55" y="230"/>
                  <a:pt x="55" y="225"/>
                  <a:pt x="55" y="219"/>
                </a:cubicBezTo>
                <a:cubicBezTo>
                  <a:pt x="55" y="214"/>
                  <a:pt x="55" y="209"/>
                  <a:pt x="61" y="209"/>
                </a:cubicBezTo>
                <a:cubicBezTo>
                  <a:pt x="76" y="209"/>
                  <a:pt x="76" y="209"/>
                  <a:pt x="76" y="209"/>
                </a:cubicBezTo>
                <a:cubicBezTo>
                  <a:pt x="82" y="209"/>
                  <a:pt x="83" y="214"/>
                  <a:pt x="83" y="219"/>
                </a:cubicBezTo>
                <a:cubicBezTo>
                  <a:pt x="83" y="225"/>
                  <a:pt x="82" y="230"/>
                  <a:pt x="76" y="230"/>
                </a:cubicBezTo>
                <a:close/>
                <a:moveTo>
                  <a:pt x="84" y="188"/>
                </a:moveTo>
                <a:cubicBezTo>
                  <a:pt x="82" y="184"/>
                  <a:pt x="87" y="177"/>
                  <a:pt x="96" y="173"/>
                </a:cubicBezTo>
                <a:cubicBezTo>
                  <a:pt x="104" y="169"/>
                  <a:pt x="112" y="170"/>
                  <a:pt x="114" y="174"/>
                </a:cubicBezTo>
                <a:cubicBezTo>
                  <a:pt x="116" y="178"/>
                  <a:pt x="111" y="185"/>
                  <a:pt x="103" y="189"/>
                </a:cubicBezTo>
                <a:cubicBezTo>
                  <a:pt x="95" y="193"/>
                  <a:pt x="86" y="192"/>
                  <a:pt x="84" y="188"/>
                </a:cubicBezTo>
                <a:close/>
                <a:moveTo>
                  <a:pt x="112" y="311"/>
                </a:moveTo>
                <a:cubicBezTo>
                  <a:pt x="96" y="311"/>
                  <a:pt x="96" y="311"/>
                  <a:pt x="96" y="311"/>
                </a:cubicBezTo>
                <a:cubicBezTo>
                  <a:pt x="91" y="311"/>
                  <a:pt x="90" y="306"/>
                  <a:pt x="90" y="300"/>
                </a:cubicBezTo>
                <a:cubicBezTo>
                  <a:pt x="90" y="294"/>
                  <a:pt x="91" y="290"/>
                  <a:pt x="96" y="290"/>
                </a:cubicBezTo>
                <a:cubicBezTo>
                  <a:pt x="112" y="290"/>
                  <a:pt x="112" y="290"/>
                  <a:pt x="112" y="290"/>
                </a:cubicBezTo>
                <a:cubicBezTo>
                  <a:pt x="118" y="290"/>
                  <a:pt x="118" y="294"/>
                  <a:pt x="118" y="300"/>
                </a:cubicBezTo>
                <a:cubicBezTo>
                  <a:pt x="118" y="306"/>
                  <a:pt x="118" y="311"/>
                  <a:pt x="112" y="311"/>
                </a:cubicBezTo>
                <a:close/>
                <a:moveTo>
                  <a:pt x="112" y="284"/>
                </a:moveTo>
                <a:cubicBezTo>
                  <a:pt x="96" y="284"/>
                  <a:pt x="96" y="284"/>
                  <a:pt x="96" y="284"/>
                </a:cubicBezTo>
                <a:cubicBezTo>
                  <a:pt x="91" y="284"/>
                  <a:pt x="90" y="279"/>
                  <a:pt x="90" y="273"/>
                </a:cubicBezTo>
                <a:cubicBezTo>
                  <a:pt x="90" y="268"/>
                  <a:pt x="91" y="263"/>
                  <a:pt x="96" y="263"/>
                </a:cubicBezTo>
                <a:cubicBezTo>
                  <a:pt x="112" y="263"/>
                  <a:pt x="112" y="263"/>
                  <a:pt x="112" y="263"/>
                </a:cubicBezTo>
                <a:cubicBezTo>
                  <a:pt x="118" y="263"/>
                  <a:pt x="118" y="268"/>
                  <a:pt x="118" y="273"/>
                </a:cubicBezTo>
                <a:cubicBezTo>
                  <a:pt x="118" y="279"/>
                  <a:pt x="118" y="284"/>
                  <a:pt x="112" y="284"/>
                </a:cubicBezTo>
                <a:close/>
                <a:moveTo>
                  <a:pt x="112" y="257"/>
                </a:moveTo>
                <a:cubicBezTo>
                  <a:pt x="96" y="257"/>
                  <a:pt x="96" y="257"/>
                  <a:pt x="96" y="257"/>
                </a:cubicBezTo>
                <a:cubicBezTo>
                  <a:pt x="91" y="257"/>
                  <a:pt x="90" y="252"/>
                  <a:pt x="90" y="246"/>
                </a:cubicBezTo>
                <a:cubicBezTo>
                  <a:pt x="90" y="241"/>
                  <a:pt x="91" y="236"/>
                  <a:pt x="96" y="236"/>
                </a:cubicBezTo>
                <a:cubicBezTo>
                  <a:pt x="112" y="236"/>
                  <a:pt x="112" y="236"/>
                  <a:pt x="112" y="236"/>
                </a:cubicBezTo>
                <a:cubicBezTo>
                  <a:pt x="118" y="236"/>
                  <a:pt x="118" y="241"/>
                  <a:pt x="118" y="246"/>
                </a:cubicBezTo>
                <a:cubicBezTo>
                  <a:pt x="118" y="252"/>
                  <a:pt x="118" y="257"/>
                  <a:pt x="112" y="257"/>
                </a:cubicBezTo>
                <a:close/>
                <a:moveTo>
                  <a:pt x="112" y="230"/>
                </a:moveTo>
                <a:cubicBezTo>
                  <a:pt x="96" y="230"/>
                  <a:pt x="96" y="230"/>
                  <a:pt x="96" y="230"/>
                </a:cubicBezTo>
                <a:cubicBezTo>
                  <a:pt x="91" y="230"/>
                  <a:pt x="90" y="225"/>
                  <a:pt x="90" y="219"/>
                </a:cubicBezTo>
                <a:cubicBezTo>
                  <a:pt x="90" y="214"/>
                  <a:pt x="91" y="209"/>
                  <a:pt x="96" y="209"/>
                </a:cubicBezTo>
                <a:cubicBezTo>
                  <a:pt x="112" y="209"/>
                  <a:pt x="112" y="209"/>
                  <a:pt x="112" y="209"/>
                </a:cubicBezTo>
                <a:cubicBezTo>
                  <a:pt x="118" y="209"/>
                  <a:pt x="118" y="214"/>
                  <a:pt x="118" y="219"/>
                </a:cubicBezTo>
                <a:cubicBezTo>
                  <a:pt x="118" y="225"/>
                  <a:pt x="118" y="230"/>
                  <a:pt x="112" y="230"/>
                </a:cubicBezTo>
                <a:close/>
                <a:moveTo>
                  <a:pt x="124" y="131"/>
                </a:moveTo>
                <a:cubicBezTo>
                  <a:pt x="124" y="157"/>
                  <a:pt x="99" y="158"/>
                  <a:pt x="69" y="158"/>
                </a:cubicBezTo>
                <a:cubicBezTo>
                  <a:pt x="38" y="158"/>
                  <a:pt x="13" y="157"/>
                  <a:pt x="13" y="131"/>
                </a:cubicBezTo>
                <a:cubicBezTo>
                  <a:pt x="13" y="74"/>
                  <a:pt x="13" y="74"/>
                  <a:pt x="13" y="74"/>
                </a:cubicBezTo>
                <a:cubicBezTo>
                  <a:pt x="13" y="48"/>
                  <a:pt x="38" y="47"/>
                  <a:pt x="69" y="47"/>
                </a:cubicBezTo>
                <a:cubicBezTo>
                  <a:pt x="99" y="47"/>
                  <a:pt x="124" y="48"/>
                  <a:pt x="124" y="74"/>
                </a:cubicBezTo>
                <a:lnTo>
                  <a:pt x="124" y="1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/>
          <a:lstStyle/>
          <a:p>
            <a:pPr algn="ctr">
              <a:lnSpc>
                <a:spcPct val="90000"/>
              </a:lnSpc>
              <a:buClr>
                <a:srgbClr val="00A0E5"/>
              </a:buClr>
              <a:buFont typeface="Arial" pitchFamily="34" charset="0"/>
              <a:buNone/>
            </a:pPr>
            <a:endParaRPr lang="ja-JP" altLang="ja-JP" sz="675">
              <a:solidFill>
                <a:srgbClr val="00A0E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  <a:sym typeface="Arial" pitchFamily="34" charset="0"/>
            </a:endParaRPr>
          </a:p>
        </p:txBody>
      </p:sp>
      <p:grpSp>
        <p:nvGrpSpPr>
          <p:cNvPr id="82" name="Group 124"/>
          <p:cNvGrpSpPr>
            <a:grpSpLocks noChangeAspect="1"/>
          </p:cNvGrpSpPr>
          <p:nvPr/>
        </p:nvGrpSpPr>
        <p:grpSpPr>
          <a:xfrm rot="14100000">
            <a:off x="6551344" y="3738927"/>
            <a:ext cx="430661" cy="215518"/>
            <a:chOff x="6122447" y="4263293"/>
            <a:chExt cx="593078" cy="296797"/>
          </a:xfrm>
          <a:solidFill>
            <a:schemeClr val="accent1"/>
          </a:solidFill>
        </p:grpSpPr>
        <p:sp>
          <p:nvSpPr>
            <p:cNvPr id="86" name="Freeform 38"/>
            <p:cNvSpPr>
              <a:spLocks/>
            </p:cNvSpPr>
            <p:nvPr/>
          </p:nvSpPr>
          <p:spPr bwMode="auto">
            <a:xfrm rot="5400000">
              <a:off x="6325138" y="4060602"/>
              <a:ext cx="187696" cy="593078"/>
            </a:xfrm>
            <a:custGeom>
              <a:avLst/>
              <a:gdLst>
                <a:gd name="T0" fmla="*/ 192 w 307"/>
                <a:gd name="T1" fmla="*/ 25 h 971"/>
                <a:gd name="T2" fmla="*/ 282 w 307"/>
                <a:gd name="T3" fmla="*/ 25 h 971"/>
                <a:gd name="T4" fmla="*/ 282 w 307"/>
                <a:gd name="T5" fmla="*/ 114 h 971"/>
                <a:gd name="T6" fmla="*/ 127 w 307"/>
                <a:gd name="T7" fmla="*/ 489 h 971"/>
                <a:gd name="T8" fmla="*/ 282 w 307"/>
                <a:gd name="T9" fmla="*/ 863 h 971"/>
                <a:gd name="T10" fmla="*/ 282 w 307"/>
                <a:gd name="T11" fmla="*/ 953 h 971"/>
                <a:gd name="T12" fmla="*/ 237 w 307"/>
                <a:gd name="T13" fmla="*/ 971 h 971"/>
                <a:gd name="T14" fmla="*/ 192 w 307"/>
                <a:gd name="T15" fmla="*/ 953 h 971"/>
                <a:gd name="T16" fmla="*/ 192 w 307"/>
                <a:gd name="T17" fmla="*/ 953 h 971"/>
                <a:gd name="T18" fmla="*/ 0 w 307"/>
                <a:gd name="T19" fmla="*/ 489 h 971"/>
                <a:gd name="T20" fmla="*/ 192 w 307"/>
                <a:gd name="T21" fmla="*/ 2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7" h="971">
                  <a:moveTo>
                    <a:pt x="192" y="25"/>
                  </a:moveTo>
                  <a:cubicBezTo>
                    <a:pt x="217" y="0"/>
                    <a:pt x="257" y="0"/>
                    <a:pt x="282" y="25"/>
                  </a:cubicBezTo>
                  <a:cubicBezTo>
                    <a:pt x="307" y="49"/>
                    <a:pt x="307" y="90"/>
                    <a:pt x="282" y="114"/>
                  </a:cubicBezTo>
                  <a:cubicBezTo>
                    <a:pt x="178" y="218"/>
                    <a:pt x="127" y="353"/>
                    <a:pt x="127" y="489"/>
                  </a:cubicBezTo>
                  <a:cubicBezTo>
                    <a:pt x="127" y="624"/>
                    <a:pt x="178" y="759"/>
                    <a:pt x="282" y="863"/>
                  </a:cubicBezTo>
                  <a:cubicBezTo>
                    <a:pt x="307" y="888"/>
                    <a:pt x="307" y="928"/>
                    <a:pt x="282" y="953"/>
                  </a:cubicBezTo>
                  <a:cubicBezTo>
                    <a:pt x="269" y="965"/>
                    <a:pt x="253" y="971"/>
                    <a:pt x="237" y="971"/>
                  </a:cubicBezTo>
                  <a:cubicBezTo>
                    <a:pt x="221" y="971"/>
                    <a:pt x="204" y="965"/>
                    <a:pt x="192" y="953"/>
                  </a:cubicBezTo>
                  <a:cubicBezTo>
                    <a:pt x="192" y="953"/>
                    <a:pt x="192" y="953"/>
                    <a:pt x="192" y="953"/>
                  </a:cubicBezTo>
                  <a:cubicBezTo>
                    <a:pt x="64" y="825"/>
                    <a:pt x="0" y="657"/>
                    <a:pt x="0" y="489"/>
                  </a:cubicBezTo>
                  <a:cubicBezTo>
                    <a:pt x="0" y="321"/>
                    <a:pt x="64" y="153"/>
                    <a:pt x="19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7" name="Freeform 39"/>
            <p:cNvSpPr>
              <a:spLocks/>
            </p:cNvSpPr>
            <p:nvPr/>
          </p:nvSpPr>
          <p:spPr bwMode="auto">
            <a:xfrm rot="5400000">
              <a:off x="6348018" y="4301944"/>
              <a:ext cx="141677" cy="374616"/>
            </a:xfrm>
            <a:custGeom>
              <a:avLst/>
              <a:gdLst>
                <a:gd name="T0" fmla="*/ 117 w 232"/>
                <a:gd name="T1" fmla="*/ 25 h 613"/>
                <a:gd name="T2" fmla="*/ 207 w 232"/>
                <a:gd name="T3" fmla="*/ 25 h 613"/>
                <a:gd name="T4" fmla="*/ 207 w 232"/>
                <a:gd name="T5" fmla="*/ 115 h 613"/>
                <a:gd name="T6" fmla="*/ 127 w 232"/>
                <a:gd name="T7" fmla="*/ 310 h 613"/>
                <a:gd name="T8" fmla="*/ 207 w 232"/>
                <a:gd name="T9" fmla="*/ 504 h 613"/>
                <a:gd name="T10" fmla="*/ 207 w 232"/>
                <a:gd name="T11" fmla="*/ 594 h 613"/>
                <a:gd name="T12" fmla="*/ 162 w 232"/>
                <a:gd name="T13" fmla="*/ 613 h 613"/>
                <a:gd name="T14" fmla="*/ 117 w 232"/>
                <a:gd name="T15" fmla="*/ 594 h 613"/>
                <a:gd name="T16" fmla="*/ 117 w 232"/>
                <a:gd name="T17" fmla="*/ 594 h 613"/>
                <a:gd name="T18" fmla="*/ 0 w 232"/>
                <a:gd name="T19" fmla="*/ 310 h 613"/>
                <a:gd name="T20" fmla="*/ 117 w 232"/>
                <a:gd name="T21" fmla="*/ 25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2" h="613">
                  <a:moveTo>
                    <a:pt x="117" y="25"/>
                  </a:moveTo>
                  <a:cubicBezTo>
                    <a:pt x="142" y="0"/>
                    <a:pt x="183" y="1"/>
                    <a:pt x="207" y="25"/>
                  </a:cubicBezTo>
                  <a:cubicBezTo>
                    <a:pt x="232" y="50"/>
                    <a:pt x="232" y="90"/>
                    <a:pt x="207" y="115"/>
                  </a:cubicBezTo>
                  <a:cubicBezTo>
                    <a:pt x="154" y="169"/>
                    <a:pt x="127" y="239"/>
                    <a:pt x="127" y="310"/>
                  </a:cubicBezTo>
                  <a:cubicBezTo>
                    <a:pt x="127" y="380"/>
                    <a:pt x="154" y="450"/>
                    <a:pt x="207" y="504"/>
                  </a:cubicBezTo>
                  <a:cubicBezTo>
                    <a:pt x="232" y="529"/>
                    <a:pt x="232" y="569"/>
                    <a:pt x="207" y="594"/>
                  </a:cubicBezTo>
                  <a:cubicBezTo>
                    <a:pt x="195" y="607"/>
                    <a:pt x="179" y="613"/>
                    <a:pt x="162" y="613"/>
                  </a:cubicBezTo>
                  <a:cubicBezTo>
                    <a:pt x="146" y="613"/>
                    <a:pt x="130" y="607"/>
                    <a:pt x="117" y="594"/>
                  </a:cubicBezTo>
                  <a:cubicBezTo>
                    <a:pt x="117" y="594"/>
                    <a:pt x="117" y="594"/>
                    <a:pt x="117" y="594"/>
                  </a:cubicBezTo>
                  <a:cubicBezTo>
                    <a:pt x="39" y="516"/>
                    <a:pt x="0" y="412"/>
                    <a:pt x="0" y="310"/>
                  </a:cubicBezTo>
                  <a:cubicBezTo>
                    <a:pt x="0" y="207"/>
                    <a:pt x="39" y="104"/>
                    <a:pt x="1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8" name="Group 124"/>
          <p:cNvGrpSpPr>
            <a:grpSpLocks noChangeAspect="1"/>
          </p:cNvGrpSpPr>
          <p:nvPr/>
        </p:nvGrpSpPr>
        <p:grpSpPr>
          <a:xfrm rot="7500000" flipH="1">
            <a:off x="7307282" y="3738333"/>
            <a:ext cx="430661" cy="215518"/>
            <a:chOff x="6122447" y="4263293"/>
            <a:chExt cx="593078" cy="296797"/>
          </a:xfrm>
          <a:solidFill>
            <a:schemeClr val="accent2"/>
          </a:solidFill>
        </p:grpSpPr>
        <p:sp>
          <p:nvSpPr>
            <p:cNvPr id="90" name="Freeform 38"/>
            <p:cNvSpPr>
              <a:spLocks/>
            </p:cNvSpPr>
            <p:nvPr/>
          </p:nvSpPr>
          <p:spPr bwMode="auto">
            <a:xfrm rot="5400000">
              <a:off x="6325138" y="4060602"/>
              <a:ext cx="187696" cy="593078"/>
            </a:xfrm>
            <a:custGeom>
              <a:avLst/>
              <a:gdLst>
                <a:gd name="T0" fmla="*/ 192 w 307"/>
                <a:gd name="T1" fmla="*/ 25 h 971"/>
                <a:gd name="T2" fmla="*/ 282 w 307"/>
                <a:gd name="T3" fmla="*/ 25 h 971"/>
                <a:gd name="T4" fmla="*/ 282 w 307"/>
                <a:gd name="T5" fmla="*/ 114 h 971"/>
                <a:gd name="T6" fmla="*/ 127 w 307"/>
                <a:gd name="T7" fmla="*/ 489 h 971"/>
                <a:gd name="T8" fmla="*/ 282 w 307"/>
                <a:gd name="T9" fmla="*/ 863 h 971"/>
                <a:gd name="T10" fmla="*/ 282 w 307"/>
                <a:gd name="T11" fmla="*/ 953 h 971"/>
                <a:gd name="T12" fmla="*/ 237 w 307"/>
                <a:gd name="T13" fmla="*/ 971 h 971"/>
                <a:gd name="T14" fmla="*/ 192 w 307"/>
                <a:gd name="T15" fmla="*/ 953 h 971"/>
                <a:gd name="T16" fmla="*/ 192 w 307"/>
                <a:gd name="T17" fmla="*/ 953 h 971"/>
                <a:gd name="T18" fmla="*/ 0 w 307"/>
                <a:gd name="T19" fmla="*/ 489 h 971"/>
                <a:gd name="T20" fmla="*/ 192 w 307"/>
                <a:gd name="T21" fmla="*/ 2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7" h="971">
                  <a:moveTo>
                    <a:pt x="192" y="25"/>
                  </a:moveTo>
                  <a:cubicBezTo>
                    <a:pt x="217" y="0"/>
                    <a:pt x="257" y="0"/>
                    <a:pt x="282" y="25"/>
                  </a:cubicBezTo>
                  <a:cubicBezTo>
                    <a:pt x="307" y="49"/>
                    <a:pt x="307" y="90"/>
                    <a:pt x="282" y="114"/>
                  </a:cubicBezTo>
                  <a:cubicBezTo>
                    <a:pt x="178" y="218"/>
                    <a:pt x="127" y="353"/>
                    <a:pt x="127" y="489"/>
                  </a:cubicBezTo>
                  <a:cubicBezTo>
                    <a:pt x="127" y="624"/>
                    <a:pt x="178" y="759"/>
                    <a:pt x="282" y="863"/>
                  </a:cubicBezTo>
                  <a:cubicBezTo>
                    <a:pt x="307" y="888"/>
                    <a:pt x="307" y="928"/>
                    <a:pt x="282" y="953"/>
                  </a:cubicBezTo>
                  <a:cubicBezTo>
                    <a:pt x="269" y="965"/>
                    <a:pt x="253" y="971"/>
                    <a:pt x="237" y="971"/>
                  </a:cubicBezTo>
                  <a:cubicBezTo>
                    <a:pt x="221" y="971"/>
                    <a:pt x="204" y="965"/>
                    <a:pt x="192" y="953"/>
                  </a:cubicBezTo>
                  <a:cubicBezTo>
                    <a:pt x="192" y="953"/>
                    <a:pt x="192" y="953"/>
                    <a:pt x="192" y="953"/>
                  </a:cubicBezTo>
                  <a:cubicBezTo>
                    <a:pt x="64" y="825"/>
                    <a:pt x="0" y="657"/>
                    <a:pt x="0" y="489"/>
                  </a:cubicBezTo>
                  <a:cubicBezTo>
                    <a:pt x="0" y="321"/>
                    <a:pt x="64" y="153"/>
                    <a:pt x="19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1" name="Freeform 39"/>
            <p:cNvSpPr>
              <a:spLocks/>
            </p:cNvSpPr>
            <p:nvPr/>
          </p:nvSpPr>
          <p:spPr bwMode="auto">
            <a:xfrm rot="5400000">
              <a:off x="6348018" y="4301944"/>
              <a:ext cx="141677" cy="374616"/>
            </a:xfrm>
            <a:custGeom>
              <a:avLst/>
              <a:gdLst>
                <a:gd name="T0" fmla="*/ 117 w 232"/>
                <a:gd name="T1" fmla="*/ 25 h 613"/>
                <a:gd name="T2" fmla="*/ 207 w 232"/>
                <a:gd name="T3" fmla="*/ 25 h 613"/>
                <a:gd name="T4" fmla="*/ 207 w 232"/>
                <a:gd name="T5" fmla="*/ 115 h 613"/>
                <a:gd name="T6" fmla="*/ 127 w 232"/>
                <a:gd name="T7" fmla="*/ 310 h 613"/>
                <a:gd name="T8" fmla="*/ 207 w 232"/>
                <a:gd name="T9" fmla="*/ 504 h 613"/>
                <a:gd name="T10" fmla="*/ 207 w 232"/>
                <a:gd name="T11" fmla="*/ 594 h 613"/>
                <a:gd name="T12" fmla="*/ 162 w 232"/>
                <a:gd name="T13" fmla="*/ 613 h 613"/>
                <a:gd name="T14" fmla="*/ 117 w 232"/>
                <a:gd name="T15" fmla="*/ 594 h 613"/>
                <a:gd name="T16" fmla="*/ 117 w 232"/>
                <a:gd name="T17" fmla="*/ 594 h 613"/>
                <a:gd name="T18" fmla="*/ 0 w 232"/>
                <a:gd name="T19" fmla="*/ 310 h 613"/>
                <a:gd name="T20" fmla="*/ 117 w 232"/>
                <a:gd name="T21" fmla="*/ 25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2" h="613">
                  <a:moveTo>
                    <a:pt x="117" y="25"/>
                  </a:moveTo>
                  <a:cubicBezTo>
                    <a:pt x="142" y="0"/>
                    <a:pt x="183" y="1"/>
                    <a:pt x="207" y="25"/>
                  </a:cubicBezTo>
                  <a:cubicBezTo>
                    <a:pt x="232" y="50"/>
                    <a:pt x="232" y="90"/>
                    <a:pt x="207" y="115"/>
                  </a:cubicBezTo>
                  <a:cubicBezTo>
                    <a:pt x="154" y="169"/>
                    <a:pt x="127" y="239"/>
                    <a:pt x="127" y="310"/>
                  </a:cubicBezTo>
                  <a:cubicBezTo>
                    <a:pt x="127" y="380"/>
                    <a:pt x="154" y="450"/>
                    <a:pt x="207" y="504"/>
                  </a:cubicBezTo>
                  <a:cubicBezTo>
                    <a:pt x="232" y="529"/>
                    <a:pt x="232" y="569"/>
                    <a:pt x="207" y="594"/>
                  </a:cubicBezTo>
                  <a:cubicBezTo>
                    <a:pt x="195" y="607"/>
                    <a:pt x="179" y="613"/>
                    <a:pt x="162" y="613"/>
                  </a:cubicBezTo>
                  <a:cubicBezTo>
                    <a:pt x="146" y="613"/>
                    <a:pt x="130" y="607"/>
                    <a:pt x="117" y="594"/>
                  </a:cubicBezTo>
                  <a:cubicBezTo>
                    <a:pt x="117" y="594"/>
                    <a:pt x="117" y="594"/>
                    <a:pt x="117" y="594"/>
                  </a:cubicBezTo>
                  <a:cubicBezTo>
                    <a:pt x="39" y="516"/>
                    <a:pt x="0" y="412"/>
                    <a:pt x="0" y="310"/>
                  </a:cubicBezTo>
                  <a:cubicBezTo>
                    <a:pt x="0" y="207"/>
                    <a:pt x="39" y="104"/>
                    <a:pt x="1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cxnSp>
        <p:nvCxnSpPr>
          <p:cNvPr id="19" name="直線コネクタ 18"/>
          <p:cNvCxnSpPr>
            <a:stCxn id="121" idx="3"/>
            <a:endCxn id="63" idx="2"/>
          </p:cNvCxnSpPr>
          <p:nvPr/>
        </p:nvCxnSpPr>
        <p:spPr>
          <a:xfrm>
            <a:off x="6383026" y="3144547"/>
            <a:ext cx="534786" cy="29308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/>
          <p:cNvCxnSpPr>
            <a:stCxn id="123" idx="2"/>
          </p:cNvCxnSpPr>
          <p:nvPr/>
        </p:nvCxnSpPr>
        <p:spPr>
          <a:xfrm>
            <a:off x="7992402" y="2145007"/>
            <a:ext cx="185809" cy="32831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3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560469" y="1352113"/>
            <a:ext cx="1236993" cy="2670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1628" tIns="40814" rIns="81628" bIns="40814">
            <a:spAutoFit/>
          </a:bodyPr>
          <a:lstStyle/>
          <a:p>
            <a:pPr algn="ctr"/>
            <a:r>
              <a:rPr lang="ja-JP" altLang="en-US" sz="1200" b="1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小規模オフィス</a:t>
            </a:r>
            <a:endParaRPr lang="en-US" sz="1200" b="1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64" name="フリーフォーム 63"/>
          <p:cNvSpPr>
            <a:spLocks noChangeAspect="1"/>
          </p:cNvSpPr>
          <p:nvPr/>
        </p:nvSpPr>
        <p:spPr>
          <a:xfrm>
            <a:off x="7936277" y="2433176"/>
            <a:ext cx="474602" cy="474602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フリーフォーム 29"/>
          <p:cNvSpPr/>
          <p:nvPr/>
        </p:nvSpPr>
        <p:spPr>
          <a:xfrm>
            <a:off x="6225804" y="2089150"/>
            <a:ext cx="849635" cy="1695450"/>
          </a:xfrm>
          <a:custGeom>
            <a:avLst/>
            <a:gdLst>
              <a:gd name="connsiteX0" fmla="*/ 635000 w 849635"/>
              <a:gd name="connsiteY0" fmla="*/ 1695450 h 1695450"/>
              <a:gd name="connsiteX1" fmla="*/ 812800 w 849635"/>
              <a:gd name="connsiteY1" fmla="*/ 1358900 h 1695450"/>
              <a:gd name="connsiteX2" fmla="*/ 0 w 849635"/>
              <a:gd name="connsiteY2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9635" h="1695450">
                <a:moveTo>
                  <a:pt x="635000" y="1695450"/>
                </a:moveTo>
                <a:cubicBezTo>
                  <a:pt x="776816" y="1668462"/>
                  <a:pt x="918633" y="1641475"/>
                  <a:pt x="812800" y="1358900"/>
                </a:cubicBezTo>
                <a:cubicBezTo>
                  <a:pt x="706967" y="1076325"/>
                  <a:pt x="353483" y="538162"/>
                  <a:pt x="0" y="0"/>
                </a:cubicBezTo>
              </a:path>
            </a:pathLst>
          </a:custGeom>
          <a:noFill/>
          <a:ln w="38100">
            <a:solidFill>
              <a:schemeClr val="accent1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4" name="フリーフォーム 33"/>
          <p:cNvSpPr/>
          <p:nvPr/>
        </p:nvSpPr>
        <p:spPr>
          <a:xfrm>
            <a:off x="6714752" y="2044700"/>
            <a:ext cx="698502" cy="1689100"/>
          </a:xfrm>
          <a:custGeom>
            <a:avLst/>
            <a:gdLst>
              <a:gd name="connsiteX0" fmla="*/ 698502 w 698502"/>
              <a:gd name="connsiteY0" fmla="*/ 1689100 h 1689100"/>
              <a:gd name="connsiteX1" fmla="*/ 114302 w 698502"/>
              <a:gd name="connsiteY1" fmla="*/ 692150 h 1689100"/>
              <a:gd name="connsiteX2" fmla="*/ 2 w 698502"/>
              <a:gd name="connsiteY2" fmla="*/ 0 h 16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8502" h="1689100">
                <a:moveTo>
                  <a:pt x="698502" y="1689100"/>
                </a:moveTo>
                <a:cubicBezTo>
                  <a:pt x="464610" y="1331383"/>
                  <a:pt x="230719" y="973667"/>
                  <a:pt x="114302" y="692150"/>
                </a:cubicBezTo>
                <a:cubicBezTo>
                  <a:pt x="-2115" y="410633"/>
                  <a:pt x="2" y="0"/>
                  <a:pt x="2" y="0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4" name="Group 124"/>
          <p:cNvGrpSpPr>
            <a:grpSpLocks noChangeAspect="1"/>
          </p:cNvGrpSpPr>
          <p:nvPr/>
        </p:nvGrpSpPr>
        <p:grpSpPr>
          <a:xfrm rot="3300000">
            <a:off x="8329679" y="2279984"/>
            <a:ext cx="430661" cy="215518"/>
            <a:chOff x="6122447" y="4263293"/>
            <a:chExt cx="593078" cy="296797"/>
          </a:xfrm>
          <a:solidFill>
            <a:schemeClr val="accent1"/>
          </a:solidFill>
        </p:grpSpPr>
        <p:sp>
          <p:nvSpPr>
            <p:cNvPr id="115" name="Freeform 38"/>
            <p:cNvSpPr>
              <a:spLocks/>
            </p:cNvSpPr>
            <p:nvPr/>
          </p:nvSpPr>
          <p:spPr bwMode="auto">
            <a:xfrm rot="5400000">
              <a:off x="6325138" y="4060602"/>
              <a:ext cx="187696" cy="593078"/>
            </a:xfrm>
            <a:custGeom>
              <a:avLst/>
              <a:gdLst>
                <a:gd name="T0" fmla="*/ 192 w 307"/>
                <a:gd name="T1" fmla="*/ 25 h 971"/>
                <a:gd name="T2" fmla="*/ 282 w 307"/>
                <a:gd name="T3" fmla="*/ 25 h 971"/>
                <a:gd name="T4" fmla="*/ 282 w 307"/>
                <a:gd name="T5" fmla="*/ 114 h 971"/>
                <a:gd name="T6" fmla="*/ 127 w 307"/>
                <a:gd name="T7" fmla="*/ 489 h 971"/>
                <a:gd name="T8" fmla="*/ 282 w 307"/>
                <a:gd name="T9" fmla="*/ 863 h 971"/>
                <a:gd name="T10" fmla="*/ 282 w 307"/>
                <a:gd name="T11" fmla="*/ 953 h 971"/>
                <a:gd name="T12" fmla="*/ 237 w 307"/>
                <a:gd name="T13" fmla="*/ 971 h 971"/>
                <a:gd name="T14" fmla="*/ 192 w 307"/>
                <a:gd name="T15" fmla="*/ 953 h 971"/>
                <a:gd name="T16" fmla="*/ 192 w 307"/>
                <a:gd name="T17" fmla="*/ 953 h 971"/>
                <a:gd name="T18" fmla="*/ 0 w 307"/>
                <a:gd name="T19" fmla="*/ 489 h 971"/>
                <a:gd name="T20" fmla="*/ 192 w 307"/>
                <a:gd name="T21" fmla="*/ 2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7" h="971">
                  <a:moveTo>
                    <a:pt x="192" y="25"/>
                  </a:moveTo>
                  <a:cubicBezTo>
                    <a:pt x="217" y="0"/>
                    <a:pt x="257" y="0"/>
                    <a:pt x="282" y="25"/>
                  </a:cubicBezTo>
                  <a:cubicBezTo>
                    <a:pt x="307" y="49"/>
                    <a:pt x="307" y="90"/>
                    <a:pt x="282" y="114"/>
                  </a:cubicBezTo>
                  <a:cubicBezTo>
                    <a:pt x="178" y="218"/>
                    <a:pt x="127" y="353"/>
                    <a:pt x="127" y="489"/>
                  </a:cubicBezTo>
                  <a:cubicBezTo>
                    <a:pt x="127" y="624"/>
                    <a:pt x="178" y="759"/>
                    <a:pt x="282" y="863"/>
                  </a:cubicBezTo>
                  <a:cubicBezTo>
                    <a:pt x="307" y="888"/>
                    <a:pt x="307" y="928"/>
                    <a:pt x="282" y="953"/>
                  </a:cubicBezTo>
                  <a:cubicBezTo>
                    <a:pt x="269" y="965"/>
                    <a:pt x="253" y="971"/>
                    <a:pt x="237" y="971"/>
                  </a:cubicBezTo>
                  <a:cubicBezTo>
                    <a:pt x="221" y="971"/>
                    <a:pt x="204" y="965"/>
                    <a:pt x="192" y="953"/>
                  </a:cubicBezTo>
                  <a:cubicBezTo>
                    <a:pt x="192" y="953"/>
                    <a:pt x="192" y="953"/>
                    <a:pt x="192" y="953"/>
                  </a:cubicBezTo>
                  <a:cubicBezTo>
                    <a:pt x="64" y="825"/>
                    <a:pt x="0" y="657"/>
                    <a:pt x="0" y="489"/>
                  </a:cubicBezTo>
                  <a:cubicBezTo>
                    <a:pt x="0" y="321"/>
                    <a:pt x="64" y="153"/>
                    <a:pt x="19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1" name="Freeform 39"/>
            <p:cNvSpPr>
              <a:spLocks/>
            </p:cNvSpPr>
            <p:nvPr/>
          </p:nvSpPr>
          <p:spPr bwMode="auto">
            <a:xfrm rot="5400000">
              <a:off x="6348018" y="4301944"/>
              <a:ext cx="141677" cy="374616"/>
            </a:xfrm>
            <a:custGeom>
              <a:avLst/>
              <a:gdLst>
                <a:gd name="T0" fmla="*/ 117 w 232"/>
                <a:gd name="T1" fmla="*/ 25 h 613"/>
                <a:gd name="T2" fmla="*/ 207 w 232"/>
                <a:gd name="T3" fmla="*/ 25 h 613"/>
                <a:gd name="T4" fmla="*/ 207 w 232"/>
                <a:gd name="T5" fmla="*/ 115 h 613"/>
                <a:gd name="T6" fmla="*/ 127 w 232"/>
                <a:gd name="T7" fmla="*/ 310 h 613"/>
                <a:gd name="T8" fmla="*/ 207 w 232"/>
                <a:gd name="T9" fmla="*/ 504 h 613"/>
                <a:gd name="T10" fmla="*/ 207 w 232"/>
                <a:gd name="T11" fmla="*/ 594 h 613"/>
                <a:gd name="T12" fmla="*/ 162 w 232"/>
                <a:gd name="T13" fmla="*/ 613 h 613"/>
                <a:gd name="T14" fmla="*/ 117 w 232"/>
                <a:gd name="T15" fmla="*/ 594 h 613"/>
                <a:gd name="T16" fmla="*/ 117 w 232"/>
                <a:gd name="T17" fmla="*/ 594 h 613"/>
                <a:gd name="T18" fmla="*/ 0 w 232"/>
                <a:gd name="T19" fmla="*/ 310 h 613"/>
                <a:gd name="T20" fmla="*/ 117 w 232"/>
                <a:gd name="T21" fmla="*/ 25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2" h="613">
                  <a:moveTo>
                    <a:pt x="117" y="25"/>
                  </a:moveTo>
                  <a:cubicBezTo>
                    <a:pt x="142" y="0"/>
                    <a:pt x="183" y="1"/>
                    <a:pt x="207" y="25"/>
                  </a:cubicBezTo>
                  <a:cubicBezTo>
                    <a:pt x="232" y="50"/>
                    <a:pt x="232" y="90"/>
                    <a:pt x="207" y="115"/>
                  </a:cubicBezTo>
                  <a:cubicBezTo>
                    <a:pt x="154" y="169"/>
                    <a:pt x="127" y="239"/>
                    <a:pt x="127" y="310"/>
                  </a:cubicBezTo>
                  <a:cubicBezTo>
                    <a:pt x="127" y="380"/>
                    <a:pt x="154" y="450"/>
                    <a:pt x="207" y="504"/>
                  </a:cubicBezTo>
                  <a:cubicBezTo>
                    <a:pt x="232" y="529"/>
                    <a:pt x="232" y="569"/>
                    <a:pt x="207" y="594"/>
                  </a:cubicBezTo>
                  <a:cubicBezTo>
                    <a:pt x="195" y="607"/>
                    <a:pt x="179" y="613"/>
                    <a:pt x="162" y="613"/>
                  </a:cubicBezTo>
                  <a:cubicBezTo>
                    <a:pt x="146" y="613"/>
                    <a:pt x="130" y="607"/>
                    <a:pt x="117" y="594"/>
                  </a:cubicBezTo>
                  <a:cubicBezTo>
                    <a:pt x="117" y="594"/>
                    <a:pt x="117" y="594"/>
                    <a:pt x="117" y="594"/>
                  </a:cubicBezTo>
                  <a:cubicBezTo>
                    <a:pt x="39" y="516"/>
                    <a:pt x="0" y="412"/>
                    <a:pt x="0" y="310"/>
                  </a:cubicBezTo>
                  <a:cubicBezTo>
                    <a:pt x="0" y="207"/>
                    <a:pt x="39" y="104"/>
                    <a:pt x="1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32" name="Group 124"/>
          <p:cNvGrpSpPr>
            <a:grpSpLocks noChangeAspect="1"/>
          </p:cNvGrpSpPr>
          <p:nvPr/>
        </p:nvGrpSpPr>
        <p:grpSpPr>
          <a:xfrm rot="7500000" flipH="1">
            <a:off x="8348962" y="2849064"/>
            <a:ext cx="430661" cy="215518"/>
            <a:chOff x="6122447" y="4263293"/>
            <a:chExt cx="593078" cy="296797"/>
          </a:xfrm>
          <a:solidFill>
            <a:schemeClr val="accent2"/>
          </a:solidFill>
        </p:grpSpPr>
        <p:sp>
          <p:nvSpPr>
            <p:cNvPr id="136" name="Freeform 38"/>
            <p:cNvSpPr>
              <a:spLocks/>
            </p:cNvSpPr>
            <p:nvPr/>
          </p:nvSpPr>
          <p:spPr bwMode="auto">
            <a:xfrm rot="5400000">
              <a:off x="6325138" y="4060602"/>
              <a:ext cx="187696" cy="593078"/>
            </a:xfrm>
            <a:custGeom>
              <a:avLst/>
              <a:gdLst>
                <a:gd name="T0" fmla="*/ 192 w 307"/>
                <a:gd name="T1" fmla="*/ 25 h 971"/>
                <a:gd name="T2" fmla="*/ 282 w 307"/>
                <a:gd name="T3" fmla="*/ 25 h 971"/>
                <a:gd name="T4" fmla="*/ 282 w 307"/>
                <a:gd name="T5" fmla="*/ 114 h 971"/>
                <a:gd name="T6" fmla="*/ 127 w 307"/>
                <a:gd name="T7" fmla="*/ 489 h 971"/>
                <a:gd name="T8" fmla="*/ 282 w 307"/>
                <a:gd name="T9" fmla="*/ 863 h 971"/>
                <a:gd name="T10" fmla="*/ 282 w 307"/>
                <a:gd name="T11" fmla="*/ 953 h 971"/>
                <a:gd name="T12" fmla="*/ 237 w 307"/>
                <a:gd name="T13" fmla="*/ 971 h 971"/>
                <a:gd name="T14" fmla="*/ 192 w 307"/>
                <a:gd name="T15" fmla="*/ 953 h 971"/>
                <a:gd name="T16" fmla="*/ 192 w 307"/>
                <a:gd name="T17" fmla="*/ 953 h 971"/>
                <a:gd name="T18" fmla="*/ 0 w 307"/>
                <a:gd name="T19" fmla="*/ 489 h 971"/>
                <a:gd name="T20" fmla="*/ 192 w 307"/>
                <a:gd name="T21" fmla="*/ 2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7" h="971">
                  <a:moveTo>
                    <a:pt x="192" y="25"/>
                  </a:moveTo>
                  <a:cubicBezTo>
                    <a:pt x="217" y="0"/>
                    <a:pt x="257" y="0"/>
                    <a:pt x="282" y="25"/>
                  </a:cubicBezTo>
                  <a:cubicBezTo>
                    <a:pt x="307" y="49"/>
                    <a:pt x="307" y="90"/>
                    <a:pt x="282" y="114"/>
                  </a:cubicBezTo>
                  <a:cubicBezTo>
                    <a:pt x="178" y="218"/>
                    <a:pt x="127" y="353"/>
                    <a:pt x="127" y="489"/>
                  </a:cubicBezTo>
                  <a:cubicBezTo>
                    <a:pt x="127" y="624"/>
                    <a:pt x="178" y="759"/>
                    <a:pt x="282" y="863"/>
                  </a:cubicBezTo>
                  <a:cubicBezTo>
                    <a:pt x="307" y="888"/>
                    <a:pt x="307" y="928"/>
                    <a:pt x="282" y="953"/>
                  </a:cubicBezTo>
                  <a:cubicBezTo>
                    <a:pt x="269" y="965"/>
                    <a:pt x="253" y="971"/>
                    <a:pt x="237" y="971"/>
                  </a:cubicBezTo>
                  <a:cubicBezTo>
                    <a:pt x="221" y="971"/>
                    <a:pt x="204" y="965"/>
                    <a:pt x="192" y="953"/>
                  </a:cubicBezTo>
                  <a:cubicBezTo>
                    <a:pt x="192" y="953"/>
                    <a:pt x="192" y="953"/>
                    <a:pt x="192" y="953"/>
                  </a:cubicBezTo>
                  <a:cubicBezTo>
                    <a:pt x="64" y="825"/>
                    <a:pt x="0" y="657"/>
                    <a:pt x="0" y="489"/>
                  </a:cubicBezTo>
                  <a:cubicBezTo>
                    <a:pt x="0" y="321"/>
                    <a:pt x="64" y="153"/>
                    <a:pt x="19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7" name="Freeform 39"/>
            <p:cNvSpPr>
              <a:spLocks/>
            </p:cNvSpPr>
            <p:nvPr/>
          </p:nvSpPr>
          <p:spPr bwMode="auto">
            <a:xfrm rot="5400000">
              <a:off x="6348018" y="4301944"/>
              <a:ext cx="141677" cy="374616"/>
            </a:xfrm>
            <a:custGeom>
              <a:avLst/>
              <a:gdLst>
                <a:gd name="T0" fmla="*/ 117 w 232"/>
                <a:gd name="T1" fmla="*/ 25 h 613"/>
                <a:gd name="T2" fmla="*/ 207 w 232"/>
                <a:gd name="T3" fmla="*/ 25 h 613"/>
                <a:gd name="T4" fmla="*/ 207 w 232"/>
                <a:gd name="T5" fmla="*/ 115 h 613"/>
                <a:gd name="T6" fmla="*/ 127 w 232"/>
                <a:gd name="T7" fmla="*/ 310 h 613"/>
                <a:gd name="T8" fmla="*/ 207 w 232"/>
                <a:gd name="T9" fmla="*/ 504 h 613"/>
                <a:gd name="T10" fmla="*/ 207 w 232"/>
                <a:gd name="T11" fmla="*/ 594 h 613"/>
                <a:gd name="T12" fmla="*/ 162 w 232"/>
                <a:gd name="T13" fmla="*/ 613 h 613"/>
                <a:gd name="T14" fmla="*/ 117 w 232"/>
                <a:gd name="T15" fmla="*/ 594 h 613"/>
                <a:gd name="T16" fmla="*/ 117 w 232"/>
                <a:gd name="T17" fmla="*/ 594 h 613"/>
                <a:gd name="T18" fmla="*/ 0 w 232"/>
                <a:gd name="T19" fmla="*/ 310 h 613"/>
                <a:gd name="T20" fmla="*/ 117 w 232"/>
                <a:gd name="T21" fmla="*/ 25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2" h="613">
                  <a:moveTo>
                    <a:pt x="117" y="25"/>
                  </a:moveTo>
                  <a:cubicBezTo>
                    <a:pt x="142" y="0"/>
                    <a:pt x="183" y="1"/>
                    <a:pt x="207" y="25"/>
                  </a:cubicBezTo>
                  <a:cubicBezTo>
                    <a:pt x="232" y="50"/>
                    <a:pt x="232" y="90"/>
                    <a:pt x="207" y="115"/>
                  </a:cubicBezTo>
                  <a:cubicBezTo>
                    <a:pt x="154" y="169"/>
                    <a:pt x="127" y="239"/>
                    <a:pt x="127" y="310"/>
                  </a:cubicBezTo>
                  <a:cubicBezTo>
                    <a:pt x="127" y="380"/>
                    <a:pt x="154" y="450"/>
                    <a:pt x="207" y="504"/>
                  </a:cubicBezTo>
                  <a:cubicBezTo>
                    <a:pt x="232" y="529"/>
                    <a:pt x="232" y="569"/>
                    <a:pt x="207" y="594"/>
                  </a:cubicBezTo>
                  <a:cubicBezTo>
                    <a:pt x="195" y="607"/>
                    <a:pt x="179" y="613"/>
                    <a:pt x="162" y="613"/>
                  </a:cubicBezTo>
                  <a:cubicBezTo>
                    <a:pt x="146" y="613"/>
                    <a:pt x="130" y="607"/>
                    <a:pt x="117" y="594"/>
                  </a:cubicBezTo>
                  <a:cubicBezTo>
                    <a:pt x="117" y="594"/>
                    <a:pt x="117" y="594"/>
                    <a:pt x="117" y="594"/>
                  </a:cubicBezTo>
                  <a:cubicBezTo>
                    <a:pt x="39" y="516"/>
                    <a:pt x="0" y="412"/>
                    <a:pt x="0" y="310"/>
                  </a:cubicBezTo>
                  <a:cubicBezTo>
                    <a:pt x="0" y="207"/>
                    <a:pt x="39" y="104"/>
                    <a:pt x="1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25" name="Rectangle 3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323915" y="2927669"/>
            <a:ext cx="1076638" cy="405591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81628" tIns="40814" rIns="81628" bIns="40814">
            <a:spAutoFit/>
          </a:bodyPr>
          <a:lstStyle/>
          <a:p>
            <a:pPr algn="ctr"/>
            <a:r>
              <a:rPr lang="ja-JP" altLang="en-US" sz="1000" dirty="0">
                <a:solidFill>
                  <a:srgbClr val="095BA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同一</a:t>
            </a:r>
            <a:r>
              <a:rPr lang="en-US" altLang="ja-JP" sz="1000" dirty="0">
                <a:solidFill>
                  <a:srgbClr val="095BA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L2</a:t>
            </a:r>
            <a:r>
              <a:rPr lang="ja-JP" altLang="en-US" sz="1000" dirty="0">
                <a:solidFill>
                  <a:srgbClr val="095BA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ドメイン</a:t>
            </a:r>
            <a:r>
              <a:rPr lang="en-US" altLang="ja-JP" sz="1000" dirty="0">
                <a:solidFill>
                  <a:srgbClr val="095BA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/>
            </a:r>
            <a:br>
              <a:rPr lang="en-US" altLang="ja-JP" sz="1000" dirty="0">
                <a:solidFill>
                  <a:srgbClr val="095BA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r>
              <a:rPr lang="en-US" altLang="ja-JP" sz="1000" dirty="0">
                <a:solidFill>
                  <a:srgbClr val="095BA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(</a:t>
            </a:r>
            <a:r>
              <a:rPr lang="en-US" altLang="ja-JP" sz="1000" dirty="0" smtClean="0">
                <a:solidFill>
                  <a:srgbClr val="095BA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Native VLAN</a:t>
            </a:r>
            <a:r>
              <a:rPr lang="en-US" altLang="ja-JP" sz="1000" dirty="0">
                <a:solidFill>
                  <a:srgbClr val="095BA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)</a:t>
            </a:r>
            <a:endParaRPr lang="en-US" sz="1000" dirty="0">
              <a:solidFill>
                <a:srgbClr val="095BA6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35" name="フリーフォーム 34"/>
          <p:cNvSpPr/>
          <p:nvPr/>
        </p:nvSpPr>
        <p:spPr>
          <a:xfrm>
            <a:off x="7057977" y="2774950"/>
            <a:ext cx="825177" cy="590550"/>
          </a:xfrm>
          <a:custGeom>
            <a:avLst/>
            <a:gdLst>
              <a:gd name="connsiteX0" fmla="*/ 234627 w 825177"/>
              <a:gd name="connsiteY0" fmla="*/ 590550 h 590550"/>
              <a:gd name="connsiteX1" fmla="*/ 31427 w 825177"/>
              <a:gd name="connsiteY1" fmla="*/ 101600 h 590550"/>
              <a:gd name="connsiteX2" fmla="*/ 825177 w 825177"/>
              <a:gd name="connsiteY2" fmla="*/ 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5177" h="590550">
                <a:moveTo>
                  <a:pt x="234627" y="590550"/>
                </a:moveTo>
                <a:cubicBezTo>
                  <a:pt x="83814" y="395287"/>
                  <a:pt x="-66998" y="200025"/>
                  <a:pt x="31427" y="101600"/>
                </a:cubicBezTo>
                <a:cubicBezTo>
                  <a:pt x="129852" y="3175"/>
                  <a:pt x="477514" y="1587"/>
                  <a:pt x="825177" y="0"/>
                </a:cubicBezTo>
              </a:path>
            </a:pathLst>
          </a:custGeom>
          <a:noFill/>
          <a:ln w="38100">
            <a:solidFill>
              <a:schemeClr val="accent5"/>
            </a:solidFill>
            <a:prstDash val="sysDash"/>
            <a:headEnd type="arrow" w="med" len="med"/>
            <a:tailEnd type="arrow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1" name="Rectangle 7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552658" y="2934057"/>
            <a:ext cx="875482" cy="420979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square" lIns="81628" tIns="40814" rIns="81628" bIns="40814">
            <a:spAutoFit/>
          </a:bodyPr>
          <a:lstStyle/>
          <a:p>
            <a:pPr algn="ctr"/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単体</a:t>
            </a:r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AP</a:t>
            </a:r>
            <a:b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と</a:t>
            </a:r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して動作</a:t>
            </a:r>
            <a:endParaRPr 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123" name="Rectangle 7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70844" y="1724028"/>
            <a:ext cx="1300706" cy="420979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square" lIns="81628" tIns="40814" rIns="81628" bIns="40814">
            <a:spAutoFit/>
          </a:bodyPr>
          <a:lstStyle/>
          <a:p>
            <a:pPr algn="ctr"/>
            <a:r>
              <a:rPr lang="en-US" altLang="ja-JP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AP</a:t>
            </a:r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+</a:t>
            </a:r>
          </a:p>
          <a:p>
            <a:pPr algn="ctr"/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コントローラ</a:t>
            </a:r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機能</a:t>
            </a:r>
            <a:endParaRPr 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887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管理ネットワーク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1948361" y="3333191"/>
            <a:ext cx="63286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4554577" y="1863170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その他</a:t>
            </a:r>
            <a:r>
              <a:rPr kumimoji="0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2374319" y="1863170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</a:t>
            </a:r>
            <a:r>
              <a:rPr kumimoji="0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3126288" y="2832702"/>
            <a:ext cx="4025228" cy="500489"/>
            <a:chOff x="2542112" y="2860310"/>
            <a:chExt cx="4025228" cy="697874"/>
          </a:xfrm>
        </p:grpSpPr>
        <p:cxnSp>
          <p:nvCxnSpPr>
            <p:cNvPr id="40" name="直線コネクタ 39"/>
            <p:cNvCxnSpPr/>
            <p:nvPr/>
          </p:nvCxnSpPr>
          <p:spPr>
            <a:xfrm flipH="1">
              <a:off x="4554726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H="1">
              <a:off x="2542112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6567340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正方形/長方形 42"/>
          <p:cNvSpPr/>
          <p:nvPr/>
        </p:nvSpPr>
        <p:spPr>
          <a:xfrm>
            <a:off x="6614189" y="1863170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その他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3" name="グループ化 32"/>
          <p:cNvGrpSpPr>
            <a:grpSpLocks noChangeAspect="1"/>
          </p:cNvGrpSpPr>
          <p:nvPr/>
        </p:nvGrpSpPr>
        <p:grpSpPr>
          <a:xfrm>
            <a:off x="2825394" y="2212063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34" name="フリーフォーム 33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35" name="グループ化 34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5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6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9" name="グループ化 38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4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1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67" name="グループ化 66"/>
          <p:cNvGrpSpPr>
            <a:grpSpLocks noChangeAspect="1"/>
          </p:cNvGrpSpPr>
          <p:nvPr/>
        </p:nvGrpSpPr>
        <p:grpSpPr>
          <a:xfrm>
            <a:off x="4839230" y="2209404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68" name="フリーフォーム 67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69" name="グループ化 68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74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5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6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70" name="グループ化 69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7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2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3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77" name="グループ化 76"/>
          <p:cNvGrpSpPr>
            <a:grpSpLocks noChangeAspect="1"/>
          </p:cNvGrpSpPr>
          <p:nvPr/>
        </p:nvGrpSpPr>
        <p:grpSpPr>
          <a:xfrm>
            <a:off x="6831447" y="2222867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78" name="フリーフォーム 77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79" name="グループ化 78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84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5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6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80" name="グループ化 79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8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2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3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7" name="楕円 6"/>
          <p:cNvSpPr>
            <a:spLocks noChangeAspect="1"/>
          </p:cNvSpPr>
          <p:nvPr/>
        </p:nvSpPr>
        <p:spPr>
          <a:xfrm>
            <a:off x="3263117" y="2858051"/>
            <a:ext cx="324345" cy="324345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endParaRPr kumimoji="1" lang="ja-JP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97" name="Group 137"/>
          <p:cNvGrpSpPr>
            <a:grpSpLocks noChangeAspect="1"/>
          </p:cNvGrpSpPr>
          <p:nvPr/>
        </p:nvGrpSpPr>
        <p:grpSpPr>
          <a:xfrm rot="5400000">
            <a:off x="4801607" y="3059520"/>
            <a:ext cx="491836" cy="208585"/>
            <a:chOff x="7413625" y="908050"/>
            <a:chExt cx="1167897" cy="495300"/>
          </a:xfrm>
        </p:grpSpPr>
        <p:sp>
          <p:nvSpPr>
            <p:cNvPr id="98" name="Freeform 60"/>
            <p:cNvSpPr>
              <a:spLocks noEditPoints="1"/>
            </p:cNvSpPr>
            <p:nvPr/>
          </p:nvSpPr>
          <p:spPr bwMode="auto">
            <a:xfrm>
              <a:off x="7413625" y="1093787"/>
              <a:ext cx="1160463" cy="123825"/>
            </a:xfrm>
            <a:custGeom>
              <a:avLst/>
              <a:gdLst>
                <a:gd name="T0" fmla="*/ 654 w 664"/>
                <a:gd name="T1" fmla="*/ 61 h 71"/>
                <a:gd name="T2" fmla="*/ 653 w 664"/>
                <a:gd name="T3" fmla="*/ 61 h 71"/>
                <a:gd name="T4" fmla="*/ 653 w 664"/>
                <a:gd name="T5" fmla="*/ 61 h 71"/>
                <a:gd name="T6" fmla="*/ 654 w 664"/>
                <a:gd name="T7" fmla="*/ 61 h 71"/>
                <a:gd name="T8" fmla="*/ 654 w 664"/>
                <a:gd name="T9" fmla="*/ 60 h 71"/>
                <a:gd name="T10" fmla="*/ 654 w 664"/>
                <a:gd name="T11" fmla="*/ 61 h 71"/>
                <a:gd name="T12" fmla="*/ 654 w 664"/>
                <a:gd name="T13" fmla="*/ 60 h 71"/>
                <a:gd name="T14" fmla="*/ 654 w 664"/>
                <a:gd name="T15" fmla="*/ 60 h 71"/>
                <a:gd name="T16" fmla="*/ 654 w 664"/>
                <a:gd name="T17" fmla="*/ 60 h 71"/>
                <a:gd name="T18" fmla="*/ 654 w 664"/>
                <a:gd name="T19" fmla="*/ 60 h 71"/>
                <a:gd name="T20" fmla="*/ 654 w 664"/>
                <a:gd name="T21" fmla="*/ 60 h 71"/>
                <a:gd name="T22" fmla="*/ 654 w 664"/>
                <a:gd name="T23" fmla="*/ 60 h 71"/>
                <a:gd name="T24" fmla="*/ 654 w 664"/>
                <a:gd name="T25" fmla="*/ 60 h 71"/>
                <a:gd name="T26" fmla="*/ 654 w 664"/>
                <a:gd name="T27" fmla="*/ 60 h 71"/>
                <a:gd name="T28" fmla="*/ 654 w 664"/>
                <a:gd name="T29" fmla="*/ 60 h 71"/>
                <a:gd name="T30" fmla="*/ 654 w 664"/>
                <a:gd name="T31" fmla="*/ 60 h 71"/>
                <a:gd name="T32" fmla="*/ 654 w 664"/>
                <a:gd name="T33" fmla="*/ 60 h 71"/>
                <a:gd name="T34" fmla="*/ 654 w 664"/>
                <a:gd name="T35" fmla="*/ 60 h 71"/>
                <a:gd name="T36" fmla="*/ 654 w 664"/>
                <a:gd name="T37" fmla="*/ 60 h 71"/>
                <a:gd name="T38" fmla="*/ 661 w 664"/>
                <a:gd name="T39" fmla="*/ 50 h 71"/>
                <a:gd name="T40" fmla="*/ 660 w 664"/>
                <a:gd name="T41" fmla="*/ 51 h 71"/>
                <a:gd name="T42" fmla="*/ 661 w 664"/>
                <a:gd name="T43" fmla="*/ 50 h 71"/>
                <a:gd name="T44" fmla="*/ 661 w 664"/>
                <a:gd name="T45" fmla="*/ 21 h 71"/>
                <a:gd name="T46" fmla="*/ 664 w 664"/>
                <a:gd name="T47" fmla="*/ 36 h 71"/>
                <a:gd name="T48" fmla="*/ 661 w 664"/>
                <a:gd name="T49" fmla="*/ 50 h 71"/>
                <a:gd name="T50" fmla="*/ 664 w 664"/>
                <a:gd name="T51" fmla="*/ 36 h 71"/>
                <a:gd name="T52" fmla="*/ 661 w 664"/>
                <a:gd name="T53" fmla="*/ 21 h 71"/>
                <a:gd name="T54" fmla="*/ 661 w 664"/>
                <a:gd name="T55" fmla="*/ 21 h 71"/>
                <a:gd name="T56" fmla="*/ 661 w 664"/>
                <a:gd name="T57" fmla="*/ 21 h 71"/>
                <a:gd name="T58" fmla="*/ 661 w 664"/>
                <a:gd name="T59" fmla="*/ 21 h 71"/>
                <a:gd name="T60" fmla="*/ 543 w 664"/>
                <a:gd name="T61" fmla="*/ 0 h 71"/>
                <a:gd name="T62" fmla="*/ 35 w 664"/>
                <a:gd name="T63" fmla="*/ 0 h 71"/>
                <a:gd name="T64" fmla="*/ 0 w 664"/>
                <a:gd name="T65" fmla="*/ 36 h 71"/>
                <a:gd name="T66" fmla="*/ 35 w 664"/>
                <a:gd name="T67" fmla="*/ 71 h 71"/>
                <a:gd name="T68" fmla="*/ 543 w 664"/>
                <a:gd name="T69" fmla="*/ 71 h 71"/>
                <a:gd name="T70" fmla="*/ 578 w 664"/>
                <a:gd name="T71" fmla="*/ 36 h 71"/>
                <a:gd name="T72" fmla="*/ 543 w 664"/>
                <a:gd name="T7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4" h="71">
                  <a:moveTo>
                    <a:pt x="654" y="61"/>
                  </a:moveTo>
                  <a:cubicBezTo>
                    <a:pt x="653" y="61"/>
                    <a:pt x="653" y="61"/>
                    <a:pt x="653" y="61"/>
                  </a:cubicBezTo>
                  <a:cubicBezTo>
                    <a:pt x="653" y="61"/>
                    <a:pt x="653" y="61"/>
                    <a:pt x="653" y="61"/>
                  </a:cubicBezTo>
                  <a:cubicBezTo>
                    <a:pt x="653" y="61"/>
                    <a:pt x="653" y="61"/>
                    <a:pt x="654" y="61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1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61" y="50"/>
                  </a:moveTo>
                  <a:cubicBezTo>
                    <a:pt x="660" y="50"/>
                    <a:pt x="660" y="50"/>
                    <a:pt x="660" y="51"/>
                  </a:cubicBezTo>
                  <a:cubicBezTo>
                    <a:pt x="660" y="50"/>
                    <a:pt x="660" y="50"/>
                    <a:pt x="661" y="50"/>
                  </a:cubicBezTo>
                  <a:moveTo>
                    <a:pt x="661" y="21"/>
                  </a:moveTo>
                  <a:cubicBezTo>
                    <a:pt x="663" y="26"/>
                    <a:pt x="664" y="31"/>
                    <a:pt x="664" y="36"/>
                  </a:cubicBezTo>
                  <a:cubicBezTo>
                    <a:pt x="664" y="41"/>
                    <a:pt x="663" y="46"/>
                    <a:pt x="661" y="50"/>
                  </a:cubicBezTo>
                  <a:cubicBezTo>
                    <a:pt x="663" y="46"/>
                    <a:pt x="664" y="41"/>
                    <a:pt x="664" y="36"/>
                  </a:cubicBezTo>
                  <a:cubicBezTo>
                    <a:pt x="664" y="31"/>
                    <a:pt x="663" y="26"/>
                    <a:pt x="661" y="21"/>
                  </a:cubicBezTo>
                  <a:moveTo>
                    <a:pt x="661" y="21"/>
                  </a:moveTo>
                  <a:cubicBezTo>
                    <a:pt x="661" y="21"/>
                    <a:pt x="661" y="21"/>
                    <a:pt x="661" y="21"/>
                  </a:cubicBezTo>
                  <a:cubicBezTo>
                    <a:pt x="661" y="21"/>
                    <a:pt x="661" y="21"/>
                    <a:pt x="661" y="21"/>
                  </a:cubicBezTo>
                  <a:moveTo>
                    <a:pt x="54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6"/>
                  </a:cubicBezTo>
                  <a:cubicBezTo>
                    <a:pt x="0" y="55"/>
                    <a:pt x="15" y="71"/>
                    <a:pt x="35" y="71"/>
                  </a:cubicBezTo>
                  <a:cubicBezTo>
                    <a:pt x="543" y="71"/>
                    <a:pt x="543" y="71"/>
                    <a:pt x="543" y="71"/>
                  </a:cubicBezTo>
                  <a:cubicBezTo>
                    <a:pt x="578" y="36"/>
                    <a:pt x="578" y="36"/>
                    <a:pt x="578" y="36"/>
                  </a:cubicBezTo>
                  <a:cubicBezTo>
                    <a:pt x="543" y="0"/>
                    <a:pt x="543" y="0"/>
                    <a:pt x="543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9" name="Freeform 61"/>
            <p:cNvSpPr>
              <a:spLocks/>
            </p:cNvSpPr>
            <p:nvPr/>
          </p:nvSpPr>
          <p:spPr bwMode="auto">
            <a:xfrm>
              <a:off x="8259763" y="908050"/>
              <a:ext cx="295275" cy="204787"/>
            </a:xfrm>
            <a:custGeom>
              <a:avLst/>
              <a:gdLst>
                <a:gd name="T0" fmla="*/ 38 w 169"/>
                <a:gd name="T1" fmla="*/ 0 h 117"/>
                <a:gd name="T2" fmla="*/ 13 w 169"/>
                <a:gd name="T3" fmla="*/ 11 h 117"/>
                <a:gd name="T4" fmla="*/ 13 w 169"/>
                <a:gd name="T5" fmla="*/ 61 h 117"/>
                <a:gd name="T6" fmla="*/ 59 w 169"/>
                <a:gd name="T7" fmla="*/ 106 h 117"/>
                <a:gd name="T8" fmla="*/ 144 w 169"/>
                <a:gd name="T9" fmla="*/ 106 h 117"/>
                <a:gd name="T10" fmla="*/ 144 w 169"/>
                <a:gd name="T11" fmla="*/ 106 h 117"/>
                <a:gd name="T12" fmla="*/ 148 w 169"/>
                <a:gd name="T13" fmla="*/ 107 h 117"/>
                <a:gd name="T14" fmla="*/ 156 w 169"/>
                <a:gd name="T15" fmla="*/ 108 h 117"/>
                <a:gd name="T16" fmla="*/ 156 w 169"/>
                <a:gd name="T17" fmla="*/ 108 h 117"/>
                <a:gd name="T18" fmla="*/ 156 w 169"/>
                <a:gd name="T19" fmla="*/ 108 h 117"/>
                <a:gd name="T20" fmla="*/ 169 w 169"/>
                <a:gd name="T21" fmla="*/ 117 h 117"/>
                <a:gd name="T22" fmla="*/ 63 w 169"/>
                <a:gd name="T23" fmla="*/ 11 h 117"/>
                <a:gd name="T24" fmla="*/ 38 w 169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117">
                  <a:moveTo>
                    <a:pt x="38" y="0"/>
                  </a:moveTo>
                  <a:cubicBezTo>
                    <a:pt x="29" y="0"/>
                    <a:pt x="20" y="4"/>
                    <a:pt x="13" y="11"/>
                  </a:cubicBezTo>
                  <a:cubicBezTo>
                    <a:pt x="0" y="25"/>
                    <a:pt x="0" y="47"/>
                    <a:pt x="13" y="61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6"/>
                    <a:pt x="147" y="106"/>
                    <a:pt x="148" y="107"/>
                  </a:cubicBezTo>
                  <a:cubicBezTo>
                    <a:pt x="151" y="107"/>
                    <a:pt x="154" y="107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61" y="110"/>
                    <a:pt x="166" y="113"/>
                    <a:pt x="169" y="117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0" name="Freeform 62"/>
            <p:cNvSpPr>
              <a:spLocks noEditPoints="1"/>
            </p:cNvSpPr>
            <p:nvPr/>
          </p:nvSpPr>
          <p:spPr bwMode="auto">
            <a:xfrm>
              <a:off x="8362950" y="1093787"/>
              <a:ext cx="169863" cy="61912"/>
            </a:xfrm>
            <a:custGeom>
              <a:avLst/>
              <a:gdLst>
                <a:gd name="T0" fmla="*/ 97 w 97"/>
                <a:gd name="T1" fmla="*/ 2 h 36"/>
                <a:gd name="T2" fmla="*/ 97 w 97"/>
                <a:gd name="T3" fmla="*/ 2 h 36"/>
                <a:gd name="T4" fmla="*/ 97 w 97"/>
                <a:gd name="T5" fmla="*/ 2 h 36"/>
                <a:gd name="T6" fmla="*/ 89 w 97"/>
                <a:gd name="T7" fmla="*/ 1 h 36"/>
                <a:gd name="T8" fmla="*/ 97 w 97"/>
                <a:gd name="T9" fmla="*/ 2 h 36"/>
                <a:gd name="T10" fmla="*/ 89 w 97"/>
                <a:gd name="T11" fmla="*/ 1 h 36"/>
                <a:gd name="T12" fmla="*/ 85 w 97"/>
                <a:gd name="T13" fmla="*/ 0 h 36"/>
                <a:gd name="T14" fmla="*/ 0 w 97"/>
                <a:gd name="T15" fmla="*/ 0 h 36"/>
                <a:gd name="T16" fmla="*/ 35 w 97"/>
                <a:gd name="T17" fmla="*/ 36 h 36"/>
                <a:gd name="T18" fmla="*/ 60 w 97"/>
                <a:gd name="T19" fmla="*/ 11 h 36"/>
                <a:gd name="T20" fmla="*/ 85 w 97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36"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moveTo>
                    <a:pt x="89" y="1"/>
                  </a:moveTo>
                  <a:cubicBezTo>
                    <a:pt x="92" y="1"/>
                    <a:pt x="94" y="1"/>
                    <a:pt x="97" y="2"/>
                  </a:cubicBezTo>
                  <a:cubicBezTo>
                    <a:pt x="95" y="1"/>
                    <a:pt x="92" y="1"/>
                    <a:pt x="89" y="1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7" y="4"/>
                    <a:pt x="76" y="0"/>
                    <a:pt x="8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1" name="Freeform 63"/>
            <p:cNvSpPr>
              <a:spLocks/>
            </p:cNvSpPr>
            <p:nvPr/>
          </p:nvSpPr>
          <p:spPr bwMode="auto">
            <a:xfrm>
              <a:off x="8259763" y="1200150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9 w 169"/>
                <a:gd name="T3" fmla="*/ 0 h 116"/>
                <a:gd name="T4" fmla="*/ 169 w 169"/>
                <a:gd name="T5" fmla="*/ 0 h 116"/>
                <a:gd name="T6" fmla="*/ 169 w 169"/>
                <a:gd name="T7" fmla="*/ 0 h 116"/>
                <a:gd name="T8" fmla="*/ 169 w 169"/>
                <a:gd name="T9" fmla="*/ 0 h 116"/>
                <a:gd name="T10" fmla="*/ 169 w 169"/>
                <a:gd name="T11" fmla="*/ 0 h 116"/>
                <a:gd name="T12" fmla="*/ 169 w 169"/>
                <a:gd name="T13" fmla="*/ 0 h 116"/>
                <a:gd name="T14" fmla="*/ 169 w 169"/>
                <a:gd name="T15" fmla="*/ 0 h 116"/>
                <a:gd name="T16" fmla="*/ 169 w 169"/>
                <a:gd name="T17" fmla="*/ 0 h 116"/>
                <a:gd name="T18" fmla="*/ 169 w 169"/>
                <a:gd name="T19" fmla="*/ 0 h 116"/>
                <a:gd name="T20" fmla="*/ 168 w 169"/>
                <a:gd name="T21" fmla="*/ 1 h 116"/>
                <a:gd name="T22" fmla="*/ 168 w 169"/>
                <a:gd name="T23" fmla="*/ 1 h 116"/>
                <a:gd name="T24" fmla="*/ 159 w 169"/>
                <a:gd name="T25" fmla="*/ 7 h 116"/>
                <a:gd name="T26" fmla="*/ 159 w 169"/>
                <a:gd name="T27" fmla="*/ 7 h 116"/>
                <a:gd name="T28" fmla="*/ 159 w 169"/>
                <a:gd name="T29" fmla="*/ 7 h 116"/>
                <a:gd name="T30" fmla="*/ 144 w 169"/>
                <a:gd name="T31" fmla="*/ 10 h 116"/>
                <a:gd name="T32" fmla="*/ 59 w 169"/>
                <a:gd name="T33" fmla="*/ 10 h 116"/>
                <a:gd name="T34" fmla="*/ 13 w 169"/>
                <a:gd name="T35" fmla="*/ 56 h 116"/>
                <a:gd name="T36" fmla="*/ 13 w 169"/>
                <a:gd name="T37" fmla="*/ 106 h 116"/>
                <a:gd name="T38" fmla="*/ 38 w 169"/>
                <a:gd name="T39" fmla="*/ 116 h 116"/>
                <a:gd name="T40" fmla="*/ 63 w 169"/>
                <a:gd name="T41" fmla="*/ 106 h 116"/>
                <a:gd name="T42" fmla="*/ 169 w 169"/>
                <a:gd name="T4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8" y="1"/>
                    <a:pt x="168" y="1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166" y="3"/>
                    <a:pt x="162" y="5"/>
                    <a:pt x="159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5" y="9"/>
                    <a:pt x="150" y="10"/>
                    <a:pt x="144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69"/>
                    <a:pt x="0" y="92"/>
                    <a:pt x="13" y="106"/>
                  </a:cubicBezTo>
                  <a:cubicBezTo>
                    <a:pt x="20" y="113"/>
                    <a:pt x="29" y="116"/>
                    <a:pt x="38" y="116"/>
                  </a:cubicBezTo>
                  <a:cubicBezTo>
                    <a:pt x="48" y="116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2" name="Freeform 64"/>
            <p:cNvSpPr>
              <a:spLocks noEditPoints="1"/>
            </p:cNvSpPr>
            <p:nvPr/>
          </p:nvSpPr>
          <p:spPr bwMode="auto">
            <a:xfrm>
              <a:off x="8362950" y="1155700"/>
              <a:ext cx="192088" cy="61912"/>
            </a:xfrm>
            <a:custGeom>
              <a:avLst/>
              <a:gdLst>
                <a:gd name="T0" fmla="*/ 100 w 110"/>
                <a:gd name="T1" fmla="*/ 32 h 35"/>
                <a:gd name="T2" fmla="*/ 100 w 110"/>
                <a:gd name="T3" fmla="*/ 32 h 35"/>
                <a:gd name="T4" fmla="*/ 100 w 110"/>
                <a:gd name="T5" fmla="*/ 32 h 35"/>
                <a:gd name="T6" fmla="*/ 109 w 110"/>
                <a:gd name="T7" fmla="*/ 26 h 35"/>
                <a:gd name="T8" fmla="*/ 109 w 110"/>
                <a:gd name="T9" fmla="*/ 26 h 35"/>
                <a:gd name="T10" fmla="*/ 109 w 110"/>
                <a:gd name="T11" fmla="*/ 26 h 35"/>
                <a:gd name="T12" fmla="*/ 110 w 110"/>
                <a:gd name="T13" fmla="*/ 25 h 35"/>
                <a:gd name="T14" fmla="*/ 110 w 110"/>
                <a:gd name="T15" fmla="*/ 25 h 35"/>
                <a:gd name="T16" fmla="*/ 110 w 110"/>
                <a:gd name="T17" fmla="*/ 25 h 35"/>
                <a:gd name="T18" fmla="*/ 110 w 110"/>
                <a:gd name="T19" fmla="*/ 25 h 35"/>
                <a:gd name="T20" fmla="*/ 110 w 110"/>
                <a:gd name="T21" fmla="*/ 25 h 35"/>
                <a:gd name="T22" fmla="*/ 110 w 110"/>
                <a:gd name="T23" fmla="*/ 25 h 35"/>
                <a:gd name="T24" fmla="*/ 110 w 110"/>
                <a:gd name="T25" fmla="*/ 25 h 35"/>
                <a:gd name="T26" fmla="*/ 110 w 110"/>
                <a:gd name="T27" fmla="*/ 25 h 35"/>
                <a:gd name="T28" fmla="*/ 110 w 110"/>
                <a:gd name="T29" fmla="*/ 25 h 35"/>
                <a:gd name="T30" fmla="*/ 110 w 110"/>
                <a:gd name="T31" fmla="*/ 25 h 35"/>
                <a:gd name="T32" fmla="*/ 110 w 110"/>
                <a:gd name="T33" fmla="*/ 25 h 35"/>
                <a:gd name="T34" fmla="*/ 110 w 110"/>
                <a:gd name="T35" fmla="*/ 25 h 35"/>
                <a:gd name="T36" fmla="*/ 110 w 110"/>
                <a:gd name="T37" fmla="*/ 25 h 35"/>
                <a:gd name="T38" fmla="*/ 110 w 110"/>
                <a:gd name="T39" fmla="*/ 25 h 35"/>
                <a:gd name="T40" fmla="*/ 110 w 110"/>
                <a:gd name="T41" fmla="*/ 25 h 35"/>
                <a:gd name="T42" fmla="*/ 110 w 110"/>
                <a:gd name="T43" fmla="*/ 25 h 35"/>
                <a:gd name="T44" fmla="*/ 35 w 110"/>
                <a:gd name="T45" fmla="*/ 0 h 35"/>
                <a:gd name="T46" fmla="*/ 0 w 110"/>
                <a:gd name="T47" fmla="*/ 35 h 35"/>
                <a:gd name="T48" fmla="*/ 85 w 110"/>
                <a:gd name="T49" fmla="*/ 35 h 35"/>
                <a:gd name="T50" fmla="*/ 100 w 110"/>
                <a:gd name="T51" fmla="*/ 32 h 35"/>
                <a:gd name="T52" fmla="*/ 85 w 110"/>
                <a:gd name="T53" fmla="*/ 35 h 35"/>
                <a:gd name="T54" fmla="*/ 60 w 110"/>
                <a:gd name="T55" fmla="*/ 25 h 35"/>
                <a:gd name="T56" fmla="*/ 35 w 110"/>
                <a:gd name="T5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35">
                  <a:moveTo>
                    <a:pt x="100" y="32"/>
                  </a:move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moveTo>
                    <a:pt x="109" y="26"/>
                  </a:moveTo>
                  <a:cubicBezTo>
                    <a:pt x="109" y="26"/>
                    <a:pt x="109" y="26"/>
                    <a:pt x="109" y="26"/>
                  </a:cubicBezTo>
                  <a:cubicBezTo>
                    <a:pt x="109" y="26"/>
                    <a:pt x="109" y="26"/>
                    <a:pt x="109" y="26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91" y="35"/>
                    <a:pt x="96" y="34"/>
                    <a:pt x="100" y="32"/>
                  </a:cubicBezTo>
                  <a:cubicBezTo>
                    <a:pt x="95" y="34"/>
                    <a:pt x="90" y="35"/>
                    <a:pt x="85" y="35"/>
                  </a:cubicBezTo>
                  <a:cubicBezTo>
                    <a:pt x="76" y="35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3" name="Freeform 65"/>
            <p:cNvSpPr>
              <a:spLocks noEditPoints="1"/>
            </p:cNvSpPr>
            <p:nvPr/>
          </p:nvSpPr>
          <p:spPr bwMode="auto">
            <a:xfrm>
              <a:off x="8510588" y="1093787"/>
              <a:ext cx="58738" cy="119062"/>
            </a:xfrm>
            <a:custGeom>
              <a:avLst/>
              <a:gdLst>
                <a:gd name="T0" fmla="*/ 15 w 33"/>
                <a:gd name="T1" fmla="*/ 68 h 68"/>
                <a:gd name="T2" fmla="*/ 15 w 33"/>
                <a:gd name="T3" fmla="*/ 68 h 68"/>
                <a:gd name="T4" fmla="*/ 15 w 33"/>
                <a:gd name="T5" fmla="*/ 68 h 68"/>
                <a:gd name="T6" fmla="*/ 24 w 33"/>
                <a:gd name="T7" fmla="*/ 62 h 68"/>
                <a:gd name="T8" fmla="*/ 15 w 33"/>
                <a:gd name="T9" fmla="*/ 68 h 68"/>
                <a:gd name="T10" fmla="*/ 24 w 33"/>
                <a:gd name="T11" fmla="*/ 62 h 68"/>
                <a:gd name="T12" fmla="*/ 25 w 33"/>
                <a:gd name="T13" fmla="*/ 61 h 68"/>
                <a:gd name="T14" fmla="*/ 24 w 33"/>
                <a:gd name="T15" fmla="*/ 62 h 68"/>
                <a:gd name="T16" fmla="*/ 25 w 33"/>
                <a:gd name="T17" fmla="*/ 61 h 68"/>
                <a:gd name="T18" fmla="*/ 25 w 33"/>
                <a:gd name="T19" fmla="*/ 61 h 68"/>
                <a:gd name="T20" fmla="*/ 25 w 33"/>
                <a:gd name="T21" fmla="*/ 61 h 68"/>
                <a:gd name="T22" fmla="*/ 25 w 33"/>
                <a:gd name="T23" fmla="*/ 61 h 68"/>
                <a:gd name="T24" fmla="*/ 25 w 33"/>
                <a:gd name="T25" fmla="*/ 61 h 68"/>
                <a:gd name="T26" fmla="*/ 25 w 33"/>
                <a:gd name="T27" fmla="*/ 61 h 68"/>
                <a:gd name="T28" fmla="*/ 25 w 33"/>
                <a:gd name="T29" fmla="*/ 61 h 68"/>
                <a:gd name="T30" fmla="*/ 25 w 33"/>
                <a:gd name="T31" fmla="*/ 61 h 68"/>
                <a:gd name="T32" fmla="*/ 25 w 33"/>
                <a:gd name="T33" fmla="*/ 61 h 68"/>
                <a:gd name="T34" fmla="*/ 25 w 33"/>
                <a:gd name="T35" fmla="*/ 61 h 68"/>
                <a:gd name="T36" fmla="*/ 25 w 33"/>
                <a:gd name="T37" fmla="*/ 61 h 68"/>
                <a:gd name="T38" fmla="*/ 25 w 33"/>
                <a:gd name="T39" fmla="*/ 61 h 68"/>
                <a:gd name="T40" fmla="*/ 25 w 33"/>
                <a:gd name="T41" fmla="*/ 61 h 68"/>
                <a:gd name="T42" fmla="*/ 26 w 33"/>
                <a:gd name="T43" fmla="*/ 61 h 68"/>
                <a:gd name="T44" fmla="*/ 26 w 33"/>
                <a:gd name="T45" fmla="*/ 61 h 68"/>
                <a:gd name="T46" fmla="*/ 26 w 33"/>
                <a:gd name="T47" fmla="*/ 61 h 68"/>
                <a:gd name="T48" fmla="*/ 26 w 33"/>
                <a:gd name="T49" fmla="*/ 60 h 68"/>
                <a:gd name="T50" fmla="*/ 26 w 33"/>
                <a:gd name="T51" fmla="*/ 60 h 68"/>
                <a:gd name="T52" fmla="*/ 26 w 33"/>
                <a:gd name="T53" fmla="*/ 60 h 68"/>
                <a:gd name="T54" fmla="*/ 26 w 33"/>
                <a:gd name="T55" fmla="*/ 60 h 68"/>
                <a:gd name="T56" fmla="*/ 26 w 33"/>
                <a:gd name="T57" fmla="*/ 60 h 68"/>
                <a:gd name="T58" fmla="*/ 26 w 33"/>
                <a:gd name="T59" fmla="*/ 60 h 68"/>
                <a:gd name="T60" fmla="*/ 26 w 33"/>
                <a:gd name="T61" fmla="*/ 60 h 68"/>
                <a:gd name="T62" fmla="*/ 26 w 33"/>
                <a:gd name="T63" fmla="*/ 60 h 68"/>
                <a:gd name="T64" fmla="*/ 26 w 33"/>
                <a:gd name="T65" fmla="*/ 60 h 68"/>
                <a:gd name="T66" fmla="*/ 26 w 33"/>
                <a:gd name="T67" fmla="*/ 60 h 68"/>
                <a:gd name="T68" fmla="*/ 26 w 33"/>
                <a:gd name="T69" fmla="*/ 60 h 68"/>
                <a:gd name="T70" fmla="*/ 26 w 33"/>
                <a:gd name="T71" fmla="*/ 60 h 68"/>
                <a:gd name="T72" fmla="*/ 32 w 33"/>
                <a:gd name="T73" fmla="*/ 51 h 68"/>
                <a:gd name="T74" fmla="*/ 26 w 33"/>
                <a:gd name="T75" fmla="*/ 60 h 68"/>
                <a:gd name="T76" fmla="*/ 32 w 33"/>
                <a:gd name="T77" fmla="*/ 51 h 68"/>
                <a:gd name="T78" fmla="*/ 33 w 33"/>
                <a:gd name="T79" fmla="*/ 50 h 68"/>
                <a:gd name="T80" fmla="*/ 33 w 33"/>
                <a:gd name="T81" fmla="*/ 50 h 68"/>
                <a:gd name="T82" fmla="*/ 33 w 33"/>
                <a:gd name="T83" fmla="*/ 50 h 68"/>
                <a:gd name="T84" fmla="*/ 33 w 33"/>
                <a:gd name="T85" fmla="*/ 21 h 68"/>
                <a:gd name="T86" fmla="*/ 33 w 33"/>
                <a:gd name="T87" fmla="*/ 21 h 68"/>
                <a:gd name="T88" fmla="*/ 33 w 33"/>
                <a:gd name="T89" fmla="*/ 21 h 68"/>
                <a:gd name="T90" fmla="*/ 12 w 33"/>
                <a:gd name="T91" fmla="*/ 2 h 68"/>
                <a:gd name="T92" fmla="*/ 33 w 33"/>
                <a:gd name="T93" fmla="*/ 21 h 68"/>
                <a:gd name="T94" fmla="*/ 25 w 33"/>
                <a:gd name="T95" fmla="*/ 11 h 68"/>
                <a:gd name="T96" fmla="*/ 25 w 33"/>
                <a:gd name="T97" fmla="*/ 11 h 68"/>
                <a:gd name="T98" fmla="*/ 12 w 33"/>
                <a:gd name="T99" fmla="*/ 2 h 68"/>
                <a:gd name="T100" fmla="*/ 12 w 33"/>
                <a:gd name="T101" fmla="*/ 2 h 68"/>
                <a:gd name="T102" fmla="*/ 12 w 33"/>
                <a:gd name="T103" fmla="*/ 2 h 68"/>
                <a:gd name="T104" fmla="*/ 12 w 33"/>
                <a:gd name="T105" fmla="*/ 2 h 68"/>
                <a:gd name="T106" fmla="*/ 0 w 33"/>
                <a:gd name="T107" fmla="*/ 0 h 68"/>
                <a:gd name="T108" fmla="*/ 0 w 33"/>
                <a:gd name="T109" fmla="*/ 0 h 68"/>
                <a:gd name="T110" fmla="*/ 0 w 33"/>
                <a:gd name="T111" fmla="*/ 0 h 68"/>
                <a:gd name="T112" fmla="*/ 4 w 33"/>
                <a:gd name="T113" fmla="*/ 1 h 68"/>
                <a:gd name="T114" fmla="*/ 0 w 33"/>
                <a:gd name="T1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" h="68">
                  <a:moveTo>
                    <a:pt x="15" y="68"/>
                  </a:moveTo>
                  <a:cubicBezTo>
                    <a:pt x="15" y="68"/>
                    <a:pt x="15" y="68"/>
                    <a:pt x="15" y="68"/>
                  </a:cubicBezTo>
                  <a:cubicBezTo>
                    <a:pt x="15" y="68"/>
                    <a:pt x="15" y="68"/>
                    <a:pt x="15" y="68"/>
                  </a:cubicBezTo>
                  <a:moveTo>
                    <a:pt x="24" y="62"/>
                  </a:moveTo>
                  <a:cubicBezTo>
                    <a:pt x="22" y="64"/>
                    <a:pt x="19" y="66"/>
                    <a:pt x="15" y="68"/>
                  </a:cubicBezTo>
                  <a:cubicBezTo>
                    <a:pt x="18" y="66"/>
                    <a:pt x="22" y="64"/>
                    <a:pt x="24" y="62"/>
                  </a:cubicBezTo>
                  <a:moveTo>
                    <a:pt x="25" y="61"/>
                  </a:moveTo>
                  <a:cubicBezTo>
                    <a:pt x="25" y="61"/>
                    <a:pt x="24" y="62"/>
                    <a:pt x="24" y="62"/>
                  </a:cubicBezTo>
                  <a:cubicBezTo>
                    <a:pt x="24" y="62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6" y="61"/>
                  </a:moveTo>
                  <a:cubicBezTo>
                    <a:pt x="26" y="61"/>
                    <a:pt x="26" y="61"/>
                    <a:pt x="26" y="61"/>
                  </a:cubicBezTo>
                  <a:cubicBezTo>
                    <a:pt x="26" y="61"/>
                    <a:pt x="26" y="61"/>
                    <a:pt x="26" y="61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2" y="51"/>
                  </a:moveTo>
                  <a:cubicBezTo>
                    <a:pt x="31" y="54"/>
                    <a:pt x="29" y="57"/>
                    <a:pt x="26" y="60"/>
                  </a:cubicBezTo>
                  <a:cubicBezTo>
                    <a:pt x="29" y="57"/>
                    <a:pt x="31" y="54"/>
                    <a:pt x="32" y="51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3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moveTo>
                    <a:pt x="12" y="2"/>
                  </a:moveTo>
                  <a:cubicBezTo>
                    <a:pt x="21" y="6"/>
                    <a:pt x="29" y="13"/>
                    <a:pt x="33" y="21"/>
                  </a:cubicBezTo>
                  <a:cubicBezTo>
                    <a:pt x="31" y="17"/>
                    <a:pt x="28" y="14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2" y="7"/>
                    <a:pt x="17" y="4"/>
                    <a:pt x="12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77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4" name="Freeform 66"/>
            <p:cNvSpPr>
              <a:spLocks/>
            </p:cNvSpPr>
            <p:nvPr/>
          </p:nvSpPr>
          <p:spPr bwMode="auto">
            <a:xfrm>
              <a:off x="8430709" y="1093787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1 h 71"/>
                <a:gd name="T6" fmla="*/ 0 w 86"/>
                <a:gd name="T7" fmla="*/ 36 h 71"/>
                <a:gd name="T8" fmla="*/ 25 w 86"/>
                <a:gd name="T9" fmla="*/ 61 h 71"/>
                <a:gd name="T10" fmla="*/ 50 w 86"/>
                <a:gd name="T11" fmla="*/ 71 h 71"/>
                <a:gd name="T12" fmla="*/ 65 w 86"/>
                <a:gd name="T13" fmla="*/ 68 h 71"/>
                <a:gd name="T14" fmla="*/ 65 w 86"/>
                <a:gd name="T15" fmla="*/ 68 h 71"/>
                <a:gd name="T16" fmla="*/ 65 w 86"/>
                <a:gd name="T17" fmla="*/ 68 h 71"/>
                <a:gd name="T18" fmla="*/ 74 w 86"/>
                <a:gd name="T19" fmla="*/ 62 h 71"/>
                <a:gd name="T20" fmla="*/ 74 w 86"/>
                <a:gd name="T21" fmla="*/ 62 h 71"/>
                <a:gd name="T22" fmla="*/ 75 w 86"/>
                <a:gd name="T23" fmla="*/ 61 h 71"/>
                <a:gd name="T24" fmla="*/ 75 w 86"/>
                <a:gd name="T25" fmla="*/ 61 h 71"/>
                <a:gd name="T26" fmla="*/ 75 w 86"/>
                <a:gd name="T27" fmla="*/ 61 h 71"/>
                <a:gd name="T28" fmla="*/ 75 w 86"/>
                <a:gd name="T29" fmla="*/ 61 h 71"/>
                <a:gd name="T30" fmla="*/ 75 w 86"/>
                <a:gd name="T31" fmla="*/ 61 h 71"/>
                <a:gd name="T32" fmla="*/ 75 w 86"/>
                <a:gd name="T33" fmla="*/ 61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6 w 86"/>
                <a:gd name="T45" fmla="*/ 61 h 71"/>
                <a:gd name="T46" fmla="*/ 76 w 86"/>
                <a:gd name="T47" fmla="*/ 61 h 71"/>
                <a:gd name="T48" fmla="*/ 76 w 86"/>
                <a:gd name="T49" fmla="*/ 60 h 71"/>
                <a:gd name="T50" fmla="*/ 76 w 86"/>
                <a:gd name="T51" fmla="*/ 60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2 w 86"/>
                <a:gd name="T67" fmla="*/ 51 h 71"/>
                <a:gd name="T68" fmla="*/ 83 w 86"/>
                <a:gd name="T69" fmla="*/ 50 h 71"/>
                <a:gd name="T70" fmla="*/ 83 w 86"/>
                <a:gd name="T71" fmla="*/ 50 h 71"/>
                <a:gd name="T72" fmla="*/ 86 w 86"/>
                <a:gd name="T73" fmla="*/ 36 h 71"/>
                <a:gd name="T74" fmla="*/ 83 w 86"/>
                <a:gd name="T75" fmla="*/ 21 h 71"/>
                <a:gd name="T76" fmla="*/ 83 w 86"/>
                <a:gd name="T77" fmla="*/ 21 h 71"/>
                <a:gd name="T78" fmla="*/ 83 w 86"/>
                <a:gd name="T79" fmla="*/ 21 h 71"/>
                <a:gd name="T80" fmla="*/ 62 w 86"/>
                <a:gd name="T81" fmla="*/ 2 h 71"/>
                <a:gd name="T82" fmla="*/ 62 w 86"/>
                <a:gd name="T83" fmla="*/ 2 h 71"/>
                <a:gd name="T84" fmla="*/ 62 w 86"/>
                <a:gd name="T85" fmla="*/ 2 h 71"/>
                <a:gd name="T86" fmla="*/ 54 w 86"/>
                <a:gd name="T87" fmla="*/ 1 h 71"/>
                <a:gd name="T88" fmla="*/ 50 w 86"/>
                <a:gd name="T8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4"/>
                    <a:pt x="25" y="1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32" y="68"/>
                    <a:pt x="41" y="71"/>
                    <a:pt x="50" y="71"/>
                  </a:cubicBezTo>
                  <a:cubicBezTo>
                    <a:pt x="55" y="71"/>
                    <a:pt x="60" y="70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6"/>
                    <a:pt x="72" y="64"/>
                    <a:pt x="74" y="62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4" y="62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6" y="61"/>
                  </a:cubicBezTo>
                  <a:cubicBezTo>
                    <a:pt x="76" y="61"/>
                    <a:pt x="76" y="61"/>
                    <a:pt x="76" y="61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4"/>
                    <a:pt x="82" y="51"/>
                  </a:cubicBezTo>
                  <a:cubicBezTo>
                    <a:pt x="82" y="50"/>
                    <a:pt x="82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6"/>
                    <a:pt x="86" y="41"/>
                    <a:pt x="86" y="36"/>
                  </a:cubicBezTo>
                  <a:cubicBezTo>
                    <a:pt x="86" y="31"/>
                    <a:pt x="85" y="26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9" y="13"/>
                    <a:pt x="71" y="6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ubicBezTo>
                    <a:pt x="53" y="0"/>
                    <a:pt x="52" y="0"/>
                    <a:pt x="50" y="0"/>
                  </a:cubicBezTo>
                </a:path>
              </a:pathLst>
            </a:custGeom>
            <a:solidFill>
              <a:srgbClr val="F34D00"/>
            </a:solidFill>
            <a:ln w="12700">
              <a:solidFill>
                <a:srgbClr val="F34D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13" name="Group 137"/>
          <p:cNvGrpSpPr>
            <a:grpSpLocks noChangeAspect="1"/>
          </p:cNvGrpSpPr>
          <p:nvPr/>
        </p:nvGrpSpPr>
        <p:grpSpPr>
          <a:xfrm rot="5400000">
            <a:off x="6794279" y="3088074"/>
            <a:ext cx="491836" cy="208585"/>
            <a:chOff x="7413625" y="908050"/>
            <a:chExt cx="1167897" cy="495300"/>
          </a:xfrm>
        </p:grpSpPr>
        <p:sp>
          <p:nvSpPr>
            <p:cNvPr id="114" name="Freeform 60"/>
            <p:cNvSpPr>
              <a:spLocks noEditPoints="1"/>
            </p:cNvSpPr>
            <p:nvPr/>
          </p:nvSpPr>
          <p:spPr bwMode="auto">
            <a:xfrm>
              <a:off x="7413625" y="1093787"/>
              <a:ext cx="1160463" cy="123825"/>
            </a:xfrm>
            <a:custGeom>
              <a:avLst/>
              <a:gdLst>
                <a:gd name="T0" fmla="*/ 654 w 664"/>
                <a:gd name="T1" fmla="*/ 61 h 71"/>
                <a:gd name="T2" fmla="*/ 653 w 664"/>
                <a:gd name="T3" fmla="*/ 61 h 71"/>
                <a:gd name="T4" fmla="*/ 653 w 664"/>
                <a:gd name="T5" fmla="*/ 61 h 71"/>
                <a:gd name="T6" fmla="*/ 654 w 664"/>
                <a:gd name="T7" fmla="*/ 61 h 71"/>
                <a:gd name="T8" fmla="*/ 654 w 664"/>
                <a:gd name="T9" fmla="*/ 60 h 71"/>
                <a:gd name="T10" fmla="*/ 654 w 664"/>
                <a:gd name="T11" fmla="*/ 61 h 71"/>
                <a:gd name="T12" fmla="*/ 654 w 664"/>
                <a:gd name="T13" fmla="*/ 60 h 71"/>
                <a:gd name="T14" fmla="*/ 654 w 664"/>
                <a:gd name="T15" fmla="*/ 60 h 71"/>
                <a:gd name="T16" fmla="*/ 654 w 664"/>
                <a:gd name="T17" fmla="*/ 60 h 71"/>
                <a:gd name="T18" fmla="*/ 654 w 664"/>
                <a:gd name="T19" fmla="*/ 60 h 71"/>
                <a:gd name="T20" fmla="*/ 654 w 664"/>
                <a:gd name="T21" fmla="*/ 60 h 71"/>
                <a:gd name="T22" fmla="*/ 654 w 664"/>
                <a:gd name="T23" fmla="*/ 60 h 71"/>
                <a:gd name="T24" fmla="*/ 654 w 664"/>
                <a:gd name="T25" fmla="*/ 60 h 71"/>
                <a:gd name="T26" fmla="*/ 654 w 664"/>
                <a:gd name="T27" fmla="*/ 60 h 71"/>
                <a:gd name="T28" fmla="*/ 654 w 664"/>
                <a:gd name="T29" fmla="*/ 60 h 71"/>
                <a:gd name="T30" fmla="*/ 654 w 664"/>
                <a:gd name="T31" fmla="*/ 60 h 71"/>
                <a:gd name="T32" fmla="*/ 654 w 664"/>
                <a:gd name="T33" fmla="*/ 60 h 71"/>
                <a:gd name="T34" fmla="*/ 654 w 664"/>
                <a:gd name="T35" fmla="*/ 60 h 71"/>
                <a:gd name="T36" fmla="*/ 654 w 664"/>
                <a:gd name="T37" fmla="*/ 60 h 71"/>
                <a:gd name="T38" fmla="*/ 661 w 664"/>
                <a:gd name="T39" fmla="*/ 50 h 71"/>
                <a:gd name="T40" fmla="*/ 660 w 664"/>
                <a:gd name="T41" fmla="*/ 51 h 71"/>
                <a:gd name="T42" fmla="*/ 661 w 664"/>
                <a:gd name="T43" fmla="*/ 50 h 71"/>
                <a:gd name="T44" fmla="*/ 661 w 664"/>
                <a:gd name="T45" fmla="*/ 21 h 71"/>
                <a:gd name="T46" fmla="*/ 664 w 664"/>
                <a:gd name="T47" fmla="*/ 36 h 71"/>
                <a:gd name="T48" fmla="*/ 661 w 664"/>
                <a:gd name="T49" fmla="*/ 50 h 71"/>
                <a:gd name="T50" fmla="*/ 664 w 664"/>
                <a:gd name="T51" fmla="*/ 36 h 71"/>
                <a:gd name="T52" fmla="*/ 661 w 664"/>
                <a:gd name="T53" fmla="*/ 21 h 71"/>
                <a:gd name="T54" fmla="*/ 661 w 664"/>
                <a:gd name="T55" fmla="*/ 21 h 71"/>
                <a:gd name="T56" fmla="*/ 661 w 664"/>
                <a:gd name="T57" fmla="*/ 21 h 71"/>
                <a:gd name="T58" fmla="*/ 661 w 664"/>
                <a:gd name="T59" fmla="*/ 21 h 71"/>
                <a:gd name="T60" fmla="*/ 543 w 664"/>
                <a:gd name="T61" fmla="*/ 0 h 71"/>
                <a:gd name="T62" fmla="*/ 35 w 664"/>
                <a:gd name="T63" fmla="*/ 0 h 71"/>
                <a:gd name="T64" fmla="*/ 0 w 664"/>
                <a:gd name="T65" fmla="*/ 36 h 71"/>
                <a:gd name="T66" fmla="*/ 35 w 664"/>
                <a:gd name="T67" fmla="*/ 71 h 71"/>
                <a:gd name="T68" fmla="*/ 543 w 664"/>
                <a:gd name="T69" fmla="*/ 71 h 71"/>
                <a:gd name="T70" fmla="*/ 578 w 664"/>
                <a:gd name="T71" fmla="*/ 36 h 71"/>
                <a:gd name="T72" fmla="*/ 543 w 664"/>
                <a:gd name="T7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4" h="71">
                  <a:moveTo>
                    <a:pt x="654" y="61"/>
                  </a:moveTo>
                  <a:cubicBezTo>
                    <a:pt x="653" y="61"/>
                    <a:pt x="653" y="61"/>
                    <a:pt x="653" y="61"/>
                  </a:cubicBezTo>
                  <a:cubicBezTo>
                    <a:pt x="653" y="61"/>
                    <a:pt x="653" y="61"/>
                    <a:pt x="653" y="61"/>
                  </a:cubicBezTo>
                  <a:cubicBezTo>
                    <a:pt x="653" y="61"/>
                    <a:pt x="653" y="61"/>
                    <a:pt x="654" y="61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1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61" y="50"/>
                  </a:moveTo>
                  <a:cubicBezTo>
                    <a:pt x="660" y="50"/>
                    <a:pt x="660" y="50"/>
                    <a:pt x="660" y="51"/>
                  </a:cubicBezTo>
                  <a:cubicBezTo>
                    <a:pt x="660" y="50"/>
                    <a:pt x="660" y="50"/>
                    <a:pt x="661" y="50"/>
                  </a:cubicBezTo>
                  <a:moveTo>
                    <a:pt x="661" y="21"/>
                  </a:moveTo>
                  <a:cubicBezTo>
                    <a:pt x="663" y="26"/>
                    <a:pt x="664" y="31"/>
                    <a:pt x="664" y="36"/>
                  </a:cubicBezTo>
                  <a:cubicBezTo>
                    <a:pt x="664" y="41"/>
                    <a:pt x="663" y="46"/>
                    <a:pt x="661" y="50"/>
                  </a:cubicBezTo>
                  <a:cubicBezTo>
                    <a:pt x="663" y="46"/>
                    <a:pt x="664" y="41"/>
                    <a:pt x="664" y="36"/>
                  </a:cubicBezTo>
                  <a:cubicBezTo>
                    <a:pt x="664" y="31"/>
                    <a:pt x="663" y="26"/>
                    <a:pt x="661" y="21"/>
                  </a:cubicBezTo>
                  <a:moveTo>
                    <a:pt x="661" y="21"/>
                  </a:moveTo>
                  <a:cubicBezTo>
                    <a:pt x="661" y="21"/>
                    <a:pt x="661" y="21"/>
                    <a:pt x="661" y="21"/>
                  </a:cubicBezTo>
                  <a:cubicBezTo>
                    <a:pt x="661" y="21"/>
                    <a:pt x="661" y="21"/>
                    <a:pt x="661" y="21"/>
                  </a:cubicBezTo>
                  <a:moveTo>
                    <a:pt x="54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6"/>
                  </a:cubicBezTo>
                  <a:cubicBezTo>
                    <a:pt x="0" y="55"/>
                    <a:pt x="15" y="71"/>
                    <a:pt x="35" y="71"/>
                  </a:cubicBezTo>
                  <a:cubicBezTo>
                    <a:pt x="543" y="71"/>
                    <a:pt x="543" y="71"/>
                    <a:pt x="543" y="71"/>
                  </a:cubicBezTo>
                  <a:cubicBezTo>
                    <a:pt x="578" y="36"/>
                    <a:pt x="578" y="36"/>
                    <a:pt x="578" y="36"/>
                  </a:cubicBezTo>
                  <a:cubicBezTo>
                    <a:pt x="543" y="0"/>
                    <a:pt x="543" y="0"/>
                    <a:pt x="543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5" name="Freeform 61"/>
            <p:cNvSpPr>
              <a:spLocks/>
            </p:cNvSpPr>
            <p:nvPr/>
          </p:nvSpPr>
          <p:spPr bwMode="auto">
            <a:xfrm>
              <a:off x="8259763" y="908050"/>
              <a:ext cx="295275" cy="204787"/>
            </a:xfrm>
            <a:custGeom>
              <a:avLst/>
              <a:gdLst>
                <a:gd name="T0" fmla="*/ 38 w 169"/>
                <a:gd name="T1" fmla="*/ 0 h 117"/>
                <a:gd name="T2" fmla="*/ 13 w 169"/>
                <a:gd name="T3" fmla="*/ 11 h 117"/>
                <a:gd name="T4" fmla="*/ 13 w 169"/>
                <a:gd name="T5" fmla="*/ 61 h 117"/>
                <a:gd name="T6" fmla="*/ 59 w 169"/>
                <a:gd name="T7" fmla="*/ 106 h 117"/>
                <a:gd name="T8" fmla="*/ 144 w 169"/>
                <a:gd name="T9" fmla="*/ 106 h 117"/>
                <a:gd name="T10" fmla="*/ 144 w 169"/>
                <a:gd name="T11" fmla="*/ 106 h 117"/>
                <a:gd name="T12" fmla="*/ 148 w 169"/>
                <a:gd name="T13" fmla="*/ 107 h 117"/>
                <a:gd name="T14" fmla="*/ 156 w 169"/>
                <a:gd name="T15" fmla="*/ 108 h 117"/>
                <a:gd name="T16" fmla="*/ 156 w 169"/>
                <a:gd name="T17" fmla="*/ 108 h 117"/>
                <a:gd name="T18" fmla="*/ 156 w 169"/>
                <a:gd name="T19" fmla="*/ 108 h 117"/>
                <a:gd name="T20" fmla="*/ 169 w 169"/>
                <a:gd name="T21" fmla="*/ 117 h 117"/>
                <a:gd name="T22" fmla="*/ 63 w 169"/>
                <a:gd name="T23" fmla="*/ 11 h 117"/>
                <a:gd name="T24" fmla="*/ 38 w 169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117">
                  <a:moveTo>
                    <a:pt x="38" y="0"/>
                  </a:moveTo>
                  <a:cubicBezTo>
                    <a:pt x="29" y="0"/>
                    <a:pt x="20" y="4"/>
                    <a:pt x="13" y="11"/>
                  </a:cubicBezTo>
                  <a:cubicBezTo>
                    <a:pt x="0" y="25"/>
                    <a:pt x="0" y="47"/>
                    <a:pt x="13" y="61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6"/>
                    <a:pt x="147" y="106"/>
                    <a:pt x="148" y="107"/>
                  </a:cubicBezTo>
                  <a:cubicBezTo>
                    <a:pt x="151" y="107"/>
                    <a:pt x="154" y="107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61" y="110"/>
                    <a:pt x="166" y="113"/>
                    <a:pt x="169" y="117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6" name="Freeform 62"/>
            <p:cNvSpPr>
              <a:spLocks noEditPoints="1"/>
            </p:cNvSpPr>
            <p:nvPr/>
          </p:nvSpPr>
          <p:spPr bwMode="auto">
            <a:xfrm>
              <a:off x="8362950" y="1093787"/>
              <a:ext cx="169863" cy="61912"/>
            </a:xfrm>
            <a:custGeom>
              <a:avLst/>
              <a:gdLst>
                <a:gd name="T0" fmla="*/ 97 w 97"/>
                <a:gd name="T1" fmla="*/ 2 h 36"/>
                <a:gd name="T2" fmla="*/ 97 w 97"/>
                <a:gd name="T3" fmla="*/ 2 h 36"/>
                <a:gd name="T4" fmla="*/ 97 w 97"/>
                <a:gd name="T5" fmla="*/ 2 h 36"/>
                <a:gd name="T6" fmla="*/ 89 w 97"/>
                <a:gd name="T7" fmla="*/ 1 h 36"/>
                <a:gd name="T8" fmla="*/ 97 w 97"/>
                <a:gd name="T9" fmla="*/ 2 h 36"/>
                <a:gd name="T10" fmla="*/ 89 w 97"/>
                <a:gd name="T11" fmla="*/ 1 h 36"/>
                <a:gd name="T12" fmla="*/ 85 w 97"/>
                <a:gd name="T13" fmla="*/ 0 h 36"/>
                <a:gd name="T14" fmla="*/ 0 w 97"/>
                <a:gd name="T15" fmla="*/ 0 h 36"/>
                <a:gd name="T16" fmla="*/ 35 w 97"/>
                <a:gd name="T17" fmla="*/ 36 h 36"/>
                <a:gd name="T18" fmla="*/ 60 w 97"/>
                <a:gd name="T19" fmla="*/ 11 h 36"/>
                <a:gd name="T20" fmla="*/ 85 w 97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36"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moveTo>
                    <a:pt x="89" y="1"/>
                  </a:moveTo>
                  <a:cubicBezTo>
                    <a:pt x="92" y="1"/>
                    <a:pt x="94" y="1"/>
                    <a:pt x="97" y="2"/>
                  </a:cubicBezTo>
                  <a:cubicBezTo>
                    <a:pt x="95" y="1"/>
                    <a:pt x="92" y="1"/>
                    <a:pt x="89" y="1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7" y="4"/>
                    <a:pt x="76" y="0"/>
                    <a:pt x="8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7" name="Freeform 63"/>
            <p:cNvSpPr>
              <a:spLocks/>
            </p:cNvSpPr>
            <p:nvPr/>
          </p:nvSpPr>
          <p:spPr bwMode="auto">
            <a:xfrm>
              <a:off x="8259763" y="1200150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9 w 169"/>
                <a:gd name="T3" fmla="*/ 0 h 116"/>
                <a:gd name="T4" fmla="*/ 169 w 169"/>
                <a:gd name="T5" fmla="*/ 0 h 116"/>
                <a:gd name="T6" fmla="*/ 169 w 169"/>
                <a:gd name="T7" fmla="*/ 0 h 116"/>
                <a:gd name="T8" fmla="*/ 169 w 169"/>
                <a:gd name="T9" fmla="*/ 0 h 116"/>
                <a:gd name="T10" fmla="*/ 169 w 169"/>
                <a:gd name="T11" fmla="*/ 0 h 116"/>
                <a:gd name="T12" fmla="*/ 169 w 169"/>
                <a:gd name="T13" fmla="*/ 0 h 116"/>
                <a:gd name="T14" fmla="*/ 169 w 169"/>
                <a:gd name="T15" fmla="*/ 0 h 116"/>
                <a:gd name="T16" fmla="*/ 169 w 169"/>
                <a:gd name="T17" fmla="*/ 0 h 116"/>
                <a:gd name="T18" fmla="*/ 169 w 169"/>
                <a:gd name="T19" fmla="*/ 0 h 116"/>
                <a:gd name="T20" fmla="*/ 168 w 169"/>
                <a:gd name="T21" fmla="*/ 1 h 116"/>
                <a:gd name="T22" fmla="*/ 168 w 169"/>
                <a:gd name="T23" fmla="*/ 1 h 116"/>
                <a:gd name="T24" fmla="*/ 159 w 169"/>
                <a:gd name="T25" fmla="*/ 7 h 116"/>
                <a:gd name="T26" fmla="*/ 159 w 169"/>
                <a:gd name="T27" fmla="*/ 7 h 116"/>
                <a:gd name="T28" fmla="*/ 159 w 169"/>
                <a:gd name="T29" fmla="*/ 7 h 116"/>
                <a:gd name="T30" fmla="*/ 144 w 169"/>
                <a:gd name="T31" fmla="*/ 10 h 116"/>
                <a:gd name="T32" fmla="*/ 59 w 169"/>
                <a:gd name="T33" fmla="*/ 10 h 116"/>
                <a:gd name="T34" fmla="*/ 13 w 169"/>
                <a:gd name="T35" fmla="*/ 56 h 116"/>
                <a:gd name="T36" fmla="*/ 13 w 169"/>
                <a:gd name="T37" fmla="*/ 106 h 116"/>
                <a:gd name="T38" fmla="*/ 38 w 169"/>
                <a:gd name="T39" fmla="*/ 116 h 116"/>
                <a:gd name="T40" fmla="*/ 63 w 169"/>
                <a:gd name="T41" fmla="*/ 106 h 116"/>
                <a:gd name="T42" fmla="*/ 169 w 169"/>
                <a:gd name="T4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8" y="1"/>
                    <a:pt x="168" y="1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166" y="3"/>
                    <a:pt x="162" y="5"/>
                    <a:pt x="159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5" y="9"/>
                    <a:pt x="150" y="10"/>
                    <a:pt x="144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69"/>
                    <a:pt x="0" y="92"/>
                    <a:pt x="13" y="106"/>
                  </a:cubicBezTo>
                  <a:cubicBezTo>
                    <a:pt x="20" y="113"/>
                    <a:pt x="29" y="116"/>
                    <a:pt x="38" y="116"/>
                  </a:cubicBezTo>
                  <a:cubicBezTo>
                    <a:pt x="48" y="116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8" name="Freeform 64"/>
            <p:cNvSpPr>
              <a:spLocks noEditPoints="1"/>
            </p:cNvSpPr>
            <p:nvPr/>
          </p:nvSpPr>
          <p:spPr bwMode="auto">
            <a:xfrm>
              <a:off x="8362950" y="1155700"/>
              <a:ext cx="192088" cy="61912"/>
            </a:xfrm>
            <a:custGeom>
              <a:avLst/>
              <a:gdLst>
                <a:gd name="T0" fmla="*/ 100 w 110"/>
                <a:gd name="T1" fmla="*/ 32 h 35"/>
                <a:gd name="T2" fmla="*/ 100 w 110"/>
                <a:gd name="T3" fmla="*/ 32 h 35"/>
                <a:gd name="T4" fmla="*/ 100 w 110"/>
                <a:gd name="T5" fmla="*/ 32 h 35"/>
                <a:gd name="T6" fmla="*/ 109 w 110"/>
                <a:gd name="T7" fmla="*/ 26 h 35"/>
                <a:gd name="T8" fmla="*/ 109 w 110"/>
                <a:gd name="T9" fmla="*/ 26 h 35"/>
                <a:gd name="T10" fmla="*/ 109 w 110"/>
                <a:gd name="T11" fmla="*/ 26 h 35"/>
                <a:gd name="T12" fmla="*/ 110 w 110"/>
                <a:gd name="T13" fmla="*/ 25 h 35"/>
                <a:gd name="T14" fmla="*/ 110 w 110"/>
                <a:gd name="T15" fmla="*/ 25 h 35"/>
                <a:gd name="T16" fmla="*/ 110 w 110"/>
                <a:gd name="T17" fmla="*/ 25 h 35"/>
                <a:gd name="T18" fmla="*/ 110 w 110"/>
                <a:gd name="T19" fmla="*/ 25 h 35"/>
                <a:gd name="T20" fmla="*/ 110 w 110"/>
                <a:gd name="T21" fmla="*/ 25 h 35"/>
                <a:gd name="T22" fmla="*/ 110 w 110"/>
                <a:gd name="T23" fmla="*/ 25 h 35"/>
                <a:gd name="T24" fmla="*/ 110 w 110"/>
                <a:gd name="T25" fmla="*/ 25 h 35"/>
                <a:gd name="T26" fmla="*/ 110 w 110"/>
                <a:gd name="T27" fmla="*/ 25 h 35"/>
                <a:gd name="T28" fmla="*/ 110 w 110"/>
                <a:gd name="T29" fmla="*/ 25 h 35"/>
                <a:gd name="T30" fmla="*/ 110 w 110"/>
                <a:gd name="T31" fmla="*/ 25 h 35"/>
                <a:gd name="T32" fmla="*/ 110 w 110"/>
                <a:gd name="T33" fmla="*/ 25 h 35"/>
                <a:gd name="T34" fmla="*/ 110 w 110"/>
                <a:gd name="T35" fmla="*/ 25 h 35"/>
                <a:gd name="T36" fmla="*/ 110 w 110"/>
                <a:gd name="T37" fmla="*/ 25 h 35"/>
                <a:gd name="T38" fmla="*/ 110 w 110"/>
                <a:gd name="T39" fmla="*/ 25 h 35"/>
                <a:gd name="T40" fmla="*/ 110 w 110"/>
                <a:gd name="T41" fmla="*/ 25 h 35"/>
                <a:gd name="T42" fmla="*/ 110 w 110"/>
                <a:gd name="T43" fmla="*/ 25 h 35"/>
                <a:gd name="T44" fmla="*/ 35 w 110"/>
                <a:gd name="T45" fmla="*/ 0 h 35"/>
                <a:gd name="T46" fmla="*/ 0 w 110"/>
                <a:gd name="T47" fmla="*/ 35 h 35"/>
                <a:gd name="T48" fmla="*/ 85 w 110"/>
                <a:gd name="T49" fmla="*/ 35 h 35"/>
                <a:gd name="T50" fmla="*/ 100 w 110"/>
                <a:gd name="T51" fmla="*/ 32 h 35"/>
                <a:gd name="T52" fmla="*/ 85 w 110"/>
                <a:gd name="T53" fmla="*/ 35 h 35"/>
                <a:gd name="T54" fmla="*/ 60 w 110"/>
                <a:gd name="T55" fmla="*/ 25 h 35"/>
                <a:gd name="T56" fmla="*/ 35 w 110"/>
                <a:gd name="T5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35">
                  <a:moveTo>
                    <a:pt x="100" y="32"/>
                  </a:move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moveTo>
                    <a:pt x="109" y="26"/>
                  </a:moveTo>
                  <a:cubicBezTo>
                    <a:pt x="109" y="26"/>
                    <a:pt x="109" y="26"/>
                    <a:pt x="109" y="26"/>
                  </a:cubicBezTo>
                  <a:cubicBezTo>
                    <a:pt x="109" y="26"/>
                    <a:pt x="109" y="26"/>
                    <a:pt x="109" y="26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91" y="35"/>
                    <a:pt x="96" y="34"/>
                    <a:pt x="100" y="32"/>
                  </a:cubicBezTo>
                  <a:cubicBezTo>
                    <a:pt x="95" y="34"/>
                    <a:pt x="90" y="35"/>
                    <a:pt x="85" y="35"/>
                  </a:cubicBezTo>
                  <a:cubicBezTo>
                    <a:pt x="76" y="35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9" name="Freeform 65"/>
            <p:cNvSpPr>
              <a:spLocks noEditPoints="1"/>
            </p:cNvSpPr>
            <p:nvPr/>
          </p:nvSpPr>
          <p:spPr bwMode="auto">
            <a:xfrm>
              <a:off x="8510588" y="1093787"/>
              <a:ext cx="58738" cy="119062"/>
            </a:xfrm>
            <a:custGeom>
              <a:avLst/>
              <a:gdLst>
                <a:gd name="T0" fmla="*/ 15 w 33"/>
                <a:gd name="T1" fmla="*/ 68 h 68"/>
                <a:gd name="T2" fmla="*/ 15 w 33"/>
                <a:gd name="T3" fmla="*/ 68 h 68"/>
                <a:gd name="T4" fmla="*/ 15 w 33"/>
                <a:gd name="T5" fmla="*/ 68 h 68"/>
                <a:gd name="T6" fmla="*/ 24 w 33"/>
                <a:gd name="T7" fmla="*/ 62 h 68"/>
                <a:gd name="T8" fmla="*/ 15 w 33"/>
                <a:gd name="T9" fmla="*/ 68 h 68"/>
                <a:gd name="T10" fmla="*/ 24 w 33"/>
                <a:gd name="T11" fmla="*/ 62 h 68"/>
                <a:gd name="T12" fmla="*/ 25 w 33"/>
                <a:gd name="T13" fmla="*/ 61 h 68"/>
                <a:gd name="T14" fmla="*/ 24 w 33"/>
                <a:gd name="T15" fmla="*/ 62 h 68"/>
                <a:gd name="T16" fmla="*/ 25 w 33"/>
                <a:gd name="T17" fmla="*/ 61 h 68"/>
                <a:gd name="T18" fmla="*/ 25 w 33"/>
                <a:gd name="T19" fmla="*/ 61 h 68"/>
                <a:gd name="T20" fmla="*/ 25 w 33"/>
                <a:gd name="T21" fmla="*/ 61 h 68"/>
                <a:gd name="T22" fmla="*/ 25 w 33"/>
                <a:gd name="T23" fmla="*/ 61 h 68"/>
                <a:gd name="T24" fmla="*/ 25 w 33"/>
                <a:gd name="T25" fmla="*/ 61 h 68"/>
                <a:gd name="T26" fmla="*/ 25 w 33"/>
                <a:gd name="T27" fmla="*/ 61 h 68"/>
                <a:gd name="T28" fmla="*/ 25 w 33"/>
                <a:gd name="T29" fmla="*/ 61 h 68"/>
                <a:gd name="T30" fmla="*/ 25 w 33"/>
                <a:gd name="T31" fmla="*/ 61 h 68"/>
                <a:gd name="T32" fmla="*/ 25 w 33"/>
                <a:gd name="T33" fmla="*/ 61 h 68"/>
                <a:gd name="T34" fmla="*/ 25 w 33"/>
                <a:gd name="T35" fmla="*/ 61 h 68"/>
                <a:gd name="T36" fmla="*/ 25 w 33"/>
                <a:gd name="T37" fmla="*/ 61 h 68"/>
                <a:gd name="T38" fmla="*/ 25 w 33"/>
                <a:gd name="T39" fmla="*/ 61 h 68"/>
                <a:gd name="T40" fmla="*/ 25 w 33"/>
                <a:gd name="T41" fmla="*/ 61 h 68"/>
                <a:gd name="T42" fmla="*/ 26 w 33"/>
                <a:gd name="T43" fmla="*/ 61 h 68"/>
                <a:gd name="T44" fmla="*/ 26 w 33"/>
                <a:gd name="T45" fmla="*/ 61 h 68"/>
                <a:gd name="T46" fmla="*/ 26 w 33"/>
                <a:gd name="T47" fmla="*/ 61 h 68"/>
                <a:gd name="T48" fmla="*/ 26 w 33"/>
                <a:gd name="T49" fmla="*/ 60 h 68"/>
                <a:gd name="T50" fmla="*/ 26 w 33"/>
                <a:gd name="T51" fmla="*/ 60 h 68"/>
                <a:gd name="T52" fmla="*/ 26 w 33"/>
                <a:gd name="T53" fmla="*/ 60 h 68"/>
                <a:gd name="T54" fmla="*/ 26 w 33"/>
                <a:gd name="T55" fmla="*/ 60 h 68"/>
                <a:gd name="T56" fmla="*/ 26 w 33"/>
                <a:gd name="T57" fmla="*/ 60 h 68"/>
                <a:gd name="T58" fmla="*/ 26 w 33"/>
                <a:gd name="T59" fmla="*/ 60 h 68"/>
                <a:gd name="T60" fmla="*/ 26 w 33"/>
                <a:gd name="T61" fmla="*/ 60 h 68"/>
                <a:gd name="T62" fmla="*/ 26 w 33"/>
                <a:gd name="T63" fmla="*/ 60 h 68"/>
                <a:gd name="T64" fmla="*/ 26 w 33"/>
                <a:gd name="T65" fmla="*/ 60 h 68"/>
                <a:gd name="T66" fmla="*/ 26 w 33"/>
                <a:gd name="T67" fmla="*/ 60 h 68"/>
                <a:gd name="T68" fmla="*/ 26 w 33"/>
                <a:gd name="T69" fmla="*/ 60 h 68"/>
                <a:gd name="T70" fmla="*/ 26 w 33"/>
                <a:gd name="T71" fmla="*/ 60 h 68"/>
                <a:gd name="T72" fmla="*/ 32 w 33"/>
                <a:gd name="T73" fmla="*/ 51 h 68"/>
                <a:gd name="T74" fmla="*/ 26 w 33"/>
                <a:gd name="T75" fmla="*/ 60 h 68"/>
                <a:gd name="T76" fmla="*/ 32 w 33"/>
                <a:gd name="T77" fmla="*/ 51 h 68"/>
                <a:gd name="T78" fmla="*/ 33 w 33"/>
                <a:gd name="T79" fmla="*/ 50 h 68"/>
                <a:gd name="T80" fmla="*/ 33 w 33"/>
                <a:gd name="T81" fmla="*/ 50 h 68"/>
                <a:gd name="T82" fmla="*/ 33 w 33"/>
                <a:gd name="T83" fmla="*/ 50 h 68"/>
                <a:gd name="T84" fmla="*/ 33 w 33"/>
                <a:gd name="T85" fmla="*/ 21 h 68"/>
                <a:gd name="T86" fmla="*/ 33 w 33"/>
                <a:gd name="T87" fmla="*/ 21 h 68"/>
                <a:gd name="T88" fmla="*/ 33 w 33"/>
                <a:gd name="T89" fmla="*/ 21 h 68"/>
                <a:gd name="T90" fmla="*/ 12 w 33"/>
                <a:gd name="T91" fmla="*/ 2 h 68"/>
                <a:gd name="T92" fmla="*/ 33 w 33"/>
                <a:gd name="T93" fmla="*/ 21 h 68"/>
                <a:gd name="T94" fmla="*/ 25 w 33"/>
                <a:gd name="T95" fmla="*/ 11 h 68"/>
                <a:gd name="T96" fmla="*/ 25 w 33"/>
                <a:gd name="T97" fmla="*/ 11 h 68"/>
                <a:gd name="T98" fmla="*/ 12 w 33"/>
                <a:gd name="T99" fmla="*/ 2 h 68"/>
                <a:gd name="T100" fmla="*/ 12 w 33"/>
                <a:gd name="T101" fmla="*/ 2 h 68"/>
                <a:gd name="T102" fmla="*/ 12 w 33"/>
                <a:gd name="T103" fmla="*/ 2 h 68"/>
                <a:gd name="T104" fmla="*/ 12 w 33"/>
                <a:gd name="T105" fmla="*/ 2 h 68"/>
                <a:gd name="T106" fmla="*/ 0 w 33"/>
                <a:gd name="T107" fmla="*/ 0 h 68"/>
                <a:gd name="T108" fmla="*/ 0 w 33"/>
                <a:gd name="T109" fmla="*/ 0 h 68"/>
                <a:gd name="T110" fmla="*/ 0 w 33"/>
                <a:gd name="T111" fmla="*/ 0 h 68"/>
                <a:gd name="T112" fmla="*/ 4 w 33"/>
                <a:gd name="T113" fmla="*/ 1 h 68"/>
                <a:gd name="T114" fmla="*/ 0 w 33"/>
                <a:gd name="T1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" h="68">
                  <a:moveTo>
                    <a:pt x="15" y="68"/>
                  </a:moveTo>
                  <a:cubicBezTo>
                    <a:pt x="15" y="68"/>
                    <a:pt x="15" y="68"/>
                    <a:pt x="15" y="68"/>
                  </a:cubicBezTo>
                  <a:cubicBezTo>
                    <a:pt x="15" y="68"/>
                    <a:pt x="15" y="68"/>
                    <a:pt x="15" y="68"/>
                  </a:cubicBezTo>
                  <a:moveTo>
                    <a:pt x="24" y="62"/>
                  </a:moveTo>
                  <a:cubicBezTo>
                    <a:pt x="22" y="64"/>
                    <a:pt x="19" y="66"/>
                    <a:pt x="15" y="68"/>
                  </a:cubicBezTo>
                  <a:cubicBezTo>
                    <a:pt x="18" y="66"/>
                    <a:pt x="22" y="64"/>
                    <a:pt x="24" y="62"/>
                  </a:cubicBezTo>
                  <a:moveTo>
                    <a:pt x="25" y="61"/>
                  </a:moveTo>
                  <a:cubicBezTo>
                    <a:pt x="25" y="61"/>
                    <a:pt x="24" y="62"/>
                    <a:pt x="24" y="62"/>
                  </a:cubicBezTo>
                  <a:cubicBezTo>
                    <a:pt x="24" y="62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6" y="61"/>
                  </a:moveTo>
                  <a:cubicBezTo>
                    <a:pt x="26" y="61"/>
                    <a:pt x="26" y="61"/>
                    <a:pt x="26" y="61"/>
                  </a:cubicBezTo>
                  <a:cubicBezTo>
                    <a:pt x="26" y="61"/>
                    <a:pt x="26" y="61"/>
                    <a:pt x="26" y="61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2" y="51"/>
                  </a:moveTo>
                  <a:cubicBezTo>
                    <a:pt x="31" y="54"/>
                    <a:pt x="29" y="57"/>
                    <a:pt x="26" y="60"/>
                  </a:cubicBezTo>
                  <a:cubicBezTo>
                    <a:pt x="29" y="57"/>
                    <a:pt x="31" y="54"/>
                    <a:pt x="32" y="51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3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moveTo>
                    <a:pt x="12" y="2"/>
                  </a:moveTo>
                  <a:cubicBezTo>
                    <a:pt x="21" y="6"/>
                    <a:pt x="29" y="13"/>
                    <a:pt x="33" y="21"/>
                  </a:cubicBezTo>
                  <a:cubicBezTo>
                    <a:pt x="31" y="17"/>
                    <a:pt x="28" y="14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2" y="7"/>
                    <a:pt x="17" y="4"/>
                    <a:pt x="12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77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0" name="Freeform 66"/>
            <p:cNvSpPr>
              <a:spLocks/>
            </p:cNvSpPr>
            <p:nvPr/>
          </p:nvSpPr>
          <p:spPr bwMode="auto">
            <a:xfrm>
              <a:off x="8430709" y="1093787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1 h 71"/>
                <a:gd name="T6" fmla="*/ 0 w 86"/>
                <a:gd name="T7" fmla="*/ 36 h 71"/>
                <a:gd name="T8" fmla="*/ 25 w 86"/>
                <a:gd name="T9" fmla="*/ 61 h 71"/>
                <a:gd name="T10" fmla="*/ 50 w 86"/>
                <a:gd name="T11" fmla="*/ 71 h 71"/>
                <a:gd name="T12" fmla="*/ 65 w 86"/>
                <a:gd name="T13" fmla="*/ 68 h 71"/>
                <a:gd name="T14" fmla="*/ 65 w 86"/>
                <a:gd name="T15" fmla="*/ 68 h 71"/>
                <a:gd name="T16" fmla="*/ 65 w 86"/>
                <a:gd name="T17" fmla="*/ 68 h 71"/>
                <a:gd name="T18" fmla="*/ 74 w 86"/>
                <a:gd name="T19" fmla="*/ 62 h 71"/>
                <a:gd name="T20" fmla="*/ 74 w 86"/>
                <a:gd name="T21" fmla="*/ 62 h 71"/>
                <a:gd name="T22" fmla="*/ 75 w 86"/>
                <a:gd name="T23" fmla="*/ 61 h 71"/>
                <a:gd name="T24" fmla="*/ 75 w 86"/>
                <a:gd name="T25" fmla="*/ 61 h 71"/>
                <a:gd name="T26" fmla="*/ 75 w 86"/>
                <a:gd name="T27" fmla="*/ 61 h 71"/>
                <a:gd name="T28" fmla="*/ 75 w 86"/>
                <a:gd name="T29" fmla="*/ 61 h 71"/>
                <a:gd name="T30" fmla="*/ 75 w 86"/>
                <a:gd name="T31" fmla="*/ 61 h 71"/>
                <a:gd name="T32" fmla="*/ 75 w 86"/>
                <a:gd name="T33" fmla="*/ 61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6 w 86"/>
                <a:gd name="T45" fmla="*/ 61 h 71"/>
                <a:gd name="T46" fmla="*/ 76 w 86"/>
                <a:gd name="T47" fmla="*/ 61 h 71"/>
                <a:gd name="T48" fmla="*/ 76 w 86"/>
                <a:gd name="T49" fmla="*/ 60 h 71"/>
                <a:gd name="T50" fmla="*/ 76 w 86"/>
                <a:gd name="T51" fmla="*/ 60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2 w 86"/>
                <a:gd name="T67" fmla="*/ 51 h 71"/>
                <a:gd name="T68" fmla="*/ 83 w 86"/>
                <a:gd name="T69" fmla="*/ 50 h 71"/>
                <a:gd name="T70" fmla="*/ 83 w 86"/>
                <a:gd name="T71" fmla="*/ 50 h 71"/>
                <a:gd name="T72" fmla="*/ 86 w 86"/>
                <a:gd name="T73" fmla="*/ 36 h 71"/>
                <a:gd name="T74" fmla="*/ 83 w 86"/>
                <a:gd name="T75" fmla="*/ 21 h 71"/>
                <a:gd name="T76" fmla="*/ 83 w 86"/>
                <a:gd name="T77" fmla="*/ 21 h 71"/>
                <a:gd name="T78" fmla="*/ 83 w 86"/>
                <a:gd name="T79" fmla="*/ 21 h 71"/>
                <a:gd name="T80" fmla="*/ 62 w 86"/>
                <a:gd name="T81" fmla="*/ 2 h 71"/>
                <a:gd name="T82" fmla="*/ 62 w 86"/>
                <a:gd name="T83" fmla="*/ 2 h 71"/>
                <a:gd name="T84" fmla="*/ 62 w 86"/>
                <a:gd name="T85" fmla="*/ 2 h 71"/>
                <a:gd name="T86" fmla="*/ 54 w 86"/>
                <a:gd name="T87" fmla="*/ 1 h 71"/>
                <a:gd name="T88" fmla="*/ 50 w 86"/>
                <a:gd name="T8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4"/>
                    <a:pt x="25" y="1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32" y="68"/>
                    <a:pt x="41" y="71"/>
                    <a:pt x="50" y="71"/>
                  </a:cubicBezTo>
                  <a:cubicBezTo>
                    <a:pt x="55" y="71"/>
                    <a:pt x="60" y="70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6"/>
                    <a:pt x="72" y="64"/>
                    <a:pt x="74" y="62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4" y="62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6" y="61"/>
                  </a:cubicBezTo>
                  <a:cubicBezTo>
                    <a:pt x="76" y="61"/>
                    <a:pt x="76" y="61"/>
                    <a:pt x="76" y="61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4"/>
                    <a:pt x="82" y="51"/>
                  </a:cubicBezTo>
                  <a:cubicBezTo>
                    <a:pt x="82" y="50"/>
                    <a:pt x="82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6"/>
                    <a:pt x="86" y="41"/>
                    <a:pt x="86" y="36"/>
                  </a:cubicBezTo>
                  <a:cubicBezTo>
                    <a:pt x="86" y="31"/>
                    <a:pt x="85" y="26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9" y="13"/>
                    <a:pt x="71" y="6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ubicBezTo>
                    <a:pt x="53" y="0"/>
                    <a:pt x="52" y="0"/>
                    <a:pt x="50" y="0"/>
                  </a:cubicBezTo>
                </a:path>
              </a:pathLst>
            </a:custGeom>
            <a:solidFill>
              <a:srgbClr val="F34D00"/>
            </a:solidFill>
            <a:ln w="12700">
              <a:solidFill>
                <a:srgbClr val="F34D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37" name="テキスト ボックス 136"/>
          <p:cNvSpPr txBox="1"/>
          <p:nvPr/>
        </p:nvSpPr>
        <p:spPr>
          <a:xfrm>
            <a:off x="431801" y="920029"/>
            <a:ext cx="8216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必須事項</a:t>
            </a:r>
            <a:endParaRPr kumimoji="1" lang="en-US" altLang="ja-JP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の管理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アドレスと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コントローラの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アドレスは 同一のネットワーク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の管理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アドレスは、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TAG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無しの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Native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46" name="Group 136"/>
          <p:cNvGrpSpPr>
            <a:grpSpLocks noChangeAspect="1"/>
          </p:cNvGrpSpPr>
          <p:nvPr/>
        </p:nvGrpSpPr>
        <p:grpSpPr>
          <a:xfrm rot="5400000">
            <a:off x="7021307" y="3441476"/>
            <a:ext cx="481654" cy="204267"/>
            <a:chOff x="7413625" y="911226"/>
            <a:chExt cx="1167897" cy="495300"/>
          </a:xfrm>
        </p:grpSpPr>
        <p:sp>
          <p:nvSpPr>
            <p:cNvPr id="147" name="Freeform 58"/>
            <p:cNvSpPr>
              <a:spLocks noEditPoints="1"/>
            </p:cNvSpPr>
            <p:nvPr/>
          </p:nvSpPr>
          <p:spPr bwMode="auto">
            <a:xfrm>
              <a:off x="7413625" y="1096964"/>
              <a:ext cx="1160463" cy="123825"/>
            </a:xfrm>
            <a:custGeom>
              <a:avLst/>
              <a:gdLst>
                <a:gd name="T0" fmla="*/ 654 w 664"/>
                <a:gd name="T1" fmla="*/ 60 h 71"/>
                <a:gd name="T2" fmla="*/ 653 w 664"/>
                <a:gd name="T3" fmla="*/ 61 h 71"/>
                <a:gd name="T4" fmla="*/ 653 w 664"/>
                <a:gd name="T5" fmla="*/ 61 h 71"/>
                <a:gd name="T6" fmla="*/ 654 w 664"/>
                <a:gd name="T7" fmla="*/ 60 h 71"/>
                <a:gd name="T8" fmla="*/ 654 w 664"/>
                <a:gd name="T9" fmla="*/ 60 h 71"/>
                <a:gd name="T10" fmla="*/ 654 w 664"/>
                <a:gd name="T11" fmla="*/ 60 h 71"/>
                <a:gd name="T12" fmla="*/ 654 w 664"/>
                <a:gd name="T13" fmla="*/ 60 h 71"/>
                <a:gd name="T14" fmla="*/ 654 w 664"/>
                <a:gd name="T15" fmla="*/ 60 h 71"/>
                <a:gd name="T16" fmla="*/ 654 w 664"/>
                <a:gd name="T17" fmla="*/ 60 h 71"/>
                <a:gd name="T18" fmla="*/ 654 w 664"/>
                <a:gd name="T19" fmla="*/ 60 h 71"/>
                <a:gd name="T20" fmla="*/ 654 w 664"/>
                <a:gd name="T21" fmla="*/ 60 h 71"/>
                <a:gd name="T22" fmla="*/ 654 w 664"/>
                <a:gd name="T23" fmla="*/ 60 h 71"/>
                <a:gd name="T24" fmla="*/ 654 w 664"/>
                <a:gd name="T25" fmla="*/ 60 h 71"/>
                <a:gd name="T26" fmla="*/ 661 w 664"/>
                <a:gd name="T27" fmla="*/ 50 h 71"/>
                <a:gd name="T28" fmla="*/ 661 w 664"/>
                <a:gd name="T29" fmla="*/ 50 h 71"/>
                <a:gd name="T30" fmla="*/ 661 w 664"/>
                <a:gd name="T31" fmla="*/ 50 h 71"/>
                <a:gd name="T32" fmla="*/ 661 w 664"/>
                <a:gd name="T33" fmla="*/ 21 h 71"/>
                <a:gd name="T34" fmla="*/ 664 w 664"/>
                <a:gd name="T35" fmla="*/ 36 h 71"/>
                <a:gd name="T36" fmla="*/ 661 w 664"/>
                <a:gd name="T37" fmla="*/ 50 h 71"/>
                <a:gd name="T38" fmla="*/ 664 w 664"/>
                <a:gd name="T39" fmla="*/ 36 h 71"/>
                <a:gd name="T40" fmla="*/ 661 w 664"/>
                <a:gd name="T41" fmla="*/ 21 h 71"/>
                <a:gd name="T42" fmla="*/ 660 w 664"/>
                <a:gd name="T43" fmla="*/ 21 h 71"/>
                <a:gd name="T44" fmla="*/ 660 w 664"/>
                <a:gd name="T45" fmla="*/ 21 h 71"/>
                <a:gd name="T46" fmla="*/ 660 w 664"/>
                <a:gd name="T47" fmla="*/ 21 h 71"/>
                <a:gd name="T48" fmla="*/ 543 w 664"/>
                <a:gd name="T49" fmla="*/ 0 h 71"/>
                <a:gd name="T50" fmla="*/ 35 w 664"/>
                <a:gd name="T51" fmla="*/ 0 h 71"/>
                <a:gd name="T52" fmla="*/ 0 w 664"/>
                <a:gd name="T53" fmla="*/ 36 h 71"/>
                <a:gd name="T54" fmla="*/ 35 w 664"/>
                <a:gd name="T55" fmla="*/ 71 h 71"/>
                <a:gd name="T56" fmla="*/ 543 w 664"/>
                <a:gd name="T57" fmla="*/ 71 h 71"/>
                <a:gd name="T58" fmla="*/ 578 w 664"/>
                <a:gd name="T59" fmla="*/ 36 h 71"/>
                <a:gd name="T60" fmla="*/ 543 w 664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4" h="71">
                  <a:moveTo>
                    <a:pt x="654" y="60"/>
                  </a:moveTo>
                  <a:cubicBezTo>
                    <a:pt x="653" y="60"/>
                    <a:pt x="653" y="61"/>
                    <a:pt x="653" y="61"/>
                  </a:cubicBezTo>
                  <a:cubicBezTo>
                    <a:pt x="653" y="61"/>
                    <a:pt x="653" y="61"/>
                    <a:pt x="653" y="61"/>
                  </a:cubicBezTo>
                  <a:cubicBezTo>
                    <a:pt x="653" y="61"/>
                    <a:pt x="653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61" y="50"/>
                  </a:moveTo>
                  <a:cubicBezTo>
                    <a:pt x="661" y="50"/>
                    <a:pt x="661" y="50"/>
                    <a:pt x="661" y="50"/>
                  </a:cubicBezTo>
                  <a:cubicBezTo>
                    <a:pt x="661" y="50"/>
                    <a:pt x="661" y="50"/>
                    <a:pt x="661" y="50"/>
                  </a:cubicBezTo>
                  <a:moveTo>
                    <a:pt x="661" y="21"/>
                  </a:moveTo>
                  <a:cubicBezTo>
                    <a:pt x="663" y="26"/>
                    <a:pt x="664" y="31"/>
                    <a:pt x="664" y="36"/>
                  </a:cubicBezTo>
                  <a:cubicBezTo>
                    <a:pt x="664" y="40"/>
                    <a:pt x="663" y="45"/>
                    <a:pt x="661" y="50"/>
                  </a:cubicBezTo>
                  <a:cubicBezTo>
                    <a:pt x="663" y="45"/>
                    <a:pt x="664" y="41"/>
                    <a:pt x="664" y="36"/>
                  </a:cubicBezTo>
                  <a:cubicBezTo>
                    <a:pt x="664" y="30"/>
                    <a:pt x="663" y="25"/>
                    <a:pt x="661" y="21"/>
                  </a:cubicBezTo>
                  <a:moveTo>
                    <a:pt x="660" y="21"/>
                  </a:moveTo>
                  <a:cubicBezTo>
                    <a:pt x="660" y="21"/>
                    <a:pt x="660" y="21"/>
                    <a:pt x="660" y="21"/>
                  </a:cubicBezTo>
                  <a:cubicBezTo>
                    <a:pt x="660" y="21"/>
                    <a:pt x="660" y="21"/>
                    <a:pt x="660" y="21"/>
                  </a:cubicBezTo>
                  <a:moveTo>
                    <a:pt x="54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6"/>
                  </a:cubicBezTo>
                  <a:cubicBezTo>
                    <a:pt x="0" y="55"/>
                    <a:pt x="15" y="71"/>
                    <a:pt x="35" y="71"/>
                  </a:cubicBezTo>
                  <a:cubicBezTo>
                    <a:pt x="543" y="71"/>
                    <a:pt x="543" y="71"/>
                    <a:pt x="543" y="71"/>
                  </a:cubicBezTo>
                  <a:cubicBezTo>
                    <a:pt x="578" y="36"/>
                    <a:pt x="578" y="36"/>
                    <a:pt x="578" y="36"/>
                  </a:cubicBezTo>
                  <a:cubicBezTo>
                    <a:pt x="543" y="0"/>
                    <a:pt x="543" y="0"/>
                    <a:pt x="543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8" name="Freeform 59"/>
            <p:cNvSpPr>
              <a:spLocks noEditPoints="1"/>
            </p:cNvSpPr>
            <p:nvPr/>
          </p:nvSpPr>
          <p:spPr bwMode="auto">
            <a:xfrm>
              <a:off x="8259763" y="911226"/>
              <a:ext cx="309563" cy="290513"/>
            </a:xfrm>
            <a:custGeom>
              <a:avLst/>
              <a:gdLst>
                <a:gd name="T0" fmla="*/ 177 w 177"/>
                <a:gd name="T1" fmla="*/ 156 h 166"/>
                <a:gd name="T2" fmla="*/ 177 w 177"/>
                <a:gd name="T3" fmla="*/ 156 h 166"/>
                <a:gd name="T4" fmla="*/ 177 w 177"/>
                <a:gd name="T5" fmla="*/ 156 h 166"/>
                <a:gd name="T6" fmla="*/ 177 w 177"/>
                <a:gd name="T7" fmla="*/ 156 h 166"/>
                <a:gd name="T8" fmla="*/ 170 w 177"/>
                <a:gd name="T9" fmla="*/ 166 h 166"/>
                <a:gd name="T10" fmla="*/ 170 w 177"/>
                <a:gd name="T11" fmla="*/ 166 h 166"/>
                <a:gd name="T12" fmla="*/ 177 w 177"/>
                <a:gd name="T13" fmla="*/ 156 h 166"/>
                <a:gd name="T14" fmla="*/ 177 w 177"/>
                <a:gd name="T15" fmla="*/ 156 h 166"/>
                <a:gd name="T16" fmla="*/ 177 w 177"/>
                <a:gd name="T17" fmla="*/ 156 h 166"/>
                <a:gd name="T18" fmla="*/ 177 w 177"/>
                <a:gd name="T19" fmla="*/ 156 h 166"/>
                <a:gd name="T20" fmla="*/ 177 w 177"/>
                <a:gd name="T21" fmla="*/ 156 h 166"/>
                <a:gd name="T22" fmla="*/ 177 w 177"/>
                <a:gd name="T23" fmla="*/ 156 h 166"/>
                <a:gd name="T24" fmla="*/ 38 w 177"/>
                <a:gd name="T25" fmla="*/ 0 h 166"/>
                <a:gd name="T26" fmla="*/ 13 w 177"/>
                <a:gd name="T27" fmla="*/ 11 h 166"/>
                <a:gd name="T28" fmla="*/ 13 w 177"/>
                <a:gd name="T29" fmla="*/ 61 h 166"/>
                <a:gd name="T30" fmla="*/ 59 w 177"/>
                <a:gd name="T31" fmla="*/ 106 h 166"/>
                <a:gd name="T32" fmla="*/ 144 w 177"/>
                <a:gd name="T33" fmla="*/ 106 h 166"/>
                <a:gd name="T34" fmla="*/ 144 w 177"/>
                <a:gd name="T35" fmla="*/ 106 h 166"/>
                <a:gd name="T36" fmla="*/ 147 w 177"/>
                <a:gd name="T37" fmla="*/ 106 h 166"/>
                <a:gd name="T38" fmla="*/ 147 w 177"/>
                <a:gd name="T39" fmla="*/ 106 h 166"/>
                <a:gd name="T40" fmla="*/ 147 w 177"/>
                <a:gd name="T41" fmla="*/ 106 h 166"/>
                <a:gd name="T42" fmla="*/ 157 w 177"/>
                <a:gd name="T43" fmla="*/ 108 h 166"/>
                <a:gd name="T44" fmla="*/ 157 w 177"/>
                <a:gd name="T45" fmla="*/ 109 h 166"/>
                <a:gd name="T46" fmla="*/ 157 w 177"/>
                <a:gd name="T47" fmla="*/ 109 h 166"/>
                <a:gd name="T48" fmla="*/ 169 w 177"/>
                <a:gd name="T49" fmla="*/ 116 h 166"/>
                <a:gd name="T50" fmla="*/ 63 w 177"/>
                <a:gd name="T51" fmla="*/ 11 h 166"/>
                <a:gd name="T52" fmla="*/ 38 w 177"/>
                <a:gd name="T5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7" h="166"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5" y="160"/>
                    <a:pt x="173" y="163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3" y="163"/>
                    <a:pt x="175" y="159"/>
                    <a:pt x="177" y="156"/>
                  </a:cubicBezTo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moveTo>
                    <a:pt x="38" y="0"/>
                  </a:moveTo>
                  <a:cubicBezTo>
                    <a:pt x="29" y="0"/>
                    <a:pt x="20" y="4"/>
                    <a:pt x="13" y="11"/>
                  </a:cubicBezTo>
                  <a:cubicBezTo>
                    <a:pt x="0" y="25"/>
                    <a:pt x="0" y="47"/>
                    <a:pt x="13" y="61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5" y="106"/>
                    <a:pt x="146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51" y="107"/>
                    <a:pt x="154" y="107"/>
                    <a:pt x="157" y="108"/>
                  </a:cubicBezTo>
                  <a:cubicBezTo>
                    <a:pt x="157" y="108"/>
                    <a:pt x="157" y="108"/>
                    <a:pt x="157" y="109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61" y="110"/>
                    <a:pt x="165" y="113"/>
                    <a:pt x="169" y="116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9" name="Freeform 60"/>
            <p:cNvSpPr>
              <a:spLocks noEditPoints="1"/>
            </p:cNvSpPr>
            <p:nvPr/>
          </p:nvSpPr>
          <p:spPr bwMode="auto">
            <a:xfrm>
              <a:off x="8362950" y="1096964"/>
              <a:ext cx="211138" cy="87313"/>
            </a:xfrm>
            <a:custGeom>
              <a:avLst/>
              <a:gdLst>
                <a:gd name="T0" fmla="*/ 118 w 121"/>
                <a:gd name="T1" fmla="*/ 50 h 50"/>
                <a:gd name="T2" fmla="*/ 118 w 121"/>
                <a:gd name="T3" fmla="*/ 50 h 50"/>
                <a:gd name="T4" fmla="*/ 118 w 121"/>
                <a:gd name="T5" fmla="*/ 50 h 50"/>
                <a:gd name="T6" fmla="*/ 118 w 121"/>
                <a:gd name="T7" fmla="*/ 50 h 50"/>
                <a:gd name="T8" fmla="*/ 118 w 121"/>
                <a:gd name="T9" fmla="*/ 50 h 50"/>
                <a:gd name="T10" fmla="*/ 118 w 121"/>
                <a:gd name="T11" fmla="*/ 50 h 50"/>
                <a:gd name="T12" fmla="*/ 118 w 121"/>
                <a:gd name="T13" fmla="*/ 50 h 50"/>
                <a:gd name="T14" fmla="*/ 118 w 121"/>
                <a:gd name="T15" fmla="*/ 50 h 50"/>
                <a:gd name="T16" fmla="*/ 121 w 121"/>
                <a:gd name="T17" fmla="*/ 36 h 50"/>
                <a:gd name="T18" fmla="*/ 118 w 121"/>
                <a:gd name="T19" fmla="*/ 50 h 50"/>
                <a:gd name="T20" fmla="*/ 118 w 121"/>
                <a:gd name="T21" fmla="*/ 50 h 50"/>
                <a:gd name="T22" fmla="*/ 121 w 121"/>
                <a:gd name="T23" fmla="*/ 36 h 50"/>
                <a:gd name="T24" fmla="*/ 98 w 121"/>
                <a:gd name="T25" fmla="*/ 3 h 50"/>
                <a:gd name="T26" fmla="*/ 98 w 121"/>
                <a:gd name="T27" fmla="*/ 3 h 50"/>
                <a:gd name="T28" fmla="*/ 98 w 121"/>
                <a:gd name="T29" fmla="*/ 3 h 50"/>
                <a:gd name="T30" fmla="*/ 88 w 121"/>
                <a:gd name="T31" fmla="*/ 0 h 50"/>
                <a:gd name="T32" fmla="*/ 98 w 121"/>
                <a:gd name="T33" fmla="*/ 2 h 50"/>
                <a:gd name="T34" fmla="*/ 88 w 121"/>
                <a:gd name="T35" fmla="*/ 0 h 50"/>
                <a:gd name="T36" fmla="*/ 88 w 121"/>
                <a:gd name="T37" fmla="*/ 0 h 50"/>
                <a:gd name="T38" fmla="*/ 88 w 121"/>
                <a:gd name="T39" fmla="*/ 0 h 50"/>
                <a:gd name="T40" fmla="*/ 88 w 121"/>
                <a:gd name="T41" fmla="*/ 0 h 50"/>
                <a:gd name="T42" fmla="*/ 85 w 121"/>
                <a:gd name="T43" fmla="*/ 0 h 50"/>
                <a:gd name="T44" fmla="*/ 0 w 121"/>
                <a:gd name="T45" fmla="*/ 0 h 50"/>
                <a:gd name="T46" fmla="*/ 35 w 121"/>
                <a:gd name="T47" fmla="*/ 36 h 50"/>
                <a:gd name="T48" fmla="*/ 60 w 121"/>
                <a:gd name="T49" fmla="*/ 11 h 50"/>
                <a:gd name="T50" fmla="*/ 85 w 121"/>
                <a:gd name="T5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50">
                  <a:moveTo>
                    <a:pt x="118" y="50"/>
                  </a:move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moveTo>
                    <a:pt x="118" y="50"/>
                  </a:move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moveTo>
                    <a:pt x="121" y="36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20" y="45"/>
                    <a:pt x="121" y="40"/>
                    <a:pt x="121" y="36"/>
                  </a:cubicBezTo>
                  <a:moveTo>
                    <a:pt x="98" y="3"/>
                  </a:moveTo>
                  <a:cubicBezTo>
                    <a:pt x="98" y="3"/>
                    <a:pt x="98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moveTo>
                    <a:pt x="88" y="0"/>
                  </a:moveTo>
                  <a:cubicBezTo>
                    <a:pt x="92" y="1"/>
                    <a:pt x="95" y="1"/>
                    <a:pt x="98" y="2"/>
                  </a:cubicBezTo>
                  <a:cubicBezTo>
                    <a:pt x="95" y="1"/>
                    <a:pt x="92" y="1"/>
                    <a:pt x="88" y="0"/>
                  </a:cubicBezTo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7" y="4"/>
                    <a:pt x="76" y="0"/>
                    <a:pt x="85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50" name="Freeform 61"/>
            <p:cNvSpPr>
              <a:spLocks noEditPoints="1"/>
            </p:cNvSpPr>
            <p:nvPr/>
          </p:nvSpPr>
          <p:spPr bwMode="auto">
            <a:xfrm>
              <a:off x="8259763" y="1114426"/>
              <a:ext cx="309563" cy="292100"/>
            </a:xfrm>
            <a:custGeom>
              <a:avLst/>
              <a:gdLst>
                <a:gd name="T0" fmla="*/ 169 w 177"/>
                <a:gd name="T1" fmla="*/ 51 h 167"/>
                <a:gd name="T2" fmla="*/ 169 w 177"/>
                <a:gd name="T3" fmla="*/ 51 h 167"/>
                <a:gd name="T4" fmla="*/ 169 w 177"/>
                <a:gd name="T5" fmla="*/ 51 h 167"/>
                <a:gd name="T6" fmla="*/ 169 w 177"/>
                <a:gd name="T7" fmla="*/ 51 h 167"/>
                <a:gd name="T8" fmla="*/ 169 w 177"/>
                <a:gd name="T9" fmla="*/ 51 h 167"/>
                <a:gd name="T10" fmla="*/ 169 w 177"/>
                <a:gd name="T11" fmla="*/ 51 h 167"/>
                <a:gd name="T12" fmla="*/ 169 w 177"/>
                <a:gd name="T13" fmla="*/ 51 h 167"/>
                <a:gd name="T14" fmla="*/ 169 w 177"/>
                <a:gd name="T15" fmla="*/ 51 h 167"/>
                <a:gd name="T16" fmla="*/ 158 w 177"/>
                <a:gd name="T17" fmla="*/ 58 h 167"/>
                <a:gd name="T18" fmla="*/ 158 w 177"/>
                <a:gd name="T19" fmla="*/ 58 h 167"/>
                <a:gd name="T20" fmla="*/ 157 w 177"/>
                <a:gd name="T21" fmla="*/ 58 h 167"/>
                <a:gd name="T22" fmla="*/ 157 w 177"/>
                <a:gd name="T23" fmla="*/ 59 h 167"/>
                <a:gd name="T24" fmla="*/ 157 w 177"/>
                <a:gd name="T25" fmla="*/ 59 h 167"/>
                <a:gd name="T26" fmla="*/ 147 w 177"/>
                <a:gd name="T27" fmla="*/ 61 h 167"/>
                <a:gd name="T28" fmla="*/ 147 w 177"/>
                <a:gd name="T29" fmla="*/ 61 h 167"/>
                <a:gd name="T30" fmla="*/ 147 w 177"/>
                <a:gd name="T31" fmla="*/ 61 h 167"/>
                <a:gd name="T32" fmla="*/ 146 w 177"/>
                <a:gd name="T33" fmla="*/ 61 h 167"/>
                <a:gd name="T34" fmla="*/ 146 w 177"/>
                <a:gd name="T35" fmla="*/ 61 h 167"/>
                <a:gd name="T36" fmla="*/ 144 w 177"/>
                <a:gd name="T37" fmla="*/ 61 h 167"/>
                <a:gd name="T38" fmla="*/ 144 w 177"/>
                <a:gd name="T39" fmla="*/ 61 h 167"/>
                <a:gd name="T40" fmla="*/ 59 w 177"/>
                <a:gd name="T41" fmla="*/ 61 h 167"/>
                <a:gd name="T42" fmla="*/ 13 w 177"/>
                <a:gd name="T43" fmla="*/ 107 h 167"/>
                <a:gd name="T44" fmla="*/ 13 w 177"/>
                <a:gd name="T45" fmla="*/ 157 h 167"/>
                <a:gd name="T46" fmla="*/ 38 w 177"/>
                <a:gd name="T47" fmla="*/ 167 h 167"/>
                <a:gd name="T48" fmla="*/ 63 w 177"/>
                <a:gd name="T49" fmla="*/ 157 h 167"/>
                <a:gd name="T50" fmla="*/ 169 w 177"/>
                <a:gd name="T51" fmla="*/ 51 h 167"/>
                <a:gd name="T52" fmla="*/ 176 w 177"/>
                <a:gd name="T53" fmla="*/ 11 h 167"/>
                <a:gd name="T54" fmla="*/ 177 w 177"/>
                <a:gd name="T55" fmla="*/ 11 h 167"/>
                <a:gd name="T56" fmla="*/ 176 w 177"/>
                <a:gd name="T57" fmla="*/ 11 h 167"/>
                <a:gd name="T58" fmla="*/ 169 w 177"/>
                <a:gd name="T59" fmla="*/ 0 h 167"/>
                <a:gd name="T60" fmla="*/ 169 w 177"/>
                <a:gd name="T61" fmla="*/ 0 h 167"/>
                <a:gd name="T62" fmla="*/ 171 w 177"/>
                <a:gd name="T63" fmla="*/ 3 h 167"/>
                <a:gd name="T64" fmla="*/ 171 w 177"/>
                <a:gd name="T65" fmla="*/ 3 h 167"/>
                <a:gd name="T66" fmla="*/ 171 w 177"/>
                <a:gd name="T67" fmla="*/ 3 h 167"/>
                <a:gd name="T68" fmla="*/ 171 w 177"/>
                <a:gd name="T69" fmla="*/ 3 h 167"/>
                <a:gd name="T70" fmla="*/ 171 w 177"/>
                <a:gd name="T71" fmla="*/ 3 h 167"/>
                <a:gd name="T72" fmla="*/ 176 w 177"/>
                <a:gd name="T73" fmla="*/ 10 h 167"/>
                <a:gd name="T74" fmla="*/ 176 w 177"/>
                <a:gd name="T75" fmla="*/ 10 h 167"/>
                <a:gd name="T76" fmla="*/ 176 w 177"/>
                <a:gd name="T77" fmla="*/ 10 h 167"/>
                <a:gd name="T78" fmla="*/ 176 w 177"/>
                <a:gd name="T79" fmla="*/ 10 h 167"/>
                <a:gd name="T80" fmla="*/ 176 w 177"/>
                <a:gd name="T81" fmla="*/ 10 h 167"/>
                <a:gd name="T82" fmla="*/ 176 w 177"/>
                <a:gd name="T83" fmla="*/ 11 h 167"/>
                <a:gd name="T84" fmla="*/ 169 w 177"/>
                <a:gd name="T85" fmla="*/ 1 h 167"/>
                <a:gd name="T86" fmla="*/ 169 w 177"/>
                <a:gd name="T8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7" h="167">
                  <a:moveTo>
                    <a:pt x="169" y="51"/>
                  </a:move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5" y="54"/>
                    <a:pt x="162" y="57"/>
                    <a:pt x="158" y="58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7" y="58"/>
                    <a:pt x="157" y="58"/>
                    <a:pt x="157" y="59"/>
                  </a:cubicBezTo>
                  <a:cubicBezTo>
                    <a:pt x="157" y="59"/>
                    <a:pt x="157" y="59"/>
                    <a:pt x="157" y="59"/>
                  </a:cubicBezTo>
                  <a:cubicBezTo>
                    <a:pt x="154" y="60"/>
                    <a:pt x="150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6" y="61"/>
                    <a:pt x="146" y="6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6" y="61"/>
                    <a:pt x="145" y="61"/>
                    <a:pt x="144" y="61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0" y="120"/>
                    <a:pt x="0" y="143"/>
                    <a:pt x="13" y="157"/>
                  </a:cubicBezTo>
                  <a:cubicBezTo>
                    <a:pt x="20" y="163"/>
                    <a:pt x="29" y="167"/>
                    <a:pt x="38" y="167"/>
                  </a:cubicBezTo>
                  <a:cubicBezTo>
                    <a:pt x="48" y="167"/>
                    <a:pt x="57" y="163"/>
                    <a:pt x="63" y="157"/>
                  </a:cubicBezTo>
                  <a:cubicBezTo>
                    <a:pt x="169" y="51"/>
                    <a:pt x="169" y="51"/>
                    <a:pt x="169" y="51"/>
                  </a:cubicBezTo>
                  <a:moveTo>
                    <a:pt x="176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6" y="11"/>
                  </a:cubicBezTo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70" y="1"/>
                    <a:pt x="171" y="2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3" y="5"/>
                    <a:pt x="175" y="8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1"/>
                    <a:pt x="176" y="11"/>
                    <a:pt x="176" y="11"/>
                  </a:cubicBezTo>
                  <a:cubicBezTo>
                    <a:pt x="175" y="7"/>
                    <a:pt x="172" y="4"/>
                    <a:pt x="169" y="1"/>
                  </a:cubicBezTo>
                  <a:cubicBezTo>
                    <a:pt x="169" y="1"/>
                    <a:pt x="169" y="0"/>
                    <a:pt x="169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51" name="Freeform 62"/>
            <p:cNvSpPr>
              <a:spLocks noEditPoints="1"/>
            </p:cNvSpPr>
            <p:nvPr/>
          </p:nvSpPr>
          <p:spPr bwMode="auto">
            <a:xfrm>
              <a:off x="8362950" y="1114426"/>
              <a:ext cx="211138" cy="106363"/>
            </a:xfrm>
            <a:custGeom>
              <a:avLst/>
              <a:gdLst>
                <a:gd name="T0" fmla="*/ 87 w 121"/>
                <a:gd name="T1" fmla="*/ 61 h 61"/>
                <a:gd name="T2" fmla="*/ 87 w 121"/>
                <a:gd name="T3" fmla="*/ 61 h 61"/>
                <a:gd name="T4" fmla="*/ 87 w 121"/>
                <a:gd name="T5" fmla="*/ 61 h 61"/>
                <a:gd name="T6" fmla="*/ 88 w 121"/>
                <a:gd name="T7" fmla="*/ 61 h 61"/>
                <a:gd name="T8" fmla="*/ 88 w 121"/>
                <a:gd name="T9" fmla="*/ 61 h 61"/>
                <a:gd name="T10" fmla="*/ 88 w 121"/>
                <a:gd name="T11" fmla="*/ 61 h 61"/>
                <a:gd name="T12" fmla="*/ 98 w 121"/>
                <a:gd name="T13" fmla="*/ 59 h 61"/>
                <a:gd name="T14" fmla="*/ 88 w 121"/>
                <a:gd name="T15" fmla="*/ 61 h 61"/>
                <a:gd name="T16" fmla="*/ 98 w 121"/>
                <a:gd name="T17" fmla="*/ 59 h 61"/>
                <a:gd name="T18" fmla="*/ 98 w 121"/>
                <a:gd name="T19" fmla="*/ 58 h 61"/>
                <a:gd name="T20" fmla="*/ 98 w 121"/>
                <a:gd name="T21" fmla="*/ 59 h 61"/>
                <a:gd name="T22" fmla="*/ 98 w 121"/>
                <a:gd name="T23" fmla="*/ 58 h 61"/>
                <a:gd name="T24" fmla="*/ 99 w 121"/>
                <a:gd name="T25" fmla="*/ 58 h 61"/>
                <a:gd name="T26" fmla="*/ 99 w 121"/>
                <a:gd name="T27" fmla="*/ 58 h 61"/>
                <a:gd name="T28" fmla="*/ 99 w 121"/>
                <a:gd name="T29" fmla="*/ 58 h 61"/>
                <a:gd name="T30" fmla="*/ 110 w 121"/>
                <a:gd name="T31" fmla="*/ 51 h 61"/>
                <a:gd name="T32" fmla="*/ 110 w 121"/>
                <a:gd name="T33" fmla="*/ 51 h 61"/>
                <a:gd name="T34" fmla="*/ 110 w 121"/>
                <a:gd name="T35" fmla="*/ 51 h 61"/>
                <a:gd name="T36" fmla="*/ 110 w 121"/>
                <a:gd name="T37" fmla="*/ 51 h 61"/>
                <a:gd name="T38" fmla="*/ 110 w 121"/>
                <a:gd name="T39" fmla="*/ 51 h 61"/>
                <a:gd name="T40" fmla="*/ 110 w 121"/>
                <a:gd name="T41" fmla="*/ 51 h 61"/>
                <a:gd name="T42" fmla="*/ 110 w 121"/>
                <a:gd name="T43" fmla="*/ 51 h 61"/>
                <a:gd name="T44" fmla="*/ 110 w 121"/>
                <a:gd name="T45" fmla="*/ 51 h 61"/>
                <a:gd name="T46" fmla="*/ 110 w 121"/>
                <a:gd name="T47" fmla="*/ 51 h 61"/>
                <a:gd name="T48" fmla="*/ 110 w 121"/>
                <a:gd name="T49" fmla="*/ 51 h 61"/>
                <a:gd name="T50" fmla="*/ 110 w 121"/>
                <a:gd name="T51" fmla="*/ 51 h 61"/>
                <a:gd name="T52" fmla="*/ 110 w 121"/>
                <a:gd name="T53" fmla="*/ 51 h 61"/>
                <a:gd name="T54" fmla="*/ 110 w 121"/>
                <a:gd name="T55" fmla="*/ 51 h 61"/>
                <a:gd name="T56" fmla="*/ 35 w 121"/>
                <a:gd name="T57" fmla="*/ 26 h 61"/>
                <a:gd name="T58" fmla="*/ 0 w 121"/>
                <a:gd name="T59" fmla="*/ 61 h 61"/>
                <a:gd name="T60" fmla="*/ 85 w 121"/>
                <a:gd name="T61" fmla="*/ 61 h 61"/>
                <a:gd name="T62" fmla="*/ 60 w 121"/>
                <a:gd name="T63" fmla="*/ 51 h 61"/>
                <a:gd name="T64" fmla="*/ 35 w 121"/>
                <a:gd name="T65" fmla="*/ 26 h 61"/>
                <a:gd name="T66" fmla="*/ 117 w 121"/>
                <a:gd name="T67" fmla="*/ 10 h 61"/>
                <a:gd name="T68" fmla="*/ 121 w 121"/>
                <a:gd name="T69" fmla="*/ 26 h 61"/>
                <a:gd name="T70" fmla="*/ 118 w 121"/>
                <a:gd name="T71" fmla="*/ 11 h 61"/>
                <a:gd name="T72" fmla="*/ 117 w 121"/>
                <a:gd name="T73" fmla="*/ 11 h 61"/>
                <a:gd name="T74" fmla="*/ 117 w 121"/>
                <a:gd name="T75" fmla="*/ 11 h 61"/>
                <a:gd name="T76" fmla="*/ 117 w 121"/>
                <a:gd name="T77" fmla="*/ 10 h 61"/>
                <a:gd name="T78" fmla="*/ 117 w 121"/>
                <a:gd name="T79" fmla="*/ 10 h 61"/>
                <a:gd name="T80" fmla="*/ 117 w 121"/>
                <a:gd name="T81" fmla="*/ 10 h 61"/>
                <a:gd name="T82" fmla="*/ 117 w 121"/>
                <a:gd name="T83" fmla="*/ 10 h 61"/>
                <a:gd name="T84" fmla="*/ 117 w 121"/>
                <a:gd name="T85" fmla="*/ 10 h 61"/>
                <a:gd name="T86" fmla="*/ 117 w 121"/>
                <a:gd name="T87" fmla="*/ 10 h 61"/>
                <a:gd name="T88" fmla="*/ 117 w 121"/>
                <a:gd name="T89" fmla="*/ 10 h 61"/>
                <a:gd name="T90" fmla="*/ 112 w 121"/>
                <a:gd name="T91" fmla="*/ 3 h 61"/>
                <a:gd name="T92" fmla="*/ 112 w 121"/>
                <a:gd name="T93" fmla="*/ 3 h 61"/>
                <a:gd name="T94" fmla="*/ 112 w 121"/>
                <a:gd name="T95" fmla="*/ 3 h 61"/>
                <a:gd name="T96" fmla="*/ 112 w 121"/>
                <a:gd name="T97" fmla="*/ 3 h 61"/>
                <a:gd name="T98" fmla="*/ 112 w 121"/>
                <a:gd name="T99" fmla="*/ 3 h 61"/>
                <a:gd name="T100" fmla="*/ 112 w 121"/>
                <a:gd name="T101" fmla="*/ 3 h 61"/>
                <a:gd name="T102" fmla="*/ 110 w 121"/>
                <a:gd name="T103" fmla="*/ 0 h 61"/>
                <a:gd name="T104" fmla="*/ 110 w 121"/>
                <a:gd name="T105" fmla="*/ 1 h 61"/>
                <a:gd name="T106" fmla="*/ 112 w 121"/>
                <a:gd name="T107" fmla="*/ 3 h 61"/>
                <a:gd name="T108" fmla="*/ 110 w 121"/>
                <a:gd name="T10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1" h="61">
                  <a:moveTo>
                    <a:pt x="87" y="61"/>
                  </a:moveTo>
                  <a:cubicBezTo>
                    <a:pt x="87" y="61"/>
                    <a:pt x="87" y="61"/>
                    <a:pt x="87" y="61"/>
                  </a:cubicBezTo>
                  <a:cubicBezTo>
                    <a:pt x="87" y="61"/>
                    <a:pt x="87" y="61"/>
                    <a:pt x="87" y="61"/>
                  </a:cubicBezTo>
                  <a:moveTo>
                    <a:pt x="88" y="61"/>
                  </a:moveTo>
                  <a:cubicBezTo>
                    <a:pt x="88" y="61"/>
                    <a:pt x="88" y="61"/>
                    <a:pt x="88" y="61"/>
                  </a:cubicBezTo>
                  <a:cubicBezTo>
                    <a:pt x="88" y="61"/>
                    <a:pt x="88" y="61"/>
                    <a:pt x="88" y="61"/>
                  </a:cubicBezTo>
                  <a:moveTo>
                    <a:pt x="98" y="59"/>
                  </a:moveTo>
                  <a:cubicBezTo>
                    <a:pt x="95" y="60"/>
                    <a:pt x="91" y="61"/>
                    <a:pt x="88" y="61"/>
                  </a:cubicBezTo>
                  <a:cubicBezTo>
                    <a:pt x="91" y="61"/>
                    <a:pt x="95" y="60"/>
                    <a:pt x="98" y="59"/>
                  </a:cubicBezTo>
                  <a:moveTo>
                    <a:pt x="98" y="58"/>
                  </a:moveTo>
                  <a:cubicBezTo>
                    <a:pt x="98" y="58"/>
                    <a:pt x="98" y="58"/>
                    <a:pt x="98" y="59"/>
                  </a:cubicBezTo>
                  <a:cubicBezTo>
                    <a:pt x="98" y="58"/>
                    <a:pt x="98" y="58"/>
                    <a:pt x="98" y="58"/>
                  </a:cubicBezTo>
                  <a:moveTo>
                    <a:pt x="99" y="58"/>
                  </a:moveTo>
                  <a:cubicBezTo>
                    <a:pt x="99" y="58"/>
                    <a:pt x="99" y="58"/>
                    <a:pt x="99" y="58"/>
                  </a:cubicBezTo>
                  <a:cubicBezTo>
                    <a:pt x="99" y="58"/>
                    <a:pt x="99" y="58"/>
                    <a:pt x="99" y="58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35" y="26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76" y="61"/>
                    <a:pt x="67" y="57"/>
                    <a:pt x="60" y="51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117" y="10"/>
                  </a:moveTo>
                  <a:cubicBezTo>
                    <a:pt x="120" y="15"/>
                    <a:pt x="121" y="20"/>
                    <a:pt x="121" y="26"/>
                  </a:cubicBezTo>
                  <a:cubicBezTo>
                    <a:pt x="121" y="21"/>
                    <a:pt x="120" y="16"/>
                    <a:pt x="118" y="11"/>
                  </a:cubicBezTo>
                  <a:cubicBezTo>
                    <a:pt x="118" y="11"/>
                    <a:pt x="118" y="11"/>
                    <a:pt x="117" y="11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17" y="11"/>
                    <a:pt x="117" y="11"/>
                    <a:pt x="117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2" y="3"/>
                  </a:moveTo>
                  <a:cubicBezTo>
                    <a:pt x="112" y="3"/>
                    <a:pt x="112" y="3"/>
                    <a:pt x="112" y="3"/>
                  </a:cubicBezTo>
                  <a:cubicBezTo>
                    <a:pt x="112" y="3"/>
                    <a:pt x="112" y="3"/>
                    <a:pt x="112" y="3"/>
                  </a:cubicBezTo>
                  <a:moveTo>
                    <a:pt x="112" y="3"/>
                  </a:moveTo>
                  <a:cubicBezTo>
                    <a:pt x="112" y="3"/>
                    <a:pt x="112" y="3"/>
                    <a:pt x="112" y="3"/>
                  </a:cubicBezTo>
                  <a:cubicBezTo>
                    <a:pt x="112" y="3"/>
                    <a:pt x="112" y="3"/>
                    <a:pt x="112" y="3"/>
                  </a:cubicBezTo>
                  <a:moveTo>
                    <a:pt x="110" y="0"/>
                  </a:moveTo>
                  <a:cubicBezTo>
                    <a:pt x="110" y="1"/>
                    <a:pt x="110" y="1"/>
                    <a:pt x="110" y="1"/>
                  </a:cubicBezTo>
                  <a:cubicBezTo>
                    <a:pt x="111" y="1"/>
                    <a:pt x="112" y="2"/>
                    <a:pt x="112" y="3"/>
                  </a:cubicBezTo>
                  <a:cubicBezTo>
                    <a:pt x="112" y="2"/>
                    <a:pt x="111" y="1"/>
                    <a:pt x="110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52" name="Freeform 63"/>
            <p:cNvSpPr>
              <a:spLocks noEditPoints="1"/>
            </p:cNvSpPr>
            <p:nvPr/>
          </p:nvSpPr>
          <p:spPr bwMode="auto">
            <a:xfrm>
              <a:off x="8510588" y="1096964"/>
              <a:ext cx="58738" cy="123825"/>
            </a:xfrm>
            <a:custGeom>
              <a:avLst/>
              <a:gdLst>
                <a:gd name="T0" fmla="*/ 0 w 33"/>
                <a:gd name="T1" fmla="*/ 71 h 71"/>
                <a:gd name="T2" fmla="*/ 0 w 33"/>
                <a:gd name="T3" fmla="*/ 71 h 71"/>
                <a:gd name="T4" fmla="*/ 3 w 33"/>
                <a:gd name="T5" fmla="*/ 71 h 71"/>
                <a:gd name="T6" fmla="*/ 3 w 33"/>
                <a:gd name="T7" fmla="*/ 71 h 71"/>
                <a:gd name="T8" fmla="*/ 3 w 33"/>
                <a:gd name="T9" fmla="*/ 71 h 71"/>
                <a:gd name="T10" fmla="*/ 13 w 33"/>
                <a:gd name="T11" fmla="*/ 69 h 71"/>
                <a:gd name="T12" fmla="*/ 13 w 33"/>
                <a:gd name="T13" fmla="*/ 69 h 71"/>
                <a:gd name="T14" fmla="*/ 13 w 33"/>
                <a:gd name="T15" fmla="*/ 68 h 71"/>
                <a:gd name="T16" fmla="*/ 25 w 33"/>
                <a:gd name="T17" fmla="*/ 61 h 71"/>
                <a:gd name="T18" fmla="*/ 25 w 33"/>
                <a:gd name="T19" fmla="*/ 61 h 71"/>
                <a:gd name="T20" fmla="*/ 25 w 33"/>
                <a:gd name="T21" fmla="*/ 61 h 71"/>
                <a:gd name="T22" fmla="*/ 25 w 33"/>
                <a:gd name="T23" fmla="*/ 61 h 71"/>
                <a:gd name="T24" fmla="*/ 25 w 33"/>
                <a:gd name="T25" fmla="*/ 61 h 71"/>
                <a:gd name="T26" fmla="*/ 25 w 33"/>
                <a:gd name="T27" fmla="*/ 61 h 71"/>
                <a:gd name="T28" fmla="*/ 26 w 33"/>
                <a:gd name="T29" fmla="*/ 60 h 71"/>
                <a:gd name="T30" fmla="*/ 26 w 33"/>
                <a:gd name="T31" fmla="*/ 60 h 71"/>
                <a:gd name="T32" fmla="*/ 26 w 33"/>
                <a:gd name="T33" fmla="*/ 60 h 71"/>
                <a:gd name="T34" fmla="*/ 26 w 33"/>
                <a:gd name="T35" fmla="*/ 60 h 71"/>
                <a:gd name="T36" fmla="*/ 26 w 33"/>
                <a:gd name="T37" fmla="*/ 60 h 71"/>
                <a:gd name="T38" fmla="*/ 26 w 33"/>
                <a:gd name="T39" fmla="*/ 60 h 71"/>
                <a:gd name="T40" fmla="*/ 33 w 33"/>
                <a:gd name="T41" fmla="*/ 50 h 71"/>
                <a:gd name="T42" fmla="*/ 33 w 33"/>
                <a:gd name="T43" fmla="*/ 50 h 71"/>
                <a:gd name="T44" fmla="*/ 33 w 33"/>
                <a:gd name="T45" fmla="*/ 50 h 71"/>
                <a:gd name="T46" fmla="*/ 32 w 33"/>
                <a:gd name="T47" fmla="*/ 20 h 71"/>
                <a:gd name="T48" fmla="*/ 32 w 33"/>
                <a:gd name="T49" fmla="*/ 20 h 71"/>
                <a:gd name="T50" fmla="*/ 32 w 33"/>
                <a:gd name="T51" fmla="*/ 20 h 71"/>
                <a:gd name="T52" fmla="*/ 27 w 33"/>
                <a:gd name="T53" fmla="*/ 13 h 71"/>
                <a:gd name="T54" fmla="*/ 27 w 33"/>
                <a:gd name="T55" fmla="*/ 13 h 71"/>
                <a:gd name="T56" fmla="*/ 27 w 33"/>
                <a:gd name="T57" fmla="*/ 13 h 71"/>
                <a:gd name="T58" fmla="*/ 27 w 33"/>
                <a:gd name="T59" fmla="*/ 13 h 71"/>
                <a:gd name="T60" fmla="*/ 27 w 33"/>
                <a:gd name="T61" fmla="*/ 13 h 71"/>
                <a:gd name="T62" fmla="*/ 25 w 33"/>
                <a:gd name="T63" fmla="*/ 10 h 71"/>
                <a:gd name="T64" fmla="*/ 13 w 33"/>
                <a:gd name="T65" fmla="*/ 3 h 71"/>
                <a:gd name="T66" fmla="*/ 13 w 33"/>
                <a:gd name="T67" fmla="*/ 3 h 71"/>
                <a:gd name="T68" fmla="*/ 3 w 33"/>
                <a:gd name="T69" fmla="*/ 0 h 71"/>
                <a:gd name="T70" fmla="*/ 3 w 33"/>
                <a:gd name="T71" fmla="*/ 0 h 71"/>
                <a:gd name="T72" fmla="*/ 0 w 33"/>
                <a:gd name="T73" fmla="*/ 0 h 71"/>
                <a:gd name="T74" fmla="*/ 3 w 33"/>
                <a:gd name="T7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71">
                  <a:moveTo>
                    <a:pt x="2" y="71"/>
                  </a:moveTo>
                  <a:cubicBezTo>
                    <a:pt x="2" y="71"/>
                    <a:pt x="1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1"/>
                    <a:pt x="2" y="71"/>
                    <a:pt x="2" y="71"/>
                  </a:cubicBezTo>
                  <a:moveTo>
                    <a:pt x="3" y="71"/>
                  </a:moveTo>
                  <a:cubicBezTo>
                    <a:pt x="3" y="71"/>
                    <a:pt x="2" y="71"/>
                    <a:pt x="2" y="71"/>
                  </a:cubicBezTo>
                  <a:cubicBezTo>
                    <a:pt x="2" y="71"/>
                    <a:pt x="3" y="71"/>
                    <a:pt x="3" y="71"/>
                  </a:cubicBezTo>
                  <a:moveTo>
                    <a:pt x="3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moveTo>
                    <a:pt x="13" y="69"/>
                  </a:move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7"/>
                    <a:pt x="14" y="68"/>
                  </a:cubicBezTo>
                  <a:cubicBezTo>
                    <a:pt x="18" y="67"/>
                    <a:pt x="21" y="64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3" y="50"/>
                  </a:moveTo>
                  <a:cubicBezTo>
                    <a:pt x="31" y="54"/>
                    <a:pt x="29" y="57"/>
                    <a:pt x="26" y="60"/>
                  </a:cubicBezTo>
                  <a:cubicBezTo>
                    <a:pt x="29" y="57"/>
                    <a:pt x="31" y="54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2" y="20"/>
                  </a:move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moveTo>
                    <a:pt x="32" y="20"/>
                  </a:move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moveTo>
                    <a:pt x="27" y="13"/>
                  </a:moveTo>
                  <a:cubicBezTo>
                    <a:pt x="29" y="15"/>
                    <a:pt x="31" y="17"/>
                    <a:pt x="32" y="20"/>
                  </a:cubicBezTo>
                  <a:cubicBezTo>
                    <a:pt x="31" y="18"/>
                    <a:pt x="29" y="15"/>
                    <a:pt x="27" y="13"/>
                  </a:cubicBezTo>
                  <a:moveTo>
                    <a:pt x="27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moveTo>
                    <a:pt x="27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moveTo>
                    <a:pt x="13" y="3"/>
                  </a:moveTo>
                  <a:cubicBezTo>
                    <a:pt x="17" y="4"/>
                    <a:pt x="22" y="7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7"/>
                    <a:pt x="17" y="4"/>
                    <a:pt x="13" y="3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308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53" name="Freeform 64"/>
            <p:cNvSpPr>
              <a:spLocks/>
            </p:cNvSpPr>
            <p:nvPr/>
          </p:nvSpPr>
          <p:spPr bwMode="auto">
            <a:xfrm>
              <a:off x="8430709" y="1096964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1 h 71"/>
                <a:gd name="T6" fmla="*/ 0 w 86"/>
                <a:gd name="T7" fmla="*/ 36 h 71"/>
                <a:gd name="T8" fmla="*/ 25 w 86"/>
                <a:gd name="T9" fmla="*/ 61 h 71"/>
                <a:gd name="T10" fmla="*/ 50 w 86"/>
                <a:gd name="T11" fmla="*/ 71 h 71"/>
                <a:gd name="T12" fmla="*/ 50 w 86"/>
                <a:gd name="T13" fmla="*/ 71 h 71"/>
                <a:gd name="T14" fmla="*/ 52 w 86"/>
                <a:gd name="T15" fmla="*/ 71 h 71"/>
                <a:gd name="T16" fmla="*/ 52 w 86"/>
                <a:gd name="T17" fmla="*/ 71 h 71"/>
                <a:gd name="T18" fmla="*/ 53 w 86"/>
                <a:gd name="T19" fmla="*/ 71 h 71"/>
                <a:gd name="T20" fmla="*/ 53 w 86"/>
                <a:gd name="T21" fmla="*/ 71 h 71"/>
                <a:gd name="T22" fmla="*/ 53 w 86"/>
                <a:gd name="T23" fmla="*/ 71 h 71"/>
                <a:gd name="T24" fmla="*/ 63 w 86"/>
                <a:gd name="T25" fmla="*/ 69 h 71"/>
                <a:gd name="T26" fmla="*/ 63 w 86"/>
                <a:gd name="T27" fmla="*/ 69 h 71"/>
                <a:gd name="T28" fmla="*/ 63 w 86"/>
                <a:gd name="T29" fmla="*/ 68 h 71"/>
                <a:gd name="T30" fmla="*/ 64 w 86"/>
                <a:gd name="T31" fmla="*/ 68 h 71"/>
                <a:gd name="T32" fmla="*/ 64 w 86"/>
                <a:gd name="T33" fmla="*/ 68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5 w 86"/>
                <a:gd name="T45" fmla="*/ 61 h 71"/>
                <a:gd name="T46" fmla="*/ 75 w 86"/>
                <a:gd name="T47" fmla="*/ 61 h 71"/>
                <a:gd name="T48" fmla="*/ 75 w 86"/>
                <a:gd name="T49" fmla="*/ 61 h 71"/>
                <a:gd name="T50" fmla="*/ 75 w 86"/>
                <a:gd name="T51" fmla="*/ 61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3 w 86"/>
                <a:gd name="T67" fmla="*/ 50 h 71"/>
                <a:gd name="T68" fmla="*/ 83 w 86"/>
                <a:gd name="T69" fmla="*/ 50 h 71"/>
                <a:gd name="T70" fmla="*/ 83 w 86"/>
                <a:gd name="T71" fmla="*/ 50 h 71"/>
                <a:gd name="T72" fmla="*/ 83 w 86"/>
                <a:gd name="T73" fmla="*/ 50 h 71"/>
                <a:gd name="T74" fmla="*/ 83 w 86"/>
                <a:gd name="T75" fmla="*/ 50 h 71"/>
                <a:gd name="T76" fmla="*/ 86 w 86"/>
                <a:gd name="T77" fmla="*/ 36 h 71"/>
                <a:gd name="T78" fmla="*/ 82 w 86"/>
                <a:gd name="T79" fmla="*/ 20 h 71"/>
                <a:gd name="T80" fmla="*/ 82 w 86"/>
                <a:gd name="T81" fmla="*/ 20 h 71"/>
                <a:gd name="T82" fmla="*/ 82 w 86"/>
                <a:gd name="T83" fmla="*/ 20 h 71"/>
                <a:gd name="T84" fmla="*/ 82 w 86"/>
                <a:gd name="T85" fmla="*/ 20 h 71"/>
                <a:gd name="T86" fmla="*/ 82 w 86"/>
                <a:gd name="T87" fmla="*/ 20 h 71"/>
                <a:gd name="T88" fmla="*/ 77 w 86"/>
                <a:gd name="T89" fmla="*/ 13 h 71"/>
                <a:gd name="T90" fmla="*/ 77 w 86"/>
                <a:gd name="T91" fmla="*/ 13 h 71"/>
                <a:gd name="T92" fmla="*/ 77 w 86"/>
                <a:gd name="T93" fmla="*/ 13 h 71"/>
                <a:gd name="T94" fmla="*/ 77 w 86"/>
                <a:gd name="T95" fmla="*/ 13 h 71"/>
                <a:gd name="T96" fmla="*/ 77 w 86"/>
                <a:gd name="T97" fmla="*/ 13 h 71"/>
                <a:gd name="T98" fmla="*/ 75 w 86"/>
                <a:gd name="T99" fmla="*/ 11 h 71"/>
                <a:gd name="T100" fmla="*/ 75 w 86"/>
                <a:gd name="T101" fmla="*/ 10 h 71"/>
                <a:gd name="T102" fmla="*/ 63 w 86"/>
                <a:gd name="T103" fmla="*/ 3 h 71"/>
                <a:gd name="T104" fmla="*/ 63 w 86"/>
                <a:gd name="T105" fmla="*/ 3 h 71"/>
                <a:gd name="T106" fmla="*/ 63 w 86"/>
                <a:gd name="T107" fmla="*/ 2 h 71"/>
                <a:gd name="T108" fmla="*/ 53 w 86"/>
                <a:gd name="T109" fmla="*/ 0 h 71"/>
                <a:gd name="T110" fmla="*/ 53 w 86"/>
                <a:gd name="T111" fmla="*/ 0 h 71"/>
                <a:gd name="T112" fmla="*/ 53 w 86"/>
                <a:gd name="T113" fmla="*/ 0 h 71"/>
                <a:gd name="T114" fmla="*/ 50 w 86"/>
                <a:gd name="T11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4"/>
                    <a:pt x="25" y="1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6" y="71"/>
                    <a:pt x="60" y="70"/>
                    <a:pt x="63" y="69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7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4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6"/>
                  </a:cubicBezTo>
                  <a:cubicBezTo>
                    <a:pt x="86" y="30"/>
                    <a:pt x="85" y="25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5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2"/>
                    <a:pt x="76" y="11"/>
                    <a:pt x="75" y="11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2" y="7"/>
                    <a:pt x="67" y="4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0" y="1"/>
                    <a:pt x="57" y="1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rgbClr val="156B06"/>
            </a:solidFill>
            <a:ln>
              <a:solidFill>
                <a:srgbClr val="156B0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437767" y="3347425"/>
            <a:ext cx="2677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管理用ネットワーク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タグ無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1" lang="ja-JP" altLang="en-US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05" name="Group 136"/>
          <p:cNvGrpSpPr>
            <a:grpSpLocks noChangeAspect="1"/>
          </p:cNvGrpSpPr>
          <p:nvPr/>
        </p:nvGrpSpPr>
        <p:grpSpPr>
          <a:xfrm>
            <a:off x="7479298" y="3736502"/>
            <a:ext cx="506861" cy="214957"/>
            <a:chOff x="7413625" y="911226"/>
            <a:chExt cx="1167897" cy="495300"/>
          </a:xfrm>
        </p:grpSpPr>
        <p:sp>
          <p:nvSpPr>
            <p:cNvPr id="206" name="Freeform 58"/>
            <p:cNvSpPr>
              <a:spLocks noEditPoints="1"/>
            </p:cNvSpPr>
            <p:nvPr/>
          </p:nvSpPr>
          <p:spPr bwMode="auto">
            <a:xfrm>
              <a:off x="7413625" y="1096964"/>
              <a:ext cx="1160463" cy="123825"/>
            </a:xfrm>
            <a:custGeom>
              <a:avLst/>
              <a:gdLst>
                <a:gd name="T0" fmla="*/ 654 w 664"/>
                <a:gd name="T1" fmla="*/ 60 h 71"/>
                <a:gd name="T2" fmla="*/ 653 w 664"/>
                <a:gd name="T3" fmla="*/ 61 h 71"/>
                <a:gd name="T4" fmla="*/ 653 w 664"/>
                <a:gd name="T5" fmla="*/ 61 h 71"/>
                <a:gd name="T6" fmla="*/ 654 w 664"/>
                <a:gd name="T7" fmla="*/ 60 h 71"/>
                <a:gd name="T8" fmla="*/ 654 w 664"/>
                <a:gd name="T9" fmla="*/ 60 h 71"/>
                <a:gd name="T10" fmla="*/ 654 w 664"/>
                <a:gd name="T11" fmla="*/ 60 h 71"/>
                <a:gd name="T12" fmla="*/ 654 w 664"/>
                <a:gd name="T13" fmla="*/ 60 h 71"/>
                <a:gd name="T14" fmla="*/ 654 w 664"/>
                <a:gd name="T15" fmla="*/ 60 h 71"/>
                <a:gd name="T16" fmla="*/ 654 w 664"/>
                <a:gd name="T17" fmla="*/ 60 h 71"/>
                <a:gd name="T18" fmla="*/ 654 w 664"/>
                <a:gd name="T19" fmla="*/ 60 h 71"/>
                <a:gd name="T20" fmla="*/ 654 w 664"/>
                <a:gd name="T21" fmla="*/ 60 h 71"/>
                <a:gd name="T22" fmla="*/ 654 w 664"/>
                <a:gd name="T23" fmla="*/ 60 h 71"/>
                <a:gd name="T24" fmla="*/ 654 w 664"/>
                <a:gd name="T25" fmla="*/ 60 h 71"/>
                <a:gd name="T26" fmla="*/ 661 w 664"/>
                <a:gd name="T27" fmla="*/ 50 h 71"/>
                <a:gd name="T28" fmla="*/ 661 w 664"/>
                <a:gd name="T29" fmla="*/ 50 h 71"/>
                <a:gd name="T30" fmla="*/ 661 w 664"/>
                <a:gd name="T31" fmla="*/ 50 h 71"/>
                <a:gd name="T32" fmla="*/ 661 w 664"/>
                <a:gd name="T33" fmla="*/ 21 h 71"/>
                <a:gd name="T34" fmla="*/ 664 w 664"/>
                <a:gd name="T35" fmla="*/ 36 h 71"/>
                <a:gd name="T36" fmla="*/ 661 w 664"/>
                <a:gd name="T37" fmla="*/ 50 h 71"/>
                <a:gd name="T38" fmla="*/ 664 w 664"/>
                <a:gd name="T39" fmla="*/ 36 h 71"/>
                <a:gd name="T40" fmla="*/ 661 w 664"/>
                <a:gd name="T41" fmla="*/ 21 h 71"/>
                <a:gd name="T42" fmla="*/ 660 w 664"/>
                <a:gd name="T43" fmla="*/ 21 h 71"/>
                <a:gd name="T44" fmla="*/ 660 w 664"/>
                <a:gd name="T45" fmla="*/ 21 h 71"/>
                <a:gd name="T46" fmla="*/ 660 w 664"/>
                <a:gd name="T47" fmla="*/ 21 h 71"/>
                <a:gd name="T48" fmla="*/ 543 w 664"/>
                <a:gd name="T49" fmla="*/ 0 h 71"/>
                <a:gd name="T50" fmla="*/ 35 w 664"/>
                <a:gd name="T51" fmla="*/ 0 h 71"/>
                <a:gd name="T52" fmla="*/ 0 w 664"/>
                <a:gd name="T53" fmla="*/ 36 h 71"/>
                <a:gd name="T54" fmla="*/ 35 w 664"/>
                <a:gd name="T55" fmla="*/ 71 h 71"/>
                <a:gd name="T56" fmla="*/ 543 w 664"/>
                <a:gd name="T57" fmla="*/ 71 h 71"/>
                <a:gd name="T58" fmla="*/ 578 w 664"/>
                <a:gd name="T59" fmla="*/ 36 h 71"/>
                <a:gd name="T60" fmla="*/ 543 w 664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4" h="71">
                  <a:moveTo>
                    <a:pt x="654" y="60"/>
                  </a:moveTo>
                  <a:cubicBezTo>
                    <a:pt x="653" y="60"/>
                    <a:pt x="653" y="61"/>
                    <a:pt x="653" y="61"/>
                  </a:cubicBezTo>
                  <a:cubicBezTo>
                    <a:pt x="653" y="61"/>
                    <a:pt x="653" y="61"/>
                    <a:pt x="653" y="61"/>
                  </a:cubicBezTo>
                  <a:cubicBezTo>
                    <a:pt x="653" y="61"/>
                    <a:pt x="653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61" y="50"/>
                  </a:moveTo>
                  <a:cubicBezTo>
                    <a:pt x="661" y="50"/>
                    <a:pt x="661" y="50"/>
                    <a:pt x="661" y="50"/>
                  </a:cubicBezTo>
                  <a:cubicBezTo>
                    <a:pt x="661" y="50"/>
                    <a:pt x="661" y="50"/>
                    <a:pt x="661" y="50"/>
                  </a:cubicBezTo>
                  <a:moveTo>
                    <a:pt x="661" y="21"/>
                  </a:moveTo>
                  <a:cubicBezTo>
                    <a:pt x="663" y="26"/>
                    <a:pt x="664" y="31"/>
                    <a:pt x="664" y="36"/>
                  </a:cubicBezTo>
                  <a:cubicBezTo>
                    <a:pt x="664" y="40"/>
                    <a:pt x="663" y="45"/>
                    <a:pt x="661" y="50"/>
                  </a:cubicBezTo>
                  <a:cubicBezTo>
                    <a:pt x="663" y="45"/>
                    <a:pt x="664" y="41"/>
                    <a:pt x="664" y="36"/>
                  </a:cubicBezTo>
                  <a:cubicBezTo>
                    <a:pt x="664" y="30"/>
                    <a:pt x="663" y="25"/>
                    <a:pt x="661" y="21"/>
                  </a:cubicBezTo>
                  <a:moveTo>
                    <a:pt x="660" y="21"/>
                  </a:moveTo>
                  <a:cubicBezTo>
                    <a:pt x="660" y="21"/>
                    <a:pt x="660" y="21"/>
                    <a:pt x="660" y="21"/>
                  </a:cubicBezTo>
                  <a:cubicBezTo>
                    <a:pt x="660" y="21"/>
                    <a:pt x="660" y="21"/>
                    <a:pt x="660" y="21"/>
                  </a:cubicBezTo>
                  <a:moveTo>
                    <a:pt x="54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6"/>
                  </a:cubicBezTo>
                  <a:cubicBezTo>
                    <a:pt x="0" y="55"/>
                    <a:pt x="15" y="71"/>
                    <a:pt x="35" y="71"/>
                  </a:cubicBezTo>
                  <a:cubicBezTo>
                    <a:pt x="543" y="71"/>
                    <a:pt x="543" y="71"/>
                    <a:pt x="543" y="71"/>
                  </a:cubicBezTo>
                  <a:cubicBezTo>
                    <a:pt x="578" y="36"/>
                    <a:pt x="578" y="36"/>
                    <a:pt x="578" y="36"/>
                  </a:cubicBezTo>
                  <a:cubicBezTo>
                    <a:pt x="543" y="0"/>
                    <a:pt x="543" y="0"/>
                    <a:pt x="543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07" name="Freeform 59"/>
            <p:cNvSpPr>
              <a:spLocks noEditPoints="1"/>
            </p:cNvSpPr>
            <p:nvPr/>
          </p:nvSpPr>
          <p:spPr bwMode="auto">
            <a:xfrm>
              <a:off x="8259763" y="911226"/>
              <a:ext cx="309563" cy="290513"/>
            </a:xfrm>
            <a:custGeom>
              <a:avLst/>
              <a:gdLst>
                <a:gd name="T0" fmla="*/ 177 w 177"/>
                <a:gd name="T1" fmla="*/ 156 h 166"/>
                <a:gd name="T2" fmla="*/ 177 w 177"/>
                <a:gd name="T3" fmla="*/ 156 h 166"/>
                <a:gd name="T4" fmla="*/ 177 w 177"/>
                <a:gd name="T5" fmla="*/ 156 h 166"/>
                <a:gd name="T6" fmla="*/ 177 w 177"/>
                <a:gd name="T7" fmla="*/ 156 h 166"/>
                <a:gd name="T8" fmla="*/ 170 w 177"/>
                <a:gd name="T9" fmla="*/ 166 h 166"/>
                <a:gd name="T10" fmla="*/ 170 w 177"/>
                <a:gd name="T11" fmla="*/ 166 h 166"/>
                <a:gd name="T12" fmla="*/ 177 w 177"/>
                <a:gd name="T13" fmla="*/ 156 h 166"/>
                <a:gd name="T14" fmla="*/ 177 w 177"/>
                <a:gd name="T15" fmla="*/ 156 h 166"/>
                <a:gd name="T16" fmla="*/ 177 w 177"/>
                <a:gd name="T17" fmla="*/ 156 h 166"/>
                <a:gd name="T18" fmla="*/ 177 w 177"/>
                <a:gd name="T19" fmla="*/ 156 h 166"/>
                <a:gd name="T20" fmla="*/ 177 w 177"/>
                <a:gd name="T21" fmla="*/ 156 h 166"/>
                <a:gd name="T22" fmla="*/ 177 w 177"/>
                <a:gd name="T23" fmla="*/ 156 h 166"/>
                <a:gd name="T24" fmla="*/ 38 w 177"/>
                <a:gd name="T25" fmla="*/ 0 h 166"/>
                <a:gd name="T26" fmla="*/ 13 w 177"/>
                <a:gd name="T27" fmla="*/ 11 h 166"/>
                <a:gd name="T28" fmla="*/ 13 w 177"/>
                <a:gd name="T29" fmla="*/ 61 h 166"/>
                <a:gd name="T30" fmla="*/ 59 w 177"/>
                <a:gd name="T31" fmla="*/ 106 h 166"/>
                <a:gd name="T32" fmla="*/ 144 w 177"/>
                <a:gd name="T33" fmla="*/ 106 h 166"/>
                <a:gd name="T34" fmla="*/ 144 w 177"/>
                <a:gd name="T35" fmla="*/ 106 h 166"/>
                <a:gd name="T36" fmla="*/ 147 w 177"/>
                <a:gd name="T37" fmla="*/ 106 h 166"/>
                <a:gd name="T38" fmla="*/ 147 w 177"/>
                <a:gd name="T39" fmla="*/ 106 h 166"/>
                <a:gd name="T40" fmla="*/ 147 w 177"/>
                <a:gd name="T41" fmla="*/ 106 h 166"/>
                <a:gd name="T42" fmla="*/ 157 w 177"/>
                <a:gd name="T43" fmla="*/ 108 h 166"/>
                <a:gd name="T44" fmla="*/ 157 w 177"/>
                <a:gd name="T45" fmla="*/ 109 h 166"/>
                <a:gd name="T46" fmla="*/ 157 w 177"/>
                <a:gd name="T47" fmla="*/ 109 h 166"/>
                <a:gd name="T48" fmla="*/ 169 w 177"/>
                <a:gd name="T49" fmla="*/ 116 h 166"/>
                <a:gd name="T50" fmla="*/ 63 w 177"/>
                <a:gd name="T51" fmla="*/ 11 h 166"/>
                <a:gd name="T52" fmla="*/ 38 w 177"/>
                <a:gd name="T5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7" h="166"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5" y="160"/>
                    <a:pt x="173" y="163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3" y="163"/>
                    <a:pt x="175" y="159"/>
                    <a:pt x="177" y="156"/>
                  </a:cubicBezTo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moveTo>
                    <a:pt x="38" y="0"/>
                  </a:moveTo>
                  <a:cubicBezTo>
                    <a:pt x="29" y="0"/>
                    <a:pt x="20" y="4"/>
                    <a:pt x="13" y="11"/>
                  </a:cubicBezTo>
                  <a:cubicBezTo>
                    <a:pt x="0" y="25"/>
                    <a:pt x="0" y="47"/>
                    <a:pt x="13" y="61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5" y="106"/>
                    <a:pt x="146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51" y="107"/>
                    <a:pt x="154" y="107"/>
                    <a:pt x="157" y="108"/>
                  </a:cubicBezTo>
                  <a:cubicBezTo>
                    <a:pt x="157" y="108"/>
                    <a:pt x="157" y="108"/>
                    <a:pt x="157" y="109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61" y="110"/>
                    <a:pt x="165" y="113"/>
                    <a:pt x="169" y="116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08" name="Freeform 60"/>
            <p:cNvSpPr>
              <a:spLocks noEditPoints="1"/>
            </p:cNvSpPr>
            <p:nvPr/>
          </p:nvSpPr>
          <p:spPr bwMode="auto">
            <a:xfrm>
              <a:off x="8362950" y="1096964"/>
              <a:ext cx="211138" cy="87313"/>
            </a:xfrm>
            <a:custGeom>
              <a:avLst/>
              <a:gdLst>
                <a:gd name="T0" fmla="*/ 118 w 121"/>
                <a:gd name="T1" fmla="*/ 50 h 50"/>
                <a:gd name="T2" fmla="*/ 118 w 121"/>
                <a:gd name="T3" fmla="*/ 50 h 50"/>
                <a:gd name="T4" fmla="*/ 118 w 121"/>
                <a:gd name="T5" fmla="*/ 50 h 50"/>
                <a:gd name="T6" fmla="*/ 118 w 121"/>
                <a:gd name="T7" fmla="*/ 50 h 50"/>
                <a:gd name="T8" fmla="*/ 118 w 121"/>
                <a:gd name="T9" fmla="*/ 50 h 50"/>
                <a:gd name="T10" fmla="*/ 118 w 121"/>
                <a:gd name="T11" fmla="*/ 50 h 50"/>
                <a:gd name="T12" fmla="*/ 118 w 121"/>
                <a:gd name="T13" fmla="*/ 50 h 50"/>
                <a:gd name="T14" fmla="*/ 118 w 121"/>
                <a:gd name="T15" fmla="*/ 50 h 50"/>
                <a:gd name="T16" fmla="*/ 121 w 121"/>
                <a:gd name="T17" fmla="*/ 36 h 50"/>
                <a:gd name="T18" fmla="*/ 118 w 121"/>
                <a:gd name="T19" fmla="*/ 50 h 50"/>
                <a:gd name="T20" fmla="*/ 118 w 121"/>
                <a:gd name="T21" fmla="*/ 50 h 50"/>
                <a:gd name="T22" fmla="*/ 121 w 121"/>
                <a:gd name="T23" fmla="*/ 36 h 50"/>
                <a:gd name="T24" fmla="*/ 98 w 121"/>
                <a:gd name="T25" fmla="*/ 3 h 50"/>
                <a:gd name="T26" fmla="*/ 98 w 121"/>
                <a:gd name="T27" fmla="*/ 3 h 50"/>
                <a:gd name="T28" fmla="*/ 98 w 121"/>
                <a:gd name="T29" fmla="*/ 3 h 50"/>
                <a:gd name="T30" fmla="*/ 88 w 121"/>
                <a:gd name="T31" fmla="*/ 0 h 50"/>
                <a:gd name="T32" fmla="*/ 98 w 121"/>
                <a:gd name="T33" fmla="*/ 2 h 50"/>
                <a:gd name="T34" fmla="*/ 88 w 121"/>
                <a:gd name="T35" fmla="*/ 0 h 50"/>
                <a:gd name="T36" fmla="*/ 88 w 121"/>
                <a:gd name="T37" fmla="*/ 0 h 50"/>
                <a:gd name="T38" fmla="*/ 88 w 121"/>
                <a:gd name="T39" fmla="*/ 0 h 50"/>
                <a:gd name="T40" fmla="*/ 88 w 121"/>
                <a:gd name="T41" fmla="*/ 0 h 50"/>
                <a:gd name="T42" fmla="*/ 85 w 121"/>
                <a:gd name="T43" fmla="*/ 0 h 50"/>
                <a:gd name="T44" fmla="*/ 0 w 121"/>
                <a:gd name="T45" fmla="*/ 0 h 50"/>
                <a:gd name="T46" fmla="*/ 35 w 121"/>
                <a:gd name="T47" fmla="*/ 36 h 50"/>
                <a:gd name="T48" fmla="*/ 60 w 121"/>
                <a:gd name="T49" fmla="*/ 11 h 50"/>
                <a:gd name="T50" fmla="*/ 85 w 121"/>
                <a:gd name="T5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50">
                  <a:moveTo>
                    <a:pt x="118" y="50"/>
                  </a:move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moveTo>
                    <a:pt x="118" y="50"/>
                  </a:move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moveTo>
                    <a:pt x="121" y="36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20" y="45"/>
                    <a:pt x="121" y="40"/>
                    <a:pt x="121" y="36"/>
                  </a:cubicBezTo>
                  <a:moveTo>
                    <a:pt x="98" y="3"/>
                  </a:moveTo>
                  <a:cubicBezTo>
                    <a:pt x="98" y="3"/>
                    <a:pt x="98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moveTo>
                    <a:pt x="88" y="0"/>
                  </a:moveTo>
                  <a:cubicBezTo>
                    <a:pt x="92" y="1"/>
                    <a:pt x="95" y="1"/>
                    <a:pt x="98" y="2"/>
                  </a:cubicBezTo>
                  <a:cubicBezTo>
                    <a:pt x="95" y="1"/>
                    <a:pt x="92" y="1"/>
                    <a:pt x="88" y="0"/>
                  </a:cubicBezTo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7" y="4"/>
                    <a:pt x="76" y="0"/>
                    <a:pt x="85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09" name="Freeform 61"/>
            <p:cNvSpPr>
              <a:spLocks noEditPoints="1"/>
            </p:cNvSpPr>
            <p:nvPr/>
          </p:nvSpPr>
          <p:spPr bwMode="auto">
            <a:xfrm>
              <a:off x="8259763" y="1114426"/>
              <a:ext cx="309563" cy="292100"/>
            </a:xfrm>
            <a:custGeom>
              <a:avLst/>
              <a:gdLst>
                <a:gd name="T0" fmla="*/ 169 w 177"/>
                <a:gd name="T1" fmla="*/ 51 h 167"/>
                <a:gd name="T2" fmla="*/ 169 w 177"/>
                <a:gd name="T3" fmla="*/ 51 h 167"/>
                <a:gd name="T4" fmla="*/ 169 w 177"/>
                <a:gd name="T5" fmla="*/ 51 h 167"/>
                <a:gd name="T6" fmla="*/ 169 w 177"/>
                <a:gd name="T7" fmla="*/ 51 h 167"/>
                <a:gd name="T8" fmla="*/ 169 w 177"/>
                <a:gd name="T9" fmla="*/ 51 h 167"/>
                <a:gd name="T10" fmla="*/ 169 w 177"/>
                <a:gd name="T11" fmla="*/ 51 h 167"/>
                <a:gd name="T12" fmla="*/ 169 w 177"/>
                <a:gd name="T13" fmla="*/ 51 h 167"/>
                <a:gd name="T14" fmla="*/ 169 w 177"/>
                <a:gd name="T15" fmla="*/ 51 h 167"/>
                <a:gd name="T16" fmla="*/ 158 w 177"/>
                <a:gd name="T17" fmla="*/ 58 h 167"/>
                <a:gd name="T18" fmla="*/ 158 w 177"/>
                <a:gd name="T19" fmla="*/ 58 h 167"/>
                <a:gd name="T20" fmla="*/ 157 w 177"/>
                <a:gd name="T21" fmla="*/ 58 h 167"/>
                <a:gd name="T22" fmla="*/ 157 w 177"/>
                <a:gd name="T23" fmla="*/ 59 h 167"/>
                <a:gd name="T24" fmla="*/ 157 w 177"/>
                <a:gd name="T25" fmla="*/ 59 h 167"/>
                <a:gd name="T26" fmla="*/ 147 w 177"/>
                <a:gd name="T27" fmla="*/ 61 h 167"/>
                <a:gd name="T28" fmla="*/ 147 w 177"/>
                <a:gd name="T29" fmla="*/ 61 h 167"/>
                <a:gd name="T30" fmla="*/ 147 w 177"/>
                <a:gd name="T31" fmla="*/ 61 h 167"/>
                <a:gd name="T32" fmla="*/ 146 w 177"/>
                <a:gd name="T33" fmla="*/ 61 h 167"/>
                <a:gd name="T34" fmla="*/ 146 w 177"/>
                <a:gd name="T35" fmla="*/ 61 h 167"/>
                <a:gd name="T36" fmla="*/ 144 w 177"/>
                <a:gd name="T37" fmla="*/ 61 h 167"/>
                <a:gd name="T38" fmla="*/ 144 w 177"/>
                <a:gd name="T39" fmla="*/ 61 h 167"/>
                <a:gd name="T40" fmla="*/ 59 w 177"/>
                <a:gd name="T41" fmla="*/ 61 h 167"/>
                <a:gd name="T42" fmla="*/ 13 w 177"/>
                <a:gd name="T43" fmla="*/ 107 h 167"/>
                <a:gd name="T44" fmla="*/ 13 w 177"/>
                <a:gd name="T45" fmla="*/ 157 h 167"/>
                <a:gd name="T46" fmla="*/ 38 w 177"/>
                <a:gd name="T47" fmla="*/ 167 h 167"/>
                <a:gd name="T48" fmla="*/ 63 w 177"/>
                <a:gd name="T49" fmla="*/ 157 h 167"/>
                <a:gd name="T50" fmla="*/ 169 w 177"/>
                <a:gd name="T51" fmla="*/ 51 h 167"/>
                <a:gd name="T52" fmla="*/ 176 w 177"/>
                <a:gd name="T53" fmla="*/ 11 h 167"/>
                <a:gd name="T54" fmla="*/ 177 w 177"/>
                <a:gd name="T55" fmla="*/ 11 h 167"/>
                <a:gd name="T56" fmla="*/ 176 w 177"/>
                <a:gd name="T57" fmla="*/ 11 h 167"/>
                <a:gd name="T58" fmla="*/ 169 w 177"/>
                <a:gd name="T59" fmla="*/ 0 h 167"/>
                <a:gd name="T60" fmla="*/ 169 w 177"/>
                <a:gd name="T61" fmla="*/ 0 h 167"/>
                <a:gd name="T62" fmla="*/ 171 w 177"/>
                <a:gd name="T63" fmla="*/ 3 h 167"/>
                <a:gd name="T64" fmla="*/ 171 w 177"/>
                <a:gd name="T65" fmla="*/ 3 h 167"/>
                <a:gd name="T66" fmla="*/ 171 w 177"/>
                <a:gd name="T67" fmla="*/ 3 h 167"/>
                <a:gd name="T68" fmla="*/ 171 w 177"/>
                <a:gd name="T69" fmla="*/ 3 h 167"/>
                <a:gd name="T70" fmla="*/ 171 w 177"/>
                <a:gd name="T71" fmla="*/ 3 h 167"/>
                <a:gd name="T72" fmla="*/ 176 w 177"/>
                <a:gd name="T73" fmla="*/ 10 h 167"/>
                <a:gd name="T74" fmla="*/ 176 w 177"/>
                <a:gd name="T75" fmla="*/ 10 h 167"/>
                <a:gd name="T76" fmla="*/ 176 w 177"/>
                <a:gd name="T77" fmla="*/ 10 h 167"/>
                <a:gd name="T78" fmla="*/ 176 w 177"/>
                <a:gd name="T79" fmla="*/ 10 h 167"/>
                <a:gd name="T80" fmla="*/ 176 w 177"/>
                <a:gd name="T81" fmla="*/ 10 h 167"/>
                <a:gd name="T82" fmla="*/ 176 w 177"/>
                <a:gd name="T83" fmla="*/ 11 h 167"/>
                <a:gd name="T84" fmla="*/ 169 w 177"/>
                <a:gd name="T85" fmla="*/ 1 h 167"/>
                <a:gd name="T86" fmla="*/ 169 w 177"/>
                <a:gd name="T8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7" h="167">
                  <a:moveTo>
                    <a:pt x="169" y="51"/>
                  </a:move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5" y="54"/>
                    <a:pt x="162" y="57"/>
                    <a:pt x="158" y="58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7" y="58"/>
                    <a:pt x="157" y="58"/>
                    <a:pt x="157" y="59"/>
                  </a:cubicBezTo>
                  <a:cubicBezTo>
                    <a:pt x="157" y="59"/>
                    <a:pt x="157" y="59"/>
                    <a:pt x="157" y="59"/>
                  </a:cubicBezTo>
                  <a:cubicBezTo>
                    <a:pt x="154" y="60"/>
                    <a:pt x="150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6" y="61"/>
                    <a:pt x="146" y="6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6" y="61"/>
                    <a:pt x="145" y="61"/>
                    <a:pt x="144" y="61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0" y="120"/>
                    <a:pt x="0" y="143"/>
                    <a:pt x="13" y="157"/>
                  </a:cubicBezTo>
                  <a:cubicBezTo>
                    <a:pt x="20" y="163"/>
                    <a:pt x="29" y="167"/>
                    <a:pt x="38" y="167"/>
                  </a:cubicBezTo>
                  <a:cubicBezTo>
                    <a:pt x="48" y="167"/>
                    <a:pt x="57" y="163"/>
                    <a:pt x="63" y="157"/>
                  </a:cubicBezTo>
                  <a:cubicBezTo>
                    <a:pt x="169" y="51"/>
                    <a:pt x="169" y="51"/>
                    <a:pt x="169" y="51"/>
                  </a:cubicBezTo>
                  <a:moveTo>
                    <a:pt x="176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6" y="11"/>
                  </a:cubicBezTo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70" y="1"/>
                    <a:pt x="171" y="2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3" y="5"/>
                    <a:pt x="175" y="8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1"/>
                    <a:pt x="176" y="11"/>
                    <a:pt x="176" y="11"/>
                  </a:cubicBezTo>
                  <a:cubicBezTo>
                    <a:pt x="175" y="7"/>
                    <a:pt x="172" y="4"/>
                    <a:pt x="169" y="1"/>
                  </a:cubicBezTo>
                  <a:cubicBezTo>
                    <a:pt x="169" y="1"/>
                    <a:pt x="169" y="0"/>
                    <a:pt x="169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0" name="Freeform 62"/>
            <p:cNvSpPr>
              <a:spLocks noEditPoints="1"/>
            </p:cNvSpPr>
            <p:nvPr/>
          </p:nvSpPr>
          <p:spPr bwMode="auto">
            <a:xfrm>
              <a:off x="8362950" y="1114426"/>
              <a:ext cx="211138" cy="106363"/>
            </a:xfrm>
            <a:custGeom>
              <a:avLst/>
              <a:gdLst>
                <a:gd name="T0" fmla="*/ 87 w 121"/>
                <a:gd name="T1" fmla="*/ 61 h 61"/>
                <a:gd name="T2" fmla="*/ 87 w 121"/>
                <a:gd name="T3" fmla="*/ 61 h 61"/>
                <a:gd name="T4" fmla="*/ 87 w 121"/>
                <a:gd name="T5" fmla="*/ 61 h 61"/>
                <a:gd name="T6" fmla="*/ 88 w 121"/>
                <a:gd name="T7" fmla="*/ 61 h 61"/>
                <a:gd name="T8" fmla="*/ 88 w 121"/>
                <a:gd name="T9" fmla="*/ 61 h 61"/>
                <a:gd name="T10" fmla="*/ 88 w 121"/>
                <a:gd name="T11" fmla="*/ 61 h 61"/>
                <a:gd name="T12" fmla="*/ 98 w 121"/>
                <a:gd name="T13" fmla="*/ 59 h 61"/>
                <a:gd name="T14" fmla="*/ 88 w 121"/>
                <a:gd name="T15" fmla="*/ 61 h 61"/>
                <a:gd name="T16" fmla="*/ 98 w 121"/>
                <a:gd name="T17" fmla="*/ 59 h 61"/>
                <a:gd name="T18" fmla="*/ 98 w 121"/>
                <a:gd name="T19" fmla="*/ 58 h 61"/>
                <a:gd name="T20" fmla="*/ 98 w 121"/>
                <a:gd name="T21" fmla="*/ 59 h 61"/>
                <a:gd name="T22" fmla="*/ 98 w 121"/>
                <a:gd name="T23" fmla="*/ 58 h 61"/>
                <a:gd name="T24" fmla="*/ 99 w 121"/>
                <a:gd name="T25" fmla="*/ 58 h 61"/>
                <a:gd name="T26" fmla="*/ 99 w 121"/>
                <a:gd name="T27" fmla="*/ 58 h 61"/>
                <a:gd name="T28" fmla="*/ 99 w 121"/>
                <a:gd name="T29" fmla="*/ 58 h 61"/>
                <a:gd name="T30" fmla="*/ 110 w 121"/>
                <a:gd name="T31" fmla="*/ 51 h 61"/>
                <a:gd name="T32" fmla="*/ 110 w 121"/>
                <a:gd name="T33" fmla="*/ 51 h 61"/>
                <a:gd name="T34" fmla="*/ 110 w 121"/>
                <a:gd name="T35" fmla="*/ 51 h 61"/>
                <a:gd name="T36" fmla="*/ 110 w 121"/>
                <a:gd name="T37" fmla="*/ 51 h 61"/>
                <a:gd name="T38" fmla="*/ 110 w 121"/>
                <a:gd name="T39" fmla="*/ 51 h 61"/>
                <a:gd name="T40" fmla="*/ 110 w 121"/>
                <a:gd name="T41" fmla="*/ 51 h 61"/>
                <a:gd name="T42" fmla="*/ 110 w 121"/>
                <a:gd name="T43" fmla="*/ 51 h 61"/>
                <a:gd name="T44" fmla="*/ 110 w 121"/>
                <a:gd name="T45" fmla="*/ 51 h 61"/>
                <a:gd name="T46" fmla="*/ 110 w 121"/>
                <a:gd name="T47" fmla="*/ 51 h 61"/>
                <a:gd name="T48" fmla="*/ 110 w 121"/>
                <a:gd name="T49" fmla="*/ 51 h 61"/>
                <a:gd name="T50" fmla="*/ 110 w 121"/>
                <a:gd name="T51" fmla="*/ 51 h 61"/>
                <a:gd name="T52" fmla="*/ 110 w 121"/>
                <a:gd name="T53" fmla="*/ 51 h 61"/>
                <a:gd name="T54" fmla="*/ 110 w 121"/>
                <a:gd name="T55" fmla="*/ 51 h 61"/>
                <a:gd name="T56" fmla="*/ 35 w 121"/>
                <a:gd name="T57" fmla="*/ 26 h 61"/>
                <a:gd name="T58" fmla="*/ 0 w 121"/>
                <a:gd name="T59" fmla="*/ 61 h 61"/>
                <a:gd name="T60" fmla="*/ 85 w 121"/>
                <a:gd name="T61" fmla="*/ 61 h 61"/>
                <a:gd name="T62" fmla="*/ 60 w 121"/>
                <a:gd name="T63" fmla="*/ 51 h 61"/>
                <a:gd name="T64" fmla="*/ 35 w 121"/>
                <a:gd name="T65" fmla="*/ 26 h 61"/>
                <a:gd name="T66" fmla="*/ 117 w 121"/>
                <a:gd name="T67" fmla="*/ 10 h 61"/>
                <a:gd name="T68" fmla="*/ 121 w 121"/>
                <a:gd name="T69" fmla="*/ 26 h 61"/>
                <a:gd name="T70" fmla="*/ 118 w 121"/>
                <a:gd name="T71" fmla="*/ 11 h 61"/>
                <a:gd name="T72" fmla="*/ 117 w 121"/>
                <a:gd name="T73" fmla="*/ 11 h 61"/>
                <a:gd name="T74" fmla="*/ 117 w 121"/>
                <a:gd name="T75" fmla="*/ 11 h 61"/>
                <a:gd name="T76" fmla="*/ 117 w 121"/>
                <a:gd name="T77" fmla="*/ 10 h 61"/>
                <a:gd name="T78" fmla="*/ 117 w 121"/>
                <a:gd name="T79" fmla="*/ 10 h 61"/>
                <a:gd name="T80" fmla="*/ 117 w 121"/>
                <a:gd name="T81" fmla="*/ 10 h 61"/>
                <a:gd name="T82" fmla="*/ 117 w 121"/>
                <a:gd name="T83" fmla="*/ 10 h 61"/>
                <a:gd name="T84" fmla="*/ 117 w 121"/>
                <a:gd name="T85" fmla="*/ 10 h 61"/>
                <a:gd name="T86" fmla="*/ 117 w 121"/>
                <a:gd name="T87" fmla="*/ 10 h 61"/>
                <a:gd name="T88" fmla="*/ 117 w 121"/>
                <a:gd name="T89" fmla="*/ 10 h 61"/>
                <a:gd name="T90" fmla="*/ 112 w 121"/>
                <a:gd name="T91" fmla="*/ 3 h 61"/>
                <a:gd name="T92" fmla="*/ 112 w 121"/>
                <a:gd name="T93" fmla="*/ 3 h 61"/>
                <a:gd name="T94" fmla="*/ 112 w 121"/>
                <a:gd name="T95" fmla="*/ 3 h 61"/>
                <a:gd name="T96" fmla="*/ 112 w 121"/>
                <a:gd name="T97" fmla="*/ 3 h 61"/>
                <a:gd name="T98" fmla="*/ 112 w 121"/>
                <a:gd name="T99" fmla="*/ 3 h 61"/>
                <a:gd name="T100" fmla="*/ 112 w 121"/>
                <a:gd name="T101" fmla="*/ 3 h 61"/>
                <a:gd name="T102" fmla="*/ 110 w 121"/>
                <a:gd name="T103" fmla="*/ 0 h 61"/>
                <a:gd name="T104" fmla="*/ 110 w 121"/>
                <a:gd name="T105" fmla="*/ 1 h 61"/>
                <a:gd name="T106" fmla="*/ 112 w 121"/>
                <a:gd name="T107" fmla="*/ 3 h 61"/>
                <a:gd name="T108" fmla="*/ 110 w 121"/>
                <a:gd name="T10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1" h="61">
                  <a:moveTo>
                    <a:pt x="87" y="61"/>
                  </a:moveTo>
                  <a:cubicBezTo>
                    <a:pt x="87" y="61"/>
                    <a:pt x="87" y="61"/>
                    <a:pt x="87" y="61"/>
                  </a:cubicBezTo>
                  <a:cubicBezTo>
                    <a:pt x="87" y="61"/>
                    <a:pt x="87" y="61"/>
                    <a:pt x="87" y="61"/>
                  </a:cubicBezTo>
                  <a:moveTo>
                    <a:pt x="88" y="61"/>
                  </a:moveTo>
                  <a:cubicBezTo>
                    <a:pt x="88" y="61"/>
                    <a:pt x="88" y="61"/>
                    <a:pt x="88" y="61"/>
                  </a:cubicBezTo>
                  <a:cubicBezTo>
                    <a:pt x="88" y="61"/>
                    <a:pt x="88" y="61"/>
                    <a:pt x="88" y="61"/>
                  </a:cubicBezTo>
                  <a:moveTo>
                    <a:pt x="98" y="59"/>
                  </a:moveTo>
                  <a:cubicBezTo>
                    <a:pt x="95" y="60"/>
                    <a:pt x="91" y="61"/>
                    <a:pt x="88" y="61"/>
                  </a:cubicBezTo>
                  <a:cubicBezTo>
                    <a:pt x="91" y="61"/>
                    <a:pt x="95" y="60"/>
                    <a:pt x="98" y="59"/>
                  </a:cubicBezTo>
                  <a:moveTo>
                    <a:pt x="98" y="58"/>
                  </a:moveTo>
                  <a:cubicBezTo>
                    <a:pt x="98" y="58"/>
                    <a:pt x="98" y="58"/>
                    <a:pt x="98" y="59"/>
                  </a:cubicBezTo>
                  <a:cubicBezTo>
                    <a:pt x="98" y="58"/>
                    <a:pt x="98" y="58"/>
                    <a:pt x="98" y="58"/>
                  </a:cubicBezTo>
                  <a:moveTo>
                    <a:pt x="99" y="58"/>
                  </a:moveTo>
                  <a:cubicBezTo>
                    <a:pt x="99" y="58"/>
                    <a:pt x="99" y="58"/>
                    <a:pt x="99" y="58"/>
                  </a:cubicBezTo>
                  <a:cubicBezTo>
                    <a:pt x="99" y="58"/>
                    <a:pt x="99" y="58"/>
                    <a:pt x="99" y="58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35" y="26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76" y="61"/>
                    <a:pt x="67" y="57"/>
                    <a:pt x="60" y="51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117" y="10"/>
                  </a:moveTo>
                  <a:cubicBezTo>
                    <a:pt x="120" y="15"/>
                    <a:pt x="121" y="20"/>
                    <a:pt x="121" y="26"/>
                  </a:cubicBezTo>
                  <a:cubicBezTo>
                    <a:pt x="121" y="21"/>
                    <a:pt x="120" y="16"/>
                    <a:pt x="118" y="11"/>
                  </a:cubicBezTo>
                  <a:cubicBezTo>
                    <a:pt x="118" y="11"/>
                    <a:pt x="118" y="11"/>
                    <a:pt x="117" y="11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17" y="11"/>
                    <a:pt x="117" y="11"/>
                    <a:pt x="117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2" y="3"/>
                  </a:moveTo>
                  <a:cubicBezTo>
                    <a:pt x="112" y="3"/>
                    <a:pt x="112" y="3"/>
                    <a:pt x="112" y="3"/>
                  </a:cubicBezTo>
                  <a:cubicBezTo>
                    <a:pt x="112" y="3"/>
                    <a:pt x="112" y="3"/>
                    <a:pt x="112" y="3"/>
                  </a:cubicBezTo>
                  <a:moveTo>
                    <a:pt x="112" y="3"/>
                  </a:moveTo>
                  <a:cubicBezTo>
                    <a:pt x="112" y="3"/>
                    <a:pt x="112" y="3"/>
                    <a:pt x="112" y="3"/>
                  </a:cubicBezTo>
                  <a:cubicBezTo>
                    <a:pt x="112" y="3"/>
                    <a:pt x="112" y="3"/>
                    <a:pt x="112" y="3"/>
                  </a:cubicBezTo>
                  <a:moveTo>
                    <a:pt x="110" y="0"/>
                  </a:moveTo>
                  <a:cubicBezTo>
                    <a:pt x="110" y="1"/>
                    <a:pt x="110" y="1"/>
                    <a:pt x="110" y="1"/>
                  </a:cubicBezTo>
                  <a:cubicBezTo>
                    <a:pt x="111" y="1"/>
                    <a:pt x="112" y="2"/>
                    <a:pt x="112" y="3"/>
                  </a:cubicBezTo>
                  <a:cubicBezTo>
                    <a:pt x="112" y="2"/>
                    <a:pt x="111" y="1"/>
                    <a:pt x="110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1" name="Freeform 63"/>
            <p:cNvSpPr>
              <a:spLocks noEditPoints="1"/>
            </p:cNvSpPr>
            <p:nvPr/>
          </p:nvSpPr>
          <p:spPr bwMode="auto">
            <a:xfrm>
              <a:off x="8510588" y="1096964"/>
              <a:ext cx="58738" cy="123825"/>
            </a:xfrm>
            <a:custGeom>
              <a:avLst/>
              <a:gdLst>
                <a:gd name="T0" fmla="*/ 0 w 33"/>
                <a:gd name="T1" fmla="*/ 71 h 71"/>
                <a:gd name="T2" fmla="*/ 0 w 33"/>
                <a:gd name="T3" fmla="*/ 71 h 71"/>
                <a:gd name="T4" fmla="*/ 3 w 33"/>
                <a:gd name="T5" fmla="*/ 71 h 71"/>
                <a:gd name="T6" fmla="*/ 3 w 33"/>
                <a:gd name="T7" fmla="*/ 71 h 71"/>
                <a:gd name="T8" fmla="*/ 3 w 33"/>
                <a:gd name="T9" fmla="*/ 71 h 71"/>
                <a:gd name="T10" fmla="*/ 13 w 33"/>
                <a:gd name="T11" fmla="*/ 69 h 71"/>
                <a:gd name="T12" fmla="*/ 13 w 33"/>
                <a:gd name="T13" fmla="*/ 69 h 71"/>
                <a:gd name="T14" fmla="*/ 13 w 33"/>
                <a:gd name="T15" fmla="*/ 68 h 71"/>
                <a:gd name="T16" fmla="*/ 25 w 33"/>
                <a:gd name="T17" fmla="*/ 61 h 71"/>
                <a:gd name="T18" fmla="*/ 25 w 33"/>
                <a:gd name="T19" fmla="*/ 61 h 71"/>
                <a:gd name="T20" fmla="*/ 25 w 33"/>
                <a:gd name="T21" fmla="*/ 61 h 71"/>
                <a:gd name="T22" fmla="*/ 25 w 33"/>
                <a:gd name="T23" fmla="*/ 61 h 71"/>
                <a:gd name="T24" fmla="*/ 25 w 33"/>
                <a:gd name="T25" fmla="*/ 61 h 71"/>
                <a:gd name="T26" fmla="*/ 25 w 33"/>
                <a:gd name="T27" fmla="*/ 61 h 71"/>
                <a:gd name="T28" fmla="*/ 26 w 33"/>
                <a:gd name="T29" fmla="*/ 60 h 71"/>
                <a:gd name="T30" fmla="*/ 26 w 33"/>
                <a:gd name="T31" fmla="*/ 60 h 71"/>
                <a:gd name="T32" fmla="*/ 26 w 33"/>
                <a:gd name="T33" fmla="*/ 60 h 71"/>
                <a:gd name="T34" fmla="*/ 26 w 33"/>
                <a:gd name="T35" fmla="*/ 60 h 71"/>
                <a:gd name="T36" fmla="*/ 26 w 33"/>
                <a:gd name="T37" fmla="*/ 60 h 71"/>
                <a:gd name="T38" fmla="*/ 26 w 33"/>
                <a:gd name="T39" fmla="*/ 60 h 71"/>
                <a:gd name="T40" fmla="*/ 33 w 33"/>
                <a:gd name="T41" fmla="*/ 50 h 71"/>
                <a:gd name="T42" fmla="*/ 33 w 33"/>
                <a:gd name="T43" fmla="*/ 50 h 71"/>
                <a:gd name="T44" fmla="*/ 33 w 33"/>
                <a:gd name="T45" fmla="*/ 50 h 71"/>
                <a:gd name="T46" fmla="*/ 32 w 33"/>
                <a:gd name="T47" fmla="*/ 20 h 71"/>
                <a:gd name="T48" fmla="*/ 32 w 33"/>
                <a:gd name="T49" fmla="*/ 20 h 71"/>
                <a:gd name="T50" fmla="*/ 32 w 33"/>
                <a:gd name="T51" fmla="*/ 20 h 71"/>
                <a:gd name="T52" fmla="*/ 27 w 33"/>
                <a:gd name="T53" fmla="*/ 13 h 71"/>
                <a:gd name="T54" fmla="*/ 27 w 33"/>
                <a:gd name="T55" fmla="*/ 13 h 71"/>
                <a:gd name="T56" fmla="*/ 27 w 33"/>
                <a:gd name="T57" fmla="*/ 13 h 71"/>
                <a:gd name="T58" fmla="*/ 27 w 33"/>
                <a:gd name="T59" fmla="*/ 13 h 71"/>
                <a:gd name="T60" fmla="*/ 27 w 33"/>
                <a:gd name="T61" fmla="*/ 13 h 71"/>
                <a:gd name="T62" fmla="*/ 25 w 33"/>
                <a:gd name="T63" fmla="*/ 10 h 71"/>
                <a:gd name="T64" fmla="*/ 13 w 33"/>
                <a:gd name="T65" fmla="*/ 3 h 71"/>
                <a:gd name="T66" fmla="*/ 13 w 33"/>
                <a:gd name="T67" fmla="*/ 3 h 71"/>
                <a:gd name="T68" fmla="*/ 3 w 33"/>
                <a:gd name="T69" fmla="*/ 0 h 71"/>
                <a:gd name="T70" fmla="*/ 3 w 33"/>
                <a:gd name="T71" fmla="*/ 0 h 71"/>
                <a:gd name="T72" fmla="*/ 0 w 33"/>
                <a:gd name="T73" fmla="*/ 0 h 71"/>
                <a:gd name="T74" fmla="*/ 3 w 33"/>
                <a:gd name="T7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71">
                  <a:moveTo>
                    <a:pt x="2" y="71"/>
                  </a:moveTo>
                  <a:cubicBezTo>
                    <a:pt x="2" y="71"/>
                    <a:pt x="1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1"/>
                    <a:pt x="2" y="71"/>
                    <a:pt x="2" y="71"/>
                  </a:cubicBezTo>
                  <a:moveTo>
                    <a:pt x="3" y="71"/>
                  </a:moveTo>
                  <a:cubicBezTo>
                    <a:pt x="3" y="71"/>
                    <a:pt x="2" y="71"/>
                    <a:pt x="2" y="71"/>
                  </a:cubicBezTo>
                  <a:cubicBezTo>
                    <a:pt x="2" y="71"/>
                    <a:pt x="3" y="71"/>
                    <a:pt x="3" y="71"/>
                  </a:cubicBezTo>
                  <a:moveTo>
                    <a:pt x="3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moveTo>
                    <a:pt x="13" y="69"/>
                  </a:move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7"/>
                    <a:pt x="14" y="68"/>
                  </a:cubicBezTo>
                  <a:cubicBezTo>
                    <a:pt x="18" y="67"/>
                    <a:pt x="21" y="64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3" y="50"/>
                  </a:moveTo>
                  <a:cubicBezTo>
                    <a:pt x="31" y="54"/>
                    <a:pt x="29" y="57"/>
                    <a:pt x="26" y="60"/>
                  </a:cubicBezTo>
                  <a:cubicBezTo>
                    <a:pt x="29" y="57"/>
                    <a:pt x="31" y="54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2" y="20"/>
                  </a:move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moveTo>
                    <a:pt x="32" y="20"/>
                  </a:move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moveTo>
                    <a:pt x="27" y="13"/>
                  </a:moveTo>
                  <a:cubicBezTo>
                    <a:pt x="29" y="15"/>
                    <a:pt x="31" y="17"/>
                    <a:pt x="32" y="20"/>
                  </a:cubicBezTo>
                  <a:cubicBezTo>
                    <a:pt x="31" y="18"/>
                    <a:pt x="29" y="15"/>
                    <a:pt x="27" y="13"/>
                  </a:cubicBezTo>
                  <a:moveTo>
                    <a:pt x="27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moveTo>
                    <a:pt x="27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moveTo>
                    <a:pt x="13" y="3"/>
                  </a:moveTo>
                  <a:cubicBezTo>
                    <a:pt x="17" y="4"/>
                    <a:pt x="22" y="7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7"/>
                    <a:pt x="17" y="4"/>
                    <a:pt x="13" y="3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308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2" name="Freeform 64"/>
            <p:cNvSpPr>
              <a:spLocks/>
            </p:cNvSpPr>
            <p:nvPr/>
          </p:nvSpPr>
          <p:spPr bwMode="auto">
            <a:xfrm>
              <a:off x="8430709" y="1096964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1 h 71"/>
                <a:gd name="T6" fmla="*/ 0 w 86"/>
                <a:gd name="T7" fmla="*/ 36 h 71"/>
                <a:gd name="T8" fmla="*/ 25 w 86"/>
                <a:gd name="T9" fmla="*/ 61 h 71"/>
                <a:gd name="T10" fmla="*/ 50 w 86"/>
                <a:gd name="T11" fmla="*/ 71 h 71"/>
                <a:gd name="T12" fmla="*/ 50 w 86"/>
                <a:gd name="T13" fmla="*/ 71 h 71"/>
                <a:gd name="T14" fmla="*/ 52 w 86"/>
                <a:gd name="T15" fmla="*/ 71 h 71"/>
                <a:gd name="T16" fmla="*/ 52 w 86"/>
                <a:gd name="T17" fmla="*/ 71 h 71"/>
                <a:gd name="T18" fmla="*/ 53 w 86"/>
                <a:gd name="T19" fmla="*/ 71 h 71"/>
                <a:gd name="T20" fmla="*/ 53 w 86"/>
                <a:gd name="T21" fmla="*/ 71 h 71"/>
                <a:gd name="T22" fmla="*/ 53 w 86"/>
                <a:gd name="T23" fmla="*/ 71 h 71"/>
                <a:gd name="T24" fmla="*/ 63 w 86"/>
                <a:gd name="T25" fmla="*/ 69 h 71"/>
                <a:gd name="T26" fmla="*/ 63 w 86"/>
                <a:gd name="T27" fmla="*/ 69 h 71"/>
                <a:gd name="T28" fmla="*/ 63 w 86"/>
                <a:gd name="T29" fmla="*/ 68 h 71"/>
                <a:gd name="T30" fmla="*/ 64 w 86"/>
                <a:gd name="T31" fmla="*/ 68 h 71"/>
                <a:gd name="T32" fmla="*/ 64 w 86"/>
                <a:gd name="T33" fmla="*/ 68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5 w 86"/>
                <a:gd name="T45" fmla="*/ 61 h 71"/>
                <a:gd name="T46" fmla="*/ 75 w 86"/>
                <a:gd name="T47" fmla="*/ 61 h 71"/>
                <a:gd name="T48" fmla="*/ 75 w 86"/>
                <a:gd name="T49" fmla="*/ 61 h 71"/>
                <a:gd name="T50" fmla="*/ 75 w 86"/>
                <a:gd name="T51" fmla="*/ 61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3 w 86"/>
                <a:gd name="T67" fmla="*/ 50 h 71"/>
                <a:gd name="T68" fmla="*/ 83 w 86"/>
                <a:gd name="T69" fmla="*/ 50 h 71"/>
                <a:gd name="T70" fmla="*/ 83 w 86"/>
                <a:gd name="T71" fmla="*/ 50 h 71"/>
                <a:gd name="T72" fmla="*/ 83 w 86"/>
                <a:gd name="T73" fmla="*/ 50 h 71"/>
                <a:gd name="T74" fmla="*/ 83 w 86"/>
                <a:gd name="T75" fmla="*/ 50 h 71"/>
                <a:gd name="T76" fmla="*/ 86 w 86"/>
                <a:gd name="T77" fmla="*/ 36 h 71"/>
                <a:gd name="T78" fmla="*/ 82 w 86"/>
                <a:gd name="T79" fmla="*/ 20 h 71"/>
                <a:gd name="T80" fmla="*/ 82 w 86"/>
                <a:gd name="T81" fmla="*/ 20 h 71"/>
                <a:gd name="T82" fmla="*/ 82 w 86"/>
                <a:gd name="T83" fmla="*/ 20 h 71"/>
                <a:gd name="T84" fmla="*/ 82 w 86"/>
                <a:gd name="T85" fmla="*/ 20 h 71"/>
                <a:gd name="T86" fmla="*/ 82 w 86"/>
                <a:gd name="T87" fmla="*/ 20 h 71"/>
                <a:gd name="T88" fmla="*/ 77 w 86"/>
                <a:gd name="T89" fmla="*/ 13 h 71"/>
                <a:gd name="T90" fmla="*/ 77 w 86"/>
                <a:gd name="T91" fmla="*/ 13 h 71"/>
                <a:gd name="T92" fmla="*/ 77 w 86"/>
                <a:gd name="T93" fmla="*/ 13 h 71"/>
                <a:gd name="T94" fmla="*/ 77 w 86"/>
                <a:gd name="T95" fmla="*/ 13 h 71"/>
                <a:gd name="T96" fmla="*/ 77 w 86"/>
                <a:gd name="T97" fmla="*/ 13 h 71"/>
                <a:gd name="T98" fmla="*/ 75 w 86"/>
                <a:gd name="T99" fmla="*/ 11 h 71"/>
                <a:gd name="T100" fmla="*/ 75 w 86"/>
                <a:gd name="T101" fmla="*/ 10 h 71"/>
                <a:gd name="T102" fmla="*/ 63 w 86"/>
                <a:gd name="T103" fmla="*/ 3 h 71"/>
                <a:gd name="T104" fmla="*/ 63 w 86"/>
                <a:gd name="T105" fmla="*/ 3 h 71"/>
                <a:gd name="T106" fmla="*/ 63 w 86"/>
                <a:gd name="T107" fmla="*/ 2 h 71"/>
                <a:gd name="T108" fmla="*/ 53 w 86"/>
                <a:gd name="T109" fmla="*/ 0 h 71"/>
                <a:gd name="T110" fmla="*/ 53 w 86"/>
                <a:gd name="T111" fmla="*/ 0 h 71"/>
                <a:gd name="T112" fmla="*/ 53 w 86"/>
                <a:gd name="T113" fmla="*/ 0 h 71"/>
                <a:gd name="T114" fmla="*/ 50 w 86"/>
                <a:gd name="T11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4"/>
                    <a:pt x="25" y="1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6" y="71"/>
                    <a:pt x="60" y="70"/>
                    <a:pt x="63" y="69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7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4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6"/>
                  </a:cubicBezTo>
                  <a:cubicBezTo>
                    <a:pt x="86" y="30"/>
                    <a:pt x="85" y="25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5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2"/>
                    <a:pt x="76" y="11"/>
                    <a:pt x="75" y="11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2" y="7"/>
                    <a:pt x="67" y="4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0" y="1"/>
                    <a:pt x="57" y="1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rgbClr val="156B06"/>
            </a:solidFill>
            <a:ln>
              <a:solidFill>
                <a:srgbClr val="156B0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21" name="Group 139"/>
          <p:cNvGrpSpPr>
            <a:grpSpLocks noChangeAspect="1"/>
          </p:cNvGrpSpPr>
          <p:nvPr/>
        </p:nvGrpSpPr>
        <p:grpSpPr>
          <a:xfrm rot="10800000">
            <a:off x="5378307" y="3365717"/>
            <a:ext cx="1482794" cy="221740"/>
            <a:chOff x="5280025" y="1987550"/>
            <a:chExt cx="3301497" cy="493712"/>
          </a:xfrm>
        </p:grpSpPr>
        <p:sp>
          <p:nvSpPr>
            <p:cNvPr id="222" name="Freeform 35"/>
            <p:cNvSpPr>
              <a:spLocks noEditPoints="1"/>
            </p:cNvSpPr>
            <p:nvPr/>
          </p:nvSpPr>
          <p:spPr bwMode="auto">
            <a:xfrm>
              <a:off x="5280025" y="2173287"/>
              <a:ext cx="3294063" cy="122237"/>
            </a:xfrm>
            <a:custGeom>
              <a:avLst/>
              <a:gdLst>
                <a:gd name="T0" fmla="*/ 1875 w 1884"/>
                <a:gd name="T1" fmla="*/ 58 h 70"/>
                <a:gd name="T2" fmla="*/ 1873 w 1884"/>
                <a:gd name="T3" fmla="*/ 60 h 70"/>
                <a:gd name="T4" fmla="*/ 1873 w 1884"/>
                <a:gd name="T5" fmla="*/ 60 h 70"/>
                <a:gd name="T6" fmla="*/ 1873 w 1884"/>
                <a:gd name="T7" fmla="*/ 60 h 70"/>
                <a:gd name="T8" fmla="*/ 1875 w 1884"/>
                <a:gd name="T9" fmla="*/ 58 h 70"/>
                <a:gd name="T10" fmla="*/ 1875 w 1884"/>
                <a:gd name="T11" fmla="*/ 58 h 70"/>
                <a:gd name="T12" fmla="*/ 1875 w 1884"/>
                <a:gd name="T13" fmla="*/ 58 h 70"/>
                <a:gd name="T14" fmla="*/ 1875 w 1884"/>
                <a:gd name="T15" fmla="*/ 58 h 70"/>
                <a:gd name="T16" fmla="*/ 1875 w 1884"/>
                <a:gd name="T17" fmla="*/ 58 h 70"/>
                <a:gd name="T18" fmla="*/ 1875 w 1884"/>
                <a:gd name="T19" fmla="*/ 58 h 70"/>
                <a:gd name="T20" fmla="*/ 1875 w 1884"/>
                <a:gd name="T21" fmla="*/ 58 h 70"/>
                <a:gd name="T22" fmla="*/ 1880 w 1884"/>
                <a:gd name="T23" fmla="*/ 51 h 70"/>
                <a:gd name="T24" fmla="*/ 1880 w 1884"/>
                <a:gd name="T25" fmla="*/ 51 h 70"/>
                <a:gd name="T26" fmla="*/ 1880 w 1884"/>
                <a:gd name="T27" fmla="*/ 51 h 70"/>
                <a:gd name="T28" fmla="*/ 1880 w 1884"/>
                <a:gd name="T29" fmla="*/ 50 h 70"/>
                <a:gd name="T30" fmla="*/ 1880 w 1884"/>
                <a:gd name="T31" fmla="*/ 50 h 70"/>
                <a:gd name="T32" fmla="*/ 1880 w 1884"/>
                <a:gd name="T33" fmla="*/ 50 h 70"/>
                <a:gd name="T34" fmla="*/ 1881 w 1884"/>
                <a:gd name="T35" fmla="*/ 21 h 70"/>
                <a:gd name="T36" fmla="*/ 1884 w 1884"/>
                <a:gd name="T37" fmla="*/ 35 h 70"/>
                <a:gd name="T38" fmla="*/ 1880 w 1884"/>
                <a:gd name="T39" fmla="*/ 50 h 70"/>
                <a:gd name="T40" fmla="*/ 1884 w 1884"/>
                <a:gd name="T41" fmla="*/ 35 h 70"/>
                <a:gd name="T42" fmla="*/ 1881 w 1884"/>
                <a:gd name="T43" fmla="*/ 21 h 70"/>
                <a:gd name="T44" fmla="*/ 1881 w 1884"/>
                <a:gd name="T45" fmla="*/ 21 h 70"/>
                <a:gd name="T46" fmla="*/ 1881 w 1884"/>
                <a:gd name="T47" fmla="*/ 21 h 70"/>
                <a:gd name="T48" fmla="*/ 1881 w 1884"/>
                <a:gd name="T49" fmla="*/ 21 h 70"/>
                <a:gd name="T50" fmla="*/ 1874 w 1884"/>
                <a:gd name="T51" fmla="*/ 11 h 70"/>
                <a:gd name="T52" fmla="*/ 1874 w 1884"/>
                <a:gd name="T53" fmla="*/ 11 h 70"/>
                <a:gd name="T54" fmla="*/ 1874 w 1884"/>
                <a:gd name="T55" fmla="*/ 11 h 70"/>
                <a:gd name="T56" fmla="*/ 1874 w 1884"/>
                <a:gd name="T57" fmla="*/ 10 h 70"/>
                <a:gd name="T58" fmla="*/ 1874 w 1884"/>
                <a:gd name="T59" fmla="*/ 10 h 70"/>
                <a:gd name="T60" fmla="*/ 1874 w 1884"/>
                <a:gd name="T61" fmla="*/ 10 h 70"/>
                <a:gd name="T62" fmla="*/ 1874 w 1884"/>
                <a:gd name="T63" fmla="*/ 10 h 70"/>
                <a:gd name="T64" fmla="*/ 1874 w 1884"/>
                <a:gd name="T65" fmla="*/ 10 h 70"/>
                <a:gd name="T66" fmla="*/ 1874 w 1884"/>
                <a:gd name="T67" fmla="*/ 10 h 70"/>
                <a:gd name="T68" fmla="*/ 1873 w 1884"/>
                <a:gd name="T69" fmla="*/ 10 h 70"/>
                <a:gd name="T70" fmla="*/ 1874 w 1884"/>
                <a:gd name="T71" fmla="*/ 10 h 70"/>
                <a:gd name="T72" fmla="*/ 1873 w 1884"/>
                <a:gd name="T73" fmla="*/ 10 h 70"/>
                <a:gd name="T74" fmla="*/ 1763 w 1884"/>
                <a:gd name="T75" fmla="*/ 0 h 70"/>
                <a:gd name="T76" fmla="*/ 35 w 1884"/>
                <a:gd name="T77" fmla="*/ 0 h 70"/>
                <a:gd name="T78" fmla="*/ 0 w 1884"/>
                <a:gd name="T79" fmla="*/ 35 h 70"/>
                <a:gd name="T80" fmla="*/ 35 w 1884"/>
                <a:gd name="T81" fmla="*/ 70 h 70"/>
                <a:gd name="T82" fmla="*/ 1763 w 1884"/>
                <a:gd name="T83" fmla="*/ 70 h 70"/>
                <a:gd name="T84" fmla="*/ 1798 w 1884"/>
                <a:gd name="T85" fmla="*/ 35 h 70"/>
                <a:gd name="T86" fmla="*/ 1763 w 1884"/>
                <a:gd name="T8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84" h="70">
                  <a:moveTo>
                    <a:pt x="1875" y="58"/>
                  </a:moveTo>
                  <a:cubicBezTo>
                    <a:pt x="1875" y="59"/>
                    <a:pt x="1874" y="59"/>
                    <a:pt x="1873" y="60"/>
                  </a:cubicBezTo>
                  <a:cubicBezTo>
                    <a:pt x="1873" y="60"/>
                    <a:pt x="1873" y="60"/>
                    <a:pt x="1873" y="60"/>
                  </a:cubicBezTo>
                  <a:cubicBezTo>
                    <a:pt x="1873" y="60"/>
                    <a:pt x="1873" y="60"/>
                    <a:pt x="1873" y="60"/>
                  </a:cubicBezTo>
                  <a:cubicBezTo>
                    <a:pt x="1874" y="59"/>
                    <a:pt x="1875" y="59"/>
                    <a:pt x="1875" y="58"/>
                  </a:cubicBezTo>
                  <a:moveTo>
                    <a:pt x="1875" y="58"/>
                  </a:moveTo>
                  <a:cubicBezTo>
                    <a:pt x="1875" y="58"/>
                    <a:pt x="1875" y="58"/>
                    <a:pt x="1875" y="58"/>
                  </a:cubicBezTo>
                  <a:cubicBezTo>
                    <a:pt x="1875" y="58"/>
                    <a:pt x="1875" y="58"/>
                    <a:pt x="1875" y="58"/>
                  </a:cubicBezTo>
                  <a:moveTo>
                    <a:pt x="1875" y="58"/>
                  </a:moveTo>
                  <a:cubicBezTo>
                    <a:pt x="1875" y="58"/>
                    <a:pt x="1875" y="58"/>
                    <a:pt x="1875" y="58"/>
                  </a:cubicBezTo>
                  <a:cubicBezTo>
                    <a:pt x="1875" y="58"/>
                    <a:pt x="1875" y="58"/>
                    <a:pt x="1875" y="58"/>
                  </a:cubicBezTo>
                  <a:moveTo>
                    <a:pt x="1880" y="51"/>
                  </a:moveTo>
                  <a:cubicBezTo>
                    <a:pt x="1880" y="51"/>
                    <a:pt x="1880" y="51"/>
                    <a:pt x="1880" y="51"/>
                  </a:cubicBezTo>
                  <a:cubicBezTo>
                    <a:pt x="1880" y="51"/>
                    <a:pt x="1880" y="51"/>
                    <a:pt x="1880" y="51"/>
                  </a:cubicBezTo>
                  <a:moveTo>
                    <a:pt x="1880" y="50"/>
                  </a:moveTo>
                  <a:cubicBezTo>
                    <a:pt x="1880" y="50"/>
                    <a:pt x="1880" y="50"/>
                    <a:pt x="1880" y="50"/>
                  </a:cubicBezTo>
                  <a:cubicBezTo>
                    <a:pt x="1880" y="50"/>
                    <a:pt x="1880" y="50"/>
                    <a:pt x="1880" y="50"/>
                  </a:cubicBezTo>
                  <a:moveTo>
                    <a:pt x="1881" y="21"/>
                  </a:moveTo>
                  <a:cubicBezTo>
                    <a:pt x="1883" y="25"/>
                    <a:pt x="1884" y="30"/>
                    <a:pt x="1884" y="35"/>
                  </a:cubicBezTo>
                  <a:cubicBezTo>
                    <a:pt x="1884" y="40"/>
                    <a:pt x="1883" y="45"/>
                    <a:pt x="1880" y="50"/>
                  </a:cubicBezTo>
                  <a:cubicBezTo>
                    <a:pt x="1882" y="46"/>
                    <a:pt x="1884" y="40"/>
                    <a:pt x="1884" y="35"/>
                  </a:cubicBezTo>
                  <a:cubicBezTo>
                    <a:pt x="1884" y="30"/>
                    <a:pt x="1883" y="25"/>
                    <a:pt x="1881" y="21"/>
                  </a:cubicBezTo>
                  <a:moveTo>
                    <a:pt x="1881" y="21"/>
                  </a:moveTo>
                  <a:cubicBezTo>
                    <a:pt x="1881" y="21"/>
                    <a:pt x="1881" y="21"/>
                    <a:pt x="1881" y="21"/>
                  </a:cubicBezTo>
                  <a:cubicBezTo>
                    <a:pt x="1881" y="21"/>
                    <a:pt x="1881" y="21"/>
                    <a:pt x="1881" y="21"/>
                  </a:cubicBezTo>
                  <a:moveTo>
                    <a:pt x="1874" y="11"/>
                  </a:moveTo>
                  <a:cubicBezTo>
                    <a:pt x="1874" y="11"/>
                    <a:pt x="1874" y="11"/>
                    <a:pt x="1874" y="11"/>
                  </a:cubicBezTo>
                  <a:cubicBezTo>
                    <a:pt x="1874" y="11"/>
                    <a:pt x="1874" y="11"/>
                    <a:pt x="1874" y="11"/>
                  </a:cubicBezTo>
                  <a:moveTo>
                    <a:pt x="1874" y="10"/>
                  </a:moveTo>
                  <a:cubicBezTo>
                    <a:pt x="1874" y="10"/>
                    <a:pt x="1874" y="10"/>
                    <a:pt x="1874" y="10"/>
                  </a:cubicBezTo>
                  <a:cubicBezTo>
                    <a:pt x="1874" y="10"/>
                    <a:pt x="1874" y="10"/>
                    <a:pt x="1874" y="10"/>
                  </a:cubicBezTo>
                  <a:moveTo>
                    <a:pt x="1874" y="10"/>
                  </a:moveTo>
                  <a:cubicBezTo>
                    <a:pt x="1874" y="10"/>
                    <a:pt x="1874" y="10"/>
                    <a:pt x="1874" y="10"/>
                  </a:cubicBezTo>
                  <a:cubicBezTo>
                    <a:pt x="1874" y="10"/>
                    <a:pt x="1874" y="10"/>
                    <a:pt x="1874" y="10"/>
                  </a:cubicBezTo>
                  <a:moveTo>
                    <a:pt x="1873" y="10"/>
                  </a:moveTo>
                  <a:cubicBezTo>
                    <a:pt x="1873" y="10"/>
                    <a:pt x="1873" y="10"/>
                    <a:pt x="1874" y="10"/>
                  </a:cubicBezTo>
                  <a:cubicBezTo>
                    <a:pt x="1873" y="10"/>
                    <a:pt x="1873" y="10"/>
                    <a:pt x="1873" y="10"/>
                  </a:cubicBezTo>
                  <a:moveTo>
                    <a:pt x="176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1763" y="70"/>
                    <a:pt x="1763" y="70"/>
                    <a:pt x="1763" y="70"/>
                  </a:cubicBezTo>
                  <a:cubicBezTo>
                    <a:pt x="1798" y="35"/>
                    <a:pt x="1798" y="35"/>
                    <a:pt x="1798" y="35"/>
                  </a:cubicBezTo>
                  <a:cubicBezTo>
                    <a:pt x="1763" y="0"/>
                    <a:pt x="1763" y="0"/>
                    <a:pt x="1763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3" name="Freeform 36"/>
            <p:cNvSpPr>
              <a:spLocks/>
            </p:cNvSpPr>
            <p:nvPr/>
          </p:nvSpPr>
          <p:spPr bwMode="auto">
            <a:xfrm>
              <a:off x="8259763" y="1987550"/>
              <a:ext cx="295275" cy="203200"/>
            </a:xfrm>
            <a:custGeom>
              <a:avLst/>
              <a:gdLst>
                <a:gd name="T0" fmla="*/ 38 w 169"/>
                <a:gd name="T1" fmla="*/ 0 h 116"/>
                <a:gd name="T2" fmla="*/ 13 w 169"/>
                <a:gd name="T3" fmla="*/ 10 h 116"/>
                <a:gd name="T4" fmla="*/ 13 w 169"/>
                <a:gd name="T5" fmla="*/ 60 h 116"/>
                <a:gd name="T6" fmla="*/ 59 w 169"/>
                <a:gd name="T7" fmla="*/ 106 h 116"/>
                <a:gd name="T8" fmla="*/ 144 w 169"/>
                <a:gd name="T9" fmla="*/ 106 h 116"/>
                <a:gd name="T10" fmla="*/ 144 w 169"/>
                <a:gd name="T11" fmla="*/ 106 h 116"/>
                <a:gd name="T12" fmla="*/ 146 w 169"/>
                <a:gd name="T13" fmla="*/ 106 h 116"/>
                <a:gd name="T14" fmla="*/ 146 w 169"/>
                <a:gd name="T15" fmla="*/ 106 h 116"/>
                <a:gd name="T16" fmla="*/ 147 w 169"/>
                <a:gd name="T17" fmla="*/ 106 h 116"/>
                <a:gd name="T18" fmla="*/ 147 w 169"/>
                <a:gd name="T19" fmla="*/ 106 h 116"/>
                <a:gd name="T20" fmla="*/ 147 w 169"/>
                <a:gd name="T21" fmla="*/ 106 h 116"/>
                <a:gd name="T22" fmla="*/ 157 w 169"/>
                <a:gd name="T23" fmla="*/ 108 h 116"/>
                <a:gd name="T24" fmla="*/ 157 w 169"/>
                <a:gd name="T25" fmla="*/ 108 h 116"/>
                <a:gd name="T26" fmla="*/ 157 w 169"/>
                <a:gd name="T27" fmla="*/ 108 h 116"/>
                <a:gd name="T28" fmla="*/ 158 w 169"/>
                <a:gd name="T29" fmla="*/ 108 h 116"/>
                <a:gd name="T30" fmla="*/ 158 w 169"/>
                <a:gd name="T31" fmla="*/ 108 h 116"/>
                <a:gd name="T32" fmla="*/ 169 w 169"/>
                <a:gd name="T33" fmla="*/ 115 h 116"/>
                <a:gd name="T34" fmla="*/ 169 w 169"/>
                <a:gd name="T35" fmla="*/ 115 h 116"/>
                <a:gd name="T36" fmla="*/ 169 w 169"/>
                <a:gd name="T37" fmla="*/ 116 h 116"/>
                <a:gd name="T38" fmla="*/ 169 w 169"/>
                <a:gd name="T39" fmla="*/ 116 h 116"/>
                <a:gd name="T40" fmla="*/ 169 w 169"/>
                <a:gd name="T41" fmla="*/ 116 h 116"/>
                <a:gd name="T42" fmla="*/ 169 w 169"/>
                <a:gd name="T43" fmla="*/ 116 h 116"/>
                <a:gd name="T44" fmla="*/ 169 w 169"/>
                <a:gd name="T45" fmla="*/ 116 h 116"/>
                <a:gd name="T46" fmla="*/ 169 w 169"/>
                <a:gd name="T47" fmla="*/ 116 h 116"/>
                <a:gd name="T48" fmla="*/ 169 w 169"/>
                <a:gd name="T49" fmla="*/ 116 h 116"/>
                <a:gd name="T50" fmla="*/ 63 w 169"/>
                <a:gd name="T51" fmla="*/ 10 h 116"/>
                <a:gd name="T52" fmla="*/ 38 w 169"/>
                <a:gd name="T5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116"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6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5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50" y="106"/>
                    <a:pt x="154" y="107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7" y="108"/>
                    <a:pt x="157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62" y="110"/>
                    <a:pt x="165" y="112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4" name="Freeform 37"/>
            <p:cNvSpPr>
              <a:spLocks noEditPoints="1"/>
            </p:cNvSpPr>
            <p:nvPr/>
          </p:nvSpPr>
          <p:spPr bwMode="auto">
            <a:xfrm>
              <a:off x="8362950" y="2173287"/>
              <a:ext cx="192088" cy="60325"/>
            </a:xfrm>
            <a:custGeom>
              <a:avLst/>
              <a:gdLst>
                <a:gd name="T0" fmla="*/ 110 w 110"/>
                <a:gd name="T1" fmla="*/ 10 h 35"/>
                <a:gd name="T2" fmla="*/ 110 w 110"/>
                <a:gd name="T3" fmla="*/ 10 h 35"/>
                <a:gd name="T4" fmla="*/ 110 w 110"/>
                <a:gd name="T5" fmla="*/ 10 h 35"/>
                <a:gd name="T6" fmla="*/ 110 w 110"/>
                <a:gd name="T7" fmla="*/ 10 h 35"/>
                <a:gd name="T8" fmla="*/ 110 w 110"/>
                <a:gd name="T9" fmla="*/ 10 h 35"/>
                <a:gd name="T10" fmla="*/ 110 w 110"/>
                <a:gd name="T11" fmla="*/ 10 h 35"/>
                <a:gd name="T12" fmla="*/ 110 w 110"/>
                <a:gd name="T13" fmla="*/ 10 h 35"/>
                <a:gd name="T14" fmla="*/ 110 w 110"/>
                <a:gd name="T15" fmla="*/ 10 h 35"/>
                <a:gd name="T16" fmla="*/ 110 w 110"/>
                <a:gd name="T17" fmla="*/ 10 h 35"/>
                <a:gd name="T18" fmla="*/ 110 w 110"/>
                <a:gd name="T19" fmla="*/ 9 h 35"/>
                <a:gd name="T20" fmla="*/ 110 w 110"/>
                <a:gd name="T21" fmla="*/ 9 h 35"/>
                <a:gd name="T22" fmla="*/ 110 w 110"/>
                <a:gd name="T23" fmla="*/ 9 h 35"/>
                <a:gd name="T24" fmla="*/ 99 w 110"/>
                <a:gd name="T25" fmla="*/ 2 h 35"/>
                <a:gd name="T26" fmla="*/ 99 w 110"/>
                <a:gd name="T27" fmla="*/ 2 h 35"/>
                <a:gd name="T28" fmla="*/ 99 w 110"/>
                <a:gd name="T29" fmla="*/ 2 h 35"/>
                <a:gd name="T30" fmla="*/ 98 w 110"/>
                <a:gd name="T31" fmla="*/ 2 h 35"/>
                <a:gd name="T32" fmla="*/ 98 w 110"/>
                <a:gd name="T33" fmla="*/ 2 h 35"/>
                <a:gd name="T34" fmla="*/ 98 w 110"/>
                <a:gd name="T35" fmla="*/ 2 h 35"/>
                <a:gd name="T36" fmla="*/ 88 w 110"/>
                <a:gd name="T37" fmla="*/ 0 h 35"/>
                <a:gd name="T38" fmla="*/ 98 w 110"/>
                <a:gd name="T39" fmla="*/ 2 h 35"/>
                <a:gd name="T40" fmla="*/ 88 w 110"/>
                <a:gd name="T41" fmla="*/ 0 h 35"/>
                <a:gd name="T42" fmla="*/ 88 w 110"/>
                <a:gd name="T43" fmla="*/ 0 h 35"/>
                <a:gd name="T44" fmla="*/ 88 w 110"/>
                <a:gd name="T45" fmla="*/ 0 h 35"/>
                <a:gd name="T46" fmla="*/ 88 w 110"/>
                <a:gd name="T47" fmla="*/ 0 h 35"/>
                <a:gd name="T48" fmla="*/ 87 w 110"/>
                <a:gd name="T49" fmla="*/ 0 h 35"/>
                <a:gd name="T50" fmla="*/ 87 w 110"/>
                <a:gd name="T51" fmla="*/ 0 h 35"/>
                <a:gd name="T52" fmla="*/ 87 w 110"/>
                <a:gd name="T53" fmla="*/ 0 h 35"/>
                <a:gd name="T54" fmla="*/ 85 w 110"/>
                <a:gd name="T55" fmla="*/ 0 h 35"/>
                <a:gd name="T56" fmla="*/ 0 w 110"/>
                <a:gd name="T57" fmla="*/ 0 h 35"/>
                <a:gd name="T58" fmla="*/ 35 w 110"/>
                <a:gd name="T59" fmla="*/ 35 h 35"/>
                <a:gd name="T60" fmla="*/ 60 w 110"/>
                <a:gd name="T61" fmla="*/ 10 h 35"/>
                <a:gd name="T62" fmla="*/ 85 w 110"/>
                <a:gd name="T6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0" h="35"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9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moveTo>
                    <a:pt x="98" y="2"/>
                  </a:move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moveTo>
                    <a:pt x="88" y="0"/>
                  </a:moveTo>
                  <a:cubicBezTo>
                    <a:pt x="91" y="0"/>
                    <a:pt x="95" y="1"/>
                    <a:pt x="98" y="2"/>
                  </a:cubicBezTo>
                  <a:cubicBezTo>
                    <a:pt x="95" y="1"/>
                    <a:pt x="91" y="0"/>
                    <a:pt x="88" y="0"/>
                  </a:cubicBezTo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5" name="Freeform 38"/>
            <p:cNvSpPr>
              <a:spLocks/>
            </p:cNvSpPr>
            <p:nvPr/>
          </p:nvSpPr>
          <p:spPr bwMode="auto">
            <a:xfrm>
              <a:off x="8259763" y="2278062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8 w 169"/>
                <a:gd name="T3" fmla="*/ 2 h 116"/>
                <a:gd name="T4" fmla="*/ 168 w 169"/>
                <a:gd name="T5" fmla="*/ 2 h 116"/>
                <a:gd name="T6" fmla="*/ 167 w 169"/>
                <a:gd name="T7" fmla="*/ 2 h 116"/>
                <a:gd name="T8" fmla="*/ 158 w 169"/>
                <a:gd name="T9" fmla="*/ 8 h 116"/>
                <a:gd name="T10" fmla="*/ 158 w 169"/>
                <a:gd name="T11" fmla="*/ 8 h 116"/>
                <a:gd name="T12" fmla="*/ 158 w 169"/>
                <a:gd name="T13" fmla="*/ 8 h 116"/>
                <a:gd name="T14" fmla="*/ 147 w 169"/>
                <a:gd name="T15" fmla="*/ 10 h 116"/>
                <a:gd name="T16" fmla="*/ 147 w 169"/>
                <a:gd name="T17" fmla="*/ 10 h 116"/>
                <a:gd name="T18" fmla="*/ 147 w 169"/>
                <a:gd name="T19" fmla="*/ 10 h 116"/>
                <a:gd name="T20" fmla="*/ 146 w 169"/>
                <a:gd name="T21" fmla="*/ 10 h 116"/>
                <a:gd name="T22" fmla="*/ 146 w 169"/>
                <a:gd name="T23" fmla="*/ 10 h 116"/>
                <a:gd name="T24" fmla="*/ 144 w 169"/>
                <a:gd name="T25" fmla="*/ 10 h 116"/>
                <a:gd name="T26" fmla="*/ 144 w 169"/>
                <a:gd name="T27" fmla="*/ 10 h 116"/>
                <a:gd name="T28" fmla="*/ 59 w 169"/>
                <a:gd name="T29" fmla="*/ 10 h 116"/>
                <a:gd name="T30" fmla="*/ 13 w 169"/>
                <a:gd name="T31" fmla="*/ 56 h 116"/>
                <a:gd name="T32" fmla="*/ 13 w 169"/>
                <a:gd name="T33" fmla="*/ 106 h 116"/>
                <a:gd name="T34" fmla="*/ 38 w 169"/>
                <a:gd name="T35" fmla="*/ 116 h 116"/>
                <a:gd name="T36" fmla="*/ 63 w 169"/>
                <a:gd name="T37" fmla="*/ 106 h 116"/>
                <a:gd name="T38" fmla="*/ 169 w 169"/>
                <a:gd name="T3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1"/>
                    <a:pt x="168" y="1"/>
                    <a:pt x="168" y="2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67" y="2"/>
                    <a:pt x="167" y="2"/>
                    <a:pt x="167" y="2"/>
                  </a:cubicBezTo>
                  <a:cubicBezTo>
                    <a:pt x="165" y="4"/>
                    <a:pt x="161" y="6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4" y="9"/>
                    <a:pt x="151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6" y="10"/>
                    <a:pt x="146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6" y="10"/>
                    <a:pt x="145" y="10"/>
                    <a:pt x="144" y="1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70"/>
                    <a:pt x="0" y="92"/>
                    <a:pt x="13" y="106"/>
                  </a:cubicBezTo>
                  <a:cubicBezTo>
                    <a:pt x="20" y="113"/>
                    <a:pt x="29" y="116"/>
                    <a:pt x="38" y="116"/>
                  </a:cubicBezTo>
                  <a:cubicBezTo>
                    <a:pt x="48" y="116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6" name="Freeform 39"/>
            <p:cNvSpPr>
              <a:spLocks noEditPoints="1"/>
            </p:cNvSpPr>
            <p:nvPr/>
          </p:nvSpPr>
          <p:spPr bwMode="auto">
            <a:xfrm>
              <a:off x="8362950" y="2233612"/>
              <a:ext cx="192088" cy="61912"/>
            </a:xfrm>
            <a:custGeom>
              <a:avLst/>
              <a:gdLst>
                <a:gd name="T0" fmla="*/ 87 w 110"/>
                <a:gd name="T1" fmla="*/ 35 h 35"/>
                <a:gd name="T2" fmla="*/ 87 w 110"/>
                <a:gd name="T3" fmla="*/ 35 h 35"/>
                <a:gd name="T4" fmla="*/ 87 w 110"/>
                <a:gd name="T5" fmla="*/ 35 h 35"/>
                <a:gd name="T6" fmla="*/ 88 w 110"/>
                <a:gd name="T7" fmla="*/ 35 h 35"/>
                <a:gd name="T8" fmla="*/ 88 w 110"/>
                <a:gd name="T9" fmla="*/ 35 h 35"/>
                <a:gd name="T10" fmla="*/ 88 w 110"/>
                <a:gd name="T11" fmla="*/ 35 h 35"/>
                <a:gd name="T12" fmla="*/ 99 w 110"/>
                <a:gd name="T13" fmla="*/ 33 h 35"/>
                <a:gd name="T14" fmla="*/ 88 w 110"/>
                <a:gd name="T15" fmla="*/ 35 h 35"/>
                <a:gd name="T16" fmla="*/ 99 w 110"/>
                <a:gd name="T17" fmla="*/ 33 h 35"/>
                <a:gd name="T18" fmla="*/ 99 w 110"/>
                <a:gd name="T19" fmla="*/ 33 h 35"/>
                <a:gd name="T20" fmla="*/ 99 w 110"/>
                <a:gd name="T21" fmla="*/ 33 h 35"/>
                <a:gd name="T22" fmla="*/ 99 w 110"/>
                <a:gd name="T23" fmla="*/ 33 h 35"/>
                <a:gd name="T24" fmla="*/ 109 w 110"/>
                <a:gd name="T25" fmla="*/ 27 h 35"/>
                <a:gd name="T26" fmla="*/ 108 w 110"/>
                <a:gd name="T27" fmla="*/ 27 h 35"/>
                <a:gd name="T28" fmla="*/ 109 w 110"/>
                <a:gd name="T29" fmla="*/ 27 h 35"/>
                <a:gd name="T30" fmla="*/ 110 w 110"/>
                <a:gd name="T31" fmla="*/ 25 h 35"/>
                <a:gd name="T32" fmla="*/ 109 w 110"/>
                <a:gd name="T33" fmla="*/ 27 h 35"/>
                <a:gd name="T34" fmla="*/ 110 w 110"/>
                <a:gd name="T35" fmla="*/ 25 h 35"/>
                <a:gd name="T36" fmla="*/ 110 w 110"/>
                <a:gd name="T37" fmla="*/ 25 h 35"/>
                <a:gd name="T38" fmla="*/ 35 w 110"/>
                <a:gd name="T39" fmla="*/ 0 h 35"/>
                <a:gd name="T40" fmla="*/ 0 w 110"/>
                <a:gd name="T41" fmla="*/ 35 h 35"/>
                <a:gd name="T42" fmla="*/ 85 w 110"/>
                <a:gd name="T43" fmla="*/ 35 h 35"/>
                <a:gd name="T44" fmla="*/ 60 w 110"/>
                <a:gd name="T45" fmla="*/ 25 h 35"/>
                <a:gd name="T46" fmla="*/ 35 w 110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" h="35">
                  <a:moveTo>
                    <a:pt x="87" y="35"/>
                  </a:move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7" y="35"/>
                    <a:pt x="87" y="35"/>
                  </a:cubicBezTo>
                  <a:moveTo>
                    <a:pt x="88" y="35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moveTo>
                    <a:pt x="99" y="33"/>
                  </a:moveTo>
                  <a:cubicBezTo>
                    <a:pt x="95" y="34"/>
                    <a:pt x="92" y="35"/>
                    <a:pt x="88" y="35"/>
                  </a:cubicBezTo>
                  <a:cubicBezTo>
                    <a:pt x="92" y="35"/>
                    <a:pt x="95" y="34"/>
                    <a:pt x="99" y="33"/>
                  </a:cubicBezTo>
                  <a:moveTo>
                    <a:pt x="99" y="33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9" y="33"/>
                    <a:pt x="99" y="33"/>
                    <a:pt x="99" y="33"/>
                  </a:cubicBezTo>
                  <a:moveTo>
                    <a:pt x="109" y="27"/>
                  </a:moveTo>
                  <a:cubicBezTo>
                    <a:pt x="108" y="27"/>
                    <a:pt x="108" y="27"/>
                    <a:pt x="108" y="27"/>
                  </a:cubicBezTo>
                  <a:cubicBezTo>
                    <a:pt x="108" y="27"/>
                    <a:pt x="108" y="27"/>
                    <a:pt x="109" y="27"/>
                  </a:cubicBezTo>
                  <a:moveTo>
                    <a:pt x="110" y="25"/>
                  </a:moveTo>
                  <a:cubicBezTo>
                    <a:pt x="110" y="26"/>
                    <a:pt x="109" y="26"/>
                    <a:pt x="109" y="27"/>
                  </a:cubicBezTo>
                  <a:cubicBezTo>
                    <a:pt x="109" y="26"/>
                    <a:pt x="110" y="26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76" y="35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7" name="Freeform 40"/>
            <p:cNvSpPr>
              <a:spLocks noEditPoints="1"/>
            </p:cNvSpPr>
            <p:nvPr/>
          </p:nvSpPr>
          <p:spPr bwMode="auto">
            <a:xfrm>
              <a:off x="8510588" y="2173287"/>
              <a:ext cx="58738" cy="122237"/>
            </a:xfrm>
            <a:custGeom>
              <a:avLst/>
              <a:gdLst>
                <a:gd name="T0" fmla="*/ 0 w 33"/>
                <a:gd name="T1" fmla="*/ 70 h 70"/>
                <a:gd name="T2" fmla="*/ 0 w 33"/>
                <a:gd name="T3" fmla="*/ 70 h 70"/>
                <a:gd name="T4" fmla="*/ 3 w 33"/>
                <a:gd name="T5" fmla="*/ 70 h 70"/>
                <a:gd name="T6" fmla="*/ 3 w 33"/>
                <a:gd name="T7" fmla="*/ 70 h 70"/>
                <a:gd name="T8" fmla="*/ 3 w 33"/>
                <a:gd name="T9" fmla="*/ 70 h 70"/>
                <a:gd name="T10" fmla="*/ 14 w 33"/>
                <a:gd name="T11" fmla="*/ 68 h 70"/>
                <a:gd name="T12" fmla="*/ 14 w 33"/>
                <a:gd name="T13" fmla="*/ 68 h 70"/>
                <a:gd name="T14" fmla="*/ 14 w 33"/>
                <a:gd name="T15" fmla="*/ 68 h 70"/>
                <a:gd name="T16" fmla="*/ 24 w 33"/>
                <a:gd name="T17" fmla="*/ 62 h 70"/>
                <a:gd name="T18" fmla="*/ 24 w 33"/>
                <a:gd name="T19" fmla="*/ 62 h 70"/>
                <a:gd name="T20" fmla="*/ 27 w 33"/>
                <a:gd name="T21" fmla="*/ 58 h 70"/>
                <a:gd name="T22" fmla="*/ 27 w 33"/>
                <a:gd name="T23" fmla="*/ 58 h 70"/>
                <a:gd name="T24" fmla="*/ 27 w 33"/>
                <a:gd name="T25" fmla="*/ 58 h 70"/>
                <a:gd name="T26" fmla="*/ 27 w 33"/>
                <a:gd name="T27" fmla="*/ 58 h 70"/>
                <a:gd name="T28" fmla="*/ 32 w 33"/>
                <a:gd name="T29" fmla="*/ 50 h 70"/>
                <a:gd name="T30" fmla="*/ 32 w 33"/>
                <a:gd name="T31" fmla="*/ 50 h 70"/>
                <a:gd name="T32" fmla="*/ 32 w 33"/>
                <a:gd name="T33" fmla="*/ 50 h 70"/>
                <a:gd name="T34" fmla="*/ 33 w 33"/>
                <a:gd name="T35" fmla="*/ 21 h 70"/>
                <a:gd name="T36" fmla="*/ 33 w 33"/>
                <a:gd name="T37" fmla="*/ 21 h 70"/>
                <a:gd name="T38" fmla="*/ 33 w 33"/>
                <a:gd name="T39" fmla="*/ 21 h 70"/>
                <a:gd name="T40" fmla="*/ 26 w 33"/>
                <a:gd name="T41" fmla="*/ 10 h 70"/>
                <a:gd name="T42" fmla="*/ 26 w 33"/>
                <a:gd name="T43" fmla="*/ 10 h 70"/>
                <a:gd name="T44" fmla="*/ 26 w 33"/>
                <a:gd name="T45" fmla="*/ 10 h 70"/>
                <a:gd name="T46" fmla="*/ 26 w 33"/>
                <a:gd name="T47" fmla="*/ 10 h 70"/>
                <a:gd name="T48" fmla="*/ 26 w 33"/>
                <a:gd name="T49" fmla="*/ 10 h 70"/>
                <a:gd name="T50" fmla="*/ 25 w 33"/>
                <a:gd name="T51" fmla="*/ 10 h 70"/>
                <a:gd name="T52" fmla="*/ 25 w 33"/>
                <a:gd name="T53" fmla="*/ 10 h 70"/>
                <a:gd name="T54" fmla="*/ 25 w 33"/>
                <a:gd name="T55" fmla="*/ 10 h 70"/>
                <a:gd name="T56" fmla="*/ 25 w 33"/>
                <a:gd name="T57" fmla="*/ 10 h 70"/>
                <a:gd name="T58" fmla="*/ 14 w 33"/>
                <a:gd name="T59" fmla="*/ 2 h 70"/>
                <a:gd name="T60" fmla="*/ 14 w 33"/>
                <a:gd name="T61" fmla="*/ 2 h 70"/>
                <a:gd name="T62" fmla="*/ 14 w 33"/>
                <a:gd name="T63" fmla="*/ 2 h 70"/>
                <a:gd name="T64" fmla="*/ 13 w 33"/>
                <a:gd name="T65" fmla="*/ 2 h 70"/>
                <a:gd name="T66" fmla="*/ 13 w 33"/>
                <a:gd name="T67" fmla="*/ 2 h 70"/>
                <a:gd name="T68" fmla="*/ 3 w 33"/>
                <a:gd name="T69" fmla="*/ 0 h 70"/>
                <a:gd name="T70" fmla="*/ 2 w 33"/>
                <a:gd name="T71" fmla="*/ 0 h 70"/>
                <a:gd name="T72" fmla="*/ 2 w 33"/>
                <a:gd name="T73" fmla="*/ 0 h 70"/>
                <a:gd name="T74" fmla="*/ 0 w 33"/>
                <a:gd name="T75" fmla="*/ 0 h 70"/>
                <a:gd name="T76" fmla="*/ 2 w 33"/>
                <a:gd name="T7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" h="70">
                  <a:moveTo>
                    <a:pt x="2" y="70"/>
                  </a:moveTo>
                  <a:cubicBezTo>
                    <a:pt x="2" y="70"/>
                    <a:pt x="1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" y="70"/>
                    <a:pt x="2" y="70"/>
                    <a:pt x="2" y="70"/>
                  </a:cubicBezTo>
                  <a:moveTo>
                    <a:pt x="3" y="70"/>
                  </a:moveTo>
                  <a:cubicBezTo>
                    <a:pt x="3" y="70"/>
                    <a:pt x="2" y="70"/>
                    <a:pt x="2" y="70"/>
                  </a:cubicBezTo>
                  <a:cubicBezTo>
                    <a:pt x="2" y="70"/>
                    <a:pt x="3" y="70"/>
                    <a:pt x="3" y="70"/>
                  </a:cubicBezTo>
                  <a:moveTo>
                    <a:pt x="3" y="70"/>
                  </a:move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moveTo>
                    <a:pt x="14" y="68"/>
                  </a:moveTo>
                  <a:cubicBezTo>
                    <a:pt x="14" y="68"/>
                    <a:pt x="14" y="68"/>
                    <a:pt x="14" y="68"/>
                  </a:cubicBezTo>
                  <a:cubicBezTo>
                    <a:pt x="14" y="68"/>
                    <a:pt x="14" y="68"/>
                    <a:pt x="14" y="68"/>
                  </a:cubicBezTo>
                  <a:moveTo>
                    <a:pt x="23" y="62"/>
                  </a:moveTo>
                  <a:cubicBezTo>
                    <a:pt x="21" y="64"/>
                    <a:pt x="17" y="66"/>
                    <a:pt x="14" y="68"/>
                  </a:cubicBezTo>
                  <a:cubicBezTo>
                    <a:pt x="17" y="66"/>
                    <a:pt x="21" y="64"/>
                    <a:pt x="23" y="62"/>
                  </a:cubicBezTo>
                  <a:moveTo>
                    <a:pt x="24" y="62"/>
                  </a:move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moveTo>
                    <a:pt x="27" y="58"/>
                  </a:moveTo>
                  <a:cubicBezTo>
                    <a:pt x="27" y="58"/>
                    <a:pt x="27" y="58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moveTo>
                    <a:pt x="27" y="58"/>
                  </a:moveTo>
                  <a:cubicBezTo>
                    <a:pt x="27" y="58"/>
                    <a:pt x="27" y="58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moveTo>
                    <a:pt x="32" y="51"/>
                  </a:moveTo>
                  <a:cubicBezTo>
                    <a:pt x="31" y="53"/>
                    <a:pt x="29" y="56"/>
                    <a:pt x="27" y="58"/>
                  </a:cubicBezTo>
                  <a:cubicBezTo>
                    <a:pt x="29" y="56"/>
                    <a:pt x="31" y="53"/>
                    <a:pt x="32" y="51"/>
                  </a:cubicBezTo>
                  <a:moveTo>
                    <a:pt x="32" y="50"/>
                  </a:moveTo>
                  <a:cubicBezTo>
                    <a:pt x="32" y="50"/>
                    <a:pt x="32" y="50"/>
                    <a:pt x="32" y="51"/>
                  </a:cubicBezTo>
                  <a:cubicBezTo>
                    <a:pt x="32" y="50"/>
                    <a:pt x="32" y="50"/>
                    <a:pt x="32" y="50"/>
                  </a:cubicBezTo>
                  <a:moveTo>
                    <a:pt x="32" y="50"/>
                  </a:move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moveTo>
                    <a:pt x="33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moveTo>
                    <a:pt x="26" y="11"/>
                  </a:moveTo>
                  <a:cubicBezTo>
                    <a:pt x="29" y="14"/>
                    <a:pt x="31" y="17"/>
                    <a:pt x="33" y="21"/>
                  </a:cubicBezTo>
                  <a:cubicBezTo>
                    <a:pt x="31" y="17"/>
                    <a:pt x="29" y="14"/>
                    <a:pt x="26" y="11"/>
                  </a:cubicBezTo>
                  <a:moveTo>
                    <a:pt x="26" y="10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0"/>
                  </a:cubicBezTo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moveTo>
                    <a:pt x="25" y="10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moveTo>
                    <a:pt x="25" y="10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moveTo>
                    <a:pt x="25" y="9"/>
                  </a:moveTo>
                  <a:cubicBezTo>
                    <a:pt x="25" y="9"/>
                    <a:pt x="25" y="10"/>
                    <a:pt x="25" y="10"/>
                  </a:cubicBezTo>
                  <a:cubicBezTo>
                    <a:pt x="25" y="10"/>
                    <a:pt x="25" y="9"/>
                    <a:pt x="25" y="9"/>
                  </a:cubicBezTo>
                  <a:moveTo>
                    <a:pt x="14" y="2"/>
                  </a:moveTo>
                  <a:cubicBezTo>
                    <a:pt x="18" y="4"/>
                    <a:pt x="22" y="6"/>
                    <a:pt x="25" y="9"/>
                  </a:cubicBezTo>
                  <a:cubicBezTo>
                    <a:pt x="21" y="6"/>
                    <a:pt x="18" y="4"/>
                    <a:pt x="14" y="2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77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8" name="Freeform 41"/>
            <p:cNvSpPr>
              <a:spLocks/>
            </p:cNvSpPr>
            <p:nvPr/>
          </p:nvSpPr>
          <p:spPr bwMode="auto">
            <a:xfrm>
              <a:off x="8430709" y="2173287"/>
              <a:ext cx="150813" cy="122237"/>
            </a:xfrm>
            <a:custGeom>
              <a:avLst/>
              <a:gdLst>
                <a:gd name="T0" fmla="*/ 50 w 86"/>
                <a:gd name="T1" fmla="*/ 0 h 70"/>
                <a:gd name="T2" fmla="*/ 50 w 86"/>
                <a:gd name="T3" fmla="*/ 0 h 70"/>
                <a:gd name="T4" fmla="*/ 25 w 86"/>
                <a:gd name="T5" fmla="*/ 10 h 70"/>
                <a:gd name="T6" fmla="*/ 0 w 86"/>
                <a:gd name="T7" fmla="*/ 35 h 70"/>
                <a:gd name="T8" fmla="*/ 25 w 86"/>
                <a:gd name="T9" fmla="*/ 60 h 70"/>
                <a:gd name="T10" fmla="*/ 50 w 86"/>
                <a:gd name="T11" fmla="*/ 70 h 70"/>
                <a:gd name="T12" fmla="*/ 50 w 86"/>
                <a:gd name="T13" fmla="*/ 70 h 70"/>
                <a:gd name="T14" fmla="*/ 52 w 86"/>
                <a:gd name="T15" fmla="*/ 70 h 70"/>
                <a:gd name="T16" fmla="*/ 52 w 86"/>
                <a:gd name="T17" fmla="*/ 70 h 70"/>
                <a:gd name="T18" fmla="*/ 53 w 86"/>
                <a:gd name="T19" fmla="*/ 70 h 70"/>
                <a:gd name="T20" fmla="*/ 53 w 86"/>
                <a:gd name="T21" fmla="*/ 70 h 70"/>
                <a:gd name="T22" fmla="*/ 53 w 86"/>
                <a:gd name="T23" fmla="*/ 70 h 70"/>
                <a:gd name="T24" fmla="*/ 64 w 86"/>
                <a:gd name="T25" fmla="*/ 68 h 70"/>
                <a:gd name="T26" fmla="*/ 64 w 86"/>
                <a:gd name="T27" fmla="*/ 68 h 70"/>
                <a:gd name="T28" fmla="*/ 64 w 86"/>
                <a:gd name="T29" fmla="*/ 68 h 70"/>
                <a:gd name="T30" fmla="*/ 73 w 86"/>
                <a:gd name="T31" fmla="*/ 62 h 70"/>
                <a:gd name="T32" fmla="*/ 74 w 86"/>
                <a:gd name="T33" fmla="*/ 62 h 70"/>
                <a:gd name="T34" fmla="*/ 74 w 86"/>
                <a:gd name="T35" fmla="*/ 62 h 70"/>
                <a:gd name="T36" fmla="*/ 75 w 86"/>
                <a:gd name="T37" fmla="*/ 60 h 70"/>
                <a:gd name="T38" fmla="*/ 75 w 86"/>
                <a:gd name="T39" fmla="*/ 60 h 70"/>
                <a:gd name="T40" fmla="*/ 77 w 86"/>
                <a:gd name="T41" fmla="*/ 58 h 70"/>
                <a:gd name="T42" fmla="*/ 77 w 86"/>
                <a:gd name="T43" fmla="*/ 58 h 70"/>
                <a:gd name="T44" fmla="*/ 77 w 86"/>
                <a:gd name="T45" fmla="*/ 58 h 70"/>
                <a:gd name="T46" fmla="*/ 77 w 86"/>
                <a:gd name="T47" fmla="*/ 58 h 70"/>
                <a:gd name="T48" fmla="*/ 77 w 86"/>
                <a:gd name="T49" fmla="*/ 58 h 70"/>
                <a:gd name="T50" fmla="*/ 82 w 86"/>
                <a:gd name="T51" fmla="*/ 51 h 70"/>
                <a:gd name="T52" fmla="*/ 82 w 86"/>
                <a:gd name="T53" fmla="*/ 51 h 70"/>
                <a:gd name="T54" fmla="*/ 82 w 86"/>
                <a:gd name="T55" fmla="*/ 50 h 70"/>
                <a:gd name="T56" fmla="*/ 82 w 86"/>
                <a:gd name="T57" fmla="*/ 50 h 70"/>
                <a:gd name="T58" fmla="*/ 82 w 86"/>
                <a:gd name="T59" fmla="*/ 50 h 70"/>
                <a:gd name="T60" fmla="*/ 86 w 86"/>
                <a:gd name="T61" fmla="*/ 35 h 70"/>
                <a:gd name="T62" fmla="*/ 83 w 86"/>
                <a:gd name="T63" fmla="*/ 21 h 70"/>
                <a:gd name="T64" fmla="*/ 83 w 86"/>
                <a:gd name="T65" fmla="*/ 21 h 70"/>
                <a:gd name="T66" fmla="*/ 83 w 86"/>
                <a:gd name="T67" fmla="*/ 21 h 70"/>
                <a:gd name="T68" fmla="*/ 76 w 86"/>
                <a:gd name="T69" fmla="*/ 11 h 70"/>
                <a:gd name="T70" fmla="*/ 76 w 86"/>
                <a:gd name="T71" fmla="*/ 11 h 70"/>
                <a:gd name="T72" fmla="*/ 76 w 86"/>
                <a:gd name="T73" fmla="*/ 10 h 70"/>
                <a:gd name="T74" fmla="*/ 76 w 86"/>
                <a:gd name="T75" fmla="*/ 10 h 70"/>
                <a:gd name="T76" fmla="*/ 76 w 86"/>
                <a:gd name="T77" fmla="*/ 10 h 70"/>
                <a:gd name="T78" fmla="*/ 76 w 86"/>
                <a:gd name="T79" fmla="*/ 10 h 70"/>
                <a:gd name="T80" fmla="*/ 76 w 86"/>
                <a:gd name="T81" fmla="*/ 10 h 70"/>
                <a:gd name="T82" fmla="*/ 75 w 86"/>
                <a:gd name="T83" fmla="*/ 10 h 70"/>
                <a:gd name="T84" fmla="*/ 75 w 86"/>
                <a:gd name="T85" fmla="*/ 10 h 70"/>
                <a:gd name="T86" fmla="*/ 75 w 86"/>
                <a:gd name="T87" fmla="*/ 10 h 70"/>
                <a:gd name="T88" fmla="*/ 75 w 86"/>
                <a:gd name="T89" fmla="*/ 10 h 70"/>
                <a:gd name="T90" fmla="*/ 75 w 86"/>
                <a:gd name="T91" fmla="*/ 10 h 70"/>
                <a:gd name="T92" fmla="*/ 75 w 86"/>
                <a:gd name="T93" fmla="*/ 10 h 70"/>
                <a:gd name="T94" fmla="*/ 75 w 86"/>
                <a:gd name="T95" fmla="*/ 10 h 70"/>
                <a:gd name="T96" fmla="*/ 75 w 86"/>
                <a:gd name="T97" fmla="*/ 9 h 70"/>
                <a:gd name="T98" fmla="*/ 75 w 86"/>
                <a:gd name="T99" fmla="*/ 9 h 70"/>
                <a:gd name="T100" fmla="*/ 64 w 86"/>
                <a:gd name="T101" fmla="*/ 2 h 70"/>
                <a:gd name="T102" fmla="*/ 64 w 86"/>
                <a:gd name="T103" fmla="*/ 2 h 70"/>
                <a:gd name="T104" fmla="*/ 63 w 86"/>
                <a:gd name="T105" fmla="*/ 2 h 70"/>
                <a:gd name="T106" fmla="*/ 63 w 86"/>
                <a:gd name="T107" fmla="*/ 2 h 70"/>
                <a:gd name="T108" fmla="*/ 63 w 86"/>
                <a:gd name="T109" fmla="*/ 2 h 70"/>
                <a:gd name="T110" fmla="*/ 53 w 86"/>
                <a:gd name="T111" fmla="*/ 0 h 70"/>
                <a:gd name="T112" fmla="*/ 53 w 86"/>
                <a:gd name="T113" fmla="*/ 0 h 70"/>
                <a:gd name="T114" fmla="*/ 53 w 86"/>
                <a:gd name="T115" fmla="*/ 0 h 70"/>
                <a:gd name="T116" fmla="*/ 52 w 86"/>
                <a:gd name="T117" fmla="*/ 0 h 70"/>
                <a:gd name="T118" fmla="*/ 52 w 86"/>
                <a:gd name="T119" fmla="*/ 0 h 70"/>
                <a:gd name="T120" fmla="*/ 50 w 86"/>
                <a:gd name="T1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6" h="7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1" y="70"/>
                    <a:pt x="52" y="70"/>
                    <a:pt x="52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7" y="70"/>
                    <a:pt x="60" y="69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7" y="66"/>
                    <a:pt x="71" y="64"/>
                    <a:pt x="73" y="62"/>
                  </a:cubicBezTo>
                  <a:cubicBezTo>
                    <a:pt x="73" y="62"/>
                    <a:pt x="73" y="62"/>
                    <a:pt x="74" y="62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4" y="61"/>
                    <a:pt x="75" y="61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6" y="59"/>
                    <a:pt x="77" y="59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9" y="56"/>
                    <a:pt x="81" y="53"/>
                    <a:pt x="82" y="51"/>
                  </a:cubicBezTo>
                  <a:cubicBezTo>
                    <a:pt x="82" y="51"/>
                    <a:pt x="82" y="51"/>
                    <a:pt x="82" y="51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2" y="6"/>
                    <a:pt x="68" y="4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0" y="1"/>
                    <a:pt x="56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rgbClr val="F34D00"/>
            </a:solidFill>
            <a:ln w="12700">
              <a:solidFill>
                <a:srgbClr val="F34D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29" name="Group 139"/>
          <p:cNvGrpSpPr>
            <a:grpSpLocks noChangeAspect="1"/>
          </p:cNvGrpSpPr>
          <p:nvPr/>
        </p:nvGrpSpPr>
        <p:grpSpPr>
          <a:xfrm rot="10800000">
            <a:off x="3358763" y="3362992"/>
            <a:ext cx="1482794" cy="221740"/>
            <a:chOff x="5280025" y="1987550"/>
            <a:chExt cx="3301497" cy="493712"/>
          </a:xfrm>
        </p:grpSpPr>
        <p:sp>
          <p:nvSpPr>
            <p:cNvPr id="230" name="Freeform 35"/>
            <p:cNvSpPr>
              <a:spLocks noEditPoints="1"/>
            </p:cNvSpPr>
            <p:nvPr/>
          </p:nvSpPr>
          <p:spPr bwMode="auto">
            <a:xfrm>
              <a:off x="5280025" y="2173287"/>
              <a:ext cx="3294063" cy="122237"/>
            </a:xfrm>
            <a:custGeom>
              <a:avLst/>
              <a:gdLst>
                <a:gd name="T0" fmla="*/ 1875 w 1884"/>
                <a:gd name="T1" fmla="*/ 58 h 70"/>
                <a:gd name="T2" fmla="*/ 1873 w 1884"/>
                <a:gd name="T3" fmla="*/ 60 h 70"/>
                <a:gd name="T4" fmla="*/ 1873 w 1884"/>
                <a:gd name="T5" fmla="*/ 60 h 70"/>
                <a:gd name="T6" fmla="*/ 1873 w 1884"/>
                <a:gd name="T7" fmla="*/ 60 h 70"/>
                <a:gd name="T8" fmla="*/ 1875 w 1884"/>
                <a:gd name="T9" fmla="*/ 58 h 70"/>
                <a:gd name="T10" fmla="*/ 1875 w 1884"/>
                <a:gd name="T11" fmla="*/ 58 h 70"/>
                <a:gd name="T12" fmla="*/ 1875 w 1884"/>
                <a:gd name="T13" fmla="*/ 58 h 70"/>
                <a:gd name="T14" fmla="*/ 1875 w 1884"/>
                <a:gd name="T15" fmla="*/ 58 h 70"/>
                <a:gd name="T16" fmla="*/ 1875 w 1884"/>
                <a:gd name="T17" fmla="*/ 58 h 70"/>
                <a:gd name="T18" fmla="*/ 1875 w 1884"/>
                <a:gd name="T19" fmla="*/ 58 h 70"/>
                <a:gd name="T20" fmla="*/ 1875 w 1884"/>
                <a:gd name="T21" fmla="*/ 58 h 70"/>
                <a:gd name="T22" fmla="*/ 1880 w 1884"/>
                <a:gd name="T23" fmla="*/ 51 h 70"/>
                <a:gd name="T24" fmla="*/ 1880 w 1884"/>
                <a:gd name="T25" fmla="*/ 51 h 70"/>
                <a:gd name="T26" fmla="*/ 1880 w 1884"/>
                <a:gd name="T27" fmla="*/ 51 h 70"/>
                <a:gd name="T28" fmla="*/ 1880 w 1884"/>
                <a:gd name="T29" fmla="*/ 50 h 70"/>
                <a:gd name="T30" fmla="*/ 1880 w 1884"/>
                <a:gd name="T31" fmla="*/ 50 h 70"/>
                <a:gd name="T32" fmla="*/ 1880 w 1884"/>
                <a:gd name="T33" fmla="*/ 50 h 70"/>
                <a:gd name="T34" fmla="*/ 1881 w 1884"/>
                <a:gd name="T35" fmla="*/ 21 h 70"/>
                <a:gd name="T36" fmla="*/ 1884 w 1884"/>
                <a:gd name="T37" fmla="*/ 35 h 70"/>
                <a:gd name="T38" fmla="*/ 1880 w 1884"/>
                <a:gd name="T39" fmla="*/ 50 h 70"/>
                <a:gd name="T40" fmla="*/ 1884 w 1884"/>
                <a:gd name="T41" fmla="*/ 35 h 70"/>
                <a:gd name="T42" fmla="*/ 1881 w 1884"/>
                <a:gd name="T43" fmla="*/ 21 h 70"/>
                <a:gd name="T44" fmla="*/ 1881 w 1884"/>
                <a:gd name="T45" fmla="*/ 21 h 70"/>
                <a:gd name="T46" fmla="*/ 1881 w 1884"/>
                <a:gd name="T47" fmla="*/ 21 h 70"/>
                <a:gd name="T48" fmla="*/ 1881 w 1884"/>
                <a:gd name="T49" fmla="*/ 21 h 70"/>
                <a:gd name="T50" fmla="*/ 1874 w 1884"/>
                <a:gd name="T51" fmla="*/ 11 h 70"/>
                <a:gd name="T52" fmla="*/ 1874 w 1884"/>
                <a:gd name="T53" fmla="*/ 11 h 70"/>
                <a:gd name="T54" fmla="*/ 1874 w 1884"/>
                <a:gd name="T55" fmla="*/ 11 h 70"/>
                <a:gd name="T56" fmla="*/ 1874 w 1884"/>
                <a:gd name="T57" fmla="*/ 10 h 70"/>
                <a:gd name="T58" fmla="*/ 1874 w 1884"/>
                <a:gd name="T59" fmla="*/ 10 h 70"/>
                <a:gd name="T60" fmla="*/ 1874 w 1884"/>
                <a:gd name="T61" fmla="*/ 10 h 70"/>
                <a:gd name="T62" fmla="*/ 1874 w 1884"/>
                <a:gd name="T63" fmla="*/ 10 h 70"/>
                <a:gd name="T64" fmla="*/ 1874 w 1884"/>
                <a:gd name="T65" fmla="*/ 10 h 70"/>
                <a:gd name="T66" fmla="*/ 1874 w 1884"/>
                <a:gd name="T67" fmla="*/ 10 h 70"/>
                <a:gd name="T68" fmla="*/ 1873 w 1884"/>
                <a:gd name="T69" fmla="*/ 10 h 70"/>
                <a:gd name="T70" fmla="*/ 1874 w 1884"/>
                <a:gd name="T71" fmla="*/ 10 h 70"/>
                <a:gd name="T72" fmla="*/ 1873 w 1884"/>
                <a:gd name="T73" fmla="*/ 10 h 70"/>
                <a:gd name="T74" fmla="*/ 1763 w 1884"/>
                <a:gd name="T75" fmla="*/ 0 h 70"/>
                <a:gd name="T76" fmla="*/ 35 w 1884"/>
                <a:gd name="T77" fmla="*/ 0 h 70"/>
                <a:gd name="T78" fmla="*/ 0 w 1884"/>
                <a:gd name="T79" fmla="*/ 35 h 70"/>
                <a:gd name="T80" fmla="*/ 35 w 1884"/>
                <a:gd name="T81" fmla="*/ 70 h 70"/>
                <a:gd name="T82" fmla="*/ 1763 w 1884"/>
                <a:gd name="T83" fmla="*/ 70 h 70"/>
                <a:gd name="T84" fmla="*/ 1798 w 1884"/>
                <a:gd name="T85" fmla="*/ 35 h 70"/>
                <a:gd name="T86" fmla="*/ 1763 w 1884"/>
                <a:gd name="T8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84" h="70">
                  <a:moveTo>
                    <a:pt x="1875" y="58"/>
                  </a:moveTo>
                  <a:cubicBezTo>
                    <a:pt x="1875" y="59"/>
                    <a:pt x="1874" y="59"/>
                    <a:pt x="1873" y="60"/>
                  </a:cubicBezTo>
                  <a:cubicBezTo>
                    <a:pt x="1873" y="60"/>
                    <a:pt x="1873" y="60"/>
                    <a:pt x="1873" y="60"/>
                  </a:cubicBezTo>
                  <a:cubicBezTo>
                    <a:pt x="1873" y="60"/>
                    <a:pt x="1873" y="60"/>
                    <a:pt x="1873" y="60"/>
                  </a:cubicBezTo>
                  <a:cubicBezTo>
                    <a:pt x="1874" y="59"/>
                    <a:pt x="1875" y="59"/>
                    <a:pt x="1875" y="58"/>
                  </a:cubicBezTo>
                  <a:moveTo>
                    <a:pt x="1875" y="58"/>
                  </a:moveTo>
                  <a:cubicBezTo>
                    <a:pt x="1875" y="58"/>
                    <a:pt x="1875" y="58"/>
                    <a:pt x="1875" y="58"/>
                  </a:cubicBezTo>
                  <a:cubicBezTo>
                    <a:pt x="1875" y="58"/>
                    <a:pt x="1875" y="58"/>
                    <a:pt x="1875" y="58"/>
                  </a:cubicBezTo>
                  <a:moveTo>
                    <a:pt x="1875" y="58"/>
                  </a:moveTo>
                  <a:cubicBezTo>
                    <a:pt x="1875" y="58"/>
                    <a:pt x="1875" y="58"/>
                    <a:pt x="1875" y="58"/>
                  </a:cubicBezTo>
                  <a:cubicBezTo>
                    <a:pt x="1875" y="58"/>
                    <a:pt x="1875" y="58"/>
                    <a:pt x="1875" y="58"/>
                  </a:cubicBezTo>
                  <a:moveTo>
                    <a:pt x="1880" y="51"/>
                  </a:moveTo>
                  <a:cubicBezTo>
                    <a:pt x="1880" y="51"/>
                    <a:pt x="1880" y="51"/>
                    <a:pt x="1880" y="51"/>
                  </a:cubicBezTo>
                  <a:cubicBezTo>
                    <a:pt x="1880" y="51"/>
                    <a:pt x="1880" y="51"/>
                    <a:pt x="1880" y="51"/>
                  </a:cubicBezTo>
                  <a:moveTo>
                    <a:pt x="1880" y="50"/>
                  </a:moveTo>
                  <a:cubicBezTo>
                    <a:pt x="1880" y="50"/>
                    <a:pt x="1880" y="50"/>
                    <a:pt x="1880" y="50"/>
                  </a:cubicBezTo>
                  <a:cubicBezTo>
                    <a:pt x="1880" y="50"/>
                    <a:pt x="1880" y="50"/>
                    <a:pt x="1880" y="50"/>
                  </a:cubicBezTo>
                  <a:moveTo>
                    <a:pt x="1881" y="21"/>
                  </a:moveTo>
                  <a:cubicBezTo>
                    <a:pt x="1883" y="25"/>
                    <a:pt x="1884" y="30"/>
                    <a:pt x="1884" y="35"/>
                  </a:cubicBezTo>
                  <a:cubicBezTo>
                    <a:pt x="1884" y="40"/>
                    <a:pt x="1883" y="45"/>
                    <a:pt x="1880" y="50"/>
                  </a:cubicBezTo>
                  <a:cubicBezTo>
                    <a:pt x="1882" y="46"/>
                    <a:pt x="1884" y="40"/>
                    <a:pt x="1884" y="35"/>
                  </a:cubicBezTo>
                  <a:cubicBezTo>
                    <a:pt x="1884" y="30"/>
                    <a:pt x="1883" y="25"/>
                    <a:pt x="1881" y="21"/>
                  </a:cubicBezTo>
                  <a:moveTo>
                    <a:pt x="1881" y="21"/>
                  </a:moveTo>
                  <a:cubicBezTo>
                    <a:pt x="1881" y="21"/>
                    <a:pt x="1881" y="21"/>
                    <a:pt x="1881" y="21"/>
                  </a:cubicBezTo>
                  <a:cubicBezTo>
                    <a:pt x="1881" y="21"/>
                    <a:pt x="1881" y="21"/>
                    <a:pt x="1881" y="21"/>
                  </a:cubicBezTo>
                  <a:moveTo>
                    <a:pt x="1874" y="11"/>
                  </a:moveTo>
                  <a:cubicBezTo>
                    <a:pt x="1874" y="11"/>
                    <a:pt x="1874" y="11"/>
                    <a:pt x="1874" y="11"/>
                  </a:cubicBezTo>
                  <a:cubicBezTo>
                    <a:pt x="1874" y="11"/>
                    <a:pt x="1874" y="11"/>
                    <a:pt x="1874" y="11"/>
                  </a:cubicBezTo>
                  <a:moveTo>
                    <a:pt x="1874" y="10"/>
                  </a:moveTo>
                  <a:cubicBezTo>
                    <a:pt x="1874" y="10"/>
                    <a:pt x="1874" y="10"/>
                    <a:pt x="1874" y="10"/>
                  </a:cubicBezTo>
                  <a:cubicBezTo>
                    <a:pt x="1874" y="10"/>
                    <a:pt x="1874" y="10"/>
                    <a:pt x="1874" y="10"/>
                  </a:cubicBezTo>
                  <a:moveTo>
                    <a:pt x="1874" y="10"/>
                  </a:moveTo>
                  <a:cubicBezTo>
                    <a:pt x="1874" y="10"/>
                    <a:pt x="1874" y="10"/>
                    <a:pt x="1874" y="10"/>
                  </a:cubicBezTo>
                  <a:cubicBezTo>
                    <a:pt x="1874" y="10"/>
                    <a:pt x="1874" y="10"/>
                    <a:pt x="1874" y="10"/>
                  </a:cubicBezTo>
                  <a:moveTo>
                    <a:pt x="1873" y="10"/>
                  </a:moveTo>
                  <a:cubicBezTo>
                    <a:pt x="1873" y="10"/>
                    <a:pt x="1873" y="10"/>
                    <a:pt x="1874" y="10"/>
                  </a:cubicBezTo>
                  <a:cubicBezTo>
                    <a:pt x="1873" y="10"/>
                    <a:pt x="1873" y="10"/>
                    <a:pt x="1873" y="10"/>
                  </a:cubicBezTo>
                  <a:moveTo>
                    <a:pt x="176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1763" y="70"/>
                    <a:pt x="1763" y="70"/>
                    <a:pt x="1763" y="70"/>
                  </a:cubicBezTo>
                  <a:cubicBezTo>
                    <a:pt x="1798" y="35"/>
                    <a:pt x="1798" y="35"/>
                    <a:pt x="1798" y="35"/>
                  </a:cubicBezTo>
                  <a:cubicBezTo>
                    <a:pt x="1763" y="0"/>
                    <a:pt x="1763" y="0"/>
                    <a:pt x="1763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31" name="Freeform 36"/>
            <p:cNvSpPr>
              <a:spLocks/>
            </p:cNvSpPr>
            <p:nvPr/>
          </p:nvSpPr>
          <p:spPr bwMode="auto">
            <a:xfrm>
              <a:off x="8259763" y="1987550"/>
              <a:ext cx="295275" cy="203200"/>
            </a:xfrm>
            <a:custGeom>
              <a:avLst/>
              <a:gdLst>
                <a:gd name="T0" fmla="*/ 38 w 169"/>
                <a:gd name="T1" fmla="*/ 0 h 116"/>
                <a:gd name="T2" fmla="*/ 13 w 169"/>
                <a:gd name="T3" fmla="*/ 10 h 116"/>
                <a:gd name="T4" fmla="*/ 13 w 169"/>
                <a:gd name="T5" fmla="*/ 60 h 116"/>
                <a:gd name="T6" fmla="*/ 59 w 169"/>
                <a:gd name="T7" fmla="*/ 106 h 116"/>
                <a:gd name="T8" fmla="*/ 144 w 169"/>
                <a:gd name="T9" fmla="*/ 106 h 116"/>
                <a:gd name="T10" fmla="*/ 144 w 169"/>
                <a:gd name="T11" fmla="*/ 106 h 116"/>
                <a:gd name="T12" fmla="*/ 146 w 169"/>
                <a:gd name="T13" fmla="*/ 106 h 116"/>
                <a:gd name="T14" fmla="*/ 146 w 169"/>
                <a:gd name="T15" fmla="*/ 106 h 116"/>
                <a:gd name="T16" fmla="*/ 147 w 169"/>
                <a:gd name="T17" fmla="*/ 106 h 116"/>
                <a:gd name="T18" fmla="*/ 147 w 169"/>
                <a:gd name="T19" fmla="*/ 106 h 116"/>
                <a:gd name="T20" fmla="*/ 147 w 169"/>
                <a:gd name="T21" fmla="*/ 106 h 116"/>
                <a:gd name="T22" fmla="*/ 157 w 169"/>
                <a:gd name="T23" fmla="*/ 108 h 116"/>
                <a:gd name="T24" fmla="*/ 157 w 169"/>
                <a:gd name="T25" fmla="*/ 108 h 116"/>
                <a:gd name="T26" fmla="*/ 157 w 169"/>
                <a:gd name="T27" fmla="*/ 108 h 116"/>
                <a:gd name="T28" fmla="*/ 158 w 169"/>
                <a:gd name="T29" fmla="*/ 108 h 116"/>
                <a:gd name="T30" fmla="*/ 158 w 169"/>
                <a:gd name="T31" fmla="*/ 108 h 116"/>
                <a:gd name="T32" fmla="*/ 169 w 169"/>
                <a:gd name="T33" fmla="*/ 115 h 116"/>
                <a:gd name="T34" fmla="*/ 169 w 169"/>
                <a:gd name="T35" fmla="*/ 115 h 116"/>
                <a:gd name="T36" fmla="*/ 169 w 169"/>
                <a:gd name="T37" fmla="*/ 116 h 116"/>
                <a:gd name="T38" fmla="*/ 169 w 169"/>
                <a:gd name="T39" fmla="*/ 116 h 116"/>
                <a:gd name="T40" fmla="*/ 169 w 169"/>
                <a:gd name="T41" fmla="*/ 116 h 116"/>
                <a:gd name="T42" fmla="*/ 169 w 169"/>
                <a:gd name="T43" fmla="*/ 116 h 116"/>
                <a:gd name="T44" fmla="*/ 169 w 169"/>
                <a:gd name="T45" fmla="*/ 116 h 116"/>
                <a:gd name="T46" fmla="*/ 169 w 169"/>
                <a:gd name="T47" fmla="*/ 116 h 116"/>
                <a:gd name="T48" fmla="*/ 169 w 169"/>
                <a:gd name="T49" fmla="*/ 116 h 116"/>
                <a:gd name="T50" fmla="*/ 63 w 169"/>
                <a:gd name="T51" fmla="*/ 10 h 116"/>
                <a:gd name="T52" fmla="*/ 38 w 169"/>
                <a:gd name="T5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" h="116"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6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5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50" y="106"/>
                    <a:pt x="154" y="107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7" y="108"/>
                    <a:pt x="157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62" y="110"/>
                    <a:pt x="165" y="112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32" name="Freeform 37"/>
            <p:cNvSpPr>
              <a:spLocks noEditPoints="1"/>
            </p:cNvSpPr>
            <p:nvPr/>
          </p:nvSpPr>
          <p:spPr bwMode="auto">
            <a:xfrm>
              <a:off x="8362950" y="2173287"/>
              <a:ext cx="192088" cy="60325"/>
            </a:xfrm>
            <a:custGeom>
              <a:avLst/>
              <a:gdLst>
                <a:gd name="T0" fmla="*/ 110 w 110"/>
                <a:gd name="T1" fmla="*/ 10 h 35"/>
                <a:gd name="T2" fmla="*/ 110 w 110"/>
                <a:gd name="T3" fmla="*/ 10 h 35"/>
                <a:gd name="T4" fmla="*/ 110 w 110"/>
                <a:gd name="T5" fmla="*/ 10 h 35"/>
                <a:gd name="T6" fmla="*/ 110 w 110"/>
                <a:gd name="T7" fmla="*/ 10 h 35"/>
                <a:gd name="T8" fmla="*/ 110 w 110"/>
                <a:gd name="T9" fmla="*/ 10 h 35"/>
                <a:gd name="T10" fmla="*/ 110 w 110"/>
                <a:gd name="T11" fmla="*/ 10 h 35"/>
                <a:gd name="T12" fmla="*/ 110 w 110"/>
                <a:gd name="T13" fmla="*/ 10 h 35"/>
                <a:gd name="T14" fmla="*/ 110 w 110"/>
                <a:gd name="T15" fmla="*/ 10 h 35"/>
                <a:gd name="T16" fmla="*/ 110 w 110"/>
                <a:gd name="T17" fmla="*/ 10 h 35"/>
                <a:gd name="T18" fmla="*/ 110 w 110"/>
                <a:gd name="T19" fmla="*/ 9 h 35"/>
                <a:gd name="T20" fmla="*/ 110 w 110"/>
                <a:gd name="T21" fmla="*/ 9 h 35"/>
                <a:gd name="T22" fmla="*/ 110 w 110"/>
                <a:gd name="T23" fmla="*/ 9 h 35"/>
                <a:gd name="T24" fmla="*/ 99 w 110"/>
                <a:gd name="T25" fmla="*/ 2 h 35"/>
                <a:gd name="T26" fmla="*/ 99 w 110"/>
                <a:gd name="T27" fmla="*/ 2 h 35"/>
                <a:gd name="T28" fmla="*/ 99 w 110"/>
                <a:gd name="T29" fmla="*/ 2 h 35"/>
                <a:gd name="T30" fmla="*/ 98 w 110"/>
                <a:gd name="T31" fmla="*/ 2 h 35"/>
                <a:gd name="T32" fmla="*/ 98 w 110"/>
                <a:gd name="T33" fmla="*/ 2 h 35"/>
                <a:gd name="T34" fmla="*/ 98 w 110"/>
                <a:gd name="T35" fmla="*/ 2 h 35"/>
                <a:gd name="T36" fmla="*/ 88 w 110"/>
                <a:gd name="T37" fmla="*/ 0 h 35"/>
                <a:gd name="T38" fmla="*/ 98 w 110"/>
                <a:gd name="T39" fmla="*/ 2 h 35"/>
                <a:gd name="T40" fmla="*/ 88 w 110"/>
                <a:gd name="T41" fmla="*/ 0 h 35"/>
                <a:gd name="T42" fmla="*/ 88 w 110"/>
                <a:gd name="T43" fmla="*/ 0 h 35"/>
                <a:gd name="T44" fmla="*/ 88 w 110"/>
                <a:gd name="T45" fmla="*/ 0 h 35"/>
                <a:gd name="T46" fmla="*/ 88 w 110"/>
                <a:gd name="T47" fmla="*/ 0 h 35"/>
                <a:gd name="T48" fmla="*/ 87 w 110"/>
                <a:gd name="T49" fmla="*/ 0 h 35"/>
                <a:gd name="T50" fmla="*/ 87 w 110"/>
                <a:gd name="T51" fmla="*/ 0 h 35"/>
                <a:gd name="T52" fmla="*/ 87 w 110"/>
                <a:gd name="T53" fmla="*/ 0 h 35"/>
                <a:gd name="T54" fmla="*/ 85 w 110"/>
                <a:gd name="T55" fmla="*/ 0 h 35"/>
                <a:gd name="T56" fmla="*/ 0 w 110"/>
                <a:gd name="T57" fmla="*/ 0 h 35"/>
                <a:gd name="T58" fmla="*/ 35 w 110"/>
                <a:gd name="T59" fmla="*/ 35 h 35"/>
                <a:gd name="T60" fmla="*/ 60 w 110"/>
                <a:gd name="T61" fmla="*/ 10 h 35"/>
                <a:gd name="T62" fmla="*/ 85 w 110"/>
                <a:gd name="T6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0" h="35"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9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moveTo>
                    <a:pt x="98" y="2"/>
                  </a:move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moveTo>
                    <a:pt x="88" y="0"/>
                  </a:moveTo>
                  <a:cubicBezTo>
                    <a:pt x="91" y="0"/>
                    <a:pt x="95" y="1"/>
                    <a:pt x="98" y="2"/>
                  </a:cubicBezTo>
                  <a:cubicBezTo>
                    <a:pt x="95" y="1"/>
                    <a:pt x="91" y="0"/>
                    <a:pt x="88" y="0"/>
                  </a:cubicBezTo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33" name="Freeform 38"/>
            <p:cNvSpPr>
              <a:spLocks/>
            </p:cNvSpPr>
            <p:nvPr/>
          </p:nvSpPr>
          <p:spPr bwMode="auto">
            <a:xfrm>
              <a:off x="8259763" y="2278062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8 w 169"/>
                <a:gd name="T3" fmla="*/ 2 h 116"/>
                <a:gd name="T4" fmla="*/ 168 w 169"/>
                <a:gd name="T5" fmla="*/ 2 h 116"/>
                <a:gd name="T6" fmla="*/ 167 w 169"/>
                <a:gd name="T7" fmla="*/ 2 h 116"/>
                <a:gd name="T8" fmla="*/ 158 w 169"/>
                <a:gd name="T9" fmla="*/ 8 h 116"/>
                <a:gd name="T10" fmla="*/ 158 w 169"/>
                <a:gd name="T11" fmla="*/ 8 h 116"/>
                <a:gd name="T12" fmla="*/ 158 w 169"/>
                <a:gd name="T13" fmla="*/ 8 h 116"/>
                <a:gd name="T14" fmla="*/ 147 w 169"/>
                <a:gd name="T15" fmla="*/ 10 h 116"/>
                <a:gd name="T16" fmla="*/ 147 w 169"/>
                <a:gd name="T17" fmla="*/ 10 h 116"/>
                <a:gd name="T18" fmla="*/ 147 w 169"/>
                <a:gd name="T19" fmla="*/ 10 h 116"/>
                <a:gd name="T20" fmla="*/ 146 w 169"/>
                <a:gd name="T21" fmla="*/ 10 h 116"/>
                <a:gd name="T22" fmla="*/ 146 w 169"/>
                <a:gd name="T23" fmla="*/ 10 h 116"/>
                <a:gd name="T24" fmla="*/ 144 w 169"/>
                <a:gd name="T25" fmla="*/ 10 h 116"/>
                <a:gd name="T26" fmla="*/ 144 w 169"/>
                <a:gd name="T27" fmla="*/ 10 h 116"/>
                <a:gd name="T28" fmla="*/ 59 w 169"/>
                <a:gd name="T29" fmla="*/ 10 h 116"/>
                <a:gd name="T30" fmla="*/ 13 w 169"/>
                <a:gd name="T31" fmla="*/ 56 h 116"/>
                <a:gd name="T32" fmla="*/ 13 w 169"/>
                <a:gd name="T33" fmla="*/ 106 h 116"/>
                <a:gd name="T34" fmla="*/ 38 w 169"/>
                <a:gd name="T35" fmla="*/ 116 h 116"/>
                <a:gd name="T36" fmla="*/ 63 w 169"/>
                <a:gd name="T37" fmla="*/ 106 h 116"/>
                <a:gd name="T38" fmla="*/ 169 w 169"/>
                <a:gd name="T3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1"/>
                    <a:pt x="168" y="1"/>
                    <a:pt x="168" y="2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67" y="2"/>
                    <a:pt x="167" y="2"/>
                    <a:pt x="167" y="2"/>
                  </a:cubicBezTo>
                  <a:cubicBezTo>
                    <a:pt x="165" y="4"/>
                    <a:pt x="161" y="6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4" y="9"/>
                    <a:pt x="151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6" y="10"/>
                    <a:pt x="146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6" y="10"/>
                    <a:pt x="145" y="10"/>
                    <a:pt x="144" y="1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70"/>
                    <a:pt x="0" y="92"/>
                    <a:pt x="13" y="106"/>
                  </a:cubicBezTo>
                  <a:cubicBezTo>
                    <a:pt x="20" y="113"/>
                    <a:pt x="29" y="116"/>
                    <a:pt x="38" y="116"/>
                  </a:cubicBezTo>
                  <a:cubicBezTo>
                    <a:pt x="48" y="116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34" name="Freeform 39"/>
            <p:cNvSpPr>
              <a:spLocks noEditPoints="1"/>
            </p:cNvSpPr>
            <p:nvPr/>
          </p:nvSpPr>
          <p:spPr bwMode="auto">
            <a:xfrm>
              <a:off x="8362950" y="2233612"/>
              <a:ext cx="192088" cy="61912"/>
            </a:xfrm>
            <a:custGeom>
              <a:avLst/>
              <a:gdLst>
                <a:gd name="T0" fmla="*/ 87 w 110"/>
                <a:gd name="T1" fmla="*/ 35 h 35"/>
                <a:gd name="T2" fmla="*/ 87 w 110"/>
                <a:gd name="T3" fmla="*/ 35 h 35"/>
                <a:gd name="T4" fmla="*/ 87 w 110"/>
                <a:gd name="T5" fmla="*/ 35 h 35"/>
                <a:gd name="T6" fmla="*/ 88 w 110"/>
                <a:gd name="T7" fmla="*/ 35 h 35"/>
                <a:gd name="T8" fmla="*/ 88 w 110"/>
                <a:gd name="T9" fmla="*/ 35 h 35"/>
                <a:gd name="T10" fmla="*/ 88 w 110"/>
                <a:gd name="T11" fmla="*/ 35 h 35"/>
                <a:gd name="T12" fmla="*/ 99 w 110"/>
                <a:gd name="T13" fmla="*/ 33 h 35"/>
                <a:gd name="T14" fmla="*/ 88 w 110"/>
                <a:gd name="T15" fmla="*/ 35 h 35"/>
                <a:gd name="T16" fmla="*/ 99 w 110"/>
                <a:gd name="T17" fmla="*/ 33 h 35"/>
                <a:gd name="T18" fmla="*/ 99 w 110"/>
                <a:gd name="T19" fmla="*/ 33 h 35"/>
                <a:gd name="T20" fmla="*/ 99 w 110"/>
                <a:gd name="T21" fmla="*/ 33 h 35"/>
                <a:gd name="T22" fmla="*/ 99 w 110"/>
                <a:gd name="T23" fmla="*/ 33 h 35"/>
                <a:gd name="T24" fmla="*/ 109 w 110"/>
                <a:gd name="T25" fmla="*/ 27 h 35"/>
                <a:gd name="T26" fmla="*/ 108 w 110"/>
                <a:gd name="T27" fmla="*/ 27 h 35"/>
                <a:gd name="T28" fmla="*/ 109 w 110"/>
                <a:gd name="T29" fmla="*/ 27 h 35"/>
                <a:gd name="T30" fmla="*/ 110 w 110"/>
                <a:gd name="T31" fmla="*/ 25 h 35"/>
                <a:gd name="T32" fmla="*/ 109 w 110"/>
                <a:gd name="T33" fmla="*/ 27 h 35"/>
                <a:gd name="T34" fmla="*/ 110 w 110"/>
                <a:gd name="T35" fmla="*/ 25 h 35"/>
                <a:gd name="T36" fmla="*/ 110 w 110"/>
                <a:gd name="T37" fmla="*/ 25 h 35"/>
                <a:gd name="T38" fmla="*/ 35 w 110"/>
                <a:gd name="T39" fmla="*/ 0 h 35"/>
                <a:gd name="T40" fmla="*/ 0 w 110"/>
                <a:gd name="T41" fmla="*/ 35 h 35"/>
                <a:gd name="T42" fmla="*/ 85 w 110"/>
                <a:gd name="T43" fmla="*/ 35 h 35"/>
                <a:gd name="T44" fmla="*/ 60 w 110"/>
                <a:gd name="T45" fmla="*/ 25 h 35"/>
                <a:gd name="T46" fmla="*/ 35 w 110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" h="35">
                  <a:moveTo>
                    <a:pt x="87" y="35"/>
                  </a:move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7" y="35"/>
                    <a:pt x="87" y="35"/>
                  </a:cubicBezTo>
                  <a:moveTo>
                    <a:pt x="88" y="35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moveTo>
                    <a:pt x="99" y="33"/>
                  </a:moveTo>
                  <a:cubicBezTo>
                    <a:pt x="95" y="34"/>
                    <a:pt x="92" y="35"/>
                    <a:pt x="88" y="35"/>
                  </a:cubicBezTo>
                  <a:cubicBezTo>
                    <a:pt x="92" y="35"/>
                    <a:pt x="95" y="34"/>
                    <a:pt x="99" y="33"/>
                  </a:cubicBezTo>
                  <a:moveTo>
                    <a:pt x="99" y="33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9" y="33"/>
                    <a:pt x="99" y="33"/>
                    <a:pt x="99" y="33"/>
                  </a:cubicBezTo>
                  <a:moveTo>
                    <a:pt x="109" y="27"/>
                  </a:moveTo>
                  <a:cubicBezTo>
                    <a:pt x="108" y="27"/>
                    <a:pt x="108" y="27"/>
                    <a:pt x="108" y="27"/>
                  </a:cubicBezTo>
                  <a:cubicBezTo>
                    <a:pt x="108" y="27"/>
                    <a:pt x="108" y="27"/>
                    <a:pt x="109" y="27"/>
                  </a:cubicBezTo>
                  <a:moveTo>
                    <a:pt x="110" y="25"/>
                  </a:moveTo>
                  <a:cubicBezTo>
                    <a:pt x="110" y="26"/>
                    <a:pt x="109" y="26"/>
                    <a:pt x="109" y="27"/>
                  </a:cubicBezTo>
                  <a:cubicBezTo>
                    <a:pt x="109" y="26"/>
                    <a:pt x="110" y="26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76" y="35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35" name="Freeform 40"/>
            <p:cNvSpPr>
              <a:spLocks noEditPoints="1"/>
            </p:cNvSpPr>
            <p:nvPr/>
          </p:nvSpPr>
          <p:spPr bwMode="auto">
            <a:xfrm>
              <a:off x="8510588" y="2173287"/>
              <a:ext cx="58738" cy="122237"/>
            </a:xfrm>
            <a:custGeom>
              <a:avLst/>
              <a:gdLst>
                <a:gd name="T0" fmla="*/ 0 w 33"/>
                <a:gd name="T1" fmla="*/ 70 h 70"/>
                <a:gd name="T2" fmla="*/ 0 w 33"/>
                <a:gd name="T3" fmla="*/ 70 h 70"/>
                <a:gd name="T4" fmla="*/ 3 w 33"/>
                <a:gd name="T5" fmla="*/ 70 h 70"/>
                <a:gd name="T6" fmla="*/ 3 w 33"/>
                <a:gd name="T7" fmla="*/ 70 h 70"/>
                <a:gd name="T8" fmla="*/ 3 w 33"/>
                <a:gd name="T9" fmla="*/ 70 h 70"/>
                <a:gd name="T10" fmla="*/ 14 w 33"/>
                <a:gd name="T11" fmla="*/ 68 h 70"/>
                <a:gd name="T12" fmla="*/ 14 w 33"/>
                <a:gd name="T13" fmla="*/ 68 h 70"/>
                <a:gd name="T14" fmla="*/ 14 w 33"/>
                <a:gd name="T15" fmla="*/ 68 h 70"/>
                <a:gd name="T16" fmla="*/ 24 w 33"/>
                <a:gd name="T17" fmla="*/ 62 h 70"/>
                <a:gd name="T18" fmla="*/ 24 w 33"/>
                <a:gd name="T19" fmla="*/ 62 h 70"/>
                <a:gd name="T20" fmla="*/ 27 w 33"/>
                <a:gd name="T21" fmla="*/ 58 h 70"/>
                <a:gd name="T22" fmla="*/ 27 w 33"/>
                <a:gd name="T23" fmla="*/ 58 h 70"/>
                <a:gd name="T24" fmla="*/ 27 w 33"/>
                <a:gd name="T25" fmla="*/ 58 h 70"/>
                <a:gd name="T26" fmla="*/ 27 w 33"/>
                <a:gd name="T27" fmla="*/ 58 h 70"/>
                <a:gd name="T28" fmla="*/ 32 w 33"/>
                <a:gd name="T29" fmla="*/ 50 h 70"/>
                <a:gd name="T30" fmla="*/ 32 w 33"/>
                <a:gd name="T31" fmla="*/ 50 h 70"/>
                <a:gd name="T32" fmla="*/ 32 w 33"/>
                <a:gd name="T33" fmla="*/ 50 h 70"/>
                <a:gd name="T34" fmla="*/ 33 w 33"/>
                <a:gd name="T35" fmla="*/ 21 h 70"/>
                <a:gd name="T36" fmla="*/ 33 w 33"/>
                <a:gd name="T37" fmla="*/ 21 h 70"/>
                <a:gd name="T38" fmla="*/ 33 w 33"/>
                <a:gd name="T39" fmla="*/ 21 h 70"/>
                <a:gd name="T40" fmla="*/ 26 w 33"/>
                <a:gd name="T41" fmla="*/ 10 h 70"/>
                <a:gd name="T42" fmla="*/ 26 w 33"/>
                <a:gd name="T43" fmla="*/ 10 h 70"/>
                <a:gd name="T44" fmla="*/ 26 w 33"/>
                <a:gd name="T45" fmla="*/ 10 h 70"/>
                <a:gd name="T46" fmla="*/ 26 w 33"/>
                <a:gd name="T47" fmla="*/ 10 h 70"/>
                <a:gd name="T48" fmla="*/ 26 w 33"/>
                <a:gd name="T49" fmla="*/ 10 h 70"/>
                <a:gd name="T50" fmla="*/ 25 w 33"/>
                <a:gd name="T51" fmla="*/ 10 h 70"/>
                <a:gd name="T52" fmla="*/ 25 w 33"/>
                <a:gd name="T53" fmla="*/ 10 h 70"/>
                <a:gd name="T54" fmla="*/ 25 w 33"/>
                <a:gd name="T55" fmla="*/ 10 h 70"/>
                <a:gd name="T56" fmla="*/ 25 w 33"/>
                <a:gd name="T57" fmla="*/ 10 h 70"/>
                <a:gd name="T58" fmla="*/ 14 w 33"/>
                <a:gd name="T59" fmla="*/ 2 h 70"/>
                <a:gd name="T60" fmla="*/ 14 w 33"/>
                <a:gd name="T61" fmla="*/ 2 h 70"/>
                <a:gd name="T62" fmla="*/ 14 w 33"/>
                <a:gd name="T63" fmla="*/ 2 h 70"/>
                <a:gd name="T64" fmla="*/ 13 w 33"/>
                <a:gd name="T65" fmla="*/ 2 h 70"/>
                <a:gd name="T66" fmla="*/ 13 w 33"/>
                <a:gd name="T67" fmla="*/ 2 h 70"/>
                <a:gd name="T68" fmla="*/ 3 w 33"/>
                <a:gd name="T69" fmla="*/ 0 h 70"/>
                <a:gd name="T70" fmla="*/ 2 w 33"/>
                <a:gd name="T71" fmla="*/ 0 h 70"/>
                <a:gd name="T72" fmla="*/ 2 w 33"/>
                <a:gd name="T73" fmla="*/ 0 h 70"/>
                <a:gd name="T74" fmla="*/ 0 w 33"/>
                <a:gd name="T75" fmla="*/ 0 h 70"/>
                <a:gd name="T76" fmla="*/ 2 w 33"/>
                <a:gd name="T7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" h="70">
                  <a:moveTo>
                    <a:pt x="2" y="70"/>
                  </a:moveTo>
                  <a:cubicBezTo>
                    <a:pt x="2" y="70"/>
                    <a:pt x="1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" y="70"/>
                    <a:pt x="2" y="70"/>
                    <a:pt x="2" y="70"/>
                  </a:cubicBezTo>
                  <a:moveTo>
                    <a:pt x="3" y="70"/>
                  </a:moveTo>
                  <a:cubicBezTo>
                    <a:pt x="3" y="70"/>
                    <a:pt x="2" y="70"/>
                    <a:pt x="2" y="70"/>
                  </a:cubicBezTo>
                  <a:cubicBezTo>
                    <a:pt x="2" y="70"/>
                    <a:pt x="3" y="70"/>
                    <a:pt x="3" y="70"/>
                  </a:cubicBezTo>
                  <a:moveTo>
                    <a:pt x="3" y="70"/>
                  </a:move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moveTo>
                    <a:pt x="14" y="68"/>
                  </a:moveTo>
                  <a:cubicBezTo>
                    <a:pt x="14" y="68"/>
                    <a:pt x="14" y="68"/>
                    <a:pt x="14" y="68"/>
                  </a:cubicBezTo>
                  <a:cubicBezTo>
                    <a:pt x="14" y="68"/>
                    <a:pt x="14" y="68"/>
                    <a:pt x="14" y="68"/>
                  </a:cubicBezTo>
                  <a:moveTo>
                    <a:pt x="23" y="62"/>
                  </a:moveTo>
                  <a:cubicBezTo>
                    <a:pt x="21" y="64"/>
                    <a:pt x="17" y="66"/>
                    <a:pt x="14" y="68"/>
                  </a:cubicBezTo>
                  <a:cubicBezTo>
                    <a:pt x="17" y="66"/>
                    <a:pt x="21" y="64"/>
                    <a:pt x="23" y="62"/>
                  </a:cubicBezTo>
                  <a:moveTo>
                    <a:pt x="24" y="62"/>
                  </a:move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moveTo>
                    <a:pt x="27" y="58"/>
                  </a:moveTo>
                  <a:cubicBezTo>
                    <a:pt x="27" y="58"/>
                    <a:pt x="27" y="58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moveTo>
                    <a:pt x="27" y="58"/>
                  </a:moveTo>
                  <a:cubicBezTo>
                    <a:pt x="27" y="58"/>
                    <a:pt x="27" y="58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moveTo>
                    <a:pt x="32" y="51"/>
                  </a:moveTo>
                  <a:cubicBezTo>
                    <a:pt x="31" y="53"/>
                    <a:pt x="29" y="56"/>
                    <a:pt x="27" y="58"/>
                  </a:cubicBezTo>
                  <a:cubicBezTo>
                    <a:pt x="29" y="56"/>
                    <a:pt x="31" y="53"/>
                    <a:pt x="32" y="51"/>
                  </a:cubicBezTo>
                  <a:moveTo>
                    <a:pt x="32" y="50"/>
                  </a:moveTo>
                  <a:cubicBezTo>
                    <a:pt x="32" y="50"/>
                    <a:pt x="32" y="50"/>
                    <a:pt x="32" y="51"/>
                  </a:cubicBezTo>
                  <a:cubicBezTo>
                    <a:pt x="32" y="50"/>
                    <a:pt x="32" y="50"/>
                    <a:pt x="32" y="50"/>
                  </a:cubicBezTo>
                  <a:moveTo>
                    <a:pt x="32" y="50"/>
                  </a:move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moveTo>
                    <a:pt x="33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moveTo>
                    <a:pt x="26" y="11"/>
                  </a:moveTo>
                  <a:cubicBezTo>
                    <a:pt x="29" y="14"/>
                    <a:pt x="31" y="17"/>
                    <a:pt x="33" y="21"/>
                  </a:cubicBezTo>
                  <a:cubicBezTo>
                    <a:pt x="31" y="17"/>
                    <a:pt x="29" y="14"/>
                    <a:pt x="26" y="11"/>
                  </a:cubicBezTo>
                  <a:moveTo>
                    <a:pt x="26" y="10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0"/>
                  </a:cubicBezTo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moveTo>
                    <a:pt x="26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moveTo>
                    <a:pt x="25" y="10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moveTo>
                    <a:pt x="25" y="10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moveTo>
                    <a:pt x="25" y="9"/>
                  </a:moveTo>
                  <a:cubicBezTo>
                    <a:pt x="25" y="9"/>
                    <a:pt x="25" y="10"/>
                    <a:pt x="25" y="10"/>
                  </a:cubicBezTo>
                  <a:cubicBezTo>
                    <a:pt x="25" y="10"/>
                    <a:pt x="25" y="9"/>
                    <a:pt x="25" y="9"/>
                  </a:cubicBezTo>
                  <a:moveTo>
                    <a:pt x="14" y="2"/>
                  </a:moveTo>
                  <a:cubicBezTo>
                    <a:pt x="18" y="4"/>
                    <a:pt x="22" y="6"/>
                    <a:pt x="25" y="9"/>
                  </a:cubicBezTo>
                  <a:cubicBezTo>
                    <a:pt x="21" y="6"/>
                    <a:pt x="18" y="4"/>
                    <a:pt x="14" y="2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77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36" name="Freeform 41"/>
            <p:cNvSpPr>
              <a:spLocks/>
            </p:cNvSpPr>
            <p:nvPr/>
          </p:nvSpPr>
          <p:spPr bwMode="auto">
            <a:xfrm>
              <a:off x="8430709" y="2173287"/>
              <a:ext cx="150813" cy="122237"/>
            </a:xfrm>
            <a:custGeom>
              <a:avLst/>
              <a:gdLst>
                <a:gd name="T0" fmla="*/ 50 w 86"/>
                <a:gd name="T1" fmla="*/ 0 h 70"/>
                <a:gd name="T2" fmla="*/ 50 w 86"/>
                <a:gd name="T3" fmla="*/ 0 h 70"/>
                <a:gd name="T4" fmla="*/ 25 w 86"/>
                <a:gd name="T5" fmla="*/ 10 h 70"/>
                <a:gd name="T6" fmla="*/ 0 w 86"/>
                <a:gd name="T7" fmla="*/ 35 h 70"/>
                <a:gd name="T8" fmla="*/ 25 w 86"/>
                <a:gd name="T9" fmla="*/ 60 h 70"/>
                <a:gd name="T10" fmla="*/ 50 w 86"/>
                <a:gd name="T11" fmla="*/ 70 h 70"/>
                <a:gd name="T12" fmla="*/ 50 w 86"/>
                <a:gd name="T13" fmla="*/ 70 h 70"/>
                <a:gd name="T14" fmla="*/ 52 w 86"/>
                <a:gd name="T15" fmla="*/ 70 h 70"/>
                <a:gd name="T16" fmla="*/ 52 w 86"/>
                <a:gd name="T17" fmla="*/ 70 h 70"/>
                <a:gd name="T18" fmla="*/ 53 w 86"/>
                <a:gd name="T19" fmla="*/ 70 h 70"/>
                <a:gd name="T20" fmla="*/ 53 w 86"/>
                <a:gd name="T21" fmla="*/ 70 h 70"/>
                <a:gd name="T22" fmla="*/ 53 w 86"/>
                <a:gd name="T23" fmla="*/ 70 h 70"/>
                <a:gd name="T24" fmla="*/ 64 w 86"/>
                <a:gd name="T25" fmla="*/ 68 h 70"/>
                <a:gd name="T26" fmla="*/ 64 w 86"/>
                <a:gd name="T27" fmla="*/ 68 h 70"/>
                <a:gd name="T28" fmla="*/ 64 w 86"/>
                <a:gd name="T29" fmla="*/ 68 h 70"/>
                <a:gd name="T30" fmla="*/ 73 w 86"/>
                <a:gd name="T31" fmla="*/ 62 h 70"/>
                <a:gd name="T32" fmla="*/ 74 w 86"/>
                <a:gd name="T33" fmla="*/ 62 h 70"/>
                <a:gd name="T34" fmla="*/ 74 w 86"/>
                <a:gd name="T35" fmla="*/ 62 h 70"/>
                <a:gd name="T36" fmla="*/ 75 w 86"/>
                <a:gd name="T37" fmla="*/ 60 h 70"/>
                <a:gd name="T38" fmla="*/ 75 w 86"/>
                <a:gd name="T39" fmla="*/ 60 h 70"/>
                <a:gd name="T40" fmla="*/ 77 w 86"/>
                <a:gd name="T41" fmla="*/ 58 h 70"/>
                <a:gd name="T42" fmla="*/ 77 w 86"/>
                <a:gd name="T43" fmla="*/ 58 h 70"/>
                <a:gd name="T44" fmla="*/ 77 w 86"/>
                <a:gd name="T45" fmla="*/ 58 h 70"/>
                <a:gd name="T46" fmla="*/ 77 w 86"/>
                <a:gd name="T47" fmla="*/ 58 h 70"/>
                <a:gd name="T48" fmla="*/ 77 w 86"/>
                <a:gd name="T49" fmla="*/ 58 h 70"/>
                <a:gd name="T50" fmla="*/ 82 w 86"/>
                <a:gd name="T51" fmla="*/ 51 h 70"/>
                <a:gd name="T52" fmla="*/ 82 w 86"/>
                <a:gd name="T53" fmla="*/ 51 h 70"/>
                <a:gd name="T54" fmla="*/ 82 w 86"/>
                <a:gd name="T55" fmla="*/ 50 h 70"/>
                <a:gd name="T56" fmla="*/ 82 w 86"/>
                <a:gd name="T57" fmla="*/ 50 h 70"/>
                <a:gd name="T58" fmla="*/ 82 w 86"/>
                <a:gd name="T59" fmla="*/ 50 h 70"/>
                <a:gd name="T60" fmla="*/ 86 w 86"/>
                <a:gd name="T61" fmla="*/ 35 h 70"/>
                <a:gd name="T62" fmla="*/ 83 w 86"/>
                <a:gd name="T63" fmla="*/ 21 h 70"/>
                <a:gd name="T64" fmla="*/ 83 w 86"/>
                <a:gd name="T65" fmla="*/ 21 h 70"/>
                <a:gd name="T66" fmla="*/ 83 w 86"/>
                <a:gd name="T67" fmla="*/ 21 h 70"/>
                <a:gd name="T68" fmla="*/ 76 w 86"/>
                <a:gd name="T69" fmla="*/ 11 h 70"/>
                <a:gd name="T70" fmla="*/ 76 w 86"/>
                <a:gd name="T71" fmla="*/ 11 h 70"/>
                <a:gd name="T72" fmla="*/ 76 w 86"/>
                <a:gd name="T73" fmla="*/ 10 h 70"/>
                <a:gd name="T74" fmla="*/ 76 w 86"/>
                <a:gd name="T75" fmla="*/ 10 h 70"/>
                <a:gd name="T76" fmla="*/ 76 w 86"/>
                <a:gd name="T77" fmla="*/ 10 h 70"/>
                <a:gd name="T78" fmla="*/ 76 w 86"/>
                <a:gd name="T79" fmla="*/ 10 h 70"/>
                <a:gd name="T80" fmla="*/ 76 w 86"/>
                <a:gd name="T81" fmla="*/ 10 h 70"/>
                <a:gd name="T82" fmla="*/ 75 w 86"/>
                <a:gd name="T83" fmla="*/ 10 h 70"/>
                <a:gd name="T84" fmla="*/ 75 w 86"/>
                <a:gd name="T85" fmla="*/ 10 h 70"/>
                <a:gd name="T86" fmla="*/ 75 w 86"/>
                <a:gd name="T87" fmla="*/ 10 h 70"/>
                <a:gd name="T88" fmla="*/ 75 w 86"/>
                <a:gd name="T89" fmla="*/ 10 h 70"/>
                <a:gd name="T90" fmla="*/ 75 w 86"/>
                <a:gd name="T91" fmla="*/ 10 h 70"/>
                <a:gd name="T92" fmla="*/ 75 w 86"/>
                <a:gd name="T93" fmla="*/ 10 h 70"/>
                <a:gd name="T94" fmla="*/ 75 w 86"/>
                <a:gd name="T95" fmla="*/ 10 h 70"/>
                <a:gd name="T96" fmla="*/ 75 w 86"/>
                <a:gd name="T97" fmla="*/ 9 h 70"/>
                <a:gd name="T98" fmla="*/ 75 w 86"/>
                <a:gd name="T99" fmla="*/ 9 h 70"/>
                <a:gd name="T100" fmla="*/ 64 w 86"/>
                <a:gd name="T101" fmla="*/ 2 h 70"/>
                <a:gd name="T102" fmla="*/ 64 w 86"/>
                <a:gd name="T103" fmla="*/ 2 h 70"/>
                <a:gd name="T104" fmla="*/ 63 w 86"/>
                <a:gd name="T105" fmla="*/ 2 h 70"/>
                <a:gd name="T106" fmla="*/ 63 w 86"/>
                <a:gd name="T107" fmla="*/ 2 h 70"/>
                <a:gd name="T108" fmla="*/ 63 w 86"/>
                <a:gd name="T109" fmla="*/ 2 h 70"/>
                <a:gd name="T110" fmla="*/ 53 w 86"/>
                <a:gd name="T111" fmla="*/ 0 h 70"/>
                <a:gd name="T112" fmla="*/ 53 w 86"/>
                <a:gd name="T113" fmla="*/ 0 h 70"/>
                <a:gd name="T114" fmla="*/ 53 w 86"/>
                <a:gd name="T115" fmla="*/ 0 h 70"/>
                <a:gd name="T116" fmla="*/ 52 w 86"/>
                <a:gd name="T117" fmla="*/ 0 h 70"/>
                <a:gd name="T118" fmla="*/ 52 w 86"/>
                <a:gd name="T119" fmla="*/ 0 h 70"/>
                <a:gd name="T120" fmla="*/ 50 w 86"/>
                <a:gd name="T1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6" h="7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1" y="70"/>
                    <a:pt x="52" y="70"/>
                    <a:pt x="52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7" y="70"/>
                    <a:pt x="60" y="69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7" y="66"/>
                    <a:pt x="71" y="64"/>
                    <a:pt x="73" y="62"/>
                  </a:cubicBezTo>
                  <a:cubicBezTo>
                    <a:pt x="73" y="62"/>
                    <a:pt x="73" y="62"/>
                    <a:pt x="74" y="62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4" y="61"/>
                    <a:pt x="75" y="61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6" y="59"/>
                    <a:pt x="77" y="59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9" y="56"/>
                    <a:pt x="81" y="53"/>
                    <a:pt x="82" y="51"/>
                  </a:cubicBezTo>
                  <a:cubicBezTo>
                    <a:pt x="82" y="51"/>
                    <a:pt x="82" y="51"/>
                    <a:pt x="82" y="51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2" y="6"/>
                    <a:pt x="68" y="4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0" y="1"/>
                    <a:pt x="56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rgbClr val="F34D00"/>
            </a:solidFill>
            <a:ln w="12700">
              <a:solidFill>
                <a:srgbClr val="F34D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37" name="テキスト ボックス 236"/>
          <p:cNvSpPr txBox="1"/>
          <p:nvPr/>
        </p:nvSpPr>
        <p:spPr>
          <a:xfrm>
            <a:off x="449244" y="3683222"/>
            <a:ext cx="2677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無線クライアント用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ネットワーク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タグ有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1" lang="ja-JP" altLang="en-US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6" name="Freeform 58"/>
          <p:cNvSpPr>
            <a:spLocks noEditPoints="1"/>
          </p:cNvSpPr>
          <p:nvPr/>
        </p:nvSpPr>
        <p:spPr bwMode="auto">
          <a:xfrm rot="5400000">
            <a:off x="7025514" y="3143661"/>
            <a:ext cx="478588" cy="45719"/>
          </a:xfrm>
          <a:custGeom>
            <a:avLst/>
            <a:gdLst>
              <a:gd name="T0" fmla="*/ 654 w 664"/>
              <a:gd name="T1" fmla="*/ 60 h 71"/>
              <a:gd name="T2" fmla="*/ 653 w 664"/>
              <a:gd name="T3" fmla="*/ 61 h 71"/>
              <a:gd name="T4" fmla="*/ 653 w 664"/>
              <a:gd name="T5" fmla="*/ 61 h 71"/>
              <a:gd name="T6" fmla="*/ 654 w 664"/>
              <a:gd name="T7" fmla="*/ 60 h 71"/>
              <a:gd name="T8" fmla="*/ 654 w 664"/>
              <a:gd name="T9" fmla="*/ 60 h 71"/>
              <a:gd name="T10" fmla="*/ 654 w 664"/>
              <a:gd name="T11" fmla="*/ 60 h 71"/>
              <a:gd name="T12" fmla="*/ 654 w 664"/>
              <a:gd name="T13" fmla="*/ 60 h 71"/>
              <a:gd name="T14" fmla="*/ 654 w 664"/>
              <a:gd name="T15" fmla="*/ 60 h 71"/>
              <a:gd name="T16" fmla="*/ 654 w 664"/>
              <a:gd name="T17" fmla="*/ 60 h 71"/>
              <a:gd name="T18" fmla="*/ 654 w 664"/>
              <a:gd name="T19" fmla="*/ 60 h 71"/>
              <a:gd name="T20" fmla="*/ 654 w 664"/>
              <a:gd name="T21" fmla="*/ 60 h 71"/>
              <a:gd name="T22" fmla="*/ 654 w 664"/>
              <a:gd name="T23" fmla="*/ 60 h 71"/>
              <a:gd name="T24" fmla="*/ 654 w 664"/>
              <a:gd name="T25" fmla="*/ 60 h 71"/>
              <a:gd name="T26" fmla="*/ 661 w 664"/>
              <a:gd name="T27" fmla="*/ 50 h 71"/>
              <a:gd name="T28" fmla="*/ 661 w 664"/>
              <a:gd name="T29" fmla="*/ 50 h 71"/>
              <a:gd name="T30" fmla="*/ 661 w 664"/>
              <a:gd name="T31" fmla="*/ 50 h 71"/>
              <a:gd name="T32" fmla="*/ 661 w 664"/>
              <a:gd name="T33" fmla="*/ 21 h 71"/>
              <a:gd name="T34" fmla="*/ 664 w 664"/>
              <a:gd name="T35" fmla="*/ 36 h 71"/>
              <a:gd name="T36" fmla="*/ 661 w 664"/>
              <a:gd name="T37" fmla="*/ 50 h 71"/>
              <a:gd name="T38" fmla="*/ 664 w 664"/>
              <a:gd name="T39" fmla="*/ 36 h 71"/>
              <a:gd name="T40" fmla="*/ 661 w 664"/>
              <a:gd name="T41" fmla="*/ 21 h 71"/>
              <a:gd name="T42" fmla="*/ 660 w 664"/>
              <a:gd name="T43" fmla="*/ 21 h 71"/>
              <a:gd name="T44" fmla="*/ 660 w 664"/>
              <a:gd name="T45" fmla="*/ 21 h 71"/>
              <a:gd name="T46" fmla="*/ 660 w 664"/>
              <a:gd name="T47" fmla="*/ 21 h 71"/>
              <a:gd name="T48" fmla="*/ 543 w 664"/>
              <a:gd name="T49" fmla="*/ 0 h 71"/>
              <a:gd name="T50" fmla="*/ 35 w 664"/>
              <a:gd name="T51" fmla="*/ 0 h 71"/>
              <a:gd name="T52" fmla="*/ 0 w 664"/>
              <a:gd name="T53" fmla="*/ 36 h 71"/>
              <a:gd name="T54" fmla="*/ 35 w 664"/>
              <a:gd name="T55" fmla="*/ 71 h 71"/>
              <a:gd name="T56" fmla="*/ 543 w 664"/>
              <a:gd name="T57" fmla="*/ 71 h 71"/>
              <a:gd name="T58" fmla="*/ 578 w 664"/>
              <a:gd name="T59" fmla="*/ 36 h 71"/>
              <a:gd name="T60" fmla="*/ 543 w 664"/>
              <a:gd name="T6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64" h="71">
                <a:moveTo>
                  <a:pt x="654" y="60"/>
                </a:moveTo>
                <a:cubicBezTo>
                  <a:pt x="653" y="60"/>
                  <a:pt x="653" y="61"/>
                  <a:pt x="653" y="61"/>
                </a:cubicBezTo>
                <a:cubicBezTo>
                  <a:pt x="653" y="61"/>
                  <a:pt x="653" y="61"/>
                  <a:pt x="653" y="61"/>
                </a:cubicBezTo>
                <a:cubicBezTo>
                  <a:pt x="653" y="61"/>
                  <a:pt x="653" y="60"/>
                  <a:pt x="654" y="60"/>
                </a:cubicBezTo>
                <a:moveTo>
                  <a:pt x="654" y="60"/>
                </a:moveTo>
                <a:cubicBezTo>
                  <a:pt x="654" y="60"/>
                  <a:pt x="654" y="60"/>
                  <a:pt x="654" y="60"/>
                </a:cubicBezTo>
                <a:cubicBezTo>
                  <a:pt x="654" y="60"/>
                  <a:pt x="654" y="60"/>
                  <a:pt x="654" y="60"/>
                </a:cubicBezTo>
                <a:moveTo>
                  <a:pt x="654" y="60"/>
                </a:moveTo>
                <a:cubicBezTo>
                  <a:pt x="654" y="60"/>
                  <a:pt x="654" y="60"/>
                  <a:pt x="654" y="60"/>
                </a:cubicBezTo>
                <a:cubicBezTo>
                  <a:pt x="654" y="60"/>
                  <a:pt x="654" y="60"/>
                  <a:pt x="654" y="60"/>
                </a:cubicBezTo>
                <a:moveTo>
                  <a:pt x="654" y="60"/>
                </a:moveTo>
                <a:cubicBezTo>
                  <a:pt x="654" y="60"/>
                  <a:pt x="654" y="60"/>
                  <a:pt x="654" y="60"/>
                </a:cubicBezTo>
                <a:cubicBezTo>
                  <a:pt x="654" y="60"/>
                  <a:pt x="654" y="60"/>
                  <a:pt x="654" y="60"/>
                </a:cubicBezTo>
                <a:moveTo>
                  <a:pt x="661" y="50"/>
                </a:moveTo>
                <a:cubicBezTo>
                  <a:pt x="661" y="50"/>
                  <a:pt x="661" y="50"/>
                  <a:pt x="661" y="50"/>
                </a:cubicBezTo>
                <a:cubicBezTo>
                  <a:pt x="661" y="50"/>
                  <a:pt x="661" y="50"/>
                  <a:pt x="661" y="50"/>
                </a:cubicBezTo>
                <a:moveTo>
                  <a:pt x="661" y="21"/>
                </a:moveTo>
                <a:cubicBezTo>
                  <a:pt x="663" y="26"/>
                  <a:pt x="664" y="31"/>
                  <a:pt x="664" y="36"/>
                </a:cubicBezTo>
                <a:cubicBezTo>
                  <a:pt x="664" y="40"/>
                  <a:pt x="663" y="45"/>
                  <a:pt x="661" y="50"/>
                </a:cubicBezTo>
                <a:cubicBezTo>
                  <a:pt x="663" y="45"/>
                  <a:pt x="664" y="41"/>
                  <a:pt x="664" y="36"/>
                </a:cubicBezTo>
                <a:cubicBezTo>
                  <a:pt x="664" y="30"/>
                  <a:pt x="663" y="25"/>
                  <a:pt x="661" y="21"/>
                </a:cubicBezTo>
                <a:moveTo>
                  <a:pt x="660" y="21"/>
                </a:moveTo>
                <a:cubicBezTo>
                  <a:pt x="660" y="21"/>
                  <a:pt x="660" y="21"/>
                  <a:pt x="660" y="21"/>
                </a:cubicBezTo>
                <a:cubicBezTo>
                  <a:pt x="660" y="21"/>
                  <a:pt x="660" y="21"/>
                  <a:pt x="660" y="21"/>
                </a:cubicBezTo>
                <a:moveTo>
                  <a:pt x="543" y="0"/>
                </a:moveTo>
                <a:cubicBezTo>
                  <a:pt x="35" y="0"/>
                  <a:pt x="35" y="0"/>
                  <a:pt x="35" y="0"/>
                </a:cubicBezTo>
                <a:cubicBezTo>
                  <a:pt x="15" y="0"/>
                  <a:pt x="0" y="16"/>
                  <a:pt x="0" y="36"/>
                </a:cubicBezTo>
                <a:cubicBezTo>
                  <a:pt x="0" y="55"/>
                  <a:pt x="15" y="71"/>
                  <a:pt x="35" y="71"/>
                </a:cubicBezTo>
                <a:cubicBezTo>
                  <a:pt x="543" y="71"/>
                  <a:pt x="543" y="71"/>
                  <a:pt x="543" y="71"/>
                </a:cubicBezTo>
                <a:cubicBezTo>
                  <a:pt x="578" y="36"/>
                  <a:pt x="578" y="36"/>
                  <a:pt x="578" y="36"/>
                </a:cubicBezTo>
                <a:cubicBezTo>
                  <a:pt x="543" y="0"/>
                  <a:pt x="543" y="0"/>
                  <a:pt x="543" y="0"/>
                </a:cubicBezTo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55" name="Group 142"/>
          <p:cNvGrpSpPr>
            <a:grpSpLocks noChangeAspect="1"/>
          </p:cNvGrpSpPr>
          <p:nvPr/>
        </p:nvGrpSpPr>
        <p:grpSpPr>
          <a:xfrm rot="5400000">
            <a:off x="4715614" y="3365305"/>
            <a:ext cx="1086702" cy="217829"/>
            <a:chOff x="6105525" y="1468438"/>
            <a:chExt cx="2470944" cy="495300"/>
          </a:xfrm>
        </p:grpSpPr>
        <p:sp>
          <p:nvSpPr>
            <p:cNvPr id="256" name="Freeform 79"/>
            <p:cNvSpPr>
              <a:spLocks noEditPoints="1"/>
            </p:cNvSpPr>
            <p:nvPr/>
          </p:nvSpPr>
          <p:spPr bwMode="auto">
            <a:xfrm>
              <a:off x="6105525" y="1654176"/>
              <a:ext cx="2468563" cy="123825"/>
            </a:xfrm>
            <a:custGeom>
              <a:avLst/>
              <a:gdLst>
                <a:gd name="T0" fmla="*/ 1402 w 1412"/>
                <a:gd name="T1" fmla="*/ 60 h 71"/>
                <a:gd name="T2" fmla="*/ 1401 w 1412"/>
                <a:gd name="T3" fmla="*/ 60 h 71"/>
                <a:gd name="T4" fmla="*/ 1401 w 1412"/>
                <a:gd name="T5" fmla="*/ 60 h 71"/>
                <a:gd name="T6" fmla="*/ 1402 w 1412"/>
                <a:gd name="T7" fmla="*/ 60 h 71"/>
                <a:gd name="T8" fmla="*/ 1402 w 1412"/>
                <a:gd name="T9" fmla="*/ 60 h 71"/>
                <a:gd name="T10" fmla="*/ 1402 w 1412"/>
                <a:gd name="T11" fmla="*/ 60 h 71"/>
                <a:gd name="T12" fmla="*/ 1402 w 1412"/>
                <a:gd name="T13" fmla="*/ 60 h 71"/>
                <a:gd name="T14" fmla="*/ 1402 w 1412"/>
                <a:gd name="T15" fmla="*/ 60 h 71"/>
                <a:gd name="T16" fmla="*/ 1402 w 1412"/>
                <a:gd name="T17" fmla="*/ 60 h 71"/>
                <a:gd name="T18" fmla="*/ 1402 w 1412"/>
                <a:gd name="T19" fmla="*/ 60 h 71"/>
                <a:gd name="T20" fmla="*/ 1402 w 1412"/>
                <a:gd name="T21" fmla="*/ 60 h 71"/>
                <a:gd name="T22" fmla="*/ 1402 w 1412"/>
                <a:gd name="T23" fmla="*/ 60 h 71"/>
                <a:gd name="T24" fmla="*/ 1402 w 1412"/>
                <a:gd name="T25" fmla="*/ 60 h 71"/>
                <a:gd name="T26" fmla="*/ 1409 w 1412"/>
                <a:gd name="T27" fmla="*/ 50 h 71"/>
                <a:gd name="T28" fmla="*/ 1409 w 1412"/>
                <a:gd name="T29" fmla="*/ 50 h 71"/>
                <a:gd name="T30" fmla="*/ 1409 w 1412"/>
                <a:gd name="T31" fmla="*/ 50 h 71"/>
                <a:gd name="T32" fmla="*/ 1409 w 1412"/>
                <a:gd name="T33" fmla="*/ 49 h 71"/>
                <a:gd name="T34" fmla="*/ 1409 w 1412"/>
                <a:gd name="T35" fmla="*/ 49 h 71"/>
                <a:gd name="T36" fmla="*/ 1409 w 1412"/>
                <a:gd name="T37" fmla="*/ 49 h 71"/>
                <a:gd name="T38" fmla="*/ 1409 w 1412"/>
                <a:gd name="T39" fmla="*/ 21 h 71"/>
                <a:gd name="T40" fmla="*/ 1412 w 1412"/>
                <a:gd name="T41" fmla="*/ 35 h 71"/>
                <a:gd name="T42" fmla="*/ 1409 w 1412"/>
                <a:gd name="T43" fmla="*/ 49 h 71"/>
                <a:gd name="T44" fmla="*/ 1412 w 1412"/>
                <a:gd name="T45" fmla="*/ 35 h 71"/>
                <a:gd name="T46" fmla="*/ 1409 w 1412"/>
                <a:gd name="T47" fmla="*/ 21 h 71"/>
                <a:gd name="T48" fmla="*/ 1409 w 1412"/>
                <a:gd name="T49" fmla="*/ 21 h 71"/>
                <a:gd name="T50" fmla="*/ 1409 w 1412"/>
                <a:gd name="T51" fmla="*/ 21 h 71"/>
                <a:gd name="T52" fmla="*/ 1409 w 1412"/>
                <a:gd name="T53" fmla="*/ 21 h 71"/>
                <a:gd name="T54" fmla="*/ 1291 w 1412"/>
                <a:gd name="T55" fmla="*/ 0 h 71"/>
                <a:gd name="T56" fmla="*/ 35 w 1412"/>
                <a:gd name="T57" fmla="*/ 0 h 71"/>
                <a:gd name="T58" fmla="*/ 0 w 1412"/>
                <a:gd name="T59" fmla="*/ 35 h 71"/>
                <a:gd name="T60" fmla="*/ 35 w 1412"/>
                <a:gd name="T61" fmla="*/ 71 h 71"/>
                <a:gd name="T62" fmla="*/ 1291 w 1412"/>
                <a:gd name="T63" fmla="*/ 71 h 71"/>
                <a:gd name="T64" fmla="*/ 1326 w 1412"/>
                <a:gd name="T65" fmla="*/ 35 h 71"/>
                <a:gd name="T66" fmla="*/ 1291 w 1412"/>
                <a:gd name="T6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12" h="71">
                  <a:moveTo>
                    <a:pt x="1402" y="60"/>
                  </a:moveTo>
                  <a:cubicBezTo>
                    <a:pt x="1401" y="60"/>
                    <a:pt x="1401" y="60"/>
                    <a:pt x="1401" y="60"/>
                  </a:cubicBezTo>
                  <a:cubicBezTo>
                    <a:pt x="1401" y="60"/>
                    <a:pt x="1401" y="60"/>
                    <a:pt x="1401" y="60"/>
                  </a:cubicBezTo>
                  <a:cubicBezTo>
                    <a:pt x="1401" y="60"/>
                    <a:pt x="1401" y="60"/>
                    <a:pt x="1402" y="60"/>
                  </a:cubicBezTo>
                  <a:moveTo>
                    <a:pt x="1402" y="60"/>
                  </a:moveTo>
                  <a:cubicBezTo>
                    <a:pt x="1402" y="60"/>
                    <a:pt x="1402" y="60"/>
                    <a:pt x="1402" y="60"/>
                  </a:cubicBezTo>
                  <a:cubicBezTo>
                    <a:pt x="1402" y="60"/>
                    <a:pt x="1402" y="60"/>
                    <a:pt x="1402" y="60"/>
                  </a:cubicBezTo>
                  <a:moveTo>
                    <a:pt x="1402" y="60"/>
                  </a:moveTo>
                  <a:cubicBezTo>
                    <a:pt x="1402" y="60"/>
                    <a:pt x="1402" y="60"/>
                    <a:pt x="1402" y="60"/>
                  </a:cubicBezTo>
                  <a:cubicBezTo>
                    <a:pt x="1402" y="60"/>
                    <a:pt x="1402" y="60"/>
                    <a:pt x="1402" y="60"/>
                  </a:cubicBezTo>
                  <a:moveTo>
                    <a:pt x="1402" y="60"/>
                  </a:moveTo>
                  <a:cubicBezTo>
                    <a:pt x="1402" y="60"/>
                    <a:pt x="1402" y="60"/>
                    <a:pt x="1402" y="60"/>
                  </a:cubicBezTo>
                  <a:cubicBezTo>
                    <a:pt x="1402" y="60"/>
                    <a:pt x="1402" y="60"/>
                    <a:pt x="1402" y="60"/>
                  </a:cubicBezTo>
                  <a:moveTo>
                    <a:pt x="1409" y="50"/>
                  </a:moveTo>
                  <a:cubicBezTo>
                    <a:pt x="1409" y="50"/>
                    <a:pt x="1409" y="50"/>
                    <a:pt x="1409" y="50"/>
                  </a:cubicBezTo>
                  <a:cubicBezTo>
                    <a:pt x="1409" y="50"/>
                    <a:pt x="1409" y="50"/>
                    <a:pt x="1409" y="50"/>
                  </a:cubicBezTo>
                  <a:moveTo>
                    <a:pt x="1409" y="49"/>
                  </a:moveTo>
                  <a:cubicBezTo>
                    <a:pt x="1409" y="49"/>
                    <a:pt x="1409" y="49"/>
                    <a:pt x="1409" y="49"/>
                  </a:cubicBezTo>
                  <a:cubicBezTo>
                    <a:pt x="1409" y="49"/>
                    <a:pt x="1409" y="49"/>
                    <a:pt x="1409" y="49"/>
                  </a:cubicBezTo>
                  <a:moveTo>
                    <a:pt x="1409" y="21"/>
                  </a:moveTo>
                  <a:cubicBezTo>
                    <a:pt x="1411" y="25"/>
                    <a:pt x="1412" y="30"/>
                    <a:pt x="1412" y="35"/>
                  </a:cubicBezTo>
                  <a:cubicBezTo>
                    <a:pt x="1412" y="40"/>
                    <a:pt x="1411" y="45"/>
                    <a:pt x="1409" y="49"/>
                  </a:cubicBezTo>
                  <a:cubicBezTo>
                    <a:pt x="1411" y="45"/>
                    <a:pt x="1412" y="40"/>
                    <a:pt x="1412" y="35"/>
                  </a:cubicBezTo>
                  <a:cubicBezTo>
                    <a:pt x="1412" y="30"/>
                    <a:pt x="1411" y="25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291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55"/>
                    <a:pt x="15" y="71"/>
                    <a:pt x="35" y="71"/>
                  </a:cubicBezTo>
                  <a:cubicBezTo>
                    <a:pt x="1291" y="71"/>
                    <a:pt x="1291" y="71"/>
                    <a:pt x="1291" y="71"/>
                  </a:cubicBezTo>
                  <a:cubicBezTo>
                    <a:pt x="1326" y="35"/>
                    <a:pt x="1326" y="35"/>
                    <a:pt x="1326" y="35"/>
                  </a:cubicBezTo>
                  <a:cubicBezTo>
                    <a:pt x="1291" y="0"/>
                    <a:pt x="1291" y="0"/>
                    <a:pt x="1291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7" name="Freeform 80"/>
            <p:cNvSpPr>
              <a:spLocks noEditPoints="1"/>
            </p:cNvSpPr>
            <p:nvPr/>
          </p:nvSpPr>
          <p:spPr bwMode="auto">
            <a:xfrm>
              <a:off x="8259763" y="1468438"/>
              <a:ext cx="309563" cy="290512"/>
            </a:xfrm>
            <a:custGeom>
              <a:avLst/>
              <a:gdLst>
                <a:gd name="T0" fmla="*/ 170 w 177"/>
                <a:gd name="T1" fmla="*/ 166 h 166"/>
                <a:gd name="T2" fmla="*/ 170 w 177"/>
                <a:gd name="T3" fmla="*/ 166 h 166"/>
                <a:gd name="T4" fmla="*/ 170 w 177"/>
                <a:gd name="T5" fmla="*/ 166 h 166"/>
                <a:gd name="T6" fmla="*/ 170 w 177"/>
                <a:gd name="T7" fmla="*/ 166 h 166"/>
                <a:gd name="T8" fmla="*/ 170 w 177"/>
                <a:gd name="T9" fmla="*/ 166 h 166"/>
                <a:gd name="T10" fmla="*/ 170 w 177"/>
                <a:gd name="T11" fmla="*/ 166 h 166"/>
                <a:gd name="T12" fmla="*/ 170 w 177"/>
                <a:gd name="T13" fmla="*/ 166 h 166"/>
                <a:gd name="T14" fmla="*/ 170 w 177"/>
                <a:gd name="T15" fmla="*/ 166 h 166"/>
                <a:gd name="T16" fmla="*/ 170 w 177"/>
                <a:gd name="T17" fmla="*/ 166 h 166"/>
                <a:gd name="T18" fmla="*/ 170 w 177"/>
                <a:gd name="T19" fmla="*/ 166 h 166"/>
                <a:gd name="T20" fmla="*/ 170 w 177"/>
                <a:gd name="T21" fmla="*/ 166 h 166"/>
                <a:gd name="T22" fmla="*/ 170 w 177"/>
                <a:gd name="T23" fmla="*/ 166 h 166"/>
                <a:gd name="T24" fmla="*/ 170 w 177"/>
                <a:gd name="T25" fmla="*/ 166 h 166"/>
                <a:gd name="T26" fmla="*/ 170 w 177"/>
                <a:gd name="T27" fmla="*/ 166 h 166"/>
                <a:gd name="T28" fmla="*/ 170 w 177"/>
                <a:gd name="T29" fmla="*/ 166 h 166"/>
                <a:gd name="T30" fmla="*/ 177 w 177"/>
                <a:gd name="T31" fmla="*/ 156 h 166"/>
                <a:gd name="T32" fmla="*/ 177 w 177"/>
                <a:gd name="T33" fmla="*/ 156 h 166"/>
                <a:gd name="T34" fmla="*/ 177 w 177"/>
                <a:gd name="T35" fmla="*/ 156 h 166"/>
                <a:gd name="T36" fmla="*/ 176 w 177"/>
                <a:gd name="T37" fmla="*/ 156 h 166"/>
                <a:gd name="T38" fmla="*/ 170 w 177"/>
                <a:gd name="T39" fmla="*/ 165 h 166"/>
                <a:gd name="T40" fmla="*/ 170 w 177"/>
                <a:gd name="T41" fmla="*/ 165 h 166"/>
                <a:gd name="T42" fmla="*/ 170 w 177"/>
                <a:gd name="T43" fmla="*/ 165 h 166"/>
                <a:gd name="T44" fmla="*/ 170 w 177"/>
                <a:gd name="T45" fmla="*/ 166 h 166"/>
                <a:gd name="T46" fmla="*/ 170 w 177"/>
                <a:gd name="T47" fmla="*/ 166 h 166"/>
                <a:gd name="T48" fmla="*/ 170 w 177"/>
                <a:gd name="T49" fmla="*/ 166 h 166"/>
                <a:gd name="T50" fmla="*/ 177 w 177"/>
                <a:gd name="T51" fmla="*/ 156 h 166"/>
                <a:gd name="T52" fmla="*/ 177 w 177"/>
                <a:gd name="T53" fmla="*/ 155 h 166"/>
                <a:gd name="T54" fmla="*/ 177 w 177"/>
                <a:gd name="T55" fmla="*/ 156 h 166"/>
                <a:gd name="T56" fmla="*/ 177 w 177"/>
                <a:gd name="T57" fmla="*/ 155 h 166"/>
                <a:gd name="T58" fmla="*/ 177 w 177"/>
                <a:gd name="T59" fmla="*/ 155 h 166"/>
                <a:gd name="T60" fmla="*/ 177 w 177"/>
                <a:gd name="T61" fmla="*/ 155 h 166"/>
                <a:gd name="T62" fmla="*/ 177 w 177"/>
                <a:gd name="T63" fmla="*/ 155 h 166"/>
                <a:gd name="T64" fmla="*/ 38 w 177"/>
                <a:gd name="T65" fmla="*/ 0 h 166"/>
                <a:gd name="T66" fmla="*/ 13 w 177"/>
                <a:gd name="T67" fmla="*/ 10 h 166"/>
                <a:gd name="T68" fmla="*/ 13 w 177"/>
                <a:gd name="T69" fmla="*/ 60 h 166"/>
                <a:gd name="T70" fmla="*/ 59 w 177"/>
                <a:gd name="T71" fmla="*/ 106 h 166"/>
                <a:gd name="T72" fmla="*/ 144 w 177"/>
                <a:gd name="T73" fmla="*/ 106 h 166"/>
                <a:gd name="T74" fmla="*/ 144 w 177"/>
                <a:gd name="T75" fmla="*/ 106 h 166"/>
                <a:gd name="T76" fmla="*/ 148 w 177"/>
                <a:gd name="T77" fmla="*/ 106 h 166"/>
                <a:gd name="T78" fmla="*/ 156 w 177"/>
                <a:gd name="T79" fmla="*/ 108 h 166"/>
                <a:gd name="T80" fmla="*/ 156 w 177"/>
                <a:gd name="T81" fmla="*/ 108 h 166"/>
                <a:gd name="T82" fmla="*/ 156 w 177"/>
                <a:gd name="T83" fmla="*/ 108 h 166"/>
                <a:gd name="T84" fmla="*/ 169 w 177"/>
                <a:gd name="T85" fmla="*/ 116 h 166"/>
                <a:gd name="T86" fmla="*/ 63 w 177"/>
                <a:gd name="T87" fmla="*/ 10 h 166"/>
                <a:gd name="T88" fmla="*/ 38 w 177"/>
                <a:gd name="T8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7" h="166">
                  <a:moveTo>
                    <a:pt x="170" y="166"/>
                  </a:move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moveTo>
                    <a:pt x="170" y="166"/>
                  </a:move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moveTo>
                    <a:pt x="170" y="166"/>
                  </a:move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6" y="156"/>
                    <a:pt x="176" y="156"/>
                    <a:pt x="176" y="156"/>
                  </a:cubicBezTo>
                  <a:cubicBezTo>
                    <a:pt x="175" y="159"/>
                    <a:pt x="173" y="163"/>
                    <a:pt x="170" y="165"/>
                  </a:cubicBezTo>
                  <a:cubicBezTo>
                    <a:pt x="170" y="165"/>
                    <a:pt x="170" y="165"/>
                    <a:pt x="170" y="165"/>
                  </a:cubicBezTo>
                  <a:cubicBezTo>
                    <a:pt x="170" y="165"/>
                    <a:pt x="170" y="165"/>
                    <a:pt x="170" y="165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3" y="163"/>
                    <a:pt x="175" y="159"/>
                    <a:pt x="177" y="156"/>
                  </a:cubicBezTo>
                  <a:moveTo>
                    <a:pt x="177" y="155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5"/>
                  </a:cubicBezTo>
                  <a:moveTo>
                    <a:pt x="177" y="155"/>
                  </a:moveTo>
                  <a:cubicBezTo>
                    <a:pt x="177" y="155"/>
                    <a:pt x="177" y="155"/>
                    <a:pt x="177" y="155"/>
                  </a:cubicBezTo>
                  <a:cubicBezTo>
                    <a:pt x="177" y="155"/>
                    <a:pt x="177" y="155"/>
                    <a:pt x="177" y="155"/>
                  </a:cubicBezTo>
                  <a:moveTo>
                    <a:pt x="38" y="0"/>
                  </a:moveTo>
                  <a:cubicBezTo>
                    <a:pt x="29" y="0"/>
                    <a:pt x="20" y="4"/>
                    <a:pt x="13" y="10"/>
                  </a:cubicBezTo>
                  <a:cubicBezTo>
                    <a:pt x="0" y="24"/>
                    <a:pt x="0" y="47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6"/>
                    <a:pt x="147" y="106"/>
                    <a:pt x="148" y="106"/>
                  </a:cubicBezTo>
                  <a:cubicBezTo>
                    <a:pt x="151" y="106"/>
                    <a:pt x="154" y="107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61" y="110"/>
                    <a:pt x="166" y="113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8" name="Freeform 81"/>
            <p:cNvSpPr>
              <a:spLocks noEditPoints="1"/>
            </p:cNvSpPr>
            <p:nvPr/>
          </p:nvSpPr>
          <p:spPr bwMode="auto">
            <a:xfrm>
              <a:off x="8362950" y="1654176"/>
              <a:ext cx="211138" cy="104775"/>
            </a:xfrm>
            <a:custGeom>
              <a:avLst/>
              <a:gdLst>
                <a:gd name="T0" fmla="*/ 111 w 121"/>
                <a:gd name="T1" fmla="*/ 60 h 60"/>
                <a:gd name="T2" fmla="*/ 110 w 121"/>
                <a:gd name="T3" fmla="*/ 60 h 60"/>
                <a:gd name="T4" fmla="*/ 110 w 121"/>
                <a:gd name="T5" fmla="*/ 60 h 60"/>
                <a:gd name="T6" fmla="*/ 110 w 121"/>
                <a:gd name="T7" fmla="*/ 60 h 60"/>
                <a:gd name="T8" fmla="*/ 111 w 121"/>
                <a:gd name="T9" fmla="*/ 60 h 60"/>
                <a:gd name="T10" fmla="*/ 111 w 121"/>
                <a:gd name="T11" fmla="*/ 60 h 60"/>
                <a:gd name="T12" fmla="*/ 111 w 121"/>
                <a:gd name="T13" fmla="*/ 60 h 60"/>
                <a:gd name="T14" fmla="*/ 111 w 121"/>
                <a:gd name="T15" fmla="*/ 60 h 60"/>
                <a:gd name="T16" fmla="*/ 111 w 121"/>
                <a:gd name="T17" fmla="*/ 60 h 60"/>
                <a:gd name="T18" fmla="*/ 111 w 121"/>
                <a:gd name="T19" fmla="*/ 60 h 60"/>
                <a:gd name="T20" fmla="*/ 111 w 121"/>
                <a:gd name="T21" fmla="*/ 60 h 60"/>
                <a:gd name="T22" fmla="*/ 111 w 121"/>
                <a:gd name="T23" fmla="*/ 60 h 60"/>
                <a:gd name="T24" fmla="*/ 111 w 121"/>
                <a:gd name="T25" fmla="*/ 60 h 60"/>
                <a:gd name="T26" fmla="*/ 111 w 121"/>
                <a:gd name="T27" fmla="*/ 60 h 60"/>
                <a:gd name="T28" fmla="*/ 111 w 121"/>
                <a:gd name="T29" fmla="*/ 60 h 60"/>
                <a:gd name="T30" fmla="*/ 111 w 121"/>
                <a:gd name="T31" fmla="*/ 60 h 60"/>
                <a:gd name="T32" fmla="*/ 111 w 121"/>
                <a:gd name="T33" fmla="*/ 60 h 60"/>
                <a:gd name="T34" fmla="*/ 111 w 121"/>
                <a:gd name="T35" fmla="*/ 60 h 60"/>
                <a:gd name="T36" fmla="*/ 111 w 121"/>
                <a:gd name="T37" fmla="*/ 60 h 60"/>
                <a:gd name="T38" fmla="*/ 111 w 121"/>
                <a:gd name="T39" fmla="*/ 60 h 60"/>
                <a:gd name="T40" fmla="*/ 111 w 121"/>
                <a:gd name="T41" fmla="*/ 60 h 60"/>
                <a:gd name="T42" fmla="*/ 111 w 121"/>
                <a:gd name="T43" fmla="*/ 59 h 60"/>
                <a:gd name="T44" fmla="*/ 111 w 121"/>
                <a:gd name="T45" fmla="*/ 60 h 60"/>
                <a:gd name="T46" fmla="*/ 111 w 121"/>
                <a:gd name="T47" fmla="*/ 59 h 60"/>
                <a:gd name="T48" fmla="*/ 111 w 121"/>
                <a:gd name="T49" fmla="*/ 59 h 60"/>
                <a:gd name="T50" fmla="*/ 111 w 121"/>
                <a:gd name="T51" fmla="*/ 59 h 60"/>
                <a:gd name="T52" fmla="*/ 111 w 121"/>
                <a:gd name="T53" fmla="*/ 59 h 60"/>
                <a:gd name="T54" fmla="*/ 118 w 121"/>
                <a:gd name="T55" fmla="*/ 50 h 60"/>
                <a:gd name="T56" fmla="*/ 117 w 121"/>
                <a:gd name="T57" fmla="*/ 50 h 60"/>
                <a:gd name="T58" fmla="*/ 118 w 121"/>
                <a:gd name="T59" fmla="*/ 50 h 60"/>
                <a:gd name="T60" fmla="*/ 121 w 121"/>
                <a:gd name="T61" fmla="*/ 35 h 60"/>
                <a:gd name="T62" fmla="*/ 118 w 121"/>
                <a:gd name="T63" fmla="*/ 50 h 60"/>
                <a:gd name="T64" fmla="*/ 118 w 121"/>
                <a:gd name="T65" fmla="*/ 50 h 60"/>
                <a:gd name="T66" fmla="*/ 118 w 121"/>
                <a:gd name="T67" fmla="*/ 50 h 60"/>
                <a:gd name="T68" fmla="*/ 118 w 121"/>
                <a:gd name="T69" fmla="*/ 49 h 60"/>
                <a:gd name="T70" fmla="*/ 118 w 121"/>
                <a:gd name="T71" fmla="*/ 49 h 60"/>
                <a:gd name="T72" fmla="*/ 118 w 121"/>
                <a:gd name="T73" fmla="*/ 49 h 60"/>
                <a:gd name="T74" fmla="*/ 121 w 121"/>
                <a:gd name="T75" fmla="*/ 35 h 60"/>
                <a:gd name="T76" fmla="*/ 97 w 121"/>
                <a:gd name="T77" fmla="*/ 2 h 60"/>
                <a:gd name="T78" fmla="*/ 97 w 121"/>
                <a:gd name="T79" fmla="*/ 2 h 60"/>
                <a:gd name="T80" fmla="*/ 97 w 121"/>
                <a:gd name="T81" fmla="*/ 2 h 60"/>
                <a:gd name="T82" fmla="*/ 89 w 121"/>
                <a:gd name="T83" fmla="*/ 0 h 60"/>
                <a:gd name="T84" fmla="*/ 97 w 121"/>
                <a:gd name="T85" fmla="*/ 2 h 60"/>
                <a:gd name="T86" fmla="*/ 89 w 121"/>
                <a:gd name="T87" fmla="*/ 0 h 60"/>
                <a:gd name="T88" fmla="*/ 85 w 121"/>
                <a:gd name="T89" fmla="*/ 0 h 60"/>
                <a:gd name="T90" fmla="*/ 0 w 121"/>
                <a:gd name="T91" fmla="*/ 0 h 60"/>
                <a:gd name="T92" fmla="*/ 35 w 121"/>
                <a:gd name="T93" fmla="*/ 35 h 60"/>
                <a:gd name="T94" fmla="*/ 60 w 121"/>
                <a:gd name="T95" fmla="*/ 10 h 60"/>
                <a:gd name="T96" fmla="*/ 85 w 121"/>
                <a:gd name="T9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1" h="60">
                  <a:moveTo>
                    <a:pt x="111" y="60"/>
                  </a:moveTo>
                  <a:cubicBezTo>
                    <a:pt x="110" y="60"/>
                    <a:pt x="110" y="60"/>
                    <a:pt x="110" y="60"/>
                  </a:cubicBezTo>
                  <a:cubicBezTo>
                    <a:pt x="110" y="60"/>
                    <a:pt x="110" y="60"/>
                    <a:pt x="110" y="60"/>
                  </a:cubicBezTo>
                  <a:cubicBezTo>
                    <a:pt x="110" y="60"/>
                    <a:pt x="110" y="60"/>
                    <a:pt x="110" y="60"/>
                  </a:cubicBezTo>
                  <a:cubicBezTo>
                    <a:pt x="110" y="60"/>
                    <a:pt x="110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moveTo>
                    <a:pt x="111" y="60"/>
                  </a:move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moveTo>
                    <a:pt x="111" y="60"/>
                  </a:move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moveTo>
                    <a:pt x="111" y="60"/>
                  </a:move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moveTo>
                    <a:pt x="111" y="59"/>
                  </a:move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59"/>
                  </a:cubicBezTo>
                  <a:moveTo>
                    <a:pt x="111" y="59"/>
                  </a:moveTo>
                  <a:cubicBezTo>
                    <a:pt x="111" y="59"/>
                    <a:pt x="111" y="59"/>
                    <a:pt x="111" y="59"/>
                  </a:cubicBezTo>
                  <a:cubicBezTo>
                    <a:pt x="111" y="59"/>
                    <a:pt x="111" y="59"/>
                    <a:pt x="111" y="59"/>
                  </a:cubicBezTo>
                  <a:moveTo>
                    <a:pt x="118" y="50"/>
                  </a:moveTo>
                  <a:cubicBezTo>
                    <a:pt x="117" y="50"/>
                    <a:pt x="117" y="50"/>
                    <a:pt x="117" y="50"/>
                  </a:cubicBezTo>
                  <a:cubicBezTo>
                    <a:pt x="117" y="50"/>
                    <a:pt x="117" y="50"/>
                    <a:pt x="118" y="50"/>
                  </a:cubicBezTo>
                  <a:moveTo>
                    <a:pt x="121" y="35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49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20" y="45"/>
                    <a:pt x="121" y="40"/>
                    <a:pt x="121" y="35"/>
                  </a:cubicBezTo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moveTo>
                    <a:pt x="89" y="0"/>
                  </a:moveTo>
                  <a:cubicBezTo>
                    <a:pt x="92" y="0"/>
                    <a:pt x="94" y="1"/>
                    <a:pt x="97" y="2"/>
                  </a:cubicBezTo>
                  <a:cubicBezTo>
                    <a:pt x="95" y="1"/>
                    <a:pt x="92" y="0"/>
                    <a:pt x="89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9" name="Freeform 82"/>
            <p:cNvSpPr>
              <a:spLocks noEditPoints="1"/>
            </p:cNvSpPr>
            <p:nvPr/>
          </p:nvSpPr>
          <p:spPr bwMode="auto">
            <a:xfrm>
              <a:off x="8259763" y="1671638"/>
              <a:ext cx="309563" cy="292100"/>
            </a:xfrm>
            <a:custGeom>
              <a:avLst/>
              <a:gdLst>
                <a:gd name="T0" fmla="*/ 169 w 177"/>
                <a:gd name="T1" fmla="*/ 50 h 167"/>
                <a:gd name="T2" fmla="*/ 169 w 177"/>
                <a:gd name="T3" fmla="*/ 50 h 167"/>
                <a:gd name="T4" fmla="*/ 169 w 177"/>
                <a:gd name="T5" fmla="*/ 50 h 167"/>
                <a:gd name="T6" fmla="*/ 169 w 177"/>
                <a:gd name="T7" fmla="*/ 51 h 167"/>
                <a:gd name="T8" fmla="*/ 169 w 177"/>
                <a:gd name="T9" fmla="*/ 51 h 167"/>
                <a:gd name="T10" fmla="*/ 169 w 177"/>
                <a:gd name="T11" fmla="*/ 51 h 167"/>
                <a:gd name="T12" fmla="*/ 169 w 177"/>
                <a:gd name="T13" fmla="*/ 51 h 167"/>
                <a:gd name="T14" fmla="*/ 169 w 177"/>
                <a:gd name="T15" fmla="*/ 51 h 167"/>
                <a:gd name="T16" fmla="*/ 158 w 177"/>
                <a:gd name="T17" fmla="*/ 58 h 167"/>
                <a:gd name="T18" fmla="*/ 158 w 177"/>
                <a:gd name="T19" fmla="*/ 58 h 167"/>
                <a:gd name="T20" fmla="*/ 157 w 177"/>
                <a:gd name="T21" fmla="*/ 58 h 167"/>
                <a:gd name="T22" fmla="*/ 157 w 177"/>
                <a:gd name="T23" fmla="*/ 58 h 167"/>
                <a:gd name="T24" fmla="*/ 157 w 177"/>
                <a:gd name="T25" fmla="*/ 58 h 167"/>
                <a:gd name="T26" fmla="*/ 147 w 177"/>
                <a:gd name="T27" fmla="*/ 61 h 167"/>
                <a:gd name="T28" fmla="*/ 147 w 177"/>
                <a:gd name="T29" fmla="*/ 61 h 167"/>
                <a:gd name="T30" fmla="*/ 147 w 177"/>
                <a:gd name="T31" fmla="*/ 61 h 167"/>
                <a:gd name="T32" fmla="*/ 146 w 177"/>
                <a:gd name="T33" fmla="*/ 61 h 167"/>
                <a:gd name="T34" fmla="*/ 146 w 177"/>
                <a:gd name="T35" fmla="*/ 61 h 167"/>
                <a:gd name="T36" fmla="*/ 144 w 177"/>
                <a:gd name="T37" fmla="*/ 61 h 167"/>
                <a:gd name="T38" fmla="*/ 144 w 177"/>
                <a:gd name="T39" fmla="*/ 61 h 167"/>
                <a:gd name="T40" fmla="*/ 59 w 177"/>
                <a:gd name="T41" fmla="*/ 61 h 167"/>
                <a:gd name="T42" fmla="*/ 13 w 177"/>
                <a:gd name="T43" fmla="*/ 106 h 167"/>
                <a:gd name="T44" fmla="*/ 13 w 177"/>
                <a:gd name="T45" fmla="*/ 156 h 167"/>
                <a:gd name="T46" fmla="*/ 38 w 177"/>
                <a:gd name="T47" fmla="*/ 167 h 167"/>
                <a:gd name="T48" fmla="*/ 63 w 177"/>
                <a:gd name="T49" fmla="*/ 156 h 167"/>
                <a:gd name="T50" fmla="*/ 169 w 177"/>
                <a:gd name="T51" fmla="*/ 50 h 167"/>
                <a:gd name="T52" fmla="*/ 177 w 177"/>
                <a:gd name="T53" fmla="*/ 11 h 167"/>
                <a:gd name="T54" fmla="*/ 177 w 177"/>
                <a:gd name="T55" fmla="*/ 11 h 167"/>
                <a:gd name="T56" fmla="*/ 177 w 177"/>
                <a:gd name="T57" fmla="*/ 11 h 167"/>
                <a:gd name="T58" fmla="*/ 169 w 177"/>
                <a:gd name="T59" fmla="*/ 0 h 167"/>
                <a:gd name="T60" fmla="*/ 169 w 177"/>
                <a:gd name="T61" fmla="*/ 0 h 167"/>
                <a:gd name="T62" fmla="*/ 176 w 177"/>
                <a:gd name="T63" fmla="*/ 11 h 167"/>
                <a:gd name="T64" fmla="*/ 176 w 177"/>
                <a:gd name="T65" fmla="*/ 11 h 167"/>
                <a:gd name="T66" fmla="*/ 177 w 177"/>
                <a:gd name="T67" fmla="*/ 11 h 167"/>
                <a:gd name="T68" fmla="*/ 177 w 177"/>
                <a:gd name="T69" fmla="*/ 11 h 167"/>
                <a:gd name="T70" fmla="*/ 169 w 177"/>
                <a:gd name="T71" fmla="*/ 0 h 167"/>
                <a:gd name="T72" fmla="*/ 169 w 177"/>
                <a:gd name="T7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7" h="167">
                  <a:moveTo>
                    <a:pt x="169" y="50"/>
                  </a:moveTo>
                  <a:cubicBezTo>
                    <a:pt x="169" y="50"/>
                    <a:pt x="169" y="50"/>
                    <a:pt x="169" y="50"/>
                  </a:cubicBezTo>
                  <a:cubicBezTo>
                    <a:pt x="169" y="50"/>
                    <a:pt x="169" y="50"/>
                    <a:pt x="169" y="50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5" y="54"/>
                    <a:pt x="162" y="56"/>
                    <a:pt x="158" y="58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4" y="59"/>
                    <a:pt x="150" y="60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6" y="61"/>
                    <a:pt x="146" y="6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6" y="61"/>
                    <a:pt x="145" y="61"/>
                    <a:pt x="144" y="61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0" y="120"/>
                    <a:pt x="0" y="142"/>
                    <a:pt x="13" y="156"/>
                  </a:cubicBezTo>
                  <a:cubicBezTo>
                    <a:pt x="20" y="163"/>
                    <a:pt x="29" y="167"/>
                    <a:pt x="38" y="167"/>
                  </a:cubicBezTo>
                  <a:cubicBezTo>
                    <a:pt x="48" y="167"/>
                    <a:pt x="57" y="163"/>
                    <a:pt x="63" y="156"/>
                  </a:cubicBezTo>
                  <a:cubicBezTo>
                    <a:pt x="169" y="50"/>
                    <a:pt x="169" y="50"/>
                    <a:pt x="169" y="50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72" y="3"/>
                    <a:pt x="175" y="7"/>
                    <a:pt x="176" y="11"/>
                  </a:cubicBezTo>
                  <a:cubicBezTo>
                    <a:pt x="176" y="11"/>
                    <a:pt x="176" y="11"/>
                    <a:pt x="176" y="11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75" y="7"/>
                    <a:pt x="172" y="3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0" name="Freeform 83"/>
            <p:cNvSpPr>
              <a:spLocks noEditPoints="1"/>
            </p:cNvSpPr>
            <p:nvPr/>
          </p:nvSpPr>
          <p:spPr bwMode="auto">
            <a:xfrm>
              <a:off x="8362950" y="1690688"/>
              <a:ext cx="211138" cy="87312"/>
            </a:xfrm>
            <a:custGeom>
              <a:avLst/>
              <a:gdLst>
                <a:gd name="T0" fmla="*/ 87 w 121"/>
                <a:gd name="T1" fmla="*/ 50 h 50"/>
                <a:gd name="T2" fmla="*/ 87 w 121"/>
                <a:gd name="T3" fmla="*/ 50 h 50"/>
                <a:gd name="T4" fmla="*/ 87 w 121"/>
                <a:gd name="T5" fmla="*/ 50 h 50"/>
                <a:gd name="T6" fmla="*/ 88 w 121"/>
                <a:gd name="T7" fmla="*/ 50 h 50"/>
                <a:gd name="T8" fmla="*/ 88 w 121"/>
                <a:gd name="T9" fmla="*/ 50 h 50"/>
                <a:gd name="T10" fmla="*/ 88 w 121"/>
                <a:gd name="T11" fmla="*/ 50 h 50"/>
                <a:gd name="T12" fmla="*/ 98 w 121"/>
                <a:gd name="T13" fmla="*/ 47 h 50"/>
                <a:gd name="T14" fmla="*/ 88 w 121"/>
                <a:gd name="T15" fmla="*/ 50 h 50"/>
                <a:gd name="T16" fmla="*/ 98 w 121"/>
                <a:gd name="T17" fmla="*/ 47 h 50"/>
                <a:gd name="T18" fmla="*/ 98 w 121"/>
                <a:gd name="T19" fmla="*/ 47 h 50"/>
                <a:gd name="T20" fmla="*/ 98 w 121"/>
                <a:gd name="T21" fmla="*/ 47 h 50"/>
                <a:gd name="T22" fmla="*/ 98 w 121"/>
                <a:gd name="T23" fmla="*/ 47 h 50"/>
                <a:gd name="T24" fmla="*/ 99 w 121"/>
                <a:gd name="T25" fmla="*/ 47 h 50"/>
                <a:gd name="T26" fmla="*/ 99 w 121"/>
                <a:gd name="T27" fmla="*/ 47 h 50"/>
                <a:gd name="T28" fmla="*/ 99 w 121"/>
                <a:gd name="T29" fmla="*/ 47 h 50"/>
                <a:gd name="T30" fmla="*/ 110 w 121"/>
                <a:gd name="T31" fmla="*/ 40 h 50"/>
                <a:gd name="T32" fmla="*/ 110 w 121"/>
                <a:gd name="T33" fmla="*/ 40 h 50"/>
                <a:gd name="T34" fmla="*/ 110 w 121"/>
                <a:gd name="T35" fmla="*/ 40 h 50"/>
                <a:gd name="T36" fmla="*/ 110 w 121"/>
                <a:gd name="T37" fmla="*/ 40 h 50"/>
                <a:gd name="T38" fmla="*/ 110 w 121"/>
                <a:gd name="T39" fmla="*/ 40 h 50"/>
                <a:gd name="T40" fmla="*/ 110 w 121"/>
                <a:gd name="T41" fmla="*/ 40 h 50"/>
                <a:gd name="T42" fmla="*/ 110 w 121"/>
                <a:gd name="T43" fmla="*/ 39 h 50"/>
                <a:gd name="T44" fmla="*/ 110 w 121"/>
                <a:gd name="T45" fmla="*/ 40 h 50"/>
                <a:gd name="T46" fmla="*/ 110 w 121"/>
                <a:gd name="T47" fmla="*/ 39 h 50"/>
                <a:gd name="T48" fmla="*/ 110 w 121"/>
                <a:gd name="T49" fmla="*/ 39 h 50"/>
                <a:gd name="T50" fmla="*/ 110 w 121"/>
                <a:gd name="T51" fmla="*/ 39 h 50"/>
                <a:gd name="T52" fmla="*/ 110 w 121"/>
                <a:gd name="T53" fmla="*/ 39 h 50"/>
                <a:gd name="T54" fmla="*/ 110 w 121"/>
                <a:gd name="T55" fmla="*/ 39 h 50"/>
                <a:gd name="T56" fmla="*/ 35 w 121"/>
                <a:gd name="T57" fmla="*/ 14 h 50"/>
                <a:gd name="T58" fmla="*/ 0 w 121"/>
                <a:gd name="T59" fmla="*/ 50 h 50"/>
                <a:gd name="T60" fmla="*/ 85 w 121"/>
                <a:gd name="T61" fmla="*/ 50 h 50"/>
                <a:gd name="T62" fmla="*/ 60 w 121"/>
                <a:gd name="T63" fmla="*/ 39 h 50"/>
                <a:gd name="T64" fmla="*/ 35 w 121"/>
                <a:gd name="T65" fmla="*/ 14 h 50"/>
                <a:gd name="T66" fmla="*/ 118 w 121"/>
                <a:gd name="T67" fmla="*/ 0 h 50"/>
                <a:gd name="T68" fmla="*/ 121 w 121"/>
                <a:gd name="T69" fmla="*/ 14 h 50"/>
                <a:gd name="T70" fmla="*/ 118 w 121"/>
                <a:gd name="T71" fmla="*/ 0 h 50"/>
                <a:gd name="T72" fmla="*/ 118 w 121"/>
                <a:gd name="T73" fmla="*/ 0 h 50"/>
                <a:gd name="T74" fmla="*/ 118 w 121"/>
                <a:gd name="T75" fmla="*/ 0 h 50"/>
                <a:gd name="T76" fmla="*/ 118 w 121"/>
                <a:gd name="T77" fmla="*/ 0 h 50"/>
                <a:gd name="T78" fmla="*/ 117 w 121"/>
                <a:gd name="T79" fmla="*/ 0 h 50"/>
                <a:gd name="T80" fmla="*/ 117 w 121"/>
                <a:gd name="T81" fmla="*/ 0 h 50"/>
                <a:gd name="T82" fmla="*/ 117 w 121"/>
                <a:gd name="T8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" h="50">
                  <a:moveTo>
                    <a:pt x="87" y="50"/>
                  </a:moveTo>
                  <a:cubicBezTo>
                    <a:pt x="87" y="50"/>
                    <a:pt x="87" y="50"/>
                    <a:pt x="87" y="50"/>
                  </a:cubicBezTo>
                  <a:cubicBezTo>
                    <a:pt x="87" y="50"/>
                    <a:pt x="87" y="50"/>
                    <a:pt x="87" y="50"/>
                  </a:cubicBezTo>
                  <a:moveTo>
                    <a:pt x="88" y="50"/>
                  </a:moveTo>
                  <a:cubicBezTo>
                    <a:pt x="88" y="50"/>
                    <a:pt x="88" y="50"/>
                    <a:pt x="88" y="50"/>
                  </a:cubicBezTo>
                  <a:cubicBezTo>
                    <a:pt x="88" y="50"/>
                    <a:pt x="88" y="50"/>
                    <a:pt x="88" y="50"/>
                  </a:cubicBezTo>
                  <a:moveTo>
                    <a:pt x="98" y="47"/>
                  </a:moveTo>
                  <a:cubicBezTo>
                    <a:pt x="95" y="49"/>
                    <a:pt x="91" y="49"/>
                    <a:pt x="88" y="50"/>
                  </a:cubicBezTo>
                  <a:cubicBezTo>
                    <a:pt x="91" y="49"/>
                    <a:pt x="95" y="48"/>
                    <a:pt x="98" y="47"/>
                  </a:cubicBezTo>
                  <a:moveTo>
                    <a:pt x="98" y="47"/>
                  </a:moveTo>
                  <a:cubicBezTo>
                    <a:pt x="98" y="47"/>
                    <a:pt x="98" y="47"/>
                    <a:pt x="98" y="47"/>
                  </a:cubicBezTo>
                  <a:cubicBezTo>
                    <a:pt x="98" y="47"/>
                    <a:pt x="98" y="47"/>
                    <a:pt x="98" y="47"/>
                  </a:cubicBezTo>
                  <a:moveTo>
                    <a:pt x="99" y="47"/>
                  </a:moveTo>
                  <a:cubicBezTo>
                    <a:pt x="99" y="47"/>
                    <a:pt x="99" y="47"/>
                    <a:pt x="99" y="47"/>
                  </a:cubicBezTo>
                  <a:cubicBezTo>
                    <a:pt x="99" y="47"/>
                    <a:pt x="99" y="47"/>
                    <a:pt x="99" y="47"/>
                  </a:cubicBezTo>
                  <a:moveTo>
                    <a:pt x="110" y="40"/>
                  </a:moveTo>
                  <a:cubicBezTo>
                    <a:pt x="110" y="40"/>
                    <a:pt x="110" y="40"/>
                    <a:pt x="110" y="40"/>
                  </a:cubicBezTo>
                  <a:cubicBezTo>
                    <a:pt x="110" y="40"/>
                    <a:pt x="110" y="40"/>
                    <a:pt x="110" y="40"/>
                  </a:cubicBezTo>
                  <a:moveTo>
                    <a:pt x="110" y="40"/>
                  </a:moveTo>
                  <a:cubicBezTo>
                    <a:pt x="110" y="40"/>
                    <a:pt x="110" y="40"/>
                    <a:pt x="110" y="40"/>
                  </a:cubicBezTo>
                  <a:cubicBezTo>
                    <a:pt x="110" y="40"/>
                    <a:pt x="110" y="40"/>
                    <a:pt x="110" y="40"/>
                  </a:cubicBezTo>
                  <a:moveTo>
                    <a:pt x="110" y="39"/>
                  </a:moveTo>
                  <a:cubicBezTo>
                    <a:pt x="110" y="40"/>
                    <a:pt x="110" y="40"/>
                    <a:pt x="110" y="40"/>
                  </a:cubicBezTo>
                  <a:cubicBezTo>
                    <a:pt x="110" y="40"/>
                    <a:pt x="110" y="40"/>
                    <a:pt x="110" y="39"/>
                  </a:cubicBezTo>
                  <a:moveTo>
                    <a:pt x="110" y="39"/>
                  </a:moveTo>
                  <a:cubicBezTo>
                    <a:pt x="110" y="39"/>
                    <a:pt x="110" y="39"/>
                    <a:pt x="110" y="39"/>
                  </a:cubicBezTo>
                  <a:cubicBezTo>
                    <a:pt x="110" y="39"/>
                    <a:pt x="110" y="39"/>
                    <a:pt x="110" y="39"/>
                  </a:cubicBezTo>
                  <a:cubicBezTo>
                    <a:pt x="110" y="39"/>
                    <a:pt x="110" y="39"/>
                    <a:pt x="110" y="39"/>
                  </a:cubicBezTo>
                  <a:moveTo>
                    <a:pt x="35" y="14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76" y="50"/>
                    <a:pt x="67" y="46"/>
                    <a:pt x="60" y="39"/>
                  </a:cubicBezTo>
                  <a:cubicBezTo>
                    <a:pt x="35" y="14"/>
                    <a:pt x="35" y="14"/>
                    <a:pt x="35" y="14"/>
                  </a:cubicBezTo>
                  <a:moveTo>
                    <a:pt x="118" y="0"/>
                  </a:moveTo>
                  <a:cubicBezTo>
                    <a:pt x="120" y="4"/>
                    <a:pt x="121" y="9"/>
                    <a:pt x="121" y="14"/>
                  </a:cubicBezTo>
                  <a:cubicBezTo>
                    <a:pt x="121" y="9"/>
                    <a:pt x="120" y="4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moveTo>
                    <a:pt x="117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1" name="Freeform 84"/>
            <p:cNvSpPr>
              <a:spLocks noEditPoints="1"/>
            </p:cNvSpPr>
            <p:nvPr/>
          </p:nvSpPr>
          <p:spPr bwMode="auto">
            <a:xfrm>
              <a:off x="8510588" y="1654176"/>
              <a:ext cx="58738" cy="123825"/>
            </a:xfrm>
            <a:custGeom>
              <a:avLst/>
              <a:gdLst>
                <a:gd name="T0" fmla="*/ 0 w 33"/>
                <a:gd name="T1" fmla="*/ 71 h 71"/>
                <a:gd name="T2" fmla="*/ 0 w 33"/>
                <a:gd name="T3" fmla="*/ 71 h 71"/>
                <a:gd name="T4" fmla="*/ 3 w 33"/>
                <a:gd name="T5" fmla="*/ 71 h 71"/>
                <a:gd name="T6" fmla="*/ 3 w 33"/>
                <a:gd name="T7" fmla="*/ 71 h 71"/>
                <a:gd name="T8" fmla="*/ 3 w 33"/>
                <a:gd name="T9" fmla="*/ 71 h 71"/>
                <a:gd name="T10" fmla="*/ 13 w 33"/>
                <a:gd name="T11" fmla="*/ 68 h 71"/>
                <a:gd name="T12" fmla="*/ 13 w 33"/>
                <a:gd name="T13" fmla="*/ 68 h 71"/>
                <a:gd name="T14" fmla="*/ 13 w 33"/>
                <a:gd name="T15" fmla="*/ 68 h 71"/>
                <a:gd name="T16" fmla="*/ 25 w 33"/>
                <a:gd name="T17" fmla="*/ 61 h 71"/>
                <a:gd name="T18" fmla="*/ 25 w 33"/>
                <a:gd name="T19" fmla="*/ 61 h 71"/>
                <a:gd name="T20" fmla="*/ 25 w 33"/>
                <a:gd name="T21" fmla="*/ 61 h 71"/>
                <a:gd name="T22" fmla="*/ 25 w 33"/>
                <a:gd name="T23" fmla="*/ 61 h 71"/>
                <a:gd name="T24" fmla="*/ 25 w 33"/>
                <a:gd name="T25" fmla="*/ 61 h 71"/>
                <a:gd name="T26" fmla="*/ 25 w 33"/>
                <a:gd name="T27" fmla="*/ 60 h 71"/>
                <a:gd name="T28" fmla="*/ 26 w 33"/>
                <a:gd name="T29" fmla="*/ 60 h 71"/>
                <a:gd name="T30" fmla="*/ 26 w 33"/>
                <a:gd name="T31" fmla="*/ 60 h 71"/>
                <a:gd name="T32" fmla="*/ 26 w 33"/>
                <a:gd name="T33" fmla="*/ 60 h 71"/>
                <a:gd name="T34" fmla="*/ 26 w 33"/>
                <a:gd name="T35" fmla="*/ 60 h 71"/>
                <a:gd name="T36" fmla="*/ 26 w 33"/>
                <a:gd name="T37" fmla="*/ 60 h 71"/>
                <a:gd name="T38" fmla="*/ 26 w 33"/>
                <a:gd name="T39" fmla="*/ 60 h 71"/>
                <a:gd name="T40" fmla="*/ 26 w 33"/>
                <a:gd name="T41" fmla="*/ 59 h 71"/>
                <a:gd name="T42" fmla="*/ 26 w 33"/>
                <a:gd name="T43" fmla="*/ 59 h 71"/>
                <a:gd name="T44" fmla="*/ 26 w 33"/>
                <a:gd name="T45" fmla="*/ 59 h 71"/>
                <a:gd name="T46" fmla="*/ 33 w 33"/>
                <a:gd name="T47" fmla="*/ 50 h 71"/>
                <a:gd name="T48" fmla="*/ 33 w 33"/>
                <a:gd name="T49" fmla="*/ 50 h 71"/>
                <a:gd name="T50" fmla="*/ 33 w 33"/>
                <a:gd name="T51" fmla="*/ 21 h 71"/>
                <a:gd name="T52" fmla="*/ 12 w 33"/>
                <a:gd name="T53" fmla="*/ 2 h 71"/>
                <a:gd name="T54" fmla="*/ 25 w 33"/>
                <a:gd name="T55" fmla="*/ 10 h 71"/>
                <a:gd name="T56" fmla="*/ 12 w 33"/>
                <a:gd name="T57" fmla="*/ 2 h 71"/>
                <a:gd name="T58" fmla="*/ 12 w 33"/>
                <a:gd name="T59" fmla="*/ 2 h 71"/>
                <a:gd name="T60" fmla="*/ 0 w 33"/>
                <a:gd name="T61" fmla="*/ 0 h 71"/>
                <a:gd name="T62" fmla="*/ 0 w 33"/>
                <a:gd name="T63" fmla="*/ 0 h 71"/>
                <a:gd name="T64" fmla="*/ 0 w 33"/>
                <a:gd name="T6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71">
                  <a:moveTo>
                    <a:pt x="2" y="71"/>
                  </a:moveTo>
                  <a:cubicBezTo>
                    <a:pt x="2" y="71"/>
                    <a:pt x="1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1"/>
                    <a:pt x="2" y="71"/>
                    <a:pt x="2" y="71"/>
                  </a:cubicBezTo>
                  <a:moveTo>
                    <a:pt x="3" y="71"/>
                  </a:moveTo>
                  <a:cubicBezTo>
                    <a:pt x="3" y="71"/>
                    <a:pt x="2" y="71"/>
                    <a:pt x="2" y="71"/>
                  </a:cubicBezTo>
                  <a:cubicBezTo>
                    <a:pt x="2" y="71"/>
                    <a:pt x="3" y="71"/>
                    <a:pt x="3" y="71"/>
                  </a:cubicBezTo>
                  <a:moveTo>
                    <a:pt x="3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moveTo>
                    <a:pt x="13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6"/>
                    <a:pt x="14" y="68"/>
                  </a:cubicBezTo>
                  <a:cubicBezTo>
                    <a:pt x="18" y="66"/>
                    <a:pt x="21" y="64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59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moveTo>
                    <a:pt x="32" y="50"/>
                  </a:moveTo>
                  <a:cubicBezTo>
                    <a:pt x="31" y="53"/>
                    <a:pt x="29" y="57"/>
                    <a:pt x="26" y="59"/>
                  </a:cubicBezTo>
                  <a:cubicBezTo>
                    <a:pt x="29" y="57"/>
                    <a:pt x="31" y="53"/>
                    <a:pt x="32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2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2" y="21"/>
                  </a:cubicBezTo>
                  <a:moveTo>
                    <a:pt x="12" y="2"/>
                  </a:moveTo>
                  <a:cubicBezTo>
                    <a:pt x="21" y="5"/>
                    <a:pt x="29" y="12"/>
                    <a:pt x="32" y="21"/>
                  </a:cubicBezTo>
                  <a:cubicBezTo>
                    <a:pt x="31" y="17"/>
                    <a:pt x="28" y="13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2" y="7"/>
                    <a:pt x="17" y="4"/>
                    <a:pt x="12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008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2" name="Freeform 85"/>
            <p:cNvSpPr>
              <a:spLocks/>
            </p:cNvSpPr>
            <p:nvPr/>
          </p:nvSpPr>
          <p:spPr bwMode="auto">
            <a:xfrm>
              <a:off x="8425656" y="1654176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0 h 71"/>
                <a:gd name="T6" fmla="*/ 0 w 86"/>
                <a:gd name="T7" fmla="*/ 35 h 71"/>
                <a:gd name="T8" fmla="*/ 25 w 86"/>
                <a:gd name="T9" fmla="*/ 60 h 71"/>
                <a:gd name="T10" fmla="*/ 50 w 86"/>
                <a:gd name="T11" fmla="*/ 71 h 71"/>
                <a:gd name="T12" fmla="*/ 50 w 86"/>
                <a:gd name="T13" fmla="*/ 71 h 71"/>
                <a:gd name="T14" fmla="*/ 52 w 86"/>
                <a:gd name="T15" fmla="*/ 71 h 71"/>
                <a:gd name="T16" fmla="*/ 52 w 86"/>
                <a:gd name="T17" fmla="*/ 71 h 71"/>
                <a:gd name="T18" fmla="*/ 53 w 86"/>
                <a:gd name="T19" fmla="*/ 71 h 71"/>
                <a:gd name="T20" fmla="*/ 53 w 86"/>
                <a:gd name="T21" fmla="*/ 71 h 71"/>
                <a:gd name="T22" fmla="*/ 53 w 86"/>
                <a:gd name="T23" fmla="*/ 71 h 71"/>
                <a:gd name="T24" fmla="*/ 63 w 86"/>
                <a:gd name="T25" fmla="*/ 68 h 71"/>
                <a:gd name="T26" fmla="*/ 63 w 86"/>
                <a:gd name="T27" fmla="*/ 68 h 71"/>
                <a:gd name="T28" fmla="*/ 63 w 86"/>
                <a:gd name="T29" fmla="*/ 68 h 71"/>
                <a:gd name="T30" fmla="*/ 64 w 86"/>
                <a:gd name="T31" fmla="*/ 68 h 71"/>
                <a:gd name="T32" fmla="*/ 64 w 86"/>
                <a:gd name="T33" fmla="*/ 68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5 w 86"/>
                <a:gd name="T45" fmla="*/ 60 h 71"/>
                <a:gd name="T46" fmla="*/ 75 w 86"/>
                <a:gd name="T47" fmla="*/ 60 h 71"/>
                <a:gd name="T48" fmla="*/ 75 w 86"/>
                <a:gd name="T49" fmla="*/ 60 h 71"/>
                <a:gd name="T50" fmla="*/ 75 w 86"/>
                <a:gd name="T51" fmla="*/ 60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76 w 86"/>
                <a:gd name="T67" fmla="*/ 60 h 71"/>
                <a:gd name="T68" fmla="*/ 76 w 86"/>
                <a:gd name="T69" fmla="*/ 59 h 71"/>
                <a:gd name="T70" fmla="*/ 76 w 86"/>
                <a:gd name="T71" fmla="*/ 59 h 71"/>
                <a:gd name="T72" fmla="*/ 76 w 86"/>
                <a:gd name="T73" fmla="*/ 59 h 71"/>
                <a:gd name="T74" fmla="*/ 82 w 86"/>
                <a:gd name="T75" fmla="*/ 50 h 71"/>
                <a:gd name="T76" fmla="*/ 83 w 86"/>
                <a:gd name="T77" fmla="*/ 50 h 71"/>
                <a:gd name="T78" fmla="*/ 83 w 86"/>
                <a:gd name="T79" fmla="*/ 50 h 71"/>
                <a:gd name="T80" fmla="*/ 86 w 86"/>
                <a:gd name="T81" fmla="*/ 35 h 71"/>
                <a:gd name="T82" fmla="*/ 83 w 86"/>
                <a:gd name="T83" fmla="*/ 21 h 71"/>
                <a:gd name="T84" fmla="*/ 82 w 86"/>
                <a:gd name="T85" fmla="*/ 21 h 71"/>
                <a:gd name="T86" fmla="*/ 82 w 86"/>
                <a:gd name="T87" fmla="*/ 21 h 71"/>
                <a:gd name="T88" fmla="*/ 62 w 86"/>
                <a:gd name="T89" fmla="*/ 2 h 71"/>
                <a:gd name="T90" fmla="*/ 62 w 86"/>
                <a:gd name="T91" fmla="*/ 2 h 71"/>
                <a:gd name="T92" fmla="*/ 62 w 86"/>
                <a:gd name="T93" fmla="*/ 2 h 71"/>
                <a:gd name="T94" fmla="*/ 54 w 86"/>
                <a:gd name="T95" fmla="*/ 0 h 71"/>
                <a:gd name="T96" fmla="*/ 50 w 86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6" y="70"/>
                    <a:pt x="60" y="70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6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59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9" y="57"/>
                    <a:pt x="81" y="53"/>
                    <a:pt x="82" y="50"/>
                  </a:cubicBezTo>
                  <a:cubicBezTo>
                    <a:pt x="82" y="50"/>
                    <a:pt x="82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1"/>
                  </a:cubicBezTo>
                  <a:cubicBezTo>
                    <a:pt x="83" y="21"/>
                    <a:pt x="83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79" y="12"/>
                    <a:pt x="71" y="5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59" y="1"/>
                    <a:pt x="57" y="0"/>
                    <a:pt x="54" y="0"/>
                  </a:cubicBezTo>
                  <a:cubicBezTo>
                    <a:pt x="53" y="0"/>
                    <a:pt x="52" y="0"/>
                    <a:pt x="50" y="0"/>
                  </a:cubicBezTo>
                </a:path>
              </a:pathLst>
            </a:custGeom>
            <a:solidFill>
              <a:srgbClr val="0066C5"/>
            </a:solidFill>
            <a:ln>
              <a:solidFill>
                <a:srgbClr val="0066C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13" name="Group 139"/>
          <p:cNvGrpSpPr>
            <a:grpSpLocks noChangeAspect="1"/>
          </p:cNvGrpSpPr>
          <p:nvPr/>
        </p:nvGrpSpPr>
        <p:grpSpPr>
          <a:xfrm rot="10800000">
            <a:off x="5031284" y="3703767"/>
            <a:ext cx="1976728" cy="235479"/>
            <a:chOff x="4437063" y="2503489"/>
            <a:chExt cx="4144459" cy="493712"/>
          </a:xfrm>
        </p:grpSpPr>
        <p:sp>
          <p:nvSpPr>
            <p:cNvPr id="214" name="Freeform 5"/>
            <p:cNvSpPr>
              <a:spLocks noEditPoints="1"/>
            </p:cNvSpPr>
            <p:nvPr/>
          </p:nvSpPr>
          <p:spPr bwMode="auto">
            <a:xfrm>
              <a:off x="4437063" y="2689226"/>
              <a:ext cx="4137025" cy="123825"/>
            </a:xfrm>
            <a:custGeom>
              <a:avLst/>
              <a:gdLst>
                <a:gd name="T0" fmla="*/ 2356 w 2366"/>
                <a:gd name="T1" fmla="*/ 60 h 71"/>
                <a:gd name="T2" fmla="*/ 2355 w 2366"/>
                <a:gd name="T3" fmla="*/ 60 h 71"/>
                <a:gd name="T4" fmla="*/ 2355 w 2366"/>
                <a:gd name="T5" fmla="*/ 60 h 71"/>
                <a:gd name="T6" fmla="*/ 2356 w 2366"/>
                <a:gd name="T7" fmla="*/ 60 h 71"/>
                <a:gd name="T8" fmla="*/ 2356 w 2366"/>
                <a:gd name="T9" fmla="*/ 60 h 71"/>
                <a:gd name="T10" fmla="*/ 2356 w 2366"/>
                <a:gd name="T11" fmla="*/ 60 h 71"/>
                <a:gd name="T12" fmla="*/ 2356 w 2366"/>
                <a:gd name="T13" fmla="*/ 60 h 71"/>
                <a:gd name="T14" fmla="*/ 2356 w 2366"/>
                <a:gd name="T15" fmla="*/ 60 h 71"/>
                <a:gd name="T16" fmla="*/ 2356 w 2366"/>
                <a:gd name="T17" fmla="*/ 60 h 71"/>
                <a:gd name="T18" fmla="*/ 2356 w 2366"/>
                <a:gd name="T19" fmla="*/ 60 h 71"/>
                <a:gd name="T20" fmla="*/ 2356 w 2366"/>
                <a:gd name="T21" fmla="*/ 60 h 71"/>
                <a:gd name="T22" fmla="*/ 2356 w 2366"/>
                <a:gd name="T23" fmla="*/ 60 h 71"/>
                <a:gd name="T24" fmla="*/ 2356 w 2366"/>
                <a:gd name="T25" fmla="*/ 60 h 71"/>
                <a:gd name="T26" fmla="*/ 2363 w 2366"/>
                <a:gd name="T27" fmla="*/ 50 h 71"/>
                <a:gd name="T28" fmla="*/ 2363 w 2366"/>
                <a:gd name="T29" fmla="*/ 50 h 71"/>
                <a:gd name="T30" fmla="*/ 2363 w 2366"/>
                <a:gd name="T31" fmla="*/ 50 h 71"/>
                <a:gd name="T32" fmla="*/ 2363 w 2366"/>
                <a:gd name="T33" fmla="*/ 49 h 71"/>
                <a:gd name="T34" fmla="*/ 2363 w 2366"/>
                <a:gd name="T35" fmla="*/ 49 h 71"/>
                <a:gd name="T36" fmla="*/ 2363 w 2366"/>
                <a:gd name="T37" fmla="*/ 49 h 71"/>
                <a:gd name="T38" fmla="*/ 2363 w 2366"/>
                <a:gd name="T39" fmla="*/ 21 h 71"/>
                <a:gd name="T40" fmla="*/ 2366 w 2366"/>
                <a:gd name="T41" fmla="*/ 35 h 71"/>
                <a:gd name="T42" fmla="*/ 2363 w 2366"/>
                <a:gd name="T43" fmla="*/ 49 h 71"/>
                <a:gd name="T44" fmla="*/ 2366 w 2366"/>
                <a:gd name="T45" fmla="*/ 35 h 71"/>
                <a:gd name="T46" fmla="*/ 2363 w 2366"/>
                <a:gd name="T47" fmla="*/ 21 h 71"/>
                <a:gd name="T48" fmla="*/ 2362 w 2366"/>
                <a:gd name="T49" fmla="*/ 21 h 71"/>
                <a:gd name="T50" fmla="*/ 2362 w 2366"/>
                <a:gd name="T51" fmla="*/ 21 h 71"/>
                <a:gd name="T52" fmla="*/ 2362 w 2366"/>
                <a:gd name="T53" fmla="*/ 21 h 71"/>
                <a:gd name="T54" fmla="*/ 2245 w 2366"/>
                <a:gd name="T55" fmla="*/ 0 h 71"/>
                <a:gd name="T56" fmla="*/ 36 w 2366"/>
                <a:gd name="T57" fmla="*/ 0 h 71"/>
                <a:gd name="T58" fmla="*/ 0 w 2366"/>
                <a:gd name="T59" fmla="*/ 35 h 71"/>
                <a:gd name="T60" fmla="*/ 36 w 2366"/>
                <a:gd name="T61" fmla="*/ 71 h 71"/>
                <a:gd name="T62" fmla="*/ 2245 w 2366"/>
                <a:gd name="T63" fmla="*/ 71 h 71"/>
                <a:gd name="T64" fmla="*/ 2280 w 2366"/>
                <a:gd name="T65" fmla="*/ 35 h 71"/>
                <a:gd name="T66" fmla="*/ 2245 w 2366"/>
                <a:gd name="T6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66" h="71">
                  <a:moveTo>
                    <a:pt x="2356" y="60"/>
                  </a:moveTo>
                  <a:cubicBezTo>
                    <a:pt x="2355" y="60"/>
                    <a:pt x="2355" y="60"/>
                    <a:pt x="2355" y="60"/>
                  </a:cubicBezTo>
                  <a:cubicBezTo>
                    <a:pt x="2355" y="60"/>
                    <a:pt x="2355" y="60"/>
                    <a:pt x="2355" y="60"/>
                  </a:cubicBezTo>
                  <a:cubicBezTo>
                    <a:pt x="2355" y="60"/>
                    <a:pt x="2355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63" y="50"/>
                  </a:moveTo>
                  <a:cubicBezTo>
                    <a:pt x="2363" y="50"/>
                    <a:pt x="2363" y="50"/>
                    <a:pt x="2363" y="50"/>
                  </a:cubicBezTo>
                  <a:cubicBezTo>
                    <a:pt x="2363" y="50"/>
                    <a:pt x="2363" y="50"/>
                    <a:pt x="2363" y="50"/>
                  </a:cubicBezTo>
                  <a:moveTo>
                    <a:pt x="2363" y="49"/>
                  </a:moveTo>
                  <a:cubicBezTo>
                    <a:pt x="2363" y="49"/>
                    <a:pt x="2363" y="49"/>
                    <a:pt x="2363" y="49"/>
                  </a:cubicBezTo>
                  <a:cubicBezTo>
                    <a:pt x="2363" y="49"/>
                    <a:pt x="2363" y="49"/>
                    <a:pt x="2363" y="49"/>
                  </a:cubicBezTo>
                  <a:moveTo>
                    <a:pt x="2363" y="21"/>
                  </a:moveTo>
                  <a:cubicBezTo>
                    <a:pt x="2365" y="25"/>
                    <a:pt x="2366" y="30"/>
                    <a:pt x="2366" y="35"/>
                  </a:cubicBezTo>
                  <a:cubicBezTo>
                    <a:pt x="2366" y="40"/>
                    <a:pt x="2365" y="45"/>
                    <a:pt x="2363" y="49"/>
                  </a:cubicBezTo>
                  <a:cubicBezTo>
                    <a:pt x="2365" y="45"/>
                    <a:pt x="2366" y="40"/>
                    <a:pt x="2366" y="35"/>
                  </a:cubicBezTo>
                  <a:cubicBezTo>
                    <a:pt x="2366" y="30"/>
                    <a:pt x="2365" y="25"/>
                    <a:pt x="2363" y="21"/>
                  </a:cubicBezTo>
                  <a:moveTo>
                    <a:pt x="2362" y="21"/>
                  </a:moveTo>
                  <a:cubicBezTo>
                    <a:pt x="2362" y="21"/>
                    <a:pt x="2362" y="21"/>
                    <a:pt x="2362" y="21"/>
                  </a:cubicBezTo>
                  <a:cubicBezTo>
                    <a:pt x="2362" y="21"/>
                    <a:pt x="2362" y="21"/>
                    <a:pt x="2362" y="21"/>
                  </a:cubicBezTo>
                  <a:moveTo>
                    <a:pt x="2245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2245" y="71"/>
                    <a:pt x="2245" y="71"/>
                    <a:pt x="2245" y="71"/>
                  </a:cubicBezTo>
                  <a:cubicBezTo>
                    <a:pt x="2280" y="35"/>
                    <a:pt x="2280" y="35"/>
                    <a:pt x="2280" y="35"/>
                  </a:cubicBezTo>
                  <a:cubicBezTo>
                    <a:pt x="2245" y="0"/>
                    <a:pt x="2245" y="0"/>
                    <a:pt x="2245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5" name="Freeform 6"/>
            <p:cNvSpPr>
              <a:spLocks/>
            </p:cNvSpPr>
            <p:nvPr/>
          </p:nvSpPr>
          <p:spPr bwMode="auto">
            <a:xfrm>
              <a:off x="8259763" y="2503489"/>
              <a:ext cx="295275" cy="203200"/>
            </a:xfrm>
            <a:custGeom>
              <a:avLst/>
              <a:gdLst>
                <a:gd name="T0" fmla="*/ 38 w 169"/>
                <a:gd name="T1" fmla="*/ 0 h 116"/>
                <a:gd name="T2" fmla="*/ 13 w 169"/>
                <a:gd name="T3" fmla="*/ 10 h 116"/>
                <a:gd name="T4" fmla="*/ 13 w 169"/>
                <a:gd name="T5" fmla="*/ 60 h 116"/>
                <a:gd name="T6" fmla="*/ 59 w 169"/>
                <a:gd name="T7" fmla="*/ 106 h 116"/>
                <a:gd name="T8" fmla="*/ 144 w 169"/>
                <a:gd name="T9" fmla="*/ 106 h 116"/>
                <a:gd name="T10" fmla="*/ 144 w 169"/>
                <a:gd name="T11" fmla="*/ 106 h 116"/>
                <a:gd name="T12" fmla="*/ 148 w 169"/>
                <a:gd name="T13" fmla="*/ 106 h 116"/>
                <a:gd name="T14" fmla="*/ 156 w 169"/>
                <a:gd name="T15" fmla="*/ 108 h 116"/>
                <a:gd name="T16" fmla="*/ 156 w 169"/>
                <a:gd name="T17" fmla="*/ 108 h 116"/>
                <a:gd name="T18" fmla="*/ 156 w 169"/>
                <a:gd name="T19" fmla="*/ 108 h 116"/>
                <a:gd name="T20" fmla="*/ 157 w 169"/>
                <a:gd name="T21" fmla="*/ 108 h 116"/>
                <a:gd name="T22" fmla="*/ 157 w 169"/>
                <a:gd name="T23" fmla="*/ 108 h 116"/>
                <a:gd name="T24" fmla="*/ 169 w 169"/>
                <a:gd name="T25" fmla="*/ 116 h 116"/>
                <a:gd name="T26" fmla="*/ 63 w 169"/>
                <a:gd name="T27" fmla="*/ 10 h 116"/>
                <a:gd name="T28" fmla="*/ 38 w 169"/>
                <a:gd name="T2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" h="116"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7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6"/>
                    <a:pt x="147" y="106"/>
                    <a:pt x="148" y="106"/>
                  </a:cubicBezTo>
                  <a:cubicBezTo>
                    <a:pt x="151" y="106"/>
                    <a:pt x="154" y="107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61" y="110"/>
                    <a:pt x="166" y="113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6" name="Freeform 7"/>
            <p:cNvSpPr>
              <a:spLocks noEditPoints="1"/>
            </p:cNvSpPr>
            <p:nvPr/>
          </p:nvSpPr>
          <p:spPr bwMode="auto">
            <a:xfrm>
              <a:off x="8362950" y="2689226"/>
              <a:ext cx="171450" cy="61913"/>
            </a:xfrm>
            <a:custGeom>
              <a:avLst/>
              <a:gdLst>
                <a:gd name="T0" fmla="*/ 98 w 98"/>
                <a:gd name="T1" fmla="*/ 2 h 35"/>
                <a:gd name="T2" fmla="*/ 98 w 98"/>
                <a:gd name="T3" fmla="*/ 2 h 35"/>
                <a:gd name="T4" fmla="*/ 98 w 98"/>
                <a:gd name="T5" fmla="*/ 2 h 35"/>
                <a:gd name="T6" fmla="*/ 97 w 98"/>
                <a:gd name="T7" fmla="*/ 2 h 35"/>
                <a:gd name="T8" fmla="*/ 97 w 98"/>
                <a:gd name="T9" fmla="*/ 2 h 35"/>
                <a:gd name="T10" fmla="*/ 97 w 98"/>
                <a:gd name="T11" fmla="*/ 2 h 35"/>
                <a:gd name="T12" fmla="*/ 89 w 98"/>
                <a:gd name="T13" fmla="*/ 0 h 35"/>
                <a:gd name="T14" fmla="*/ 97 w 98"/>
                <a:gd name="T15" fmla="*/ 2 h 35"/>
                <a:gd name="T16" fmla="*/ 89 w 98"/>
                <a:gd name="T17" fmla="*/ 0 h 35"/>
                <a:gd name="T18" fmla="*/ 85 w 98"/>
                <a:gd name="T19" fmla="*/ 0 h 35"/>
                <a:gd name="T20" fmla="*/ 0 w 98"/>
                <a:gd name="T21" fmla="*/ 0 h 35"/>
                <a:gd name="T22" fmla="*/ 35 w 98"/>
                <a:gd name="T23" fmla="*/ 35 h 35"/>
                <a:gd name="T24" fmla="*/ 60 w 98"/>
                <a:gd name="T25" fmla="*/ 10 h 35"/>
                <a:gd name="T26" fmla="*/ 85 w 98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35">
                  <a:moveTo>
                    <a:pt x="98" y="2"/>
                  </a:move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moveTo>
                    <a:pt x="89" y="0"/>
                  </a:moveTo>
                  <a:cubicBezTo>
                    <a:pt x="92" y="0"/>
                    <a:pt x="94" y="1"/>
                    <a:pt x="97" y="2"/>
                  </a:cubicBezTo>
                  <a:cubicBezTo>
                    <a:pt x="95" y="1"/>
                    <a:pt x="92" y="0"/>
                    <a:pt x="89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7" name="Freeform 8"/>
            <p:cNvSpPr>
              <a:spLocks/>
            </p:cNvSpPr>
            <p:nvPr/>
          </p:nvSpPr>
          <p:spPr bwMode="auto">
            <a:xfrm>
              <a:off x="8259763" y="2794001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9 w 169"/>
                <a:gd name="T3" fmla="*/ 0 h 116"/>
                <a:gd name="T4" fmla="*/ 169 w 169"/>
                <a:gd name="T5" fmla="*/ 0 h 116"/>
                <a:gd name="T6" fmla="*/ 169 w 169"/>
                <a:gd name="T7" fmla="*/ 1 h 116"/>
                <a:gd name="T8" fmla="*/ 169 w 169"/>
                <a:gd name="T9" fmla="*/ 1 h 116"/>
                <a:gd name="T10" fmla="*/ 169 w 169"/>
                <a:gd name="T11" fmla="*/ 1 h 116"/>
                <a:gd name="T12" fmla="*/ 169 w 169"/>
                <a:gd name="T13" fmla="*/ 1 h 116"/>
                <a:gd name="T14" fmla="*/ 169 w 169"/>
                <a:gd name="T15" fmla="*/ 1 h 116"/>
                <a:gd name="T16" fmla="*/ 158 w 169"/>
                <a:gd name="T17" fmla="*/ 8 h 116"/>
                <a:gd name="T18" fmla="*/ 158 w 169"/>
                <a:gd name="T19" fmla="*/ 8 h 116"/>
                <a:gd name="T20" fmla="*/ 157 w 169"/>
                <a:gd name="T21" fmla="*/ 8 h 116"/>
                <a:gd name="T22" fmla="*/ 157 w 169"/>
                <a:gd name="T23" fmla="*/ 8 h 116"/>
                <a:gd name="T24" fmla="*/ 157 w 169"/>
                <a:gd name="T25" fmla="*/ 8 h 116"/>
                <a:gd name="T26" fmla="*/ 147 w 169"/>
                <a:gd name="T27" fmla="*/ 11 h 116"/>
                <a:gd name="T28" fmla="*/ 147 w 169"/>
                <a:gd name="T29" fmla="*/ 11 h 116"/>
                <a:gd name="T30" fmla="*/ 147 w 169"/>
                <a:gd name="T31" fmla="*/ 11 h 116"/>
                <a:gd name="T32" fmla="*/ 146 w 169"/>
                <a:gd name="T33" fmla="*/ 11 h 116"/>
                <a:gd name="T34" fmla="*/ 146 w 169"/>
                <a:gd name="T35" fmla="*/ 11 h 116"/>
                <a:gd name="T36" fmla="*/ 144 w 169"/>
                <a:gd name="T37" fmla="*/ 11 h 116"/>
                <a:gd name="T38" fmla="*/ 144 w 169"/>
                <a:gd name="T39" fmla="*/ 11 h 116"/>
                <a:gd name="T40" fmla="*/ 59 w 169"/>
                <a:gd name="T41" fmla="*/ 11 h 116"/>
                <a:gd name="T42" fmla="*/ 13 w 169"/>
                <a:gd name="T43" fmla="*/ 56 h 116"/>
                <a:gd name="T44" fmla="*/ 13 w 169"/>
                <a:gd name="T45" fmla="*/ 106 h 116"/>
                <a:gd name="T46" fmla="*/ 38 w 169"/>
                <a:gd name="T47" fmla="*/ 116 h 116"/>
                <a:gd name="T48" fmla="*/ 63 w 169"/>
                <a:gd name="T49" fmla="*/ 106 h 116"/>
                <a:gd name="T50" fmla="*/ 169 w 169"/>
                <a:gd name="T5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5" y="4"/>
                    <a:pt x="162" y="6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4" y="9"/>
                    <a:pt x="150" y="10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7" y="11"/>
                    <a:pt x="146" y="11"/>
                    <a:pt x="146" y="11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46" y="11"/>
                    <a:pt x="145" y="11"/>
                    <a:pt x="144" y="11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70"/>
                    <a:pt x="0" y="92"/>
                    <a:pt x="13" y="106"/>
                  </a:cubicBezTo>
                  <a:cubicBezTo>
                    <a:pt x="20" y="113"/>
                    <a:pt x="29" y="116"/>
                    <a:pt x="38" y="116"/>
                  </a:cubicBezTo>
                  <a:cubicBezTo>
                    <a:pt x="48" y="116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8" name="Freeform 9"/>
            <p:cNvSpPr>
              <a:spLocks noEditPoints="1"/>
            </p:cNvSpPr>
            <p:nvPr/>
          </p:nvSpPr>
          <p:spPr bwMode="auto">
            <a:xfrm>
              <a:off x="8362950" y="2751139"/>
              <a:ext cx="192088" cy="61913"/>
            </a:xfrm>
            <a:custGeom>
              <a:avLst/>
              <a:gdLst>
                <a:gd name="T0" fmla="*/ 87 w 110"/>
                <a:gd name="T1" fmla="*/ 36 h 36"/>
                <a:gd name="T2" fmla="*/ 87 w 110"/>
                <a:gd name="T3" fmla="*/ 36 h 36"/>
                <a:gd name="T4" fmla="*/ 87 w 110"/>
                <a:gd name="T5" fmla="*/ 36 h 36"/>
                <a:gd name="T6" fmla="*/ 88 w 110"/>
                <a:gd name="T7" fmla="*/ 36 h 36"/>
                <a:gd name="T8" fmla="*/ 88 w 110"/>
                <a:gd name="T9" fmla="*/ 36 h 36"/>
                <a:gd name="T10" fmla="*/ 88 w 110"/>
                <a:gd name="T11" fmla="*/ 36 h 36"/>
                <a:gd name="T12" fmla="*/ 98 w 110"/>
                <a:gd name="T13" fmla="*/ 33 h 36"/>
                <a:gd name="T14" fmla="*/ 88 w 110"/>
                <a:gd name="T15" fmla="*/ 36 h 36"/>
                <a:gd name="T16" fmla="*/ 98 w 110"/>
                <a:gd name="T17" fmla="*/ 33 h 36"/>
                <a:gd name="T18" fmla="*/ 98 w 110"/>
                <a:gd name="T19" fmla="*/ 33 h 36"/>
                <a:gd name="T20" fmla="*/ 98 w 110"/>
                <a:gd name="T21" fmla="*/ 33 h 36"/>
                <a:gd name="T22" fmla="*/ 98 w 110"/>
                <a:gd name="T23" fmla="*/ 33 h 36"/>
                <a:gd name="T24" fmla="*/ 99 w 110"/>
                <a:gd name="T25" fmla="*/ 33 h 36"/>
                <a:gd name="T26" fmla="*/ 99 w 110"/>
                <a:gd name="T27" fmla="*/ 33 h 36"/>
                <a:gd name="T28" fmla="*/ 99 w 110"/>
                <a:gd name="T29" fmla="*/ 33 h 36"/>
                <a:gd name="T30" fmla="*/ 110 w 110"/>
                <a:gd name="T31" fmla="*/ 26 h 36"/>
                <a:gd name="T32" fmla="*/ 110 w 110"/>
                <a:gd name="T33" fmla="*/ 26 h 36"/>
                <a:gd name="T34" fmla="*/ 110 w 110"/>
                <a:gd name="T35" fmla="*/ 26 h 36"/>
                <a:gd name="T36" fmla="*/ 110 w 110"/>
                <a:gd name="T37" fmla="*/ 26 h 36"/>
                <a:gd name="T38" fmla="*/ 110 w 110"/>
                <a:gd name="T39" fmla="*/ 26 h 36"/>
                <a:gd name="T40" fmla="*/ 110 w 110"/>
                <a:gd name="T41" fmla="*/ 26 h 36"/>
                <a:gd name="T42" fmla="*/ 110 w 110"/>
                <a:gd name="T43" fmla="*/ 25 h 36"/>
                <a:gd name="T44" fmla="*/ 110 w 110"/>
                <a:gd name="T45" fmla="*/ 26 h 36"/>
                <a:gd name="T46" fmla="*/ 110 w 110"/>
                <a:gd name="T47" fmla="*/ 25 h 36"/>
                <a:gd name="T48" fmla="*/ 110 w 110"/>
                <a:gd name="T49" fmla="*/ 25 h 36"/>
                <a:gd name="T50" fmla="*/ 110 w 110"/>
                <a:gd name="T51" fmla="*/ 25 h 36"/>
                <a:gd name="T52" fmla="*/ 110 w 110"/>
                <a:gd name="T53" fmla="*/ 25 h 36"/>
                <a:gd name="T54" fmla="*/ 110 w 110"/>
                <a:gd name="T55" fmla="*/ 25 h 36"/>
                <a:gd name="T56" fmla="*/ 35 w 110"/>
                <a:gd name="T57" fmla="*/ 0 h 36"/>
                <a:gd name="T58" fmla="*/ 0 w 110"/>
                <a:gd name="T59" fmla="*/ 36 h 36"/>
                <a:gd name="T60" fmla="*/ 85 w 110"/>
                <a:gd name="T61" fmla="*/ 36 h 36"/>
                <a:gd name="T62" fmla="*/ 60 w 110"/>
                <a:gd name="T63" fmla="*/ 25 h 36"/>
                <a:gd name="T64" fmla="*/ 35 w 110"/>
                <a:gd name="T6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6">
                  <a:moveTo>
                    <a:pt x="87" y="36"/>
                  </a:move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7" y="36"/>
                  </a:cubicBezTo>
                  <a:moveTo>
                    <a:pt x="88" y="36"/>
                  </a:moveTo>
                  <a:cubicBezTo>
                    <a:pt x="88" y="36"/>
                    <a:pt x="88" y="36"/>
                    <a:pt x="88" y="36"/>
                  </a:cubicBezTo>
                  <a:cubicBezTo>
                    <a:pt x="88" y="36"/>
                    <a:pt x="88" y="36"/>
                    <a:pt x="88" y="36"/>
                  </a:cubicBezTo>
                  <a:moveTo>
                    <a:pt x="98" y="33"/>
                  </a:moveTo>
                  <a:cubicBezTo>
                    <a:pt x="95" y="34"/>
                    <a:pt x="91" y="35"/>
                    <a:pt x="88" y="36"/>
                  </a:cubicBezTo>
                  <a:cubicBezTo>
                    <a:pt x="91" y="35"/>
                    <a:pt x="95" y="34"/>
                    <a:pt x="98" y="33"/>
                  </a:cubicBezTo>
                  <a:moveTo>
                    <a:pt x="98" y="33"/>
                  </a:moveTo>
                  <a:cubicBezTo>
                    <a:pt x="98" y="33"/>
                    <a:pt x="98" y="33"/>
                    <a:pt x="98" y="33"/>
                  </a:cubicBezTo>
                  <a:cubicBezTo>
                    <a:pt x="98" y="33"/>
                    <a:pt x="98" y="33"/>
                    <a:pt x="98" y="33"/>
                  </a:cubicBezTo>
                  <a:moveTo>
                    <a:pt x="99" y="33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9" y="33"/>
                    <a:pt x="99" y="33"/>
                    <a:pt x="99" y="33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5"/>
                  </a:moveTo>
                  <a:cubicBezTo>
                    <a:pt x="110" y="25"/>
                    <a:pt x="110" y="26"/>
                    <a:pt x="110" y="26"/>
                  </a:cubicBezTo>
                  <a:cubicBezTo>
                    <a:pt x="110" y="26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6" y="36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9" name="Freeform 10"/>
            <p:cNvSpPr>
              <a:spLocks noEditPoints="1"/>
            </p:cNvSpPr>
            <p:nvPr/>
          </p:nvSpPr>
          <p:spPr bwMode="auto">
            <a:xfrm>
              <a:off x="8510588" y="2689226"/>
              <a:ext cx="58738" cy="123825"/>
            </a:xfrm>
            <a:custGeom>
              <a:avLst/>
              <a:gdLst>
                <a:gd name="T0" fmla="*/ 0 w 33"/>
                <a:gd name="T1" fmla="*/ 71 h 71"/>
                <a:gd name="T2" fmla="*/ 0 w 33"/>
                <a:gd name="T3" fmla="*/ 71 h 71"/>
                <a:gd name="T4" fmla="*/ 3 w 33"/>
                <a:gd name="T5" fmla="*/ 71 h 71"/>
                <a:gd name="T6" fmla="*/ 3 w 33"/>
                <a:gd name="T7" fmla="*/ 71 h 71"/>
                <a:gd name="T8" fmla="*/ 3 w 33"/>
                <a:gd name="T9" fmla="*/ 71 h 71"/>
                <a:gd name="T10" fmla="*/ 13 w 33"/>
                <a:gd name="T11" fmla="*/ 68 h 71"/>
                <a:gd name="T12" fmla="*/ 13 w 33"/>
                <a:gd name="T13" fmla="*/ 68 h 71"/>
                <a:gd name="T14" fmla="*/ 13 w 33"/>
                <a:gd name="T15" fmla="*/ 68 h 71"/>
                <a:gd name="T16" fmla="*/ 25 w 33"/>
                <a:gd name="T17" fmla="*/ 61 h 71"/>
                <a:gd name="T18" fmla="*/ 25 w 33"/>
                <a:gd name="T19" fmla="*/ 61 h 71"/>
                <a:gd name="T20" fmla="*/ 25 w 33"/>
                <a:gd name="T21" fmla="*/ 61 h 71"/>
                <a:gd name="T22" fmla="*/ 25 w 33"/>
                <a:gd name="T23" fmla="*/ 61 h 71"/>
                <a:gd name="T24" fmla="*/ 25 w 33"/>
                <a:gd name="T25" fmla="*/ 61 h 71"/>
                <a:gd name="T26" fmla="*/ 25 w 33"/>
                <a:gd name="T27" fmla="*/ 60 h 71"/>
                <a:gd name="T28" fmla="*/ 26 w 33"/>
                <a:gd name="T29" fmla="*/ 60 h 71"/>
                <a:gd name="T30" fmla="*/ 26 w 33"/>
                <a:gd name="T31" fmla="*/ 60 h 71"/>
                <a:gd name="T32" fmla="*/ 26 w 33"/>
                <a:gd name="T33" fmla="*/ 60 h 71"/>
                <a:gd name="T34" fmla="*/ 26 w 33"/>
                <a:gd name="T35" fmla="*/ 60 h 71"/>
                <a:gd name="T36" fmla="*/ 26 w 33"/>
                <a:gd name="T37" fmla="*/ 60 h 71"/>
                <a:gd name="T38" fmla="*/ 26 w 33"/>
                <a:gd name="T39" fmla="*/ 60 h 71"/>
                <a:gd name="T40" fmla="*/ 33 w 33"/>
                <a:gd name="T41" fmla="*/ 49 h 71"/>
                <a:gd name="T42" fmla="*/ 33 w 33"/>
                <a:gd name="T43" fmla="*/ 49 h 71"/>
                <a:gd name="T44" fmla="*/ 33 w 33"/>
                <a:gd name="T45" fmla="*/ 49 h 71"/>
                <a:gd name="T46" fmla="*/ 32 w 33"/>
                <a:gd name="T47" fmla="*/ 21 h 71"/>
                <a:gd name="T48" fmla="*/ 32 w 33"/>
                <a:gd name="T49" fmla="*/ 21 h 71"/>
                <a:gd name="T50" fmla="*/ 32 w 33"/>
                <a:gd name="T51" fmla="*/ 21 h 71"/>
                <a:gd name="T52" fmla="*/ 25 w 33"/>
                <a:gd name="T53" fmla="*/ 10 h 71"/>
                <a:gd name="T54" fmla="*/ 12 w 33"/>
                <a:gd name="T55" fmla="*/ 2 h 71"/>
                <a:gd name="T56" fmla="*/ 12 w 33"/>
                <a:gd name="T57" fmla="*/ 2 h 71"/>
                <a:gd name="T58" fmla="*/ 12 w 33"/>
                <a:gd name="T59" fmla="*/ 2 h 71"/>
                <a:gd name="T60" fmla="*/ 0 w 33"/>
                <a:gd name="T61" fmla="*/ 0 h 71"/>
                <a:gd name="T62" fmla="*/ 0 w 33"/>
                <a:gd name="T63" fmla="*/ 0 h 71"/>
                <a:gd name="T64" fmla="*/ 0 w 33"/>
                <a:gd name="T6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71">
                  <a:moveTo>
                    <a:pt x="2" y="71"/>
                  </a:moveTo>
                  <a:cubicBezTo>
                    <a:pt x="2" y="71"/>
                    <a:pt x="1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1"/>
                    <a:pt x="2" y="71"/>
                    <a:pt x="2" y="71"/>
                  </a:cubicBezTo>
                  <a:moveTo>
                    <a:pt x="3" y="71"/>
                  </a:moveTo>
                  <a:cubicBezTo>
                    <a:pt x="3" y="71"/>
                    <a:pt x="2" y="71"/>
                    <a:pt x="2" y="71"/>
                  </a:cubicBezTo>
                  <a:cubicBezTo>
                    <a:pt x="2" y="71"/>
                    <a:pt x="3" y="71"/>
                    <a:pt x="3" y="71"/>
                  </a:cubicBezTo>
                  <a:moveTo>
                    <a:pt x="3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moveTo>
                    <a:pt x="13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6"/>
                    <a:pt x="14" y="68"/>
                  </a:cubicBezTo>
                  <a:cubicBezTo>
                    <a:pt x="18" y="66"/>
                    <a:pt x="21" y="64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3" y="50"/>
                  </a:moveTo>
                  <a:cubicBezTo>
                    <a:pt x="31" y="53"/>
                    <a:pt x="29" y="57"/>
                    <a:pt x="26" y="60"/>
                  </a:cubicBezTo>
                  <a:cubicBezTo>
                    <a:pt x="29" y="57"/>
                    <a:pt x="31" y="53"/>
                    <a:pt x="33" y="50"/>
                  </a:cubicBezTo>
                  <a:moveTo>
                    <a:pt x="33" y="49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49"/>
                  </a:cubicBezTo>
                  <a:moveTo>
                    <a:pt x="33" y="49"/>
                  </a:moveTo>
                  <a:cubicBezTo>
                    <a:pt x="33" y="49"/>
                    <a:pt x="33" y="49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moveTo>
                    <a:pt x="32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2" y="21"/>
                  </a:cubicBezTo>
                  <a:moveTo>
                    <a:pt x="13" y="2"/>
                  </a:moveTo>
                  <a:cubicBezTo>
                    <a:pt x="21" y="5"/>
                    <a:pt x="29" y="12"/>
                    <a:pt x="32" y="21"/>
                  </a:cubicBezTo>
                  <a:cubicBezTo>
                    <a:pt x="31" y="17"/>
                    <a:pt x="28" y="13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2" y="7"/>
                    <a:pt x="17" y="4"/>
                    <a:pt x="13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308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0" name="Freeform 11"/>
            <p:cNvSpPr>
              <a:spLocks/>
            </p:cNvSpPr>
            <p:nvPr/>
          </p:nvSpPr>
          <p:spPr bwMode="auto">
            <a:xfrm>
              <a:off x="8430709" y="2689226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0 h 71"/>
                <a:gd name="T6" fmla="*/ 0 w 86"/>
                <a:gd name="T7" fmla="*/ 35 h 71"/>
                <a:gd name="T8" fmla="*/ 25 w 86"/>
                <a:gd name="T9" fmla="*/ 60 h 71"/>
                <a:gd name="T10" fmla="*/ 50 w 86"/>
                <a:gd name="T11" fmla="*/ 71 h 71"/>
                <a:gd name="T12" fmla="*/ 50 w 86"/>
                <a:gd name="T13" fmla="*/ 71 h 71"/>
                <a:gd name="T14" fmla="*/ 52 w 86"/>
                <a:gd name="T15" fmla="*/ 71 h 71"/>
                <a:gd name="T16" fmla="*/ 52 w 86"/>
                <a:gd name="T17" fmla="*/ 71 h 71"/>
                <a:gd name="T18" fmla="*/ 53 w 86"/>
                <a:gd name="T19" fmla="*/ 71 h 71"/>
                <a:gd name="T20" fmla="*/ 53 w 86"/>
                <a:gd name="T21" fmla="*/ 71 h 71"/>
                <a:gd name="T22" fmla="*/ 53 w 86"/>
                <a:gd name="T23" fmla="*/ 71 h 71"/>
                <a:gd name="T24" fmla="*/ 63 w 86"/>
                <a:gd name="T25" fmla="*/ 68 h 71"/>
                <a:gd name="T26" fmla="*/ 63 w 86"/>
                <a:gd name="T27" fmla="*/ 68 h 71"/>
                <a:gd name="T28" fmla="*/ 63 w 86"/>
                <a:gd name="T29" fmla="*/ 68 h 71"/>
                <a:gd name="T30" fmla="*/ 64 w 86"/>
                <a:gd name="T31" fmla="*/ 68 h 71"/>
                <a:gd name="T32" fmla="*/ 64 w 86"/>
                <a:gd name="T33" fmla="*/ 68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5 w 86"/>
                <a:gd name="T45" fmla="*/ 60 h 71"/>
                <a:gd name="T46" fmla="*/ 75 w 86"/>
                <a:gd name="T47" fmla="*/ 60 h 71"/>
                <a:gd name="T48" fmla="*/ 75 w 86"/>
                <a:gd name="T49" fmla="*/ 60 h 71"/>
                <a:gd name="T50" fmla="*/ 75 w 86"/>
                <a:gd name="T51" fmla="*/ 60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3 w 86"/>
                <a:gd name="T67" fmla="*/ 50 h 71"/>
                <a:gd name="T68" fmla="*/ 83 w 86"/>
                <a:gd name="T69" fmla="*/ 50 h 71"/>
                <a:gd name="T70" fmla="*/ 83 w 86"/>
                <a:gd name="T71" fmla="*/ 49 h 71"/>
                <a:gd name="T72" fmla="*/ 83 w 86"/>
                <a:gd name="T73" fmla="*/ 49 h 71"/>
                <a:gd name="T74" fmla="*/ 83 w 86"/>
                <a:gd name="T75" fmla="*/ 49 h 71"/>
                <a:gd name="T76" fmla="*/ 86 w 86"/>
                <a:gd name="T77" fmla="*/ 35 h 71"/>
                <a:gd name="T78" fmla="*/ 83 w 86"/>
                <a:gd name="T79" fmla="*/ 21 h 71"/>
                <a:gd name="T80" fmla="*/ 82 w 86"/>
                <a:gd name="T81" fmla="*/ 21 h 71"/>
                <a:gd name="T82" fmla="*/ 82 w 86"/>
                <a:gd name="T83" fmla="*/ 21 h 71"/>
                <a:gd name="T84" fmla="*/ 63 w 86"/>
                <a:gd name="T85" fmla="*/ 2 h 71"/>
                <a:gd name="T86" fmla="*/ 63 w 86"/>
                <a:gd name="T87" fmla="*/ 2 h 71"/>
                <a:gd name="T88" fmla="*/ 62 w 86"/>
                <a:gd name="T89" fmla="*/ 2 h 71"/>
                <a:gd name="T90" fmla="*/ 62 w 86"/>
                <a:gd name="T91" fmla="*/ 2 h 71"/>
                <a:gd name="T92" fmla="*/ 62 w 86"/>
                <a:gd name="T93" fmla="*/ 2 h 71"/>
                <a:gd name="T94" fmla="*/ 54 w 86"/>
                <a:gd name="T95" fmla="*/ 0 h 71"/>
                <a:gd name="T96" fmla="*/ 50 w 86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6" y="70"/>
                    <a:pt x="60" y="69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6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3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1"/>
                  </a:cubicBezTo>
                  <a:cubicBezTo>
                    <a:pt x="83" y="21"/>
                    <a:pt x="83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79" y="12"/>
                    <a:pt x="71" y="5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59" y="1"/>
                    <a:pt x="57" y="0"/>
                    <a:pt x="54" y="0"/>
                  </a:cubicBezTo>
                  <a:cubicBezTo>
                    <a:pt x="53" y="0"/>
                    <a:pt x="52" y="0"/>
                    <a:pt x="50" y="0"/>
                  </a:cubicBezTo>
                </a:path>
              </a:pathLst>
            </a:custGeom>
            <a:solidFill>
              <a:srgbClr val="156B06"/>
            </a:solidFill>
            <a:ln>
              <a:solidFill>
                <a:srgbClr val="156B0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63" name="Group 142"/>
          <p:cNvGrpSpPr>
            <a:grpSpLocks noChangeAspect="1"/>
          </p:cNvGrpSpPr>
          <p:nvPr/>
        </p:nvGrpSpPr>
        <p:grpSpPr>
          <a:xfrm>
            <a:off x="5445097" y="3963084"/>
            <a:ext cx="1086702" cy="217829"/>
            <a:chOff x="6105525" y="1468438"/>
            <a:chExt cx="2470944" cy="495300"/>
          </a:xfrm>
        </p:grpSpPr>
        <p:sp>
          <p:nvSpPr>
            <p:cNvPr id="264" name="Freeform 79"/>
            <p:cNvSpPr>
              <a:spLocks noEditPoints="1"/>
            </p:cNvSpPr>
            <p:nvPr/>
          </p:nvSpPr>
          <p:spPr bwMode="auto">
            <a:xfrm>
              <a:off x="6105525" y="1654176"/>
              <a:ext cx="2468563" cy="123825"/>
            </a:xfrm>
            <a:custGeom>
              <a:avLst/>
              <a:gdLst>
                <a:gd name="T0" fmla="*/ 1402 w 1412"/>
                <a:gd name="T1" fmla="*/ 60 h 71"/>
                <a:gd name="T2" fmla="*/ 1401 w 1412"/>
                <a:gd name="T3" fmla="*/ 60 h 71"/>
                <a:gd name="T4" fmla="*/ 1401 w 1412"/>
                <a:gd name="T5" fmla="*/ 60 h 71"/>
                <a:gd name="T6" fmla="*/ 1402 w 1412"/>
                <a:gd name="T7" fmla="*/ 60 h 71"/>
                <a:gd name="T8" fmla="*/ 1402 w 1412"/>
                <a:gd name="T9" fmla="*/ 60 h 71"/>
                <a:gd name="T10" fmla="*/ 1402 w 1412"/>
                <a:gd name="T11" fmla="*/ 60 h 71"/>
                <a:gd name="T12" fmla="*/ 1402 w 1412"/>
                <a:gd name="T13" fmla="*/ 60 h 71"/>
                <a:gd name="T14" fmla="*/ 1402 w 1412"/>
                <a:gd name="T15" fmla="*/ 60 h 71"/>
                <a:gd name="T16" fmla="*/ 1402 w 1412"/>
                <a:gd name="T17" fmla="*/ 60 h 71"/>
                <a:gd name="T18" fmla="*/ 1402 w 1412"/>
                <a:gd name="T19" fmla="*/ 60 h 71"/>
                <a:gd name="T20" fmla="*/ 1402 w 1412"/>
                <a:gd name="T21" fmla="*/ 60 h 71"/>
                <a:gd name="T22" fmla="*/ 1402 w 1412"/>
                <a:gd name="T23" fmla="*/ 60 h 71"/>
                <a:gd name="T24" fmla="*/ 1402 w 1412"/>
                <a:gd name="T25" fmla="*/ 60 h 71"/>
                <a:gd name="T26" fmla="*/ 1409 w 1412"/>
                <a:gd name="T27" fmla="*/ 50 h 71"/>
                <a:gd name="T28" fmla="*/ 1409 w 1412"/>
                <a:gd name="T29" fmla="*/ 50 h 71"/>
                <a:gd name="T30" fmla="*/ 1409 w 1412"/>
                <a:gd name="T31" fmla="*/ 50 h 71"/>
                <a:gd name="T32" fmla="*/ 1409 w 1412"/>
                <a:gd name="T33" fmla="*/ 49 h 71"/>
                <a:gd name="T34" fmla="*/ 1409 w 1412"/>
                <a:gd name="T35" fmla="*/ 49 h 71"/>
                <a:gd name="T36" fmla="*/ 1409 w 1412"/>
                <a:gd name="T37" fmla="*/ 49 h 71"/>
                <a:gd name="T38" fmla="*/ 1409 w 1412"/>
                <a:gd name="T39" fmla="*/ 21 h 71"/>
                <a:gd name="T40" fmla="*/ 1412 w 1412"/>
                <a:gd name="T41" fmla="*/ 35 h 71"/>
                <a:gd name="T42" fmla="*/ 1409 w 1412"/>
                <a:gd name="T43" fmla="*/ 49 h 71"/>
                <a:gd name="T44" fmla="*/ 1412 w 1412"/>
                <a:gd name="T45" fmla="*/ 35 h 71"/>
                <a:gd name="T46" fmla="*/ 1409 w 1412"/>
                <a:gd name="T47" fmla="*/ 21 h 71"/>
                <a:gd name="T48" fmla="*/ 1409 w 1412"/>
                <a:gd name="T49" fmla="*/ 21 h 71"/>
                <a:gd name="T50" fmla="*/ 1409 w 1412"/>
                <a:gd name="T51" fmla="*/ 21 h 71"/>
                <a:gd name="T52" fmla="*/ 1409 w 1412"/>
                <a:gd name="T53" fmla="*/ 21 h 71"/>
                <a:gd name="T54" fmla="*/ 1291 w 1412"/>
                <a:gd name="T55" fmla="*/ 0 h 71"/>
                <a:gd name="T56" fmla="*/ 35 w 1412"/>
                <a:gd name="T57" fmla="*/ 0 h 71"/>
                <a:gd name="T58" fmla="*/ 0 w 1412"/>
                <a:gd name="T59" fmla="*/ 35 h 71"/>
                <a:gd name="T60" fmla="*/ 35 w 1412"/>
                <a:gd name="T61" fmla="*/ 71 h 71"/>
                <a:gd name="T62" fmla="*/ 1291 w 1412"/>
                <a:gd name="T63" fmla="*/ 71 h 71"/>
                <a:gd name="T64" fmla="*/ 1326 w 1412"/>
                <a:gd name="T65" fmla="*/ 35 h 71"/>
                <a:gd name="T66" fmla="*/ 1291 w 1412"/>
                <a:gd name="T6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12" h="71">
                  <a:moveTo>
                    <a:pt x="1402" y="60"/>
                  </a:moveTo>
                  <a:cubicBezTo>
                    <a:pt x="1401" y="60"/>
                    <a:pt x="1401" y="60"/>
                    <a:pt x="1401" y="60"/>
                  </a:cubicBezTo>
                  <a:cubicBezTo>
                    <a:pt x="1401" y="60"/>
                    <a:pt x="1401" y="60"/>
                    <a:pt x="1401" y="60"/>
                  </a:cubicBezTo>
                  <a:cubicBezTo>
                    <a:pt x="1401" y="60"/>
                    <a:pt x="1401" y="60"/>
                    <a:pt x="1402" y="60"/>
                  </a:cubicBezTo>
                  <a:moveTo>
                    <a:pt x="1402" y="60"/>
                  </a:moveTo>
                  <a:cubicBezTo>
                    <a:pt x="1402" y="60"/>
                    <a:pt x="1402" y="60"/>
                    <a:pt x="1402" y="60"/>
                  </a:cubicBezTo>
                  <a:cubicBezTo>
                    <a:pt x="1402" y="60"/>
                    <a:pt x="1402" y="60"/>
                    <a:pt x="1402" y="60"/>
                  </a:cubicBezTo>
                  <a:moveTo>
                    <a:pt x="1402" y="60"/>
                  </a:moveTo>
                  <a:cubicBezTo>
                    <a:pt x="1402" y="60"/>
                    <a:pt x="1402" y="60"/>
                    <a:pt x="1402" y="60"/>
                  </a:cubicBezTo>
                  <a:cubicBezTo>
                    <a:pt x="1402" y="60"/>
                    <a:pt x="1402" y="60"/>
                    <a:pt x="1402" y="60"/>
                  </a:cubicBezTo>
                  <a:moveTo>
                    <a:pt x="1402" y="60"/>
                  </a:moveTo>
                  <a:cubicBezTo>
                    <a:pt x="1402" y="60"/>
                    <a:pt x="1402" y="60"/>
                    <a:pt x="1402" y="60"/>
                  </a:cubicBezTo>
                  <a:cubicBezTo>
                    <a:pt x="1402" y="60"/>
                    <a:pt x="1402" y="60"/>
                    <a:pt x="1402" y="60"/>
                  </a:cubicBezTo>
                  <a:moveTo>
                    <a:pt x="1409" y="50"/>
                  </a:moveTo>
                  <a:cubicBezTo>
                    <a:pt x="1409" y="50"/>
                    <a:pt x="1409" y="50"/>
                    <a:pt x="1409" y="50"/>
                  </a:cubicBezTo>
                  <a:cubicBezTo>
                    <a:pt x="1409" y="50"/>
                    <a:pt x="1409" y="50"/>
                    <a:pt x="1409" y="50"/>
                  </a:cubicBezTo>
                  <a:moveTo>
                    <a:pt x="1409" y="49"/>
                  </a:moveTo>
                  <a:cubicBezTo>
                    <a:pt x="1409" y="49"/>
                    <a:pt x="1409" y="49"/>
                    <a:pt x="1409" y="49"/>
                  </a:cubicBezTo>
                  <a:cubicBezTo>
                    <a:pt x="1409" y="49"/>
                    <a:pt x="1409" y="49"/>
                    <a:pt x="1409" y="49"/>
                  </a:cubicBezTo>
                  <a:moveTo>
                    <a:pt x="1409" y="21"/>
                  </a:moveTo>
                  <a:cubicBezTo>
                    <a:pt x="1411" y="25"/>
                    <a:pt x="1412" y="30"/>
                    <a:pt x="1412" y="35"/>
                  </a:cubicBezTo>
                  <a:cubicBezTo>
                    <a:pt x="1412" y="40"/>
                    <a:pt x="1411" y="45"/>
                    <a:pt x="1409" y="49"/>
                  </a:cubicBezTo>
                  <a:cubicBezTo>
                    <a:pt x="1411" y="45"/>
                    <a:pt x="1412" y="40"/>
                    <a:pt x="1412" y="35"/>
                  </a:cubicBezTo>
                  <a:cubicBezTo>
                    <a:pt x="1412" y="30"/>
                    <a:pt x="1411" y="25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291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55"/>
                    <a:pt x="15" y="71"/>
                    <a:pt x="35" y="71"/>
                  </a:cubicBezTo>
                  <a:cubicBezTo>
                    <a:pt x="1291" y="71"/>
                    <a:pt x="1291" y="71"/>
                    <a:pt x="1291" y="71"/>
                  </a:cubicBezTo>
                  <a:cubicBezTo>
                    <a:pt x="1326" y="35"/>
                    <a:pt x="1326" y="35"/>
                    <a:pt x="1326" y="35"/>
                  </a:cubicBezTo>
                  <a:cubicBezTo>
                    <a:pt x="1291" y="0"/>
                    <a:pt x="1291" y="0"/>
                    <a:pt x="1291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5" name="Freeform 80"/>
            <p:cNvSpPr>
              <a:spLocks noEditPoints="1"/>
            </p:cNvSpPr>
            <p:nvPr/>
          </p:nvSpPr>
          <p:spPr bwMode="auto">
            <a:xfrm>
              <a:off x="8259763" y="1468438"/>
              <a:ext cx="309563" cy="290512"/>
            </a:xfrm>
            <a:custGeom>
              <a:avLst/>
              <a:gdLst>
                <a:gd name="T0" fmla="*/ 170 w 177"/>
                <a:gd name="T1" fmla="*/ 166 h 166"/>
                <a:gd name="T2" fmla="*/ 170 w 177"/>
                <a:gd name="T3" fmla="*/ 166 h 166"/>
                <a:gd name="T4" fmla="*/ 170 w 177"/>
                <a:gd name="T5" fmla="*/ 166 h 166"/>
                <a:gd name="T6" fmla="*/ 170 w 177"/>
                <a:gd name="T7" fmla="*/ 166 h 166"/>
                <a:gd name="T8" fmla="*/ 170 w 177"/>
                <a:gd name="T9" fmla="*/ 166 h 166"/>
                <a:gd name="T10" fmla="*/ 170 w 177"/>
                <a:gd name="T11" fmla="*/ 166 h 166"/>
                <a:gd name="T12" fmla="*/ 170 w 177"/>
                <a:gd name="T13" fmla="*/ 166 h 166"/>
                <a:gd name="T14" fmla="*/ 170 w 177"/>
                <a:gd name="T15" fmla="*/ 166 h 166"/>
                <a:gd name="T16" fmla="*/ 170 w 177"/>
                <a:gd name="T17" fmla="*/ 166 h 166"/>
                <a:gd name="T18" fmla="*/ 170 w 177"/>
                <a:gd name="T19" fmla="*/ 166 h 166"/>
                <a:gd name="T20" fmla="*/ 170 w 177"/>
                <a:gd name="T21" fmla="*/ 166 h 166"/>
                <a:gd name="T22" fmla="*/ 170 w 177"/>
                <a:gd name="T23" fmla="*/ 166 h 166"/>
                <a:gd name="T24" fmla="*/ 170 w 177"/>
                <a:gd name="T25" fmla="*/ 166 h 166"/>
                <a:gd name="T26" fmla="*/ 170 w 177"/>
                <a:gd name="T27" fmla="*/ 166 h 166"/>
                <a:gd name="T28" fmla="*/ 170 w 177"/>
                <a:gd name="T29" fmla="*/ 166 h 166"/>
                <a:gd name="T30" fmla="*/ 177 w 177"/>
                <a:gd name="T31" fmla="*/ 156 h 166"/>
                <a:gd name="T32" fmla="*/ 177 w 177"/>
                <a:gd name="T33" fmla="*/ 156 h 166"/>
                <a:gd name="T34" fmla="*/ 177 w 177"/>
                <a:gd name="T35" fmla="*/ 156 h 166"/>
                <a:gd name="T36" fmla="*/ 176 w 177"/>
                <a:gd name="T37" fmla="*/ 156 h 166"/>
                <a:gd name="T38" fmla="*/ 170 w 177"/>
                <a:gd name="T39" fmla="*/ 165 h 166"/>
                <a:gd name="T40" fmla="*/ 170 w 177"/>
                <a:gd name="T41" fmla="*/ 165 h 166"/>
                <a:gd name="T42" fmla="*/ 170 w 177"/>
                <a:gd name="T43" fmla="*/ 165 h 166"/>
                <a:gd name="T44" fmla="*/ 170 w 177"/>
                <a:gd name="T45" fmla="*/ 166 h 166"/>
                <a:gd name="T46" fmla="*/ 170 w 177"/>
                <a:gd name="T47" fmla="*/ 166 h 166"/>
                <a:gd name="T48" fmla="*/ 170 w 177"/>
                <a:gd name="T49" fmla="*/ 166 h 166"/>
                <a:gd name="T50" fmla="*/ 177 w 177"/>
                <a:gd name="T51" fmla="*/ 156 h 166"/>
                <a:gd name="T52" fmla="*/ 177 w 177"/>
                <a:gd name="T53" fmla="*/ 155 h 166"/>
                <a:gd name="T54" fmla="*/ 177 w 177"/>
                <a:gd name="T55" fmla="*/ 156 h 166"/>
                <a:gd name="T56" fmla="*/ 177 w 177"/>
                <a:gd name="T57" fmla="*/ 155 h 166"/>
                <a:gd name="T58" fmla="*/ 177 w 177"/>
                <a:gd name="T59" fmla="*/ 155 h 166"/>
                <a:gd name="T60" fmla="*/ 177 w 177"/>
                <a:gd name="T61" fmla="*/ 155 h 166"/>
                <a:gd name="T62" fmla="*/ 177 w 177"/>
                <a:gd name="T63" fmla="*/ 155 h 166"/>
                <a:gd name="T64" fmla="*/ 38 w 177"/>
                <a:gd name="T65" fmla="*/ 0 h 166"/>
                <a:gd name="T66" fmla="*/ 13 w 177"/>
                <a:gd name="T67" fmla="*/ 10 h 166"/>
                <a:gd name="T68" fmla="*/ 13 w 177"/>
                <a:gd name="T69" fmla="*/ 60 h 166"/>
                <a:gd name="T70" fmla="*/ 59 w 177"/>
                <a:gd name="T71" fmla="*/ 106 h 166"/>
                <a:gd name="T72" fmla="*/ 144 w 177"/>
                <a:gd name="T73" fmla="*/ 106 h 166"/>
                <a:gd name="T74" fmla="*/ 144 w 177"/>
                <a:gd name="T75" fmla="*/ 106 h 166"/>
                <a:gd name="T76" fmla="*/ 148 w 177"/>
                <a:gd name="T77" fmla="*/ 106 h 166"/>
                <a:gd name="T78" fmla="*/ 156 w 177"/>
                <a:gd name="T79" fmla="*/ 108 h 166"/>
                <a:gd name="T80" fmla="*/ 156 w 177"/>
                <a:gd name="T81" fmla="*/ 108 h 166"/>
                <a:gd name="T82" fmla="*/ 156 w 177"/>
                <a:gd name="T83" fmla="*/ 108 h 166"/>
                <a:gd name="T84" fmla="*/ 169 w 177"/>
                <a:gd name="T85" fmla="*/ 116 h 166"/>
                <a:gd name="T86" fmla="*/ 63 w 177"/>
                <a:gd name="T87" fmla="*/ 10 h 166"/>
                <a:gd name="T88" fmla="*/ 38 w 177"/>
                <a:gd name="T8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7" h="166">
                  <a:moveTo>
                    <a:pt x="170" y="166"/>
                  </a:move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moveTo>
                    <a:pt x="170" y="166"/>
                  </a:move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moveTo>
                    <a:pt x="170" y="166"/>
                  </a:move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6" y="156"/>
                    <a:pt x="176" y="156"/>
                    <a:pt x="176" y="156"/>
                  </a:cubicBezTo>
                  <a:cubicBezTo>
                    <a:pt x="175" y="159"/>
                    <a:pt x="173" y="163"/>
                    <a:pt x="170" y="165"/>
                  </a:cubicBezTo>
                  <a:cubicBezTo>
                    <a:pt x="170" y="165"/>
                    <a:pt x="170" y="165"/>
                    <a:pt x="170" y="165"/>
                  </a:cubicBezTo>
                  <a:cubicBezTo>
                    <a:pt x="170" y="165"/>
                    <a:pt x="170" y="165"/>
                    <a:pt x="170" y="165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3" y="163"/>
                    <a:pt x="175" y="159"/>
                    <a:pt x="177" y="156"/>
                  </a:cubicBezTo>
                  <a:moveTo>
                    <a:pt x="177" y="155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5"/>
                  </a:cubicBezTo>
                  <a:moveTo>
                    <a:pt x="177" y="155"/>
                  </a:moveTo>
                  <a:cubicBezTo>
                    <a:pt x="177" y="155"/>
                    <a:pt x="177" y="155"/>
                    <a:pt x="177" y="155"/>
                  </a:cubicBezTo>
                  <a:cubicBezTo>
                    <a:pt x="177" y="155"/>
                    <a:pt x="177" y="155"/>
                    <a:pt x="177" y="155"/>
                  </a:cubicBezTo>
                  <a:moveTo>
                    <a:pt x="38" y="0"/>
                  </a:moveTo>
                  <a:cubicBezTo>
                    <a:pt x="29" y="0"/>
                    <a:pt x="20" y="4"/>
                    <a:pt x="13" y="10"/>
                  </a:cubicBezTo>
                  <a:cubicBezTo>
                    <a:pt x="0" y="24"/>
                    <a:pt x="0" y="47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6"/>
                    <a:pt x="147" y="106"/>
                    <a:pt x="148" y="106"/>
                  </a:cubicBezTo>
                  <a:cubicBezTo>
                    <a:pt x="151" y="106"/>
                    <a:pt x="154" y="107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61" y="110"/>
                    <a:pt x="166" y="113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6" name="Freeform 81"/>
            <p:cNvSpPr>
              <a:spLocks noEditPoints="1"/>
            </p:cNvSpPr>
            <p:nvPr/>
          </p:nvSpPr>
          <p:spPr bwMode="auto">
            <a:xfrm>
              <a:off x="8362950" y="1654176"/>
              <a:ext cx="211138" cy="104775"/>
            </a:xfrm>
            <a:custGeom>
              <a:avLst/>
              <a:gdLst>
                <a:gd name="T0" fmla="*/ 111 w 121"/>
                <a:gd name="T1" fmla="*/ 60 h 60"/>
                <a:gd name="T2" fmla="*/ 110 w 121"/>
                <a:gd name="T3" fmla="*/ 60 h 60"/>
                <a:gd name="T4" fmla="*/ 110 w 121"/>
                <a:gd name="T5" fmla="*/ 60 h 60"/>
                <a:gd name="T6" fmla="*/ 110 w 121"/>
                <a:gd name="T7" fmla="*/ 60 h 60"/>
                <a:gd name="T8" fmla="*/ 111 w 121"/>
                <a:gd name="T9" fmla="*/ 60 h 60"/>
                <a:gd name="T10" fmla="*/ 111 w 121"/>
                <a:gd name="T11" fmla="*/ 60 h 60"/>
                <a:gd name="T12" fmla="*/ 111 w 121"/>
                <a:gd name="T13" fmla="*/ 60 h 60"/>
                <a:gd name="T14" fmla="*/ 111 w 121"/>
                <a:gd name="T15" fmla="*/ 60 h 60"/>
                <a:gd name="T16" fmla="*/ 111 w 121"/>
                <a:gd name="T17" fmla="*/ 60 h 60"/>
                <a:gd name="T18" fmla="*/ 111 w 121"/>
                <a:gd name="T19" fmla="*/ 60 h 60"/>
                <a:gd name="T20" fmla="*/ 111 w 121"/>
                <a:gd name="T21" fmla="*/ 60 h 60"/>
                <a:gd name="T22" fmla="*/ 111 w 121"/>
                <a:gd name="T23" fmla="*/ 60 h 60"/>
                <a:gd name="T24" fmla="*/ 111 w 121"/>
                <a:gd name="T25" fmla="*/ 60 h 60"/>
                <a:gd name="T26" fmla="*/ 111 w 121"/>
                <a:gd name="T27" fmla="*/ 60 h 60"/>
                <a:gd name="T28" fmla="*/ 111 w 121"/>
                <a:gd name="T29" fmla="*/ 60 h 60"/>
                <a:gd name="T30" fmla="*/ 111 w 121"/>
                <a:gd name="T31" fmla="*/ 60 h 60"/>
                <a:gd name="T32" fmla="*/ 111 w 121"/>
                <a:gd name="T33" fmla="*/ 60 h 60"/>
                <a:gd name="T34" fmla="*/ 111 w 121"/>
                <a:gd name="T35" fmla="*/ 60 h 60"/>
                <a:gd name="T36" fmla="*/ 111 w 121"/>
                <a:gd name="T37" fmla="*/ 60 h 60"/>
                <a:gd name="T38" fmla="*/ 111 w 121"/>
                <a:gd name="T39" fmla="*/ 60 h 60"/>
                <a:gd name="T40" fmla="*/ 111 w 121"/>
                <a:gd name="T41" fmla="*/ 60 h 60"/>
                <a:gd name="T42" fmla="*/ 111 w 121"/>
                <a:gd name="T43" fmla="*/ 59 h 60"/>
                <a:gd name="T44" fmla="*/ 111 w 121"/>
                <a:gd name="T45" fmla="*/ 60 h 60"/>
                <a:gd name="T46" fmla="*/ 111 w 121"/>
                <a:gd name="T47" fmla="*/ 59 h 60"/>
                <a:gd name="T48" fmla="*/ 111 w 121"/>
                <a:gd name="T49" fmla="*/ 59 h 60"/>
                <a:gd name="T50" fmla="*/ 111 w 121"/>
                <a:gd name="T51" fmla="*/ 59 h 60"/>
                <a:gd name="T52" fmla="*/ 111 w 121"/>
                <a:gd name="T53" fmla="*/ 59 h 60"/>
                <a:gd name="T54" fmla="*/ 118 w 121"/>
                <a:gd name="T55" fmla="*/ 50 h 60"/>
                <a:gd name="T56" fmla="*/ 117 w 121"/>
                <a:gd name="T57" fmla="*/ 50 h 60"/>
                <a:gd name="T58" fmla="*/ 118 w 121"/>
                <a:gd name="T59" fmla="*/ 50 h 60"/>
                <a:gd name="T60" fmla="*/ 121 w 121"/>
                <a:gd name="T61" fmla="*/ 35 h 60"/>
                <a:gd name="T62" fmla="*/ 118 w 121"/>
                <a:gd name="T63" fmla="*/ 50 h 60"/>
                <a:gd name="T64" fmla="*/ 118 w 121"/>
                <a:gd name="T65" fmla="*/ 50 h 60"/>
                <a:gd name="T66" fmla="*/ 118 w 121"/>
                <a:gd name="T67" fmla="*/ 50 h 60"/>
                <a:gd name="T68" fmla="*/ 118 w 121"/>
                <a:gd name="T69" fmla="*/ 49 h 60"/>
                <a:gd name="T70" fmla="*/ 118 w 121"/>
                <a:gd name="T71" fmla="*/ 49 h 60"/>
                <a:gd name="T72" fmla="*/ 118 w 121"/>
                <a:gd name="T73" fmla="*/ 49 h 60"/>
                <a:gd name="T74" fmla="*/ 121 w 121"/>
                <a:gd name="T75" fmla="*/ 35 h 60"/>
                <a:gd name="T76" fmla="*/ 97 w 121"/>
                <a:gd name="T77" fmla="*/ 2 h 60"/>
                <a:gd name="T78" fmla="*/ 97 w 121"/>
                <a:gd name="T79" fmla="*/ 2 h 60"/>
                <a:gd name="T80" fmla="*/ 97 w 121"/>
                <a:gd name="T81" fmla="*/ 2 h 60"/>
                <a:gd name="T82" fmla="*/ 89 w 121"/>
                <a:gd name="T83" fmla="*/ 0 h 60"/>
                <a:gd name="T84" fmla="*/ 97 w 121"/>
                <a:gd name="T85" fmla="*/ 2 h 60"/>
                <a:gd name="T86" fmla="*/ 89 w 121"/>
                <a:gd name="T87" fmla="*/ 0 h 60"/>
                <a:gd name="T88" fmla="*/ 85 w 121"/>
                <a:gd name="T89" fmla="*/ 0 h 60"/>
                <a:gd name="T90" fmla="*/ 0 w 121"/>
                <a:gd name="T91" fmla="*/ 0 h 60"/>
                <a:gd name="T92" fmla="*/ 35 w 121"/>
                <a:gd name="T93" fmla="*/ 35 h 60"/>
                <a:gd name="T94" fmla="*/ 60 w 121"/>
                <a:gd name="T95" fmla="*/ 10 h 60"/>
                <a:gd name="T96" fmla="*/ 85 w 121"/>
                <a:gd name="T9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1" h="60">
                  <a:moveTo>
                    <a:pt x="111" y="60"/>
                  </a:moveTo>
                  <a:cubicBezTo>
                    <a:pt x="110" y="60"/>
                    <a:pt x="110" y="60"/>
                    <a:pt x="110" y="60"/>
                  </a:cubicBezTo>
                  <a:cubicBezTo>
                    <a:pt x="110" y="60"/>
                    <a:pt x="110" y="60"/>
                    <a:pt x="110" y="60"/>
                  </a:cubicBezTo>
                  <a:cubicBezTo>
                    <a:pt x="110" y="60"/>
                    <a:pt x="110" y="60"/>
                    <a:pt x="110" y="60"/>
                  </a:cubicBezTo>
                  <a:cubicBezTo>
                    <a:pt x="110" y="60"/>
                    <a:pt x="110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moveTo>
                    <a:pt x="111" y="60"/>
                  </a:move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moveTo>
                    <a:pt x="111" y="60"/>
                  </a:move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moveTo>
                    <a:pt x="111" y="60"/>
                  </a:move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60"/>
                  </a:cubicBezTo>
                  <a:moveTo>
                    <a:pt x="111" y="59"/>
                  </a:move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1" y="59"/>
                  </a:cubicBezTo>
                  <a:moveTo>
                    <a:pt x="111" y="59"/>
                  </a:moveTo>
                  <a:cubicBezTo>
                    <a:pt x="111" y="59"/>
                    <a:pt x="111" y="59"/>
                    <a:pt x="111" y="59"/>
                  </a:cubicBezTo>
                  <a:cubicBezTo>
                    <a:pt x="111" y="59"/>
                    <a:pt x="111" y="59"/>
                    <a:pt x="111" y="59"/>
                  </a:cubicBezTo>
                  <a:moveTo>
                    <a:pt x="118" y="50"/>
                  </a:moveTo>
                  <a:cubicBezTo>
                    <a:pt x="117" y="50"/>
                    <a:pt x="117" y="50"/>
                    <a:pt x="117" y="50"/>
                  </a:cubicBezTo>
                  <a:cubicBezTo>
                    <a:pt x="117" y="50"/>
                    <a:pt x="117" y="50"/>
                    <a:pt x="118" y="50"/>
                  </a:cubicBezTo>
                  <a:moveTo>
                    <a:pt x="121" y="35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49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20" y="45"/>
                    <a:pt x="121" y="40"/>
                    <a:pt x="121" y="35"/>
                  </a:cubicBezTo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moveTo>
                    <a:pt x="89" y="0"/>
                  </a:moveTo>
                  <a:cubicBezTo>
                    <a:pt x="92" y="0"/>
                    <a:pt x="94" y="1"/>
                    <a:pt x="97" y="2"/>
                  </a:cubicBezTo>
                  <a:cubicBezTo>
                    <a:pt x="95" y="1"/>
                    <a:pt x="92" y="0"/>
                    <a:pt x="89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7" name="Freeform 82"/>
            <p:cNvSpPr>
              <a:spLocks noEditPoints="1"/>
            </p:cNvSpPr>
            <p:nvPr/>
          </p:nvSpPr>
          <p:spPr bwMode="auto">
            <a:xfrm>
              <a:off x="8259763" y="1671638"/>
              <a:ext cx="309563" cy="292100"/>
            </a:xfrm>
            <a:custGeom>
              <a:avLst/>
              <a:gdLst>
                <a:gd name="T0" fmla="*/ 169 w 177"/>
                <a:gd name="T1" fmla="*/ 50 h 167"/>
                <a:gd name="T2" fmla="*/ 169 w 177"/>
                <a:gd name="T3" fmla="*/ 50 h 167"/>
                <a:gd name="T4" fmla="*/ 169 w 177"/>
                <a:gd name="T5" fmla="*/ 50 h 167"/>
                <a:gd name="T6" fmla="*/ 169 w 177"/>
                <a:gd name="T7" fmla="*/ 51 h 167"/>
                <a:gd name="T8" fmla="*/ 169 w 177"/>
                <a:gd name="T9" fmla="*/ 51 h 167"/>
                <a:gd name="T10" fmla="*/ 169 w 177"/>
                <a:gd name="T11" fmla="*/ 51 h 167"/>
                <a:gd name="T12" fmla="*/ 169 w 177"/>
                <a:gd name="T13" fmla="*/ 51 h 167"/>
                <a:gd name="T14" fmla="*/ 169 w 177"/>
                <a:gd name="T15" fmla="*/ 51 h 167"/>
                <a:gd name="T16" fmla="*/ 158 w 177"/>
                <a:gd name="T17" fmla="*/ 58 h 167"/>
                <a:gd name="T18" fmla="*/ 158 w 177"/>
                <a:gd name="T19" fmla="*/ 58 h 167"/>
                <a:gd name="T20" fmla="*/ 157 w 177"/>
                <a:gd name="T21" fmla="*/ 58 h 167"/>
                <a:gd name="T22" fmla="*/ 157 w 177"/>
                <a:gd name="T23" fmla="*/ 58 h 167"/>
                <a:gd name="T24" fmla="*/ 157 w 177"/>
                <a:gd name="T25" fmla="*/ 58 h 167"/>
                <a:gd name="T26" fmla="*/ 147 w 177"/>
                <a:gd name="T27" fmla="*/ 61 h 167"/>
                <a:gd name="T28" fmla="*/ 147 w 177"/>
                <a:gd name="T29" fmla="*/ 61 h 167"/>
                <a:gd name="T30" fmla="*/ 147 w 177"/>
                <a:gd name="T31" fmla="*/ 61 h 167"/>
                <a:gd name="T32" fmla="*/ 146 w 177"/>
                <a:gd name="T33" fmla="*/ 61 h 167"/>
                <a:gd name="T34" fmla="*/ 146 w 177"/>
                <a:gd name="T35" fmla="*/ 61 h 167"/>
                <a:gd name="T36" fmla="*/ 144 w 177"/>
                <a:gd name="T37" fmla="*/ 61 h 167"/>
                <a:gd name="T38" fmla="*/ 144 w 177"/>
                <a:gd name="T39" fmla="*/ 61 h 167"/>
                <a:gd name="T40" fmla="*/ 59 w 177"/>
                <a:gd name="T41" fmla="*/ 61 h 167"/>
                <a:gd name="T42" fmla="*/ 13 w 177"/>
                <a:gd name="T43" fmla="*/ 106 h 167"/>
                <a:gd name="T44" fmla="*/ 13 w 177"/>
                <a:gd name="T45" fmla="*/ 156 h 167"/>
                <a:gd name="T46" fmla="*/ 38 w 177"/>
                <a:gd name="T47" fmla="*/ 167 h 167"/>
                <a:gd name="T48" fmla="*/ 63 w 177"/>
                <a:gd name="T49" fmla="*/ 156 h 167"/>
                <a:gd name="T50" fmla="*/ 169 w 177"/>
                <a:gd name="T51" fmla="*/ 50 h 167"/>
                <a:gd name="T52" fmla="*/ 177 w 177"/>
                <a:gd name="T53" fmla="*/ 11 h 167"/>
                <a:gd name="T54" fmla="*/ 177 w 177"/>
                <a:gd name="T55" fmla="*/ 11 h 167"/>
                <a:gd name="T56" fmla="*/ 177 w 177"/>
                <a:gd name="T57" fmla="*/ 11 h 167"/>
                <a:gd name="T58" fmla="*/ 169 w 177"/>
                <a:gd name="T59" fmla="*/ 0 h 167"/>
                <a:gd name="T60" fmla="*/ 169 w 177"/>
                <a:gd name="T61" fmla="*/ 0 h 167"/>
                <a:gd name="T62" fmla="*/ 176 w 177"/>
                <a:gd name="T63" fmla="*/ 11 h 167"/>
                <a:gd name="T64" fmla="*/ 176 w 177"/>
                <a:gd name="T65" fmla="*/ 11 h 167"/>
                <a:gd name="T66" fmla="*/ 177 w 177"/>
                <a:gd name="T67" fmla="*/ 11 h 167"/>
                <a:gd name="T68" fmla="*/ 177 w 177"/>
                <a:gd name="T69" fmla="*/ 11 h 167"/>
                <a:gd name="T70" fmla="*/ 169 w 177"/>
                <a:gd name="T71" fmla="*/ 0 h 167"/>
                <a:gd name="T72" fmla="*/ 169 w 177"/>
                <a:gd name="T7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7" h="167">
                  <a:moveTo>
                    <a:pt x="169" y="50"/>
                  </a:moveTo>
                  <a:cubicBezTo>
                    <a:pt x="169" y="50"/>
                    <a:pt x="169" y="50"/>
                    <a:pt x="169" y="50"/>
                  </a:cubicBezTo>
                  <a:cubicBezTo>
                    <a:pt x="169" y="50"/>
                    <a:pt x="169" y="50"/>
                    <a:pt x="169" y="50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5" y="54"/>
                    <a:pt x="162" y="56"/>
                    <a:pt x="158" y="58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4" y="59"/>
                    <a:pt x="150" y="60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6" y="61"/>
                    <a:pt x="146" y="6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6" y="61"/>
                    <a:pt x="145" y="61"/>
                    <a:pt x="144" y="61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0" y="120"/>
                    <a:pt x="0" y="142"/>
                    <a:pt x="13" y="156"/>
                  </a:cubicBezTo>
                  <a:cubicBezTo>
                    <a:pt x="20" y="163"/>
                    <a:pt x="29" y="167"/>
                    <a:pt x="38" y="167"/>
                  </a:cubicBezTo>
                  <a:cubicBezTo>
                    <a:pt x="48" y="167"/>
                    <a:pt x="57" y="163"/>
                    <a:pt x="63" y="156"/>
                  </a:cubicBezTo>
                  <a:cubicBezTo>
                    <a:pt x="169" y="50"/>
                    <a:pt x="169" y="50"/>
                    <a:pt x="169" y="50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72" y="3"/>
                    <a:pt x="175" y="7"/>
                    <a:pt x="176" y="11"/>
                  </a:cubicBezTo>
                  <a:cubicBezTo>
                    <a:pt x="176" y="11"/>
                    <a:pt x="176" y="11"/>
                    <a:pt x="176" y="11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75" y="7"/>
                    <a:pt x="172" y="3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8" name="Freeform 83"/>
            <p:cNvSpPr>
              <a:spLocks noEditPoints="1"/>
            </p:cNvSpPr>
            <p:nvPr/>
          </p:nvSpPr>
          <p:spPr bwMode="auto">
            <a:xfrm>
              <a:off x="8362950" y="1690688"/>
              <a:ext cx="211138" cy="87312"/>
            </a:xfrm>
            <a:custGeom>
              <a:avLst/>
              <a:gdLst>
                <a:gd name="T0" fmla="*/ 87 w 121"/>
                <a:gd name="T1" fmla="*/ 50 h 50"/>
                <a:gd name="T2" fmla="*/ 87 w 121"/>
                <a:gd name="T3" fmla="*/ 50 h 50"/>
                <a:gd name="T4" fmla="*/ 87 w 121"/>
                <a:gd name="T5" fmla="*/ 50 h 50"/>
                <a:gd name="T6" fmla="*/ 88 w 121"/>
                <a:gd name="T7" fmla="*/ 50 h 50"/>
                <a:gd name="T8" fmla="*/ 88 w 121"/>
                <a:gd name="T9" fmla="*/ 50 h 50"/>
                <a:gd name="T10" fmla="*/ 88 w 121"/>
                <a:gd name="T11" fmla="*/ 50 h 50"/>
                <a:gd name="T12" fmla="*/ 98 w 121"/>
                <a:gd name="T13" fmla="*/ 47 h 50"/>
                <a:gd name="T14" fmla="*/ 88 w 121"/>
                <a:gd name="T15" fmla="*/ 50 h 50"/>
                <a:gd name="T16" fmla="*/ 98 w 121"/>
                <a:gd name="T17" fmla="*/ 47 h 50"/>
                <a:gd name="T18" fmla="*/ 98 w 121"/>
                <a:gd name="T19" fmla="*/ 47 h 50"/>
                <a:gd name="T20" fmla="*/ 98 w 121"/>
                <a:gd name="T21" fmla="*/ 47 h 50"/>
                <a:gd name="T22" fmla="*/ 98 w 121"/>
                <a:gd name="T23" fmla="*/ 47 h 50"/>
                <a:gd name="T24" fmla="*/ 99 w 121"/>
                <a:gd name="T25" fmla="*/ 47 h 50"/>
                <a:gd name="T26" fmla="*/ 99 w 121"/>
                <a:gd name="T27" fmla="*/ 47 h 50"/>
                <a:gd name="T28" fmla="*/ 99 w 121"/>
                <a:gd name="T29" fmla="*/ 47 h 50"/>
                <a:gd name="T30" fmla="*/ 110 w 121"/>
                <a:gd name="T31" fmla="*/ 40 h 50"/>
                <a:gd name="T32" fmla="*/ 110 w 121"/>
                <a:gd name="T33" fmla="*/ 40 h 50"/>
                <a:gd name="T34" fmla="*/ 110 w 121"/>
                <a:gd name="T35" fmla="*/ 40 h 50"/>
                <a:gd name="T36" fmla="*/ 110 w 121"/>
                <a:gd name="T37" fmla="*/ 40 h 50"/>
                <a:gd name="T38" fmla="*/ 110 w 121"/>
                <a:gd name="T39" fmla="*/ 40 h 50"/>
                <a:gd name="T40" fmla="*/ 110 w 121"/>
                <a:gd name="T41" fmla="*/ 40 h 50"/>
                <a:gd name="T42" fmla="*/ 110 w 121"/>
                <a:gd name="T43" fmla="*/ 39 h 50"/>
                <a:gd name="T44" fmla="*/ 110 w 121"/>
                <a:gd name="T45" fmla="*/ 40 h 50"/>
                <a:gd name="T46" fmla="*/ 110 w 121"/>
                <a:gd name="T47" fmla="*/ 39 h 50"/>
                <a:gd name="T48" fmla="*/ 110 w 121"/>
                <a:gd name="T49" fmla="*/ 39 h 50"/>
                <a:gd name="T50" fmla="*/ 110 w 121"/>
                <a:gd name="T51" fmla="*/ 39 h 50"/>
                <a:gd name="T52" fmla="*/ 110 w 121"/>
                <a:gd name="T53" fmla="*/ 39 h 50"/>
                <a:gd name="T54" fmla="*/ 110 w 121"/>
                <a:gd name="T55" fmla="*/ 39 h 50"/>
                <a:gd name="T56" fmla="*/ 35 w 121"/>
                <a:gd name="T57" fmla="*/ 14 h 50"/>
                <a:gd name="T58" fmla="*/ 0 w 121"/>
                <a:gd name="T59" fmla="*/ 50 h 50"/>
                <a:gd name="T60" fmla="*/ 85 w 121"/>
                <a:gd name="T61" fmla="*/ 50 h 50"/>
                <a:gd name="T62" fmla="*/ 60 w 121"/>
                <a:gd name="T63" fmla="*/ 39 h 50"/>
                <a:gd name="T64" fmla="*/ 35 w 121"/>
                <a:gd name="T65" fmla="*/ 14 h 50"/>
                <a:gd name="T66" fmla="*/ 118 w 121"/>
                <a:gd name="T67" fmla="*/ 0 h 50"/>
                <a:gd name="T68" fmla="*/ 121 w 121"/>
                <a:gd name="T69" fmla="*/ 14 h 50"/>
                <a:gd name="T70" fmla="*/ 118 w 121"/>
                <a:gd name="T71" fmla="*/ 0 h 50"/>
                <a:gd name="T72" fmla="*/ 118 w 121"/>
                <a:gd name="T73" fmla="*/ 0 h 50"/>
                <a:gd name="T74" fmla="*/ 118 w 121"/>
                <a:gd name="T75" fmla="*/ 0 h 50"/>
                <a:gd name="T76" fmla="*/ 118 w 121"/>
                <a:gd name="T77" fmla="*/ 0 h 50"/>
                <a:gd name="T78" fmla="*/ 117 w 121"/>
                <a:gd name="T79" fmla="*/ 0 h 50"/>
                <a:gd name="T80" fmla="*/ 117 w 121"/>
                <a:gd name="T81" fmla="*/ 0 h 50"/>
                <a:gd name="T82" fmla="*/ 117 w 121"/>
                <a:gd name="T8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" h="50">
                  <a:moveTo>
                    <a:pt x="87" y="50"/>
                  </a:moveTo>
                  <a:cubicBezTo>
                    <a:pt x="87" y="50"/>
                    <a:pt x="87" y="50"/>
                    <a:pt x="87" y="50"/>
                  </a:cubicBezTo>
                  <a:cubicBezTo>
                    <a:pt x="87" y="50"/>
                    <a:pt x="87" y="50"/>
                    <a:pt x="87" y="50"/>
                  </a:cubicBezTo>
                  <a:moveTo>
                    <a:pt x="88" y="50"/>
                  </a:moveTo>
                  <a:cubicBezTo>
                    <a:pt x="88" y="50"/>
                    <a:pt x="88" y="50"/>
                    <a:pt x="88" y="50"/>
                  </a:cubicBezTo>
                  <a:cubicBezTo>
                    <a:pt x="88" y="50"/>
                    <a:pt x="88" y="50"/>
                    <a:pt x="88" y="50"/>
                  </a:cubicBezTo>
                  <a:moveTo>
                    <a:pt x="98" y="47"/>
                  </a:moveTo>
                  <a:cubicBezTo>
                    <a:pt x="95" y="49"/>
                    <a:pt x="91" y="49"/>
                    <a:pt x="88" y="50"/>
                  </a:cubicBezTo>
                  <a:cubicBezTo>
                    <a:pt x="91" y="49"/>
                    <a:pt x="95" y="48"/>
                    <a:pt x="98" y="47"/>
                  </a:cubicBezTo>
                  <a:moveTo>
                    <a:pt x="98" y="47"/>
                  </a:moveTo>
                  <a:cubicBezTo>
                    <a:pt x="98" y="47"/>
                    <a:pt x="98" y="47"/>
                    <a:pt x="98" y="47"/>
                  </a:cubicBezTo>
                  <a:cubicBezTo>
                    <a:pt x="98" y="47"/>
                    <a:pt x="98" y="47"/>
                    <a:pt x="98" y="47"/>
                  </a:cubicBezTo>
                  <a:moveTo>
                    <a:pt x="99" y="47"/>
                  </a:moveTo>
                  <a:cubicBezTo>
                    <a:pt x="99" y="47"/>
                    <a:pt x="99" y="47"/>
                    <a:pt x="99" y="47"/>
                  </a:cubicBezTo>
                  <a:cubicBezTo>
                    <a:pt x="99" y="47"/>
                    <a:pt x="99" y="47"/>
                    <a:pt x="99" y="47"/>
                  </a:cubicBezTo>
                  <a:moveTo>
                    <a:pt x="110" y="40"/>
                  </a:moveTo>
                  <a:cubicBezTo>
                    <a:pt x="110" y="40"/>
                    <a:pt x="110" y="40"/>
                    <a:pt x="110" y="40"/>
                  </a:cubicBezTo>
                  <a:cubicBezTo>
                    <a:pt x="110" y="40"/>
                    <a:pt x="110" y="40"/>
                    <a:pt x="110" y="40"/>
                  </a:cubicBezTo>
                  <a:moveTo>
                    <a:pt x="110" y="40"/>
                  </a:moveTo>
                  <a:cubicBezTo>
                    <a:pt x="110" y="40"/>
                    <a:pt x="110" y="40"/>
                    <a:pt x="110" y="40"/>
                  </a:cubicBezTo>
                  <a:cubicBezTo>
                    <a:pt x="110" y="40"/>
                    <a:pt x="110" y="40"/>
                    <a:pt x="110" y="40"/>
                  </a:cubicBezTo>
                  <a:moveTo>
                    <a:pt x="110" y="39"/>
                  </a:moveTo>
                  <a:cubicBezTo>
                    <a:pt x="110" y="40"/>
                    <a:pt x="110" y="40"/>
                    <a:pt x="110" y="40"/>
                  </a:cubicBezTo>
                  <a:cubicBezTo>
                    <a:pt x="110" y="40"/>
                    <a:pt x="110" y="40"/>
                    <a:pt x="110" y="39"/>
                  </a:cubicBezTo>
                  <a:moveTo>
                    <a:pt x="110" y="39"/>
                  </a:moveTo>
                  <a:cubicBezTo>
                    <a:pt x="110" y="39"/>
                    <a:pt x="110" y="39"/>
                    <a:pt x="110" y="39"/>
                  </a:cubicBezTo>
                  <a:cubicBezTo>
                    <a:pt x="110" y="39"/>
                    <a:pt x="110" y="39"/>
                    <a:pt x="110" y="39"/>
                  </a:cubicBezTo>
                  <a:cubicBezTo>
                    <a:pt x="110" y="39"/>
                    <a:pt x="110" y="39"/>
                    <a:pt x="110" y="39"/>
                  </a:cubicBezTo>
                  <a:moveTo>
                    <a:pt x="35" y="14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76" y="50"/>
                    <a:pt x="67" y="46"/>
                    <a:pt x="60" y="39"/>
                  </a:cubicBezTo>
                  <a:cubicBezTo>
                    <a:pt x="35" y="14"/>
                    <a:pt x="35" y="14"/>
                    <a:pt x="35" y="14"/>
                  </a:cubicBezTo>
                  <a:moveTo>
                    <a:pt x="118" y="0"/>
                  </a:moveTo>
                  <a:cubicBezTo>
                    <a:pt x="120" y="4"/>
                    <a:pt x="121" y="9"/>
                    <a:pt x="121" y="14"/>
                  </a:cubicBezTo>
                  <a:cubicBezTo>
                    <a:pt x="121" y="9"/>
                    <a:pt x="120" y="4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moveTo>
                    <a:pt x="117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9" name="Freeform 84"/>
            <p:cNvSpPr>
              <a:spLocks noEditPoints="1"/>
            </p:cNvSpPr>
            <p:nvPr/>
          </p:nvSpPr>
          <p:spPr bwMode="auto">
            <a:xfrm>
              <a:off x="8510588" y="1654176"/>
              <a:ext cx="58738" cy="123825"/>
            </a:xfrm>
            <a:custGeom>
              <a:avLst/>
              <a:gdLst>
                <a:gd name="T0" fmla="*/ 0 w 33"/>
                <a:gd name="T1" fmla="*/ 71 h 71"/>
                <a:gd name="T2" fmla="*/ 0 w 33"/>
                <a:gd name="T3" fmla="*/ 71 h 71"/>
                <a:gd name="T4" fmla="*/ 3 w 33"/>
                <a:gd name="T5" fmla="*/ 71 h 71"/>
                <a:gd name="T6" fmla="*/ 3 w 33"/>
                <a:gd name="T7" fmla="*/ 71 h 71"/>
                <a:gd name="T8" fmla="*/ 3 w 33"/>
                <a:gd name="T9" fmla="*/ 71 h 71"/>
                <a:gd name="T10" fmla="*/ 13 w 33"/>
                <a:gd name="T11" fmla="*/ 68 h 71"/>
                <a:gd name="T12" fmla="*/ 13 w 33"/>
                <a:gd name="T13" fmla="*/ 68 h 71"/>
                <a:gd name="T14" fmla="*/ 13 w 33"/>
                <a:gd name="T15" fmla="*/ 68 h 71"/>
                <a:gd name="T16" fmla="*/ 25 w 33"/>
                <a:gd name="T17" fmla="*/ 61 h 71"/>
                <a:gd name="T18" fmla="*/ 25 w 33"/>
                <a:gd name="T19" fmla="*/ 61 h 71"/>
                <a:gd name="T20" fmla="*/ 25 w 33"/>
                <a:gd name="T21" fmla="*/ 61 h 71"/>
                <a:gd name="T22" fmla="*/ 25 w 33"/>
                <a:gd name="T23" fmla="*/ 61 h 71"/>
                <a:gd name="T24" fmla="*/ 25 w 33"/>
                <a:gd name="T25" fmla="*/ 61 h 71"/>
                <a:gd name="T26" fmla="*/ 25 w 33"/>
                <a:gd name="T27" fmla="*/ 60 h 71"/>
                <a:gd name="T28" fmla="*/ 26 w 33"/>
                <a:gd name="T29" fmla="*/ 60 h 71"/>
                <a:gd name="T30" fmla="*/ 26 w 33"/>
                <a:gd name="T31" fmla="*/ 60 h 71"/>
                <a:gd name="T32" fmla="*/ 26 w 33"/>
                <a:gd name="T33" fmla="*/ 60 h 71"/>
                <a:gd name="T34" fmla="*/ 26 w 33"/>
                <a:gd name="T35" fmla="*/ 60 h 71"/>
                <a:gd name="T36" fmla="*/ 26 w 33"/>
                <a:gd name="T37" fmla="*/ 60 h 71"/>
                <a:gd name="T38" fmla="*/ 26 w 33"/>
                <a:gd name="T39" fmla="*/ 60 h 71"/>
                <a:gd name="T40" fmla="*/ 26 w 33"/>
                <a:gd name="T41" fmla="*/ 59 h 71"/>
                <a:gd name="T42" fmla="*/ 26 w 33"/>
                <a:gd name="T43" fmla="*/ 59 h 71"/>
                <a:gd name="T44" fmla="*/ 26 w 33"/>
                <a:gd name="T45" fmla="*/ 59 h 71"/>
                <a:gd name="T46" fmla="*/ 33 w 33"/>
                <a:gd name="T47" fmla="*/ 50 h 71"/>
                <a:gd name="T48" fmla="*/ 33 w 33"/>
                <a:gd name="T49" fmla="*/ 50 h 71"/>
                <a:gd name="T50" fmla="*/ 33 w 33"/>
                <a:gd name="T51" fmla="*/ 21 h 71"/>
                <a:gd name="T52" fmla="*/ 12 w 33"/>
                <a:gd name="T53" fmla="*/ 2 h 71"/>
                <a:gd name="T54" fmla="*/ 25 w 33"/>
                <a:gd name="T55" fmla="*/ 10 h 71"/>
                <a:gd name="T56" fmla="*/ 12 w 33"/>
                <a:gd name="T57" fmla="*/ 2 h 71"/>
                <a:gd name="T58" fmla="*/ 12 w 33"/>
                <a:gd name="T59" fmla="*/ 2 h 71"/>
                <a:gd name="T60" fmla="*/ 0 w 33"/>
                <a:gd name="T61" fmla="*/ 0 h 71"/>
                <a:gd name="T62" fmla="*/ 0 w 33"/>
                <a:gd name="T63" fmla="*/ 0 h 71"/>
                <a:gd name="T64" fmla="*/ 0 w 33"/>
                <a:gd name="T6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71">
                  <a:moveTo>
                    <a:pt x="2" y="71"/>
                  </a:moveTo>
                  <a:cubicBezTo>
                    <a:pt x="2" y="71"/>
                    <a:pt x="1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1"/>
                    <a:pt x="2" y="71"/>
                    <a:pt x="2" y="71"/>
                  </a:cubicBezTo>
                  <a:moveTo>
                    <a:pt x="3" y="71"/>
                  </a:moveTo>
                  <a:cubicBezTo>
                    <a:pt x="3" y="71"/>
                    <a:pt x="2" y="71"/>
                    <a:pt x="2" y="71"/>
                  </a:cubicBezTo>
                  <a:cubicBezTo>
                    <a:pt x="2" y="71"/>
                    <a:pt x="3" y="71"/>
                    <a:pt x="3" y="71"/>
                  </a:cubicBezTo>
                  <a:moveTo>
                    <a:pt x="3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moveTo>
                    <a:pt x="13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6"/>
                    <a:pt x="14" y="68"/>
                  </a:cubicBezTo>
                  <a:cubicBezTo>
                    <a:pt x="18" y="66"/>
                    <a:pt x="21" y="64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59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moveTo>
                    <a:pt x="32" y="50"/>
                  </a:moveTo>
                  <a:cubicBezTo>
                    <a:pt x="31" y="53"/>
                    <a:pt x="29" y="57"/>
                    <a:pt x="26" y="59"/>
                  </a:cubicBezTo>
                  <a:cubicBezTo>
                    <a:pt x="29" y="57"/>
                    <a:pt x="31" y="53"/>
                    <a:pt x="32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2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2" y="21"/>
                  </a:cubicBezTo>
                  <a:moveTo>
                    <a:pt x="12" y="2"/>
                  </a:moveTo>
                  <a:cubicBezTo>
                    <a:pt x="21" y="5"/>
                    <a:pt x="29" y="12"/>
                    <a:pt x="32" y="21"/>
                  </a:cubicBezTo>
                  <a:cubicBezTo>
                    <a:pt x="31" y="17"/>
                    <a:pt x="28" y="13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2" y="7"/>
                    <a:pt x="17" y="4"/>
                    <a:pt x="12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008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0" name="Freeform 85"/>
            <p:cNvSpPr>
              <a:spLocks/>
            </p:cNvSpPr>
            <p:nvPr/>
          </p:nvSpPr>
          <p:spPr bwMode="auto">
            <a:xfrm>
              <a:off x="8425656" y="1654176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0 h 71"/>
                <a:gd name="T6" fmla="*/ 0 w 86"/>
                <a:gd name="T7" fmla="*/ 35 h 71"/>
                <a:gd name="T8" fmla="*/ 25 w 86"/>
                <a:gd name="T9" fmla="*/ 60 h 71"/>
                <a:gd name="T10" fmla="*/ 50 w 86"/>
                <a:gd name="T11" fmla="*/ 71 h 71"/>
                <a:gd name="T12" fmla="*/ 50 w 86"/>
                <a:gd name="T13" fmla="*/ 71 h 71"/>
                <a:gd name="T14" fmla="*/ 52 w 86"/>
                <a:gd name="T15" fmla="*/ 71 h 71"/>
                <a:gd name="T16" fmla="*/ 52 w 86"/>
                <a:gd name="T17" fmla="*/ 71 h 71"/>
                <a:gd name="T18" fmla="*/ 53 w 86"/>
                <a:gd name="T19" fmla="*/ 71 h 71"/>
                <a:gd name="T20" fmla="*/ 53 w 86"/>
                <a:gd name="T21" fmla="*/ 71 h 71"/>
                <a:gd name="T22" fmla="*/ 53 w 86"/>
                <a:gd name="T23" fmla="*/ 71 h 71"/>
                <a:gd name="T24" fmla="*/ 63 w 86"/>
                <a:gd name="T25" fmla="*/ 68 h 71"/>
                <a:gd name="T26" fmla="*/ 63 w 86"/>
                <a:gd name="T27" fmla="*/ 68 h 71"/>
                <a:gd name="T28" fmla="*/ 63 w 86"/>
                <a:gd name="T29" fmla="*/ 68 h 71"/>
                <a:gd name="T30" fmla="*/ 64 w 86"/>
                <a:gd name="T31" fmla="*/ 68 h 71"/>
                <a:gd name="T32" fmla="*/ 64 w 86"/>
                <a:gd name="T33" fmla="*/ 68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5 w 86"/>
                <a:gd name="T45" fmla="*/ 60 h 71"/>
                <a:gd name="T46" fmla="*/ 75 w 86"/>
                <a:gd name="T47" fmla="*/ 60 h 71"/>
                <a:gd name="T48" fmla="*/ 75 w 86"/>
                <a:gd name="T49" fmla="*/ 60 h 71"/>
                <a:gd name="T50" fmla="*/ 75 w 86"/>
                <a:gd name="T51" fmla="*/ 60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76 w 86"/>
                <a:gd name="T67" fmla="*/ 60 h 71"/>
                <a:gd name="T68" fmla="*/ 76 w 86"/>
                <a:gd name="T69" fmla="*/ 59 h 71"/>
                <a:gd name="T70" fmla="*/ 76 w 86"/>
                <a:gd name="T71" fmla="*/ 59 h 71"/>
                <a:gd name="T72" fmla="*/ 76 w 86"/>
                <a:gd name="T73" fmla="*/ 59 h 71"/>
                <a:gd name="T74" fmla="*/ 82 w 86"/>
                <a:gd name="T75" fmla="*/ 50 h 71"/>
                <a:gd name="T76" fmla="*/ 83 w 86"/>
                <a:gd name="T77" fmla="*/ 50 h 71"/>
                <a:gd name="T78" fmla="*/ 83 w 86"/>
                <a:gd name="T79" fmla="*/ 50 h 71"/>
                <a:gd name="T80" fmla="*/ 86 w 86"/>
                <a:gd name="T81" fmla="*/ 35 h 71"/>
                <a:gd name="T82" fmla="*/ 83 w 86"/>
                <a:gd name="T83" fmla="*/ 21 h 71"/>
                <a:gd name="T84" fmla="*/ 82 w 86"/>
                <a:gd name="T85" fmla="*/ 21 h 71"/>
                <a:gd name="T86" fmla="*/ 82 w 86"/>
                <a:gd name="T87" fmla="*/ 21 h 71"/>
                <a:gd name="T88" fmla="*/ 62 w 86"/>
                <a:gd name="T89" fmla="*/ 2 h 71"/>
                <a:gd name="T90" fmla="*/ 62 w 86"/>
                <a:gd name="T91" fmla="*/ 2 h 71"/>
                <a:gd name="T92" fmla="*/ 62 w 86"/>
                <a:gd name="T93" fmla="*/ 2 h 71"/>
                <a:gd name="T94" fmla="*/ 54 w 86"/>
                <a:gd name="T95" fmla="*/ 0 h 71"/>
                <a:gd name="T96" fmla="*/ 50 w 86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6" y="70"/>
                    <a:pt x="60" y="70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6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59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9" y="57"/>
                    <a:pt x="81" y="53"/>
                    <a:pt x="82" y="50"/>
                  </a:cubicBezTo>
                  <a:cubicBezTo>
                    <a:pt x="82" y="50"/>
                    <a:pt x="82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1"/>
                  </a:cubicBezTo>
                  <a:cubicBezTo>
                    <a:pt x="83" y="21"/>
                    <a:pt x="83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79" y="12"/>
                    <a:pt x="71" y="5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59" y="1"/>
                    <a:pt x="57" y="0"/>
                    <a:pt x="54" y="0"/>
                  </a:cubicBezTo>
                  <a:cubicBezTo>
                    <a:pt x="53" y="0"/>
                    <a:pt x="52" y="0"/>
                    <a:pt x="50" y="0"/>
                  </a:cubicBezTo>
                </a:path>
              </a:pathLst>
            </a:custGeom>
            <a:solidFill>
              <a:srgbClr val="0066C5"/>
            </a:solidFill>
            <a:ln>
              <a:solidFill>
                <a:srgbClr val="0066C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71" name="Group 144"/>
          <p:cNvGrpSpPr>
            <a:grpSpLocks noChangeAspect="1"/>
          </p:cNvGrpSpPr>
          <p:nvPr/>
        </p:nvGrpSpPr>
        <p:grpSpPr>
          <a:xfrm rot="10800000">
            <a:off x="2944133" y="3958740"/>
            <a:ext cx="2005687" cy="239990"/>
            <a:chOff x="4437063" y="2498726"/>
            <a:chExt cx="4139406" cy="495300"/>
          </a:xfrm>
        </p:grpSpPr>
        <p:sp>
          <p:nvSpPr>
            <p:cNvPr id="272" name="Freeform 5"/>
            <p:cNvSpPr>
              <a:spLocks noEditPoints="1"/>
            </p:cNvSpPr>
            <p:nvPr/>
          </p:nvSpPr>
          <p:spPr bwMode="auto">
            <a:xfrm>
              <a:off x="4437063" y="2684463"/>
              <a:ext cx="4137025" cy="123825"/>
            </a:xfrm>
            <a:custGeom>
              <a:avLst/>
              <a:gdLst>
                <a:gd name="T0" fmla="*/ 2356 w 2366"/>
                <a:gd name="T1" fmla="*/ 60 h 71"/>
                <a:gd name="T2" fmla="*/ 2355 w 2366"/>
                <a:gd name="T3" fmla="*/ 61 h 71"/>
                <a:gd name="T4" fmla="*/ 2355 w 2366"/>
                <a:gd name="T5" fmla="*/ 61 h 71"/>
                <a:gd name="T6" fmla="*/ 2356 w 2366"/>
                <a:gd name="T7" fmla="*/ 60 h 71"/>
                <a:gd name="T8" fmla="*/ 2356 w 2366"/>
                <a:gd name="T9" fmla="*/ 60 h 71"/>
                <a:gd name="T10" fmla="*/ 2356 w 2366"/>
                <a:gd name="T11" fmla="*/ 60 h 71"/>
                <a:gd name="T12" fmla="*/ 2356 w 2366"/>
                <a:gd name="T13" fmla="*/ 60 h 71"/>
                <a:gd name="T14" fmla="*/ 2356 w 2366"/>
                <a:gd name="T15" fmla="*/ 60 h 71"/>
                <a:gd name="T16" fmla="*/ 2356 w 2366"/>
                <a:gd name="T17" fmla="*/ 60 h 71"/>
                <a:gd name="T18" fmla="*/ 2356 w 2366"/>
                <a:gd name="T19" fmla="*/ 60 h 71"/>
                <a:gd name="T20" fmla="*/ 2356 w 2366"/>
                <a:gd name="T21" fmla="*/ 60 h 71"/>
                <a:gd name="T22" fmla="*/ 2356 w 2366"/>
                <a:gd name="T23" fmla="*/ 60 h 71"/>
                <a:gd name="T24" fmla="*/ 2356 w 2366"/>
                <a:gd name="T25" fmla="*/ 60 h 71"/>
                <a:gd name="T26" fmla="*/ 2363 w 2366"/>
                <a:gd name="T27" fmla="*/ 50 h 71"/>
                <a:gd name="T28" fmla="*/ 2363 w 2366"/>
                <a:gd name="T29" fmla="*/ 50 h 71"/>
                <a:gd name="T30" fmla="*/ 2363 w 2366"/>
                <a:gd name="T31" fmla="*/ 50 h 71"/>
                <a:gd name="T32" fmla="*/ 2363 w 2366"/>
                <a:gd name="T33" fmla="*/ 50 h 71"/>
                <a:gd name="T34" fmla="*/ 2363 w 2366"/>
                <a:gd name="T35" fmla="*/ 50 h 71"/>
                <a:gd name="T36" fmla="*/ 2363 w 2366"/>
                <a:gd name="T37" fmla="*/ 50 h 71"/>
                <a:gd name="T38" fmla="*/ 2363 w 2366"/>
                <a:gd name="T39" fmla="*/ 21 h 71"/>
                <a:gd name="T40" fmla="*/ 2366 w 2366"/>
                <a:gd name="T41" fmla="*/ 36 h 71"/>
                <a:gd name="T42" fmla="*/ 2363 w 2366"/>
                <a:gd name="T43" fmla="*/ 50 h 71"/>
                <a:gd name="T44" fmla="*/ 2366 w 2366"/>
                <a:gd name="T45" fmla="*/ 36 h 71"/>
                <a:gd name="T46" fmla="*/ 2363 w 2366"/>
                <a:gd name="T47" fmla="*/ 21 h 71"/>
                <a:gd name="T48" fmla="*/ 2362 w 2366"/>
                <a:gd name="T49" fmla="*/ 21 h 71"/>
                <a:gd name="T50" fmla="*/ 2362 w 2366"/>
                <a:gd name="T51" fmla="*/ 21 h 71"/>
                <a:gd name="T52" fmla="*/ 2362 w 2366"/>
                <a:gd name="T53" fmla="*/ 21 h 71"/>
                <a:gd name="T54" fmla="*/ 2245 w 2366"/>
                <a:gd name="T55" fmla="*/ 0 h 71"/>
                <a:gd name="T56" fmla="*/ 36 w 2366"/>
                <a:gd name="T57" fmla="*/ 0 h 71"/>
                <a:gd name="T58" fmla="*/ 0 w 2366"/>
                <a:gd name="T59" fmla="*/ 36 h 71"/>
                <a:gd name="T60" fmla="*/ 36 w 2366"/>
                <a:gd name="T61" fmla="*/ 71 h 71"/>
                <a:gd name="T62" fmla="*/ 2245 w 2366"/>
                <a:gd name="T63" fmla="*/ 71 h 71"/>
                <a:gd name="T64" fmla="*/ 2280 w 2366"/>
                <a:gd name="T65" fmla="*/ 36 h 71"/>
                <a:gd name="T66" fmla="*/ 2245 w 2366"/>
                <a:gd name="T6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66" h="71">
                  <a:moveTo>
                    <a:pt x="2356" y="60"/>
                  </a:moveTo>
                  <a:cubicBezTo>
                    <a:pt x="2355" y="61"/>
                    <a:pt x="2355" y="61"/>
                    <a:pt x="2355" y="61"/>
                  </a:cubicBezTo>
                  <a:cubicBezTo>
                    <a:pt x="2355" y="61"/>
                    <a:pt x="2355" y="61"/>
                    <a:pt x="2355" y="61"/>
                  </a:cubicBezTo>
                  <a:cubicBezTo>
                    <a:pt x="2355" y="61"/>
                    <a:pt x="2355" y="61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63" y="50"/>
                  </a:moveTo>
                  <a:cubicBezTo>
                    <a:pt x="2363" y="50"/>
                    <a:pt x="2363" y="50"/>
                    <a:pt x="2363" y="50"/>
                  </a:cubicBezTo>
                  <a:cubicBezTo>
                    <a:pt x="2363" y="50"/>
                    <a:pt x="2363" y="50"/>
                    <a:pt x="2363" y="50"/>
                  </a:cubicBezTo>
                  <a:moveTo>
                    <a:pt x="2363" y="50"/>
                  </a:moveTo>
                  <a:cubicBezTo>
                    <a:pt x="2363" y="50"/>
                    <a:pt x="2363" y="50"/>
                    <a:pt x="2363" y="50"/>
                  </a:cubicBezTo>
                  <a:cubicBezTo>
                    <a:pt x="2363" y="50"/>
                    <a:pt x="2363" y="50"/>
                    <a:pt x="2363" y="50"/>
                  </a:cubicBezTo>
                  <a:moveTo>
                    <a:pt x="2363" y="21"/>
                  </a:moveTo>
                  <a:cubicBezTo>
                    <a:pt x="2365" y="26"/>
                    <a:pt x="2366" y="31"/>
                    <a:pt x="2366" y="36"/>
                  </a:cubicBezTo>
                  <a:cubicBezTo>
                    <a:pt x="2366" y="40"/>
                    <a:pt x="2365" y="45"/>
                    <a:pt x="2363" y="50"/>
                  </a:cubicBezTo>
                  <a:cubicBezTo>
                    <a:pt x="2365" y="45"/>
                    <a:pt x="2366" y="41"/>
                    <a:pt x="2366" y="36"/>
                  </a:cubicBezTo>
                  <a:cubicBezTo>
                    <a:pt x="2366" y="30"/>
                    <a:pt x="2365" y="25"/>
                    <a:pt x="2363" y="21"/>
                  </a:cubicBezTo>
                  <a:moveTo>
                    <a:pt x="2362" y="21"/>
                  </a:moveTo>
                  <a:cubicBezTo>
                    <a:pt x="2362" y="21"/>
                    <a:pt x="2362" y="21"/>
                    <a:pt x="2362" y="21"/>
                  </a:cubicBezTo>
                  <a:cubicBezTo>
                    <a:pt x="2362" y="21"/>
                    <a:pt x="2362" y="21"/>
                    <a:pt x="2362" y="21"/>
                  </a:cubicBezTo>
                  <a:moveTo>
                    <a:pt x="2245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2245" y="71"/>
                    <a:pt x="2245" y="71"/>
                    <a:pt x="2245" y="71"/>
                  </a:cubicBezTo>
                  <a:cubicBezTo>
                    <a:pt x="2280" y="36"/>
                    <a:pt x="2280" y="36"/>
                    <a:pt x="2280" y="36"/>
                  </a:cubicBezTo>
                  <a:cubicBezTo>
                    <a:pt x="2245" y="0"/>
                    <a:pt x="2245" y="0"/>
                    <a:pt x="2245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3" name="Freeform 6"/>
            <p:cNvSpPr>
              <a:spLocks/>
            </p:cNvSpPr>
            <p:nvPr/>
          </p:nvSpPr>
          <p:spPr bwMode="auto">
            <a:xfrm>
              <a:off x="8259763" y="2498726"/>
              <a:ext cx="295275" cy="204787"/>
            </a:xfrm>
            <a:custGeom>
              <a:avLst/>
              <a:gdLst>
                <a:gd name="T0" fmla="*/ 38 w 169"/>
                <a:gd name="T1" fmla="*/ 0 h 117"/>
                <a:gd name="T2" fmla="*/ 13 w 169"/>
                <a:gd name="T3" fmla="*/ 11 h 117"/>
                <a:gd name="T4" fmla="*/ 13 w 169"/>
                <a:gd name="T5" fmla="*/ 61 h 117"/>
                <a:gd name="T6" fmla="*/ 59 w 169"/>
                <a:gd name="T7" fmla="*/ 106 h 117"/>
                <a:gd name="T8" fmla="*/ 144 w 169"/>
                <a:gd name="T9" fmla="*/ 106 h 117"/>
                <a:gd name="T10" fmla="*/ 144 w 169"/>
                <a:gd name="T11" fmla="*/ 106 h 117"/>
                <a:gd name="T12" fmla="*/ 148 w 169"/>
                <a:gd name="T13" fmla="*/ 106 h 117"/>
                <a:gd name="T14" fmla="*/ 156 w 169"/>
                <a:gd name="T15" fmla="*/ 108 h 117"/>
                <a:gd name="T16" fmla="*/ 156 w 169"/>
                <a:gd name="T17" fmla="*/ 108 h 117"/>
                <a:gd name="T18" fmla="*/ 156 w 169"/>
                <a:gd name="T19" fmla="*/ 108 h 117"/>
                <a:gd name="T20" fmla="*/ 169 w 169"/>
                <a:gd name="T21" fmla="*/ 117 h 117"/>
                <a:gd name="T22" fmla="*/ 63 w 169"/>
                <a:gd name="T23" fmla="*/ 11 h 117"/>
                <a:gd name="T24" fmla="*/ 38 w 169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117">
                  <a:moveTo>
                    <a:pt x="38" y="0"/>
                  </a:moveTo>
                  <a:cubicBezTo>
                    <a:pt x="29" y="0"/>
                    <a:pt x="20" y="4"/>
                    <a:pt x="13" y="11"/>
                  </a:cubicBezTo>
                  <a:cubicBezTo>
                    <a:pt x="0" y="25"/>
                    <a:pt x="0" y="47"/>
                    <a:pt x="13" y="61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6"/>
                    <a:pt x="147" y="106"/>
                    <a:pt x="148" y="106"/>
                  </a:cubicBezTo>
                  <a:cubicBezTo>
                    <a:pt x="151" y="107"/>
                    <a:pt x="154" y="107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61" y="110"/>
                    <a:pt x="166" y="113"/>
                    <a:pt x="169" y="117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4" name="Freeform 7"/>
            <p:cNvSpPr>
              <a:spLocks noEditPoints="1"/>
            </p:cNvSpPr>
            <p:nvPr/>
          </p:nvSpPr>
          <p:spPr bwMode="auto">
            <a:xfrm>
              <a:off x="8362950" y="2684463"/>
              <a:ext cx="169863" cy="63500"/>
            </a:xfrm>
            <a:custGeom>
              <a:avLst/>
              <a:gdLst>
                <a:gd name="T0" fmla="*/ 97 w 97"/>
                <a:gd name="T1" fmla="*/ 2 h 36"/>
                <a:gd name="T2" fmla="*/ 97 w 97"/>
                <a:gd name="T3" fmla="*/ 2 h 36"/>
                <a:gd name="T4" fmla="*/ 97 w 97"/>
                <a:gd name="T5" fmla="*/ 2 h 36"/>
                <a:gd name="T6" fmla="*/ 89 w 97"/>
                <a:gd name="T7" fmla="*/ 0 h 36"/>
                <a:gd name="T8" fmla="*/ 97 w 97"/>
                <a:gd name="T9" fmla="*/ 2 h 36"/>
                <a:gd name="T10" fmla="*/ 89 w 97"/>
                <a:gd name="T11" fmla="*/ 0 h 36"/>
                <a:gd name="T12" fmla="*/ 85 w 97"/>
                <a:gd name="T13" fmla="*/ 0 h 36"/>
                <a:gd name="T14" fmla="*/ 0 w 97"/>
                <a:gd name="T15" fmla="*/ 0 h 36"/>
                <a:gd name="T16" fmla="*/ 35 w 97"/>
                <a:gd name="T17" fmla="*/ 36 h 36"/>
                <a:gd name="T18" fmla="*/ 60 w 97"/>
                <a:gd name="T19" fmla="*/ 11 h 36"/>
                <a:gd name="T20" fmla="*/ 85 w 97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36"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moveTo>
                    <a:pt x="89" y="0"/>
                  </a:moveTo>
                  <a:cubicBezTo>
                    <a:pt x="92" y="1"/>
                    <a:pt x="94" y="1"/>
                    <a:pt x="97" y="2"/>
                  </a:cubicBezTo>
                  <a:cubicBezTo>
                    <a:pt x="95" y="1"/>
                    <a:pt x="92" y="1"/>
                    <a:pt x="89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7" y="4"/>
                    <a:pt x="76" y="0"/>
                    <a:pt x="85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5" name="Freeform 8"/>
            <p:cNvSpPr>
              <a:spLocks/>
            </p:cNvSpPr>
            <p:nvPr/>
          </p:nvSpPr>
          <p:spPr bwMode="auto">
            <a:xfrm>
              <a:off x="8259763" y="2790826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9 w 169"/>
                <a:gd name="T3" fmla="*/ 0 h 116"/>
                <a:gd name="T4" fmla="*/ 169 w 169"/>
                <a:gd name="T5" fmla="*/ 0 h 116"/>
                <a:gd name="T6" fmla="*/ 169 w 169"/>
                <a:gd name="T7" fmla="*/ 0 h 116"/>
                <a:gd name="T8" fmla="*/ 169 w 169"/>
                <a:gd name="T9" fmla="*/ 0 h 116"/>
                <a:gd name="T10" fmla="*/ 169 w 169"/>
                <a:gd name="T11" fmla="*/ 0 h 116"/>
                <a:gd name="T12" fmla="*/ 169 w 169"/>
                <a:gd name="T13" fmla="*/ 0 h 116"/>
                <a:gd name="T14" fmla="*/ 169 w 169"/>
                <a:gd name="T15" fmla="*/ 0 h 116"/>
                <a:gd name="T16" fmla="*/ 158 w 169"/>
                <a:gd name="T17" fmla="*/ 7 h 116"/>
                <a:gd name="T18" fmla="*/ 158 w 169"/>
                <a:gd name="T19" fmla="*/ 7 h 116"/>
                <a:gd name="T20" fmla="*/ 157 w 169"/>
                <a:gd name="T21" fmla="*/ 8 h 116"/>
                <a:gd name="T22" fmla="*/ 157 w 169"/>
                <a:gd name="T23" fmla="*/ 8 h 116"/>
                <a:gd name="T24" fmla="*/ 157 w 169"/>
                <a:gd name="T25" fmla="*/ 8 h 116"/>
                <a:gd name="T26" fmla="*/ 147 w 169"/>
                <a:gd name="T27" fmla="*/ 10 h 116"/>
                <a:gd name="T28" fmla="*/ 147 w 169"/>
                <a:gd name="T29" fmla="*/ 10 h 116"/>
                <a:gd name="T30" fmla="*/ 147 w 169"/>
                <a:gd name="T31" fmla="*/ 10 h 116"/>
                <a:gd name="T32" fmla="*/ 146 w 169"/>
                <a:gd name="T33" fmla="*/ 10 h 116"/>
                <a:gd name="T34" fmla="*/ 146 w 169"/>
                <a:gd name="T35" fmla="*/ 10 h 116"/>
                <a:gd name="T36" fmla="*/ 144 w 169"/>
                <a:gd name="T37" fmla="*/ 10 h 116"/>
                <a:gd name="T38" fmla="*/ 144 w 169"/>
                <a:gd name="T39" fmla="*/ 10 h 116"/>
                <a:gd name="T40" fmla="*/ 59 w 169"/>
                <a:gd name="T41" fmla="*/ 10 h 116"/>
                <a:gd name="T42" fmla="*/ 13 w 169"/>
                <a:gd name="T43" fmla="*/ 56 h 116"/>
                <a:gd name="T44" fmla="*/ 13 w 169"/>
                <a:gd name="T45" fmla="*/ 106 h 116"/>
                <a:gd name="T46" fmla="*/ 38 w 169"/>
                <a:gd name="T47" fmla="*/ 116 h 116"/>
                <a:gd name="T48" fmla="*/ 63 w 169"/>
                <a:gd name="T49" fmla="*/ 106 h 116"/>
                <a:gd name="T50" fmla="*/ 169 w 169"/>
                <a:gd name="T5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5" y="3"/>
                    <a:pt x="162" y="6"/>
                    <a:pt x="158" y="7"/>
                  </a:cubicBezTo>
                  <a:cubicBezTo>
                    <a:pt x="158" y="7"/>
                    <a:pt x="158" y="7"/>
                    <a:pt x="158" y="7"/>
                  </a:cubicBezTo>
                  <a:cubicBezTo>
                    <a:pt x="157" y="7"/>
                    <a:pt x="157" y="7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4" y="9"/>
                    <a:pt x="150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6" y="10"/>
                    <a:pt x="146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6" y="10"/>
                    <a:pt x="145" y="10"/>
                    <a:pt x="144" y="1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69"/>
                    <a:pt x="0" y="92"/>
                    <a:pt x="13" y="106"/>
                  </a:cubicBezTo>
                  <a:cubicBezTo>
                    <a:pt x="20" y="112"/>
                    <a:pt x="29" y="116"/>
                    <a:pt x="38" y="116"/>
                  </a:cubicBezTo>
                  <a:cubicBezTo>
                    <a:pt x="48" y="116"/>
                    <a:pt x="57" y="112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6" name="Freeform 9"/>
            <p:cNvSpPr>
              <a:spLocks noEditPoints="1"/>
            </p:cNvSpPr>
            <p:nvPr/>
          </p:nvSpPr>
          <p:spPr bwMode="auto">
            <a:xfrm>
              <a:off x="8362950" y="2747963"/>
              <a:ext cx="192088" cy="60325"/>
            </a:xfrm>
            <a:custGeom>
              <a:avLst/>
              <a:gdLst>
                <a:gd name="T0" fmla="*/ 87 w 110"/>
                <a:gd name="T1" fmla="*/ 35 h 35"/>
                <a:gd name="T2" fmla="*/ 87 w 110"/>
                <a:gd name="T3" fmla="*/ 35 h 35"/>
                <a:gd name="T4" fmla="*/ 87 w 110"/>
                <a:gd name="T5" fmla="*/ 35 h 35"/>
                <a:gd name="T6" fmla="*/ 88 w 110"/>
                <a:gd name="T7" fmla="*/ 35 h 35"/>
                <a:gd name="T8" fmla="*/ 88 w 110"/>
                <a:gd name="T9" fmla="*/ 35 h 35"/>
                <a:gd name="T10" fmla="*/ 88 w 110"/>
                <a:gd name="T11" fmla="*/ 35 h 35"/>
                <a:gd name="T12" fmla="*/ 98 w 110"/>
                <a:gd name="T13" fmla="*/ 33 h 35"/>
                <a:gd name="T14" fmla="*/ 88 w 110"/>
                <a:gd name="T15" fmla="*/ 35 h 35"/>
                <a:gd name="T16" fmla="*/ 98 w 110"/>
                <a:gd name="T17" fmla="*/ 33 h 35"/>
                <a:gd name="T18" fmla="*/ 98 w 110"/>
                <a:gd name="T19" fmla="*/ 33 h 35"/>
                <a:gd name="T20" fmla="*/ 98 w 110"/>
                <a:gd name="T21" fmla="*/ 33 h 35"/>
                <a:gd name="T22" fmla="*/ 98 w 110"/>
                <a:gd name="T23" fmla="*/ 33 h 35"/>
                <a:gd name="T24" fmla="*/ 99 w 110"/>
                <a:gd name="T25" fmla="*/ 32 h 35"/>
                <a:gd name="T26" fmla="*/ 99 w 110"/>
                <a:gd name="T27" fmla="*/ 32 h 35"/>
                <a:gd name="T28" fmla="*/ 99 w 110"/>
                <a:gd name="T29" fmla="*/ 32 h 35"/>
                <a:gd name="T30" fmla="*/ 110 w 110"/>
                <a:gd name="T31" fmla="*/ 25 h 35"/>
                <a:gd name="T32" fmla="*/ 110 w 110"/>
                <a:gd name="T33" fmla="*/ 25 h 35"/>
                <a:gd name="T34" fmla="*/ 110 w 110"/>
                <a:gd name="T35" fmla="*/ 25 h 35"/>
                <a:gd name="T36" fmla="*/ 110 w 110"/>
                <a:gd name="T37" fmla="*/ 25 h 35"/>
                <a:gd name="T38" fmla="*/ 110 w 110"/>
                <a:gd name="T39" fmla="*/ 25 h 35"/>
                <a:gd name="T40" fmla="*/ 110 w 110"/>
                <a:gd name="T41" fmla="*/ 25 h 35"/>
                <a:gd name="T42" fmla="*/ 110 w 110"/>
                <a:gd name="T43" fmla="*/ 25 h 35"/>
                <a:gd name="T44" fmla="*/ 110 w 110"/>
                <a:gd name="T45" fmla="*/ 25 h 35"/>
                <a:gd name="T46" fmla="*/ 110 w 110"/>
                <a:gd name="T47" fmla="*/ 25 h 35"/>
                <a:gd name="T48" fmla="*/ 110 w 110"/>
                <a:gd name="T49" fmla="*/ 25 h 35"/>
                <a:gd name="T50" fmla="*/ 110 w 110"/>
                <a:gd name="T51" fmla="*/ 25 h 35"/>
                <a:gd name="T52" fmla="*/ 110 w 110"/>
                <a:gd name="T53" fmla="*/ 25 h 35"/>
                <a:gd name="T54" fmla="*/ 110 w 110"/>
                <a:gd name="T55" fmla="*/ 25 h 35"/>
                <a:gd name="T56" fmla="*/ 35 w 110"/>
                <a:gd name="T57" fmla="*/ 0 h 35"/>
                <a:gd name="T58" fmla="*/ 0 w 110"/>
                <a:gd name="T59" fmla="*/ 35 h 35"/>
                <a:gd name="T60" fmla="*/ 85 w 110"/>
                <a:gd name="T61" fmla="*/ 35 h 35"/>
                <a:gd name="T62" fmla="*/ 60 w 110"/>
                <a:gd name="T63" fmla="*/ 25 h 35"/>
                <a:gd name="T64" fmla="*/ 35 w 110"/>
                <a:gd name="T6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5">
                  <a:moveTo>
                    <a:pt x="87" y="35"/>
                  </a:move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7" y="35"/>
                    <a:pt x="87" y="35"/>
                  </a:cubicBezTo>
                  <a:moveTo>
                    <a:pt x="88" y="35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moveTo>
                    <a:pt x="98" y="33"/>
                  </a:moveTo>
                  <a:cubicBezTo>
                    <a:pt x="95" y="34"/>
                    <a:pt x="91" y="35"/>
                    <a:pt x="88" y="35"/>
                  </a:cubicBezTo>
                  <a:cubicBezTo>
                    <a:pt x="91" y="35"/>
                    <a:pt x="95" y="34"/>
                    <a:pt x="98" y="33"/>
                  </a:cubicBezTo>
                  <a:moveTo>
                    <a:pt x="98" y="33"/>
                  </a:moveTo>
                  <a:cubicBezTo>
                    <a:pt x="98" y="33"/>
                    <a:pt x="98" y="33"/>
                    <a:pt x="98" y="33"/>
                  </a:cubicBezTo>
                  <a:cubicBezTo>
                    <a:pt x="98" y="33"/>
                    <a:pt x="98" y="33"/>
                    <a:pt x="98" y="33"/>
                  </a:cubicBezTo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76" y="35"/>
                    <a:pt x="67" y="31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7" name="Freeform 10"/>
            <p:cNvSpPr>
              <a:spLocks noEditPoints="1"/>
            </p:cNvSpPr>
            <p:nvPr/>
          </p:nvSpPr>
          <p:spPr bwMode="auto">
            <a:xfrm>
              <a:off x="8510588" y="2684463"/>
              <a:ext cx="58738" cy="123825"/>
            </a:xfrm>
            <a:custGeom>
              <a:avLst/>
              <a:gdLst>
                <a:gd name="T0" fmla="*/ 2 w 33"/>
                <a:gd name="T1" fmla="*/ 71 h 71"/>
                <a:gd name="T2" fmla="*/ 0 w 33"/>
                <a:gd name="T3" fmla="*/ 71 h 71"/>
                <a:gd name="T4" fmla="*/ 0 w 33"/>
                <a:gd name="T5" fmla="*/ 71 h 71"/>
                <a:gd name="T6" fmla="*/ 0 w 33"/>
                <a:gd name="T7" fmla="*/ 71 h 71"/>
                <a:gd name="T8" fmla="*/ 2 w 33"/>
                <a:gd name="T9" fmla="*/ 71 h 71"/>
                <a:gd name="T10" fmla="*/ 3 w 33"/>
                <a:gd name="T11" fmla="*/ 71 h 71"/>
                <a:gd name="T12" fmla="*/ 2 w 33"/>
                <a:gd name="T13" fmla="*/ 71 h 71"/>
                <a:gd name="T14" fmla="*/ 3 w 33"/>
                <a:gd name="T15" fmla="*/ 71 h 71"/>
                <a:gd name="T16" fmla="*/ 3 w 33"/>
                <a:gd name="T17" fmla="*/ 71 h 71"/>
                <a:gd name="T18" fmla="*/ 3 w 33"/>
                <a:gd name="T19" fmla="*/ 71 h 71"/>
                <a:gd name="T20" fmla="*/ 3 w 33"/>
                <a:gd name="T21" fmla="*/ 71 h 71"/>
                <a:gd name="T22" fmla="*/ 13 w 33"/>
                <a:gd name="T23" fmla="*/ 69 h 71"/>
                <a:gd name="T24" fmla="*/ 13 w 33"/>
                <a:gd name="T25" fmla="*/ 69 h 71"/>
                <a:gd name="T26" fmla="*/ 13 w 33"/>
                <a:gd name="T27" fmla="*/ 69 h 71"/>
                <a:gd name="T28" fmla="*/ 14 w 33"/>
                <a:gd name="T29" fmla="*/ 68 h 71"/>
                <a:gd name="T30" fmla="*/ 13 w 33"/>
                <a:gd name="T31" fmla="*/ 69 h 71"/>
                <a:gd name="T32" fmla="*/ 14 w 33"/>
                <a:gd name="T33" fmla="*/ 68 h 71"/>
                <a:gd name="T34" fmla="*/ 25 w 33"/>
                <a:gd name="T35" fmla="*/ 61 h 71"/>
                <a:gd name="T36" fmla="*/ 14 w 33"/>
                <a:gd name="T37" fmla="*/ 68 h 71"/>
                <a:gd name="T38" fmla="*/ 25 w 33"/>
                <a:gd name="T39" fmla="*/ 61 h 71"/>
                <a:gd name="T40" fmla="*/ 25 w 33"/>
                <a:gd name="T41" fmla="*/ 61 h 71"/>
                <a:gd name="T42" fmla="*/ 25 w 33"/>
                <a:gd name="T43" fmla="*/ 61 h 71"/>
                <a:gd name="T44" fmla="*/ 25 w 33"/>
                <a:gd name="T45" fmla="*/ 61 h 71"/>
                <a:gd name="T46" fmla="*/ 25 w 33"/>
                <a:gd name="T47" fmla="*/ 61 h 71"/>
                <a:gd name="T48" fmla="*/ 25 w 33"/>
                <a:gd name="T49" fmla="*/ 61 h 71"/>
                <a:gd name="T50" fmla="*/ 25 w 33"/>
                <a:gd name="T51" fmla="*/ 61 h 71"/>
                <a:gd name="T52" fmla="*/ 25 w 33"/>
                <a:gd name="T53" fmla="*/ 61 h 71"/>
                <a:gd name="T54" fmla="*/ 25 w 33"/>
                <a:gd name="T55" fmla="*/ 61 h 71"/>
                <a:gd name="T56" fmla="*/ 25 w 33"/>
                <a:gd name="T57" fmla="*/ 61 h 71"/>
                <a:gd name="T58" fmla="*/ 26 w 33"/>
                <a:gd name="T59" fmla="*/ 60 h 71"/>
                <a:gd name="T60" fmla="*/ 26 w 33"/>
                <a:gd name="T61" fmla="*/ 60 h 71"/>
                <a:gd name="T62" fmla="*/ 26 w 33"/>
                <a:gd name="T63" fmla="*/ 60 h 71"/>
                <a:gd name="T64" fmla="*/ 26 w 33"/>
                <a:gd name="T65" fmla="*/ 60 h 71"/>
                <a:gd name="T66" fmla="*/ 26 w 33"/>
                <a:gd name="T67" fmla="*/ 60 h 71"/>
                <a:gd name="T68" fmla="*/ 26 w 33"/>
                <a:gd name="T69" fmla="*/ 60 h 71"/>
                <a:gd name="T70" fmla="*/ 26 w 33"/>
                <a:gd name="T71" fmla="*/ 60 h 71"/>
                <a:gd name="T72" fmla="*/ 26 w 33"/>
                <a:gd name="T73" fmla="*/ 60 h 71"/>
                <a:gd name="T74" fmla="*/ 26 w 33"/>
                <a:gd name="T75" fmla="*/ 60 h 71"/>
                <a:gd name="T76" fmla="*/ 33 w 33"/>
                <a:gd name="T77" fmla="*/ 50 h 71"/>
                <a:gd name="T78" fmla="*/ 26 w 33"/>
                <a:gd name="T79" fmla="*/ 60 h 71"/>
                <a:gd name="T80" fmla="*/ 33 w 33"/>
                <a:gd name="T81" fmla="*/ 50 h 71"/>
                <a:gd name="T82" fmla="*/ 33 w 33"/>
                <a:gd name="T83" fmla="*/ 50 h 71"/>
                <a:gd name="T84" fmla="*/ 33 w 33"/>
                <a:gd name="T85" fmla="*/ 50 h 71"/>
                <a:gd name="T86" fmla="*/ 33 w 33"/>
                <a:gd name="T87" fmla="*/ 50 h 71"/>
                <a:gd name="T88" fmla="*/ 33 w 33"/>
                <a:gd name="T89" fmla="*/ 50 h 71"/>
                <a:gd name="T90" fmla="*/ 33 w 33"/>
                <a:gd name="T91" fmla="*/ 50 h 71"/>
                <a:gd name="T92" fmla="*/ 33 w 33"/>
                <a:gd name="T93" fmla="*/ 50 h 71"/>
                <a:gd name="T94" fmla="*/ 32 w 33"/>
                <a:gd name="T95" fmla="*/ 21 h 71"/>
                <a:gd name="T96" fmla="*/ 33 w 33"/>
                <a:gd name="T97" fmla="*/ 21 h 71"/>
                <a:gd name="T98" fmla="*/ 32 w 33"/>
                <a:gd name="T99" fmla="*/ 21 h 71"/>
                <a:gd name="T100" fmla="*/ 12 w 33"/>
                <a:gd name="T101" fmla="*/ 2 h 71"/>
                <a:gd name="T102" fmla="*/ 32 w 33"/>
                <a:gd name="T103" fmla="*/ 21 h 71"/>
                <a:gd name="T104" fmla="*/ 25 w 33"/>
                <a:gd name="T105" fmla="*/ 11 h 71"/>
                <a:gd name="T106" fmla="*/ 25 w 33"/>
                <a:gd name="T107" fmla="*/ 11 h 71"/>
                <a:gd name="T108" fmla="*/ 12 w 33"/>
                <a:gd name="T109" fmla="*/ 2 h 71"/>
                <a:gd name="T110" fmla="*/ 12 w 33"/>
                <a:gd name="T111" fmla="*/ 2 h 71"/>
                <a:gd name="T112" fmla="*/ 12 w 33"/>
                <a:gd name="T113" fmla="*/ 2 h 71"/>
                <a:gd name="T114" fmla="*/ 12 w 33"/>
                <a:gd name="T115" fmla="*/ 2 h 71"/>
                <a:gd name="T116" fmla="*/ 0 w 33"/>
                <a:gd name="T117" fmla="*/ 0 h 71"/>
                <a:gd name="T118" fmla="*/ 0 w 33"/>
                <a:gd name="T119" fmla="*/ 0 h 71"/>
                <a:gd name="T120" fmla="*/ 0 w 33"/>
                <a:gd name="T121" fmla="*/ 0 h 71"/>
                <a:gd name="T122" fmla="*/ 4 w 33"/>
                <a:gd name="T123" fmla="*/ 0 h 71"/>
                <a:gd name="T124" fmla="*/ 0 w 33"/>
                <a:gd name="T12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" h="71">
                  <a:moveTo>
                    <a:pt x="2" y="71"/>
                  </a:moveTo>
                  <a:cubicBezTo>
                    <a:pt x="2" y="71"/>
                    <a:pt x="1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1"/>
                    <a:pt x="2" y="71"/>
                    <a:pt x="2" y="71"/>
                  </a:cubicBezTo>
                  <a:moveTo>
                    <a:pt x="3" y="71"/>
                  </a:moveTo>
                  <a:cubicBezTo>
                    <a:pt x="3" y="71"/>
                    <a:pt x="2" y="71"/>
                    <a:pt x="2" y="71"/>
                  </a:cubicBezTo>
                  <a:cubicBezTo>
                    <a:pt x="2" y="71"/>
                    <a:pt x="3" y="71"/>
                    <a:pt x="3" y="71"/>
                  </a:cubicBezTo>
                  <a:moveTo>
                    <a:pt x="3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moveTo>
                    <a:pt x="13" y="69"/>
                  </a:move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9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7"/>
                    <a:pt x="14" y="68"/>
                  </a:cubicBezTo>
                  <a:cubicBezTo>
                    <a:pt x="18" y="67"/>
                    <a:pt x="21" y="64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3" y="50"/>
                  </a:moveTo>
                  <a:cubicBezTo>
                    <a:pt x="31" y="54"/>
                    <a:pt x="29" y="57"/>
                    <a:pt x="26" y="60"/>
                  </a:cubicBezTo>
                  <a:cubicBezTo>
                    <a:pt x="29" y="57"/>
                    <a:pt x="31" y="54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2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2" y="21"/>
                  </a:cubicBezTo>
                  <a:moveTo>
                    <a:pt x="12" y="2"/>
                  </a:moveTo>
                  <a:cubicBezTo>
                    <a:pt x="21" y="6"/>
                    <a:pt x="29" y="12"/>
                    <a:pt x="32" y="21"/>
                  </a:cubicBezTo>
                  <a:cubicBezTo>
                    <a:pt x="31" y="17"/>
                    <a:pt x="28" y="14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2" y="7"/>
                    <a:pt x="17" y="4"/>
                    <a:pt x="12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008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8" name="Freeform 11"/>
            <p:cNvSpPr>
              <a:spLocks/>
            </p:cNvSpPr>
            <p:nvPr/>
          </p:nvSpPr>
          <p:spPr bwMode="auto">
            <a:xfrm>
              <a:off x="8425656" y="2684463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1 h 71"/>
                <a:gd name="T6" fmla="*/ 0 w 86"/>
                <a:gd name="T7" fmla="*/ 36 h 71"/>
                <a:gd name="T8" fmla="*/ 25 w 86"/>
                <a:gd name="T9" fmla="*/ 61 h 71"/>
                <a:gd name="T10" fmla="*/ 50 w 86"/>
                <a:gd name="T11" fmla="*/ 71 h 71"/>
                <a:gd name="T12" fmla="*/ 50 w 86"/>
                <a:gd name="T13" fmla="*/ 71 h 71"/>
                <a:gd name="T14" fmla="*/ 52 w 86"/>
                <a:gd name="T15" fmla="*/ 71 h 71"/>
                <a:gd name="T16" fmla="*/ 52 w 86"/>
                <a:gd name="T17" fmla="*/ 71 h 71"/>
                <a:gd name="T18" fmla="*/ 53 w 86"/>
                <a:gd name="T19" fmla="*/ 71 h 71"/>
                <a:gd name="T20" fmla="*/ 53 w 86"/>
                <a:gd name="T21" fmla="*/ 71 h 71"/>
                <a:gd name="T22" fmla="*/ 53 w 86"/>
                <a:gd name="T23" fmla="*/ 71 h 71"/>
                <a:gd name="T24" fmla="*/ 63 w 86"/>
                <a:gd name="T25" fmla="*/ 69 h 71"/>
                <a:gd name="T26" fmla="*/ 63 w 86"/>
                <a:gd name="T27" fmla="*/ 69 h 71"/>
                <a:gd name="T28" fmla="*/ 63 w 86"/>
                <a:gd name="T29" fmla="*/ 69 h 71"/>
                <a:gd name="T30" fmla="*/ 64 w 86"/>
                <a:gd name="T31" fmla="*/ 68 h 71"/>
                <a:gd name="T32" fmla="*/ 64 w 86"/>
                <a:gd name="T33" fmla="*/ 68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5 w 86"/>
                <a:gd name="T45" fmla="*/ 61 h 71"/>
                <a:gd name="T46" fmla="*/ 75 w 86"/>
                <a:gd name="T47" fmla="*/ 61 h 71"/>
                <a:gd name="T48" fmla="*/ 75 w 86"/>
                <a:gd name="T49" fmla="*/ 61 h 71"/>
                <a:gd name="T50" fmla="*/ 75 w 86"/>
                <a:gd name="T51" fmla="*/ 61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3 w 86"/>
                <a:gd name="T67" fmla="*/ 50 h 71"/>
                <a:gd name="T68" fmla="*/ 83 w 86"/>
                <a:gd name="T69" fmla="*/ 50 h 71"/>
                <a:gd name="T70" fmla="*/ 83 w 86"/>
                <a:gd name="T71" fmla="*/ 50 h 71"/>
                <a:gd name="T72" fmla="*/ 83 w 86"/>
                <a:gd name="T73" fmla="*/ 50 h 71"/>
                <a:gd name="T74" fmla="*/ 83 w 86"/>
                <a:gd name="T75" fmla="*/ 50 h 71"/>
                <a:gd name="T76" fmla="*/ 86 w 86"/>
                <a:gd name="T77" fmla="*/ 36 h 71"/>
                <a:gd name="T78" fmla="*/ 83 w 86"/>
                <a:gd name="T79" fmla="*/ 21 h 71"/>
                <a:gd name="T80" fmla="*/ 82 w 86"/>
                <a:gd name="T81" fmla="*/ 21 h 71"/>
                <a:gd name="T82" fmla="*/ 82 w 86"/>
                <a:gd name="T83" fmla="*/ 21 h 71"/>
                <a:gd name="T84" fmla="*/ 62 w 86"/>
                <a:gd name="T85" fmla="*/ 2 h 71"/>
                <a:gd name="T86" fmla="*/ 62 w 86"/>
                <a:gd name="T87" fmla="*/ 2 h 71"/>
                <a:gd name="T88" fmla="*/ 62 w 86"/>
                <a:gd name="T89" fmla="*/ 2 h 71"/>
                <a:gd name="T90" fmla="*/ 54 w 86"/>
                <a:gd name="T91" fmla="*/ 0 h 71"/>
                <a:gd name="T92" fmla="*/ 50 w 86"/>
                <a:gd name="T9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4"/>
                    <a:pt x="25" y="1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6" y="71"/>
                    <a:pt x="60" y="70"/>
                    <a:pt x="63" y="69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7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4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6"/>
                  </a:cubicBezTo>
                  <a:cubicBezTo>
                    <a:pt x="86" y="31"/>
                    <a:pt x="85" y="26"/>
                    <a:pt x="83" y="21"/>
                  </a:cubicBezTo>
                  <a:cubicBezTo>
                    <a:pt x="83" y="21"/>
                    <a:pt x="83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79" y="12"/>
                    <a:pt x="71" y="6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59" y="1"/>
                    <a:pt x="57" y="1"/>
                    <a:pt x="54" y="0"/>
                  </a:cubicBezTo>
                  <a:cubicBezTo>
                    <a:pt x="53" y="0"/>
                    <a:pt x="52" y="0"/>
                    <a:pt x="50" y="0"/>
                  </a:cubicBezTo>
                </a:path>
              </a:pathLst>
            </a:custGeom>
            <a:solidFill>
              <a:srgbClr val="0066C5"/>
            </a:solidFill>
            <a:ln>
              <a:solidFill>
                <a:srgbClr val="0066C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79" name="Group 139"/>
          <p:cNvGrpSpPr>
            <a:grpSpLocks noChangeAspect="1"/>
          </p:cNvGrpSpPr>
          <p:nvPr/>
        </p:nvGrpSpPr>
        <p:grpSpPr>
          <a:xfrm rot="10800000">
            <a:off x="2956278" y="3705420"/>
            <a:ext cx="1976728" cy="235479"/>
            <a:chOff x="4437063" y="2503489"/>
            <a:chExt cx="4144459" cy="493712"/>
          </a:xfrm>
        </p:grpSpPr>
        <p:sp>
          <p:nvSpPr>
            <p:cNvPr id="280" name="Freeform 5"/>
            <p:cNvSpPr>
              <a:spLocks noEditPoints="1"/>
            </p:cNvSpPr>
            <p:nvPr/>
          </p:nvSpPr>
          <p:spPr bwMode="auto">
            <a:xfrm>
              <a:off x="4437063" y="2689226"/>
              <a:ext cx="4137025" cy="123825"/>
            </a:xfrm>
            <a:custGeom>
              <a:avLst/>
              <a:gdLst>
                <a:gd name="T0" fmla="*/ 2356 w 2366"/>
                <a:gd name="T1" fmla="*/ 60 h 71"/>
                <a:gd name="T2" fmla="*/ 2355 w 2366"/>
                <a:gd name="T3" fmla="*/ 60 h 71"/>
                <a:gd name="T4" fmla="*/ 2355 w 2366"/>
                <a:gd name="T5" fmla="*/ 60 h 71"/>
                <a:gd name="T6" fmla="*/ 2356 w 2366"/>
                <a:gd name="T7" fmla="*/ 60 h 71"/>
                <a:gd name="T8" fmla="*/ 2356 w 2366"/>
                <a:gd name="T9" fmla="*/ 60 h 71"/>
                <a:gd name="T10" fmla="*/ 2356 w 2366"/>
                <a:gd name="T11" fmla="*/ 60 h 71"/>
                <a:gd name="T12" fmla="*/ 2356 w 2366"/>
                <a:gd name="T13" fmla="*/ 60 h 71"/>
                <a:gd name="T14" fmla="*/ 2356 w 2366"/>
                <a:gd name="T15" fmla="*/ 60 h 71"/>
                <a:gd name="T16" fmla="*/ 2356 w 2366"/>
                <a:gd name="T17" fmla="*/ 60 h 71"/>
                <a:gd name="T18" fmla="*/ 2356 w 2366"/>
                <a:gd name="T19" fmla="*/ 60 h 71"/>
                <a:gd name="T20" fmla="*/ 2356 w 2366"/>
                <a:gd name="T21" fmla="*/ 60 h 71"/>
                <a:gd name="T22" fmla="*/ 2356 w 2366"/>
                <a:gd name="T23" fmla="*/ 60 h 71"/>
                <a:gd name="T24" fmla="*/ 2356 w 2366"/>
                <a:gd name="T25" fmla="*/ 60 h 71"/>
                <a:gd name="T26" fmla="*/ 2363 w 2366"/>
                <a:gd name="T27" fmla="*/ 50 h 71"/>
                <a:gd name="T28" fmla="*/ 2363 w 2366"/>
                <a:gd name="T29" fmla="*/ 50 h 71"/>
                <a:gd name="T30" fmla="*/ 2363 w 2366"/>
                <a:gd name="T31" fmla="*/ 50 h 71"/>
                <a:gd name="T32" fmla="*/ 2363 w 2366"/>
                <a:gd name="T33" fmla="*/ 49 h 71"/>
                <a:gd name="T34" fmla="*/ 2363 w 2366"/>
                <a:gd name="T35" fmla="*/ 49 h 71"/>
                <a:gd name="T36" fmla="*/ 2363 w 2366"/>
                <a:gd name="T37" fmla="*/ 49 h 71"/>
                <a:gd name="T38" fmla="*/ 2363 w 2366"/>
                <a:gd name="T39" fmla="*/ 21 h 71"/>
                <a:gd name="T40" fmla="*/ 2366 w 2366"/>
                <a:gd name="T41" fmla="*/ 35 h 71"/>
                <a:gd name="T42" fmla="*/ 2363 w 2366"/>
                <a:gd name="T43" fmla="*/ 49 h 71"/>
                <a:gd name="T44" fmla="*/ 2366 w 2366"/>
                <a:gd name="T45" fmla="*/ 35 h 71"/>
                <a:gd name="T46" fmla="*/ 2363 w 2366"/>
                <a:gd name="T47" fmla="*/ 21 h 71"/>
                <a:gd name="T48" fmla="*/ 2362 w 2366"/>
                <a:gd name="T49" fmla="*/ 21 h 71"/>
                <a:gd name="T50" fmla="*/ 2362 w 2366"/>
                <a:gd name="T51" fmla="*/ 21 h 71"/>
                <a:gd name="T52" fmla="*/ 2362 w 2366"/>
                <a:gd name="T53" fmla="*/ 21 h 71"/>
                <a:gd name="T54" fmla="*/ 2245 w 2366"/>
                <a:gd name="T55" fmla="*/ 0 h 71"/>
                <a:gd name="T56" fmla="*/ 36 w 2366"/>
                <a:gd name="T57" fmla="*/ 0 h 71"/>
                <a:gd name="T58" fmla="*/ 0 w 2366"/>
                <a:gd name="T59" fmla="*/ 35 h 71"/>
                <a:gd name="T60" fmla="*/ 36 w 2366"/>
                <a:gd name="T61" fmla="*/ 71 h 71"/>
                <a:gd name="T62" fmla="*/ 2245 w 2366"/>
                <a:gd name="T63" fmla="*/ 71 h 71"/>
                <a:gd name="T64" fmla="*/ 2280 w 2366"/>
                <a:gd name="T65" fmla="*/ 35 h 71"/>
                <a:gd name="T66" fmla="*/ 2245 w 2366"/>
                <a:gd name="T6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66" h="71">
                  <a:moveTo>
                    <a:pt x="2356" y="60"/>
                  </a:moveTo>
                  <a:cubicBezTo>
                    <a:pt x="2355" y="60"/>
                    <a:pt x="2355" y="60"/>
                    <a:pt x="2355" y="60"/>
                  </a:cubicBezTo>
                  <a:cubicBezTo>
                    <a:pt x="2355" y="60"/>
                    <a:pt x="2355" y="60"/>
                    <a:pt x="2355" y="60"/>
                  </a:cubicBezTo>
                  <a:cubicBezTo>
                    <a:pt x="2355" y="60"/>
                    <a:pt x="2355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63" y="50"/>
                  </a:moveTo>
                  <a:cubicBezTo>
                    <a:pt x="2363" y="50"/>
                    <a:pt x="2363" y="50"/>
                    <a:pt x="2363" y="50"/>
                  </a:cubicBezTo>
                  <a:cubicBezTo>
                    <a:pt x="2363" y="50"/>
                    <a:pt x="2363" y="50"/>
                    <a:pt x="2363" y="50"/>
                  </a:cubicBezTo>
                  <a:moveTo>
                    <a:pt x="2363" y="49"/>
                  </a:moveTo>
                  <a:cubicBezTo>
                    <a:pt x="2363" y="49"/>
                    <a:pt x="2363" y="49"/>
                    <a:pt x="2363" y="49"/>
                  </a:cubicBezTo>
                  <a:cubicBezTo>
                    <a:pt x="2363" y="49"/>
                    <a:pt x="2363" y="49"/>
                    <a:pt x="2363" y="49"/>
                  </a:cubicBezTo>
                  <a:moveTo>
                    <a:pt x="2363" y="21"/>
                  </a:moveTo>
                  <a:cubicBezTo>
                    <a:pt x="2365" y="25"/>
                    <a:pt x="2366" y="30"/>
                    <a:pt x="2366" y="35"/>
                  </a:cubicBezTo>
                  <a:cubicBezTo>
                    <a:pt x="2366" y="40"/>
                    <a:pt x="2365" y="45"/>
                    <a:pt x="2363" y="49"/>
                  </a:cubicBezTo>
                  <a:cubicBezTo>
                    <a:pt x="2365" y="45"/>
                    <a:pt x="2366" y="40"/>
                    <a:pt x="2366" y="35"/>
                  </a:cubicBezTo>
                  <a:cubicBezTo>
                    <a:pt x="2366" y="30"/>
                    <a:pt x="2365" y="25"/>
                    <a:pt x="2363" y="21"/>
                  </a:cubicBezTo>
                  <a:moveTo>
                    <a:pt x="2362" y="21"/>
                  </a:moveTo>
                  <a:cubicBezTo>
                    <a:pt x="2362" y="21"/>
                    <a:pt x="2362" y="21"/>
                    <a:pt x="2362" y="21"/>
                  </a:cubicBezTo>
                  <a:cubicBezTo>
                    <a:pt x="2362" y="21"/>
                    <a:pt x="2362" y="21"/>
                    <a:pt x="2362" y="21"/>
                  </a:cubicBezTo>
                  <a:moveTo>
                    <a:pt x="2245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2245" y="71"/>
                    <a:pt x="2245" y="71"/>
                    <a:pt x="2245" y="71"/>
                  </a:cubicBezTo>
                  <a:cubicBezTo>
                    <a:pt x="2280" y="35"/>
                    <a:pt x="2280" y="35"/>
                    <a:pt x="2280" y="35"/>
                  </a:cubicBezTo>
                  <a:cubicBezTo>
                    <a:pt x="2245" y="0"/>
                    <a:pt x="2245" y="0"/>
                    <a:pt x="2245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81" name="Freeform 6"/>
            <p:cNvSpPr>
              <a:spLocks/>
            </p:cNvSpPr>
            <p:nvPr/>
          </p:nvSpPr>
          <p:spPr bwMode="auto">
            <a:xfrm>
              <a:off x="8259763" y="2503489"/>
              <a:ext cx="295275" cy="203200"/>
            </a:xfrm>
            <a:custGeom>
              <a:avLst/>
              <a:gdLst>
                <a:gd name="T0" fmla="*/ 38 w 169"/>
                <a:gd name="T1" fmla="*/ 0 h 116"/>
                <a:gd name="T2" fmla="*/ 13 w 169"/>
                <a:gd name="T3" fmla="*/ 10 h 116"/>
                <a:gd name="T4" fmla="*/ 13 w 169"/>
                <a:gd name="T5" fmla="*/ 60 h 116"/>
                <a:gd name="T6" fmla="*/ 59 w 169"/>
                <a:gd name="T7" fmla="*/ 106 h 116"/>
                <a:gd name="T8" fmla="*/ 144 w 169"/>
                <a:gd name="T9" fmla="*/ 106 h 116"/>
                <a:gd name="T10" fmla="*/ 144 w 169"/>
                <a:gd name="T11" fmla="*/ 106 h 116"/>
                <a:gd name="T12" fmla="*/ 148 w 169"/>
                <a:gd name="T13" fmla="*/ 106 h 116"/>
                <a:gd name="T14" fmla="*/ 156 w 169"/>
                <a:gd name="T15" fmla="*/ 108 h 116"/>
                <a:gd name="T16" fmla="*/ 156 w 169"/>
                <a:gd name="T17" fmla="*/ 108 h 116"/>
                <a:gd name="T18" fmla="*/ 156 w 169"/>
                <a:gd name="T19" fmla="*/ 108 h 116"/>
                <a:gd name="T20" fmla="*/ 157 w 169"/>
                <a:gd name="T21" fmla="*/ 108 h 116"/>
                <a:gd name="T22" fmla="*/ 157 w 169"/>
                <a:gd name="T23" fmla="*/ 108 h 116"/>
                <a:gd name="T24" fmla="*/ 169 w 169"/>
                <a:gd name="T25" fmla="*/ 116 h 116"/>
                <a:gd name="T26" fmla="*/ 63 w 169"/>
                <a:gd name="T27" fmla="*/ 10 h 116"/>
                <a:gd name="T28" fmla="*/ 38 w 169"/>
                <a:gd name="T2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" h="116"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7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6"/>
                    <a:pt x="147" y="106"/>
                    <a:pt x="148" y="106"/>
                  </a:cubicBezTo>
                  <a:cubicBezTo>
                    <a:pt x="151" y="106"/>
                    <a:pt x="154" y="107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61" y="110"/>
                    <a:pt x="166" y="113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82" name="Freeform 7"/>
            <p:cNvSpPr>
              <a:spLocks noEditPoints="1"/>
            </p:cNvSpPr>
            <p:nvPr/>
          </p:nvSpPr>
          <p:spPr bwMode="auto">
            <a:xfrm>
              <a:off x="8362950" y="2689226"/>
              <a:ext cx="171450" cy="61913"/>
            </a:xfrm>
            <a:custGeom>
              <a:avLst/>
              <a:gdLst>
                <a:gd name="T0" fmla="*/ 98 w 98"/>
                <a:gd name="T1" fmla="*/ 2 h 35"/>
                <a:gd name="T2" fmla="*/ 98 w 98"/>
                <a:gd name="T3" fmla="*/ 2 h 35"/>
                <a:gd name="T4" fmla="*/ 98 w 98"/>
                <a:gd name="T5" fmla="*/ 2 h 35"/>
                <a:gd name="T6" fmla="*/ 97 w 98"/>
                <a:gd name="T7" fmla="*/ 2 h 35"/>
                <a:gd name="T8" fmla="*/ 97 w 98"/>
                <a:gd name="T9" fmla="*/ 2 h 35"/>
                <a:gd name="T10" fmla="*/ 97 w 98"/>
                <a:gd name="T11" fmla="*/ 2 h 35"/>
                <a:gd name="T12" fmla="*/ 89 w 98"/>
                <a:gd name="T13" fmla="*/ 0 h 35"/>
                <a:gd name="T14" fmla="*/ 97 w 98"/>
                <a:gd name="T15" fmla="*/ 2 h 35"/>
                <a:gd name="T16" fmla="*/ 89 w 98"/>
                <a:gd name="T17" fmla="*/ 0 h 35"/>
                <a:gd name="T18" fmla="*/ 85 w 98"/>
                <a:gd name="T19" fmla="*/ 0 h 35"/>
                <a:gd name="T20" fmla="*/ 0 w 98"/>
                <a:gd name="T21" fmla="*/ 0 h 35"/>
                <a:gd name="T22" fmla="*/ 35 w 98"/>
                <a:gd name="T23" fmla="*/ 35 h 35"/>
                <a:gd name="T24" fmla="*/ 60 w 98"/>
                <a:gd name="T25" fmla="*/ 10 h 35"/>
                <a:gd name="T26" fmla="*/ 85 w 98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35">
                  <a:moveTo>
                    <a:pt x="98" y="2"/>
                  </a:move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moveTo>
                    <a:pt x="89" y="0"/>
                  </a:moveTo>
                  <a:cubicBezTo>
                    <a:pt x="92" y="0"/>
                    <a:pt x="94" y="1"/>
                    <a:pt x="97" y="2"/>
                  </a:cubicBezTo>
                  <a:cubicBezTo>
                    <a:pt x="95" y="1"/>
                    <a:pt x="92" y="0"/>
                    <a:pt x="89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83" name="Freeform 8"/>
            <p:cNvSpPr>
              <a:spLocks/>
            </p:cNvSpPr>
            <p:nvPr/>
          </p:nvSpPr>
          <p:spPr bwMode="auto">
            <a:xfrm>
              <a:off x="8259763" y="2794001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9 w 169"/>
                <a:gd name="T3" fmla="*/ 0 h 116"/>
                <a:gd name="T4" fmla="*/ 169 w 169"/>
                <a:gd name="T5" fmla="*/ 0 h 116"/>
                <a:gd name="T6" fmla="*/ 169 w 169"/>
                <a:gd name="T7" fmla="*/ 1 h 116"/>
                <a:gd name="T8" fmla="*/ 169 w 169"/>
                <a:gd name="T9" fmla="*/ 1 h 116"/>
                <a:gd name="T10" fmla="*/ 169 w 169"/>
                <a:gd name="T11" fmla="*/ 1 h 116"/>
                <a:gd name="T12" fmla="*/ 169 w 169"/>
                <a:gd name="T13" fmla="*/ 1 h 116"/>
                <a:gd name="T14" fmla="*/ 169 w 169"/>
                <a:gd name="T15" fmla="*/ 1 h 116"/>
                <a:gd name="T16" fmla="*/ 158 w 169"/>
                <a:gd name="T17" fmla="*/ 8 h 116"/>
                <a:gd name="T18" fmla="*/ 158 w 169"/>
                <a:gd name="T19" fmla="*/ 8 h 116"/>
                <a:gd name="T20" fmla="*/ 157 w 169"/>
                <a:gd name="T21" fmla="*/ 8 h 116"/>
                <a:gd name="T22" fmla="*/ 157 w 169"/>
                <a:gd name="T23" fmla="*/ 8 h 116"/>
                <a:gd name="T24" fmla="*/ 157 w 169"/>
                <a:gd name="T25" fmla="*/ 8 h 116"/>
                <a:gd name="T26" fmla="*/ 147 w 169"/>
                <a:gd name="T27" fmla="*/ 11 h 116"/>
                <a:gd name="T28" fmla="*/ 147 w 169"/>
                <a:gd name="T29" fmla="*/ 11 h 116"/>
                <a:gd name="T30" fmla="*/ 147 w 169"/>
                <a:gd name="T31" fmla="*/ 11 h 116"/>
                <a:gd name="T32" fmla="*/ 146 w 169"/>
                <a:gd name="T33" fmla="*/ 11 h 116"/>
                <a:gd name="T34" fmla="*/ 146 w 169"/>
                <a:gd name="T35" fmla="*/ 11 h 116"/>
                <a:gd name="T36" fmla="*/ 144 w 169"/>
                <a:gd name="T37" fmla="*/ 11 h 116"/>
                <a:gd name="T38" fmla="*/ 144 w 169"/>
                <a:gd name="T39" fmla="*/ 11 h 116"/>
                <a:gd name="T40" fmla="*/ 59 w 169"/>
                <a:gd name="T41" fmla="*/ 11 h 116"/>
                <a:gd name="T42" fmla="*/ 13 w 169"/>
                <a:gd name="T43" fmla="*/ 56 h 116"/>
                <a:gd name="T44" fmla="*/ 13 w 169"/>
                <a:gd name="T45" fmla="*/ 106 h 116"/>
                <a:gd name="T46" fmla="*/ 38 w 169"/>
                <a:gd name="T47" fmla="*/ 116 h 116"/>
                <a:gd name="T48" fmla="*/ 63 w 169"/>
                <a:gd name="T49" fmla="*/ 106 h 116"/>
                <a:gd name="T50" fmla="*/ 169 w 169"/>
                <a:gd name="T5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5" y="4"/>
                    <a:pt x="162" y="6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4" y="9"/>
                    <a:pt x="150" y="10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7" y="11"/>
                    <a:pt x="146" y="11"/>
                    <a:pt x="146" y="11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46" y="11"/>
                    <a:pt x="145" y="11"/>
                    <a:pt x="144" y="11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70"/>
                    <a:pt x="0" y="92"/>
                    <a:pt x="13" y="106"/>
                  </a:cubicBezTo>
                  <a:cubicBezTo>
                    <a:pt x="20" y="113"/>
                    <a:pt x="29" y="116"/>
                    <a:pt x="38" y="116"/>
                  </a:cubicBezTo>
                  <a:cubicBezTo>
                    <a:pt x="48" y="116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84" name="Freeform 9"/>
            <p:cNvSpPr>
              <a:spLocks noEditPoints="1"/>
            </p:cNvSpPr>
            <p:nvPr/>
          </p:nvSpPr>
          <p:spPr bwMode="auto">
            <a:xfrm>
              <a:off x="8362950" y="2751139"/>
              <a:ext cx="192088" cy="61913"/>
            </a:xfrm>
            <a:custGeom>
              <a:avLst/>
              <a:gdLst>
                <a:gd name="T0" fmla="*/ 87 w 110"/>
                <a:gd name="T1" fmla="*/ 36 h 36"/>
                <a:gd name="T2" fmla="*/ 87 w 110"/>
                <a:gd name="T3" fmla="*/ 36 h 36"/>
                <a:gd name="T4" fmla="*/ 87 w 110"/>
                <a:gd name="T5" fmla="*/ 36 h 36"/>
                <a:gd name="T6" fmla="*/ 88 w 110"/>
                <a:gd name="T7" fmla="*/ 36 h 36"/>
                <a:gd name="T8" fmla="*/ 88 w 110"/>
                <a:gd name="T9" fmla="*/ 36 h 36"/>
                <a:gd name="T10" fmla="*/ 88 w 110"/>
                <a:gd name="T11" fmla="*/ 36 h 36"/>
                <a:gd name="T12" fmla="*/ 98 w 110"/>
                <a:gd name="T13" fmla="*/ 33 h 36"/>
                <a:gd name="T14" fmla="*/ 88 w 110"/>
                <a:gd name="T15" fmla="*/ 36 h 36"/>
                <a:gd name="T16" fmla="*/ 98 w 110"/>
                <a:gd name="T17" fmla="*/ 33 h 36"/>
                <a:gd name="T18" fmla="*/ 98 w 110"/>
                <a:gd name="T19" fmla="*/ 33 h 36"/>
                <a:gd name="T20" fmla="*/ 98 w 110"/>
                <a:gd name="T21" fmla="*/ 33 h 36"/>
                <a:gd name="T22" fmla="*/ 98 w 110"/>
                <a:gd name="T23" fmla="*/ 33 h 36"/>
                <a:gd name="T24" fmla="*/ 99 w 110"/>
                <a:gd name="T25" fmla="*/ 33 h 36"/>
                <a:gd name="T26" fmla="*/ 99 w 110"/>
                <a:gd name="T27" fmla="*/ 33 h 36"/>
                <a:gd name="T28" fmla="*/ 99 w 110"/>
                <a:gd name="T29" fmla="*/ 33 h 36"/>
                <a:gd name="T30" fmla="*/ 110 w 110"/>
                <a:gd name="T31" fmla="*/ 26 h 36"/>
                <a:gd name="T32" fmla="*/ 110 w 110"/>
                <a:gd name="T33" fmla="*/ 26 h 36"/>
                <a:gd name="T34" fmla="*/ 110 w 110"/>
                <a:gd name="T35" fmla="*/ 26 h 36"/>
                <a:gd name="T36" fmla="*/ 110 w 110"/>
                <a:gd name="T37" fmla="*/ 26 h 36"/>
                <a:gd name="T38" fmla="*/ 110 w 110"/>
                <a:gd name="T39" fmla="*/ 26 h 36"/>
                <a:gd name="T40" fmla="*/ 110 w 110"/>
                <a:gd name="T41" fmla="*/ 26 h 36"/>
                <a:gd name="T42" fmla="*/ 110 w 110"/>
                <a:gd name="T43" fmla="*/ 25 h 36"/>
                <a:gd name="T44" fmla="*/ 110 w 110"/>
                <a:gd name="T45" fmla="*/ 26 h 36"/>
                <a:gd name="T46" fmla="*/ 110 w 110"/>
                <a:gd name="T47" fmla="*/ 25 h 36"/>
                <a:gd name="T48" fmla="*/ 110 w 110"/>
                <a:gd name="T49" fmla="*/ 25 h 36"/>
                <a:gd name="T50" fmla="*/ 110 w 110"/>
                <a:gd name="T51" fmla="*/ 25 h 36"/>
                <a:gd name="T52" fmla="*/ 110 w 110"/>
                <a:gd name="T53" fmla="*/ 25 h 36"/>
                <a:gd name="T54" fmla="*/ 110 w 110"/>
                <a:gd name="T55" fmla="*/ 25 h 36"/>
                <a:gd name="T56" fmla="*/ 35 w 110"/>
                <a:gd name="T57" fmla="*/ 0 h 36"/>
                <a:gd name="T58" fmla="*/ 0 w 110"/>
                <a:gd name="T59" fmla="*/ 36 h 36"/>
                <a:gd name="T60" fmla="*/ 85 w 110"/>
                <a:gd name="T61" fmla="*/ 36 h 36"/>
                <a:gd name="T62" fmla="*/ 60 w 110"/>
                <a:gd name="T63" fmla="*/ 25 h 36"/>
                <a:gd name="T64" fmla="*/ 35 w 110"/>
                <a:gd name="T6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6">
                  <a:moveTo>
                    <a:pt x="87" y="36"/>
                  </a:move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7" y="36"/>
                  </a:cubicBezTo>
                  <a:moveTo>
                    <a:pt x="88" y="36"/>
                  </a:moveTo>
                  <a:cubicBezTo>
                    <a:pt x="88" y="36"/>
                    <a:pt x="88" y="36"/>
                    <a:pt x="88" y="36"/>
                  </a:cubicBezTo>
                  <a:cubicBezTo>
                    <a:pt x="88" y="36"/>
                    <a:pt x="88" y="36"/>
                    <a:pt x="88" y="36"/>
                  </a:cubicBezTo>
                  <a:moveTo>
                    <a:pt x="98" y="33"/>
                  </a:moveTo>
                  <a:cubicBezTo>
                    <a:pt x="95" y="34"/>
                    <a:pt x="91" y="35"/>
                    <a:pt x="88" y="36"/>
                  </a:cubicBezTo>
                  <a:cubicBezTo>
                    <a:pt x="91" y="35"/>
                    <a:pt x="95" y="34"/>
                    <a:pt x="98" y="33"/>
                  </a:cubicBezTo>
                  <a:moveTo>
                    <a:pt x="98" y="33"/>
                  </a:moveTo>
                  <a:cubicBezTo>
                    <a:pt x="98" y="33"/>
                    <a:pt x="98" y="33"/>
                    <a:pt x="98" y="33"/>
                  </a:cubicBezTo>
                  <a:cubicBezTo>
                    <a:pt x="98" y="33"/>
                    <a:pt x="98" y="33"/>
                    <a:pt x="98" y="33"/>
                  </a:cubicBezTo>
                  <a:moveTo>
                    <a:pt x="99" y="33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9" y="33"/>
                    <a:pt x="99" y="33"/>
                    <a:pt x="99" y="33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5"/>
                  </a:moveTo>
                  <a:cubicBezTo>
                    <a:pt x="110" y="25"/>
                    <a:pt x="110" y="26"/>
                    <a:pt x="110" y="26"/>
                  </a:cubicBezTo>
                  <a:cubicBezTo>
                    <a:pt x="110" y="26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6" y="36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85" name="Freeform 10"/>
            <p:cNvSpPr>
              <a:spLocks noEditPoints="1"/>
            </p:cNvSpPr>
            <p:nvPr/>
          </p:nvSpPr>
          <p:spPr bwMode="auto">
            <a:xfrm>
              <a:off x="8510588" y="2689226"/>
              <a:ext cx="58738" cy="123825"/>
            </a:xfrm>
            <a:custGeom>
              <a:avLst/>
              <a:gdLst>
                <a:gd name="T0" fmla="*/ 0 w 33"/>
                <a:gd name="T1" fmla="*/ 71 h 71"/>
                <a:gd name="T2" fmla="*/ 0 w 33"/>
                <a:gd name="T3" fmla="*/ 71 h 71"/>
                <a:gd name="T4" fmla="*/ 3 w 33"/>
                <a:gd name="T5" fmla="*/ 71 h 71"/>
                <a:gd name="T6" fmla="*/ 3 w 33"/>
                <a:gd name="T7" fmla="*/ 71 h 71"/>
                <a:gd name="T8" fmla="*/ 3 w 33"/>
                <a:gd name="T9" fmla="*/ 71 h 71"/>
                <a:gd name="T10" fmla="*/ 13 w 33"/>
                <a:gd name="T11" fmla="*/ 68 h 71"/>
                <a:gd name="T12" fmla="*/ 13 w 33"/>
                <a:gd name="T13" fmla="*/ 68 h 71"/>
                <a:gd name="T14" fmla="*/ 13 w 33"/>
                <a:gd name="T15" fmla="*/ 68 h 71"/>
                <a:gd name="T16" fmla="*/ 25 w 33"/>
                <a:gd name="T17" fmla="*/ 61 h 71"/>
                <a:gd name="T18" fmla="*/ 25 w 33"/>
                <a:gd name="T19" fmla="*/ 61 h 71"/>
                <a:gd name="T20" fmla="*/ 25 w 33"/>
                <a:gd name="T21" fmla="*/ 61 h 71"/>
                <a:gd name="T22" fmla="*/ 25 w 33"/>
                <a:gd name="T23" fmla="*/ 61 h 71"/>
                <a:gd name="T24" fmla="*/ 25 w 33"/>
                <a:gd name="T25" fmla="*/ 61 h 71"/>
                <a:gd name="T26" fmla="*/ 25 w 33"/>
                <a:gd name="T27" fmla="*/ 60 h 71"/>
                <a:gd name="T28" fmla="*/ 26 w 33"/>
                <a:gd name="T29" fmla="*/ 60 h 71"/>
                <a:gd name="T30" fmla="*/ 26 w 33"/>
                <a:gd name="T31" fmla="*/ 60 h 71"/>
                <a:gd name="T32" fmla="*/ 26 w 33"/>
                <a:gd name="T33" fmla="*/ 60 h 71"/>
                <a:gd name="T34" fmla="*/ 26 w 33"/>
                <a:gd name="T35" fmla="*/ 60 h 71"/>
                <a:gd name="T36" fmla="*/ 26 w 33"/>
                <a:gd name="T37" fmla="*/ 60 h 71"/>
                <a:gd name="T38" fmla="*/ 26 w 33"/>
                <a:gd name="T39" fmla="*/ 60 h 71"/>
                <a:gd name="T40" fmla="*/ 33 w 33"/>
                <a:gd name="T41" fmla="*/ 49 h 71"/>
                <a:gd name="T42" fmla="*/ 33 w 33"/>
                <a:gd name="T43" fmla="*/ 49 h 71"/>
                <a:gd name="T44" fmla="*/ 33 w 33"/>
                <a:gd name="T45" fmla="*/ 49 h 71"/>
                <a:gd name="T46" fmla="*/ 32 w 33"/>
                <a:gd name="T47" fmla="*/ 21 h 71"/>
                <a:gd name="T48" fmla="*/ 32 w 33"/>
                <a:gd name="T49" fmla="*/ 21 h 71"/>
                <a:gd name="T50" fmla="*/ 32 w 33"/>
                <a:gd name="T51" fmla="*/ 21 h 71"/>
                <a:gd name="T52" fmla="*/ 25 w 33"/>
                <a:gd name="T53" fmla="*/ 10 h 71"/>
                <a:gd name="T54" fmla="*/ 12 w 33"/>
                <a:gd name="T55" fmla="*/ 2 h 71"/>
                <a:gd name="T56" fmla="*/ 12 w 33"/>
                <a:gd name="T57" fmla="*/ 2 h 71"/>
                <a:gd name="T58" fmla="*/ 12 w 33"/>
                <a:gd name="T59" fmla="*/ 2 h 71"/>
                <a:gd name="T60" fmla="*/ 0 w 33"/>
                <a:gd name="T61" fmla="*/ 0 h 71"/>
                <a:gd name="T62" fmla="*/ 0 w 33"/>
                <a:gd name="T63" fmla="*/ 0 h 71"/>
                <a:gd name="T64" fmla="*/ 0 w 33"/>
                <a:gd name="T6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71">
                  <a:moveTo>
                    <a:pt x="2" y="71"/>
                  </a:moveTo>
                  <a:cubicBezTo>
                    <a:pt x="2" y="71"/>
                    <a:pt x="1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1"/>
                    <a:pt x="2" y="71"/>
                    <a:pt x="2" y="71"/>
                  </a:cubicBezTo>
                  <a:moveTo>
                    <a:pt x="3" y="71"/>
                  </a:moveTo>
                  <a:cubicBezTo>
                    <a:pt x="3" y="71"/>
                    <a:pt x="2" y="71"/>
                    <a:pt x="2" y="71"/>
                  </a:cubicBezTo>
                  <a:cubicBezTo>
                    <a:pt x="2" y="71"/>
                    <a:pt x="3" y="71"/>
                    <a:pt x="3" y="71"/>
                  </a:cubicBezTo>
                  <a:moveTo>
                    <a:pt x="3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moveTo>
                    <a:pt x="13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6"/>
                    <a:pt x="14" y="68"/>
                  </a:cubicBezTo>
                  <a:cubicBezTo>
                    <a:pt x="18" y="66"/>
                    <a:pt x="21" y="64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3" y="50"/>
                  </a:moveTo>
                  <a:cubicBezTo>
                    <a:pt x="31" y="53"/>
                    <a:pt x="29" y="57"/>
                    <a:pt x="26" y="60"/>
                  </a:cubicBezTo>
                  <a:cubicBezTo>
                    <a:pt x="29" y="57"/>
                    <a:pt x="31" y="53"/>
                    <a:pt x="33" y="50"/>
                  </a:cubicBezTo>
                  <a:moveTo>
                    <a:pt x="33" y="49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49"/>
                  </a:cubicBezTo>
                  <a:moveTo>
                    <a:pt x="33" y="49"/>
                  </a:moveTo>
                  <a:cubicBezTo>
                    <a:pt x="33" y="49"/>
                    <a:pt x="33" y="49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moveTo>
                    <a:pt x="32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2" y="21"/>
                  </a:cubicBezTo>
                  <a:moveTo>
                    <a:pt x="13" y="2"/>
                  </a:moveTo>
                  <a:cubicBezTo>
                    <a:pt x="21" y="5"/>
                    <a:pt x="29" y="12"/>
                    <a:pt x="32" y="21"/>
                  </a:cubicBezTo>
                  <a:cubicBezTo>
                    <a:pt x="31" y="17"/>
                    <a:pt x="28" y="13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2" y="7"/>
                    <a:pt x="17" y="4"/>
                    <a:pt x="13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308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86" name="Freeform 11"/>
            <p:cNvSpPr>
              <a:spLocks/>
            </p:cNvSpPr>
            <p:nvPr/>
          </p:nvSpPr>
          <p:spPr bwMode="auto">
            <a:xfrm>
              <a:off x="8430709" y="2689226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0 h 71"/>
                <a:gd name="T6" fmla="*/ 0 w 86"/>
                <a:gd name="T7" fmla="*/ 35 h 71"/>
                <a:gd name="T8" fmla="*/ 25 w 86"/>
                <a:gd name="T9" fmla="*/ 60 h 71"/>
                <a:gd name="T10" fmla="*/ 50 w 86"/>
                <a:gd name="T11" fmla="*/ 71 h 71"/>
                <a:gd name="T12" fmla="*/ 50 w 86"/>
                <a:gd name="T13" fmla="*/ 71 h 71"/>
                <a:gd name="T14" fmla="*/ 52 w 86"/>
                <a:gd name="T15" fmla="*/ 71 h 71"/>
                <a:gd name="T16" fmla="*/ 52 w 86"/>
                <a:gd name="T17" fmla="*/ 71 h 71"/>
                <a:gd name="T18" fmla="*/ 53 w 86"/>
                <a:gd name="T19" fmla="*/ 71 h 71"/>
                <a:gd name="T20" fmla="*/ 53 w 86"/>
                <a:gd name="T21" fmla="*/ 71 h 71"/>
                <a:gd name="T22" fmla="*/ 53 w 86"/>
                <a:gd name="T23" fmla="*/ 71 h 71"/>
                <a:gd name="T24" fmla="*/ 63 w 86"/>
                <a:gd name="T25" fmla="*/ 68 h 71"/>
                <a:gd name="T26" fmla="*/ 63 w 86"/>
                <a:gd name="T27" fmla="*/ 68 h 71"/>
                <a:gd name="T28" fmla="*/ 63 w 86"/>
                <a:gd name="T29" fmla="*/ 68 h 71"/>
                <a:gd name="T30" fmla="*/ 64 w 86"/>
                <a:gd name="T31" fmla="*/ 68 h 71"/>
                <a:gd name="T32" fmla="*/ 64 w 86"/>
                <a:gd name="T33" fmla="*/ 68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5 w 86"/>
                <a:gd name="T45" fmla="*/ 60 h 71"/>
                <a:gd name="T46" fmla="*/ 75 w 86"/>
                <a:gd name="T47" fmla="*/ 60 h 71"/>
                <a:gd name="T48" fmla="*/ 75 w 86"/>
                <a:gd name="T49" fmla="*/ 60 h 71"/>
                <a:gd name="T50" fmla="*/ 75 w 86"/>
                <a:gd name="T51" fmla="*/ 60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3 w 86"/>
                <a:gd name="T67" fmla="*/ 50 h 71"/>
                <a:gd name="T68" fmla="*/ 83 w 86"/>
                <a:gd name="T69" fmla="*/ 50 h 71"/>
                <a:gd name="T70" fmla="*/ 83 w 86"/>
                <a:gd name="T71" fmla="*/ 49 h 71"/>
                <a:gd name="T72" fmla="*/ 83 w 86"/>
                <a:gd name="T73" fmla="*/ 49 h 71"/>
                <a:gd name="T74" fmla="*/ 83 w 86"/>
                <a:gd name="T75" fmla="*/ 49 h 71"/>
                <a:gd name="T76" fmla="*/ 86 w 86"/>
                <a:gd name="T77" fmla="*/ 35 h 71"/>
                <a:gd name="T78" fmla="*/ 83 w 86"/>
                <a:gd name="T79" fmla="*/ 21 h 71"/>
                <a:gd name="T80" fmla="*/ 82 w 86"/>
                <a:gd name="T81" fmla="*/ 21 h 71"/>
                <a:gd name="T82" fmla="*/ 82 w 86"/>
                <a:gd name="T83" fmla="*/ 21 h 71"/>
                <a:gd name="T84" fmla="*/ 63 w 86"/>
                <a:gd name="T85" fmla="*/ 2 h 71"/>
                <a:gd name="T86" fmla="*/ 63 w 86"/>
                <a:gd name="T87" fmla="*/ 2 h 71"/>
                <a:gd name="T88" fmla="*/ 62 w 86"/>
                <a:gd name="T89" fmla="*/ 2 h 71"/>
                <a:gd name="T90" fmla="*/ 62 w 86"/>
                <a:gd name="T91" fmla="*/ 2 h 71"/>
                <a:gd name="T92" fmla="*/ 62 w 86"/>
                <a:gd name="T93" fmla="*/ 2 h 71"/>
                <a:gd name="T94" fmla="*/ 54 w 86"/>
                <a:gd name="T95" fmla="*/ 0 h 71"/>
                <a:gd name="T96" fmla="*/ 50 w 86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6" y="70"/>
                    <a:pt x="60" y="69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6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3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1"/>
                  </a:cubicBezTo>
                  <a:cubicBezTo>
                    <a:pt x="83" y="21"/>
                    <a:pt x="83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79" y="12"/>
                    <a:pt x="71" y="5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59" y="1"/>
                    <a:pt x="57" y="0"/>
                    <a:pt x="54" y="0"/>
                  </a:cubicBezTo>
                  <a:cubicBezTo>
                    <a:pt x="53" y="0"/>
                    <a:pt x="52" y="0"/>
                    <a:pt x="50" y="0"/>
                  </a:cubicBezTo>
                </a:path>
              </a:pathLst>
            </a:custGeom>
            <a:solidFill>
              <a:srgbClr val="156B06"/>
            </a:solidFill>
            <a:ln>
              <a:solidFill>
                <a:srgbClr val="156B0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cxnSp>
        <p:nvCxnSpPr>
          <p:cNvPr id="10" name="直線コネクタ 9"/>
          <p:cNvCxnSpPr/>
          <p:nvPr/>
        </p:nvCxnSpPr>
        <p:spPr>
          <a:xfrm>
            <a:off x="429371" y="3656636"/>
            <a:ext cx="821932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2553229" y="4190813"/>
            <a:ext cx="6231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設定済の</a:t>
            </a:r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を別サブネットへ移動する場合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は初期化が必要です。</a:t>
            </a:r>
            <a:endParaRPr kumimoji="1"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初期化の方法は、モードボタンを押しながら、電源を投入し</a:t>
            </a:r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秒以上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押し続けます。</a:t>
            </a:r>
            <a:endParaRPr kumimoji="1"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542640" y="456001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その他の</a:t>
            </a:r>
            <a:r>
              <a:rPr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は</a:t>
            </a:r>
            <a:r>
              <a:rPr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Subordinate (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従属</a:t>
            </a:r>
            <a:r>
              <a:rPr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と呼びます。</a:t>
            </a:r>
            <a:endParaRPr lang="ja-JP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86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/>
          <p:cNvGrpSpPr>
            <a:grpSpLocks noChangeAspect="1"/>
          </p:cNvGrpSpPr>
          <p:nvPr/>
        </p:nvGrpSpPr>
        <p:grpSpPr>
          <a:xfrm>
            <a:off x="1438829" y="1655763"/>
            <a:ext cx="880989" cy="880997"/>
            <a:chOff x="3897593" y="1811722"/>
            <a:chExt cx="577923" cy="577929"/>
          </a:xfrm>
        </p:grpSpPr>
        <p:sp>
          <p:nvSpPr>
            <p:cNvPr id="24" name="正方形/長方形 23"/>
            <p:cNvSpPr>
              <a:spLocks noChangeAspect="1"/>
            </p:cNvSpPr>
            <p:nvPr/>
          </p:nvSpPr>
          <p:spPr>
            <a:xfrm>
              <a:off x="3897593" y="1811728"/>
              <a:ext cx="577923" cy="577923"/>
            </a:xfrm>
            <a:prstGeom prst="rect">
              <a:avLst/>
            </a:prstGeom>
            <a:solidFill>
              <a:schemeClr val="tx1"/>
            </a:solidFill>
            <a:ln w="38100" cap="sq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" name="フリーフォーム 24"/>
            <p:cNvSpPr>
              <a:spLocks noChangeAspect="1"/>
            </p:cNvSpPr>
            <p:nvPr/>
          </p:nvSpPr>
          <p:spPr>
            <a:xfrm>
              <a:off x="3897593" y="1811722"/>
              <a:ext cx="577923" cy="577717"/>
            </a:xfrm>
            <a:custGeom>
              <a:avLst/>
              <a:gdLst>
                <a:gd name="connsiteX0" fmla="*/ 720125 w 1440493"/>
                <a:gd name="connsiteY0" fmla="*/ 71764 h 1440000"/>
                <a:gd name="connsiteX1" fmla="*/ 583482 w 1440493"/>
                <a:gd name="connsiteY1" fmla="*/ 208407 h 1440000"/>
                <a:gd name="connsiteX2" fmla="*/ 583482 w 1440493"/>
                <a:gd name="connsiteY2" fmla="*/ 258399 h 1440000"/>
                <a:gd name="connsiteX3" fmla="*/ 633475 w 1440493"/>
                <a:gd name="connsiteY3" fmla="*/ 258399 h 1440000"/>
                <a:gd name="connsiteX4" fmla="*/ 688886 w 1440493"/>
                <a:gd name="connsiteY4" fmla="*/ 202987 h 1440000"/>
                <a:gd name="connsiteX5" fmla="*/ 688886 w 1440493"/>
                <a:gd name="connsiteY5" fmla="*/ 399161 h 1440000"/>
                <a:gd name="connsiteX6" fmla="*/ 654949 w 1440493"/>
                <a:gd name="connsiteY6" fmla="*/ 402582 h 1440000"/>
                <a:gd name="connsiteX7" fmla="*/ 539094 w 1440493"/>
                <a:gd name="connsiteY7" fmla="*/ 451334 h 1440000"/>
                <a:gd name="connsiteX8" fmla="*/ 518210 w 1440493"/>
                <a:gd name="connsiteY8" fmla="*/ 468565 h 1440000"/>
                <a:gd name="connsiteX9" fmla="*/ 383010 w 1440493"/>
                <a:gd name="connsiteY9" fmla="*/ 333366 h 1440000"/>
                <a:gd name="connsiteX10" fmla="*/ 457059 w 1440493"/>
                <a:gd name="connsiteY10" fmla="*/ 329050 h 1440000"/>
                <a:gd name="connsiteX11" fmla="*/ 492408 w 1440493"/>
                <a:gd name="connsiteY11" fmla="*/ 293701 h 1440000"/>
                <a:gd name="connsiteX12" fmla="*/ 460952 w 1440493"/>
                <a:gd name="connsiteY12" fmla="*/ 262244 h 1440000"/>
                <a:gd name="connsiteX13" fmla="*/ 278352 w 1440493"/>
                <a:gd name="connsiteY13" fmla="*/ 272886 h 1440000"/>
                <a:gd name="connsiteX14" fmla="*/ 278343 w 1440493"/>
                <a:gd name="connsiteY14" fmla="*/ 273044 h 1440000"/>
                <a:gd name="connsiteX15" fmla="*/ 278185 w 1440493"/>
                <a:gd name="connsiteY15" fmla="*/ 273053 h 1440000"/>
                <a:gd name="connsiteX16" fmla="*/ 267543 w 1440493"/>
                <a:gd name="connsiteY16" fmla="*/ 455654 h 1440000"/>
                <a:gd name="connsiteX17" fmla="*/ 275950 w 1440493"/>
                <a:gd name="connsiteY17" fmla="*/ 478703 h 1440000"/>
                <a:gd name="connsiteX18" fmla="*/ 299000 w 1440493"/>
                <a:gd name="connsiteY18" fmla="*/ 487110 h 1440000"/>
                <a:gd name="connsiteX19" fmla="*/ 334349 w 1440493"/>
                <a:gd name="connsiteY19" fmla="*/ 451760 h 1440000"/>
                <a:gd name="connsiteX20" fmla="*/ 338753 w 1440493"/>
                <a:gd name="connsiteY20" fmla="*/ 376195 h 1440000"/>
                <a:gd name="connsiteX21" fmla="*/ 474105 w 1440493"/>
                <a:gd name="connsiteY21" fmla="*/ 511548 h 1440000"/>
                <a:gd name="connsiteX22" fmla="*/ 451580 w 1440493"/>
                <a:gd name="connsiteY22" fmla="*/ 538849 h 1440000"/>
                <a:gd name="connsiteX23" fmla="*/ 402828 w 1440493"/>
                <a:gd name="connsiteY23" fmla="*/ 654703 h 1440000"/>
                <a:gd name="connsiteX24" fmla="*/ 399292 w 1440493"/>
                <a:gd name="connsiteY24" fmla="*/ 689777 h 1440000"/>
                <a:gd name="connsiteX25" fmla="*/ 210433 w 1440493"/>
                <a:gd name="connsiteY25" fmla="*/ 689777 h 1440000"/>
                <a:gd name="connsiteX26" fmla="*/ 266980 w 1440493"/>
                <a:gd name="connsiteY26" fmla="*/ 633231 h 1440000"/>
                <a:gd name="connsiteX27" fmla="*/ 266980 w 1440493"/>
                <a:gd name="connsiteY27" fmla="*/ 583239 h 1440000"/>
                <a:gd name="connsiteX28" fmla="*/ 241984 w 1440493"/>
                <a:gd name="connsiteY28" fmla="*/ 572885 h 1440000"/>
                <a:gd name="connsiteX29" fmla="*/ 216988 w 1440493"/>
                <a:gd name="connsiteY29" fmla="*/ 583239 h 1440000"/>
                <a:gd name="connsiteX30" fmla="*/ 80345 w 1440493"/>
                <a:gd name="connsiteY30" fmla="*/ 719881 h 1440000"/>
                <a:gd name="connsiteX31" fmla="*/ 80464 w 1440493"/>
                <a:gd name="connsiteY31" fmla="*/ 720000 h 1440000"/>
                <a:gd name="connsiteX32" fmla="*/ 80345 w 1440493"/>
                <a:gd name="connsiteY32" fmla="*/ 720118 h 1440000"/>
                <a:gd name="connsiteX33" fmla="*/ 216987 w 1440493"/>
                <a:gd name="connsiteY33" fmla="*/ 856761 h 1440000"/>
                <a:gd name="connsiteX34" fmla="*/ 266979 w 1440493"/>
                <a:gd name="connsiteY34" fmla="*/ 856761 h 1440000"/>
                <a:gd name="connsiteX35" fmla="*/ 266979 w 1440493"/>
                <a:gd name="connsiteY35" fmla="*/ 806769 h 1440000"/>
                <a:gd name="connsiteX36" fmla="*/ 211568 w 1440493"/>
                <a:gd name="connsiteY36" fmla="*/ 751357 h 1440000"/>
                <a:gd name="connsiteX37" fmla="*/ 399407 w 1440493"/>
                <a:gd name="connsiteY37" fmla="*/ 751357 h 1440000"/>
                <a:gd name="connsiteX38" fmla="*/ 402828 w 1440493"/>
                <a:gd name="connsiteY38" fmla="*/ 785297 h 1440000"/>
                <a:gd name="connsiteX39" fmla="*/ 451580 w 1440493"/>
                <a:gd name="connsiteY39" fmla="*/ 901151 h 1440000"/>
                <a:gd name="connsiteX40" fmla="*/ 475268 w 1440493"/>
                <a:gd name="connsiteY40" fmla="*/ 929862 h 1440000"/>
                <a:gd name="connsiteX41" fmla="*/ 336224 w 1440493"/>
                <a:gd name="connsiteY41" fmla="*/ 1068906 h 1440000"/>
                <a:gd name="connsiteX42" fmla="*/ 331820 w 1440493"/>
                <a:gd name="connsiteY42" fmla="*/ 993341 h 1440000"/>
                <a:gd name="connsiteX43" fmla="*/ 296471 w 1440493"/>
                <a:gd name="connsiteY43" fmla="*/ 957991 h 1440000"/>
                <a:gd name="connsiteX44" fmla="*/ 273421 w 1440493"/>
                <a:gd name="connsiteY44" fmla="*/ 966398 h 1440000"/>
                <a:gd name="connsiteX45" fmla="*/ 265014 w 1440493"/>
                <a:gd name="connsiteY45" fmla="*/ 989447 h 1440000"/>
                <a:gd name="connsiteX46" fmla="*/ 275656 w 1440493"/>
                <a:gd name="connsiteY46" fmla="*/ 1172048 h 1440000"/>
                <a:gd name="connsiteX47" fmla="*/ 275814 w 1440493"/>
                <a:gd name="connsiteY47" fmla="*/ 1172057 h 1440000"/>
                <a:gd name="connsiteX48" fmla="*/ 275823 w 1440493"/>
                <a:gd name="connsiteY48" fmla="*/ 1172215 h 1440000"/>
                <a:gd name="connsiteX49" fmla="*/ 458423 w 1440493"/>
                <a:gd name="connsiteY49" fmla="*/ 1182857 h 1440000"/>
                <a:gd name="connsiteX50" fmla="*/ 489879 w 1440493"/>
                <a:gd name="connsiteY50" fmla="*/ 1151400 h 1440000"/>
                <a:gd name="connsiteX51" fmla="*/ 454530 w 1440493"/>
                <a:gd name="connsiteY51" fmla="*/ 1116051 h 1440000"/>
                <a:gd name="connsiteX52" fmla="*/ 380481 w 1440493"/>
                <a:gd name="connsiteY52" fmla="*/ 1111735 h 1440000"/>
                <a:gd name="connsiteX53" fmla="*/ 519619 w 1440493"/>
                <a:gd name="connsiteY53" fmla="*/ 972598 h 1440000"/>
                <a:gd name="connsiteX54" fmla="*/ 539094 w 1440493"/>
                <a:gd name="connsiteY54" fmla="*/ 988666 h 1440000"/>
                <a:gd name="connsiteX55" fmla="*/ 654949 w 1440493"/>
                <a:gd name="connsiteY55" fmla="*/ 1037418 h 1440000"/>
                <a:gd name="connsiteX56" fmla="*/ 688887 w 1440493"/>
                <a:gd name="connsiteY56" fmla="*/ 1040839 h 1440000"/>
                <a:gd name="connsiteX57" fmla="*/ 688888 w 1440493"/>
                <a:gd name="connsiteY57" fmla="*/ 1246506 h 1440000"/>
                <a:gd name="connsiteX58" fmla="*/ 633476 w 1440493"/>
                <a:gd name="connsiteY58" fmla="*/ 1191095 h 1440000"/>
                <a:gd name="connsiteX59" fmla="*/ 583484 w 1440493"/>
                <a:gd name="connsiteY59" fmla="*/ 1191095 h 1440000"/>
                <a:gd name="connsiteX60" fmla="*/ 583484 w 1440493"/>
                <a:gd name="connsiteY60" fmla="*/ 1241087 h 1440000"/>
                <a:gd name="connsiteX61" fmla="*/ 720126 w 1440493"/>
                <a:gd name="connsiteY61" fmla="*/ 1377729 h 1440000"/>
                <a:gd name="connsiteX62" fmla="*/ 720245 w 1440493"/>
                <a:gd name="connsiteY62" fmla="*/ 1377610 h 1440000"/>
                <a:gd name="connsiteX63" fmla="*/ 720364 w 1440493"/>
                <a:gd name="connsiteY63" fmla="*/ 1377729 h 1440000"/>
                <a:gd name="connsiteX64" fmla="*/ 857006 w 1440493"/>
                <a:gd name="connsiteY64" fmla="*/ 1241086 h 1440000"/>
                <a:gd name="connsiteX65" fmla="*/ 867360 w 1440493"/>
                <a:gd name="connsiteY65" fmla="*/ 1216090 h 1440000"/>
                <a:gd name="connsiteX66" fmla="*/ 857006 w 1440493"/>
                <a:gd name="connsiteY66" fmla="*/ 1191094 h 1440000"/>
                <a:gd name="connsiteX67" fmla="*/ 807014 w 1440493"/>
                <a:gd name="connsiteY67" fmla="*/ 1191094 h 1440000"/>
                <a:gd name="connsiteX68" fmla="*/ 750468 w 1440493"/>
                <a:gd name="connsiteY68" fmla="*/ 1247641 h 1440000"/>
                <a:gd name="connsiteX69" fmla="*/ 750468 w 1440493"/>
                <a:gd name="connsiteY69" fmla="*/ 1040953 h 1440000"/>
                <a:gd name="connsiteX70" fmla="*/ 785543 w 1440493"/>
                <a:gd name="connsiteY70" fmla="*/ 1037418 h 1440000"/>
                <a:gd name="connsiteX71" fmla="*/ 901397 w 1440493"/>
                <a:gd name="connsiteY71" fmla="*/ 988666 h 1440000"/>
                <a:gd name="connsiteX72" fmla="*/ 929228 w 1440493"/>
                <a:gd name="connsiteY72" fmla="*/ 965703 h 1440000"/>
                <a:gd name="connsiteX73" fmla="*/ 1068466 w 1440493"/>
                <a:gd name="connsiteY73" fmla="*/ 1104940 h 1440000"/>
                <a:gd name="connsiteX74" fmla="*/ 994418 w 1440493"/>
                <a:gd name="connsiteY74" fmla="*/ 1109256 h 1440000"/>
                <a:gd name="connsiteX75" fmla="*/ 959068 w 1440493"/>
                <a:gd name="connsiteY75" fmla="*/ 1144605 h 1440000"/>
                <a:gd name="connsiteX76" fmla="*/ 990524 w 1440493"/>
                <a:gd name="connsiteY76" fmla="*/ 1176062 h 1440000"/>
                <a:gd name="connsiteX77" fmla="*/ 1173124 w 1440493"/>
                <a:gd name="connsiteY77" fmla="*/ 1165420 h 1440000"/>
                <a:gd name="connsiteX78" fmla="*/ 1173134 w 1440493"/>
                <a:gd name="connsiteY78" fmla="*/ 1165262 h 1440000"/>
                <a:gd name="connsiteX79" fmla="*/ 1173292 w 1440493"/>
                <a:gd name="connsiteY79" fmla="*/ 1165253 h 1440000"/>
                <a:gd name="connsiteX80" fmla="*/ 1183933 w 1440493"/>
                <a:gd name="connsiteY80" fmla="*/ 982652 h 1440000"/>
                <a:gd name="connsiteX81" fmla="*/ 1175526 w 1440493"/>
                <a:gd name="connsiteY81" fmla="*/ 959603 h 1440000"/>
                <a:gd name="connsiteX82" fmla="*/ 1152477 w 1440493"/>
                <a:gd name="connsiteY82" fmla="*/ 951196 h 1440000"/>
                <a:gd name="connsiteX83" fmla="*/ 1117127 w 1440493"/>
                <a:gd name="connsiteY83" fmla="*/ 986546 h 1440000"/>
                <a:gd name="connsiteX84" fmla="*/ 1112724 w 1440493"/>
                <a:gd name="connsiteY84" fmla="*/ 1062111 h 1440000"/>
                <a:gd name="connsiteX85" fmla="*/ 972118 w 1440493"/>
                <a:gd name="connsiteY85" fmla="*/ 921505 h 1440000"/>
                <a:gd name="connsiteX86" fmla="*/ 988912 w 1440493"/>
                <a:gd name="connsiteY86" fmla="*/ 901151 h 1440000"/>
                <a:gd name="connsiteX87" fmla="*/ 1037663 w 1440493"/>
                <a:gd name="connsiteY87" fmla="*/ 785297 h 1440000"/>
                <a:gd name="connsiteX88" fmla="*/ 1041085 w 1440493"/>
                <a:gd name="connsiteY88" fmla="*/ 751357 h 1440000"/>
                <a:gd name="connsiteX89" fmla="*/ 1223101 w 1440493"/>
                <a:gd name="connsiteY89" fmla="*/ 751357 h 1440000"/>
                <a:gd name="connsiteX90" fmla="*/ 1167689 w 1440493"/>
                <a:gd name="connsiteY90" fmla="*/ 806769 h 1440000"/>
                <a:gd name="connsiteX91" fmla="*/ 1167689 w 1440493"/>
                <a:gd name="connsiteY91" fmla="*/ 856761 h 1440000"/>
                <a:gd name="connsiteX92" fmla="*/ 1217681 w 1440493"/>
                <a:gd name="connsiteY92" fmla="*/ 856761 h 1440000"/>
                <a:gd name="connsiteX93" fmla="*/ 1354324 w 1440493"/>
                <a:gd name="connsiteY93" fmla="*/ 720118 h 1440000"/>
                <a:gd name="connsiteX94" fmla="*/ 1354205 w 1440493"/>
                <a:gd name="connsiteY94" fmla="*/ 720000 h 1440000"/>
                <a:gd name="connsiteX95" fmla="*/ 1354324 w 1440493"/>
                <a:gd name="connsiteY95" fmla="*/ 719881 h 1440000"/>
                <a:gd name="connsiteX96" fmla="*/ 1217681 w 1440493"/>
                <a:gd name="connsiteY96" fmla="*/ 583239 h 1440000"/>
                <a:gd name="connsiteX97" fmla="*/ 1192685 w 1440493"/>
                <a:gd name="connsiteY97" fmla="*/ 572885 h 1440000"/>
                <a:gd name="connsiteX98" fmla="*/ 1167689 w 1440493"/>
                <a:gd name="connsiteY98" fmla="*/ 583239 h 1440000"/>
                <a:gd name="connsiteX99" fmla="*/ 1167689 w 1440493"/>
                <a:gd name="connsiteY99" fmla="*/ 633231 h 1440000"/>
                <a:gd name="connsiteX100" fmla="*/ 1224236 w 1440493"/>
                <a:gd name="connsiteY100" fmla="*/ 689777 h 1440000"/>
                <a:gd name="connsiteX101" fmla="*/ 1041199 w 1440493"/>
                <a:gd name="connsiteY101" fmla="*/ 689777 h 1440000"/>
                <a:gd name="connsiteX102" fmla="*/ 1037663 w 1440493"/>
                <a:gd name="connsiteY102" fmla="*/ 654703 h 1440000"/>
                <a:gd name="connsiteX103" fmla="*/ 988912 w 1440493"/>
                <a:gd name="connsiteY103" fmla="*/ 538849 h 1440000"/>
                <a:gd name="connsiteX104" fmla="*/ 973891 w 1440493"/>
                <a:gd name="connsiteY104" fmla="*/ 520644 h 1440000"/>
                <a:gd name="connsiteX105" fmla="*/ 1108184 w 1440493"/>
                <a:gd name="connsiteY105" fmla="*/ 386351 h 1440000"/>
                <a:gd name="connsiteX106" fmla="*/ 1112587 w 1440493"/>
                <a:gd name="connsiteY106" fmla="*/ 461916 h 1440000"/>
                <a:gd name="connsiteX107" fmla="*/ 1147937 w 1440493"/>
                <a:gd name="connsiteY107" fmla="*/ 497266 h 1440000"/>
                <a:gd name="connsiteX108" fmla="*/ 1170986 w 1440493"/>
                <a:gd name="connsiteY108" fmla="*/ 488859 h 1440000"/>
                <a:gd name="connsiteX109" fmla="*/ 1179393 w 1440493"/>
                <a:gd name="connsiteY109" fmla="*/ 465810 h 1440000"/>
                <a:gd name="connsiteX110" fmla="*/ 1168752 w 1440493"/>
                <a:gd name="connsiteY110" fmla="*/ 283209 h 1440000"/>
                <a:gd name="connsiteX111" fmla="*/ 1168594 w 1440493"/>
                <a:gd name="connsiteY111" fmla="*/ 283200 h 1440000"/>
                <a:gd name="connsiteX112" fmla="*/ 1168584 w 1440493"/>
                <a:gd name="connsiteY112" fmla="*/ 283042 h 1440000"/>
                <a:gd name="connsiteX113" fmla="*/ 985984 w 1440493"/>
                <a:gd name="connsiteY113" fmla="*/ 272400 h 1440000"/>
                <a:gd name="connsiteX114" fmla="*/ 954528 w 1440493"/>
                <a:gd name="connsiteY114" fmla="*/ 303857 h 1440000"/>
                <a:gd name="connsiteX115" fmla="*/ 989878 w 1440493"/>
                <a:gd name="connsiteY115" fmla="*/ 339206 h 1440000"/>
                <a:gd name="connsiteX116" fmla="*/ 1063926 w 1440493"/>
                <a:gd name="connsiteY116" fmla="*/ 343522 h 1440000"/>
                <a:gd name="connsiteX117" fmla="*/ 931377 w 1440493"/>
                <a:gd name="connsiteY117" fmla="*/ 476070 h 1440000"/>
                <a:gd name="connsiteX118" fmla="*/ 901397 w 1440493"/>
                <a:gd name="connsiteY118" fmla="*/ 451334 h 1440000"/>
                <a:gd name="connsiteX119" fmla="*/ 785543 w 1440493"/>
                <a:gd name="connsiteY119" fmla="*/ 402582 h 1440000"/>
                <a:gd name="connsiteX120" fmla="*/ 750467 w 1440493"/>
                <a:gd name="connsiteY120" fmla="*/ 399046 h 1440000"/>
                <a:gd name="connsiteX121" fmla="*/ 750467 w 1440493"/>
                <a:gd name="connsiteY121" fmla="*/ 201853 h 1440000"/>
                <a:gd name="connsiteX122" fmla="*/ 807014 w 1440493"/>
                <a:gd name="connsiteY122" fmla="*/ 258399 h 1440000"/>
                <a:gd name="connsiteX123" fmla="*/ 857006 w 1440493"/>
                <a:gd name="connsiteY123" fmla="*/ 258399 h 1440000"/>
                <a:gd name="connsiteX124" fmla="*/ 867360 w 1440493"/>
                <a:gd name="connsiteY124" fmla="*/ 233403 h 1440000"/>
                <a:gd name="connsiteX125" fmla="*/ 857006 w 1440493"/>
                <a:gd name="connsiteY125" fmla="*/ 208407 h 1440000"/>
                <a:gd name="connsiteX126" fmla="*/ 720363 w 1440493"/>
                <a:gd name="connsiteY126" fmla="*/ 71764 h 1440000"/>
                <a:gd name="connsiteX127" fmla="*/ 720244 w 1440493"/>
                <a:gd name="connsiteY127" fmla="*/ 71883 h 1440000"/>
                <a:gd name="connsiteX128" fmla="*/ 0 w 1440493"/>
                <a:gd name="connsiteY128" fmla="*/ 0 h 1440000"/>
                <a:gd name="connsiteX129" fmla="*/ 1440493 w 1440493"/>
                <a:gd name="connsiteY129" fmla="*/ 0 h 1440000"/>
                <a:gd name="connsiteX130" fmla="*/ 1440493 w 1440493"/>
                <a:gd name="connsiteY130" fmla="*/ 1440000 h 1440000"/>
                <a:gd name="connsiteX131" fmla="*/ 0 w 1440493"/>
                <a:gd name="connsiteY13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440493" h="1440000">
                  <a:moveTo>
                    <a:pt x="720125" y="71764"/>
                  </a:moveTo>
                  <a:lnTo>
                    <a:pt x="583482" y="208407"/>
                  </a:lnTo>
                  <a:cubicBezTo>
                    <a:pt x="569677" y="222212"/>
                    <a:pt x="569677" y="244594"/>
                    <a:pt x="583482" y="258399"/>
                  </a:cubicBezTo>
                  <a:cubicBezTo>
                    <a:pt x="597287" y="272204"/>
                    <a:pt x="619670" y="272204"/>
                    <a:pt x="633475" y="258399"/>
                  </a:cubicBezTo>
                  <a:lnTo>
                    <a:pt x="688886" y="202987"/>
                  </a:lnTo>
                  <a:lnTo>
                    <a:pt x="688886" y="399161"/>
                  </a:lnTo>
                  <a:lnTo>
                    <a:pt x="654949" y="402582"/>
                  </a:lnTo>
                  <a:cubicBezTo>
                    <a:pt x="612765" y="411214"/>
                    <a:pt x="573568" y="428044"/>
                    <a:pt x="539094" y="451334"/>
                  </a:cubicBezTo>
                  <a:lnTo>
                    <a:pt x="518210" y="468565"/>
                  </a:lnTo>
                  <a:lnTo>
                    <a:pt x="383010" y="333366"/>
                  </a:lnTo>
                  <a:lnTo>
                    <a:pt x="457059" y="329050"/>
                  </a:lnTo>
                  <a:cubicBezTo>
                    <a:pt x="475507" y="327975"/>
                    <a:pt x="491334" y="312149"/>
                    <a:pt x="492408" y="293701"/>
                  </a:cubicBezTo>
                  <a:cubicBezTo>
                    <a:pt x="493484" y="275253"/>
                    <a:pt x="479400" y="261169"/>
                    <a:pt x="460952" y="262244"/>
                  </a:cubicBezTo>
                  <a:lnTo>
                    <a:pt x="278352" y="272886"/>
                  </a:lnTo>
                  <a:lnTo>
                    <a:pt x="278343" y="273044"/>
                  </a:lnTo>
                  <a:lnTo>
                    <a:pt x="278185" y="273053"/>
                  </a:lnTo>
                  <a:lnTo>
                    <a:pt x="267543" y="455654"/>
                  </a:lnTo>
                  <a:cubicBezTo>
                    <a:pt x="267006" y="464878"/>
                    <a:pt x="270258" y="473011"/>
                    <a:pt x="275950" y="478703"/>
                  </a:cubicBezTo>
                  <a:cubicBezTo>
                    <a:pt x="281643" y="484396"/>
                    <a:pt x="289776" y="487648"/>
                    <a:pt x="299000" y="487110"/>
                  </a:cubicBezTo>
                  <a:cubicBezTo>
                    <a:pt x="317448" y="486035"/>
                    <a:pt x="333274" y="470209"/>
                    <a:pt x="334349" y="451760"/>
                  </a:cubicBezTo>
                  <a:lnTo>
                    <a:pt x="338753" y="376195"/>
                  </a:lnTo>
                  <a:lnTo>
                    <a:pt x="474105" y="511548"/>
                  </a:lnTo>
                  <a:lnTo>
                    <a:pt x="451580" y="538849"/>
                  </a:lnTo>
                  <a:cubicBezTo>
                    <a:pt x="428290" y="573323"/>
                    <a:pt x="411460" y="612520"/>
                    <a:pt x="402828" y="654703"/>
                  </a:cubicBezTo>
                  <a:lnTo>
                    <a:pt x="399292" y="689777"/>
                  </a:lnTo>
                  <a:lnTo>
                    <a:pt x="210433" y="689777"/>
                  </a:lnTo>
                  <a:lnTo>
                    <a:pt x="266980" y="633231"/>
                  </a:lnTo>
                  <a:cubicBezTo>
                    <a:pt x="280785" y="619426"/>
                    <a:pt x="280785" y="597044"/>
                    <a:pt x="266980" y="583239"/>
                  </a:cubicBezTo>
                  <a:cubicBezTo>
                    <a:pt x="260077" y="576336"/>
                    <a:pt x="251030" y="572885"/>
                    <a:pt x="241984" y="572885"/>
                  </a:cubicBezTo>
                  <a:cubicBezTo>
                    <a:pt x="232937" y="572885"/>
                    <a:pt x="223890" y="576336"/>
                    <a:pt x="216988" y="583239"/>
                  </a:cubicBezTo>
                  <a:lnTo>
                    <a:pt x="80345" y="719881"/>
                  </a:lnTo>
                  <a:lnTo>
                    <a:pt x="80464" y="720000"/>
                  </a:lnTo>
                  <a:lnTo>
                    <a:pt x="80345" y="720118"/>
                  </a:lnTo>
                  <a:lnTo>
                    <a:pt x="216987" y="856761"/>
                  </a:lnTo>
                  <a:cubicBezTo>
                    <a:pt x="230792" y="870566"/>
                    <a:pt x="253174" y="870566"/>
                    <a:pt x="266979" y="856761"/>
                  </a:cubicBezTo>
                  <a:cubicBezTo>
                    <a:pt x="280784" y="842956"/>
                    <a:pt x="280784" y="820574"/>
                    <a:pt x="266979" y="806769"/>
                  </a:cubicBezTo>
                  <a:lnTo>
                    <a:pt x="211568" y="751357"/>
                  </a:lnTo>
                  <a:lnTo>
                    <a:pt x="399407" y="751357"/>
                  </a:lnTo>
                  <a:lnTo>
                    <a:pt x="402828" y="785297"/>
                  </a:lnTo>
                  <a:cubicBezTo>
                    <a:pt x="411460" y="827481"/>
                    <a:pt x="428290" y="866678"/>
                    <a:pt x="451580" y="901151"/>
                  </a:cubicBezTo>
                  <a:lnTo>
                    <a:pt x="475268" y="929862"/>
                  </a:lnTo>
                  <a:lnTo>
                    <a:pt x="336224" y="1068906"/>
                  </a:lnTo>
                  <a:lnTo>
                    <a:pt x="331820" y="993341"/>
                  </a:lnTo>
                  <a:cubicBezTo>
                    <a:pt x="330745" y="974892"/>
                    <a:pt x="314919" y="959066"/>
                    <a:pt x="296471" y="957991"/>
                  </a:cubicBezTo>
                  <a:cubicBezTo>
                    <a:pt x="287247" y="957453"/>
                    <a:pt x="279114" y="960705"/>
                    <a:pt x="273421" y="966398"/>
                  </a:cubicBezTo>
                  <a:cubicBezTo>
                    <a:pt x="267729" y="972090"/>
                    <a:pt x="264477" y="980223"/>
                    <a:pt x="265014" y="989447"/>
                  </a:cubicBezTo>
                  <a:lnTo>
                    <a:pt x="275656" y="1172048"/>
                  </a:lnTo>
                  <a:lnTo>
                    <a:pt x="275814" y="1172057"/>
                  </a:lnTo>
                  <a:lnTo>
                    <a:pt x="275823" y="1172215"/>
                  </a:lnTo>
                  <a:lnTo>
                    <a:pt x="458423" y="1182857"/>
                  </a:lnTo>
                  <a:cubicBezTo>
                    <a:pt x="476871" y="1183932"/>
                    <a:pt x="490955" y="1169848"/>
                    <a:pt x="489879" y="1151400"/>
                  </a:cubicBezTo>
                  <a:cubicBezTo>
                    <a:pt x="488805" y="1132952"/>
                    <a:pt x="472978" y="1117126"/>
                    <a:pt x="454530" y="1116051"/>
                  </a:cubicBezTo>
                  <a:lnTo>
                    <a:pt x="380481" y="1111735"/>
                  </a:lnTo>
                  <a:lnTo>
                    <a:pt x="519619" y="972598"/>
                  </a:lnTo>
                  <a:lnTo>
                    <a:pt x="539094" y="988666"/>
                  </a:lnTo>
                  <a:cubicBezTo>
                    <a:pt x="573568" y="1011956"/>
                    <a:pt x="612765" y="1028786"/>
                    <a:pt x="654949" y="1037418"/>
                  </a:cubicBezTo>
                  <a:lnTo>
                    <a:pt x="688887" y="1040839"/>
                  </a:lnTo>
                  <a:lnTo>
                    <a:pt x="688888" y="1246506"/>
                  </a:lnTo>
                  <a:lnTo>
                    <a:pt x="633476" y="1191095"/>
                  </a:lnTo>
                  <a:cubicBezTo>
                    <a:pt x="619671" y="1177290"/>
                    <a:pt x="597289" y="1177290"/>
                    <a:pt x="583484" y="1191095"/>
                  </a:cubicBezTo>
                  <a:cubicBezTo>
                    <a:pt x="569679" y="1204900"/>
                    <a:pt x="569679" y="1227282"/>
                    <a:pt x="583484" y="1241087"/>
                  </a:cubicBezTo>
                  <a:lnTo>
                    <a:pt x="720126" y="1377729"/>
                  </a:lnTo>
                  <a:lnTo>
                    <a:pt x="720245" y="1377610"/>
                  </a:lnTo>
                  <a:lnTo>
                    <a:pt x="720364" y="1377729"/>
                  </a:lnTo>
                  <a:lnTo>
                    <a:pt x="857006" y="1241086"/>
                  </a:lnTo>
                  <a:cubicBezTo>
                    <a:pt x="863909" y="1234184"/>
                    <a:pt x="867360" y="1225137"/>
                    <a:pt x="867360" y="1216090"/>
                  </a:cubicBezTo>
                  <a:cubicBezTo>
                    <a:pt x="867360" y="1207044"/>
                    <a:pt x="863909" y="1197997"/>
                    <a:pt x="857006" y="1191094"/>
                  </a:cubicBezTo>
                  <a:cubicBezTo>
                    <a:pt x="843201" y="1177289"/>
                    <a:pt x="820819" y="1177289"/>
                    <a:pt x="807014" y="1191094"/>
                  </a:cubicBezTo>
                  <a:lnTo>
                    <a:pt x="750468" y="1247641"/>
                  </a:lnTo>
                  <a:lnTo>
                    <a:pt x="750468" y="1040953"/>
                  </a:lnTo>
                  <a:lnTo>
                    <a:pt x="785543" y="1037418"/>
                  </a:lnTo>
                  <a:cubicBezTo>
                    <a:pt x="827726" y="1028786"/>
                    <a:pt x="866923" y="1011956"/>
                    <a:pt x="901397" y="988666"/>
                  </a:cubicBezTo>
                  <a:lnTo>
                    <a:pt x="929228" y="965703"/>
                  </a:lnTo>
                  <a:lnTo>
                    <a:pt x="1068466" y="1104940"/>
                  </a:lnTo>
                  <a:lnTo>
                    <a:pt x="994418" y="1109256"/>
                  </a:lnTo>
                  <a:cubicBezTo>
                    <a:pt x="975970" y="1110331"/>
                    <a:pt x="960143" y="1126157"/>
                    <a:pt x="959068" y="1144605"/>
                  </a:cubicBezTo>
                  <a:cubicBezTo>
                    <a:pt x="957993" y="1163053"/>
                    <a:pt x="972076" y="1177137"/>
                    <a:pt x="990524" y="1176062"/>
                  </a:cubicBezTo>
                  <a:lnTo>
                    <a:pt x="1173124" y="1165420"/>
                  </a:lnTo>
                  <a:lnTo>
                    <a:pt x="1173134" y="1165262"/>
                  </a:lnTo>
                  <a:lnTo>
                    <a:pt x="1173292" y="1165253"/>
                  </a:lnTo>
                  <a:lnTo>
                    <a:pt x="1183933" y="982652"/>
                  </a:lnTo>
                  <a:cubicBezTo>
                    <a:pt x="1184471" y="973428"/>
                    <a:pt x="1181219" y="965295"/>
                    <a:pt x="1175526" y="959603"/>
                  </a:cubicBezTo>
                  <a:cubicBezTo>
                    <a:pt x="1169834" y="953910"/>
                    <a:pt x="1161701" y="950658"/>
                    <a:pt x="1152477" y="951196"/>
                  </a:cubicBezTo>
                  <a:cubicBezTo>
                    <a:pt x="1134029" y="952271"/>
                    <a:pt x="1118202" y="968097"/>
                    <a:pt x="1117127" y="986546"/>
                  </a:cubicBezTo>
                  <a:lnTo>
                    <a:pt x="1112724" y="1062111"/>
                  </a:lnTo>
                  <a:lnTo>
                    <a:pt x="972118" y="921505"/>
                  </a:lnTo>
                  <a:lnTo>
                    <a:pt x="988912" y="901151"/>
                  </a:lnTo>
                  <a:cubicBezTo>
                    <a:pt x="1012202" y="866678"/>
                    <a:pt x="1029031" y="827481"/>
                    <a:pt x="1037663" y="785297"/>
                  </a:cubicBezTo>
                  <a:lnTo>
                    <a:pt x="1041085" y="751357"/>
                  </a:lnTo>
                  <a:lnTo>
                    <a:pt x="1223101" y="751357"/>
                  </a:lnTo>
                  <a:lnTo>
                    <a:pt x="1167689" y="806769"/>
                  </a:lnTo>
                  <a:cubicBezTo>
                    <a:pt x="1153884" y="820574"/>
                    <a:pt x="1153884" y="842956"/>
                    <a:pt x="1167689" y="856761"/>
                  </a:cubicBezTo>
                  <a:cubicBezTo>
                    <a:pt x="1181494" y="870566"/>
                    <a:pt x="1203876" y="870566"/>
                    <a:pt x="1217681" y="856761"/>
                  </a:cubicBezTo>
                  <a:lnTo>
                    <a:pt x="1354324" y="720118"/>
                  </a:lnTo>
                  <a:lnTo>
                    <a:pt x="1354205" y="720000"/>
                  </a:lnTo>
                  <a:lnTo>
                    <a:pt x="1354324" y="719881"/>
                  </a:lnTo>
                  <a:lnTo>
                    <a:pt x="1217681" y="583239"/>
                  </a:lnTo>
                  <a:cubicBezTo>
                    <a:pt x="1210778" y="576336"/>
                    <a:pt x="1201732" y="572885"/>
                    <a:pt x="1192685" y="572885"/>
                  </a:cubicBezTo>
                  <a:cubicBezTo>
                    <a:pt x="1183638" y="572885"/>
                    <a:pt x="1174591" y="576336"/>
                    <a:pt x="1167689" y="583239"/>
                  </a:cubicBezTo>
                  <a:cubicBezTo>
                    <a:pt x="1153884" y="597044"/>
                    <a:pt x="1153884" y="619426"/>
                    <a:pt x="1167689" y="633231"/>
                  </a:cubicBezTo>
                  <a:lnTo>
                    <a:pt x="1224236" y="689777"/>
                  </a:lnTo>
                  <a:lnTo>
                    <a:pt x="1041199" y="689777"/>
                  </a:lnTo>
                  <a:lnTo>
                    <a:pt x="1037663" y="654703"/>
                  </a:lnTo>
                  <a:cubicBezTo>
                    <a:pt x="1029031" y="612520"/>
                    <a:pt x="1012202" y="573323"/>
                    <a:pt x="988912" y="538849"/>
                  </a:cubicBezTo>
                  <a:lnTo>
                    <a:pt x="973891" y="520644"/>
                  </a:lnTo>
                  <a:lnTo>
                    <a:pt x="1108184" y="386351"/>
                  </a:lnTo>
                  <a:lnTo>
                    <a:pt x="1112587" y="461916"/>
                  </a:lnTo>
                  <a:cubicBezTo>
                    <a:pt x="1113662" y="480365"/>
                    <a:pt x="1129489" y="496191"/>
                    <a:pt x="1147937" y="497266"/>
                  </a:cubicBezTo>
                  <a:cubicBezTo>
                    <a:pt x="1157161" y="497804"/>
                    <a:pt x="1165294" y="494552"/>
                    <a:pt x="1170986" y="488859"/>
                  </a:cubicBezTo>
                  <a:cubicBezTo>
                    <a:pt x="1176679" y="483167"/>
                    <a:pt x="1179931" y="475034"/>
                    <a:pt x="1179393" y="465810"/>
                  </a:cubicBezTo>
                  <a:lnTo>
                    <a:pt x="1168752" y="283209"/>
                  </a:lnTo>
                  <a:lnTo>
                    <a:pt x="1168594" y="283200"/>
                  </a:lnTo>
                  <a:lnTo>
                    <a:pt x="1168584" y="283042"/>
                  </a:lnTo>
                  <a:lnTo>
                    <a:pt x="985984" y="272400"/>
                  </a:lnTo>
                  <a:cubicBezTo>
                    <a:pt x="967536" y="271325"/>
                    <a:pt x="953453" y="285409"/>
                    <a:pt x="954528" y="303857"/>
                  </a:cubicBezTo>
                  <a:cubicBezTo>
                    <a:pt x="955603" y="322305"/>
                    <a:pt x="971430" y="338131"/>
                    <a:pt x="989878" y="339206"/>
                  </a:cubicBezTo>
                  <a:lnTo>
                    <a:pt x="1063926" y="343522"/>
                  </a:lnTo>
                  <a:lnTo>
                    <a:pt x="931377" y="476070"/>
                  </a:lnTo>
                  <a:lnTo>
                    <a:pt x="901397" y="451334"/>
                  </a:lnTo>
                  <a:cubicBezTo>
                    <a:pt x="866923" y="428044"/>
                    <a:pt x="827726" y="411214"/>
                    <a:pt x="785543" y="402582"/>
                  </a:cubicBezTo>
                  <a:lnTo>
                    <a:pt x="750467" y="399046"/>
                  </a:lnTo>
                  <a:lnTo>
                    <a:pt x="750467" y="201853"/>
                  </a:lnTo>
                  <a:lnTo>
                    <a:pt x="807014" y="258399"/>
                  </a:lnTo>
                  <a:cubicBezTo>
                    <a:pt x="820819" y="272205"/>
                    <a:pt x="843201" y="272205"/>
                    <a:pt x="857006" y="258399"/>
                  </a:cubicBezTo>
                  <a:cubicBezTo>
                    <a:pt x="863909" y="251497"/>
                    <a:pt x="867360" y="242450"/>
                    <a:pt x="867360" y="233403"/>
                  </a:cubicBezTo>
                  <a:cubicBezTo>
                    <a:pt x="867360" y="224357"/>
                    <a:pt x="863909" y="215310"/>
                    <a:pt x="857006" y="208407"/>
                  </a:cubicBezTo>
                  <a:lnTo>
                    <a:pt x="720363" y="71764"/>
                  </a:lnTo>
                  <a:lnTo>
                    <a:pt x="720244" y="71883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/>
        </p:nvGrpSpPr>
        <p:grpSpPr>
          <a:xfrm>
            <a:off x="5574850" y="1652352"/>
            <a:ext cx="880989" cy="880997"/>
            <a:chOff x="3897593" y="1811722"/>
            <a:chExt cx="577923" cy="577929"/>
          </a:xfrm>
        </p:grpSpPr>
        <p:sp>
          <p:nvSpPr>
            <p:cNvPr id="27" name="正方形/長方形 26"/>
            <p:cNvSpPr>
              <a:spLocks noChangeAspect="1"/>
            </p:cNvSpPr>
            <p:nvPr/>
          </p:nvSpPr>
          <p:spPr>
            <a:xfrm>
              <a:off x="3897593" y="1811728"/>
              <a:ext cx="577923" cy="577923"/>
            </a:xfrm>
            <a:prstGeom prst="rect">
              <a:avLst/>
            </a:prstGeom>
            <a:solidFill>
              <a:schemeClr val="tx1"/>
            </a:solidFill>
            <a:ln w="38100" cap="sq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8" name="フリーフォーム 27"/>
            <p:cNvSpPr>
              <a:spLocks noChangeAspect="1"/>
            </p:cNvSpPr>
            <p:nvPr/>
          </p:nvSpPr>
          <p:spPr>
            <a:xfrm>
              <a:off x="3897593" y="1811722"/>
              <a:ext cx="577923" cy="577717"/>
            </a:xfrm>
            <a:custGeom>
              <a:avLst/>
              <a:gdLst>
                <a:gd name="connsiteX0" fmla="*/ 720125 w 1440493"/>
                <a:gd name="connsiteY0" fmla="*/ 71764 h 1440000"/>
                <a:gd name="connsiteX1" fmla="*/ 583482 w 1440493"/>
                <a:gd name="connsiteY1" fmla="*/ 208407 h 1440000"/>
                <a:gd name="connsiteX2" fmla="*/ 583482 w 1440493"/>
                <a:gd name="connsiteY2" fmla="*/ 258399 h 1440000"/>
                <a:gd name="connsiteX3" fmla="*/ 633475 w 1440493"/>
                <a:gd name="connsiteY3" fmla="*/ 258399 h 1440000"/>
                <a:gd name="connsiteX4" fmla="*/ 688886 w 1440493"/>
                <a:gd name="connsiteY4" fmla="*/ 202987 h 1440000"/>
                <a:gd name="connsiteX5" fmla="*/ 688886 w 1440493"/>
                <a:gd name="connsiteY5" fmla="*/ 399161 h 1440000"/>
                <a:gd name="connsiteX6" fmla="*/ 654949 w 1440493"/>
                <a:gd name="connsiteY6" fmla="*/ 402582 h 1440000"/>
                <a:gd name="connsiteX7" fmla="*/ 539094 w 1440493"/>
                <a:gd name="connsiteY7" fmla="*/ 451334 h 1440000"/>
                <a:gd name="connsiteX8" fmla="*/ 518210 w 1440493"/>
                <a:gd name="connsiteY8" fmla="*/ 468565 h 1440000"/>
                <a:gd name="connsiteX9" fmla="*/ 383010 w 1440493"/>
                <a:gd name="connsiteY9" fmla="*/ 333366 h 1440000"/>
                <a:gd name="connsiteX10" fmla="*/ 457059 w 1440493"/>
                <a:gd name="connsiteY10" fmla="*/ 329050 h 1440000"/>
                <a:gd name="connsiteX11" fmla="*/ 492408 w 1440493"/>
                <a:gd name="connsiteY11" fmla="*/ 293701 h 1440000"/>
                <a:gd name="connsiteX12" fmla="*/ 460952 w 1440493"/>
                <a:gd name="connsiteY12" fmla="*/ 262244 h 1440000"/>
                <a:gd name="connsiteX13" fmla="*/ 278352 w 1440493"/>
                <a:gd name="connsiteY13" fmla="*/ 272886 h 1440000"/>
                <a:gd name="connsiteX14" fmla="*/ 278343 w 1440493"/>
                <a:gd name="connsiteY14" fmla="*/ 273044 h 1440000"/>
                <a:gd name="connsiteX15" fmla="*/ 278185 w 1440493"/>
                <a:gd name="connsiteY15" fmla="*/ 273053 h 1440000"/>
                <a:gd name="connsiteX16" fmla="*/ 267543 w 1440493"/>
                <a:gd name="connsiteY16" fmla="*/ 455654 h 1440000"/>
                <a:gd name="connsiteX17" fmla="*/ 275950 w 1440493"/>
                <a:gd name="connsiteY17" fmla="*/ 478703 h 1440000"/>
                <a:gd name="connsiteX18" fmla="*/ 299000 w 1440493"/>
                <a:gd name="connsiteY18" fmla="*/ 487110 h 1440000"/>
                <a:gd name="connsiteX19" fmla="*/ 334349 w 1440493"/>
                <a:gd name="connsiteY19" fmla="*/ 451760 h 1440000"/>
                <a:gd name="connsiteX20" fmla="*/ 338753 w 1440493"/>
                <a:gd name="connsiteY20" fmla="*/ 376195 h 1440000"/>
                <a:gd name="connsiteX21" fmla="*/ 474105 w 1440493"/>
                <a:gd name="connsiteY21" fmla="*/ 511548 h 1440000"/>
                <a:gd name="connsiteX22" fmla="*/ 451580 w 1440493"/>
                <a:gd name="connsiteY22" fmla="*/ 538849 h 1440000"/>
                <a:gd name="connsiteX23" fmla="*/ 402828 w 1440493"/>
                <a:gd name="connsiteY23" fmla="*/ 654703 h 1440000"/>
                <a:gd name="connsiteX24" fmla="*/ 399292 w 1440493"/>
                <a:gd name="connsiteY24" fmla="*/ 689777 h 1440000"/>
                <a:gd name="connsiteX25" fmla="*/ 210433 w 1440493"/>
                <a:gd name="connsiteY25" fmla="*/ 689777 h 1440000"/>
                <a:gd name="connsiteX26" fmla="*/ 266980 w 1440493"/>
                <a:gd name="connsiteY26" fmla="*/ 633231 h 1440000"/>
                <a:gd name="connsiteX27" fmla="*/ 266980 w 1440493"/>
                <a:gd name="connsiteY27" fmla="*/ 583239 h 1440000"/>
                <a:gd name="connsiteX28" fmla="*/ 241984 w 1440493"/>
                <a:gd name="connsiteY28" fmla="*/ 572885 h 1440000"/>
                <a:gd name="connsiteX29" fmla="*/ 216988 w 1440493"/>
                <a:gd name="connsiteY29" fmla="*/ 583239 h 1440000"/>
                <a:gd name="connsiteX30" fmla="*/ 80345 w 1440493"/>
                <a:gd name="connsiteY30" fmla="*/ 719881 h 1440000"/>
                <a:gd name="connsiteX31" fmla="*/ 80464 w 1440493"/>
                <a:gd name="connsiteY31" fmla="*/ 720000 h 1440000"/>
                <a:gd name="connsiteX32" fmla="*/ 80345 w 1440493"/>
                <a:gd name="connsiteY32" fmla="*/ 720118 h 1440000"/>
                <a:gd name="connsiteX33" fmla="*/ 216987 w 1440493"/>
                <a:gd name="connsiteY33" fmla="*/ 856761 h 1440000"/>
                <a:gd name="connsiteX34" fmla="*/ 266979 w 1440493"/>
                <a:gd name="connsiteY34" fmla="*/ 856761 h 1440000"/>
                <a:gd name="connsiteX35" fmla="*/ 266979 w 1440493"/>
                <a:gd name="connsiteY35" fmla="*/ 806769 h 1440000"/>
                <a:gd name="connsiteX36" fmla="*/ 211568 w 1440493"/>
                <a:gd name="connsiteY36" fmla="*/ 751357 h 1440000"/>
                <a:gd name="connsiteX37" fmla="*/ 399407 w 1440493"/>
                <a:gd name="connsiteY37" fmla="*/ 751357 h 1440000"/>
                <a:gd name="connsiteX38" fmla="*/ 402828 w 1440493"/>
                <a:gd name="connsiteY38" fmla="*/ 785297 h 1440000"/>
                <a:gd name="connsiteX39" fmla="*/ 451580 w 1440493"/>
                <a:gd name="connsiteY39" fmla="*/ 901151 h 1440000"/>
                <a:gd name="connsiteX40" fmla="*/ 475268 w 1440493"/>
                <a:gd name="connsiteY40" fmla="*/ 929862 h 1440000"/>
                <a:gd name="connsiteX41" fmla="*/ 336224 w 1440493"/>
                <a:gd name="connsiteY41" fmla="*/ 1068906 h 1440000"/>
                <a:gd name="connsiteX42" fmla="*/ 331820 w 1440493"/>
                <a:gd name="connsiteY42" fmla="*/ 993341 h 1440000"/>
                <a:gd name="connsiteX43" fmla="*/ 296471 w 1440493"/>
                <a:gd name="connsiteY43" fmla="*/ 957991 h 1440000"/>
                <a:gd name="connsiteX44" fmla="*/ 273421 w 1440493"/>
                <a:gd name="connsiteY44" fmla="*/ 966398 h 1440000"/>
                <a:gd name="connsiteX45" fmla="*/ 265014 w 1440493"/>
                <a:gd name="connsiteY45" fmla="*/ 989447 h 1440000"/>
                <a:gd name="connsiteX46" fmla="*/ 275656 w 1440493"/>
                <a:gd name="connsiteY46" fmla="*/ 1172048 h 1440000"/>
                <a:gd name="connsiteX47" fmla="*/ 275814 w 1440493"/>
                <a:gd name="connsiteY47" fmla="*/ 1172057 h 1440000"/>
                <a:gd name="connsiteX48" fmla="*/ 275823 w 1440493"/>
                <a:gd name="connsiteY48" fmla="*/ 1172215 h 1440000"/>
                <a:gd name="connsiteX49" fmla="*/ 458423 w 1440493"/>
                <a:gd name="connsiteY49" fmla="*/ 1182857 h 1440000"/>
                <a:gd name="connsiteX50" fmla="*/ 489879 w 1440493"/>
                <a:gd name="connsiteY50" fmla="*/ 1151400 h 1440000"/>
                <a:gd name="connsiteX51" fmla="*/ 454530 w 1440493"/>
                <a:gd name="connsiteY51" fmla="*/ 1116051 h 1440000"/>
                <a:gd name="connsiteX52" fmla="*/ 380481 w 1440493"/>
                <a:gd name="connsiteY52" fmla="*/ 1111735 h 1440000"/>
                <a:gd name="connsiteX53" fmla="*/ 519619 w 1440493"/>
                <a:gd name="connsiteY53" fmla="*/ 972598 h 1440000"/>
                <a:gd name="connsiteX54" fmla="*/ 539094 w 1440493"/>
                <a:gd name="connsiteY54" fmla="*/ 988666 h 1440000"/>
                <a:gd name="connsiteX55" fmla="*/ 654949 w 1440493"/>
                <a:gd name="connsiteY55" fmla="*/ 1037418 h 1440000"/>
                <a:gd name="connsiteX56" fmla="*/ 688887 w 1440493"/>
                <a:gd name="connsiteY56" fmla="*/ 1040839 h 1440000"/>
                <a:gd name="connsiteX57" fmla="*/ 688888 w 1440493"/>
                <a:gd name="connsiteY57" fmla="*/ 1246506 h 1440000"/>
                <a:gd name="connsiteX58" fmla="*/ 633476 w 1440493"/>
                <a:gd name="connsiteY58" fmla="*/ 1191095 h 1440000"/>
                <a:gd name="connsiteX59" fmla="*/ 583484 w 1440493"/>
                <a:gd name="connsiteY59" fmla="*/ 1191095 h 1440000"/>
                <a:gd name="connsiteX60" fmla="*/ 583484 w 1440493"/>
                <a:gd name="connsiteY60" fmla="*/ 1241087 h 1440000"/>
                <a:gd name="connsiteX61" fmla="*/ 720126 w 1440493"/>
                <a:gd name="connsiteY61" fmla="*/ 1377729 h 1440000"/>
                <a:gd name="connsiteX62" fmla="*/ 720245 w 1440493"/>
                <a:gd name="connsiteY62" fmla="*/ 1377610 h 1440000"/>
                <a:gd name="connsiteX63" fmla="*/ 720364 w 1440493"/>
                <a:gd name="connsiteY63" fmla="*/ 1377729 h 1440000"/>
                <a:gd name="connsiteX64" fmla="*/ 857006 w 1440493"/>
                <a:gd name="connsiteY64" fmla="*/ 1241086 h 1440000"/>
                <a:gd name="connsiteX65" fmla="*/ 867360 w 1440493"/>
                <a:gd name="connsiteY65" fmla="*/ 1216090 h 1440000"/>
                <a:gd name="connsiteX66" fmla="*/ 857006 w 1440493"/>
                <a:gd name="connsiteY66" fmla="*/ 1191094 h 1440000"/>
                <a:gd name="connsiteX67" fmla="*/ 807014 w 1440493"/>
                <a:gd name="connsiteY67" fmla="*/ 1191094 h 1440000"/>
                <a:gd name="connsiteX68" fmla="*/ 750468 w 1440493"/>
                <a:gd name="connsiteY68" fmla="*/ 1247641 h 1440000"/>
                <a:gd name="connsiteX69" fmla="*/ 750468 w 1440493"/>
                <a:gd name="connsiteY69" fmla="*/ 1040953 h 1440000"/>
                <a:gd name="connsiteX70" fmla="*/ 785543 w 1440493"/>
                <a:gd name="connsiteY70" fmla="*/ 1037418 h 1440000"/>
                <a:gd name="connsiteX71" fmla="*/ 901397 w 1440493"/>
                <a:gd name="connsiteY71" fmla="*/ 988666 h 1440000"/>
                <a:gd name="connsiteX72" fmla="*/ 929228 w 1440493"/>
                <a:gd name="connsiteY72" fmla="*/ 965703 h 1440000"/>
                <a:gd name="connsiteX73" fmla="*/ 1068466 w 1440493"/>
                <a:gd name="connsiteY73" fmla="*/ 1104940 h 1440000"/>
                <a:gd name="connsiteX74" fmla="*/ 994418 w 1440493"/>
                <a:gd name="connsiteY74" fmla="*/ 1109256 h 1440000"/>
                <a:gd name="connsiteX75" fmla="*/ 959068 w 1440493"/>
                <a:gd name="connsiteY75" fmla="*/ 1144605 h 1440000"/>
                <a:gd name="connsiteX76" fmla="*/ 990524 w 1440493"/>
                <a:gd name="connsiteY76" fmla="*/ 1176062 h 1440000"/>
                <a:gd name="connsiteX77" fmla="*/ 1173124 w 1440493"/>
                <a:gd name="connsiteY77" fmla="*/ 1165420 h 1440000"/>
                <a:gd name="connsiteX78" fmla="*/ 1173134 w 1440493"/>
                <a:gd name="connsiteY78" fmla="*/ 1165262 h 1440000"/>
                <a:gd name="connsiteX79" fmla="*/ 1173292 w 1440493"/>
                <a:gd name="connsiteY79" fmla="*/ 1165253 h 1440000"/>
                <a:gd name="connsiteX80" fmla="*/ 1183933 w 1440493"/>
                <a:gd name="connsiteY80" fmla="*/ 982652 h 1440000"/>
                <a:gd name="connsiteX81" fmla="*/ 1175526 w 1440493"/>
                <a:gd name="connsiteY81" fmla="*/ 959603 h 1440000"/>
                <a:gd name="connsiteX82" fmla="*/ 1152477 w 1440493"/>
                <a:gd name="connsiteY82" fmla="*/ 951196 h 1440000"/>
                <a:gd name="connsiteX83" fmla="*/ 1117127 w 1440493"/>
                <a:gd name="connsiteY83" fmla="*/ 986546 h 1440000"/>
                <a:gd name="connsiteX84" fmla="*/ 1112724 w 1440493"/>
                <a:gd name="connsiteY84" fmla="*/ 1062111 h 1440000"/>
                <a:gd name="connsiteX85" fmla="*/ 972118 w 1440493"/>
                <a:gd name="connsiteY85" fmla="*/ 921505 h 1440000"/>
                <a:gd name="connsiteX86" fmla="*/ 988912 w 1440493"/>
                <a:gd name="connsiteY86" fmla="*/ 901151 h 1440000"/>
                <a:gd name="connsiteX87" fmla="*/ 1037663 w 1440493"/>
                <a:gd name="connsiteY87" fmla="*/ 785297 h 1440000"/>
                <a:gd name="connsiteX88" fmla="*/ 1041085 w 1440493"/>
                <a:gd name="connsiteY88" fmla="*/ 751357 h 1440000"/>
                <a:gd name="connsiteX89" fmla="*/ 1223101 w 1440493"/>
                <a:gd name="connsiteY89" fmla="*/ 751357 h 1440000"/>
                <a:gd name="connsiteX90" fmla="*/ 1167689 w 1440493"/>
                <a:gd name="connsiteY90" fmla="*/ 806769 h 1440000"/>
                <a:gd name="connsiteX91" fmla="*/ 1167689 w 1440493"/>
                <a:gd name="connsiteY91" fmla="*/ 856761 h 1440000"/>
                <a:gd name="connsiteX92" fmla="*/ 1217681 w 1440493"/>
                <a:gd name="connsiteY92" fmla="*/ 856761 h 1440000"/>
                <a:gd name="connsiteX93" fmla="*/ 1354324 w 1440493"/>
                <a:gd name="connsiteY93" fmla="*/ 720118 h 1440000"/>
                <a:gd name="connsiteX94" fmla="*/ 1354205 w 1440493"/>
                <a:gd name="connsiteY94" fmla="*/ 720000 h 1440000"/>
                <a:gd name="connsiteX95" fmla="*/ 1354324 w 1440493"/>
                <a:gd name="connsiteY95" fmla="*/ 719881 h 1440000"/>
                <a:gd name="connsiteX96" fmla="*/ 1217681 w 1440493"/>
                <a:gd name="connsiteY96" fmla="*/ 583239 h 1440000"/>
                <a:gd name="connsiteX97" fmla="*/ 1192685 w 1440493"/>
                <a:gd name="connsiteY97" fmla="*/ 572885 h 1440000"/>
                <a:gd name="connsiteX98" fmla="*/ 1167689 w 1440493"/>
                <a:gd name="connsiteY98" fmla="*/ 583239 h 1440000"/>
                <a:gd name="connsiteX99" fmla="*/ 1167689 w 1440493"/>
                <a:gd name="connsiteY99" fmla="*/ 633231 h 1440000"/>
                <a:gd name="connsiteX100" fmla="*/ 1224236 w 1440493"/>
                <a:gd name="connsiteY100" fmla="*/ 689777 h 1440000"/>
                <a:gd name="connsiteX101" fmla="*/ 1041199 w 1440493"/>
                <a:gd name="connsiteY101" fmla="*/ 689777 h 1440000"/>
                <a:gd name="connsiteX102" fmla="*/ 1037663 w 1440493"/>
                <a:gd name="connsiteY102" fmla="*/ 654703 h 1440000"/>
                <a:gd name="connsiteX103" fmla="*/ 988912 w 1440493"/>
                <a:gd name="connsiteY103" fmla="*/ 538849 h 1440000"/>
                <a:gd name="connsiteX104" fmla="*/ 973891 w 1440493"/>
                <a:gd name="connsiteY104" fmla="*/ 520644 h 1440000"/>
                <a:gd name="connsiteX105" fmla="*/ 1108184 w 1440493"/>
                <a:gd name="connsiteY105" fmla="*/ 386351 h 1440000"/>
                <a:gd name="connsiteX106" fmla="*/ 1112587 w 1440493"/>
                <a:gd name="connsiteY106" fmla="*/ 461916 h 1440000"/>
                <a:gd name="connsiteX107" fmla="*/ 1147937 w 1440493"/>
                <a:gd name="connsiteY107" fmla="*/ 497266 h 1440000"/>
                <a:gd name="connsiteX108" fmla="*/ 1170986 w 1440493"/>
                <a:gd name="connsiteY108" fmla="*/ 488859 h 1440000"/>
                <a:gd name="connsiteX109" fmla="*/ 1179393 w 1440493"/>
                <a:gd name="connsiteY109" fmla="*/ 465810 h 1440000"/>
                <a:gd name="connsiteX110" fmla="*/ 1168752 w 1440493"/>
                <a:gd name="connsiteY110" fmla="*/ 283209 h 1440000"/>
                <a:gd name="connsiteX111" fmla="*/ 1168594 w 1440493"/>
                <a:gd name="connsiteY111" fmla="*/ 283200 h 1440000"/>
                <a:gd name="connsiteX112" fmla="*/ 1168584 w 1440493"/>
                <a:gd name="connsiteY112" fmla="*/ 283042 h 1440000"/>
                <a:gd name="connsiteX113" fmla="*/ 985984 w 1440493"/>
                <a:gd name="connsiteY113" fmla="*/ 272400 h 1440000"/>
                <a:gd name="connsiteX114" fmla="*/ 954528 w 1440493"/>
                <a:gd name="connsiteY114" fmla="*/ 303857 h 1440000"/>
                <a:gd name="connsiteX115" fmla="*/ 989878 w 1440493"/>
                <a:gd name="connsiteY115" fmla="*/ 339206 h 1440000"/>
                <a:gd name="connsiteX116" fmla="*/ 1063926 w 1440493"/>
                <a:gd name="connsiteY116" fmla="*/ 343522 h 1440000"/>
                <a:gd name="connsiteX117" fmla="*/ 931377 w 1440493"/>
                <a:gd name="connsiteY117" fmla="*/ 476070 h 1440000"/>
                <a:gd name="connsiteX118" fmla="*/ 901397 w 1440493"/>
                <a:gd name="connsiteY118" fmla="*/ 451334 h 1440000"/>
                <a:gd name="connsiteX119" fmla="*/ 785543 w 1440493"/>
                <a:gd name="connsiteY119" fmla="*/ 402582 h 1440000"/>
                <a:gd name="connsiteX120" fmla="*/ 750467 w 1440493"/>
                <a:gd name="connsiteY120" fmla="*/ 399046 h 1440000"/>
                <a:gd name="connsiteX121" fmla="*/ 750467 w 1440493"/>
                <a:gd name="connsiteY121" fmla="*/ 201853 h 1440000"/>
                <a:gd name="connsiteX122" fmla="*/ 807014 w 1440493"/>
                <a:gd name="connsiteY122" fmla="*/ 258399 h 1440000"/>
                <a:gd name="connsiteX123" fmla="*/ 857006 w 1440493"/>
                <a:gd name="connsiteY123" fmla="*/ 258399 h 1440000"/>
                <a:gd name="connsiteX124" fmla="*/ 867360 w 1440493"/>
                <a:gd name="connsiteY124" fmla="*/ 233403 h 1440000"/>
                <a:gd name="connsiteX125" fmla="*/ 857006 w 1440493"/>
                <a:gd name="connsiteY125" fmla="*/ 208407 h 1440000"/>
                <a:gd name="connsiteX126" fmla="*/ 720363 w 1440493"/>
                <a:gd name="connsiteY126" fmla="*/ 71764 h 1440000"/>
                <a:gd name="connsiteX127" fmla="*/ 720244 w 1440493"/>
                <a:gd name="connsiteY127" fmla="*/ 71883 h 1440000"/>
                <a:gd name="connsiteX128" fmla="*/ 0 w 1440493"/>
                <a:gd name="connsiteY128" fmla="*/ 0 h 1440000"/>
                <a:gd name="connsiteX129" fmla="*/ 1440493 w 1440493"/>
                <a:gd name="connsiteY129" fmla="*/ 0 h 1440000"/>
                <a:gd name="connsiteX130" fmla="*/ 1440493 w 1440493"/>
                <a:gd name="connsiteY130" fmla="*/ 1440000 h 1440000"/>
                <a:gd name="connsiteX131" fmla="*/ 0 w 1440493"/>
                <a:gd name="connsiteY13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440493" h="1440000">
                  <a:moveTo>
                    <a:pt x="720125" y="71764"/>
                  </a:moveTo>
                  <a:lnTo>
                    <a:pt x="583482" y="208407"/>
                  </a:lnTo>
                  <a:cubicBezTo>
                    <a:pt x="569677" y="222212"/>
                    <a:pt x="569677" y="244594"/>
                    <a:pt x="583482" y="258399"/>
                  </a:cubicBezTo>
                  <a:cubicBezTo>
                    <a:pt x="597287" y="272204"/>
                    <a:pt x="619670" y="272204"/>
                    <a:pt x="633475" y="258399"/>
                  </a:cubicBezTo>
                  <a:lnTo>
                    <a:pt x="688886" y="202987"/>
                  </a:lnTo>
                  <a:lnTo>
                    <a:pt x="688886" y="399161"/>
                  </a:lnTo>
                  <a:lnTo>
                    <a:pt x="654949" y="402582"/>
                  </a:lnTo>
                  <a:cubicBezTo>
                    <a:pt x="612765" y="411214"/>
                    <a:pt x="573568" y="428044"/>
                    <a:pt x="539094" y="451334"/>
                  </a:cubicBezTo>
                  <a:lnTo>
                    <a:pt x="518210" y="468565"/>
                  </a:lnTo>
                  <a:lnTo>
                    <a:pt x="383010" y="333366"/>
                  </a:lnTo>
                  <a:lnTo>
                    <a:pt x="457059" y="329050"/>
                  </a:lnTo>
                  <a:cubicBezTo>
                    <a:pt x="475507" y="327975"/>
                    <a:pt x="491334" y="312149"/>
                    <a:pt x="492408" y="293701"/>
                  </a:cubicBezTo>
                  <a:cubicBezTo>
                    <a:pt x="493484" y="275253"/>
                    <a:pt x="479400" y="261169"/>
                    <a:pt x="460952" y="262244"/>
                  </a:cubicBezTo>
                  <a:lnTo>
                    <a:pt x="278352" y="272886"/>
                  </a:lnTo>
                  <a:lnTo>
                    <a:pt x="278343" y="273044"/>
                  </a:lnTo>
                  <a:lnTo>
                    <a:pt x="278185" y="273053"/>
                  </a:lnTo>
                  <a:lnTo>
                    <a:pt x="267543" y="455654"/>
                  </a:lnTo>
                  <a:cubicBezTo>
                    <a:pt x="267006" y="464878"/>
                    <a:pt x="270258" y="473011"/>
                    <a:pt x="275950" y="478703"/>
                  </a:cubicBezTo>
                  <a:cubicBezTo>
                    <a:pt x="281643" y="484396"/>
                    <a:pt x="289776" y="487648"/>
                    <a:pt x="299000" y="487110"/>
                  </a:cubicBezTo>
                  <a:cubicBezTo>
                    <a:pt x="317448" y="486035"/>
                    <a:pt x="333274" y="470209"/>
                    <a:pt x="334349" y="451760"/>
                  </a:cubicBezTo>
                  <a:lnTo>
                    <a:pt x="338753" y="376195"/>
                  </a:lnTo>
                  <a:lnTo>
                    <a:pt x="474105" y="511548"/>
                  </a:lnTo>
                  <a:lnTo>
                    <a:pt x="451580" y="538849"/>
                  </a:lnTo>
                  <a:cubicBezTo>
                    <a:pt x="428290" y="573323"/>
                    <a:pt x="411460" y="612520"/>
                    <a:pt x="402828" y="654703"/>
                  </a:cubicBezTo>
                  <a:lnTo>
                    <a:pt x="399292" y="689777"/>
                  </a:lnTo>
                  <a:lnTo>
                    <a:pt x="210433" y="689777"/>
                  </a:lnTo>
                  <a:lnTo>
                    <a:pt x="266980" y="633231"/>
                  </a:lnTo>
                  <a:cubicBezTo>
                    <a:pt x="280785" y="619426"/>
                    <a:pt x="280785" y="597044"/>
                    <a:pt x="266980" y="583239"/>
                  </a:cubicBezTo>
                  <a:cubicBezTo>
                    <a:pt x="260077" y="576336"/>
                    <a:pt x="251030" y="572885"/>
                    <a:pt x="241984" y="572885"/>
                  </a:cubicBezTo>
                  <a:cubicBezTo>
                    <a:pt x="232937" y="572885"/>
                    <a:pt x="223890" y="576336"/>
                    <a:pt x="216988" y="583239"/>
                  </a:cubicBezTo>
                  <a:lnTo>
                    <a:pt x="80345" y="719881"/>
                  </a:lnTo>
                  <a:lnTo>
                    <a:pt x="80464" y="720000"/>
                  </a:lnTo>
                  <a:lnTo>
                    <a:pt x="80345" y="720118"/>
                  </a:lnTo>
                  <a:lnTo>
                    <a:pt x="216987" y="856761"/>
                  </a:lnTo>
                  <a:cubicBezTo>
                    <a:pt x="230792" y="870566"/>
                    <a:pt x="253174" y="870566"/>
                    <a:pt x="266979" y="856761"/>
                  </a:cubicBezTo>
                  <a:cubicBezTo>
                    <a:pt x="280784" y="842956"/>
                    <a:pt x="280784" y="820574"/>
                    <a:pt x="266979" y="806769"/>
                  </a:cubicBezTo>
                  <a:lnTo>
                    <a:pt x="211568" y="751357"/>
                  </a:lnTo>
                  <a:lnTo>
                    <a:pt x="399407" y="751357"/>
                  </a:lnTo>
                  <a:lnTo>
                    <a:pt x="402828" y="785297"/>
                  </a:lnTo>
                  <a:cubicBezTo>
                    <a:pt x="411460" y="827481"/>
                    <a:pt x="428290" y="866678"/>
                    <a:pt x="451580" y="901151"/>
                  </a:cubicBezTo>
                  <a:lnTo>
                    <a:pt x="475268" y="929862"/>
                  </a:lnTo>
                  <a:lnTo>
                    <a:pt x="336224" y="1068906"/>
                  </a:lnTo>
                  <a:lnTo>
                    <a:pt x="331820" y="993341"/>
                  </a:lnTo>
                  <a:cubicBezTo>
                    <a:pt x="330745" y="974892"/>
                    <a:pt x="314919" y="959066"/>
                    <a:pt x="296471" y="957991"/>
                  </a:cubicBezTo>
                  <a:cubicBezTo>
                    <a:pt x="287247" y="957453"/>
                    <a:pt x="279114" y="960705"/>
                    <a:pt x="273421" y="966398"/>
                  </a:cubicBezTo>
                  <a:cubicBezTo>
                    <a:pt x="267729" y="972090"/>
                    <a:pt x="264477" y="980223"/>
                    <a:pt x="265014" y="989447"/>
                  </a:cubicBezTo>
                  <a:lnTo>
                    <a:pt x="275656" y="1172048"/>
                  </a:lnTo>
                  <a:lnTo>
                    <a:pt x="275814" y="1172057"/>
                  </a:lnTo>
                  <a:lnTo>
                    <a:pt x="275823" y="1172215"/>
                  </a:lnTo>
                  <a:lnTo>
                    <a:pt x="458423" y="1182857"/>
                  </a:lnTo>
                  <a:cubicBezTo>
                    <a:pt x="476871" y="1183932"/>
                    <a:pt x="490955" y="1169848"/>
                    <a:pt x="489879" y="1151400"/>
                  </a:cubicBezTo>
                  <a:cubicBezTo>
                    <a:pt x="488805" y="1132952"/>
                    <a:pt x="472978" y="1117126"/>
                    <a:pt x="454530" y="1116051"/>
                  </a:cubicBezTo>
                  <a:lnTo>
                    <a:pt x="380481" y="1111735"/>
                  </a:lnTo>
                  <a:lnTo>
                    <a:pt x="519619" y="972598"/>
                  </a:lnTo>
                  <a:lnTo>
                    <a:pt x="539094" y="988666"/>
                  </a:lnTo>
                  <a:cubicBezTo>
                    <a:pt x="573568" y="1011956"/>
                    <a:pt x="612765" y="1028786"/>
                    <a:pt x="654949" y="1037418"/>
                  </a:cubicBezTo>
                  <a:lnTo>
                    <a:pt x="688887" y="1040839"/>
                  </a:lnTo>
                  <a:lnTo>
                    <a:pt x="688888" y="1246506"/>
                  </a:lnTo>
                  <a:lnTo>
                    <a:pt x="633476" y="1191095"/>
                  </a:lnTo>
                  <a:cubicBezTo>
                    <a:pt x="619671" y="1177290"/>
                    <a:pt x="597289" y="1177290"/>
                    <a:pt x="583484" y="1191095"/>
                  </a:cubicBezTo>
                  <a:cubicBezTo>
                    <a:pt x="569679" y="1204900"/>
                    <a:pt x="569679" y="1227282"/>
                    <a:pt x="583484" y="1241087"/>
                  </a:cubicBezTo>
                  <a:lnTo>
                    <a:pt x="720126" y="1377729"/>
                  </a:lnTo>
                  <a:lnTo>
                    <a:pt x="720245" y="1377610"/>
                  </a:lnTo>
                  <a:lnTo>
                    <a:pt x="720364" y="1377729"/>
                  </a:lnTo>
                  <a:lnTo>
                    <a:pt x="857006" y="1241086"/>
                  </a:lnTo>
                  <a:cubicBezTo>
                    <a:pt x="863909" y="1234184"/>
                    <a:pt x="867360" y="1225137"/>
                    <a:pt x="867360" y="1216090"/>
                  </a:cubicBezTo>
                  <a:cubicBezTo>
                    <a:pt x="867360" y="1207044"/>
                    <a:pt x="863909" y="1197997"/>
                    <a:pt x="857006" y="1191094"/>
                  </a:cubicBezTo>
                  <a:cubicBezTo>
                    <a:pt x="843201" y="1177289"/>
                    <a:pt x="820819" y="1177289"/>
                    <a:pt x="807014" y="1191094"/>
                  </a:cubicBezTo>
                  <a:lnTo>
                    <a:pt x="750468" y="1247641"/>
                  </a:lnTo>
                  <a:lnTo>
                    <a:pt x="750468" y="1040953"/>
                  </a:lnTo>
                  <a:lnTo>
                    <a:pt x="785543" y="1037418"/>
                  </a:lnTo>
                  <a:cubicBezTo>
                    <a:pt x="827726" y="1028786"/>
                    <a:pt x="866923" y="1011956"/>
                    <a:pt x="901397" y="988666"/>
                  </a:cubicBezTo>
                  <a:lnTo>
                    <a:pt x="929228" y="965703"/>
                  </a:lnTo>
                  <a:lnTo>
                    <a:pt x="1068466" y="1104940"/>
                  </a:lnTo>
                  <a:lnTo>
                    <a:pt x="994418" y="1109256"/>
                  </a:lnTo>
                  <a:cubicBezTo>
                    <a:pt x="975970" y="1110331"/>
                    <a:pt x="960143" y="1126157"/>
                    <a:pt x="959068" y="1144605"/>
                  </a:cubicBezTo>
                  <a:cubicBezTo>
                    <a:pt x="957993" y="1163053"/>
                    <a:pt x="972076" y="1177137"/>
                    <a:pt x="990524" y="1176062"/>
                  </a:cubicBezTo>
                  <a:lnTo>
                    <a:pt x="1173124" y="1165420"/>
                  </a:lnTo>
                  <a:lnTo>
                    <a:pt x="1173134" y="1165262"/>
                  </a:lnTo>
                  <a:lnTo>
                    <a:pt x="1173292" y="1165253"/>
                  </a:lnTo>
                  <a:lnTo>
                    <a:pt x="1183933" y="982652"/>
                  </a:lnTo>
                  <a:cubicBezTo>
                    <a:pt x="1184471" y="973428"/>
                    <a:pt x="1181219" y="965295"/>
                    <a:pt x="1175526" y="959603"/>
                  </a:cubicBezTo>
                  <a:cubicBezTo>
                    <a:pt x="1169834" y="953910"/>
                    <a:pt x="1161701" y="950658"/>
                    <a:pt x="1152477" y="951196"/>
                  </a:cubicBezTo>
                  <a:cubicBezTo>
                    <a:pt x="1134029" y="952271"/>
                    <a:pt x="1118202" y="968097"/>
                    <a:pt x="1117127" y="986546"/>
                  </a:cubicBezTo>
                  <a:lnTo>
                    <a:pt x="1112724" y="1062111"/>
                  </a:lnTo>
                  <a:lnTo>
                    <a:pt x="972118" y="921505"/>
                  </a:lnTo>
                  <a:lnTo>
                    <a:pt x="988912" y="901151"/>
                  </a:lnTo>
                  <a:cubicBezTo>
                    <a:pt x="1012202" y="866678"/>
                    <a:pt x="1029031" y="827481"/>
                    <a:pt x="1037663" y="785297"/>
                  </a:cubicBezTo>
                  <a:lnTo>
                    <a:pt x="1041085" y="751357"/>
                  </a:lnTo>
                  <a:lnTo>
                    <a:pt x="1223101" y="751357"/>
                  </a:lnTo>
                  <a:lnTo>
                    <a:pt x="1167689" y="806769"/>
                  </a:lnTo>
                  <a:cubicBezTo>
                    <a:pt x="1153884" y="820574"/>
                    <a:pt x="1153884" y="842956"/>
                    <a:pt x="1167689" y="856761"/>
                  </a:cubicBezTo>
                  <a:cubicBezTo>
                    <a:pt x="1181494" y="870566"/>
                    <a:pt x="1203876" y="870566"/>
                    <a:pt x="1217681" y="856761"/>
                  </a:cubicBezTo>
                  <a:lnTo>
                    <a:pt x="1354324" y="720118"/>
                  </a:lnTo>
                  <a:lnTo>
                    <a:pt x="1354205" y="720000"/>
                  </a:lnTo>
                  <a:lnTo>
                    <a:pt x="1354324" y="719881"/>
                  </a:lnTo>
                  <a:lnTo>
                    <a:pt x="1217681" y="583239"/>
                  </a:lnTo>
                  <a:cubicBezTo>
                    <a:pt x="1210778" y="576336"/>
                    <a:pt x="1201732" y="572885"/>
                    <a:pt x="1192685" y="572885"/>
                  </a:cubicBezTo>
                  <a:cubicBezTo>
                    <a:pt x="1183638" y="572885"/>
                    <a:pt x="1174591" y="576336"/>
                    <a:pt x="1167689" y="583239"/>
                  </a:cubicBezTo>
                  <a:cubicBezTo>
                    <a:pt x="1153884" y="597044"/>
                    <a:pt x="1153884" y="619426"/>
                    <a:pt x="1167689" y="633231"/>
                  </a:cubicBezTo>
                  <a:lnTo>
                    <a:pt x="1224236" y="689777"/>
                  </a:lnTo>
                  <a:lnTo>
                    <a:pt x="1041199" y="689777"/>
                  </a:lnTo>
                  <a:lnTo>
                    <a:pt x="1037663" y="654703"/>
                  </a:lnTo>
                  <a:cubicBezTo>
                    <a:pt x="1029031" y="612520"/>
                    <a:pt x="1012202" y="573323"/>
                    <a:pt x="988912" y="538849"/>
                  </a:cubicBezTo>
                  <a:lnTo>
                    <a:pt x="973891" y="520644"/>
                  </a:lnTo>
                  <a:lnTo>
                    <a:pt x="1108184" y="386351"/>
                  </a:lnTo>
                  <a:lnTo>
                    <a:pt x="1112587" y="461916"/>
                  </a:lnTo>
                  <a:cubicBezTo>
                    <a:pt x="1113662" y="480365"/>
                    <a:pt x="1129489" y="496191"/>
                    <a:pt x="1147937" y="497266"/>
                  </a:cubicBezTo>
                  <a:cubicBezTo>
                    <a:pt x="1157161" y="497804"/>
                    <a:pt x="1165294" y="494552"/>
                    <a:pt x="1170986" y="488859"/>
                  </a:cubicBezTo>
                  <a:cubicBezTo>
                    <a:pt x="1176679" y="483167"/>
                    <a:pt x="1179931" y="475034"/>
                    <a:pt x="1179393" y="465810"/>
                  </a:cubicBezTo>
                  <a:lnTo>
                    <a:pt x="1168752" y="283209"/>
                  </a:lnTo>
                  <a:lnTo>
                    <a:pt x="1168594" y="283200"/>
                  </a:lnTo>
                  <a:lnTo>
                    <a:pt x="1168584" y="283042"/>
                  </a:lnTo>
                  <a:lnTo>
                    <a:pt x="985984" y="272400"/>
                  </a:lnTo>
                  <a:cubicBezTo>
                    <a:pt x="967536" y="271325"/>
                    <a:pt x="953453" y="285409"/>
                    <a:pt x="954528" y="303857"/>
                  </a:cubicBezTo>
                  <a:cubicBezTo>
                    <a:pt x="955603" y="322305"/>
                    <a:pt x="971430" y="338131"/>
                    <a:pt x="989878" y="339206"/>
                  </a:cubicBezTo>
                  <a:lnTo>
                    <a:pt x="1063926" y="343522"/>
                  </a:lnTo>
                  <a:lnTo>
                    <a:pt x="931377" y="476070"/>
                  </a:lnTo>
                  <a:lnTo>
                    <a:pt x="901397" y="451334"/>
                  </a:lnTo>
                  <a:cubicBezTo>
                    <a:pt x="866923" y="428044"/>
                    <a:pt x="827726" y="411214"/>
                    <a:pt x="785543" y="402582"/>
                  </a:cubicBezTo>
                  <a:lnTo>
                    <a:pt x="750467" y="399046"/>
                  </a:lnTo>
                  <a:lnTo>
                    <a:pt x="750467" y="201853"/>
                  </a:lnTo>
                  <a:lnTo>
                    <a:pt x="807014" y="258399"/>
                  </a:lnTo>
                  <a:cubicBezTo>
                    <a:pt x="820819" y="272205"/>
                    <a:pt x="843201" y="272205"/>
                    <a:pt x="857006" y="258399"/>
                  </a:cubicBezTo>
                  <a:cubicBezTo>
                    <a:pt x="863909" y="251497"/>
                    <a:pt x="867360" y="242450"/>
                    <a:pt x="867360" y="233403"/>
                  </a:cubicBezTo>
                  <a:cubicBezTo>
                    <a:pt x="867360" y="224357"/>
                    <a:pt x="863909" y="215310"/>
                    <a:pt x="857006" y="208407"/>
                  </a:cubicBezTo>
                  <a:lnTo>
                    <a:pt x="720363" y="71764"/>
                  </a:lnTo>
                  <a:lnTo>
                    <a:pt x="720244" y="71883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スイッチの設定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フリーフォーム 4"/>
          <p:cNvSpPr>
            <a:spLocks noChangeAspect="1"/>
          </p:cNvSpPr>
          <p:nvPr/>
        </p:nvSpPr>
        <p:spPr>
          <a:xfrm>
            <a:off x="1438829" y="3710061"/>
            <a:ext cx="880989" cy="880989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7766" y="1218143"/>
            <a:ext cx="412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管理向け含めてネットワークは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65650" y="1201738"/>
            <a:ext cx="412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管理向けと従業員向けは別ネットワーク</a:t>
            </a:r>
          </a:p>
        </p:txBody>
      </p:sp>
      <p:sp>
        <p:nvSpPr>
          <p:cNvPr id="8" name="フリーフォーム 7"/>
          <p:cNvSpPr>
            <a:spLocks noChangeAspect="1"/>
          </p:cNvSpPr>
          <p:nvPr/>
        </p:nvSpPr>
        <p:spPr>
          <a:xfrm>
            <a:off x="5574850" y="3710060"/>
            <a:ext cx="880989" cy="880989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0" name="直線矢印コネクタ 9"/>
          <p:cNvCxnSpPr>
            <a:endCxn id="24" idx="2"/>
          </p:cNvCxnSpPr>
          <p:nvPr/>
        </p:nvCxnSpPr>
        <p:spPr>
          <a:xfrm flipV="1">
            <a:off x="1879322" y="2536760"/>
            <a:ext cx="2" cy="1173301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endCxn id="27" idx="2"/>
          </p:cNvCxnSpPr>
          <p:nvPr/>
        </p:nvCxnSpPr>
        <p:spPr>
          <a:xfrm flipV="1">
            <a:off x="6015344" y="2533349"/>
            <a:ext cx="1" cy="1176712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楕円 13"/>
          <p:cNvSpPr>
            <a:spLocks noChangeAspect="1"/>
          </p:cNvSpPr>
          <p:nvPr/>
        </p:nvSpPr>
        <p:spPr>
          <a:xfrm>
            <a:off x="1697631" y="2408561"/>
            <a:ext cx="376639" cy="376639"/>
          </a:xfrm>
          <a:prstGeom prst="ellipse">
            <a:avLst/>
          </a:prstGeom>
          <a:noFill/>
          <a:ln>
            <a:solidFill>
              <a:schemeClr val="accent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楕円 14"/>
          <p:cNvSpPr>
            <a:spLocks noChangeAspect="1"/>
          </p:cNvSpPr>
          <p:nvPr/>
        </p:nvSpPr>
        <p:spPr>
          <a:xfrm>
            <a:off x="5827025" y="2408561"/>
            <a:ext cx="376639" cy="376639"/>
          </a:xfrm>
          <a:prstGeom prst="ellipse">
            <a:avLst/>
          </a:prstGeom>
          <a:noFill/>
          <a:ln>
            <a:solidFill>
              <a:schemeClr val="accent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7" name="直線コネクタ 16"/>
          <p:cNvCxnSpPr>
            <a:stCxn id="14" idx="5"/>
            <a:endCxn id="18" idx="1"/>
          </p:cNvCxnSpPr>
          <p:nvPr/>
        </p:nvCxnSpPr>
        <p:spPr>
          <a:xfrm>
            <a:off x="2019112" y="2730042"/>
            <a:ext cx="383266" cy="292505"/>
          </a:xfrm>
          <a:prstGeom prst="line">
            <a:avLst/>
          </a:prstGeom>
          <a:ln w="127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402378" y="2837881"/>
            <a:ext cx="165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 ポート</a:t>
            </a:r>
          </a:p>
        </p:txBody>
      </p:sp>
      <p:cxnSp>
        <p:nvCxnSpPr>
          <p:cNvPr id="20" name="直線コネクタ 19"/>
          <p:cNvCxnSpPr>
            <a:stCxn id="15" idx="5"/>
            <a:endCxn id="21" idx="1"/>
          </p:cNvCxnSpPr>
          <p:nvPr/>
        </p:nvCxnSpPr>
        <p:spPr>
          <a:xfrm>
            <a:off x="6148506" y="2730042"/>
            <a:ext cx="473905" cy="326026"/>
          </a:xfrm>
          <a:prstGeom prst="line">
            <a:avLst/>
          </a:prstGeom>
          <a:ln w="127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622411" y="2871402"/>
            <a:ext cx="165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トランク ポート</a:t>
            </a:r>
          </a:p>
        </p:txBody>
      </p:sp>
    </p:spTree>
    <p:extLst>
      <p:ext uri="{BB962C8B-B14F-4D97-AF65-F5344CB8AC3E}">
        <p14:creationId xmlns:p14="http://schemas.microsoft.com/office/powerpoint/2010/main" val="190721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への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kumimoji="1"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アドレス割当て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フリーフォーム 2"/>
          <p:cNvSpPr>
            <a:spLocks noChangeAspect="1"/>
          </p:cNvSpPr>
          <p:nvPr/>
        </p:nvSpPr>
        <p:spPr>
          <a:xfrm>
            <a:off x="830410" y="3488863"/>
            <a:ext cx="595775" cy="595775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838532" y="1687263"/>
            <a:ext cx="573799" cy="573799"/>
            <a:chOff x="1415441" y="601249"/>
            <a:chExt cx="1542268" cy="1542268"/>
          </a:xfrm>
        </p:grpSpPr>
        <p:sp>
          <p:nvSpPr>
            <p:cNvPr id="5" name="正方形/長方形 4"/>
            <p:cNvSpPr>
              <a:spLocks noChangeAspect="1"/>
            </p:cNvSpPr>
            <p:nvPr/>
          </p:nvSpPr>
          <p:spPr>
            <a:xfrm>
              <a:off x="1415441" y="601249"/>
              <a:ext cx="1542268" cy="154226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" name="フリーフォーム 5"/>
            <p:cNvSpPr>
              <a:spLocks noChangeAspect="1"/>
            </p:cNvSpPr>
            <p:nvPr/>
          </p:nvSpPr>
          <p:spPr>
            <a:xfrm>
              <a:off x="1415441" y="601249"/>
              <a:ext cx="1542268" cy="1541754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cxnSp>
        <p:nvCxnSpPr>
          <p:cNvPr id="8" name="直線コネクタ 7"/>
          <p:cNvCxnSpPr>
            <a:stCxn id="13" idx="2"/>
            <a:endCxn id="10" idx="1"/>
          </p:cNvCxnSpPr>
          <p:nvPr/>
        </p:nvCxnSpPr>
        <p:spPr>
          <a:xfrm>
            <a:off x="1351369" y="1811955"/>
            <a:ext cx="573799" cy="6658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925168" y="1555375"/>
            <a:ext cx="2521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初期設定で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アドレスを指定</a:t>
            </a:r>
          </a:p>
        </p:txBody>
      </p:sp>
      <p:sp>
        <p:nvSpPr>
          <p:cNvPr id="13" name="楕円 12"/>
          <p:cNvSpPr>
            <a:spLocks noChangeAspect="1"/>
          </p:cNvSpPr>
          <p:nvPr/>
        </p:nvSpPr>
        <p:spPr>
          <a:xfrm>
            <a:off x="1351369" y="1737017"/>
            <a:ext cx="149631" cy="149875"/>
          </a:xfrm>
          <a:prstGeom prst="ellipse">
            <a:avLst/>
          </a:prstGeom>
          <a:solidFill>
            <a:schemeClr val="accent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20" name="直線コネクタ 19"/>
          <p:cNvCxnSpPr>
            <a:stCxn id="22" idx="1"/>
            <a:endCxn id="21" idx="1"/>
          </p:cNvCxnSpPr>
          <p:nvPr/>
        </p:nvCxnSpPr>
        <p:spPr>
          <a:xfrm>
            <a:off x="1361074" y="3633098"/>
            <a:ext cx="564094" cy="31162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925168" y="3390721"/>
            <a:ext cx="2521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利用を推奨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固定にする場合は、一旦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で割り当て後、固定に変更</a:t>
            </a:r>
          </a:p>
        </p:txBody>
      </p:sp>
      <p:sp>
        <p:nvSpPr>
          <p:cNvPr id="22" name="楕円 21"/>
          <p:cNvSpPr>
            <a:spLocks noChangeAspect="1"/>
          </p:cNvSpPr>
          <p:nvPr/>
        </p:nvSpPr>
        <p:spPr>
          <a:xfrm>
            <a:off x="1339161" y="3611149"/>
            <a:ext cx="149631" cy="149875"/>
          </a:xfrm>
          <a:prstGeom prst="ellipse">
            <a:avLst/>
          </a:prstGeom>
          <a:solidFill>
            <a:schemeClr val="accent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4418318" y="3546952"/>
            <a:ext cx="433261" cy="53690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71011" y="3463584"/>
            <a:ext cx="3092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が管理ネットワーク向けに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サービスも提供可能</a:t>
            </a:r>
          </a:p>
        </p:txBody>
      </p:sp>
    </p:spTree>
    <p:extLst>
      <p:ext uri="{BB962C8B-B14F-4D97-AF65-F5344CB8AC3E}">
        <p14:creationId xmlns:p14="http://schemas.microsoft.com/office/powerpoint/2010/main" val="138908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管理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ネットワークと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の接続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1364185" y="4227513"/>
            <a:ext cx="63286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3831312" y="2542049"/>
            <a:ext cx="1468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Subordinate 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AP)</a:t>
            </a:r>
          </a:p>
          <a:p>
            <a:pPr algn="ctr"/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従属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401500" y="2757492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2136967" y="3727024"/>
            <a:ext cx="4865081" cy="500489"/>
            <a:chOff x="2542112" y="2860310"/>
            <a:chExt cx="4025228" cy="697874"/>
          </a:xfrm>
        </p:grpSpPr>
        <p:cxnSp>
          <p:nvCxnSpPr>
            <p:cNvPr id="7" name="直線コネクタ 6"/>
            <p:cNvCxnSpPr/>
            <p:nvPr/>
          </p:nvCxnSpPr>
          <p:spPr>
            <a:xfrm flipH="1">
              <a:off x="4554726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H="1">
              <a:off x="2542112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>
              <a:off x="6567340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正方形/長方形 9"/>
          <p:cNvSpPr/>
          <p:nvPr/>
        </p:nvSpPr>
        <p:spPr>
          <a:xfrm>
            <a:off x="6224057" y="2542049"/>
            <a:ext cx="1468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(Subordinate AP)</a:t>
            </a:r>
          </a:p>
          <a:p>
            <a:pPr algn="ctr"/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従属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" name="グループ化 10"/>
          <p:cNvGrpSpPr>
            <a:grpSpLocks noChangeAspect="1"/>
          </p:cNvGrpSpPr>
          <p:nvPr/>
        </p:nvGrpSpPr>
        <p:grpSpPr>
          <a:xfrm>
            <a:off x="1852575" y="3106385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12" name="フリーフォーム 11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3" name="グループ化 12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14" name="グループ化 13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1" name="グループ化 20"/>
          <p:cNvGrpSpPr>
            <a:grpSpLocks noChangeAspect="1"/>
          </p:cNvGrpSpPr>
          <p:nvPr/>
        </p:nvGrpSpPr>
        <p:grpSpPr>
          <a:xfrm>
            <a:off x="4255054" y="3103726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22" name="フリーフォーム 21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23" name="グループ化 22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9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0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24" name="グループ化 23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25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6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7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31" name="グループ化 30"/>
          <p:cNvGrpSpPr>
            <a:grpSpLocks noChangeAspect="1"/>
          </p:cNvGrpSpPr>
          <p:nvPr/>
        </p:nvGrpSpPr>
        <p:grpSpPr>
          <a:xfrm>
            <a:off x="6672870" y="3117189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32" name="フリーフォーム 31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33" name="グループ化 32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38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9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0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4" name="グループ化 33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7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41" name="楕円 40"/>
          <p:cNvSpPr>
            <a:spLocks noChangeAspect="1"/>
          </p:cNvSpPr>
          <p:nvPr/>
        </p:nvSpPr>
        <p:spPr>
          <a:xfrm>
            <a:off x="2290298" y="3752373"/>
            <a:ext cx="324345" cy="324345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endParaRPr kumimoji="1" lang="ja-JP" altLang="en-US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43" name="Group 138"/>
          <p:cNvGrpSpPr>
            <a:grpSpLocks noChangeAspect="1"/>
          </p:cNvGrpSpPr>
          <p:nvPr/>
        </p:nvGrpSpPr>
        <p:grpSpPr>
          <a:xfrm flipH="1">
            <a:off x="2812554" y="3548557"/>
            <a:ext cx="1266691" cy="252577"/>
            <a:chOff x="6105525" y="1470025"/>
            <a:chExt cx="2475997" cy="493712"/>
          </a:xfrm>
        </p:grpSpPr>
        <p:sp>
          <p:nvSpPr>
            <p:cNvPr id="44" name="Freeform 78"/>
            <p:cNvSpPr>
              <a:spLocks noEditPoints="1"/>
            </p:cNvSpPr>
            <p:nvPr/>
          </p:nvSpPr>
          <p:spPr bwMode="auto">
            <a:xfrm>
              <a:off x="6105525" y="1655762"/>
              <a:ext cx="2468563" cy="122237"/>
            </a:xfrm>
            <a:custGeom>
              <a:avLst/>
              <a:gdLst>
                <a:gd name="T0" fmla="*/ 1409 w 1412"/>
                <a:gd name="T1" fmla="*/ 50 h 70"/>
                <a:gd name="T2" fmla="*/ 1409 w 1412"/>
                <a:gd name="T3" fmla="*/ 50 h 70"/>
                <a:gd name="T4" fmla="*/ 1409 w 1412"/>
                <a:gd name="T5" fmla="*/ 50 h 70"/>
                <a:gd name="T6" fmla="*/ 1409 w 1412"/>
                <a:gd name="T7" fmla="*/ 21 h 70"/>
                <a:gd name="T8" fmla="*/ 1412 w 1412"/>
                <a:gd name="T9" fmla="*/ 35 h 70"/>
                <a:gd name="T10" fmla="*/ 1409 w 1412"/>
                <a:gd name="T11" fmla="*/ 49 h 70"/>
                <a:gd name="T12" fmla="*/ 1412 w 1412"/>
                <a:gd name="T13" fmla="*/ 35 h 70"/>
                <a:gd name="T14" fmla="*/ 1409 w 1412"/>
                <a:gd name="T15" fmla="*/ 21 h 70"/>
                <a:gd name="T16" fmla="*/ 1409 w 1412"/>
                <a:gd name="T17" fmla="*/ 21 h 70"/>
                <a:gd name="T18" fmla="*/ 1409 w 1412"/>
                <a:gd name="T19" fmla="*/ 21 h 70"/>
                <a:gd name="T20" fmla="*/ 1409 w 1412"/>
                <a:gd name="T21" fmla="*/ 21 h 70"/>
                <a:gd name="T22" fmla="*/ 1409 w 1412"/>
                <a:gd name="T23" fmla="*/ 21 h 70"/>
                <a:gd name="T24" fmla="*/ 1409 w 1412"/>
                <a:gd name="T25" fmla="*/ 21 h 70"/>
                <a:gd name="T26" fmla="*/ 1409 w 1412"/>
                <a:gd name="T27" fmla="*/ 21 h 70"/>
                <a:gd name="T28" fmla="*/ 1402 w 1412"/>
                <a:gd name="T29" fmla="*/ 11 h 70"/>
                <a:gd name="T30" fmla="*/ 1402 w 1412"/>
                <a:gd name="T31" fmla="*/ 11 h 70"/>
                <a:gd name="T32" fmla="*/ 1402 w 1412"/>
                <a:gd name="T33" fmla="*/ 11 h 70"/>
                <a:gd name="T34" fmla="*/ 1402 w 1412"/>
                <a:gd name="T35" fmla="*/ 10 h 70"/>
                <a:gd name="T36" fmla="*/ 1402 w 1412"/>
                <a:gd name="T37" fmla="*/ 10 h 70"/>
                <a:gd name="T38" fmla="*/ 1402 w 1412"/>
                <a:gd name="T39" fmla="*/ 10 h 70"/>
                <a:gd name="T40" fmla="*/ 1402 w 1412"/>
                <a:gd name="T41" fmla="*/ 10 h 70"/>
                <a:gd name="T42" fmla="*/ 1402 w 1412"/>
                <a:gd name="T43" fmla="*/ 10 h 70"/>
                <a:gd name="T44" fmla="*/ 1402 w 1412"/>
                <a:gd name="T45" fmla="*/ 10 h 70"/>
                <a:gd name="T46" fmla="*/ 1401 w 1412"/>
                <a:gd name="T47" fmla="*/ 10 h 70"/>
                <a:gd name="T48" fmla="*/ 1402 w 1412"/>
                <a:gd name="T49" fmla="*/ 10 h 70"/>
                <a:gd name="T50" fmla="*/ 1401 w 1412"/>
                <a:gd name="T51" fmla="*/ 10 h 70"/>
                <a:gd name="T52" fmla="*/ 1291 w 1412"/>
                <a:gd name="T53" fmla="*/ 0 h 70"/>
                <a:gd name="T54" fmla="*/ 35 w 1412"/>
                <a:gd name="T55" fmla="*/ 0 h 70"/>
                <a:gd name="T56" fmla="*/ 0 w 1412"/>
                <a:gd name="T57" fmla="*/ 35 h 70"/>
                <a:gd name="T58" fmla="*/ 35 w 1412"/>
                <a:gd name="T59" fmla="*/ 70 h 70"/>
                <a:gd name="T60" fmla="*/ 1291 w 1412"/>
                <a:gd name="T61" fmla="*/ 70 h 70"/>
                <a:gd name="T62" fmla="*/ 1326 w 1412"/>
                <a:gd name="T63" fmla="*/ 35 h 70"/>
                <a:gd name="T64" fmla="*/ 1291 w 1412"/>
                <a:gd name="T6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2" h="70">
                  <a:moveTo>
                    <a:pt x="1409" y="50"/>
                  </a:moveTo>
                  <a:cubicBezTo>
                    <a:pt x="1409" y="50"/>
                    <a:pt x="1409" y="50"/>
                    <a:pt x="1409" y="50"/>
                  </a:cubicBezTo>
                  <a:cubicBezTo>
                    <a:pt x="1409" y="50"/>
                    <a:pt x="1409" y="50"/>
                    <a:pt x="1409" y="50"/>
                  </a:cubicBezTo>
                  <a:moveTo>
                    <a:pt x="1409" y="21"/>
                  </a:moveTo>
                  <a:cubicBezTo>
                    <a:pt x="1411" y="25"/>
                    <a:pt x="1412" y="30"/>
                    <a:pt x="1412" y="35"/>
                  </a:cubicBezTo>
                  <a:cubicBezTo>
                    <a:pt x="1412" y="40"/>
                    <a:pt x="1411" y="45"/>
                    <a:pt x="1409" y="49"/>
                  </a:cubicBezTo>
                  <a:cubicBezTo>
                    <a:pt x="1411" y="45"/>
                    <a:pt x="1412" y="40"/>
                    <a:pt x="1412" y="35"/>
                  </a:cubicBezTo>
                  <a:cubicBezTo>
                    <a:pt x="1412" y="30"/>
                    <a:pt x="1411" y="25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2" y="11"/>
                  </a:moveTo>
                  <a:cubicBezTo>
                    <a:pt x="1402" y="11"/>
                    <a:pt x="1402" y="11"/>
                    <a:pt x="1402" y="11"/>
                  </a:cubicBezTo>
                  <a:cubicBezTo>
                    <a:pt x="1402" y="11"/>
                    <a:pt x="1402" y="11"/>
                    <a:pt x="1402" y="11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1" y="10"/>
                  </a:moveTo>
                  <a:cubicBezTo>
                    <a:pt x="1401" y="10"/>
                    <a:pt x="1401" y="10"/>
                    <a:pt x="1402" y="10"/>
                  </a:cubicBezTo>
                  <a:cubicBezTo>
                    <a:pt x="1401" y="10"/>
                    <a:pt x="1401" y="10"/>
                    <a:pt x="1401" y="10"/>
                  </a:cubicBezTo>
                  <a:moveTo>
                    <a:pt x="1291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1291" y="70"/>
                    <a:pt x="1291" y="70"/>
                    <a:pt x="1291" y="70"/>
                  </a:cubicBezTo>
                  <a:cubicBezTo>
                    <a:pt x="1326" y="35"/>
                    <a:pt x="1326" y="35"/>
                    <a:pt x="1326" y="35"/>
                  </a:cubicBezTo>
                  <a:cubicBezTo>
                    <a:pt x="1291" y="0"/>
                    <a:pt x="1291" y="0"/>
                    <a:pt x="1291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5" name="Freeform 79"/>
            <p:cNvSpPr>
              <a:spLocks noEditPoints="1"/>
            </p:cNvSpPr>
            <p:nvPr/>
          </p:nvSpPr>
          <p:spPr bwMode="auto">
            <a:xfrm>
              <a:off x="8259763" y="1470025"/>
              <a:ext cx="309563" cy="290512"/>
            </a:xfrm>
            <a:custGeom>
              <a:avLst/>
              <a:gdLst>
                <a:gd name="T0" fmla="*/ 177 w 177"/>
                <a:gd name="T1" fmla="*/ 156 h 166"/>
                <a:gd name="T2" fmla="*/ 177 w 177"/>
                <a:gd name="T3" fmla="*/ 156 h 166"/>
                <a:gd name="T4" fmla="*/ 176 w 177"/>
                <a:gd name="T5" fmla="*/ 156 h 166"/>
                <a:gd name="T6" fmla="*/ 176 w 177"/>
                <a:gd name="T7" fmla="*/ 156 h 166"/>
                <a:gd name="T8" fmla="*/ 169 w 177"/>
                <a:gd name="T9" fmla="*/ 166 h 166"/>
                <a:gd name="T10" fmla="*/ 169 w 177"/>
                <a:gd name="T11" fmla="*/ 166 h 166"/>
                <a:gd name="T12" fmla="*/ 169 w 177"/>
                <a:gd name="T13" fmla="*/ 166 h 166"/>
                <a:gd name="T14" fmla="*/ 177 w 177"/>
                <a:gd name="T15" fmla="*/ 156 h 166"/>
                <a:gd name="T16" fmla="*/ 177 w 177"/>
                <a:gd name="T17" fmla="*/ 155 h 166"/>
                <a:gd name="T18" fmla="*/ 177 w 177"/>
                <a:gd name="T19" fmla="*/ 156 h 166"/>
                <a:gd name="T20" fmla="*/ 177 w 177"/>
                <a:gd name="T21" fmla="*/ 155 h 166"/>
                <a:gd name="T22" fmla="*/ 38 w 177"/>
                <a:gd name="T23" fmla="*/ 0 h 166"/>
                <a:gd name="T24" fmla="*/ 13 w 177"/>
                <a:gd name="T25" fmla="*/ 10 h 166"/>
                <a:gd name="T26" fmla="*/ 13 w 177"/>
                <a:gd name="T27" fmla="*/ 60 h 166"/>
                <a:gd name="T28" fmla="*/ 59 w 177"/>
                <a:gd name="T29" fmla="*/ 106 h 166"/>
                <a:gd name="T30" fmla="*/ 144 w 177"/>
                <a:gd name="T31" fmla="*/ 106 h 166"/>
                <a:gd name="T32" fmla="*/ 158 w 177"/>
                <a:gd name="T33" fmla="*/ 108 h 166"/>
                <a:gd name="T34" fmla="*/ 158 w 177"/>
                <a:gd name="T35" fmla="*/ 108 h 166"/>
                <a:gd name="T36" fmla="*/ 158 w 177"/>
                <a:gd name="T37" fmla="*/ 108 h 166"/>
                <a:gd name="T38" fmla="*/ 169 w 177"/>
                <a:gd name="T39" fmla="*/ 115 h 166"/>
                <a:gd name="T40" fmla="*/ 169 w 177"/>
                <a:gd name="T41" fmla="*/ 115 h 166"/>
                <a:gd name="T42" fmla="*/ 169 w 177"/>
                <a:gd name="T43" fmla="*/ 116 h 166"/>
                <a:gd name="T44" fmla="*/ 169 w 177"/>
                <a:gd name="T45" fmla="*/ 116 h 166"/>
                <a:gd name="T46" fmla="*/ 169 w 177"/>
                <a:gd name="T47" fmla="*/ 116 h 166"/>
                <a:gd name="T48" fmla="*/ 169 w 177"/>
                <a:gd name="T49" fmla="*/ 116 h 166"/>
                <a:gd name="T50" fmla="*/ 169 w 177"/>
                <a:gd name="T51" fmla="*/ 116 h 166"/>
                <a:gd name="T52" fmla="*/ 169 w 177"/>
                <a:gd name="T53" fmla="*/ 116 h 166"/>
                <a:gd name="T54" fmla="*/ 169 w 177"/>
                <a:gd name="T55" fmla="*/ 116 h 166"/>
                <a:gd name="T56" fmla="*/ 63 w 177"/>
                <a:gd name="T57" fmla="*/ 10 h 166"/>
                <a:gd name="T58" fmla="*/ 38 w 177"/>
                <a:gd name="T5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166"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6" y="156"/>
                  </a:cubicBezTo>
                  <a:cubicBezTo>
                    <a:pt x="176" y="156"/>
                    <a:pt x="176" y="156"/>
                    <a:pt x="176" y="156"/>
                  </a:cubicBezTo>
                  <a:cubicBezTo>
                    <a:pt x="175" y="159"/>
                    <a:pt x="172" y="163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72" y="163"/>
                    <a:pt x="175" y="159"/>
                    <a:pt x="177" y="156"/>
                  </a:cubicBezTo>
                  <a:moveTo>
                    <a:pt x="177" y="155"/>
                  </a:moveTo>
                  <a:cubicBezTo>
                    <a:pt x="177" y="155"/>
                    <a:pt x="177" y="155"/>
                    <a:pt x="177" y="156"/>
                  </a:cubicBezTo>
                  <a:cubicBezTo>
                    <a:pt x="177" y="155"/>
                    <a:pt x="177" y="155"/>
                    <a:pt x="177" y="155"/>
                  </a:cubicBezTo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6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9" y="106"/>
                    <a:pt x="154" y="107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62" y="110"/>
                    <a:pt x="166" y="112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" name="Freeform 80"/>
            <p:cNvSpPr>
              <a:spLocks noEditPoints="1"/>
            </p:cNvSpPr>
            <p:nvPr/>
          </p:nvSpPr>
          <p:spPr bwMode="auto">
            <a:xfrm>
              <a:off x="8362950" y="1655762"/>
              <a:ext cx="211138" cy="87312"/>
            </a:xfrm>
            <a:custGeom>
              <a:avLst/>
              <a:gdLst>
                <a:gd name="T0" fmla="*/ 117 w 121"/>
                <a:gd name="T1" fmla="*/ 50 h 50"/>
                <a:gd name="T2" fmla="*/ 117 w 121"/>
                <a:gd name="T3" fmla="*/ 50 h 50"/>
                <a:gd name="T4" fmla="*/ 117 w 121"/>
                <a:gd name="T5" fmla="*/ 50 h 50"/>
                <a:gd name="T6" fmla="*/ 121 w 121"/>
                <a:gd name="T7" fmla="*/ 35 h 50"/>
                <a:gd name="T8" fmla="*/ 118 w 121"/>
                <a:gd name="T9" fmla="*/ 50 h 50"/>
                <a:gd name="T10" fmla="*/ 118 w 121"/>
                <a:gd name="T11" fmla="*/ 50 h 50"/>
                <a:gd name="T12" fmla="*/ 118 w 121"/>
                <a:gd name="T13" fmla="*/ 50 h 50"/>
                <a:gd name="T14" fmla="*/ 118 w 121"/>
                <a:gd name="T15" fmla="*/ 49 h 50"/>
                <a:gd name="T16" fmla="*/ 121 w 121"/>
                <a:gd name="T17" fmla="*/ 35 h 50"/>
                <a:gd name="T18" fmla="*/ 110 w 121"/>
                <a:gd name="T19" fmla="*/ 10 h 50"/>
                <a:gd name="T20" fmla="*/ 110 w 121"/>
                <a:gd name="T21" fmla="*/ 10 h 50"/>
                <a:gd name="T22" fmla="*/ 110 w 121"/>
                <a:gd name="T23" fmla="*/ 10 h 50"/>
                <a:gd name="T24" fmla="*/ 110 w 121"/>
                <a:gd name="T25" fmla="*/ 10 h 50"/>
                <a:gd name="T26" fmla="*/ 110 w 121"/>
                <a:gd name="T27" fmla="*/ 10 h 50"/>
                <a:gd name="T28" fmla="*/ 110 w 121"/>
                <a:gd name="T29" fmla="*/ 10 h 50"/>
                <a:gd name="T30" fmla="*/ 110 w 121"/>
                <a:gd name="T31" fmla="*/ 10 h 50"/>
                <a:gd name="T32" fmla="*/ 110 w 121"/>
                <a:gd name="T33" fmla="*/ 10 h 50"/>
                <a:gd name="T34" fmla="*/ 110 w 121"/>
                <a:gd name="T35" fmla="*/ 10 h 50"/>
                <a:gd name="T36" fmla="*/ 110 w 121"/>
                <a:gd name="T37" fmla="*/ 9 h 50"/>
                <a:gd name="T38" fmla="*/ 110 w 121"/>
                <a:gd name="T39" fmla="*/ 9 h 50"/>
                <a:gd name="T40" fmla="*/ 110 w 121"/>
                <a:gd name="T41" fmla="*/ 9 h 50"/>
                <a:gd name="T42" fmla="*/ 99 w 121"/>
                <a:gd name="T43" fmla="*/ 2 h 50"/>
                <a:gd name="T44" fmla="*/ 99 w 121"/>
                <a:gd name="T45" fmla="*/ 2 h 50"/>
                <a:gd name="T46" fmla="*/ 99 w 121"/>
                <a:gd name="T47" fmla="*/ 2 h 50"/>
                <a:gd name="T48" fmla="*/ 85 w 121"/>
                <a:gd name="T49" fmla="*/ 0 h 50"/>
                <a:gd name="T50" fmla="*/ 0 w 121"/>
                <a:gd name="T51" fmla="*/ 0 h 50"/>
                <a:gd name="T52" fmla="*/ 35 w 121"/>
                <a:gd name="T53" fmla="*/ 35 h 50"/>
                <a:gd name="T54" fmla="*/ 60 w 121"/>
                <a:gd name="T55" fmla="*/ 10 h 50"/>
                <a:gd name="T56" fmla="*/ 85 w 121"/>
                <a:gd name="T57" fmla="*/ 0 h 50"/>
                <a:gd name="T58" fmla="*/ 99 w 121"/>
                <a:gd name="T59" fmla="*/ 2 h 50"/>
                <a:gd name="T60" fmla="*/ 85 w 121"/>
                <a:gd name="T6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1" h="50">
                  <a:moveTo>
                    <a:pt x="117" y="50"/>
                  </a:moveTo>
                  <a:cubicBezTo>
                    <a:pt x="117" y="50"/>
                    <a:pt x="117" y="50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121" y="35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20" y="45"/>
                    <a:pt x="121" y="40"/>
                    <a:pt x="121" y="35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9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  <a:cubicBezTo>
                    <a:pt x="90" y="0"/>
                    <a:pt x="95" y="1"/>
                    <a:pt x="99" y="2"/>
                  </a:cubicBezTo>
                  <a:cubicBezTo>
                    <a:pt x="95" y="1"/>
                    <a:pt x="90" y="0"/>
                    <a:pt x="8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" name="Freeform 81"/>
            <p:cNvSpPr>
              <a:spLocks noEditPoints="1"/>
            </p:cNvSpPr>
            <p:nvPr/>
          </p:nvSpPr>
          <p:spPr bwMode="auto">
            <a:xfrm>
              <a:off x="8259763" y="1673225"/>
              <a:ext cx="309563" cy="290512"/>
            </a:xfrm>
            <a:custGeom>
              <a:avLst/>
              <a:gdLst>
                <a:gd name="T0" fmla="*/ 169 w 177"/>
                <a:gd name="T1" fmla="*/ 50 h 166"/>
                <a:gd name="T2" fmla="*/ 157 w 177"/>
                <a:gd name="T3" fmla="*/ 58 h 166"/>
                <a:gd name="T4" fmla="*/ 157 w 177"/>
                <a:gd name="T5" fmla="*/ 58 h 166"/>
                <a:gd name="T6" fmla="*/ 156 w 177"/>
                <a:gd name="T7" fmla="*/ 58 h 166"/>
                <a:gd name="T8" fmla="*/ 156 w 177"/>
                <a:gd name="T9" fmla="*/ 58 h 166"/>
                <a:gd name="T10" fmla="*/ 156 w 177"/>
                <a:gd name="T11" fmla="*/ 58 h 166"/>
                <a:gd name="T12" fmla="*/ 148 w 177"/>
                <a:gd name="T13" fmla="*/ 60 h 166"/>
                <a:gd name="T14" fmla="*/ 144 w 177"/>
                <a:gd name="T15" fmla="*/ 60 h 166"/>
                <a:gd name="T16" fmla="*/ 144 w 177"/>
                <a:gd name="T17" fmla="*/ 60 h 166"/>
                <a:gd name="T18" fmla="*/ 59 w 177"/>
                <a:gd name="T19" fmla="*/ 60 h 166"/>
                <a:gd name="T20" fmla="*/ 13 w 177"/>
                <a:gd name="T21" fmla="*/ 106 h 166"/>
                <a:gd name="T22" fmla="*/ 13 w 177"/>
                <a:gd name="T23" fmla="*/ 156 h 166"/>
                <a:gd name="T24" fmla="*/ 38 w 177"/>
                <a:gd name="T25" fmla="*/ 166 h 166"/>
                <a:gd name="T26" fmla="*/ 63 w 177"/>
                <a:gd name="T27" fmla="*/ 156 h 166"/>
                <a:gd name="T28" fmla="*/ 169 w 177"/>
                <a:gd name="T29" fmla="*/ 50 h 166"/>
                <a:gd name="T30" fmla="*/ 177 w 177"/>
                <a:gd name="T31" fmla="*/ 11 h 166"/>
                <a:gd name="T32" fmla="*/ 177 w 177"/>
                <a:gd name="T33" fmla="*/ 11 h 166"/>
                <a:gd name="T34" fmla="*/ 177 w 177"/>
                <a:gd name="T35" fmla="*/ 11 h 166"/>
                <a:gd name="T36" fmla="*/ 177 w 177"/>
                <a:gd name="T37" fmla="*/ 11 h 166"/>
                <a:gd name="T38" fmla="*/ 177 w 177"/>
                <a:gd name="T39" fmla="*/ 11 h 166"/>
                <a:gd name="T40" fmla="*/ 177 w 177"/>
                <a:gd name="T41" fmla="*/ 11 h 166"/>
                <a:gd name="T42" fmla="*/ 170 w 177"/>
                <a:gd name="T43" fmla="*/ 1 h 166"/>
                <a:gd name="T44" fmla="*/ 170 w 177"/>
                <a:gd name="T45" fmla="*/ 1 h 166"/>
                <a:gd name="T46" fmla="*/ 170 w 177"/>
                <a:gd name="T47" fmla="*/ 1 h 166"/>
                <a:gd name="T48" fmla="*/ 170 w 177"/>
                <a:gd name="T49" fmla="*/ 1 h 166"/>
                <a:gd name="T50" fmla="*/ 170 w 177"/>
                <a:gd name="T51" fmla="*/ 1 h 166"/>
                <a:gd name="T52" fmla="*/ 170 w 177"/>
                <a:gd name="T53" fmla="*/ 1 h 166"/>
                <a:gd name="T54" fmla="*/ 176 w 177"/>
                <a:gd name="T55" fmla="*/ 10 h 166"/>
                <a:gd name="T56" fmla="*/ 177 w 177"/>
                <a:gd name="T57" fmla="*/ 10 h 166"/>
                <a:gd name="T58" fmla="*/ 177 w 177"/>
                <a:gd name="T59" fmla="*/ 10 h 166"/>
                <a:gd name="T60" fmla="*/ 177 w 177"/>
                <a:gd name="T61" fmla="*/ 11 h 166"/>
                <a:gd name="T62" fmla="*/ 170 w 177"/>
                <a:gd name="T63" fmla="*/ 1 h 166"/>
                <a:gd name="T64" fmla="*/ 170 w 177"/>
                <a:gd name="T65" fmla="*/ 0 h 166"/>
                <a:gd name="T66" fmla="*/ 170 w 177"/>
                <a:gd name="T67" fmla="*/ 0 h 166"/>
                <a:gd name="T68" fmla="*/ 170 w 177"/>
                <a:gd name="T69" fmla="*/ 1 h 166"/>
                <a:gd name="T70" fmla="*/ 170 w 177"/>
                <a:gd name="T71" fmla="*/ 1 h 166"/>
                <a:gd name="T72" fmla="*/ 170 w 177"/>
                <a:gd name="T73" fmla="*/ 0 h 166"/>
                <a:gd name="T74" fmla="*/ 170 w 177"/>
                <a:gd name="T75" fmla="*/ 0 h 166"/>
                <a:gd name="T76" fmla="*/ 170 w 177"/>
                <a:gd name="T77" fmla="*/ 0 h 166"/>
                <a:gd name="T78" fmla="*/ 170 w 177"/>
                <a:gd name="T79" fmla="*/ 0 h 166"/>
                <a:gd name="T80" fmla="*/ 170 w 177"/>
                <a:gd name="T81" fmla="*/ 0 h 166"/>
                <a:gd name="T82" fmla="*/ 170 w 177"/>
                <a:gd name="T83" fmla="*/ 0 h 166"/>
                <a:gd name="T84" fmla="*/ 170 w 177"/>
                <a:gd name="T85" fmla="*/ 0 h 166"/>
                <a:gd name="T86" fmla="*/ 170 w 177"/>
                <a:gd name="T87" fmla="*/ 0 h 166"/>
                <a:gd name="T88" fmla="*/ 170 w 177"/>
                <a:gd name="T89" fmla="*/ 0 h 166"/>
                <a:gd name="T90" fmla="*/ 170 w 177"/>
                <a:gd name="T91" fmla="*/ 0 h 166"/>
                <a:gd name="T92" fmla="*/ 170 w 177"/>
                <a:gd name="T9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7" h="166">
                  <a:moveTo>
                    <a:pt x="169" y="50"/>
                  </a:moveTo>
                  <a:cubicBezTo>
                    <a:pt x="166" y="54"/>
                    <a:pt x="161" y="56"/>
                    <a:pt x="157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4" y="59"/>
                    <a:pt x="151" y="60"/>
                    <a:pt x="148" y="60"/>
                  </a:cubicBezTo>
                  <a:cubicBezTo>
                    <a:pt x="147" y="60"/>
                    <a:pt x="146" y="60"/>
                    <a:pt x="144" y="60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0" y="120"/>
                    <a:pt x="0" y="142"/>
                    <a:pt x="13" y="156"/>
                  </a:cubicBezTo>
                  <a:cubicBezTo>
                    <a:pt x="20" y="163"/>
                    <a:pt x="29" y="166"/>
                    <a:pt x="38" y="166"/>
                  </a:cubicBezTo>
                  <a:cubicBezTo>
                    <a:pt x="48" y="166"/>
                    <a:pt x="57" y="163"/>
                    <a:pt x="63" y="156"/>
                  </a:cubicBezTo>
                  <a:cubicBezTo>
                    <a:pt x="169" y="50"/>
                    <a:pt x="169" y="50"/>
                    <a:pt x="169" y="50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70" y="1"/>
                  </a:move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3" y="4"/>
                    <a:pt x="175" y="7"/>
                    <a:pt x="176" y="10"/>
                  </a:cubicBezTo>
                  <a:cubicBezTo>
                    <a:pt x="176" y="10"/>
                    <a:pt x="176" y="10"/>
                    <a:pt x="177" y="10"/>
                  </a:cubicBezTo>
                  <a:cubicBezTo>
                    <a:pt x="177" y="10"/>
                    <a:pt x="177" y="10"/>
                    <a:pt x="177" y="10"/>
                  </a:cubicBezTo>
                  <a:cubicBezTo>
                    <a:pt x="177" y="10"/>
                    <a:pt x="177" y="11"/>
                    <a:pt x="177" y="11"/>
                  </a:cubicBezTo>
                  <a:cubicBezTo>
                    <a:pt x="175" y="7"/>
                    <a:pt x="173" y="4"/>
                    <a:pt x="170" y="1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0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" name="Freeform 82"/>
            <p:cNvSpPr>
              <a:spLocks noEditPoints="1"/>
            </p:cNvSpPr>
            <p:nvPr/>
          </p:nvSpPr>
          <p:spPr bwMode="auto">
            <a:xfrm>
              <a:off x="8362950" y="1673225"/>
              <a:ext cx="211138" cy="104775"/>
            </a:xfrm>
            <a:custGeom>
              <a:avLst/>
              <a:gdLst>
                <a:gd name="T0" fmla="*/ 97 w 121"/>
                <a:gd name="T1" fmla="*/ 58 h 60"/>
                <a:gd name="T2" fmla="*/ 89 w 121"/>
                <a:gd name="T3" fmla="*/ 60 h 60"/>
                <a:gd name="T4" fmla="*/ 97 w 121"/>
                <a:gd name="T5" fmla="*/ 58 h 60"/>
                <a:gd name="T6" fmla="*/ 97 w 121"/>
                <a:gd name="T7" fmla="*/ 58 h 60"/>
                <a:gd name="T8" fmla="*/ 97 w 121"/>
                <a:gd name="T9" fmla="*/ 58 h 60"/>
                <a:gd name="T10" fmla="*/ 97 w 121"/>
                <a:gd name="T11" fmla="*/ 58 h 60"/>
                <a:gd name="T12" fmla="*/ 98 w 121"/>
                <a:gd name="T13" fmla="*/ 58 h 60"/>
                <a:gd name="T14" fmla="*/ 98 w 121"/>
                <a:gd name="T15" fmla="*/ 58 h 60"/>
                <a:gd name="T16" fmla="*/ 98 w 121"/>
                <a:gd name="T17" fmla="*/ 58 h 60"/>
                <a:gd name="T18" fmla="*/ 35 w 121"/>
                <a:gd name="T19" fmla="*/ 25 h 60"/>
                <a:gd name="T20" fmla="*/ 0 w 121"/>
                <a:gd name="T21" fmla="*/ 60 h 60"/>
                <a:gd name="T22" fmla="*/ 85 w 121"/>
                <a:gd name="T23" fmla="*/ 60 h 60"/>
                <a:gd name="T24" fmla="*/ 60 w 121"/>
                <a:gd name="T25" fmla="*/ 50 h 60"/>
                <a:gd name="T26" fmla="*/ 35 w 121"/>
                <a:gd name="T27" fmla="*/ 25 h 60"/>
                <a:gd name="T28" fmla="*/ 118 w 121"/>
                <a:gd name="T29" fmla="*/ 10 h 60"/>
                <a:gd name="T30" fmla="*/ 121 w 121"/>
                <a:gd name="T31" fmla="*/ 25 h 60"/>
                <a:gd name="T32" fmla="*/ 118 w 121"/>
                <a:gd name="T33" fmla="*/ 11 h 60"/>
                <a:gd name="T34" fmla="*/ 118 w 121"/>
                <a:gd name="T35" fmla="*/ 11 h 60"/>
                <a:gd name="T36" fmla="*/ 118 w 121"/>
                <a:gd name="T37" fmla="*/ 11 h 60"/>
                <a:gd name="T38" fmla="*/ 118 w 121"/>
                <a:gd name="T39" fmla="*/ 11 h 60"/>
                <a:gd name="T40" fmla="*/ 118 w 121"/>
                <a:gd name="T41" fmla="*/ 11 h 60"/>
                <a:gd name="T42" fmla="*/ 118 w 121"/>
                <a:gd name="T43" fmla="*/ 10 h 60"/>
                <a:gd name="T44" fmla="*/ 117 w 121"/>
                <a:gd name="T45" fmla="*/ 10 h 60"/>
                <a:gd name="T46" fmla="*/ 118 w 121"/>
                <a:gd name="T47" fmla="*/ 10 h 60"/>
                <a:gd name="T48" fmla="*/ 117 w 121"/>
                <a:gd name="T49" fmla="*/ 10 h 60"/>
                <a:gd name="T50" fmla="*/ 111 w 121"/>
                <a:gd name="T51" fmla="*/ 1 h 60"/>
                <a:gd name="T52" fmla="*/ 111 w 121"/>
                <a:gd name="T53" fmla="*/ 1 h 60"/>
                <a:gd name="T54" fmla="*/ 111 w 121"/>
                <a:gd name="T55" fmla="*/ 1 h 60"/>
                <a:gd name="T56" fmla="*/ 111 w 121"/>
                <a:gd name="T57" fmla="*/ 1 h 60"/>
                <a:gd name="T58" fmla="*/ 111 w 121"/>
                <a:gd name="T59" fmla="*/ 1 h 60"/>
                <a:gd name="T60" fmla="*/ 111 w 121"/>
                <a:gd name="T61" fmla="*/ 1 h 60"/>
                <a:gd name="T62" fmla="*/ 111 w 121"/>
                <a:gd name="T63" fmla="*/ 1 h 60"/>
                <a:gd name="T64" fmla="*/ 111 w 121"/>
                <a:gd name="T65" fmla="*/ 1 h 60"/>
                <a:gd name="T66" fmla="*/ 111 w 121"/>
                <a:gd name="T67" fmla="*/ 1 h 60"/>
                <a:gd name="T68" fmla="*/ 111 w 121"/>
                <a:gd name="T69" fmla="*/ 1 h 60"/>
                <a:gd name="T70" fmla="*/ 111 w 121"/>
                <a:gd name="T71" fmla="*/ 1 h 60"/>
                <a:gd name="T72" fmla="*/ 111 w 121"/>
                <a:gd name="T73" fmla="*/ 0 h 60"/>
                <a:gd name="T74" fmla="*/ 111 w 121"/>
                <a:gd name="T75" fmla="*/ 0 h 60"/>
                <a:gd name="T76" fmla="*/ 111 w 121"/>
                <a:gd name="T77" fmla="*/ 0 h 60"/>
                <a:gd name="T78" fmla="*/ 111 w 121"/>
                <a:gd name="T79" fmla="*/ 0 h 60"/>
                <a:gd name="T80" fmla="*/ 111 w 121"/>
                <a:gd name="T81" fmla="*/ 0 h 60"/>
                <a:gd name="T82" fmla="*/ 111 w 121"/>
                <a:gd name="T83" fmla="*/ 0 h 60"/>
                <a:gd name="T84" fmla="*/ 111 w 121"/>
                <a:gd name="T85" fmla="*/ 0 h 60"/>
                <a:gd name="T86" fmla="*/ 111 w 121"/>
                <a:gd name="T87" fmla="*/ 0 h 60"/>
                <a:gd name="T88" fmla="*/ 111 w 121"/>
                <a:gd name="T89" fmla="*/ 0 h 60"/>
                <a:gd name="T90" fmla="*/ 111 w 121"/>
                <a:gd name="T91" fmla="*/ 0 h 60"/>
                <a:gd name="T92" fmla="*/ 110 w 121"/>
                <a:gd name="T93" fmla="*/ 0 h 60"/>
                <a:gd name="T94" fmla="*/ 111 w 121"/>
                <a:gd name="T95" fmla="*/ 0 h 60"/>
                <a:gd name="T96" fmla="*/ 111 w 121"/>
                <a:gd name="T97" fmla="*/ 0 h 60"/>
                <a:gd name="T98" fmla="*/ 110 w 121"/>
                <a:gd name="T99" fmla="*/ 0 h 60"/>
                <a:gd name="T100" fmla="*/ 110 w 121"/>
                <a:gd name="T10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60">
                  <a:moveTo>
                    <a:pt x="97" y="58"/>
                  </a:moveTo>
                  <a:cubicBezTo>
                    <a:pt x="94" y="59"/>
                    <a:pt x="92" y="60"/>
                    <a:pt x="89" y="60"/>
                  </a:cubicBezTo>
                  <a:cubicBezTo>
                    <a:pt x="92" y="60"/>
                    <a:pt x="95" y="59"/>
                    <a:pt x="97" y="58"/>
                  </a:cubicBezTo>
                  <a:moveTo>
                    <a:pt x="97" y="58"/>
                  </a:moveTo>
                  <a:cubicBezTo>
                    <a:pt x="97" y="58"/>
                    <a:pt x="97" y="58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moveTo>
                    <a:pt x="98" y="58"/>
                  </a:moveTo>
                  <a:cubicBezTo>
                    <a:pt x="98" y="58"/>
                    <a:pt x="98" y="58"/>
                    <a:pt x="98" y="58"/>
                  </a:cubicBezTo>
                  <a:cubicBezTo>
                    <a:pt x="98" y="58"/>
                    <a:pt x="98" y="58"/>
                    <a:pt x="98" y="58"/>
                  </a:cubicBezTo>
                  <a:moveTo>
                    <a:pt x="35" y="25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76" y="60"/>
                    <a:pt x="67" y="57"/>
                    <a:pt x="60" y="50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18" y="10"/>
                  </a:moveTo>
                  <a:cubicBezTo>
                    <a:pt x="120" y="15"/>
                    <a:pt x="121" y="20"/>
                    <a:pt x="121" y="25"/>
                  </a:cubicBezTo>
                  <a:cubicBezTo>
                    <a:pt x="121" y="20"/>
                    <a:pt x="120" y="15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0"/>
                    <a:pt x="118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8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0" y="0"/>
                  </a:moveTo>
                  <a:cubicBezTo>
                    <a:pt x="110" y="0"/>
                    <a:pt x="110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" name="Freeform 83"/>
            <p:cNvSpPr>
              <a:spLocks noEditPoints="1"/>
            </p:cNvSpPr>
            <p:nvPr/>
          </p:nvSpPr>
          <p:spPr bwMode="auto">
            <a:xfrm>
              <a:off x="8510588" y="1658937"/>
              <a:ext cx="58738" cy="119062"/>
            </a:xfrm>
            <a:custGeom>
              <a:avLst/>
              <a:gdLst>
                <a:gd name="T0" fmla="*/ 4 w 33"/>
                <a:gd name="T1" fmla="*/ 68 h 68"/>
                <a:gd name="T2" fmla="*/ 0 w 33"/>
                <a:gd name="T3" fmla="*/ 68 h 68"/>
                <a:gd name="T4" fmla="*/ 0 w 33"/>
                <a:gd name="T5" fmla="*/ 68 h 68"/>
                <a:gd name="T6" fmla="*/ 0 w 33"/>
                <a:gd name="T7" fmla="*/ 68 h 68"/>
                <a:gd name="T8" fmla="*/ 4 w 33"/>
                <a:gd name="T9" fmla="*/ 68 h 68"/>
                <a:gd name="T10" fmla="*/ 12 w 33"/>
                <a:gd name="T11" fmla="*/ 66 h 68"/>
                <a:gd name="T12" fmla="*/ 12 w 33"/>
                <a:gd name="T13" fmla="*/ 66 h 68"/>
                <a:gd name="T14" fmla="*/ 12 w 33"/>
                <a:gd name="T15" fmla="*/ 66 h 68"/>
                <a:gd name="T16" fmla="*/ 13 w 33"/>
                <a:gd name="T17" fmla="*/ 66 h 68"/>
                <a:gd name="T18" fmla="*/ 12 w 33"/>
                <a:gd name="T19" fmla="*/ 66 h 68"/>
                <a:gd name="T20" fmla="*/ 13 w 33"/>
                <a:gd name="T21" fmla="*/ 66 h 68"/>
                <a:gd name="T22" fmla="*/ 32 w 33"/>
                <a:gd name="T23" fmla="*/ 48 h 68"/>
                <a:gd name="T24" fmla="*/ 13 w 33"/>
                <a:gd name="T25" fmla="*/ 66 h 68"/>
                <a:gd name="T26" fmla="*/ 25 w 33"/>
                <a:gd name="T27" fmla="*/ 58 h 68"/>
                <a:gd name="T28" fmla="*/ 25 w 33"/>
                <a:gd name="T29" fmla="*/ 58 h 68"/>
                <a:gd name="T30" fmla="*/ 32 w 33"/>
                <a:gd name="T31" fmla="*/ 48 h 68"/>
                <a:gd name="T32" fmla="*/ 33 w 33"/>
                <a:gd name="T33" fmla="*/ 48 h 68"/>
                <a:gd name="T34" fmla="*/ 32 w 33"/>
                <a:gd name="T35" fmla="*/ 48 h 68"/>
                <a:gd name="T36" fmla="*/ 33 w 33"/>
                <a:gd name="T37" fmla="*/ 48 h 68"/>
                <a:gd name="T38" fmla="*/ 33 w 33"/>
                <a:gd name="T39" fmla="*/ 18 h 68"/>
                <a:gd name="T40" fmla="*/ 33 w 33"/>
                <a:gd name="T41" fmla="*/ 18 h 68"/>
                <a:gd name="T42" fmla="*/ 33 w 33"/>
                <a:gd name="T43" fmla="*/ 18 h 68"/>
                <a:gd name="T44" fmla="*/ 26 w 33"/>
                <a:gd name="T45" fmla="*/ 9 h 68"/>
                <a:gd name="T46" fmla="*/ 32 w 33"/>
                <a:gd name="T47" fmla="*/ 18 h 68"/>
                <a:gd name="T48" fmla="*/ 26 w 33"/>
                <a:gd name="T49" fmla="*/ 9 h 68"/>
                <a:gd name="T50" fmla="*/ 26 w 33"/>
                <a:gd name="T51" fmla="*/ 9 h 68"/>
                <a:gd name="T52" fmla="*/ 26 w 33"/>
                <a:gd name="T53" fmla="*/ 9 h 68"/>
                <a:gd name="T54" fmla="*/ 26 w 33"/>
                <a:gd name="T55" fmla="*/ 9 h 68"/>
                <a:gd name="T56" fmla="*/ 26 w 33"/>
                <a:gd name="T57" fmla="*/ 9 h 68"/>
                <a:gd name="T58" fmla="*/ 26 w 33"/>
                <a:gd name="T59" fmla="*/ 9 h 68"/>
                <a:gd name="T60" fmla="*/ 26 w 33"/>
                <a:gd name="T61" fmla="*/ 9 h 68"/>
                <a:gd name="T62" fmla="*/ 26 w 33"/>
                <a:gd name="T63" fmla="*/ 8 h 68"/>
                <a:gd name="T64" fmla="*/ 26 w 33"/>
                <a:gd name="T65" fmla="*/ 9 h 68"/>
                <a:gd name="T66" fmla="*/ 26 w 33"/>
                <a:gd name="T67" fmla="*/ 8 h 68"/>
                <a:gd name="T68" fmla="*/ 26 w 33"/>
                <a:gd name="T69" fmla="*/ 8 h 68"/>
                <a:gd name="T70" fmla="*/ 26 w 33"/>
                <a:gd name="T71" fmla="*/ 8 h 68"/>
                <a:gd name="T72" fmla="*/ 26 w 33"/>
                <a:gd name="T73" fmla="*/ 8 h 68"/>
                <a:gd name="T74" fmla="*/ 26 w 33"/>
                <a:gd name="T75" fmla="*/ 8 h 68"/>
                <a:gd name="T76" fmla="*/ 26 w 33"/>
                <a:gd name="T77" fmla="*/ 8 h 68"/>
                <a:gd name="T78" fmla="*/ 26 w 33"/>
                <a:gd name="T79" fmla="*/ 8 h 68"/>
                <a:gd name="T80" fmla="*/ 25 w 33"/>
                <a:gd name="T81" fmla="*/ 8 h 68"/>
                <a:gd name="T82" fmla="*/ 25 w 33"/>
                <a:gd name="T83" fmla="*/ 8 h 68"/>
                <a:gd name="T84" fmla="*/ 25 w 33"/>
                <a:gd name="T85" fmla="*/ 8 h 68"/>
                <a:gd name="T86" fmla="*/ 25 w 33"/>
                <a:gd name="T87" fmla="*/ 8 h 68"/>
                <a:gd name="T88" fmla="*/ 25 w 33"/>
                <a:gd name="T89" fmla="*/ 8 h 68"/>
                <a:gd name="T90" fmla="*/ 25 w 33"/>
                <a:gd name="T91" fmla="*/ 8 h 68"/>
                <a:gd name="T92" fmla="*/ 25 w 33"/>
                <a:gd name="T93" fmla="*/ 7 h 68"/>
                <a:gd name="T94" fmla="*/ 25 w 33"/>
                <a:gd name="T95" fmla="*/ 8 h 68"/>
                <a:gd name="T96" fmla="*/ 25 w 33"/>
                <a:gd name="T97" fmla="*/ 7 h 68"/>
                <a:gd name="T98" fmla="*/ 14 w 33"/>
                <a:gd name="T99" fmla="*/ 0 h 68"/>
                <a:gd name="T100" fmla="*/ 25 w 33"/>
                <a:gd name="T101" fmla="*/ 7 h 68"/>
                <a:gd name="T102" fmla="*/ 14 w 33"/>
                <a:gd name="T103" fmla="*/ 0 h 68"/>
                <a:gd name="T104" fmla="*/ 14 w 33"/>
                <a:gd name="T105" fmla="*/ 0 h 68"/>
                <a:gd name="T106" fmla="*/ 14 w 33"/>
                <a:gd name="T107" fmla="*/ 0 h 68"/>
                <a:gd name="T108" fmla="*/ 14 w 33"/>
                <a:gd name="T10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" h="68">
                  <a:moveTo>
                    <a:pt x="4" y="68"/>
                  </a:moveTo>
                  <a:cubicBezTo>
                    <a:pt x="3" y="68"/>
                    <a:pt x="2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68"/>
                    <a:pt x="3" y="68"/>
                    <a:pt x="4" y="68"/>
                  </a:cubicBezTo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moveTo>
                    <a:pt x="13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3" y="66"/>
                  </a:cubicBezTo>
                  <a:moveTo>
                    <a:pt x="32" y="48"/>
                  </a:moveTo>
                  <a:cubicBezTo>
                    <a:pt x="29" y="56"/>
                    <a:pt x="21" y="63"/>
                    <a:pt x="13" y="66"/>
                  </a:cubicBezTo>
                  <a:cubicBezTo>
                    <a:pt x="17" y="64"/>
                    <a:pt x="22" y="62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8" y="55"/>
                    <a:pt x="31" y="51"/>
                    <a:pt x="32" y="48"/>
                  </a:cubicBezTo>
                  <a:moveTo>
                    <a:pt x="33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33" y="48"/>
                    <a:pt x="33" y="48"/>
                    <a:pt x="33" y="48"/>
                  </a:cubicBezTo>
                  <a:moveTo>
                    <a:pt x="33" y="18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moveTo>
                    <a:pt x="26" y="9"/>
                  </a:moveTo>
                  <a:cubicBezTo>
                    <a:pt x="29" y="12"/>
                    <a:pt x="31" y="15"/>
                    <a:pt x="32" y="18"/>
                  </a:cubicBezTo>
                  <a:cubicBezTo>
                    <a:pt x="31" y="15"/>
                    <a:pt x="29" y="12"/>
                    <a:pt x="26" y="9"/>
                  </a:cubicBezTo>
                  <a:moveTo>
                    <a:pt x="26" y="9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moveTo>
                    <a:pt x="26" y="9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moveTo>
                    <a:pt x="26" y="8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8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moveTo>
                    <a:pt x="25" y="7"/>
                  </a:moveTo>
                  <a:cubicBezTo>
                    <a:pt x="25" y="7"/>
                    <a:pt x="25" y="8"/>
                    <a:pt x="25" y="8"/>
                  </a:cubicBezTo>
                  <a:cubicBezTo>
                    <a:pt x="25" y="8"/>
                    <a:pt x="25" y="7"/>
                    <a:pt x="25" y="7"/>
                  </a:cubicBezTo>
                  <a:moveTo>
                    <a:pt x="14" y="0"/>
                  </a:moveTo>
                  <a:cubicBezTo>
                    <a:pt x="18" y="2"/>
                    <a:pt x="22" y="5"/>
                    <a:pt x="25" y="7"/>
                  </a:cubicBezTo>
                  <a:cubicBezTo>
                    <a:pt x="22" y="4"/>
                    <a:pt x="18" y="2"/>
                    <a:pt x="14" y="0"/>
                  </a:cubicBezTo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F77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" name="Freeform 84"/>
            <p:cNvSpPr>
              <a:spLocks/>
            </p:cNvSpPr>
            <p:nvPr/>
          </p:nvSpPr>
          <p:spPr bwMode="auto">
            <a:xfrm>
              <a:off x="8430709" y="1655762"/>
              <a:ext cx="150813" cy="122237"/>
            </a:xfrm>
            <a:custGeom>
              <a:avLst/>
              <a:gdLst>
                <a:gd name="T0" fmla="*/ 50 w 86"/>
                <a:gd name="T1" fmla="*/ 0 h 70"/>
                <a:gd name="T2" fmla="*/ 25 w 86"/>
                <a:gd name="T3" fmla="*/ 10 h 70"/>
                <a:gd name="T4" fmla="*/ 0 w 86"/>
                <a:gd name="T5" fmla="*/ 35 h 70"/>
                <a:gd name="T6" fmla="*/ 25 w 86"/>
                <a:gd name="T7" fmla="*/ 60 h 70"/>
                <a:gd name="T8" fmla="*/ 50 w 86"/>
                <a:gd name="T9" fmla="*/ 70 h 70"/>
                <a:gd name="T10" fmla="*/ 50 w 86"/>
                <a:gd name="T11" fmla="*/ 70 h 70"/>
                <a:gd name="T12" fmla="*/ 54 w 86"/>
                <a:gd name="T13" fmla="*/ 70 h 70"/>
                <a:gd name="T14" fmla="*/ 62 w 86"/>
                <a:gd name="T15" fmla="*/ 68 h 70"/>
                <a:gd name="T16" fmla="*/ 62 w 86"/>
                <a:gd name="T17" fmla="*/ 68 h 70"/>
                <a:gd name="T18" fmla="*/ 62 w 86"/>
                <a:gd name="T19" fmla="*/ 68 h 70"/>
                <a:gd name="T20" fmla="*/ 63 w 86"/>
                <a:gd name="T21" fmla="*/ 68 h 70"/>
                <a:gd name="T22" fmla="*/ 63 w 86"/>
                <a:gd name="T23" fmla="*/ 68 h 70"/>
                <a:gd name="T24" fmla="*/ 82 w 86"/>
                <a:gd name="T25" fmla="*/ 50 h 70"/>
                <a:gd name="T26" fmla="*/ 82 w 86"/>
                <a:gd name="T27" fmla="*/ 50 h 70"/>
                <a:gd name="T28" fmla="*/ 83 w 86"/>
                <a:gd name="T29" fmla="*/ 50 h 70"/>
                <a:gd name="T30" fmla="*/ 86 w 86"/>
                <a:gd name="T31" fmla="*/ 35 h 70"/>
                <a:gd name="T32" fmla="*/ 83 w 86"/>
                <a:gd name="T33" fmla="*/ 20 h 70"/>
                <a:gd name="T34" fmla="*/ 83 w 86"/>
                <a:gd name="T35" fmla="*/ 20 h 70"/>
                <a:gd name="T36" fmla="*/ 82 w 86"/>
                <a:gd name="T37" fmla="*/ 20 h 70"/>
                <a:gd name="T38" fmla="*/ 76 w 86"/>
                <a:gd name="T39" fmla="*/ 11 h 70"/>
                <a:gd name="T40" fmla="*/ 76 w 86"/>
                <a:gd name="T41" fmla="*/ 11 h 70"/>
                <a:gd name="T42" fmla="*/ 76 w 86"/>
                <a:gd name="T43" fmla="*/ 11 h 70"/>
                <a:gd name="T44" fmla="*/ 76 w 86"/>
                <a:gd name="T45" fmla="*/ 11 h 70"/>
                <a:gd name="T46" fmla="*/ 76 w 86"/>
                <a:gd name="T47" fmla="*/ 11 h 70"/>
                <a:gd name="T48" fmla="*/ 76 w 86"/>
                <a:gd name="T49" fmla="*/ 11 h 70"/>
                <a:gd name="T50" fmla="*/ 76 w 86"/>
                <a:gd name="T51" fmla="*/ 10 h 70"/>
                <a:gd name="T52" fmla="*/ 76 w 86"/>
                <a:gd name="T53" fmla="*/ 10 h 70"/>
                <a:gd name="T54" fmla="*/ 76 w 86"/>
                <a:gd name="T55" fmla="*/ 10 h 70"/>
                <a:gd name="T56" fmla="*/ 76 w 86"/>
                <a:gd name="T57" fmla="*/ 10 h 70"/>
                <a:gd name="T58" fmla="*/ 76 w 86"/>
                <a:gd name="T59" fmla="*/ 10 h 70"/>
                <a:gd name="T60" fmla="*/ 75 w 86"/>
                <a:gd name="T61" fmla="*/ 10 h 70"/>
                <a:gd name="T62" fmla="*/ 75 w 86"/>
                <a:gd name="T63" fmla="*/ 10 h 70"/>
                <a:gd name="T64" fmla="*/ 75 w 86"/>
                <a:gd name="T65" fmla="*/ 10 h 70"/>
                <a:gd name="T66" fmla="*/ 75 w 86"/>
                <a:gd name="T67" fmla="*/ 10 h 70"/>
                <a:gd name="T68" fmla="*/ 75 w 86"/>
                <a:gd name="T69" fmla="*/ 10 h 70"/>
                <a:gd name="T70" fmla="*/ 75 w 86"/>
                <a:gd name="T71" fmla="*/ 10 h 70"/>
                <a:gd name="T72" fmla="*/ 75 w 86"/>
                <a:gd name="T73" fmla="*/ 10 h 70"/>
                <a:gd name="T74" fmla="*/ 75 w 86"/>
                <a:gd name="T75" fmla="*/ 9 h 70"/>
                <a:gd name="T76" fmla="*/ 75 w 86"/>
                <a:gd name="T77" fmla="*/ 9 h 70"/>
                <a:gd name="T78" fmla="*/ 64 w 86"/>
                <a:gd name="T79" fmla="*/ 2 h 70"/>
                <a:gd name="T80" fmla="*/ 64 w 86"/>
                <a:gd name="T81" fmla="*/ 2 h 70"/>
                <a:gd name="T82" fmla="*/ 64 w 86"/>
                <a:gd name="T83" fmla="*/ 2 h 70"/>
                <a:gd name="T84" fmla="*/ 50 w 86"/>
                <a:gd name="T8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6" h="70">
                  <a:moveTo>
                    <a:pt x="50" y="0"/>
                  </a:move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3" y="70"/>
                    <a:pt x="54" y="70"/>
                  </a:cubicBezTo>
                  <a:cubicBezTo>
                    <a:pt x="57" y="70"/>
                    <a:pt x="59" y="69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62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71" y="65"/>
                    <a:pt x="79" y="58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2" y="7"/>
                    <a:pt x="68" y="4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0" y="1"/>
                    <a:pt x="55" y="0"/>
                    <a:pt x="50" y="0"/>
                  </a:cubicBezTo>
                </a:path>
              </a:pathLst>
            </a:custGeom>
            <a:solidFill>
              <a:srgbClr val="F34D00"/>
            </a:solidFill>
            <a:ln w="12700">
              <a:solidFill>
                <a:srgbClr val="F34D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51" name="Group 138"/>
          <p:cNvGrpSpPr>
            <a:grpSpLocks/>
          </p:cNvGrpSpPr>
          <p:nvPr/>
        </p:nvGrpSpPr>
        <p:grpSpPr>
          <a:xfrm flipH="1">
            <a:off x="2812554" y="3841641"/>
            <a:ext cx="1266678" cy="252578"/>
            <a:chOff x="6105543" y="1470023"/>
            <a:chExt cx="2475979" cy="493713"/>
          </a:xfrm>
        </p:grpSpPr>
        <p:sp>
          <p:nvSpPr>
            <p:cNvPr id="52" name="Freeform 78"/>
            <p:cNvSpPr>
              <a:spLocks noEditPoints="1"/>
            </p:cNvSpPr>
            <p:nvPr/>
          </p:nvSpPr>
          <p:spPr bwMode="auto">
            <a:xfrm>
              <a:off x="6105543" y="1655760"/>
              <a:ext cx="2468570" cy="122237"/>
            </a:xfrm>
            <a:custGeom>
              <a:avLst/>
              <a:gdLst>
                <a:gd name="T0" fmla="*/ 1409 w 1412"/>
                <a:gd name="T1" fmla="*/ 50 h 70"/>
                <a:gd name="T2" fmla="*/ 1409 w 1412"/>
                <a:gd name="T3" fmla="*/ 50 h 70"/>
                <a:gd name="T4" fmla="*/ 1409 w 1412"/>
                <a:gd name="T5" fmla="*/ 50 h 70"/>
                <a:gd name="T6" fmla="*/ 1409 w 1412"/>
                <a:gd name="T7" fmla="*/ 21 h 70"/>
                <a:gd name="T8" fmla="*/ 1412 w 1412"/>
                <a:gd name="T9" fmla="*/ 35 h 70"/>
                <a:gd name="T10" fmla="*/ 1409 w 1412"/>
                <a:gd name="T11" fmla="*/ 49 h 70"/>
                <a:gd name="T12" fmla="*/ 1412 w 1412"/>
                <a:gd name="T13" fmla="*/ 35 h 70"/>
                <a:gd name="T14" fmla="*/ 1409 w 1412"/>
                <a:gd name="T15" fmla="*/ 21 h 70"/>
                <a:gd name="T16" fmla="*/ 1409 w 1412"/>
                <a:gd name="T17" fmla="*/ 21 h 70"/>
                <a:gd name="T18" fmla="*/ 1409 w 1412"/>
                <a:gd name="T19" fmla="*/ 21 h 70"/>
                <a:gd name="T20" fmla="*/ 1409 w 1412"/>
                <a:gd name="T21" fmla="*/ 21 h 70"/>
                <a:gd name="T22" fmla="*/ 1409 w 1412"/>
                <a:gd name="T23" fmla="*/ 21 h 70"/>
                <a:gd name="T24" fmla="*/ 1409 w 1412"/>
                <a:gd name="T25" fmla="*/ 21 h 70"/>
                <a:gd name="T26" fmla="*/ 1409 w 1412"/>
                <a:gd name="T27" fmla="*/ 21 h 70"/>
                <a:gd name="T28" fmla="*/ 1402 w 1412"/>
                <a:gd name="T29" fmla="*/ 11 h 70"/>
                <a:gd name="T30" fmla="*/ 1402 w 1412"/>
                <a:gd name="T31" fmla="*/ 11 h 70"/>
                <a:gd name="T32" fmla="*/ 1402 w 1412"/>
                <a:gd name="T33" fmla="*/ 11 h 70"/>
                <a:gd name="T34" fmla="*/ 1402 w 1412"/>
                <a:gd name="T35" fmla="*/ 10 h 70"/>
                <a:gd name="T36" fmla="*/ 1402 w 1412"/>
                <a:gd name="T37" fmla="*/ 10 h 70"/>
                <a:gd name="T38" fmla="*/ 1402 w 1412"/>
                <a:gd name="T39" fmla="*/ 10 h 70"/>
                <a:gd name="T40" fmla="*/ 1402 w 1412"/>
                <a:gd name="T41" fmla="*/ 10 h 70"/>
                <a:gd name="T42" fmla="*/ 1402 w 1412"/>
                <a:gd name="T43" fmla="*/ 10 h 70"/>
                <a:gd name="T44" fmla="*/ 1402 w 1412"/>
                <a:gd name="T45" fmla="*/ 10 h 70"/>
                <a:gd name="T46" fmla="*/ 1401 w 1412"/>
                <a:gd name="T47" fmla="*/ 10 h 70"/>
                <a:gd name="T48" fmla="*/ 1402 w 1412"/>
                <a:gd name="T49" fmla="*/ 10 h 70"/>
                <a:gd name="T50" fmla="*/ 1401 w 1412"/>
                <a:gd name="T51" fmla="*/ 10 h 70"/>
                <a:gd name="T52" fmla="*/ 1291 w 1412"/>
                <a:gd name="T53" fmla="*/ 0 h 70"/>
                <a:gd name="T54" fmla="*/ 35 w 1412"/>
                <a:gd name="T55" fmla="*/ 0 h 70"/>
                <a:gd name="T56" fmla="*/ 0 w 1412"/>
                <a:gd name="T57" fmla="*/ 35 h 70"/>
                <a:gd name="T58" fmla="*/ 35 w 1412"/>
                <a:gd name="T59" fmla="*/ 70 h 70"/>
                <a:gd name="T60" fmla="*/ 1291 w 1412"/>
                <a:gd name="T61" fmla="*/ 70 h 70"/>
                <a:gd name="T62" fmla="*/ 1326 w 1412"/>
                <a:gd name="T63" fmla="*/ 35 h 70"/>
                <a:gd name="T64" fmla="*/ 1291 w 1412"/>
                <a:gd name="T6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2" h="70">
                  <a:moveTo>
                    <a:pt x="1409" y="50"/>
                  </a:moveTo>
                  <a:cubicBezTo>
                    <a:pt x="1409" y="50"/>
                    <a:pt x="1409" y="50"/>
                    <a:pt x="1409" y="50"/>
                  </a:cubicBezTo>
                  <a:cubicBezTo>
                    <a:pt x="1409" y="50"/>
                    <a:pt x="1409" y="50"/>
                    <a:pt x="1409" y="50"/>
                  </a:cubicBezTo>
                  <a:moveTo>
                    <a:pt x="1409" y="21"/>
                  </a:moveTo>
                  <a:cubicBezTo>
                    <a:pt x="1411" y="25"/>
                    <a:pt x="1412" y="30"/>
                    <a:pt x="1412" y="35"/>
                  </a:cubicBezTo>
                  <a:cubicBezTo>
                    <a:pt x="1412" y="40"/>
                    <a:pt x="1411" y="45"/>
                    <a:pt x="1409" y="49"/>
                  </a:cubicBezTo>
                  <a:cubicBezTo>
                    <a:pt x="1411" y="45"/>
                    <a:pt x="1412" y="40"/>
                    <a:pt x="1412" y="35"/>
                  </a:cubicBezTo>
                  <a:cubicBezTo>
                    <a:pt x="1412" y="30"/>
                    <a:pt x="1411" y="25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2" y="11"/>
                  </a:moveTo>
                  <a:cubicBezTo>
                    <a:pt x="1402" y="11"/>
                    <a:pt x="1402" y="11"/>
                    <a:pt x="1402" y="11"/>
                  </a:cubicBezTo>
                  <a:cubicBezTo>
                    <a:pt x="1402" y="11"/>
                    <a:pt x="1402" y="11"/>
                    <a:pt x="1402" y="11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1" y="10"/>
                  </a:moveTo>
                  <a:cubicBezTo>
                    <a:pt x="1401" y="10"/>
                    <a:pt x="1401" y="10"/>
                    <a:pt x="1402" y="10"/>
                  </a:cubicBezTo>
                  <a:cubicBezTo>
                    <a:pt x="1401" y="10"/>
                    <a:pt x="1401" y="10"/>
                    <a:pt x="1401" y="10"/>
                  </a:cubicBezTo>
                  <a:moveTo>
                    <a:pt x="1291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1291" y="70"/>
                    <a:pt x="1291" y="70"/>
                    <a:pt x="1291" y="70"/>
                  </a:cubicBezTo>
                  <a:cubicBezTo>
                    <a:pt x="1326" y="35"/>
                    <a:pt x="1326" y="35"/>
                    <a:pt x="1326" y="35"/>
                  </a:cubicBezTo>
                  <a:cubicBezTo>
                    <a:pt x="1291" y="0"/>
                    <a:pt x="1291" y="0"/>
                    <a:pt x="1291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3" name="Freeform 79"/>
            <p:cNvSpPr>
              <a:spLocks noEditPoints="1"/>
            </p:cNvSpPr>
            <p:nvPr/>
          </p:nvSpPr>
          <p:spPr bwMode="auto">
            <a:xfrm>
              <a:off x="8259788" y="1470023"/>
              <a:ext cx="309564" cy="290511"/>
            </a:xfrm>
            <a:custGeom>
              <a:avLst/>
              <a:gdLst>
                <a:gd name="T0" fmla="*/ 177 w 177"/>
                <a:gd name="T1" fmla="*/ 156 h 166"/>
                <a:gd name="T2" fmla="*/ 177 w 177"/>
                <a:gd name="T3" fmla="*/ 156 h 166"/>
                <a:gd name="T4" fmla="*/ 176 w 177"/>
                <a:gd name="T5" fmla="*/ 156 h 166"/>
                <a:gd name="T6" fmla="*/ 176 w 177"/>
                <a:gd name="T7" fmla="*/ 156 h 166"/>
                <a:gd name="T8" fmla="*/ 169 w 177"/>
                <a:gd name="T9" fmla="*/ 166 h 166"/>
                <a:gd name="T10" fmla="*/ 169 w 177"/>
                <a:gd name="T11" fmla="*/ 166 h 166"/>
                <a:gd name="T12" fmla="*/ 169 w 177"/>
                <a:gd name="T13" fmla="*/ 166 h 166"/>
                <a:gd name="T14" fmla="*/ 177 w 177"/>
                <a:gd name="T15" fmla="*/ 156 h 166"/>
                <a:gd name="T16" fmla="*/ 177 w 177"/>
                <a:gd name="T17" fmla="*/ 155 h 166"/>
                <a:gd name="T18" fmla="*/ 177 w 177"/>
                <a:gd name="T19" fmla="*/ 156 h 166"/>
                <a:gd name="T20" fmla="*/ 177 w 177"/>
                <a:gd name="T21" fmla="*/ 155 h 166"/>
                <a:gd name="T22" fmla="*/ 38 w 177"/>
                <a:gd name="T23" fmla="*/ 0 h 166"/>
                <a:gd name="T24" fmla="*/ 13 w 177"/>
                <a:gd name="T25" fmla="*/ 10 h 166"/>
                <a:gd name="T26" fmla="*/ 13 w 177"/>
                <a:gd name="T27" fmla="*/ 60 h 166"/>
                <a:gd name="T28" fmla="*/ 59 w 177"/>
                <a:gd name="T29" fmla="*/ 106 h 166"/>
                <a:gd name="T30" fmla="*/ 144 w 177"/>
                <a:gd name="T31" fmla="*/ 106 h 166"/>
                <a:gd name="T32" fmla="*/ 158 w 177"/>
                <a:gd name="T33" fmla="*/ 108 h 166"/>
                <a:gd name="T34" fmla="*/ 158 w 177"/>
                <a:gd name="T35" fmla="*/ 108 h 166"/>
                <a:gd name="T36" fmla="*/ 158 w 177"/>
                <a:gd name="T37" fmla="*/ 108 h 166"/>
                <a:gd name="T38" fmla="*/ 169 w 177"/>
                <a:gd name="T39" fmla="*/ 115 h 166"/>
                <a:gd name="T40" fmla="*/ 169 w 177"/>
                <a:gd name="T41" fmla="*/ 115 h 166"/>
                <a:gd name="T42" fmla="*/ 169 w 177"/>
                <a:gd name="T43" fmla="*/ 116 h 166"/>
                <a:gd name="T44" fmla="*/ 169 w 177"/>
                <a:gd name="T45" fmla="*/ 116 h 166"/>
                <a:gd name="T46" fmla="*/ 169 w 177"/>
                <a:gd name="T47" fmla="*/ 116 h 166"/>
                <a:gd name="T48" fmla="*/ 169 w 177"/>
                <a:gd name="T49" fmla="*/ 116 h 166"/>
                <a:gd name="T50" fmla="*/ 169 w 177"/>
                <a:gd name="T51" fmla="*/ 116 h 166"/>
                <a:gd name="T52" fmla="*/ 169 w 177"/>
                <a:gd name="T53" fmla="*/ 116 h 166"/>
                <a:gd name="T54" fmla="*/ 169 w 177"/>
                <a:gd name="T55" fmla="*/ 116 h 166"/>
                <a:gd name="T56" fmla="*/ 63 w 177"/>
                <a:gd name="T57" fmla="*/ 10 h 166"/>
                <a:gd name="T58" fmla="*/ 38 w 177"/>
                <a:gd name="T5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166"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6" y="156"/>
                  </a:cubicBezTo>
                  <a:cubicBezTo>
                    <a:pt x="176" y="156"/>
                    <a:pt x="176" y="156"/>
                    <a:pt x="176" y="156"/>
                  </a:cubicBezTo>
                  <a:cubicBezTo>
                    <a:pt x="175" y="159"/>
                    <a:pt x="172" y="163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72" y="163"/>
                    <a:pt x="175" y="159"/>
                    <a:pt x="177" y="156"/>
                  </a:cubicBezTo>
                  <a:moveTo>
                    <a:pt x="177" y="155"/>
                  </a:moveTo>
                  <a:cubicBezTo>
                    <a:pt x="177" y="155"/>
                    <a:pt x="177" y="155"/>
                    <a:pt x="177" y="156"/>
                  </a:cubicBezTo>
                  <a:cubicBezTo>
                    <a:pt x="177" y="155"/>
                    <a:pt x="177" y="155"/>
                    <a:pt x="177" y="155"/>
                  </a:cubicBezTo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6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9" y="106"/>
                    <a:pt x="154" y="107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62" y="110"/>
                    <a:pt x="166" y="112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4" name="Freeform 80"/>
            <p:cNvSpPr>
              <a:spLocks noEditPoints="1"/>
            </p:cNvSpPr>
            <p:nvPr/>
          </p:nvSpPr>
          <p:spPr bwMode="auto">
            <a:xfrm>
              <a:off x="8362975" y="1655760"/>
              <a:ext cx="211139" cy="87312"/>
            </a:xfrm>
            <a:custGeom>
              <a:avLst/>
              <a:gdLst>
                <a:gd name="T0" fmla="*/ 117 w 121"/>
                <a:gd name="T1" fmla="*/ 50 h 50"/>
                <a:gd name="T2" fmla="*/ 117 w 121"/>
                <a:gd name="T3" fmla="*/ 50 h 50"/>
                <a:gd name="T4" fmla="*/ 117 w 121"/>
                <a:gd name="T5" fmla="*/ 50 h 50"/>
                <a:gd name="T6" fmla="*/ 121 w 121"/>
                <a:gd name="T7" fmla="*/ 35 h 50"/>
                <a:gd name="T8" fmla="*/ 118 w 121"/>
                <a:gd name="T9" fmla="*/ 50 h 50"/>
                <a:gd name="T10" fmla="*/ 118 w 121"/>
                <a:gd name="T11" fmla="*/ 50 h 50"/>
                <a:gd name="T12" fmla="*/ 118 w 121"/>
                <a:gd name="T13" fmla="*/ 50 h 50"/>
                <a:gd name="T14" fmla="*/ 118 w 121"/>
                <a:gd name="T15" fmla="*/ 49 h 50"/>
                <a:gd name="T16" fmla="*/ 121 w 121"/>
                <a:gd name="T17" fmla="*/ 35 h 50"/>
                <a:gd name="T18" fmla="*/ 110 w 121"/>
                <a:gd name="T19" fmla="*/ 10 h 50"/>
                <a:gd name="T20" fmla="*/ 110 w 121"/>
                <a:gd name="T21" fmla="*/ 10 h 50"/>
                <a:gd name="T22" fmla="*/ 110 w 121"/>
                <a:gd name="T23" fmla="*/ 10 h 50"/>
                <a:gd name="T24" fmla="*/ 110 w 121"/>
                <a:gd name="T25" fmla="*/ 10 h 50"/>
                <a:gd name="T26" fmla="*/ 110 w 121"/>
                <a:gd name="T27" fmla="*/ 10 h 50"/>
                <a:gd name="T28" fmla="*/ 110 w 121"/>
                <a:gd name="T29" fmla="*/ 10 h 50"/>
                <a:gd name="T30" fmla="*/ 110 w 121"/>
                <a:gd name="T31" fmla="*/ 10 h 50"/>
                <a:gd name="T32" fmla="*/ 110 w 121"/>
                <a:gd name="T33" fmla="*/ 10 h 50"/>
                <a:gd name="T34" fmla="*/ 110 w 121"/>
                <a:gd name="T35" fmla="*/ 10 h 50"/>
                <a:gd name="T36" fmla="*/ 110 w 121"/>
                <a:gd name="T37" fmla="*/ 9 h 50"/>
                <a:gd name="T38" fmla="*/ 110 w 121"/>
                <a:gd name="T39" fmla="*/ 9 h 50"/>
                <a:gd name="T40" fmla="*/ 110 w 121"/>
                <a:gd name="T41" fmla="*/ 9 h 50"/>
                <a:gd name="T42" fmla="*/ 99 w 121"/>
                <a:gd name="T43" fmla="*/ 2 h 50"/>
                <a:gd name="T44" fmla="*/ 99 w 121"/>
                <a:gd name="T45" fmla="*/ 2 h 50"/>
                <a:gd name="T46" fmla="*/ 99 w 121"/>
                <a:gd name="T47" fmla="*/ 2 h 50"/>
                <a:gd name="T48" fmla="*/ 85 w 121"/>
                <a:gd name="T49" fmla="*/ 0 h 50"/>
                <a:gd name="T50" fmla="*/ 0 w 121"/>
                <a:gd name="T51" fmla="*/ 0 h 50"/>
                <a:gd name="T52" fmla="*/ 35 w 121"/>
                <a:gd name="T53" fmla="*/ 35 h 50"/>
                <a:gd name="T54" fmla="*/ 60 w 121"/>
                <a:gd name="T55" fmla="*/ 10 h 50"/>
                <a:gd name="T56" fmla="*/ 85 w 121"/>
                <a:gd name="T57" fmla="*/ 0 h 50"/>
                <a:gd name="T58" fmla="*/ 99 w 121"/>
                <a:gd name="T59" fmla="*/ 2 h 50"/>
                <a:gd name="T60" fmla="*/ 85 w 121"/>
                <a:gd name="T6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1" h="50">
                  <a:moveTo>
                    <a:pt x="117" y="50"/>
                  </a:moveTo>
                  <a:cubicBezTo>
                    <a:pt x="117" y="50"/>
                    <a:pt x="117" y="50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121" y="35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20" y="45"/>
                    <a:pt x="121" y="40"/>
                    <a:pt x="121" y="35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9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  <a:cubicBezTo>
                    <a:pt x="90" y="0"/>
                    <a:pt x="95" y="1"/>
                    <a:pt x="99" y="2"/>
                  </a:cubicBezTo>
                  <a:cubicBezTo>
                    <a:pt x="95" y="1"/>
                    <a:pt x="90" y="0"/>
                    <a:pt x="8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5" name="Freeform 81"/>
            <p:cNvSpPr>
              <a:spLocks noEditPoints="1"/>
            </p:cNvSpPr>
            <p:nvPr/>
          </p:nvSpPr>
          <p:spPr bwMode="auto">
            <a:xfrm>
              <a:off x="8259776" y="1673225"/>
              <a:ext cx="309564" cy="290511"/>
            </a:xfrm>
            <a:custGeom>
              <a:avLst/>
              <a:gdLst>
                <a:gd name="T0" fmla="*/ 169 w 177"/>
                <a:gd name="T1" fmla="*/ 50 h 166"/>
                <a:gd name="T2" fmla="*/ 157 w 177"/>
                <a:gd name="T3" fmla="*/ 58 h 166"/>
                <a:gd name="T4" fmla="*/ 157 w 177"/>
                <a:gd name="T5" fmla="*/ 58 h 166"/>
                <a:gd name="T6" fmla="*/ 156 w 177"/>
                <a:gd name="T7" fmla="*/ 58 h 166"/>
                <a:gd name="T8" fmla="*/ 156 w 177"/>
                <a:gd name="T9" fmla="*/ 58 h 166"/>
                <a:gd name="T10" fmla="*/ 156 w 177"/>
                <a:gd name="T11" fmla="*/ 58 h 166"/>
                <a:gd name="T12" fmla="*/ 148 w 177"/>
                <a:gd name="T13" fmla="*/ 60 h 166"/>
                <a:gd name="T14" fmla="*/ 144 w 177"/>
                <a:gd name="T15" fmla="*/ 60 h 166"/>
                <a:gd name="T16" fmla="*/ 144 w 177"/>
                <a:gd name="T17" fmla="*/ 60 h 166"/>
                <a:gd name="T18" fmla="*/ 59 w 177"/>
                <a:gd name="T19" fmla="*/ 60 h 166"/>
                <a:gd name="T20" fmla="*/ 13 w 177"/>
                <a:gd name="T21" fmla="*/ 106 h 166"/>
                <a:gd name="T22" fmla="*/ 13 w 177"/>
                <a:gd name="T23" fmla="*/ 156 h 166"/>
                <a:gd name="T24" fmla="*/ 38 w 177"/>
                <a:gd name="T25" fmla="*/ 166 h 166"/>
                <a:gd name="T26" fmla="*/ 63 w 177"/>
                <a:gd name="T27" fmla="*/ 156 h 166"/>
                <a:gd name="T28" fmla="*/ 169 w 177"/>
                <a:gd name="T29" fmla="*/ 50 h 166"/>
                <a:gd name="T30" fmla="*/ 177 w 177"/>
                <a:gd name="T31" fmla="*/ 11 h 166"/>
                <a:gd name="T32" fmla="*/ 177 w 177"/>
                <a:gd name="T33" fmla="*/ 11 h 166"/>
                <a:gd name="T34" fmla="*/ 177 w 177"/>
                <a:gd name="T35" fmla="*/ 11 h 166"/>
                <a:gd name="T36" fmla="*/ 177 w 177"/>
                <a:gd name="T37" fmla="*/ 11 h 166"/>
                <a:gd name="T38" fmla="*/ 177 w 177"/>
                <a:gd name="T39" fmla="*/ 11 h 166"/>
                <a:gd name="T40" fmla="*/ 177 w 177"/>
                <a:gd name="T41" fmla="*/ 11 h 166"/>
                <a:gd name="T42" fmla="*/ 170 w 177"/>
                <a:gd name="T43" fmla="*/ 1 h 166"/>
                <a:gd name="T44" fmla="*/ 170 w 177"/>
                <a:gd name="T45" fmla="*/ 1 h 166"/>
                <a:gd name="T46" fmla="*/ 170 w 177"/>
                <a:gd name="T47" fmla="*/ 1 h 166"/>
                <a:gd name="T48" fmla="*/ 170 w 177"/>
                <a:gd name="T49" fmla="*/ 1 h 166"/>
                <a:gd name="T50" fmla="*/ 170 w 177"/>
                <a:gd name="T51" fmla="*/ 1 h 166"/>
                <a:gd name="T52" fmla="*/ 170 w 177"/>
                <a:gd name="T53" fmla="*/ 1 h 166"/>
                <a:gd name="T54" fmla="*/ 176 w 177"/>
                <a:gd name="T55" fmla="*/ 10 h 166"/>
                <a:gd name="T56" fmla="*/ 177 w 177"/>
                <a:gd name="T57" fmla="*/ 10 h 166"/>
                <a:gd name="T58" fmla="*/ 177 w 177"/>
                <a:gd name="T59" fmla="*/ 10 h 166"/>
                <a:gd name="T60" fmla="*/ 177 w 177"/>
                <a:gd name="T61" fmla="*/ 11 h 166"/>
                <a:gd name="T62" fmla="*/ 170 w 177"/>
                <a:gd name="T63" fmla="*/ 1 h 166"/>
                <a:gd name="T64" fmla="*/ 170 w 177"/>
                <a:gd name="T65" fmla="*/ 0 h 166"/>
                <a:gd name="T66" fmla="*/ 170 w 177"/>
                <a:gd name="T67" fmla="*/ 0 h 166"/>
                <a:gd name="T68" fmla="*/ 170 w 177"/>
                <a:gd name="T69" fmla="*/ 1 h 166"/>
                <a:gd name="T70" fmla="*/ 170 w 177"/>
                <a:gd name="T71" fmla="*/ 1 h 166"/>
                <a:gd name="T72" fmla="*/ 170 w 177"/>
                <a:gd name="T73" fmla="*/ 0 h 166"/>
                <a:gd name="T74" fmla="*/ 170 w 177"/>
                <a:gd name="T75" fmla="*/ 0 h 166"/>
                <a:gd name="T76" fmla="*/ 170 w 177"/>
                <a:gd name="T77" fmla="*/ 0 h 166"/>
                <a:gd name="T78" fmla="*/ 170 w 177"/>
                <a:gd name="T79" fmla="*/ 0 h 166"/>
                <a:gd name="T80" fmla="*/ 170 w 177"/>
                <a:gd name="T81" fmla="*/ 0 h 166"/>
                <a:gd name="T82" fmla="*/ 170 w 177"/>
                <a:gd name="T83" fmla="*/ 0 h 166"/>
                <a:gd name="T84" fmla="*/ 170 w 177"/>
                <a:gd name="T85" fmla="*/ 0 h 166"/>
                <a:gd name="T86" fmla="*/ 170 w 177"/>
                <a:gd name="T87" fmla="*/ 0 h 166"/>
                <a:gd name="T88" fmla="*/ 170 w 177"/>
                <a:gd name="T89" fmla="*/ 0 h 166"/>
                <a:gd name="T90" fmla="*/ 170 w 177"/>
                <a:gd name="T91" fmla="*/ 0 h 166"/>
                <a:gd name="T92" fmla="*/ 170 w 177"/>
                <a:gd name="T9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7" h="166">
                  <a:moveTo>
                    <a:pt x="169" y="50"/>
                  </a:moveTo>
                  <a:cubicBezTo>
                    <a:pt x="166" y="54"/>
                    <a:pt x="161" y="56"/>
                    <a:pt x="157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4" y="59"/>
                    <a:pt x="151" y="60"/>
                    <a:pt x="148" y="60"/>
                  </a:cubicBezTo>
                  <a:cubicBezTo>
                    <a:pt x="147" y="60"/>
                    <a:pt x="146" y="60"/>
                    <a:pt x="144" y="60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0" y="120"/>
                    <a:pt x="0" y="142"/>
                    <a:pt x="13" y="156"/>
                  </a:cubicBezTo>
                  <a:cubicBezTo>
                    <a:pt x="20" y="163"/>
                    <a:pt x="29" y="166"/>
                    <a:pt x="38" y="166"/>
                  </a:cubicBezTo>
                  <a:cubicBezTo>
                    <a:pt x="48" y="166"/>
                    <a:pt x="57" y="163"/>
                    <a:pt x="63" y="156"/>
                  </a:cubicBezTo>
                  <a:cubicBezTo>
                    <a:pt x="169" y="50"/>
                    <a:pt x="169" y="50"/>
                    <a:pt x="169" y="50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70" y="1"/>
                  </a:move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3" y="4"/>
                    <a:pt x="175" y="7"/>
                    <a:pt x="176" y="10"/>
                  </a:cubicBezTo>
                  <a:cubicBezTo>
                    <a:pt x="176" y="10"/>
                    <a:pt x="176" y="10"/>
                    <a:pt x="177" y="10"/>
                  </a:cubicBezTo>
                  <a:cubicBezTo>
                    <a:pt x="177" y="10"/>
                    <a:pt x="177" y="10"/>
                    <a:pt x="177" y="10"/>
                  </a:cubicBezTo>
                  <a:cubicBezTo>
                    <a:pt x="177" y="10"/>
                    <a:pt x="177" y="11"/>
                    <a:pt x="177" y="11"/>
                  </a:cubicBezTo>
                  <a:cubicBezTo>
                    <a:pt x="175" y="7"/>
                    <a:pt x="173" y="4"/>
                    <a:pt x="170" y="1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0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6" name="Freeform 82"/>
            <p:cNvSpPr>
              <a:spLocks noEditPoints="1"/>
            </p:cNvSpPr>
            <p:nvPr/>
          </p:nvSpPr>
          <p:spPr bwMode="auto">
            <a:xfrm>
              <a:off x="8362967" y="1673225"/>
              <a:ext cx="211139" cy="104776"/>
            </a:xfrm>
            <a:custGeom>
              <a:avLst/>
              <a:gdLst>
                <a:gd name="T0" fmla="*/ 97 w 121"/>
                <a:gd name="T1" fmla="*/ 58 h 60"/>
                <a:gd name="T2" fmla="*/ 89 w 121"/>
                <a:gd name="T3" fmla="*/ 60 h 60"/>
                <a:gd name="T4" fmla="*/ 97 w 121"/>
                <a:gd name="T5" fmla="*/ 58 h 60"/>
                <a:gd name="T6" fmla="*/ 97 w 121"/>
                <a:gd name="T7" fmla="*/ 58 h 60"/>
                <a:gd name="T8" fmla="*/ 97 w 121"/>
                <a:gd name="T9" fmla="*/ 58 h 60"/>
                <a:gd name="T10" fmla="*/ 97 w 121"/>
                <a:gd name="T11" fmla="*/ 58 h 60"/>
                <a:gd name="T12" fmla="*/ 98 w 121"/>
                <a:gd name="T13" fmla="*/ 58 h 60"/>
                <a:gd name="T14" fmla="*/ 98 w 121"/>
                <a:gd name="T15" fmla="*/ 58 h 60"/>
                <a:gd name="T16" fmla="*/ 98 w 121"/>
                <a:gd name="T17" fmla="*/ 58 h 60"/>
                <a:gd name="T18" fmla="*/ 35 w 121"/>
                <a:gd name="T19" fmla="*/ 25 h 60"/>
                <a:gd name="T20" fmla="*/ 0 w 121"/>
                <a:gd name="T21" fmla="*/ 60 h 60"/>
                <a:gd name="T22" fmla="*/ 85 w 121"/>
                <a:gd name="T23" fmla="*/ 60 h 60"/>
                <a:gd name="T24" fmla="*/ 60 w 121"/>
                <a:gd name="T25" fmla="*/ 50 h 60"/>
                <a:gd name="T26" fmla="*/ 35 w 121"/>
                <a:gd name="T27" fmla="*/ 25 h 60"/>
                <a:gd name="T28" fmla="*/ 118 w 121"/>
                <a:gd name="T29" fmla="*/ 10 h 60"/>
                <a:gd name="T30" fmla="*/ 121 w 121"/>
                <a:gd name="T31" fmla="*/ 25 h 60"/>
                <a:gd name="T32" fmla="*/ 118 w 121"/>
                <a:gd name="T33" fmla="*/ 11 h 60"/>
                <a:gd name="T34" fmla="*/ 118 w 121"/>
                <a:gd name="T35" fmla="*/ 11 h 60"/>
                <a:gd name="T36" fmla="*/ 118 w 121"/>
                <a:gd name="T37" fmla="*/ 11 h 60"/>
                <a:gd name="T38" fmla="*/ 118 w 121"/>
                <a:gd name="T39" fmla="*/ 11 h 60"/>
                <a:gd name="T40" fmla="*/ 118 w 121"/>
                <a:gd name="T41" fmla="*/ 11 h 60"/>
                <a:gd name="T42" fmla="*/ 118 w 121"/>
                <a:gd name="T43" fmla="*/ 10 h 60"/>
                <a:gd name="T44" fmla="*/ 117 w 121"/>
                <a:gd name="T45" fmla="*/ 10 h 60"/>
                <a:gd name="T46" fmla="*/ 118 w 121"/>
                <a:gd name="T47" fmla="*/ 10 h 60"/>
                <a:gd name="T48" fmla="*/ 117 w 121"/>
                <a:gd name="T49" fmla="*/ 10 h 60"/>
                <a:gd name="T50" fmla="*/ 111 w 121"/>
                <a:gd name="T51" fmla="*/ 1 h 60"/>
                <a:gd name="T52" fmla="*/ 111 w 121"/>
                <a:gd name="T53" fmla="*/ 1 h 60"/>
                <a:gd name="T54" fmla="*/ 111 w 121"/>
                <a:gd name="T55" fmla="*/ 1 h 60"/>
                <a:gd name="T56" fmla="*/ 111 w 121"/>
                <a:gd name="T57" fmla="*/ 1 h 60"/>
                <a:gd name="T58" fmla="*/ 111 w 121"/>
                <a:gd name="T59" fmla="*/ 1 h 60"/>
                <a:gd name="T60" fmla="*/ 111 w 121"/>
                <a:gd name="T61" fmla="*/ 1 h 60"/>
                <a:gd name="T62" fmla="*/ 111 w 121"/>
                <a:gd name="T63" fmla="*/ 1 h 60"/>
                <a:gd name="T64" fmla="*/ 111 w 121"/>
                <a:gd name="T65" fmla="*/ 1 h 60"/>
                <a:gd name="T66" fmla="*/ 111 w 121"/>
                <a:gd name="T67" fmla="*/ 1 h 60"/>
                <a:gd name="T68" fmla="*/ 111 w 121"/>
                <a:gd name="T69" fmla="*/ 1 h 60"/>
                <a:gd name="T70" fmla="*/ 111 w 121"/>
                <a:gd name="T71" fmla="*/ 1 h 60"/>
                <a:gd name="T72" fmla="*/ 111 w 121"/>
                <a:gd name="T73" fmla="*/ 0 h 60"/>
                <a:gd name="T74" fmla="*/ 111 w 121"/>
                <a:gd name="T75" fmla="*/ 0 h 60"/>
                <a:gd name="T76" fmla="*/ 111 w 121"/>
                <a:gd name="T77" fmla="*/ 0 h 60"/>
                <a:gd name="T78" fmla="*/ 111 w 121"/>
                <a:gd name="T79" fmla="*/ 0 h 60"/>
                <a:gd name="T80" fmla="*/ 111 w 121"/>
                <a:gd name="T81" fmla="*/ 0 h 60"/>
                <a:gd name="T82" fmla="*/ 111 w 121"/>
                <a:gd name="T83" fmla="*/ 0 h 60"/>
                <a:gd name="T84" fmla="*/ 111 w 121"/>
                <a:gd name="T85" fmla="*/ 0 h 60"/>
                <a:gd name="T86" fmla="*/ 111 w 121"/>
                <a:gd name="T87" fmla="*/ 0 h 60"/>
                <a:gd name="T88" fmla="*/ 111 w 121"/>
                <a:gd name="T89" fmla="*/ 0 h 60"/>
                <a:gd name="T90" fmla="*/ 111 w 121"/>
                <a:gd name="T91" fmla="*/ 0 h 60"/>
                <a:gd name="T92" fmla="*/ 110 w 121"/>
                <a:gd name="T93" fmla="*/ 0 h 60"/>
                <a:gd name="T94" fmla="*/ 111 w 121"/>
                <a:gd name="T95" fmla="*/ 0 h 60"/>
                <a:gd name="T96" fmla="*/ 111 w 121"/>
                <a:gd name="T97" fmla="*/ 0 h 60"/>
                <a:gd name="T98" fmla="*/ 110 w 121"/>
                <a:gd name="T99" fmla="*/ 0 h 60"/>
                <a:gd name="T100" fmla="*/ 110 w 121"/>
                <a:gd name="T10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60">
                  <a:moveTo>
                    <a:pt x="97" y="58"/>
                  </a:moveTo>
                  <a:cubicBezTo>
                    <a:pt x="94" y="59"/>
                    <a:pt x="92" y="60"/>
                    <a:pt x="89" y="60"/>
                  </a:cubicBezTo>
                  <a:cubicBezTo>
                    <a:pt x="92" y="60"/>
                    <a:pt x="95" y="59"/>
                    <a:pt x="97" y="58"/>
                  </a:cubicBezTo>
                  <a:moveTo>
                    <a:pt x="97" y="58"/>
                  </a:moveTo>
                  <a:cubicBezTo>
                    <a:pt x="97" y="58"/>
                    <a:pt x="97" y="58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moveTo>
                    <a:pt x="98" y="58"/>
                  </a:moveTo>
                  <a:cubicBezTo>
                    <a:pt x="98" y="58"/>
                    <a:pt x="98" y="58"/>
                    <a:pt x="98" y="58"/>
                  </a:cubicBezTo>
                  <a:cubicBezTo>
                    <a:pt x="98" y="58"/>
                    <a:pt x="98" y="58"/>
                    <a:pt x="98" y="58"/>
                  </a:cubicBezTo>
                  <a:moveTo>
                    <a:pt x="35" y="25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76" y="60"/>
                    <a:pt x="67" y="57"/>
                    <a:pt x="60" y="50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18" y="10"/>
                  </a:moveTo>
                  <a:cubicBezTo>
                    <a:pt x="120" y="15"/>
                    <a:pt x="121" y="20"/>
                    <a:pt x="121" y="25"/>
                  </a:cubicBezTo>
                  <a:cubicBezTo>
                    <a:pt x="121" y="20"/>
                    <a:pt x="120" y="15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0"/>
                    <a:pt x="118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8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0" y="0"/>
                  </a:moveTo>
                  <a:cubicBezTo>
                    <a:pt x="110" y="0"/>
                    <a:pt x="110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7" name="Freeform 83"/>
            <p:cNvSpPr>
              <a:spLocks noEditPoints="1"/>
            </p:cNvSpPr>
            <p:nvPr/>
          </p:nvSpPr>
          <p:spPr bwMode="auto">
            <a:xfrm>
              <a:off x="8510605" y="1658936"/>
              <a:ext cx="58739" cy="119063"/>
            </a:xfrm>
            <a:custGeom>
              <a:avLst/>
              <a:gdLst>
                <a:gd name="T0" fmla="*/ 4 w 33"/>
                <a:gd name="T1" fmla="*/ 68 h 68"/>
                <a:gd name="T2" fmla="*/ 0 w 33"/>
                <a:gd name="T3" fmla="*/ 68 h 68"/>
                <a:gd name="T4" fmla="*/ 0 w 33"/>
                <a:gd name="T5" fmla="*/ 68 h 68"/>
                <a:gd name="T6" fmla="*/ 0 w 33"/>
                <a:gd name="T7" fmla="*/ 68 h 68"/>
                <a:gd name="T8" fmla="*/ 4 w 33"/>
                <a:gd name="T9" fmla="*/ 68 h 68"/>
                <a:gd name="T10" fmla="*/ 12 w 33"/>
                <a:gd name="T11" fmla="*/ 66 h 68"/>
                <a:gd name="T12" fmla="*/ 12 w 33"/>
                <a:gd name="T13" fmla="*/ 66 h 68"/>
                <a:gd name="T14" fmla="*/ 12 w 33"/>
                <a:gd name="T15" fmla="*/ 66 h 68"/>
                <a:gd name="T16" fmla="*/ 13 w 33"/>
                <a:gd name="T17" fmla="*/ 66 h 68"/>
                <a:gd name="T18" fmla="*/ 12 w 33"/>
                <a:gd name="T19" fmla="*/ 66 h 68"/>
                <a:gd name="T20" fmla="*/ 13 w 33"/>
                <a:gd name="T21" fmla="*/ 66 h 68"/>
                <a:gd name="T22" fmla="*/ 32 w 33"/>
                <a:gd name="T23" fmla="*/ 48 h 68"/>
                <a:gd name="T24" fmla="*/ 13 w 33"/>
                <a:gd name="T25" fmla="*/ 66 h 68"/>
                <a:gd name="T26" fmla="*/ 25 w 33"/>
                <a:gd name="T27" fmla="*/ 58 h 68"/>
                <a:gd name="T28" fmla="*/ 25 w 33"/>
                <a:gd name="T29" fmla="*/ 58 h 68"/>
                <a:gd name="T30" fmla="*/ 32 w 33"/>
                <a:gd name="T31" fmla="*/ 48 h 68"/>
                <a:gd name="T32" fmla="*/ 33 w 33"/>
                <a:gd name="T33" fmla="*/ 48 h 68"/>
                <a:gd name="T34" fmla="*/ 32 w 33"/>
                <a:gd name="T35" fmla="*/ 48 h 68"/>
                <a:gd name="T36" fmla="*/ 33 w 33"/>
                <a:gd name="T37" fmla="*/ 48 h 68"/>
                <a:gd name="T38" fmla="*/ 33 w 33"/>
                <a:gd name="T39" fmla="*/ 18 h 68"/>
                <a:gd name="T40" fmla="*/ 33 w 33"/>
                <a:gd name="T41" fmla="*/ 18 h 68"/>
                <a:gd name="T42" fmla="*/ 33 w 33"/>
                <a:gd name="T43" fmla="*/ 18 h 68"/>
                <a:gd name="T44" fmla="*/ 26 w 33"/>
                <a:gd name="T45" fmla="*/ 9 h 68"/>
                <a:gd name="T46" fmla="*/ 32 w 33"/>
                <a:gd name="T47" fmla="*/ 18 h 68"/>
                <a:gd name="T48" fmla="*/ 26 w 33"/>
                <a:gd name="T49" fmla="*/ 9 h 68"/>
                <a:gd name="T50" fmla="*/ 26 w 33"/>
                <a:gd name="T51" fmla="*/ 9 h 68"/>
                <a:gd name="T52" fmla="*/ 26 w 33"/>
                <a:gd name="T53" fmla="*/ 9 h 68"/>
                <a:gd name="T54" fmla="*/ 26 w 33"/>
                <a:gd name="T55" fmla="*/ 9 h 68"/>
                <a:gd name="T56" fmla="*/ 26 w 33"/>
                <a:gd name="T57" fmla="*/ 9 h 68"/>
                <a:gd name="T58" fmla="*/ 26 w 33"/>
                <a:gd name="T59" fmla="*/ 9 h 68"/>
                <a:gd name="T60" fmla="*/ 26 w 33"/>
                <a:gd name="T61" fmla="*/ 9 h 68"/>
                <a:gd name="T62" fmla="*/ 26 w 33"/>
                <a:gd name="T63" fmla="*/ 8 h 68"/>
                <a:gd name="T64" fmla="*/ 26 w 33"/>
                <a:gd name="T65" fmla="*/ 9 h 68"/>
                <a:gd name="T66" fmla="*/ 26 w 33"/>
                <a:gd name="T67" fmla="*/ 8 h 68"/>
                <a:gd name="T68" fmla="*/ 26 w 33"/>
                <a:gd name="T69" fmla="*/ 8 h 68"/>
                <a:gd name="T70" fmla="*/ 26 w 33"/>
                <a:gd name="T71" fmla="*/ 8 h 68"/>
                <a:gd name="T72" fmla="*/ 26 w 33"/>
                <a:gd name="T73" fmla="*/ 8 h 68"/>
                <a:gd name="T74" fmla="*/ 26 w 33"/>
                <a:gd name="T75" fmla="*/ 8 h 68"/>
                <a:gd name="T76" fmla="*/ 26 w 33"/>
                <a:gd name="T77" fmla="*/ 8 h 68"/>
                <a:gd name="T78" fmla="*/ 26 w 33"/>
                <a:gd name="T79" fmla="*/ 8 h 68"/>
                <a:gd name="T80" fmla="*/ 25 w 33"/>
                <a:gd name="T81" fmla="*/ 8 h 68"/>
                <a:gd name="T82" fmla="*/ 25 w 33"/>
                <a:gd name="T83" fmla="*/ 8 h 68"/>
                <a:gd name="T84" fmla="*/ 25 w 33"/>
                <a:gd name="T85" fmla="*/ 8 h 68"/>
                <a:gd name="T86" fmla="*/ 25 w 33"/>
                <a:gd name="T87" fmla="*/ 8 h 68"/>
                <a:gd name="T88" fmla="*/ 25 w 33"/>
                <a:gd name="T89" fmla="*/ 8 h 68"/>
                <a:gd name="T90" fmla="*/ 25 w 33"/>
                <a:gd name="T91" fmla="*/ 8 h 68"/>
                <a:gd name="T92" fmla="*/ 25 w 33"/>
                <a:gd name="T93" fmla="*/ 7 h 68"/>
                <a:gd name="T94" fmla="*/ 25 w 33"/>
                <a:gd name="T95" fmla="*/ 8 h 68"/>
                <a:gd name="T96" fmla="*/ 25 w 33"/>
                <a:gd name="T97" fmla="*/ 7 h 68"/>
                <a:gd name="T98" fmla="*/ 14 w 33"/>
                <a:gd name="T99" fmla="*/ 0 h 68"/>
                <a:gd name="T100" fmla="*/ 25 w 33"/>
                <a:gd name="T101" fmla="*/ 7 h 68"/>
                <a:gd name="T102" fmla="*/ 14 w 33"/>
                <a:gd name="T103" fmla="*/ 0 h 68"/>
                <a:gd name="T104" fmla="*/ 14 w 33"/>
                <a:gd name="T105" fmla="*/ 0 h 68"/>
                <a:gd name="T106" fmla="*/ 14 w 33"/>
                <a:gd name="T107" fmla="*/ 0 h 68"/>
                <a:gd name="T108" fmla="*/ 14 w 33"/>
                <a:gd name="T10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" h="68">
                  <a:moveTo>
                    <a:pt x="4" y="68"/>
                  </a:moveTo>
                  <a:cubicBezTo>
                    <a:pt x="3" y="68"/>
                    <a:pt x="2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68"/>
                    <a:pt x="3" y="68"/>
                    <a:pt x="4" y="68"/>
                  </a:cubicBezTo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moveTo>
                    <a:pt x="13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3" y="66"/>
                  </a:cubicBezTo>
                  <a:moveTo>
                    <a:pt x="32" y="48"/>
                  </a:moveTo>
                  <a:cubicBezTo>
                    <a:pt x="29" y="56"/>
                    <a:pt x="21" y="63"/>
                    <a:pt x="13" y="66"/>
                  </a:cubicBezTo>
                  <a:cubicBezTo>
                    <a:pt x="17" y="64"/>
                    <a:pt x="22" y="62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8" y="55"/>
                    <a:pt x="31" y="51"/>
                    <a:pt x="32" y="48"/>
                  </a:cubicBezTo>
                  <a:moveTo>
                    <a:pt x="33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33" y="48"/>
                    <a:pt x="33" y="48"/>
                    <a:pt x="33" y="48"/>
                  </a:cubicBezTo>
                  <a:moveTo>
                    <a:pt x="33" y="18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moveTo>
                    <a:pt x="26" y="9"/>
                  </a:moveTo>
                  <a:cubicBezTo>
                    <a:pt x="29" y="12"/>
                    <a:pt x="31" y="15"/>
                    <a:pt x="32" y="18"/>
                  </a:cubicBezTo>
                  <a:cubicBezTo>
                    <a:pt x="31" y="15"/>
                    <a:pt x="29" y="12"/>
                    <a:pt x="26" y="9"/>
                  </a:cubicBezTo>
                  <a:moveTo>
                    <a:pt x="26" y="9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moveTo>
                    <a:pt x="26" y="9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moveTo>
                    <a:pt x="26" y="8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8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moveTo>
                    <a:pt x="25" y="7"/>
                  </a:moveTo>
                  <a:cubicBezTo>
                    <a:pt x="25" y="7"/>
                    <a:pt x="25" y="8"/>
                    <a:pt x="25" y="8"/>
                  </a:cubicBezTo>
                  <a:cubicBezTo>
                    <a:pt x="25" y="8"/>
                    <a:pt x="25" y="7"/>
                    <a:pt x="25" y="7"/>
                  </a:cubicBezTo>
                  <a:moveTo>
                    <a:pt x="14" y="0"/>
                  </a:moveTo>
                  <a:cubicBezTo>
                    <a:pt x="18" y="2"/>
                    <a:pt x="22" y="5"/>
                    <a:pt x="25" y="7"/>
                  </a:cubicBezTo>
                  <a:cubicBezTo>
                    <a:pt x="22" y="4"/>
                    <a:pt x="18" y="2"/>
                    <a:pt x="14" y="0"/>
                  </a:cubicBezTo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F77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8" name="Freeform 84"/>
            <p:cNvSpPr>
              <a:spLocks/>
            </p:cNvSpPr>
            <p:nvPr/>
          </p:nvSpPr>
          <p:spPr bwMode="auto">
            <a:xfrm>
              <a:off x="8430709" y="1655762"/>
              <a:ext cx="150813" cy="122237"/>
            </a:xfrm>
            <a:custGeom>
              <a:avLst/>
              <a:gdLst>
                <a:gd name="T0" fmla="*/ 50 w 86"/>
                <a:gd name="T1" fmla="*/ 0 h 70"/>
                <a:gd name="T2" fmla="*/ 25 w 86"/>
                <a:gd name="T3" fmla="*/ 10 h 70"/>
                <a:gd name="T4" fmla="*/ 0 w 86"/>
                <a:gd name="T5" fmla="*/ 35 h 70"/>
                <a:gd name="T6" fmla="*/ 25 w 86"/>
                <a:gd name="T7" fmla="*/ 60 h 70"/>
                <a:gd name="T8" fmla="*/ 50 w 86"/>
                <a:gd name="T9" fmla="*/ 70 h 70"/>
                <a:gd name="T10" fmla="*/ 50 w 86"/>
                <a:gd name="T11" fmla="*/ 70 h 70"/>
                <a:gd name="T12" fmla="*/ 54 w 86"/>
                <a:gd name="T13" fmla="*/ 70 h 70"/>
                <a:gd name="T14" fmla="*/ 62 w 86"/>
                <a:gd name="T15" fmla="*/ 68 h 70"/>
                <a:gd name="T16" fmla="*/ 62 w 86"/>
                <a:gd name="T17" fmla="*/ 68 h 70"/>
                <a:gd name="T18" fmla="*/ 62 w 86"/>
                <a:gd name="T19" fmla="*/ 68 h 70"/>
                <a:gd name="T20" fmla="*/ 63 w 86"/>
                <a:gd name="T21" fmla="*/ 68 h 70"/>
                <a:gd name="T22" fmla="*/ 63 w 86"/>
                <a:gd name="T23" fmla="*/ 68 h 70"/>
                <a:gd name="T24" fmla="*/ 82 w 86"/>
                <a:gd name="T25" fmla="*/ 50 h 70"/>
                <a:gd name="T26" fmla="*/ 82 w 86"/>
                <a:gd name="T27" fmla="*/ 50 h 70"/>
                <a:gd name="T28" fmla="*/ 83 w 86"/>
                <a:gd name="T29" fmla="*/ 50 h 70"/>
                <a:gd name="T30" fmla="*/ 86 w 86"/>
                <a:gd name="T31" fmla="*/ 35 h 70"/>
                <a:gd name="T32" fmla="*/ 83 w 86"/>
                <a:gd name="T33" fmla="*/ 20 h 70"/>
                <a:gd name="T34" fmla="*/ 83 w 86"/>
                <a:gd name="T35" fmla="*/ 20 h 70"/>
                <a:gd name="T36" fmla="*/ 82 w 86"/>
                <a:gd name="T37" fmla="*/ 20 h 70"/>
                <a:gd name="T38" fmla="*/ 76 w 86"/>
                <a:gd name="T39" fmla="*/ 11 h 70"/>
                <a:gd name="T40" fmla="*/ 76 w 86"/>
                <a:gd name="T41" fmla="*/ 11 h 70"/>
                <a:gd name="T42" fmla="*/ 76 w 86"/>
                <a:gd name="T43" fmla="*/ 11 h 70"/>
                <a:gd name="T44" fmla="*/ 76 w 86"/>
                <a:gd name="T45" fmla="*/ 11 h 70"/>
                <a:gd name="T46" fmla="*/ 76 w 86"/>
                <a:gd name="T47" fmla="*/ 11 h 70"/>
                <a:gd name="T48" fmla="*/ 76 w 86"/>
                <a:gd name="T49" fmla="*/ 11 h 70"/>
                <a:gd name="T50" fmla="*/ 76 w 86"/>
                <a:gd name="T51" fmla="*/ 10 h 70"/>
                <a:gd name="T52" fmla="*/ 76 w 86"/>
                <a:gd name="T53" fmla="*/ 10 h 70"/>
                <a:gd name="T54" fmla="*/ 76 w 86"/>
                <a:gd name="T55" fmla="*/ 10 h 70"/>
                <a:gd name="T56" fmla="*/ 76 w 86"/>
                <a:gd name="T57" fmla="*/ 10 h 70"/>
                <a:gd name="T58" fmla="*/ 76 w 86"/>
                <a:gd name="T59" fmla="*/ 10 h 70"/>
                <a:gd name="T60" fmla="*/ 75 w 86"/>
                <a:gd name="T61" fmla="*/ 10 h 70"/>
                <a:gd name="T62" fmla="*/ 75 w 86"/>
                <a:gd name="T63" fmla="*/ 10 h 70"/>
                <a:gd name="T64" fmla="*/ 75 w 86"/>
                <a:gd name="T65" fmla="*/ 10 h 70"/>
                <a:gd name="T66" fmla="*/ 75 w 86"/>
                <a:gd name="T67" fmla="*/ 10 h 70"/>
                <a:gd name="T68" fmla="*/ 75 w 86"/>
                <a:gd name="T69" fmla="*/ 10 h 70"/>
                <a:gd name="T70" fmla="*/ 75 w 86"/>
                <a:gd name="T71" fmla="*/ 10 h 70"/>
                <a:gd name="T72" fmla="*/ 75 w 86"/>
                <a:gd name="T73" fmla="*/ 10 h 70"/>
                <a:gd name="T74" fmla="*/ 75 w 86"/>
                <a:gd name="T75" fmla="*/ 9 h 70"/>
                <a:gd name="T76" fmla="*/ 75 w 86"/>
                <a:gd name="T77" fmla="*/ 9 h 70"/>
                <a:gd name="T78" fmla="*/ 64 w 86"/>
                <a:gd name="T79" fmla="*/ 2 h 70"/>
                <a:gd name="T80" fmla="*/ 64 w 86"/>
                <a:gd name="T81" fmla="*/ 2 h 70"/>
                <a:gd name="T82" fmla="*/ 64 w 86"/>
                <a:gd name="T83" fmla="*/ 2 h 70"/>
                <a:gd name="T84" fmla="*/ 50 w 86"/>
                <a:gd name="T8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6" h="70">
                  <a:moveTo>
                    <a:pt x="50" y="0"/>
                  </a:move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3" y="70"/>
                    <a:pt x="54" y="70"/>
                  </a:cubicBezTo>
                  <a:cubicBezTo>
                    <a:pt x="57" y="70"/>
                    <a:pt x="59" y="69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62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71" y="65"/>
                    <a:pt x="79" y="58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2" y="7"/>
                    <a:pt x="68" y="4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0" y="1"/>
                    <a:pt x="55" y="0"/>
                    <a:pt x="50" y="0"/>
                  </a:cubicBezTo>
                </a:path>
              </a:pathLst>
            </a:custGeom>
            <a:solidFill>
              <a:srgbClr val="F34D00"/>
            </a:solidFill>
            <a:ln w="12700">
              <a:solidFill>
                <a:srgbClr val="F34D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59" name="角丸四角形 58"/>
          <p:cNvSpPr/>
          <p:nvPr/>
        </p:nvSpPr>
        <p:spPr>
          <a:xfrm flipH="1">
            <a:off x="3956050" y="3932132"/>
            <a:ext cx="2677772" cy="7276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29829" y="1208896"/>
            <a:ext cx="8353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アドレスと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アドレスは同一ネットワークが必須です。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サブネットワーク越しの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接続はサポートしません。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サブネット越しにコントローラに帰属したとしても、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の冗長機能は機能せず不整合を引き起こします。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3" name="グループ化 62"/>
          <p:cNvGrpSpPr>
            <a:grpSpLocks noChangeAspect="1"/>
          </p:cNvGrpSpPr>
          <p:nvPr/>
        </p:nvGrpSpPr>
        <p:grpSpPr>
          <a:xfrm>
            <a:off x="5663120" y="3925351"/>
            <a:ext cx="601322" cy="601322"/>
            <a:chOff x="3420060" y="3160799"/>
            <a:chExt cx="1224000" cy="1224000"/>
          </a:xfrm>
        </p:grpSpPr>
        <p:sp>
          <p:nvSpPr>
            <p:cNvPr id="64" name="円/楕円 68"/>
            <p:cNvSpPr/>
            <p:nvPr/>
          </p:nvSpPr>
          <p:spPr>
            <a:xfrm>
              <a:off x="3420060" y="3160799"/>
              <a:ext cx="1224000" cy="122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5" name="フリーフォーム 64"/>
            <p:cNvSpPr>
              <a:spLocks noChangeAspect="1"/>
            </p:cNvSpPr>
            <p:nvPr/>
          </p:nvSpPr>
          <p:spPr>
            <a:xfrm>
              <a:off x="3484088" y="3224827"/>
              <a:ext cx="1095944" cy="1095944"/>
            </a:xfrm>
            <a:custGeom>
              <a:avLst/>
              <a:gdLst>
                <a:gd name="connsiteX0" fmla="*/ 1466161 w 1824552"/>
                <a:gd name="connsiteY0" fmla="*/ 973942 h 1824552"/>
                <a:gd name="connsiteX1" fmla="*/ 1394161 w 1824552"/>
                <a:gd name="connsiteY1" fmla="*/ 1045942 h 1824552"/>
                <a:gd name="connsiteX2" fmla="*/ 1394161 w 1824552"/>
                <a:gd name="connsiteY2" fmla="*/ 1276507 h 1824552"/>
                <a:gd name="connsiteX3" fmla="*/ 1135444 w 1824552"/>
                <a:gd name="connsiteY3" fmla="*/ 1017789 h 1824552"/>
                <a:gd name="connsiteX4" fmla="*/ 1033620 w 1824552"/>
                <a:gd name="connsiteY4" fmla="*/ 1017789 h 1824552"/>
                <a:gd name="connsiteX5" fmla="*/ 1033620 w 1824552"/>
                <a:gd name="connsiteY5" fmla="*/ 1119613 h 1824552"/>
                <a:gd name="connsiteX6" fmla="*/ 1299400 w 1824552"/>
                <a:gd name="connsiteY6" fmla="*/ 1385393 h 1824552"/>
                <a:gd name="connsiteX7" fmla="*/ 1054710 w 1824552"/>
                <a:gd name="connsiteY7" fmla="*/ 1385393 h 1824552"/>
                <a:gd name="connsiteX8" fmla="*/ 982710 w 1824552"/>
                <a:gd name="connsiteY8" fmla="*/ 1457393 h 1824552"/>
                <a:gd name="connsiteX9" fmla="*/ 1054710 w 1824552"/>
                <a:gd name="connsiteY9" fmla="*/ 1529393 h 1824552"/>
                <a:gd name="connsiteX10" fmla="*/ 1394161 w 1824552"/>
                <a:gd name="connsiteY10" fmla="*/ 1529393 h 1824552"/>
                <a:gd name="connsiteX11" fmla="*/ 1394161 w 1824552"/>
                <a:gd name="connsiteY11" fmla="*/ 1529393 h 1824552"/>
                <a:gd name="connsiteX12" fmla="*/ 1538161 w 1824552"/>
                <a:gd name="connsiteY12" fmla="*/ 1529393 h 1824552"/>
                <a:gd name="connsiteX13" fmla="*/ 1538161 w 1824552"/>
                <a:gd name="connsiteY13" fmla="*/ 1045942 h 1824552"/>
                <a:gd name="connsiteX14" fmla="*/ 1466161 w 1824552"/>
                <a:gd name="connsiteY14" fmla="*/ 973942 h 1824552"/>
                <a:gd name="connsiteX15" fmla="*/ 370468 w 1824552"/>
                <a:gd name="connsiteY15" fmla="*/ 966876 h 1824552"/>
                <a:gd name="connsiteX16" fmla="*/ 298468 w 1824552"/>
                <a:gd name="connsiteY16" fmla="*/ 1038876 h 1824552"/>
                <a:gd name="connsiteX17" fmla="*/ 370468 w 1824552"/>
                <a:gd name="connsiteY17" fmla="*/ 1110876 h 1824552"/>
                <a:gd name="connsiteX18" fmla="*/ 616076 w 1824552"/>
                <a:gd name="connsiteY18" fmla="*/ 1110876 h 1824552"/>
                <a:gd name="connsiteX19" fmla="*/ 349377 w 1824552"/>
                <a:gd name="connsiteY19" fmla="*/ 1377575 h 1824552"/>
                <a:gd name="connsiteX20" fmla="*/ 349377 w 1824552"/>
                <a:gd name="connsiteY20" fmla="*/ 1479398 h 1824552"/>
                <a:gd name="connsiteX21" fmla="*/ 451201 w 1824552"/>
                <a:gd name="connsiteY21" fmla="*/ 1479398 h 1824552"/>
                <a:gd name="connsiteX22" fmla="*/ 709917 w 1824552"/>
                <a:gd name="connsiteY22" fmla="*/ 1220681 h 1824552"/>
                <a:gd name="connsiteX23" fmla="*/ 709917 w 1824552"/>
                <a:gd name="connsiteY23" fmla="*/ 1457394 h 1824552"/>
                <a:gd name="connsiteX24" fmla="*/ 781917 w 1824552"/>
                <a:gd name="connsiteY24" fmla="*/ 1529394 h 1824552"/>
                <a:gd name="connsiteX25" fmla="*/ 853917 w 1824552"/>
                <a:gd name="connsiteY25" fmla="*/ 1457394 h 1824552"/>
                <a:gd name="connsiteX26" fmla="*/ 853917 w 1824552"/>
                <a:gd name="connsiteY26" fmla="*/ 1110876 h 1824552"/>
                <a:gd name="connsiteX27" fmla="*/ 853919 w 1824552"/>
                <a:gd name="connsiteY27" fmla="*/ 1110876 h 1824552"/>
                <a:gd name="connsiteX28" fmla="*/ 853919 w 1824552"/>
                <a:gd name="connsiteY28" fmla="*/ 966876 h 1824552"/>
                <a:gd name="connsiteX29" fmla="*/ 1059643 w 1824552"/>
                <a:gd name="connsiteY29" fmla="*/ 286361 h 1824552"/>
                <a:gd name="connsiteX30" fmla="*/ 987643 w 1824552"/>
                <a:gd name="connsiteY30" fmla="*/ 358361 h 1824552"/>
                <a:gd name="connsiteX31" fmla="*/ 987643 w 1824552"/>
                <a:gd name="connsiteY31" fmla="*/ 697812 h 1824552"/>
                <a:gd name="connsiteX32" fmla="*/ 982710 w 1824552"/>
                <a:gd name="connsiteY32" fmla="*/ 697812 h 1824552"/>
                <a:gd name="connsiteX33" fmla="*/ 982710 w 1824552"/>
                <a:gd name="connsiteY33" fmla="*/ 841812 h 1824552"/>
                <a:gd name="connsiteX34" fmla="*/ 987643 w 1824552"/>
                <a:gd name="connsiteY34" fmla="*/ 841812 h 1824552"/>
                <a:gd name="connsiteX35" fmla="*/ 987643 w 1824552"/>
                <a:gd name="connsiteY35" fmla="*/ 841812 h 1824552"/>
                <a:gd name="connsiteX36" fmla="*/ 1131643 w 1824552"/>
                <a:gd name="connsiteY36" fmla="*/ 841812 h 1824552"/>
                <a:gd name="connsiteX37" fmla="*/ 1131643 w 1824552"/>
                <a:gd name="connsiteY37" fmla="*/ 841812 h 1824552"/>
                <a:gd name="connsiteX38" fmla="*/ 1466161 w 1824552"/>
                <a:gd name="connsiteY38" fmla="*/ 841812 h 1824552"/>
                <a:gd name="connsiteX39" fmla="*/ 1538161 w 1824552"/>
                <a:gd name="connsiteY39" fmla="*/ 769812 h 1824552"/>
                <a:gd name="connsiteX40" fmla="*/ 1466161 w 1824552"/>
                <a:gd name="connsiteY40" fmla="*/ 697812 h 1824552"/>
                <a:gd name="connsiteX41" fmla="*/ 1226531 w 1824552"/>
                <a:gd name="connsiteY41" fmla="*/ 697812 h 1824552"/>
                <a:gd name="connsiteX42" fmla="*/ 1487251 w 1824552"/>
                <a:gd name="connsiteY42" fmla="*/ 437092 h 1824552"/>
                <a:gd name="connsiteX43" fmla="*/ 1487251 w 1824552"/>
                <a:gd name="connsiteY43" fmla="*/ 335268 h 1824552"/>
                <a:gd name="connsiteX44" fmla="*/ 1385428 w 1824552"/>
                <a:gd name="connsiteY44" fmla="*/ 335268 h 1824552"/>
                <a:gd name="connsiteX45" fmla="*/ 1131643 w 1824552"/>
                <a:gd name="connsiteY45" fmla="*/ 589053 h 1824552"/>
                <a:gd name="connsiteX46" fmla="*/ 1131643 w 1824552"/>
                <a:gd name="connsiteY46" fmla="*/ 358361 h 1824552"/>
                <a:gd name="connsiteX47" fmla="*/ 1059643 w 1824552"/>
                <a:gd name="connsiteY47" fmla="*/ 286361 h 1824552"/>
                <a:gd name="connsiteX48" fmla="*/ 298467 w 1824552"/>
                <a:gd name="connsiteY48" fmla="*/ 279295 h 1824552"/>
                <a:gd name="connsiteX49" fmla="*/ 298467 w 1824552"/>
                <a:gd name="connsiteY49" fmla="*/ 423295 h 1824552"/>
                <a:gd name="connsiteX50" fmla="*/ 298467 w 1824552"/>
                <a:gd name="connsiteY50" fmla="*/ 423295 h 1824552"/>
                <a:gd name="connsiteX51" fmla="*/ 298467 w 1824552"/>
                <a:gd name="connsiteY51" fmla="*/ 769813 h 1824552"/>
                <a:gd name="connsiteX52" fmla="*/ 370467 w 1824552"/>
                <a:gd name="connsiteY52" fmla="*/ 841813 h 1824552"/>
                <a:gd name="connsiteX53" fmla="*/ 442467 w 1824552"/>
                <a:gd name="connsiteY53" fmla="*/ 769813 h 1824552"/>
                <a:gd name="connsiteX54" fmla="*/ 442467 w 1824552"/>
                <a:gd name="connsiteY54" fmla="*/ 531219 h 1824552"/>
                <a:gd name="connsiteX55" fmla="*/ 701185 w 1824552"/>
                <a:gd name="connsiteY55" fmla="*/ 789937 h 1824552"/>
                <a:gd name="connsiteX56" fmla="*/ 803008 w 1824552"/>
                <a:gd name="connsiteY56" fmla="*/ 789937 h 1824552"/>
                <a:gd name="connsiteX57" fmla="*/ 803008 w 1824552"/>
                <a:gd name="connsiteY57" fmla="*/ 688113 h 1824552"/>
                <a:gd name="connsiteX58" fmla="*/ 538189 w 1824552"/>
                <a:gd name="connsiteY58" fmla="*/ 423295 h 1824552"/>
                <a:gd name="connsiteX59" fmla="*/ 781918 w 1824552"/>
                <a:gd name="connsiteY59" fmla="*/ 423295 h 1824552"/>
                <a:gd name="connsiteX60" fmla="*/ 853918 w 1824552"/>
                <a:gd name="connsiteY60" fmla="*/ 351295 h 1824552"/>
                <a:gd name="connsiteX61" fmla="*/ 781918 w 1824552"/>
                <a:gd name="connsiteY61" fmla="*/ 279295 h 1824552"/>
                <a:gd name="connsiteX62" fmla="*/ 912276 w 1824552"/>
                <a:gd name="connsiteY62" fmla="*/ 0 h 1824552"/>
                <a:gd name="connsiteX63" fmla="*/ 1824552 w 1824552"/>
                <a:gd name="connsiteY63" fmla="*/ 912276 h 1824552"/>
                <a:gd name="connsiteX64" fmla="*/ 912276 w 1824552"/>
                <a:gd name="connsiteY64" fmla="*/ 1824552 h 1824552"/>
                <a:gd name="connsiteX65" fmla="*/ 0 w 1824552"/>
                <a:gd name="connsiteY65" fmla="*/ 912276 h 1824552"/>
                <a:gd name="connsiteX66" fmla="*/ 912276 w 1824552"/>
                <a:gd name="connsiteY66" fmla="*/ 0 h 182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824552" h="1824552">
                  <a:moveTo>
                    <a:pt x="1466161" y="973942"/>
                  </a:moveTo>
                  <a:cubicBezTo>
                    <a:pt x="1426396" y="973942"/>
                    <a:pt x="1394161" y="1006177"/>
                    <a:pt x="1394161" y="1045942"/>
                  </a:cubicBezTo>
                  <a:lnTo>
                    <a:pt x="1394161" y="1276507"/>
                  </a:lnTo>
                  <a:lnTo>
                    <a:pt x="1135444" y="1017789"/>
                  </a:lnTo>
                  <a:cubicBezTo>
                    <a:pt x="1107326" y="989671"/>
                    <a:pt x="1061738" y="989671"/>
                    <a:pt x="1033620" y="1017789"/>
                  </a:cubicBezTo>
                  <a:cubicBezTo>
                    <a:pt x="1005502" y="1045907"/>
                    <a:pt x="1005502" y="1091495"/>
                    <a:pt x="1033620" y="1119613"/>
                  </a:cubicBezTo>
                  <a:lnTo>
                    <a:pt x="1299400" y="1385393"/>
                  </a:lnTo>
                  <a:lnTo>
                    <a:pt x="1054710" y="1385393"/>
                  </a:lnTo>
                  <a:cubicBezTo>
                    <a:pt x="1014945" y="1385393"/>
                    <a:pt x="982710" y="1417628"/>
                    <a:pt x="982710" y="1457393"/>
                  </a:cubicBezTo>
                  <a:cubicBezTo>
                    <a:pt x="982710" y="1497158"/>
                    <a:pt x="1014945" y="1529393"/>
                    <a:pt x="1054710" y="1529393"/>
                  </a:cubicBezTo>
                  <a:lnTo>
                    <a:pt x="1394161" y="1529393"/>
                  </a:lnTo>
                  <a:lnTo>
                    <a:pt x="1394161" y="1529393"/>
                  </a:lnTo>
                  <a:lnTo>
                    <a:pt x="1538161" y="1529393"/>
                  </a:lnTo>
                  <a:lnTo>
                    <a:pt x="1538161" y="1045942"/>
                  </a:lnTo>
                  <a:cubicBezTo>
                    <a:pt x="1538161" y="1006177"/>
                    <a:pt x="1505926" y="973942"/>
                    <a:pt x="1466161" y="973942"/>
                  </a:cubicBezTo>
                  <a:close/>
                  <a:moveTo>
                    <a:pt x="370468" y="966876"/>
                  </a:moveTo>
                  <a:cubicBezTo>
                    <a:pt x="330703" y="966876"/>
                    <a:pt x="298468" y="999111"/>
                    <a:pt x="298468" y="1038876"/>
                  </a:cubicBezTo>
                  <a:cubicBezTo>
                    <a:pt x="298468" y="1078641"/>
                    <a:pt x="330703" y="1110876"/>
                    <a:pt x="370468" y="1110876"/>
                  </a:cubicBezTo>
                  <a:lnTo>
                    <a:pt x="616076" y="1110876"/>
                  </a:lnTo>
                  <a:lnTo>
                    <a:pt x="349377" y="1377575"/>
                  </a:lnTo>
                  <a:cubicBezTo>
                    <a:pt x="321259" y="1405693"/>
                    <a:pt x="321259" y="1451280"/>
                    <a:pt x="349377" y="1479398"/>
                  </a:cubicBezTo>
                  <a:cubicBezTo>
                    <a:pt x="377495" y="1507516"/>
                    <a:pt x="423083" y="1507516"/>
                    <a:pt x="451201" y="1479398"/>
                  </a:cubicBezTo>
                  <a:lnTo>
                    <a:pt x="709917" y="1220681"/>
                  </a:lnTo>
                  <a:lnTo>
                    <a:pt x="709917" y="1457394"/>
                  </a:lnTo>
                  <a:cubicBezTo>
                    <a:pt x="709917" y="1497159"/>
                    <a:pt x="742152" y="1529394"/>
                    <a:pt x="781917" y="1529394"/>
                  </a:cubicBezTo>
                  <a:cubicBezTo>
                    <a:pt x="821682" y="1529394"/>
                    <a:pt x="853917" y="1497159"/>
                    <a:pt x="853917" y="1457394"/>
                  </a:cubicBezTo>
                  <a:lnTo>
                    <a:pt x="853917" y="1110876"/>
                  </a:lnTo>
                  <a:lnTo>
                    <a:pt x="853919" y="1110876"/>
                  </a:lnTo>
                  <a:lnTo>
                    <a:pt x="853919" y="966876"/>
                  </a:lnTo>
                  <a:close/>
                  <a:moveTo>
                    <a:pt x="1059643" y="286361"/>
                  </a:moveTo>
                  <a:cubicBezTo>
                    <a:pt x="1019878" y="286361"/>
                    <a:pt x="987643" y="318596"/>
                    <a:pt x="987643" y="358361"/>
                  </a:cubicBezTo>
                  <a:lnTo>
                    <a:pt x="987643" y="697812"/>
                  </a:lnTo>
                  <a:lnTo>
                    <a:pt x="982710" y="697812"/>
                  </a:lnTo>
                  <a:lnTo>
                    <a:pt x="982710" y="841812"/>
                  </a:lnTo>
                  <a:lnTo>
                    <a:pt x="987643" y="841812"/>
                  </a:lnTo>
                  <a:lnTo>
                    <a:pt x="987643" y="841812"/>
                  </a:lnTo>
                  <a:lnTo>
                    <a:pt x="1131643" y="841812"/>
                  </a:lnTo>
                  <a:lnTo>
                    <a:pt x="1131643" y="841812"/>
                  </a:lnTo>
                  <a:lnTo>
                    <a:pt x="1466161" y="841812"/>
                  </a:lnTo>
                  <a:cubicBezTo>
                    <a:pt x="1505926" y="841812"/>
                    <a:pt x="1538161" y="809577"/>
                    <a:pt x="1538161" y="769812"/>
                  </a:cubicBezTo>
                  <a:cubicBezTo>
                    <a:pt x="1538161" y="730047"/>
                    <a:pt x="1505926" y="697812"/>
                    <a:pt x="1466161" y="697812"/>
                  </a:cubicBezTo>
                  <a:lnTo>
                    <a:pt x="1226531" y="697812"/>
                  </a:lnTo>
                  <a:lnTo>
                    <a:pt x="1487251" y="437092"/>
                  </a:lnTo>
                  <a:cubicBezTo>
                    <a:pt x="1515369" y="408974"/>
                    <a:pt x="1515369" y="363386"/>
                    <a:pt x="1487251" y="335268"/>
                  </a:cubicBezTo>
                  <a:cubicBezTo>
                    <a:pt x="1459133" y="307150"/>
                    <a:pt x="1413546" y="307150"/>
                    <a:pt x="1385428" y="335268"/>
                  </a:cubicBezTo>
                  <a:lnTo>
                    <a:pt x="1131643" y="589053"/>
                  </a:lnTo>
                  <a:lnTo>
                    <a:pt x="1131643" y="358361"/>
                  </a:lnTo>
                  <a:cubicBezTo>
                    <a:pt x="1131643" y="318596"/>
                    <a:pt x="1099408" y="286361"/>
                    <a:pt x="1059643" y="286361"/>
                  </a:cubicBezTo>
                  <a:close/>
                  <a:moveTo>
                    <a:pt x="298467" y="279295"/>
                  </a:moveTo>
                  <a:lnTo>
                    <a:pt x="298467" y="423295"/>
                  </a:lnTo>
                  <a:lnTo>
                    <a:pt x="298467" y="423295"/>
                  </a:lnTo>
                  <a:lnTo>
                    <a:pt x="298467" y="769813"/>
                  </a:lnTo>
                  <a:cubicBezTo>
                    <a:pt x="298467" y="809578"/>
                    <a:pt x="330702" y="841813"/>
                    <a:pt x="370467" y="841813"/>
                  </a:cubicBezTo>
                  <a:cubicBezTo>
                    <a:pt x="410232" y="841813"/>
                    <a:pt x="442467" y="809578"/>
                    <a:pt x="442467" y="769813"/>
                  </a:cubicBezTo>
                  <a:lnTo>
                    <a:pt x="442467" y="531219"/>
                  </a:lnTo>
                  <a:lnTo>
                    <a:pt x="701185" y="789937"/>
                  </a:lnTo>
                  <a:cubicBezTo>
                    <a:pt x="729303" y="818055"/>
                    <a:pt x="774890" y="818055"/>
                    <a:pt x="803008" y="789937"/>
                  </a:cubicBezTo>
                  <a:cubicBezTo>
                    <a:pt x="831126" y="761819"/>
                    <a:pt x="831126" y="716232"/>
                    <a:pt x="803008" y="688113"/>
                  </a:cubicBezTo>
                  <a:lnTo>
                    <a:pt x="538189" y="423295"/>
                  </a:lnTo>
                  <a:lnTo>
                    <a:pt x="781918" y="423295"/>
                  </a:lnTo>
                  <a:cubicBezTo>
                    <a:pt x="821683" y="423295"/>
                    <a:pt x="853918" y="391060"/>
                    <a:pt x="853918" y="351295"/>
                  </a:cubicBezTo>
                  <a:cubicBezTo>
                    <a:pt x="853918" y="311530"/>
                    <a:pt x="821683" y="279295"/>
                    <a:pt x="781918" y="279295"/>
                  </a:cubicBezTo>
                  <a:close/>
                  <a:moveTo>
                    <a:pt x="912276" y="0"/>
                  </a:moveTo>
                  <a:cubicBezTo>
                    <a:pt x="1416112" y="0"/>
                    <a:pt x="1824552" y="408440"/>
                    <a:pt x="1824552" y="912276"/>
                  </a:cubicBezTo>
                  <a:cubicBezTo>
                    <a:pt x="1824552" y="1416112"/>
                    <a:pt x="1416112" y="1824552"/>
                    <a:pt x="912276" y="1824552"/>
                  </a:cubicBezTo>
                  <a:cubicBezTo>
                    <a:pt x="408440" y="1824552"/>
                    <a:pt x="0" y="1416112"/>
                    <a:pt x="0" y="912276"/>
                  </a:cubicBezTo>
                  <a:cubicBezTo>
                    <a:pt x="0" y="408440"/>
                    <a:pt x="408440" y="0"/>
                    <a:pt x="91227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66" name="乗算 65"/>
          <p:cNvSpPr>
            <a:spLocks noChangeAspect="1"/>
          </p:cNvSpPr>
          <p:nvPr/>
        </p:nvSpPr>
        <p:spPr>
          <a:xfrm>
            <a:off x="4677141" y="3384327"/>
            <a:ext cx="1167204" cy="1167204"/>
          </a:xfrm>
          <a:prstGeom prst="mathMultiply">
            <a:avLst>
              <a:gd name="adj1" fmla="val 1275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287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冗長機能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1364185" y="4232818"/>
            <a:ext cx="63286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1790143" y="2762797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2542112" y="3732329"/>
            <a:ext cx="4025228" cy="500489"/>
            <a:chOff x="2542112" y="2860310"/>
            <a:chExt cx="4025228" cy="697874"/>
          </a:xfrm>
        </p:grpSpPr>
        <p:cxnSp>
          <p:nvCxnSpPr>
            <p:cNvPr id="40" name="直線コネクタ 39"/>
            <p:cNvCxnSpPr/>
            <p:nvPr/>
          </p:nvCxnSpPr>
          <p:spPr>
            <a:xfrm flipH="1">
              <a:off x="4554726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H="1">
              <a:off x="2542112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6567340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テキスト ボックス 5"/>
          <p:cNvSpPr txBox="1"/>
          <p:nvPr/>
        </p:nvSpPr>
        <p:spPr>
          <a:xfrm>
            <a:off x="431801" y="1206782"/>
            <a:ext cx="8216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コントローラが起動しているのは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のみコントローラが有効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に異常が発生すると、他の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がプライマリになり コントローラが</a:t>
            </a:r>
            <a:r>
              <a:rPr kumimoji="1"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有効となります。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その他の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のコントローラは待機状態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3" name="グループ化 32"/>
          <p:cNvGrpSpPr>
            <a:grpSpLocks noChangeAspect="1"/>
          </p:cNvGrpSpPr>
          <p:nvPr/>
        </p:nvGrpSpPr>
        <p:grpSpPr>
          <a:xfrm>
            <a:off x="2241218" y="3111690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34" name="フリーフォーム 33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35" name="グループ化 34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5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6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9" name="グループ化 38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4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1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67" name="グループ化 66"/>
          <p:cNvGrpSpPr>
            <a:grpSpLocks noChangeAspect="1"/>
          </p:cNvGrpSpPr>
          <p:nvPr/>
        </p:nvGrpSpPr>
        <p:grpSpPr>
          <a:xfrm>
            <a:off x="4255054" y="3109031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68" name="フリーフォーム 67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69" name="グループ化 68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74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5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6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70" name="グループ化 69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7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2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3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77" name="グループ化 76"/>
          <p:cNvGrpSpPr>
            <a:grpSpLocks noChangeAspect="1"/>
          </p:cNvGrpSpPr>
          <p:nvPr/>
        </p:nvGrpSpPr>
        <p:grpSpPr>
          <a:xfrm>
            <a:off x="6247271" y="3122494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78" name="フリーフォーム 77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79" name="グループ化 78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84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5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6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80" name="グループ化 79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8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2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3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7" name="楕円 6"/>
          <p:cNvSpPr>
            <a:spLocks noChangeAspect="1"/>
          </p:cNvSpPr>
          <p:nvPr/>
        </p:nvSpPr>
        <p:spPr>
          <a:xfrm>
            <a:off x="2678941" y="3757678"/>
            <a:ext cx="324345" cy="324345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endParaRPr kumimoji="1" lang="ja-JP" altLang="en-US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895210" y="4314902"/>
            <a:ext cx="49375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通常のコントローラのような 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N+1</a:t>
            </a:r>
            <a:r>
              <a:rPr kumimoji="1" lang="ja-JP" altLang="en-US" sz="1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SSO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構成はサポートされません。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3831312" y="2542049"/>
            <a:ext cx="1468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Subordinate 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AP)</a:t>
            </a:r>
          </a:p>
          <a:p>
            <a:pPr algn="ctr"/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従属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5833004" y="2542049"/>
            <a:ext cx="1468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(Subordinate AP)</a:t>
            </a:r>
          </a:p>
          <a:p>
            <a:pPr algn="ctr"/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従属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240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冗長機能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7766" y="1571578"/>
            <a:ext cx="53299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コマンド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(preferred)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で指定された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機種スペックが高い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(3800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&gt;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2800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&gt;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1800)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接続クライアントが少ない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アドレスが小さい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33770" y="3871516"/>
            <a:ext cx="81311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8.3.102</a:t>
            </a:r>
            <a:r>
              <a:rPr lang="ja-JP" altLang="en-US" sz="1400" dirty="0" smtClean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からコマンドが追加</a:t>
            </a:r>
            <a:endParaRPr lang="en-US" altLang="ja-JP" sz="1400" dirty="0" smtClean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config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next-preferred-master </a:t>
            </a:r>
            <a:r>
              <a:rPr lang="en-US" altLang="ja-JP" sz="1400" i="1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cisco_ap_name</a:t>
            </a:r>
            <a:endParaRPr lang="en-US" altLang="ja-JP" sz="1400" i="1" dirty="0" smtClean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config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next-preferred-master </a:t>
            </a:r>
            <a:r>
              <a:rPr lang="en-US" altLang="ja-JP" sz="1400" i="1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cisco_ap_name</a:t>
            </a:r>
            <a:r>
              <a:rPr lang="en-US" altLang="ja-JP" sz="140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forced-failover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強制昇格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31800" y="4109428"/>
            <a:ext cx="5694680" cy="481622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4" name="グループ化 13"/>
          <p:cNvGrpSpPr>
            <a:grpSpLocks noChangeAspect="1"/>
          </p:cNvGrpSpPr>
          <p:nvPr/>
        </p:nvGrpSpPr>
        <p:grpSpPr>
          <a:xfrm>
            <a:off x="3904835" y="2816867"/>
            <a:ext cx="509556" cy="684300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15" name="フリーフォーム 14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6" name="グループ化 15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17" name="グループ化 16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24" name="正方形/長方形 23"/>
          <p:cNvSpPr/>
          <p:nvPr/>
        </p:nvSpPr>
        <p:spPr>
          <a:xfrm>
            <a:off x="431800" y="1212571"/>
            <a:ext cx="50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</a:t>
            </a:r>
            <a:r>
              <a:rPr kumimoji="1"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の選出</a:t>
            </a:r>
            <a:endParaRPr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5" name="グループ化 24"/>
          <p:cNvGrpSpPr>
            <a:grpSpLocks noChangeAspect="1"/>
          </p:cNvGrpSpPr>
          <p:nvPr/>
        </p:nvGrpSpPr>
        <p:grpSpPr>
          <a:xfrm>
            <a:off x="5397507" y="2816867"/>
            <a:ext cx="509556" cy="684300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26" name="フリーフォーム 25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27" name="グループ化 26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3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28" name="グループ化 27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29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0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1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35" name="グループ化 34"/>
          <p:cNvGrpSpPr>
            <a:grpSpLocks noChangeAspect="1"/>
          </p:cNvGrpSpPr>
          <p:nvPr/>
        </p:nvGrpSpPr>
        <p:grpSpPr>
          <a:xfrm>
            <a:off x="6711586" y="2816867"/>
            <a:ext cx="509556" cy="684300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36" name="フリーフォーム 35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37" name="グループ化 36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42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3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8" name="グループ化 37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39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0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1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45" name="グループ化 44"/>
          <p:cNvGrpSpPr>
            <a:grpSpLocks noChangeAspect="1"/>
          </p:cNvGrpSpPr>
          <p:nvPr/>
        </p:nvGrpSpPr>
        <p:grpSpPr>
          <a:xfrm>
            <a:off x="8025665" y="2816867"/>
            <a:ext cx="509556" cy="684300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46" name="フリーフォーム 45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47" name="グループ化 46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3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4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48" name="グループ化 47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49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0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1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55" name="テキスト ボックス 54"/>
          <p:cNvSpPr txBox="1"/>
          <p:nvPr/>
        </p:nvSpPr>
        <p:spPr>
          <a:xfrm>
            <a:off x="3396034" y="3501167"/>
            <a:ext cx="152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AP3800</a:t>
            </a:r>
          </a:p>
          <a:p>
            <a:pPr algn="ctr"/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クライアント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854319" y="3498134"/>
            <a:ext cx="152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AP3800</a:t>
            </a:r>
          </a:p>
          <a:p>
            <a:pPr algn="ctr"/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クライアント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202785" y="3478292"/>
            <a:ext cx="152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AP2800</a:t>
            </a:r>
          </a:p>
          <a:p>
            <a:pPr algn="ctr"/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クライアント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516864" y="3489730"/>
            <a:ext cx="152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AP1800</a:t>
            </a:r>
          </a:p>
          <a:p>
            <a:pPr algn="ctr"/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クライアント</a:t>
            </a:r>
          </a:p>
        </p:txBody>
      </p:sp>
      <p:sp>
        <p:nvSpPr>
          <p:cNvPr id="60" name="楕円 59"/>
          <p:cNvSpPr>
            <a:spLocks noChangeAspect="1"/>
          </p:cNvSpPr>
          <p:nvPr/>
        </p:nvSpPr>
        <p:spPr>
          <a:xfrm>
            <a:off x="4260100" y="3143912"/>
            <a:ext cx="324345" cy="324345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endParaRPr kumimoji="1" lang="ja-JP" altLang="en-US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522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テキスト ボックス 60"/>
          <p:cNvSpPr txBox="1"/>
          <p:nvPr/>
        </p:nvSpPr>
        <p:spPr>
          <a:xfrm>
            <a:off x="2765228" y="1894650"/>
            <a:ext cx="1282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b="1" dirty="0" smtClean="0">
                <a:ln w="12700" cmpd="sng">
                  <a:solidFill>
                    <a:schemeClr val="bg2"/>
                  </a:solidFill>
                  <a:prstDash val="solid"/>
                </a:ln>
                <a:solidFill>
                  <a:schemeClr val="accent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kumimoji="1" lang="ja-JP" altLang="en-US" sz="9600" b="1" dirty="0" smtClean="0">
              <a:ln w="12700" cmpd="sng">
                <a:solidFill>
                  <a:schemeClr val="bg2"/>
                </a:solidFill>
                <a:prstDash val="solid"/>
              </a:ln>
              <a:solidFill>
                <a:schemeClr val="accent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056501" y="3000311"/>
            <a:ext cx="1282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b="1" dirty="0" smtClean="0">
                <a:ln w="12700" cmpd="sng">
                  <a:solidFill>
                    <a:schemeClr val="bg2"/>
                  </a:solidFill>
                  <a:prstDash val="solid"/>
                </a:ln>
                <a:solidFill>
                  <a:schemeClr val="accent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kumimoji="1" lang="ja-JP" altLang="en-US" sz="9600" b="1" dirty="0" smtClean="0">
              <a:ln w="12700" cmpd="sng">
                <a:solidFill>
                  <a:schemeClr val="bg2"/>
                </a:solidFill>
                <a:prstDash val="solid"/>
              </a:ln>
              <a:solidFill>
                <a:schemeClr val="accent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1095623" y="2008164"/>
            <a:ext cx="1282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b="1" dirty="0" smtClean="0">
                <a:ln w="12700" cmpd="sng">
                  <a:solidFill>
                    <a:schemeClr val="bg2"/>
                  </a:solidFill>
                  <a:prstDash val="solid"/>
                </a:ln>
                <a:solidFill>
                  <a:schemeClr val="accent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kumimoji="1" lang="ja-JP" altLang="en-US" sz="9600" b="1" dirty="0" smtClean="0">
              <a:ln w="12700" cmpd="sng">
                <a:solidFill>
                  <a:schemeClr val="bg2"/>
                </a:solidFill>
                <a:prstDash val="solid"/>
              </a:ln>
              <a:solidFill>
                <a:schemeClr val="accent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次の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候補の選択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" name="グループ化 2"/>
          <p:cNvGrpSpPr>
            <a:grpSpLocks noChangeAspect="1"/>
          </p:cNvGrpSpPr>
          <p:nvPr/>
        </p:nvGrpSpPr>
        <p:grpSpPr>
          <a:xfrm>
            <a:off x="730690" y="2997995"/>
            <a:ext cx="601788" cy="808161"/>
            <a:chOff x="798897" y="1799971"/>
            <a:chExt cx="1164657" cy="1564056"/>
          </a:xfrm>
          <a:solidFill>
            <a:schemeClr val="accent4"/>
          </a:solidFill>
        </p:grpSpPr>
        <p:sp>
          <p:nvSpPr>
            <p:cNvPr id="4" name="フリーフォーム 3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5" name="グループ化 4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10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6" name="グループ化 5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7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13" name="グループ化 12"/>
          <p:cNvGrpSpPr>
            <a:grpSpLocks noChangeAspect="1"/>
          </p:cNvGrpSpPr>
          <p:nvPr/>
        </p:nvGrpSpPr>
        <p:grpSpPr>
          <a:xfrm>
            <a:off x="1925209" y="2234144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14" name="フリーフォーム 13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5" name="グループ化 14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20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2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16" name="グループ化 15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3" name="グループ化 22"/>
          <p:cNvGrpSpPr>
            <a:grpSpLocks noChangeAspect="1"/>
          </p:cNvGrpSpPr>
          <p:nvPr/>
        </p:nvGrpSpPr>
        <p:grpSpPr>
          <a:xfrm>
            <a:off x="3394115" y="2709223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24" name="フリーフォーム 23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25" name="グループ化 24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30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1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2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26" name="グループ化 25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27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33" name="グループ化 32"/>
          <p:cNvGrpSpPr>
            <a:grpSpLocks noChangeAspect="1"/>
          </p:cNvGrpSpPr>
          <p:nvPr/>
        </p:nvGrpSpPr>
        <p:grpSpPr>
          <a:xfrm>
            <a:off x="2773256" y="3769534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34" name="フリーフォーム 33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35" name="グループ化 34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40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1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2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6" name="グループ化 35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9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45" name="グループ化 44"/>
          <p:cNvGrpSpPr>
            <a:grpSpLocks noChangeAspect="1"/>
          </p:cNvGrpSpPr>
          <p:nvPr/>
        </p:nvGrpSpPr>
        <p:grpSpPr>
          <a:xfrm>
            <a:off x="1183967" y="3464006"/>
            <a:ext cx="273101" cy="273101"/>
            <a:chOff x="1415441" y="601249"/>
            <a:chExt cx="1542268" cy="1542268"/>
          </a:xfrm>
        </p:grpSpPr>
        <p:sp>
          <p:nvSpPr>
            <p:cNvPr id="46" name="正方形/長方形 45"/>
            <p:cNvSpPr>
              <a:spLocks noChangeAspect="1"/>
            </p:cNvSpPr>
            <p:nvPr/>
          </p:nvSpPr>
          <p:spPr>
            <a:xfrm>
              <a:off x="1415441" y="601249"/>
              <a:ext cx="1542268" cy="154226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" name="フリーフォーム 46"/>
            <p:cNvSpPr>
              <a:spLocks noChangeAspect="1"/>
            </p:cNvSpPr>
            <p:nvPr/>
          </p:nvSpPr>
          <p:spPr>
            <a:xfrm>
              <a:off x="1415441" y="601249"/>
              <a:ext cx="1542268" cy="1541754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8" name="グループ化 47"/>
          <p:cNvGrpSpPr>
            <a:grpSpLocks noChangeAspect="1"/>
          </p:cNvGrpSpPr>
          <p:nvPr/>
        </p:nvGrpSpPr>
        <p:grpSpPr>
          <a:xfrm>
            <a:off x="2390446" y="2674065"/>
            <a:ext cx="273101" cy="273101"/>
            <a:chOff x="1415441" y="601249"/>
            <a:chExt cx="1542268" cy="1542268"/>
          </a:xfrm>
        </p:grpSpPr>
        <p:sp>
          <p:nvSpPr>
            <p:cNvPr id="49" name="正方形/長方形 48"/>
            <p:cNvSpPr>
              <a:spLocks noChangeAspect="1"/>
            </p:cNvSpPr>
            <p:nvPr/>
          </p:nvSpPr>
          <p:spPr>
            <a:xfrm>
              <a:off x="1415441" y="601249"/>
              <a:ext cx="1542268" cy="154226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" name="フリーフォーム 49"/>
            <p:cNvSpPr>
              <a:spLocks noChangeAspect="1"/>
            </p:cNvSpPr>
            <p:nvPr/>
          </p:nvSpPr>
          <p:spPr>
            <a:xfrm>
              <a:off x="1415441" y="601249"/>
              <a:ext cx="1542268" cy="1541754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51" name="グループ化 50"/>
          <p:cNvGrpSpPr>
            <a:grpSpLocks noChangeAspect="1"/>
          </p:cNvGrpSpPr>
          <p:nvPr/>
        </p:nvGrpSpPr>
        <p:grpSpPr>
          <a:xfrm>
            <a:off x="3859352" y="3127739"/>
            <a:ext cx="273101" cy="273101"/>
            <a:chOff x="1415441" y="601249"/>
            <a:chExt cx="1542268" cy="1542268"/>
          </a:xfrm>
        </p:grpSpPr>
        <p:sp>
          <p:nvSpPr>
            <p:cNvPr id="52" name="正方形/長方形 51"/>
            <p:cNvSpPr>
              <a:spLocks noChangeAspect="1"/>
            </p:cNvSpPr>
            <p:nvPr/>
          </p:nvSpPr>
          <p:spPr>
            <a:xfrm>
              <a:off x="1415441" y="601249"/>
              <a:ext cx="1542268" cy="154226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3" name="フリーフォーム 52"/>
            <p:cNvSpPr>
              <a:spLocks noChangeAspect="1"/>
            </p:cNvSpPr>
            <p:nvPr/>
          </p:nvSpPr>
          <p:spPr>
            <a:xfrm>
              <a:off x="1415441" y="601249"/>
              <a:ext cx="1542268" cy="1541754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54" name="グループ化 53"/>
          <p:cNvGrpSpPr>
            <a:grpSpLocks noChangeAspect="1"/>
          </p:cNvGrpSpPr>
          <p:nvPr/>
        </p:nvGrpSpPr>
        <p:grpSpPr>
          <a:xfrm>
            <a:off x="3246690" y="4230012"/>
            <a:ext cx="273101" cy="273101"/>
            <a:chOff x="1415441" y="601249"/>
            <a:chExt cx="1542268" cy="1542268"/>
          </a:xfrm>
        </p:grpSpPr>
        <p:sp>
          <p:nvSpPr>
            <p:cNvPr id="55" name="正方形/長方形 54"/>
            <p:cNvSpPr>
              <a:spLocks noChangeAspect="1"/>
            </p:cNvSpPr>
            <p:nvPr/>
          </p:nvSpPr>
          <p:spPr>
            <a:xfrm>
              <a:off x="1415441" y="601249"/>
              <a:ext cx="1542268" cy="154226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6" name="フリーフォーム 55"/>
            <p:cNvSpPr>
              <a:spLocks noChangeAspect="1"/>
            </p:cNvSpPr>
            <p:nvPr/>
          </p:nvSpPr>
          <p:spPr>
            <a:xfrm>
              <a:off x="1415441" y="601249"/>
              <a:ext cx="1542268" cy="1541754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57" name="楕円 56"/>
          <p:cNvSpPr>
            <a:spLocks noChangeAspect="1"/>
          </p:cNvSpPr>
          <p:nvPr/>
        </p:nvSpPr>
        <p:spPr>
          <a:xfrm>
            <a:off x="1089598" y="3613200"/>
            <a:ext cx="324345" cy="324345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endParaRPr kumimoji="1" lang="ja-JP" altLang="en-US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20040" y="1201738"/>
            <a:ext cx="4245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全てが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対応イメージの場合、プライマリ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から別の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に切り替わる場合に 次の候補の予測が難しい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789102" y="1193001"/>
            <a:ext cx="413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予め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対応イメージを絞ることで 次の</a:t>
            </a:r>
            <a:r>
              <a:rPr kumimoji="1"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の予測がし易くなる</a:t>
            </a:r>
          </a:p>
        </p:txBody>
      </p:sp>
      <p:grpSp>
        <p:nvGrpSpPr>
          <p:cNvPr id="66" name="グループ化 65"/>
          <p:cNvGrpSpPr>
            <a:grpSpLocks noChangeAspect="1"/>
          </p:cNvGrpSpPr>
          <p:nvPr/>
        </p:nvGrpSpPr>
        <p:grpSpPr>
          <a:xfrm>
            <a:off x="4956675" y="3011749"/>
            <a:ext cx="601788" cy="808161"/>
            <a:chOff x="798897" y="1799971"/>
            <a:chExt cx="1164657" cy="1564056"/>
          </a:xfrm>
          <a:solidFill>
            <a:schemeClr val="accent4"/>
          </a:solidFill>
        </p:grpSpPr>
        <p:sp>
          <p:nvSpPr>
            <p:cNvPr id="67" name="フリーフォーム 66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68" name="グループ化 67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73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4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5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69" name="グループ化 68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70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1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2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76" name="グループ化 75"/>
          <p:cNvGrpSpPr>
            <a:grpSpLocks noChangeAspect="1"/>
          </p:cNvGrpSpPr>
          <p:nvPr/>
        </p:nvGrpSpPr>
        <p:grpSpPr>
          <a:xfrm>
            <a:off x="6151194" y="2247898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77" name="フリーフォーム 76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78" name="グループ化 77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83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4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5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79" name="グループ化 78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80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1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2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86" name="グループ化 85"/>
          <p:cNvGrpSpPr>
            <a:grpSpLocks noChangeAspect="1"/>
          </p:cNvGrpSpPr>
          <p:nvPr/>
        </p:nvGrpSpPr>
        <p:grpSpPr>
          <a:xfrm>
            <a:off x="7620100" y="2722977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87" name="フリーフォーム 86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88" name="グループ化 87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93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4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5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89" name="グループ化 88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90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1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2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96" name="グループ化 95"/>
          <p:cNvGrpSpPr>
            <a:grpSpLocks noChangeAspect="1"/>
          </p:cNvGrpSpPr>
          <p:nvPr/>
        </p:nvGrpSpPr>
        <p:grpSpPr>
          <a:xfrm>
            <a:off x="6999241" y="3783288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97" name="フリーフォーム 96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98" name="グループ化 97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103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4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5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99" name="グループ化 98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100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1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2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106" name="グループ化 105"/>
          <p:cNvGrpSpPr>
            <a:grpSpLocks noChangeAspect="1"/>
          </p:cNvGrpSpPr>
          <p:nvPr/>
        </p:nvGrpSpPr>
        <p:grpSpPr>
          <a:xfrm>
            <a:off x="5409952" y="3477760"/>
            <a:ext cx="273101" cy="273101"/>
            <a:chOff x="1415441" y="601249"/>
            <a:chExt cx="1542268" cy="1542268"/>
          </a:xfrm>
        </p:grpSpPr>
        <p:sp>
          <p:nvSpPr>
            <p:cNvPr id="107" name="正方形/長方形 106"/>
            <p:cNvSpPr>
              <a:spLocks noChangeAspect="1"/>
            </p:cNvSpPr>
            <p:nvPr/>
          </p:nvSpPr>
          <p:spPr>
            <a:xfrm>
              <a:off x="1415441" y="601249"/>
              <a:ext cx="1542268" cy="154226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8" name="フリーフォーム 107"/>
            <p:cNvSpPr>
              <a:spLocks noChangeAspect="1"/>
            </p:cNvSpPr>
            <p:nvPr/>
          </p:nvSpPr>
          <p:spPr>
            <a:xfrm>
              <a:off x="1415441" y="601249"/>
              <a:ext cx="1542268" cy="1541754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09" name="グループ化 108"/>
          <p:cNvGrpSpPr>
            <a:grpSpLocks noChangeAspect="1"/>
          </p:cNvGrpSpPr>
          <p:nvPr/>
        </p:nvGrpSpPr>
        <p:grpSpPr>
          <a:xfrm>
            <a:off x="6616431" y="2687819"/>
            <a:ext cx="273101" cy="273101"/>
            <a:chOff x="1415441" y="601249"/>
            <a:chExt cx="1542268" cy="1542268"/>
          </a:xfrm>
        </p:grpSpPr>
        <p:sp>
          <p:nvSpPr>
            <p:cNvPr id="110" name="正方形/長方形 109"/>
            <p:cNvSpPr>
              <a:spLocks noChangeAspect="1"/>
            </p:cNvSpPr>
            <p:nvPr/>
          </p:nvSpPr>
          <p:spPr>
            <a:xfrm>
              <a:off x="1415441" y="601249"/>
              <a:ext cx="1542268" cy="154226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1" name="フリーフォーム 110"/>
            <p:cNvSpPr>
              <a:spLocks noChangeAspect="1"/>
            </p:cNvSpPr>
            <p:nvPr/>
          </p:nvSpPr>
          <p:spPr>
            <a:xfrm>
              <a:off x="1415441" y="601249"/>
              <a:ext cx="1542268" cy="1541754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18" name="楕円 117"/>
          <p:cNvSpPr>
            <a:spLocks noChangeAspect="1"/>
          </p:cNvSpPr>
          <p:nvPr/>
        </p:nvSpPr>
        <p:spPr>
          <a:xfrm>
            <a:off x="5318069" y="3626839"/>
            <a:ext cx="324345" cy="324345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endParaRPr kumimoji="1" lang="ja-JP" altLang="en-US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20" name="直線矢印コネクタ 119"/>
          <p:cNvCxnSpPr/>
          <p:nvPr/>
        </p:nvCxnSpPr>
        <p:spPr>
          <a:xfrm flipV="1">
            <a:off x="1536197" y="3055247"/>
            <a:ext cx="625867" cy="5937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矢印コネクタ 120"/>
          <p:cNvCxnSpPr/>
          <p:nvPr/>
        </p:nvCxnSpPr>
        <p:spPr>
          <a:xfrm flipV="1">
            <a:off x="1554072" y="3446634"/>
            <a:ext cx="1675068" cy="27966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矢印コネクタ 122"/>
          <p:cNvCxnSpPr/>
          <p:nvPr/>
        </p:nvCxnSpPr>
        <p:spPr>
          <a:xfrm>
            <a:off x="1550899" y="3822319"/>
            <a:ext cx="1111425" cy="55795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矢印コネクタ 125"/>
          <p:cNvCxnSpPr/>
          <p:nvPr/>
        </p:nvCxnSpPr>
        <p:spPr>
          <a:xfrm flipV="1">
            <a:off x="5750402" y="3121762"/>
            <a:ext cx="625867" cy="5937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/>
          <p:cNvSpPr txBox="1"/>
          <p:nvPr/>
        </p:nvSpPr>
        <p:spPr>
          <a:xfrm>
            <a:off x="6614677" y="4597008"/>
            <a:ext cx="1595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CAPWAP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専用</a:t>
            </a:r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7169530" y="3537441"/>
            <a:ext cx="1595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CAPWAP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専用</a:t>
            </a:r>
          </a:p>
        </p:txBody>
      </p:sp>
    </p:spTree>
    <p:extLst>
      <p:ext uri="{BB962C8B-B14F-4D97-AF65-F5344CB8AC3E}">
        <p14:creationId xmlns:p14="http://schemas.microsoft.com/office/powerpoint/2010/main" val="7888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の同期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1364185" y="4232818"/>
            <a:ext cx="63286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1790143" y="2762797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2542112" y="3732329"/>
            <a:ext cx="4025228" cy="500489"/>
            <a:chOff x="2542112" y="2860310"/>
            <a:chExt cx="4025228" cy="697874"/>
          </a:xfrm>
        </p:grpSpPr>
        <p:cxnSp>
          <p:nvCxnSpPr>
            <p:cNvPr id="40" name="直線コネクタ 39"/>
            <p:cNvCxnSpPr/>
            <p:nvPr/>
          </p:nvCxnSpPr>
          <p:spPr>
            <a:xfrm flipH="1">
              <a:off x="4554726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H="1">
              <a:off x="2542112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6567340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テキスト ボックス 5"/>
          <p:cNvSpPr txBox="1"/>
          <p:nvPr/>
        </p:nvSpPr>
        <p:spPr>
          <a:xfrm>
            <a:off x="431801" y="1206782"/>
            <a:ext cx="821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設定情報はプライマリ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からその他の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Save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Config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実行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時に同期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3" name="グループ化 32"/>
          <p:cNvGrpSpPr>
            <a:grpSpLocks noChangeAspect="1"/>
          </p:cNvGrpSpPr>
          <p:nvPr/>
        </p:nvGrpSpPr>
        <p:grpSpPr>
          <a:xfrm>
            <a:off x="2241218" y="3111690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34" name="フリーフォーム 33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35" name="グループ化 34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5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6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9" name="グループ化 38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4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1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67" name="グループ化 66"/>
          <p:cNvGrpSpPr>
            <a:grpSpLocks noChangeAspect="1"/>
          </p:cNvGrpSpPr>
          <p:nvPr/>
        </p:nvGrpSpPr>
        <p:grpSpPr>
          <a:xfrm>
            <a:off x="4255054" y="3109031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68" name="フリーフォーム 67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69" name="グループ化 68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74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5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6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70" name="グループ化 69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7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2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3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77" name="グループ化 76"/>
          <p:cNvGrpSpPr>
            <a:grpSpLocks noChangeAspect="1"/>
          </p:cNvGrpSpPr>
          <p:nvPr/>
        </p:nvGrpSpPr>
        <p:grpSpPr>
          <a:xfrm>
            <a:off x="6247271" y="3122494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78" name="フリーフォーム 77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79" name="グループ化 78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84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5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6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80" name="グループ化 79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8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2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3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7" name="楕円 6"/>
          <p:cNvSpPr>
            <a:spLocks noChangeAspect="1"/>
          </p:cNvSpPr>
          <p:nvPr/>
        </p:nvSpPr>
        <p:spPr>
          <a:xfrm>
            <a:off x="2678941" y="3757678"/>
            <a:ext cx="324345" cy="324345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endParaRPr kumimoji="1" lang="ja-JP" altLang="en-US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6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05" y="3327862"/>
            <a:ext cx="537149" cy="537149"/>
          </a:xfrm>
          <a:prstGeom prst="rect">
            <a:avLst/>
          </a:prstGeom>
        </p:spPr>
      </p:pic>
      <p:grpSp>
        <p:nvGrpSpPr>
          <p:cNvPr id="47" name="Group 138"/>
          <p:cNvGrpSpPr>
            <a:grpSpLocks noChangeAspect="1"/>
          </p:cNvGrpSpPr>
          <p:nvPr/>
        </p:nvGrpSpPr>
        <p:grpSpPr>
          <a:xfrm>
            <a:off x="3478950" y="3368638"/>
            <a:ext cx="1266691" cy="252577"/>
            <a:chOff x="6105525" y="1470025"/>
            <a:chExt cx="2475997" cy="493712"/>
          </a:xfrm>
        </p:grpSpPr>
        <p:sp>
          <p:nvSpPr>
            <p:cNvPr id="48" name="Freeform 78"/>
            <p:cNvSpPr>
              <a:spLocks noEditPoints="1"/>
            </p:cNvSpPr>
            <p:nvPr/>
          </p:nvSpPr>
          <p:spPr bwMode="auto">
            <a:xfrm>
              <a:off x="6105525" y="1655762"/>
              <a:ext cx="2468563" cy="122237"/>
            </a:xfrm>
            <a:custGeom>
              <a:avLst/>
              <a:gdLst>
                <a:gd name="T0" fmla="*/ 1409 w 1412"/>
                <a:gd name="T1" fmla="*/ 50 h 70"/>
                <a:gd name="T2" fmla="*/ 1409 w 1412"/>
                <a:gd name="T3" fmla="*/ 50 h 70"/>
                <a:gd name="T4" fmla="*/ 1409 w 1412"/>
                <a:gd name="T5" fmla="*/ 50 h 70"/>
                <a:gd name="T6" fmla="*/ 1409 w 1412"/>
                <a:gd name="T7" fmla="*/ 21 h 70"/>
                <a:gd name="T8" fmla="*/ 1412 w 1412"/>
                <a:gd name="T9" fmla="*/ 35 h 70"/>
                <a:gd name="T10" fmla="*/ 1409 w 1412"/>
                <a:gd name="T11" fmla="*/ 49 h 70"/>
                <a:gd name="T12" fmla="*/ 1412 w 1412"/>
                <a:gd name="T13" fmla="*/ 35 h 70"/>
                <a:gd name="T14" fmla="*/ 1409 w 1412"/>
                <a:gd name="T15" fmla="*/ 21 h 70"/>
                <a:gd name="T16" fmla="*/ 1409 w 1412"/>
                <a:gd name="T17" fmla="*/ 21 h 70"/>
                <a:gd name="T18" fmla="*/ 1409 w 1412"/>
                <a:gd name="T19" fmla="*/ 21 h 70"/>
                <a:gd name="T20" fmla="*/ 1409 w 1412"/>
                <a:gd name="T21" fmla="*/ 21 h 70"/>
                <a:gd name="T22" fmla="*/ 1409 w 1412"/>
                <a:gd name="T23" fmla="*/ 21 h 70"/>
                <a:gd name="T24" fmla="*/ 1409 w 1412"/>
                <a:gd name="T25" fmla="*/ 21 h 70"/>
                <a:gd name="T26" fmla="*/ 1409 w 1412"/>
                <a:gd name="T27" fmla="*/ 21 h 70"/>
                <a:gd name="T28" fmla="*/ 1402 w 1412"/>
                <a:gd name="T29" fmla="*/ 11 h 70"/>
                <a:gd name="T30" fmla="*/ 1402 w 1412"/>
                <a:gd name="T31" fmla="*/ 11 h 70"/>
                <a:gd name="T32" fmla="*/ 1402 w 1412"/>
                <a:gd name="T33" fmla="*/ 11 h 70"/>
                <a:gd name="T34" fmla="*/ 1402 w 1412"/>
                <a:gd name="T35" fmla="*/ 10 h 70"/>
                <a:gd name="T36" fmla="*/ 1402 w 1412"/>
                <a:gd name="T37" fmla="*/ 10 h 70"/>
                <a:gd name="T38" fmla="*/ 1402 w 1412"/>
                <a:gd name="T39" fmla="*/ 10 h 70"/>
                <a:gd name="T40" fmla="*/ 1402 w 1412"/>
                <a:gd name="T41" fmla="*/ 10 h 70"/>
                <a:gd name="T42" fmla="*/ 1402 w 1412"/>
                <a:gd name="T43" fmla="*/ 10 h 70"/>
                <a:gd name="T44" fmla="*/ 1402 w 1412"/>
                <a:gd name="T45" fmla="*/ 10 h 70"/>
                <a:gd name="T46" fmla="*/ 1401 w 1412"/>
                <a:gd name="T47" fmla="*/ 10 h 70"/>
                <a:gd name="T48" fmla="*/ 1402 w 1412"/>
                <a:gd name="T49" fmla="*/ 10 h 70"/>
                <a:gd name="T50" fmla="*/ 1401 w 1412"/>
                <a:gd name="T51" fmla="*/ 10 h 70"/>
                <a:gd name="T52" fmla="*/ 1291 w 1412"/>
                <a:gd name="T53" fmla="*/ 0 h 70"/>
                <a:gd name="T54" fmla="*/ 35 w 1412"/>
                <a:gd name="T55" fmla="*/ 0 h 70"/>
                <a:gd name="T56" fmla="*/ 0 w 1412"/>
                <a:gd name="T57" fmla="*/ 35 h 70"/>
                <a:gd name="T58" fmla="*/ 35 w 1412"/>
                <a:gd name="T59" fmla="*/ 70 h 70"/>
                <a:gd name="T60" fmla="*/ 1291 w 1412"/>
                <a:gd name="T61" fmla="*/ 70 h 70"/>
                <a:gd name="T62" fmla="*/ 1326 w 1412"/>
                <a:gd name="T63" fmla="*/ 35 h 70"/>
                <a:gd name="T64" fmla="*/ 1291 w 1412"/>
                <a:gd name="T6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2" h="70">
                  <a:moveTo>
                    <a:pt x="1409" y="50"/>
                  </a:moveTo>
                  <a:cubicBezTo>
                    <a:pt x="1409" y="50"/>
                    <a:pt x="1409" y="50"/>
                    <a:pt x="1409" y="50"/>
                  </a:cubicBezTo>
                  <a:cubicBezTo>
                    <a:pt x="1409" y="50"/>
                    <a:pt x="1409" y="50"/>
                    <a:pt x="1409" y="50"/>
                  </a:cubicBezTo>
                  <a:moveTo>
                    <a:pt x="1409" y="21"/>
                  </a:moveTo>
                  <a:cubicBezTo>
                    <a:pt x="1411" y="25"/>
                    <a:pt x="1412" y="30"/>
                    <a:pt x="1412" y="35"/>
                  </a:cubicBezTo>
                  <a:cubicBezTo>
                    <a:pt x="1412" y="40"/>
                    <a:pt x="1411" y="45"/>
                    <a:pt x="1409" y="49"/>
                  </a:cubicBezTo>
                  <a:cubicBezTo>
                    <a:pt x="1411" y="45"/>
                    <a:pt x="1412" y="40"/>
                    <a:pt x="1412" y="35"/>
                  </a:cubicBezTo>
                  <a:cubicBezTo>
                    <a:pt x="1412" y="30"/>
                    <a:pt x="1411" y="25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2" y="11"/>
                  </a:moveTo>
                  <a:cubicBezTo>
                    <a:pt x="1402" y="11"/>
                    <a:pt x="1402" y="11"/>
                    <a:pt x="1402" y="11"/>
                  </a:cubicBezTo>
                  <a:cubicBezTo>
                    <a:pt x="1402" y="11"/>
                    <a:pt x="1402" y="11"/>
                    <a:pt x="1402" y="11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1" y="10"/>
                  </a:moveTo>
                  <a:cubicBezTo>
                    <a:pt x="1401" y="10"/>
                    <a:pt x="1401" y="10"/>
                    <a:pt x="1402" y="10"/>
                  </a:cubicBezTo>
                  <a:cubicBezTo>
                    <a:pt x="1401" y="10"/>
                    <a:pt x="1401" y="10"/>
                    <a:pt x="1401" y="10"/>
                  </a:cubicBezTo>
                  <a:moveTo>
                    <a:pt x="1291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1291" y="70"/>
                    <a:pt x="1291" y="70"/>
                    <a:pt x="1291" y="70"/>
                  </a:cubicBezTo>
                  <a:cubicBezTo>
                    <a:pt x="1326" y="35"/>
                    <a:pt x="1326" y="35"/>
                    <a:pt x="1326" y="35"/>
                  </a:cubicBezTo>
                  <a:cubicBezTo>
                    <a:pt x="1291" y="0"/>
                    <a:pt x="1291" y="0"/>
                    <a:pt x="1291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" name="Freeform 79"/>
            <p:cNvSpPr>
              <a:spLocks noEditPoints="1"/>
            </p:cNvSpPr>
            <p:nvPr/>
          </p:nvSpPr>
          <p:spPr bwMode="auto">
            <a:xfrm>
              <a:off x="8259763" y="1470025"/>
              <a:ext cx="309563" cy="290512"/>
            </a:xfrm>
            <a:custGeom>
              <a:avLst/>
              <a:gdLst>
                <a:gd name="T0" fmla="*/ 177 w 177"/>
                <a:gd name="T1" fmla="*/ 156 h 166"/>
                <a:gd name="T2" fmla="*/ 177 w 177"/>
                <a:gd name="T3" fmla="*/ 156 h 166"/>
                <a:gd name="T4" fmla="*/ 176 w 177"/>
                <a:gd name="T5" fmla="*/ 156 h 166"/>
                <a:gd name="T6" fmla="*/ 176 w 177"/>
                <a:gd name="T7" fmla="*/ 156 h 166"/>
                <a:gd name="T8" fmla="*/ 169 w 177"/>
                <a:gd name="T9" fmla="*/ 166 h 166"/>
                <a:gd name="T10" fmla="*/ 169 w 177"/>
                <a:gd name="T11" fmla="*/ 166 h 166"/>
                <a:gd name="T12" fmla="*/ 169 w 177"/>
                <a:gd name="T13" fmla="*/ 166 h 166"/>
                <a:gd name="T14" fmla="*/ 177 w 177"/>
                <a:gd name="T15" fmla="*/ 156 h 166"/>
                <a:gd name="T16" fmla="*/ 177 w 177"/>
                <a:gd name="T17" fmla="*/ 155 h 166"/>
                <a:gd name="T18" fmla="*/ 177 w 177"/>
                <a:gd name="T19" fmla="*/ 156 h 166"/>
                <a:gd name="T20" fmla="*/ 177 w 177"/>
                <a:gd name="T21" fmla="*/ 155 h 166"/>
                <a:gd name="T22" fmla="*/ 38 w 177"/>
                <a:gd name="T23" fmla="*/ 0 h 166"/>
                <a:gd name="T24" fmla="*/ 13 w 177"/>
                <a:gd name="T25" fmla="*/ 10 h 166"/>
                <a:gd name="T26" fmla="*/ 13 w 177"/>
                <a:gd name="T27" fmla="*/ 60 h 166"/>
                <a:gd name="T28" fmla="*/ 59 w 177"/>
                <a:gd name="T29" fmla="*/ 106 h 166"/>
                <a:gd name="T30" fmla="*/ 144 w 177"/>
                <a:gd name="T31" fmla="*/ 106 h 166"/>
                <a:gd name="T32" fmla="*/ 158 w 177"/>
                <a:gd name="T33" fmla="*/ 108 h 166"/>
                <a:gd name="T34" fmla="*/ 158 w 177"/>
                <a:gd name="T35" fmla="*/ 108 h 166"/>
                <a:gd name="T36" fmla="*/ 158 w 177"/>
                <a:gd name="T37" fmla="*/ 108 h 166"/>
                <a:gd name="T38" fmla="*/ 169 w 177"/>
                <a:gd name="T39" fmla="*/ 115 h 166"/>
                <a:gd name="T40" fmla="*/ 169 w 177"/>
                <a:gd name="T41" fmla="*/ 115 h 166"/>
                <a:gd name="T42" fmla="*/ 169 w 177"/>
                <a:gd name="T43" fmla="*/ 116 h 166"/>
                <a:gd name="T44" fmla="*/ 169 w 177"/>
                <a:gd name="T45" fmla="*/ 116 h 166"/>
                <a:gd name="T46" fmla="*/ 169 w 177"/>
                <a:gd name="T47" fmla="*/ 116 h 166"/>
                <a:gd name="T48" fmla="*/ 169 w 177"/>
                <a:gd name="T49" fmla="*/ 116 h 166"/>
                <a:gd name="T50" fmla="*/ 169 w 177"/>
                <a:gd name="T51" fmla="*/ 116 h 166"/>
                <a:gd name="T52" fmla="*/ 169 w 177"/>
                <a:gd name="T53" fmla="*/ 116 h 166"/>
                <a:gd name="T54" fmla="*/ 169 w 177"/>
                <a:gd name="T55" fmla="*/ 116 h 166"/>
                <a:gd name="T56" fmla="*/ 63 w 177"/>
                <a:gd name="T57" fmla="*/ 10 h 166"/>
                <a:gd name="T58" fmla="*/ 38 w 177"/>
                <a:gd name="T5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166"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6" y="156"/>
                  </a:cubicBezTo>
                  <a:cubicBezTo>
                    <a:pt x="176" y="156"/>
                    <a:pt x="176" y="156"/>
                    <a:pt x="176" y="156"/>
                  </a:cubicBezTo>
                  <a:cubicBezTo>
                    <a:pt x="175" y="159"/>
                    <a:pt x="172" y="163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72" y="163"/>
                    <a:pt x="175" y="159"/>
                    <a:pt x="177" y="156"/>
                  </a:cubicBezTo>
                  <a:moveTo>
                    <a:pt x="177" y="155"/>
                  </a:moveTo>
                  <a:cubicBezTo>
                    <a:pt x="177" y="155"/>
                    <a:pt x="177" y="155"/>
                    <a:pt x="177" y="156"/>
                  </a:cubicBezTo>
                  <a:cubicBezTo>
                    <a:pt x="177" y="155"/>
                    <a:pt x="177" y="155"/>
                    <a:pt x="177" y="155"/>
                  </a:cubicBezTo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6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9" y="106"/>
                    <a:pt x="154" y="107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62" y="110"/>
                    <a:pt x="166" y="112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" name="Freeform 80"/>
            <p:cNvSpPr>
              <a:spLocks noEditPoints="1"/>
            </p:cNvSpPr>
            <p:nvPr/>
          </p:nvSpPr>
          <p:spPr bwMode="auto">
            <a:xfrm>
              <a:off x="8362950" y="1655762"/>
              <a:ext cx="211138" cy="87312"/>
            </a:xfrm>
            <a:custGeom>
              <a:avLst/>
              <a:gdLst>
                <a:gd name="T0" fmla="*/ 117 w 121"/>
                <a:gd name="T1" fmla="*/ 50 h 50"/>
                <a:gd name="T2" fmla="*/ 117 w 121"/>
                <a:gd name="T3" fmla="*/ 50 h 50"/>
                <a:gd name="T4" fmla="*/ 117 w 121"/>
                <a:gd name="T5" fmla="*/ 50 h 50"/>
                <a:gd name="T6" fmla="*/ 121 w 121"/>
                <a:gd name="T7" fmla="*/ 35 h 50"/>
                <a:gd name="T8" fmla="*/ 118 w 121"/>
                <a:gd name="T9" fmla="*/ 50 h 50"/>
                <a:gd name="T10" fmla="*/ 118 w 121"/>
                <a:gd name="T11" fmla="*/ 50 h 50"/>
                <a:gd name="T12" fmla="*/ 118 w 121"/>
                <a:gd name="T13" fmla="*/ 50 h 50"/>
                <a:gd name="T14" fmla="*/ 118 w 121"/>
                <a:gd name="T15" fmla="*/ 49 h 50"/>
                <a:gd name="T16" fmla="*/ 121 w 121"/>
                <a:gd name="T17" fmla="*/ 35 h 50"/>
                <a:gd name="T18" fmla="*/ 110 w 121"/>
                <a:gd name="T19" fmla="*/ 10 h 50"/>
                <a:gd name="T20" fmla="*/ 110 w 121"/>
                <a:gd name="T21" fmla="*/ 10 h 50"/>
                <a:gd name="T22" fmla="*/ 110 w 121"/>
                <a:gd name="T23" fmla="*/ 10 h 50"/>
                <a:gd name="T24" fmla="*/ 110 w 121"/>
                <a:gd name="T25" fmla="*/ 10 h 50"/>
                <a:gd name="T26" fmla="*/ 110 w 121"/>
                <a:gd name="T27" fmla="*/ 10 h 50"/>
                <a:gd name="T28" fmla="*/ 110 w 121"/>
                <a:gd name="T29" fmla="*/ 10 h 50"/>
                <a:gd name="T30" fmla="*/ 110 w 121"/>
                <a:gd name="T31" fmla="*/ 10 h 50"/>
                <a:gd name="T32" fmla="*/ 110 w 121"/>
                <a:gd name="T33" fmla="*/ 10 h 50"/>
                <a:gd name="T34" fmla="*/ 110 w 121"/>
                <a:gd name="T35" fmla="*/ 10 h 50"/>
                <a:gd name="T36" fmla="*/ 110 w 121"/>
                <a:gd name="T37" fmla="*/ 9 h 50"/>
                <a:gd name="T38" fmla="*/ 110 w 121"/>
                <a:gd name="T39" fmla="*/ 9 h 50"/>
                <a:gd name="T40" fmla="*/ 110 w 121"/>
                <a:gd name="T41" fmla="*/ 9 h 50"/>
                <a:gd name="T42" fmla="*/ 99 w 121"/>
                <a:gd name="T43" fmla="*/ 2 h 50"/>
                <a:gd name="T44" fmla="*/ 99 w 121"/>
                <a:gd name="T45" fmla="*/ 2 h 50"/>
                <a:gd name="T46" fmla="*/ 99 w 121"/>
                <a:gd name="T47" fmla="*/ 2 h 50"/>
                <a:gd name="T48" fmla="*/ 85 w 121"/>
                <a:gd name="T49" fmla="*/ 0 h 50"/>
                <a:gd name="T50" fmla="*/ 0 w 121"/>
                <a:gd name="T51" fmla="*/ 0 h 50"/>
                <a:gd name="T52" fmla="*/ 35 w 121"/>
                <a:gd name="T53" fmla="*/ 35 h 50"/>
                <a:gd name="T54" fmla="*/ 60 w 121"/>
                <a:gd name="T55" fmla="*/ 10 h 50"/>
                <a:gd name="T56" fmla="*/ 85 w 121"/>
                <a:gd name="T57" fmla="*/ 0 h 50"/>
                <a:gd name="T58" fmla="*/ 99 w 121"/>
                <a:gd name="T59" fmla="*/ 2 h 50"/>
                <a:gd name="T60" fmla="*/ 85 w 121"/>
                <a:gd name="T6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1" h="50">
                  <a:moveTo>
                    <a:pt x="117" y="50"/>
                  </a:moveTo>
                  <a:cubicBezTo>
                    <a:pt x="117" y="50"/>
                    <a:pt x="117" y="50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121" y="35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20" y="45"/>
                    <a:pt x="121" y="40"/>
                    <a:pt x="121" y="35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9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  <a:cubicBezTo>
                    <a:pt x="90" y="0"/>
                    <a:pt x="95" y="1"/>
                    <a:pt x="99" y="2"/>
                  </a:cubicBezTo>
                  <a:cubicBezTo>
                    <a:pt x="95" y="1"/>
                    <a:pt x="90" y="0"/>
                    <a:pt x="8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2" name="Freeform 81"/>
            <p:cNvSpPr>
              <a:spLocks noEditPoints="1"/>
            </p:cNvSpPr>
            <p:nvPr/>
          </p:nvSpPr>
          <p:spPr bwMode="auto">
            <a:xfrm>
              <a:off x="8259763" y="1673225"/>
              <a:ext cx="309563" cy="290512"/>
            </a:xfrm>
            <a:custGeom>
              <a:avLst/>
              <a:gdLst>
                <a:gd name="T0" fmla="*/ 169 w 177"/>
                <a:gd name="T1" fmla="*/ 50 h 166"/>
                <a:gd name="T2" fmla="*/ 157 w 177"/>
                <a:gd name="T3" fmla="*/ 58 h 166"/>
                <a:gd name="T4" fmla="*/ 157 w 177"/>
                <a:gd name="T5" fmla="*/ 58 h 166"/>
                <a:gd name="T6" fmla="*/ 156 w 177"/>
                <a:gd name="T7" fmla="*/ 58 h 166"/>
                <a:gd name="T8" fmla="*/ 156 w 177"/>
                <a:gd name="T9" fmla="*/ 58 h 166"/>
                <a:gd name="T10" fmla="*/ 156 w 177"/>
                <a:gd name="T11" fmla="*/ 58 h 166"/>
                <a:gd name="T12" fmla="*/ 148 w 177"/>
                <a:gd name="T13" fmla="*/ 60 h 166"/>
                <a:gd name="T14" fmla="*/ 144 w 177"/>
                <a:gd name="T15" fmla="*/ 60 h 166"/>
                <a:gd name="T16" fmla="*/ 144 w 177"/>
                <a:gd name="T17" fmla="*/ 60 h 166"/>
                <a:gd name="T18" fmla="*/ 59 w 177"/>
                <a:gd name="T19" fmla="*/ 60 h 166"/>
                <a:gd name="T20" fmla="*/ 13 w 177"/>
                <a:gd name="T21" fmla="*/ 106 h 166"/>
                <a:gd name="T22" fmla="*/ 13 w 177"/>
                <a:gd name="T23" fmla="*/ 156 h 166"/>
                <a:gd name="T24" fmla="*/ 38 w 177"/>
                <a:gd name="T25" fmla="*/ 166 h 166"/>
                <a:gd name="T26" fmla="*/ 63 w 177"/>
                <a:gd name="T27" fmla="*/ 156 h 166"/>
                <a:gd name="T28" fmla="*/ 169 w 177"/>
                <a:gd name="T29" fmla="*/ 50 h 166"/>
                <a:gd name="T30" fmla="*/ 177 w 177"/>
                <a:gd name="T31" fmla="*/ 11 h 166"/>
                <a:gd name="T32" fmla="*/ 177 w 177"/>
                <a:gd name="T33" fmla="*/ 11 h 166"/>
                <a:gd name="T34" fmla="*/ 177 w 177"/>
                <a:gd name="T35" fmla="*/ 11 h 166"/>
                <a:gd name="T36" fmla="*/ 177 w 177"/>
                <a:gd name="T37" fmla="*/ 11 h 166"/>
                <a:gd name="T38" fmla="*/ 177 w 177"/>
                <a:gd name="T39" fmla="*/ 11 h 166"/>
                <a:gd name="T40" fmla="*/ 177 w 177"/>
                <a:gd name="T41" fmla="*/ 11 h 166"/>
                <a:gd name="T42" fmla="*/ 170 w 177"/>
                <a:gd name="T43" fmla="*/ 1 h 166"/>
                <a:gd name="T44" fmla="*/ 170 w 177"/>
                <a:gd name="T45" fmla="*/ 1 h 166"/>
                <a:gd name="T46" fmla="*/ 170 w 177"/>
                <a:gd name="T47" fmla="*/ 1 h 166"/>
                <a:gd name="T48" fmla="*/ 170 w 177"/>
                <a:gd name="T49" fmla="*/ 1 h 166"/>
                <a:gd name="T50" fmla="*/ 170 w 177"/>
                <a:gd name="T51" fmla="*/ 1 h 166"/>
                <a:gd name="T52" fmla="*/ 170 w 177"/>
                <a:gd name="T53" fmla="*/ 1 h 166"/>
                <a:gd name="T54" fmla="*/ 176 w 177"/>
                <a:gd name="T55" fmla="*/ 10 h 166"/>
                <a:gd name="T56" fmla="*/ 177 w 177"/>
                <a:gd name="T57" fmla="*/ 10 h 166"/>
                <a:gd name="T58" fmla="*/ 177 w 177"/>
                <a:gd name="T59" fmla="*/ 10 h 166"/>
                <a:gd name="T60" fmla="*/ 177 w 177"/>
                <a:gd name="T61" fmla="*/ 11 h 166"/>
                <a:gd name="T62" fmla="*/ 170 w 177"/>
                <a:gd name="T63" fmla="*/ 1 h 166"/>
                <a:gd name="T64" fmla="*/ 170 w 177"/>
                <a:gd name="T65" fmla="*/ 0 h 166"/>
                <a:gd name="T66" fmla="*/ 170 w 177"/>
                <a:gd name="T67" fmla="*/ 0 h 166"/>
                <a:gd name="T68" fmla="*/ 170 w 177"/>
                <a:gd name="T69" fmla="*/ 1 h 166"/>
                <a:gd name="T70" fmla="*/ 170 w 177"/>
                <a:gd name="T71" fmla="*/ 1 h 166"/>
                <a:gd name="T72" fmla="*/ 170 w 177"/>
                <a:gd name="T73" fmla="*/ 0 h 166"/>
                <a:gd name="T74" fmla="*/ 170 w 177"/>
                <a:gd name="T75" fmla="*/ 0 h 166"/>
                <a:gd name="T76" fmla="*/ 170 w 177"/>
                <a:gd name="T77" fmla="*/ 0 h 166"/>
                <a:gd name="T78" fmla="*/ 170 w 177"/>
                <a:gd name="T79" fmla="*/ 0 h 166"/>
                <a:gd name="T80" fmla="*/ 170 w 177"/>
                <a:gd name="T81" fmla="*/ 0 h 166"/>
                <a:gd name="T82" fmla="*/ 170 w 177"/>
                <a:gd name="T83" fmla="*/ 0 h 166"/>
                <a:gd name="T84" fmla="*/ 170 w 177"/>
                <a:gd name="T85" fmla="*/ 0 h 166"/>
                <a:gd name="T86" fmla="*/ 170 w 177"/>
                <a:gd name="T87" fmla="*/ 0 h 166"/>
                <a:gd name="T88" fmla="*/ 170 w 177"/>
                <a:gd name="T89" fmla="*/ 0 h 166"/>
                <a:gd name="T90" fmla="*/ 170 w 177"/>
                <a:gd name="T91" fmla="*/ 0 h 166"/>
                <a:gd name="T92" fmla="*/ 170 w 177"/>
                <a:gd name="T9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7" h="166">
                  <a:moveTo>
                    <a:pt x="169" y="50"/>
                  </a:moveTo>
                  <a:cubicBezTo>
                    <a:pt x="166" y="54"/>
                    <a:pt x="161" y="56"/>
                    <a:pt x="157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4" y="59"/>
                    <a:pt x="151" y="60"/>
                    <a:pt x="148" y="60"/>
                  </a:cubicBezTo>
                  <a:cubicBezTo>
                    <a:pt x="147" y="60"/>
                    <a:pt x="146" y="60"/>
                    <a:pt x="144" y="60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0" y="120"/>
                    <a:pt x="0" y="142"/>
                    <a:pt x="13" y="156"/>
                  </a:cubicBezTo>
                  <a:cubicBezTo>
                    <a:pt x="20" y="163"/>
                    <a:pt x="29" y="166"/>
                    <a:pt x="38" y="166"/>
                  </a:cubicBezTo>
                  <a:cubicBezTo>
                    <a:pt x="48" y="166"/>
                    <a:pt x="57" y="163"/>
                    <a:pt x="63" y="156"/>
                  </a:cubicBezTo>
                  <a:cubicBezTo>
                    <a:pt x="169" y="50"/>
                    <a:pt x="169" y="50"/>
                    <a:pt x="169" y="50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70" y="1"/>
                  </a:move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3" y="4"/>
                    <a:pt x="175" y="7"/>
                    <a:pt x="176" y="10"/>
                  </a:cubicBezTo>
                  <a:cubicBezTo>
                    <a:pt x="176" y="10"/>
                    <a:pt x="176" y="10"/>
                    <a:pt x="177" y="10"/>
                  </a:cubicBezTo>
                  <a:cubicBezTo>
                    <a:pt x="177" y="10"/>
                    <a:pt x="177" y="10"/>
                    <a:pt x="177" y="10"/>
                  </a:cubicBezTo>
                  <a:cubicBezTo>
                    <a:pt x="177" y="10"/>
                    <a:pt x="177" y="11"/>
                    <a:pt x="177" y="11"/>
                  </a:cubicBezTo>
                  <a:cubicBezTo>
                    <a:pt x="175" y="7"/>
                    <a:pt x="173" y="4"/>
                    <a:pt x="170" y="1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0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3" name="Freeform 82"/>
            <p:cNvSpPr>
              <a:spLocks noEditPoints="1"/>
            </p:cNvSpPr>
            <p:nvPr/>
          </p:nvSpPr>
          <p:spPr bwMode="auto">
            <a:xfrm>
              <a:off x="8362950" y="1673225"/>
              <a:ext cx="211138" cy="104775"/>
            </a:xfrm>
            <a:custGeom>
              <a:avLst/>
              <a:gdLst>
                <a:gd name="T0" fmla="*/ 97 w 121"/>
                <a:gd name="T1" fmla="*/ 58 h 60"/>
                <a:gd name="T2" fmla="*/ 89 w 121"/>
                <a:gd name="T3" fmla="*/ 60 h 60"/>
                <a:gd name="T4" fmla="*/ 97 w 121"/>
                <a:gd name="T5" fmla="*/ 58 h 60"/>
                <a:gd name="T6" fmla="*/ 97 w 121"/>
                <a:gd name="T7" fmla="*/ 58 h 60"/>
                <a:gd name="T8" fmla="*/ 97 w 121"/>
                <a:gd name="T9" fmla="*/ 58 h 60"/>
                <a:gd name="T10" fmla="*/ 97 w 121"/>
                <a:gd name="T11" fmla="*/ 58 h 60"/>
                <a:gd name="T12" fmla="*/ 98 w 121"/>
                <a:gd name="T13" fmla="*/ 58 h 60"/>
                <a:gd name="T14" fmla="*/ 98 w 121"/>
                <a:gd name="T15" fmla="*/ 58 h 60"/>
                <a:gd name="T16" fmla="*/ 98 w 121"/>
                <a:gd name="T17" fmla="*/ 58 h 60"/>
                <a:gd name="T18" fmla="*/ 35 w 121"/>
                <a:gd name="T19" fmla="*/ 25 h 60"/>
                <a:gd name="T20" fmla="*/ 0 w 121"/>
                <a:gd name="T21" fmla="*/ 60 h 60"/>
                <a:gd name="T22" fmla="*/ 85 w 121"/>
                <a:gd name="T23" fmla="*/ 60 h 60"/>
                <a:gd name="T24" fmla="*/ 60 w 121"/>
                <a:gd name="T25" fmla="*/ 50 h 60"/>
                <a:gd name="T26" fmla="*/ 35 w 121"/>
                <a:gd name="T27" fmla="*/ 25 h 60"/>
                <a:gd name="T28" fmla="*/ 118 w 121"/>
                <a:gd name="T29" fmla="*/ 10 h 60"/>
                <a:gd name="T30" fmla="*/ 121 w 121"/>
                <a:gd name="T31" fmla="*/ 25 h 60"/>
                <a:gd name="T32" fmla="*/ 118 w 121"/>
                <a:gd name="T33" fmla="*/ 11 h 60"/>
                <a:gd name="T34" fmla="*/ 118 w 121"/>
                <a:gd name="T35" fmla="*/ 11 h 60"/>
                <a:gd name="T36" fmla="*/ 118 w 121"/>
                <a:gd name="T37" fmla="*/ 11 h 60"/>
                <a:gd name="T38" fmla="*/ 118 w 121"/>
                <a:gd name="T39" fmla="*/ 11 h 60"/>
                <a:gd name="T40" fmla="*/ 118 w 121"/>
                <a:gd name="T41" fmla="*/ 11 h 60"/>
                <a:gd name="T42" fmla="*/ 118 w 121"/>
                <a:gd name="T43" fmla="*/ 10 h 60"/>
                <a:gd name="T44" fmla="*/ 117 w 121"/>
                <a:gd name="T45" fmla="*/ 10 h 60"/>
                <a:gd name="T46" fmla="*/ 118 w 121"/>
                <a:gd name="T47" fmla="*/ 10 h 60"/>
                <a:gd name="T48" fmla="*/ 117 w 121"/>
                <a:gd name="T49" fmla="*/ 10 h 60"/>
                <a:gd name="T50" fmla="*/ 111 w 121"/>
                <a:gd name="T51" fmla="*/ 1 h 60"/>
                <a:gd name="T52" fmla="*/ 111 w 121"/>
                <a:gd name="T53" fmla="*/ 1 h 60"/>
                <a:gd name="T54" fmla="*/ 111 w 121"/>
                <a:gd name="T55" fmla="*/ 1 h 60"/>
                <a:gd name="T56" fmla="*/ 111 w 121"/>
                <a:gd name="T57" fmla="*/ 1 h 60"/>
                <a:gd name="T58" fmla="*/ 111 w 121"/>
                <a:gd name="T59" fmla="*/ 1 h 60"/>
                <a:gd name="T60" fmla="*/ 111 w 121"/>
                <a:gd name="T61" fmla="*/ 1 h 60"/>
                <a:gd name="T62" fmla="*/ 111 w 121"/>
                <a:gd name="T63" fmla="*/ 1 h 60"/>
                <a:gd name="T64" fmla="*/ 111 w 121"/>
                <a:gd name="T65" fmla="*/ 1 h 60"/>
                <a:gd name="T66" fmla="*/ 111 w 121"/>
                <a:gd name="T67" fmla="*/ 1 h 60"/>
                <a:gd name="T68" fmla="*/ 111 w 121"/>
                <a:gd name="T69" fmla="*/ 1 h 60"/>
                <a:gd name="T70" fmla="*/ 111 w 121"/>
                <a:gd name="T71" fmla="*/ 1 h 60"/>
                <a:gd name="T72" fmla="*/ 111 w 121"/>
                <a:gd name="T73" fmla="*/ 0 h 60"/>
                <a:gd name="T74" fmla="*/ 111 w 121"/>
                <a:gd name="T75" fmla="*/ 0 h 60"/>
                <a:gd name="T76" fmla="*/ 111 w 121"/>
                <a:gd name="T77" fmla="*/ 0 h 60"/>
                <a:gd name="T78" fmla="*/ 111 w 121"/>
                <a:gd name="T79" fmla="*/ 0 h 60"/>
                <a:gd name="T80" fmla="*/ 111 w 121"/>
                <a:gd name="T81" fmla="*/ 0 h 60"/>
                <a:gd name="T82" fmla="*/ 111 w 121"/>
                <a:gd name="T83" fmla="*/ 0 h 60"/>
                <a:gd name="T84" fmla="*/ 111 w 121"/>
                <a:gd name="T85" fmla="*/ 0 h 60"/>
                <a:gd name="T86" fmla="*/ 111 w 121"/>
                <a:gd name="T87" fmla="*/ 0 h 60"/>
                <a:gd name="T88" fmla="*/ 111 w 121"/>
                <a:gd name="T89" fmla="*/ 0 h 60"/>
                <a:gd name="T90" fmla="*/ 111 w 121"/>
                <a:gd name="T91" fmla="*/ 0 h 60"/>
                <a:gd name="T92" fmla="*/ 110 w 121"/>
                <a:gd name="T93" fmla="*/ 0 h 60"/>
                <a:gd name="T94" fmla="*/ 111 w 121"/>
                <a:gd name="T95" fmla="*/ 0 h 60"/>
                <a:gd name="T96" fmla="*/ 111 w 121"/>
                <a:gd name="T97" fmla="*/ 0 h 60"/>
                <a:gd name="T98" fmla="*/ 110 w 121"/>
                <a:gd name="T99" fmla="*/ 0 h 60"/>
                <a:gd name="T100" fmla="*/ 110 w 121"/>
                <a:gd name="T10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60">
                  <a:moveTo>
                    <a:pt x="97" y="58"/>
                  </a:moveTo>
                  <a:cubicBezTo>
                    <a:pt x="94" y="59"/>
                    <a:pt x="92" y="60"/>
                    <a:pt x="89" y="60"/>
                  </a:cubicBezTo>
                  <a:cubicBezTo>
                    <a:pt x="92" y="60"/>
                    <a:pt x="95" y="59"/>
                    <a:pt x="97" y="58"/>
                  </a:cubicBezTo>
                  <a:moveTo>
                    <a:pt x="97" y="58"/>
                  </a:moveTo>
                  <a:cubicBezTo>
                    <a:pt x="97" y="58"/>
                    <a:pt x="97" y="58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moveTo>
                    <a:pt x="98" y="58"/>
                  </a:moveTo>
                  <a:cubicBezTo>
                    <a:pt x="98" y="58"/>
                    <a:pt x="98" y="58"/>
                    <a:pt x="98" y="58"/>
                  </a:cubicBezTo>
                  <a:cubicBezTo>
                    <a:pt x="98" y="58"/>
                    <a:pt x="98" y="58"/>
                    <a:pt x="98" y="58"/>
                  </a:cubicBezTo>
                  <a:moveTo>
                    <a:pt x="35" y="25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76" y="60"/>
                    <a:pt x="67" y="57"/>
                    <a:pt x="60" y="50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18" y="10"/>
                  </a:moveTo>
                  <a:cubicBezTo>
                    <a:pt x="120" y="15"/>
                    <a:pt x="121" y="20"/>
                    <a:pt x="121" y="25"/>
                  </a:cubicBezTo>
                  <a:cubicBezTo>
                    <a:pt x="121" y="20"/>
                    <a:pt x="120" y="15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0"/>
                    <a:pt x="118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8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0" y="0"/>
                  </a:moveTo>
                  <a:cubicBezTo>
                    <a:pt x="110" y="0"/>
                    <a:pt x="110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4" name="Freeform 83"/>
            <p:cNvSpPr>
              <a:spLocks noEditPoints="1"/>
            </p:cNvSpPr>
            <p:nvPr/>
          </p:nvSpPr>
          <p:spPr bwMode="auto">
            <a:xfrm>
              <a:off x="8510588" y="1658937"/>
              <a:ext cx="58738" cy="119062"/>
            </a:xfrm>
            <a:custGeom>
              <a:avLst/>
              <a:gdLst>
                <a:gd name="T0" fmla="*/ 4 w 33"/>
                <a:gd name="T1" fmla="*/ 68 h 68"/>
                <a:gd name="T2" fmla="*/ 0 w 33"/>
                <a:gd name="T3" fmla="*/ 68 h 68"/>
                <a:gd name="T4" fmla="*/ 0 w 33"/>
                <a:gd name="T5" fmla="*/ 68 h 68"/>
                <a:gd name="T6" fmla="*/ 0 w 33"/>
                <a:gd name="T7" fmla="*/ 68 h 68"/>
                <a:gd name="T8" fmla="*/ 4 w 33"/>
                <a:gd name="T9" fmla="*/ 68 h 68"/>
                <a:gd name="T10" fmla="*/ 12 w 33"/>
                <a:gd name="T11" fmla="*/ 66 h 68"/>
                <a:gd name="T12" fmla="*/ 12 w 33"/>
                <a:gd name="T13" fmla="*/ 66 h 68"/>
                <a:gd name="T14" fmla="*/ 12 w 33"/>
                <a:gd name="T15" fmla="*/ 66 h 68"/>
                <a:gd name="T16" fmla="*/ 13 w 33"/>
                <a:gd name="T17" fmla="*/ 66 h 68"/>
                <a:gd name="T18" fmla="*/ 12 w 33"/>
                <a:gd name="T19" fmla="*/ 66 h 68"/>
                <a:gd name="T20" fmla="*/ 13 w 33"/>
                <a:gd name="T21" fmla="*/ 66 h 68"/>
                <a:gd name="T22" fmla="*/ 32 w 33"/>
                <a:gd name="T23" fmla="*/ 48 h 68"/>
                <a:gd name="T24" fmla="*/ 13 w 33"/>
                <a:gd name="T25" fmla="*/ 66 h 68"/>
                <a:gd name="T26" fmla="*/ 25 w 33"/>
                <a:gd name="T27" fmla="*/ 58 h 68"/>
                <a:gd name="T28" fmla="*/ 25 w 33"/>
                <a:gd name="T29" fmla="*/ 58 h 68"/>
                <a:gd name="T30" fmla="*/ 32 w 33"/>
                <a:gd name="T31" fmla="*/ 48 h 68"/>
                <a:gd name="T32" fmla="*/ 33 w 33"/>
                <a:gd name="T33" fmla="*/ 48 h 68"/>
                <a:gd name="T34" fmla="*/ 32 w 33"/>
                <a:gd name="T35" fmla="*/ 48 h 68"/>
                <a:gd name="T36" fmla="*/ 33 w 33"/>
                <a:gd name="T37" fmla="*/ 48 h 68"/>
                <a:gd name="T38" fmla="*/ 33 w 33"/>
                <a:gd name="T39" fmla="*/ 18 h 68"/>
                <a:gd name="T40" fmla="*/ 33 w 33"/>
                <a:gd name="T41" fmla="*/ 18 h 68"/>
                <a:gd name="T42" fmla="*/ 33 w 33"/>
                <a:gd name="T43" fmla="*/ 18 h 68"/>
                <a:gd name="T44" fmla="*/ 26 w 33"/>
                <a:gd name="T45" fmla="*/ 9 h 68"/>
                <a:gd name="T46" fmla="*/ 32 w 33"/>
                <a:gd name="T47" fmla="*/ 18 h 68"/>
                <a:gd name="T48" fmla="*/ 26 w 33"/>
                <a:gd name="T49" fmla="*/ 9 h 68"/>
                <a:gd name="T50" fmla="*/ 26 w 33"/>
                <a:gd name="T51" fmla="*/ 9 h 68"/>
                <a:gd name="T52" fmla="*/ 26 w 33"/>
                <a:gd name="T53" fmla="*/ 9 h 68"/>
                <a:gd name="T54" fmla="*/ 26 w 33"/>
                <a:gd name="T55" fmla="*/ 9 h 68"/>
                <a:gd name="T56" fmla="*/ 26 w 33"/>
                <a:gd name="T57" fmla="*/ 9 h 68"/>
                <a:gd name="T58" fmla="*/ 26 w 33"/>
                <a:gd name="T59" fmla="*/ 9 h 68"/>
                <a:gd name="T60" fmla="*/ 26 w 33"/>
                <a:gd name="T61" fmla="*/ 9 h 68"/>
                <a:gd name="T62" fmla="*/ 26 w 33"/>
                <a:gd name="T63" fmla="*/ 8 h 68"/>
                <a:gd name="T64" fmla="*/ 26 w 33"/>
                <a:gd name="T65" fmla="*/ 9 h 68"/>
                <a:gd name="T66" fmla="*/ 26 w 33"/>
                <a:gd name="T67" fmla="*/ 8 h 68"/>
                <a:gd name="T68" fmla="*/ 26 w 33"/>
                <a:gd name="T69" fmla="*/ 8 h 68"/>
                <a:gd name="T70" fmla="*/ 26 w 33"/>
                <a:gd name="T71" fmla="*/ 8 h 68"/>
                <a:gd name="T72" fmla="*/ 26 w 33"/>
                <a:gd name="T73" fmla="*/ 8 h 68"/>
                <a:gd name="T74" fmla="*/ 26 w 33"/>
                <a:gd name="T75" fmla="*/ 8 h 68"/>
                <a:gd name="T76" fmla="*/ 26 w 33"/>
                <a:gd name="T77" fmla="*/ 8 h 68"/>
                <a:gd name="T78" fmla="*/ 26 w 33"/>
                <a:gd name="T79" fmla="*/ 8 h 68"/>
                <a:gd name="T80" fmla="*/ 25 w 33"/>
                <a:gd name="T81" fmla="*/ 8 h 68"/>
                <a:gd name="T82" fmla="*/ 25 w 33"/>
                <a:gd name="T83" fmla="*/ 8 h 68"/>
                <a:gd name="T84" fmla="*/ 25 w 33"/>
                <a:gd name="T85" fmla="*/ 8 h 68"/>
                <a:gd name="T86" fmla="*/ 25 w 33"/>
                <a:gd name="T87" fmla="*/ 8 h 68"/>
                <a:gd name="T88" fmla="*/ 25 w 33"/>
                <a:gd name="T89" fmla="*/ 8 h 68"/>
                <a:gd name="T90" fmla="*/ 25 w 33"/>
                <a:gd name="T91" fmla="*/ 8 h 68"/>
                <a:gd name="T92" fmla="*/ 25 w 33"/>
                <a:gd name="T93" fmla="*/ 7 h 68"/>
                <a:gd name="T94" fmla="*/ 25 w 33"/>
                <a:gd name="T95" fmla="*/ 8 h 68"/>
                <a:gd name="T96" fmla="*/ 25 w 33"/>
                <a:gd name="T97" fmla="*/ 7 h 68"/>
                <a:gd name="T98" fmla="*/ 14 w 33"/>
                <a:gd name="T99" fmla="*/ 0 h 68"/>
                <a:gd name="T100" fmla="*/ 25 w 33"/>
                <a:gd name="T101" fmla="*/ 7 h 68"/>
                <a:gd name="T102" fmla="*/ 14 w 33"/>
                <a:gd name="T103" fmla="*/ 0 h 68"/>
                <a:gd name="T104" fmla="*/ 14 w 33"/>
                <a:gd name="T105" fmla="*/ 0 h 68"/>
                <a:gd name="T106" fmla="*/ 14 w 33"/>
                <a:gd name="T107" fmla="*/ 0 h 68"/>
                <a:gd name="T108" fmla="*/ 14 w 33"/>
                <a:gd name="T10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" h="68">
                  <a:moveTo>
                    <a:pt x="4" y="68"/>
                  </a:moveTo>
                  <a:cubicBezTo>
                    <a:pt x="3" y="68"/>
                    <a:pt x="2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68"/>
                    <a:pt x="3" y="68"/>
                    <a:pt x="4" y="68"/>
                  </a:cubicBezTo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moveTo>
                    <a:pt x="13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3" y="66"/>
                  </a:cubicBezTo>
                  <a:moveTo>
                    <a:pt x="32" y="48"/>
                  </a:moveTo>
                  <a:cubicBezTo>
                    <a:pt x="29" y="56"/>
                    <a:pt x="21" y="63"/>
                    <a:pt x="13" y="66"/>
                  </a:cubicBezTo>
                  <a:cubicBezTo>
                    <a:pt x="17" y="64"/>
                    <a:pt x="22" y="62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8" y="55"/>
                    <a:pt x="31" y="51"/>
                    <a:pt x="32" y="48"/>
                  </a:cubicBezTo>
                  <a:moveTo>
                    <a:pt x="33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33" y="48"/>
                    <a:pt x="33" y="48"/>
                    <a:pt x="33" y="48"/>
                  </a:cubicBezTo>
                  <a:moveTo>
                    <a:pt x="33" y="18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moveTo>
                    <a:pt x="26" y="9"/>
                  </a:moveTo>
                  <a:cubicBezTo>
                    <a:pt x="29" y="12"/>
                    <a:pt x="31" y="15"/>
                    <a:pt x="32" y="18"/>
                  </a:cubicBezTo>
                  <a:cubicBezTo>
                    <a:pt x="31" y="15"/>
                    <a:pt x="29" y="12"/>
                    <a:pt x="26" y="9"/>
                  </a:cubicBezTo>
                  <a:moveTo>
                    <a:pt x="26" y="9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moveTo>
                    <a:pt x="26" y="9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moveTo>
                    <a:pt x="26" y="8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8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moveTo>
                    <a:pt x="25" y="7"/>
                  </a:moveTo>
                  <a:cubicBezTo>
                    <a:pt x="25" y="7"/>
                    <a:pt x="25" y="8"/>
                    <a:pt x="25" y="8"/>
                  </a:cubicBezTo>
                  <a:cubicBezTo>
                    <a:pt x="25" y="8"/>
                    <a:pt x="25" y="7"/>
                    <a:pt x="25" y="7"/>
                  </a:cubicBezTo>
                  <a:moveTo>
                    <a:pt x="14" y="0"/>
                  </a:moveTo>
                  <a:cubicBezTo>
                    <a:pt x="18" y="2"/>
                    <a:pt x="22" y="5"/>
                    <a:pt x="25" y="7"/>
                  </a:cubicBezTo>
                  <a:cubicBezTo>
                    <a:pt x="22" y="4"/>
                    <a:pt x="18" y="2"/>
                    <a:pt x="14" y="0"/>
                  </a:cubicBezTo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F77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5" name="Freeform 84"/>
            <p:cNvSpPr>
              <a:spLocks/>
            </p:cNvSpPr>
            <p:nvPr/>
          </p:nvSpPr>
          <p:spPr bwMode="auto">
            <a:xfrm>
              <a:off x="8430709" y="1655762"/>
              <a:ext cx="150813" cy="122237"/>
            </a:xfrm>
            <a:custGeom>
              <a:avLst/>
              <a:gdLst>
                <a:gd name="T0" fmla="*/ 50 w 86"/>
                <a:gd name="T1" fmla="*/ 0 h 70"/>
                <a:gd name="T2" fmla="*/ 25 w 86"/>
                <a:gd name="T3" fmla="*/ 10 h 70"/>
                <a:gd name="T4" fmla="*/ 0 w 86"/>
                <a:gd name="T5" fmla="*/ 35 h 70"/>
                <a:gd name="T6" fmla="*/ 25 w 86"/>
                <a:gd name="T7" fmla="*/ 60 h 70"/>
                <a:gd name="T8" fmla="*/ 50 w 86"/>
                <a:gd name="T9" fmla="*/ 70 h 70"/>
                <a:gd name="T10" fmla="*/ 50 w 86"/>
                <a:gd name="T11" fmla="*/ 70 h 70"/>
                <a:gd name="T12" fmla="*/ 54 w 86"/>
                <a:gd name="T13" fmla="*/ 70 h 70"/>
                <a:gd name="T14" fmla="*/ 62 w 86"/>
                <a:gd name="T15" fmla="*/ 68 h 70"/>
                <a:gd name="T16" fmla="*/ 62 w 86"/>
                <a:gd name="T17" fmla="*/ 68 h 70"/>
                <a:gd name="T18" fmla="*/ 62 w 86"/>
                <a:gd name="T19" fmla="*/ 68 h 70"/>
                <a:gd name="T20" fmla="*/ 63 w 86"/>
                <a:gd name="T21" fmla="*/ 68 h 70"/>
                <a:gd name="T22" fmla="*/ 63 w 86"/>
                <a:gd name="T23" fmla="*/ 68 h 70"/>
                <a:gd name="T24" fmla="*/ 82 w 86"/>
                <a:gd name="T25" fmla="*/ 50 h 70"/>
                <a:gd name="T26" fmla="*/ 82 w 86"/>
                <a:gd name="T27" fmla="*/ 50 h 70"/>
                <a:gd name="T28" fmla="*/ 83 w 86"/>
                <a:gd name="T29" fmla="*/ 50 h 70"/>
                <a:gd name="T30" fmla="*/ 86 w 86"/>
                <a:gd name="T31" fmla="*/ 35 h 70"/>
                <a:gd name="T32" fmla="*/ 83 w 86"/>
                <a:gd name="T33" fmla="*/ 20 h 70"/>
                <a:gd name="T34" fmla="*/ 83 w 86"/>
                <a:gd name="T35" fmla="*/ 20 h 70"/>
                <a:gd name="T36" fmla="*/ 82 w 86"/>
                <a:gd name="T37" fmla="*/ 20 h 70"/>
                <a:gd name="T38" fmla="*/ 76 w 86"/>
                <a:gd name="T39" fmla="*/ 11 h 70"/>
                <a:gd name="T40" fmla="*/ 76 w 86"/>
                <a:gd name="T41" fmla="*/ 11 h 70"/>
                <a:gd name="T42" fmla="*/ 76 w 86"/>
                <a:gd name="T43" fmla="*/ 11 h 70"/>
                <a:gd name="T44" fmla="*/ 76 w 86"/>
                <a:gd name="T45" fmla="*/ 11 h 70"/>
                <a:gd name="T46" fmla="*/ 76 w 86"/>
                <a:gd name="T47" fmla="*/ 11 h 70"/>
                <a:gd name="T48" fmla="*/ 76 w 86"/>
                <a:gd name="T49" fmla="*/ 11 h 70"/>
                <a:gd name="T50" fmla="*/ 76 w 86"/>
                <a:gd name="T51" fmla="*/ 10 h 70"/>
                <a:gd name="T52" fmla="*/ 76 w 86"/>
                <a:gd name="T53" fmla="*/ 10 h 70"/>
                <a:gd name="T54" fmla="*/ 76 w 86"/>
                <a:gd name="T55" fmla="*/ 10 h 70"/>
                <a:gd name="T56" fmla="*/ 76 w 86"/>
                <a:gd name="T57" fmla="*/ 10 h 70"/>
                <a:gd name="T58" fmla="*/ 76 w 86"/>
                <a:gd name="T59" fmla="*/ 10 h 70"/>
                <a:gd name="T60" fmla="*/ 75 w 86"/>
                <a:gd name="T61" fmla="*/ 10 h 70"/>
                <a:gd name="T62" fmla="*/ 75 w 86"/>
                <a:gd name="T63" fmla="*/ 10 h 70"/>
                <a:gd name="T64" fmla="*/ 75 w 86"/>
                <a:gd name="T65" fmla="*/ 10 h 70"/>
                <a:gd name="T66" fmla="*/ 75 w 86"/>
                <a:gd name="T67" fmla="*/ 10 h 70"/>
                <a:gd name="T68" fmla="*/ 75 w 86"/>
                <a:gd name="T69" fmla="*/ 10 h 70"/>
                <a:gd name="T70" fmla="*/ 75 w 86"/>
                <a:gd name="T71" fmla="*/ 10 h 70"/>
                <a:gd name="T72" fmla="*/ 75 w 86"/>
                <a:gd name="T73" fmla="*/ 10 h 70"/>
                <a:gd name="T74" fmla="*/ 75 w 86"/>
                <a:gd name="T75" fmla="*/ 9 h 70"/>
                <a:gd name="T76" fmla="*/ 75 w 86"/>
                <a:gd name="T77" fmla="*/ 9 h 70"/>
                <a:gd name="T78" fmla="*/ 64 w 86"/>
                <a:gd name="T79" fmla="*/ 2 h 70"/>
                <a:gd name="T80" fmla="*/ 64 w 86"/>
                <a:gd name="T81" fmla="*/ 2 h 70"/>
                <a:gd name="T82" fmla="*/ 64 w 86"/>
                <a:gd name="T83" fmla="*/ 2 h 70"/>
                <a:gd name="T84" fmla="*/ 50 w 86"/>
                <a:gd name="T8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6" h="70">
                  <a:moveTo>
                    <a:pt x="50" y="0"/>
                  </a:move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3" y="70"/>
                    <a:pt x="54" y="70"/>
                  </a:cubicBezTo>
                  <a:cubicBezTo>
                    <a:pt x="57" y="70"/>
                    <a:pt x="59" y="69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62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71" y="65"/>
                    <a:pt x="79" y="58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2" y="7"/>
                    <a:pt x="68" y="4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0" y="1"/>
                    <a:pt x="55" y="0"/>
                    <a:pt x="50" y="0"/>
                  </a:cubicBezTo>
                </a:path>
              </a:pathLst>
            </a:custGeom>
            <a:solidFill>
              <a:srgbClr val="F34D00"/>
            </a:solidFill>
            <a:ln w="12700">
              <a:solidFill>
                <a:srgbClr val="F34D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88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42" y="3160947"/>
            <a:ext cx="537149" cy="537149"/>
          </a:xfrm>
          <a:prstGeom prst="rect">
            <a:avLst/>
          </a:prstGeom>
        </p:spPr>
      </p:pic>
      <p:pic>
        <p:nvPicPr>
          <p:cNvPr id="89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99" y="3494046"/>
            <a:ext cx="537149" cy="537149"/>
          </a:xfrm>
          <a:prstGeom prst="rect">
            <a:avLst/>
          </a:prstGeom>
        </p:spPr>
      </p:pic>
      <p:grpSp>
        <p:nvGrpSpPr>
          <p:cNvPr id="87" name="グループ化 86"/>
          <p:cNvGrpSpPr>
            <a:grpSpLocks noChangeAspect="1"/>
          </p:cNvGrpSpPr>
          <p:nvPr/>
        </p:nvGrpSpPr>
        <p:grpSpPr>
          <a:xfrm>
            <a:off x="3483937" y="3549033"/>
            <a:ext cx="3428050" cy="273918"/>
            <a:chOff x="-383032" y="3193496"/>
            <a:chExt cx="8530061" cy="681596"/>
          </a:xfrm>
        </p:grpSpPr>
        <p:sp>
          <p:nvSpPr>
            <p:cNvPr id="90" name="Freeform 78"/>
            <p:cNvSpPr>
              <a:spLocks noEditPoints="1"/>
            </p:cNvSpPr>
            <p:nvPr/>
          </p:nvSpPr>
          <p:spPr bwMode="auto">
            <a:xfrm>
              <a:off x="4728912" y="3449912"/>
              <a:ext cx="3407945" cy="168753"/>
            </a:xfrm>
            <a:custGeom>
              <a:avLst/>
              <a:gdLst>
                <a:gd name="T0" fmla="*/ 1409 w 1412"/>
                <a:gd name="T1" fmla="*/ 50 h 70"/>
                <a:gd name="T2" fmla="*/ 1409 w 1412"/>
                <a:gd name="T3" fmla="*/ 50 h 70"/>
                <a:gd name="T4" fmla="*/ 1409 w 1412"/>
                <a:gd name="T5" fmla="*/ 50 h 70"/>
                <a:gd name="T6" fmla="*/ 1409 w 1412"/>
                <a:gd name="T7" fmla="*/ 21 h 70"/>
                <a:gd name="T8" fmla="*/ 1412 w 1412"/>
                <a:gd name="T9" fmla="*/ 35 h 70"/>
                <a:gd name="T10" fmla="*/ 1409 w 1412"/>
                <a:gd name="T11" fmla="*/ 49 h 70"/>
                <a:gd name="T12" fmla="*/ 1412 w 1412"/>
                <a:gd name="T13" fmla="*/ 35 h 70"/>
                <a:gd name="T14" fmla="*/ 1409 w 1412"/>
                <a:gd name="T15" fmla="*/ 21 h 70"/>
                <a:gd name="T16" fmla="*/ 1409 w 1412"/>
                <a:gd name="T17" fmla="*/ 21 h 70"/>
                <a:gd name="T18" fmla="*/ 1409 w 1412"/>
                <a:gd name="T19" fmla="*/ 21 h 70"/>
                <a:gd name="T20" fmla="*/ 1409 w 1412"/>
                <a:gd name="T21" fmla="*/ 21 h 70"/>
                <a:gd name="T22" fmla="*/ 1409 w 1412"/>
                <a:gd name="T23" fmla="*/ 21 h 70"/>
                <a:gd name="T24" fmla="*/ 1409 w 1412"/>
                <a:gd name="T25" fmla="*/ 21 h 70"/>
                <a:gd name="T26" fmla="*/ 1409 w 1412"/>
                <a:gd name="T27" fmla="*/ 21 h 70"/>
                <a:gd name="T28" fmla="*/ 1402 w 1412"/>
                <a:gd name="T29" fmla="*/ 11 h 70"/>
                <a:gd name="T30" fmla="*/ 1402 w 1412"/>
                <a:gd name="T31" fmla="*/ 11 h 70"/>
                <a:gd name="T32" fmla="*/ 1402 w 1412"/>
                <a:gd name="T33" fmla="*/ 11 h 70"/>
                <a:gd name="T34" fmla="*/ 1402 w 1412"/>
                <a:gd name="T35" fmla="*/ 10 h 70"/>
                <a:gd name="T36" fmla="*/ 1402 w 1412"/>
                <a:gd name="T37" fmla="*/ 10 h 70"/>
                <a:gd name="T38" fmla="*/ 1402 w 1412"/>
                <a:gd name="T39" fmla="*/ 10 h 70"/>
                <a:gd name="T40" fmla="*/ 1402 w 1412"/>
                <a:gd name="T41" fmla="*/ 10 h 70"/>
                <a:gd name="T42" fmla="*/ 1402 w 1412"/>
                <a:gd name="T43" fmla="*/ 10 h 70"/>
                <a:gd name="T44" fmla="*/ 1402 w 1412"/>
                <a:gd name="T45" fmla="*/ 10 h 70"/>
                <a:gd name="T46" fmla="*/ 1401 w 1412"/>
                <a:gd name="T47" fmla="*/ 10 h 70"/>
                <a:gd name="T48" fmla="*/ 1402 w 1412"/>
                <a:gd name="T49" fmla="*/ 10 h 70"/>
                <a:gd name="T50" fmla="*/ 1401 w 1412"/>
                <a:gd name="T51" fmla="*/ 10 h 70"/>
                <a:gd name="T52" fmla="*/ 1291 w 1412"/>
                <a:gd name="T53" fmla="*/ 0 h 70"/>
                <a:gd name="T54" fmla="*/ 35 w 1412"/>
                <a:gd name="T55" fmla="*/ 0 h 70"/>
                <a:gd name="T56" fmla="*/ 0 w 1412"/>
                <a:gd name="T57" fmla="*/ 35 h 70"/>
                <a:gd name="T58" fmla="*/ 35 w 1412"/>
                <a:gd name="T59" fmla="*/ 70 h 70"/>
                <a:gd name="T60" fmla="*/ 1291 w 1412"/>
                <a:gd name="T61" fmla="*/ 70 h 70"/>
                <a:gd name="T62" fmla="*/ 1326 w 1412"/>
                <a:gd name="T63" fmla="*/ 35 h 70"/>
                <a:gd name="T64" fmla="*/ 1291 w 1412"/>
                <a:gd name="T6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2" h="70">
                  <a:moveTo>
                    <a:pt x="1409" y="50"/>
                  </a:moveTo>
                  <a:cubicBezTo>
                    <a:pt x="1409" y="50"/>
                    <a:pt x="1409" y="50"/>
                    <a:pt x="1409" y="50"/>
                  </a:cubicBezTo>
                  <a:cubicBezTo>
                    <a:pt x="1409" y="50"/>
                    <a:pt x="1409" y="50"/>
                    <a:pt x="1409" y="50"/>
                  </a:cubicBezTo>
                  <a:moveTo>
                    <a:pt x="1409" y="21"/>
                  </a:moveTo>
                  <a:cubicBezTo>
                    <a:pt x="1411" y="25"/>
                    <a:pt x="1412" y="30"/>
                    <a:pt x="1412" y="35"/>
                  </a:cubicBezTo>
                  <a:cubicBezTo>
                    <a:pt x="1412" y="40"/>
                    <a:pt x="1411" y="45"/>
                    <a:pt x="1409" y="49"/>
                  </a:cubicBezTo>
                  <a:cubicBezTo>
                    <a:pt x="1411" y="45"/>
                    <a:pt x="1412" y="40"/>
                    <a:pt x="1412" y="35"/>
                  </a:cubicBezTo>
                  <a:cubicBezTo>
                    <a:pt x="1412" y="30"/>
                    <a:pt x="1411" y="25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2" y="11"/>
                  </a:moveTo>
                  <a:cubicBezTo>
                    <a:pt x="1402" y="11"/>
                    <a:pt x="1402" y="11"/>
                    <a:pt x="1402" y="11"/>
                  </a:cubicBezTo>
                  <a:cubicBezTo>
                    <a:pt x="1402" y="11"/>
                    <a:pt x="1402" y="11"/>
                    <a:pt x="1402" y="11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1" y="10"/>
                  </a:moveTo>
                  <a:cubicBezTo>
                    <a:pt x="1401" y="10"/>
                    <a:pt x="1401" y="10"/>
                    <a:pt x="1402" y="10"/>
                  </a:cubicBezTo>
                  <a:cubicBezTo>
                    <a:pt x="1401" y="10"/>
                    <a:pt x="1401" y="10"/>
                    <a:pt x="1401" y="10"/>
                  </a:cubicBezTo>
                  <a:moveTo>
                    <a:pt x="1291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1291" y="70"/>
                    <a:pt x="1291" y="70"/>
                    <a:pt x="1291" y="70"/>
                  </a:cubicBezTo>
                  <a:cubicBezTo>
                    <a:pt x="1326" y="35"/>
                    <a:pt x="1326" y="35"/>
                    <a:pt x="1326" y="35"/>
                  </a:cubicBezTo>
                  <a:cubicBezTo>
                    <a:pt x="1291" y="0"/>
                    <a:pt x="1291" y="0"/>
                    <a:pt x="1291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1" name="Freeform 79"/>
            <p:cNvSpPr>
              <a:spLocks noEditPoints="1"/>
            </p:cNvSpPr>
            <p:nvPr/>
          </p:nvSpPr>
          <p:spPr bwMode="auto">
            <a:xfrm>
              <a:off x="7702922" y="3193496"/>
              <a:ext cx="427364" cy="401063"/>
            </a:xfrm>
            <a:custGeom>
              <a:avLst/>
              <a:gdLst>
                <a:gd name="T0" fmla="*/ 177 w 177"/>
                <a:gd name="T1" fmla="*/ 156 h 166"/>
                <a:gd name="T2" fmla="*/ 177 w 177"/>
                <a:gd name="T3" fmla="*/ 156 h 166"/>
                <a:gd name="T4" fmla="*/ 176 w 177"/>
                <a:gd name="T5" fmla="*/ 156 h 166"/>
                <a:gd name="T6" fmla="*/ 176 w 177"/>
                <a:gd name="T7" fmla="*/ 156 h 166"/>
                <a:gd name="T8" fmla="*/ 169 w 177"/>
                <a:gd name="T9" fmla="*/ 166 h 166"/>
                <a:gd name="T10" fmla="*/ 169 w 177"/>
                <a:gd name="T11" fmla="*/ 166 h 166"/>
                <a:gd name="T12" fmla="*/ 169 w 177"/>
                <a:gd name="T13" fmla="*/ 166 h 166"/>
                <a:gd name="T14" fmla="*/ 177 w 177"/>
                <a:gd name="T15" fmla="*/ 156 h 166"/>
                <a:gd name="T16" fmla="*/ 177 w 177"/>
                <a:gd name="T17" fmla="*/ 155 h 166"/>
                <a:gd name="T18" fmla="*/ 177 w 177"/>
                <a:gd name="T19" fmla="*/ 156 h 166"/>
                <a:gd name="T20" fmla="*/ 177 w 177"/>
                <a:gd name="T21" fmla="*/ 155 h 166"/>
                <a:gd name="T22" fmla="*/ 38 w 177"/>
                <a:gd name="T23" fmla="*/ 0 h 166"/>
                <a:gd name="T24" fmla="*/ 13 w 177"/>
                <a:gd name="T25" fmla="*/ 10 h 166"/>
                <a:gd name="T26" fmla="*/ 13 w 177"/>
                <a:gd name="T27" fmla="*/ 60 h 166"/>
                <a:gd name="T28" fmla="*/ 59 w 177"/>
                <a:gd name="T29" fmla="*/ 106 h 166"/>
                <a:gd name="T30" fmla="*/ 144 w 177"/>
                <a:gd name="T31" fmla="*/ 106 h 166"/>
                <a:gd name="T32" fmla="*/ 158 w 177"/>
                <a:gd name="T33" fmla="*/ 108 h 166"/>
                <a:gd name="T34" fmla="*/ 158 w 177"/>
                <a:gd name="T35" fmla="*/ 108 h 166"/>
                <a:gd name="T36" fmla="*/ 158 w 177"/>
                <a:gd name="T37" fmla="*/ 108 h 166"/>
                <a:gd name="T38" fmla="*/ 169 w 177"/>
                <a:gd name="T39" fmla="*/ 115 h 166"/>
                <a:gd name="T40" fmla="*/ 169 w 177"/>
                <a:gd name="T41" fmla="*/ 115 h 166"/>
                <a:gd name="T42" fmla="*/ 169 w 177"/>
                <a:gd name="T43" fmla="*/ 116 h 166"/>
                <a:gd name="T44" fmla="*/ 169 w 177"/>
                <a:gd name="T45" fmla="*/ 116 h 166"/>
                <a:gd name="T46" fmla="*/ 169 w 177"/>
                <a:gd name="T47" fmla="*/ 116 h 166"/>
                <a:gd name="T48" fmla="*/ 169 w 177"/>
                <a:gd name="T49" fmla="*/ 116 h 166"/>
                <a:gd name="T50" fmla="*/ 169 w 177"/>
                <a:gd name="T51" fmla="*/ 116 h 166"/>
                <a:gd name="T52" fmla="*/ 169 w 177"/>
                <a:gd name="T53" fmla="*/ 116 h 166"/>
                <a:gd name="T54" fmla="*/ 169 w 177"/>
                <a:gd name="T55" fmla="*/ 116 h 166"/>
                <a:gd name="T56" fmla="*/ 63 w 177"/>
                <a:gd name="T57" fmla="*/ 10 h 166"/>
                <a:gd name="T58" fmla="*/ 38 w 177"/>
                <a:gd name="T5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166"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6" y="156"/>
                  </a:cubicBezTo>
                  <a:cubicBezTo>
                    <a:pt x="176" y="156"/>
                    <a:pt x="176" y="156"/>
                    <a:pt x="176" y="156"/>
                  </a:cubicBezTo>
                  <a:cubicBezTo>
                    <a:pt x="175" y="159"/>
                    <a:pt x="172" y="163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72" y="163"/>
                    <a:pt x="175" y="159"/>
                    <a:pt x="177" y="156"/>
                  </a:cubicBezTo>
                  <a:moveTo>
                    <a:pt x="177" y="155"/>
                  </a:moveTo>
                  <a:cubicBezTo>
                    <a:pt x="177" y="155"/>
                    <a:pt x="177" y="155"/>
                    <a:pt x="177" y="156"/>
                  </a:cubicBezTo>
                  <a:cubicBezTo>
                    <a:pt x="177" y="155"/>
                    <a:pt x="177" y="155"/>
                    <a:pt x="177" y="155"/>
                  </a:cubicBezTo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6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9" y="106"/>
                    <a:pt x="154" y="107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62" y="110"/>
                    <a:pt x="166" y="112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2" name="Freeform 80"/>
            <p:cNvSpPr>
              <a:spLocks noEditPoints="1"/>
            </p:cNvSpPr>
            <p:nvPr/>
          </p:nvSpPr>
          <p:spPr bwMode="auto">
            <a:xfrm>
              <a:off x="7845373" y="3449914"/>
              <a:ext cx="291485" cy="120538"/>
            </a:xfrm>
            <a:custGeom>
              <a:avLst/>
              <a:gdLst>
                <a:gd name="T0" fmla="*/ 117 w 121"/>
                <a:gd name="T1" fmla="*/ 50 h 50"/>
                <a:gd name="T2" fmla="*/ 117 w 121"/>
                <a:gd name="T3" fmla="*/ 50 h 50"/>
                <a:gd name="T4" fmla="*/ 117 w 121"/>
                <a:gd name="T5" fmla="*/ 50 h 50"/>
                <a:gd name="T6" fmla="*/ 121 w 121"/>
                <a:gd name="T7" fmla="*/ 35 h 50"/>
                <a:gd name="T8" fmla="*/ 118 w 121"/>
                <a:gd name="T9" fmla="*/ 50 h 50"/>
                <a:gd name="T10" fmla="*/ 118 w 121"/>
                <a:gd name="T11" fmla="*/ 50 h 50"/>
                <a:gd name="T12" fmla="*/ 118 w 121"/>
                <a:gd name="T13" fmla="*/ 50 h 50"/>
                <a:gd name="T14" fmla="*/ 118 w 121"/>
                <a:gd name="T15" fmla="*/ 49 h 50"/>
                <a:gd name="T16" fmla="*/ 121 w 121"/>
                <a:gd name="T17" fmla="*/ 35 h 50"/>
                <a:gd name="T18" fmla="*/ 110 w 121"/>
                <a:gd name="T19" fmla="*/ 10 h 50"/>
                <a:gd name="T20" fmla="*/ 110 w 121"/>
                <a:gd name="T21" fmla="*/ 10 h 50"/>
                <a:gd name="T22" fmla="*/ 110 w 121"/>
                <a:gd name="T23" fmla="*/ 10 h 50"/>
                <a:gd name="T24" fmla="*/ 110 w 121"/>
                <a:gd name="T25" fmla="*/ 10 h 50"/>
                <a:gd name="T26" fmla="*/ 110 w 121"/>
                <a:gd name="T27" fmla="*/ 10 h 50"/>
                <a:gd name="T28" fmla="*/ 110 w 121"/>
                <a:gd name="T29" fmla="*/ 10 h 50"/>
                <a:gd name="T30" fmla="*/ 110 w 121"/>
                <a:gd name="T31" fmla="*/ 10 h 50"/>
                <a:gd name="T32" fmla="*/ 110 w 121"/>
                <a:gd name="T33" fmla="*/ 10 h 50"/>
                <a:gd name="T34" fmla="*/ 110 w 121"/>
                <a:gd name="T35" fmla="*/ 10 h 50"/>
                <a:gd name="T36" fmla="*/ 110 w 121"/>
                <a:gd name="T37" fmla="*/ 9 h 50"/>
                <a:gd name="T38" fmla="*/ 110 w 121"/>
                <a:gd name="T39" fmla="*/ 9 h 50"/>
                <a:gd name="T40" fmla="*/ 110 w 121"/>
                <a:gd name="T41" fmla="*/ 9 h 50"/>
                <a:gd name="T42" fmla="*/ 99 w 121"/>
                <a:gd name="T43" fmla="*/ 2 h 50"/>
                <a:gd name="T44" fmla="*/ 99 w 121"/>
                <a:gd name="T45" fmla="*/ 2 h 50"/>
                <a:gd name="T46" fmla="*/ 99 w 121"/>
                <a:gd name="T47" fmla="*/ 2 h 50"/>
                <a:gd name="T48" fmla="*/ 85 w 121"/>
                <a:gd name="T49" fmla="*/ 0 h 50"/>
                <a:gd name="T50" fmla="*/ 0 w 121"/>
                <a:gd name="T51" fmla="*/ 0 h 50"/>
                <a:gd name="T52" fmla="*/ 35 w 121"/>
                <a:gd name="T53" fmla="*/ 35 h 50"/>
                <a:gd name="T54" fmla="*/ 60 w 121"/>
                <a:gd name="T55" fmla="*/ 10 h 50"/>
                <a:gd name="T56" fmla="*/ 85 w 121"/>
                <a:gd name="T57" fmla="*/ 0 h 50"/>
                <a:gd name="T58" fmla="*/ 99 w 121"/>
                <a:gd name="T59" fmla="*/ 2 h 50"/>
                <a:gd name="T60" fmla="*/ 85 w 121"/>
                <a:gd name="T6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1" h="50">
                  <a:moveTo>
                    <a:pt x="117" y="50"/>
                  </a:moveTo>
                  <a:cubicBezTo>
                    <a:pt x="117" y="50"/>
                    <a:pt x="117" y="50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121" y="35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20" y="45"/>
                    <a:pt x="121" y="40"/>
                    <a:pt x="121" y="35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9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  <a:cubicBezTo>
                    <a:pt x="90" y="0"/>
                    <a:pt x="95" y="1"/>
                    <a:pt x="99" y="2"/>
                  </a:cubicBezTo>
                  <a:cubicBezTo>
                    <a:pt x="95" y="1"/>
                    <a:pt x="90" y="0"/>
                    <a:pt x="8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3" name="Freeform 81"/>
            <p:cNvSpPr>
              <a:spLocks noEditPoints="1"/>
            </p:cNvSpPr>
            <p:nvPr/>
          </p:nvSpPr>
          <p:spPr bwMode="auto">
            <a:xfrm>
              <a:off x="7702883" y="3474029"/>
              <a:ext cx="427363" cy="401063"/>
            </a:xfrm>
            <a:custGeom>
              <a:avLst/>
              <a:gdLst>
                <a:gd name="T0" fmla="*/ 169 w 177"/>
                <a:gd name="T1" fmla="*/ 50 h 166"/>
                <a:gd name="T2" fmla="*/ 157 w 177"/>
                <a:gd name="T3" fmla="*/ 58 h 166"/>
                <a:gd name="T4" fmla="*/ 157 w 177"/>
                <a:gd name="T5" fmla="*/ 58 h 166"/>
                <a:gd name="T6" fmla="*/ 156 w 177"/>
                <a:gd name="T7" fmla="*/ 58 h 166"/>
                <a:gd name="T8" fmla="*/ 156 w 177"/>
                <a:gd name="T9" fmla="*/ 58 h 166"/>
                <a:gd name="T10" fmla="*/ 156 w 177"/>
                <a:gd name="T11" fmla="*/ 58 h 166"/>
                <a:gd name="T12" fmla="*/ 148 w 177"/>
                <a:gd name="T13" fmla="*/ 60 h 166"/>
                <a:gd name="T14" fmla="*/ 144 w 177"/>
                <a:gd name="T15" fmla="*/ 60 h 166"/>
                <a:gd name="T16" fmla="*/ 144 w 177"/>
                <a:gd name="T17" fmla="*/ 60 h 166"/>
                <a:gd name="T18" fmla="*/ 59 w 177"/>
                <a:gd name="T19" fmla="*/ 60 h 166"/>
                <a:gd name="T20" fmla="*/ 13 w 177"/>
                <a:gd name="T21" fmla="*/ 106 h 166"/>
                <a:gd name="T22" fmla="*/ 13 w 177"/>
                <a:gd name="T23" fmla="*/ 156 h 166"/>
                <a:gd name="T24" fmla="*/ 38 w 177"/>
                <a:gd name="T25" fmla="*/ 166 h 166"/>
                <a:gd name="T26" fmla="*/ 63 w 177"/>
                <a:gd name="T27" fmla="*/ 156 h 166"/>
                <a:gd name="T28" fmla="*/ 169 w 177"/>
                <a:gd name="T29" fmla="*/ 50 h 166"/>
                <a:gd name="T30" fmla="*/ 177 w 177"/>
                <a:gd name="T31" fmla="*/ 11 h 166"/>
                <a:gd name="T32" fmla="*/ 177 w 177"/>
                <a:gd name="T33" fmla="*/ 11 h 166"/>
                <a:gd name="T34" fmla="*/ 177 w 177"/>
                <a:gd name="T35" fmla="*/ 11 h 166"/>
                <a:gd name="T36" fmla="*/ 177 w 177"/>
                <a:gd name="T37" fmla="*/ 11 h 166"/>
                <a:gd name="T38" fmla="*/ 177 w 177"/>
                <a:gd name="T39" fmla="*/ 11 h 166"/>
                <a:gd name="T40" fmla="*/ 177 w 177"/>
                <a:gd name="T41" fmla="*/ 11 h 166"/>
                <a:gd name="T42" fmla="*/ 170 w 177"/>
                <a:gd name="T43" fmla="*/ 1 h 166"/>
                <a:gd name="T44" fmla="*/ 170 w 177"/>
                <a:gd name="T45" fmla="*/ 1 h 166"/>
                <a:gd name="T46" fmla="*/ 170 w 177"/>
                <a:gd name="T47" fmla="*/ 1 h 166"/>
                <a:gd name="T48" fmla="*/ 170 w 177"/>
                <a:gd name="T49" fmla="*/ 1 h 166"/>
                <a:gd name="T50" fmla="*/ 170 w 177"/>
                <a:gd name="T51" fmla="*/ 1 h 166"/>
                <a:gd name="T52" fmla="*/ 170 w 177"/>
                <a:gd name="T53" fmla="*/ 1 h 166"/>
                <a:gd name="T54" fmla="*/ 176 w 177"/>
                <a:gd name="T55" fmla="*/ 10 h 166"/>
                <a:gd name="T56" fmla="*/ 177 w 177"/>
                <a:gd name="T57" fmla="*/ 10 h 166"/>
                <a:gd name="T58" fmla="*/ 177 w 177"/>
                <a:gd name="T59" fmla="*/ 10 h 166"/>
                <a:gd name="T60" fmla="*/ 177 w 177"/>
                <a:gd name="T61" fmla="*/ 11 h 166"/>
                <a:gd name="T62" fmla="*/ 170 w 177"/>
                <a:gd name="T63" fmla="*/ 1 h 166"/>
                <a:gd name="T64" fmla="*/ 170 w 177"/>
                <a:gd name="T65" fmla="*/ 0 h 166"/>
                <a:gd name="T66" fmla="*/ 170 w 177"/>
                <a:gd name="T67" fmla="*/ 0 h 166"/>
                <a:gd name="T68" fmla="*/ 170 w 177"/>
                <a:gd name="T69" fmla="*/ 1 h 166"/>
                <a:gd name="T70" fmla="*/ 170 w 177"/>
                <a:gd name="T71" fmla="*/ 1 h 166"/>
                <a:gd name="T72" fmla="*/ 170 w 177"/>
                <a:gd name="T73" fmla="*/ 0 h 166"/>
                <a:gd name="T74" fmla="*/ 170 w 177"/>
                <a:gd name="T75" fmla="*/ 0 h 166"/>
                <a:gd name="T76" fmla="*/ 170 w 177"/>
                <a:gd name="T77" fmla="*/ 0 h 166"/>
                <a:gd name="T78" fmla="*/ 170 w 177"/>
                <a:gd name="T79" fmla="*/ 0 h 166"/>
                <a:gd name="T80" fmla="*/ 170 w 177"/>
                <a:gd name="T81" fmla="*/ 0 h 166"/>
                <a:gd name="T82" fmla="*/ 170 w 177"/>
                <a:gd name="T83" fmla="*/ 0 h 166"/>
                <a:gd name="T84" fmla="*/ 170 w 177"/>
                <a:gd name="T85" fmla="*/ 0 h 166"/>
                <a:gd name="T86" fmla="*/ 170 w 177"/>
                <a:gd name="T87" fmla="*/ 0 h 166"/>
                <a:gd name="T88" fmla="*/ 170 w 177"/>
                <a:gd name="T89" fmla="*/ 0 h 166"/>
                <a:gd name="T90" fmla="*/ 170 w 177"/>
                <a:gd name="T91" fmla="*/ 0 h 166"/>
                <a:gd name="T92" fmla="*/ 170 w 177"/>
                <a:gd name="T9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7" h="166">
                  <a:moveTo>
                    <a:pt x="169" y="50"/>
                  </a:moveTo>
                  <a:cubicBezTo>
                    <a:pt x="166" y="54"/>
                    <a:pt x="161" y="56"/>
                    <a:pt x="157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4" y="59"/>
                    <a:pt x="151" y="60"/>
                    <a:pt x="148" y="60"/>
                  </a:cubicBezTo>
                  <a:cubicBezTo>
                    <a:pt x="147" y="60"/>
                    <a:pt x="146" y="60"/>
                    <a:pt x="144" y="60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0" y="120"/>
                    <a:pt x="0" y="142"/>
                    <a:pt x="13" y="156"/>
                  </a:cubicBezTo>
                  <a:cubicBezTo>
                    <a:pt x="20" y="163"/>
                    <a:pt x="29" y="166"/>
                    <a:pt x="38" y="166"/>
                  </a:cubicBezTo>
                  <a:cubicBezTo>
                    <a:pt x="48" y="166"/>
                    <a:pt x="57" y="163"/>
                    <a:pt x="63" y="156"/>
                  </a:cubicBezTo>
                  <a:cubicBezTo>
                    <a:pt x="169" y="50"/>
                    <a:pt x="169" y="50"/>
                    <a:pt x="169" y="50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70" y="1"/>
                  </a:move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3" y="4"/>
                    <a:pt x="175" y="7"/>
                    <a:pt x="176" y="10"/>
                  </a:cubicBezTo>
                  <a:cubicBezTo>
                    <a:pt x="176" y="10"/>
                    <a:pt x="176" y="10"/>
                    <a:pt x="177" y="10"/>
                  </a:cubicBezTo>
                  <a:cubicBezTo>
                    <a:pt x="177" y="10"/>
                    <a:pt x="177" y="10"/>
                    <a:pt x="177" y="10"/>
                  </a:cubicBezTo>
                  <a:cubicBezTo>
                    <a:pt x="177" y="10"/>
                    <a:pt x="177" y="11"/>
                    <a:pt x="177" y="11"/>
                  </a:cubicBezTo>
                  <a:cubicBezTo>
                    <a:pt x="175" y="7"/>
                    <a:pt x="173" y="4"/>
                    <a:pt x="170" y="1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0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4" name="Freeform 82"/>
            <p:cNvSpPr>
              <a:spLocks noEditPoints="1"/>
            </p:cNvSpPr>
            <p:nvPr/>
          </p:nvSpPr>
          <p:spPr bwMode="auto">
            <a:xfrm>
              <a:off x="7845320" y="3474029"/>
              <a:ext cx="291483" cy="144648"/>
            </a:xfrm>
            <a:custGeom>
              <a:avLst/>
              <a:gdLst>
                <a:gd name="T0" fmla="*/ 97 w 121"/>
                <a:gd name="T1" fmla="*/ 58 h 60"/>
                <a:gd name="T2" fmla="*/ 89 w 121"/>
                <a:gd name="T3" fmla="*/ 60 h 60"/>
                <a:gd name="T4" fmla="*/ 97 w 121"/>
                <a:gd name="T5" fmla="*/ 58 h 60"/>
                <a:gd name="T6" fmla="*/ 97 w 121"/>
                <a:gd name="T7" fmla="*/ 58 h 60"/>
                <a:gd name="T8" fmla="*/ 97 w 121"/>
                <a:gd name="T9" fmla="*/ 58 h 60"/>
                <a:gd name="T10" fmla="*/ 97 w 121"/>
                <a:gd name="T11" fmla="*/ 58 h 60"/>
                <a:gd name="T12" fmla="*/ 98 w 121"/>
                <a:gd name="T13" fmla="*/ 58 h 60"/>
                <a:gd name="T14" fmla="*/ 98 w 121"/>
                <a:gd name="T15" fmla="*/ 58 h 60"/>
                <a:gd name="T16" fmla="*/ 98 w 121"/>
                <a:gd name="T17" fmla="*/ 58 h 60"/>
                <a:gd name="T18" fmla="*/ 35 w 121"/>
                <a:gd name="T19" fmla="*/ 25 h 60"/>
                <a:gd name="T20" fmla="*/ 0 w 121"/>
                <a:gd name="T21" fmla="*/ 60 h 60"/>
                <a:gd name="T22" fmla="*/ 85 w 121"/>
                <a:gd name="T23" fmla="*/ 60 h 60"/>
                <a:gd name="T24" fmla="*/ 60 w 121"/>
                <a:gd name="T25" fmla="*/ 50 h 60"/>
                <a:gd name="T26" fmla="*/ 35 w 121"/>
                <a:gd name="T27" fmla="*/ 25 h 60"/>
                <a:gd name="T28" fmla="*/ 118 w 121"/>
                <a:gd name="T29" fmla="*/ 10 h 60"/>
                <a:gd name="T30" fmla="*/ 121 w 121"/>
                <a:gd name="T31" fmla="*/ 25 h 60"/>
                <a:gd name="T32" fmla="*/ 118 w 121"/>
                <a:gd name="T33" fmla="*/ 11 h 60"/>
                <a:gd name="T34" fmla="*/ 118 w 121"/>
                <a:gd name="T35" fmla="*/ 11 h 60"/>
                <a:gd name="T36" fmla="*/ 118 w 121"/>
                <a:gd name="T37" fmla="*/ 11 h 60"/>
                <a:gd name="T38" fmla="*/ 118 w 121"/>
                <a:gd name="T39" fmla="*/ 11 h 60"/>
                <a:gd name="T40" fmla="*/ 118 w 121"/>
                <a:gd name="T41" fmla="*/ 11 h 60"/>
                <a:gd name="T42" fmla="*/ 118 w 121"/>
                <a:gd name="T43" fmla="*/ 10 h 60"/>
                <a:gd name="T44" fmla="*/ 117 w 121"/>
                <a:gd name="T45" fmla="*/ 10 h 60"/>
                <a:gd name="T46" fmla="*/ 118 w 121"/>
                <a:gd name="T47" fmla="*/ 10 h 60"/>
                <a:gd name="T48" fmla="*/ 117 w 121"/>
                <a:gd name="T49" fmla="*/ 10 h 60"/>
                <a:gd name="T50" fmla="*/ 111 w 121"/>
                <a:gd name="T51" fmla="*/ 1 h 60"/>
                <a:gd name="T52" fmla="*/ 111 w 121"/>
                <a:gd name="T53" fmla="*/ 1 h 60"/>
                <a:gd name="T54" fmla="*/ 111 w 121"/>
                <a:gd name="T55" fmla="*/ 1 h 60"/>
                <a:gd name="T56" fmla="*/ 111 w 121"/>
                <a:gd name="T57" fmla="*/ 1 h 60"/>
                <a:gd name="T58" fmla="*/ 111 w 121"/>
                <a:gd name="T59" fmla="*/ 1 h 60"/>
                <a:gd name="T60" fmla="*/ 111 w 121"/>
                <a:gd name="T61" fmla="*/ 1 h 60"/>
                <a:gd name="T62" fmla="*/ 111 w 121"/>
                <a:gd name="T63" fmla="*/ 1 h 60"/>
                <a:gd name="T64" fmla="*/ 111 w 121"/>
                <a:gd name="T65" fmla="*/ 1 h 60"/>
                <a:gd name="T66" fmla="*/ 111 w 121"/>
                <a:gd name="T67" fmla="*/ 1 h 60"/>
                <a:gd name="T68" fmla="*/ 111 w 121"/>
                <a:gd name="T69" fmla="*/ 1 h 60"/>
                <a:gd name="T70" fmla="*/ 111 w 121"/>
                <a:gd name="T71" fmla="*/ 1 h 60"/>
                <a:gd name="T72" fmla="*/ 111 w 121"/>
                <a:gd name="T73" fmla="*/ 0 h 60"/>
                <a:gd name="T74" fmla="*/ 111 w 121"/>
                <a:gd name="T75" fmla="*/ 0 h 60"/>
                <a:gd name="T76" fmla="*/ 111 w 121"/>
                <a:gd name="T77" fmla="*/ 0 h 60"/>
                <a:gd name="T78" fmla="*/ 111 w 121"/>
                <a:gd name="T79" fmla="*/ 0 h 60"/>
                <a:gd name="T80" fmla="*/ 111 w 121"/>
                <a:gd name="T81" fmla="*/ 0 h 60"/>
                <a:gd name="T82" fmla="*/ 111 w 121"/>
                <a:gd name="T83" fmla="*/ 0 h 60"/>
                <a:gd name="T84" fmla="*/ 111 w 121"/>
                <a:gd name="T85" fmla="*/ 0 h 60"/>
                <a:gd name="T86" fmla="*/ 111 w 121"/>
                <a:gd name="T87" fmla="*/ 0 h 60"/>
                <a:gd name="T88" fmla="*/ 111 w 121"/>
                <a:gd name="T89" fmla="*/ 0 h 60"/>
                <a:gd name="T90" fmla="*/ 111 w 121"/>
                <a:gd name="T91" fmla="*/ 0 h 60"/>
                <a:gd name="T92" fmla="*/ 110 w 121"/>
                <a:gd name="T93" fmla="*/ 0 h 60"/>
                <a:gd name="T94" fmla="*/ 111 w 121"/>
                <a:gd name="T95" fmla="*/ 0 h 60"/>
                <a:gd name="T96" fmla="*/ 111 w 121"/>
                <a:gd name="T97" fmla="*/ 0 h 60"/>
                <a:gd name="T98" fmla="*/ 110 w 121"/>
                <a:gd name="T99" fmla="*/ 0 h 60"/>
                <a:gd name="T100" fmla="*/ 110 w 121"/>
                <a:gd name="T10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60">
                  <a:moveTo>
                    <a:pt x="97" y="58"/>
                  </a:moveTo>
                  <a:cubicBezTo>
                    <a:pt x="94" y="59"/>
                    <a:pt x="92" y="60"/>
                    <a:pt x="89" y="60"/>
                  </a:cubicBezTo>
                  <a:cubicBezTo>
                    <a:pt x="92" y="60"/>
                    <a:pt x="95" y="59"/>
                    <a:pt x="97" y="58"/>
                  </a:cubicBezTo>
                  <a:moveTo>
                    <a:pt x="97" y="58"/>
                  </a:moveTo>
                  <a:cubicBezTo>
                    <a:pt x="97" y="58"/>
                    <a:pt x="97" y="58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moveTo>
                    <a:pt x="98" y="58"/>
                  </a:moveTo>
                  <a:cubicBezTo>
                    <a:pt x="98" y="58"/>
                    <a:pt x="98" y="58"/>
                    <a:pt x="98" y="58"/>
                  </a:cubicBezTo>
                  <a:cubicBezTo>
                    <a:pt x="98" y="58"/>
                    <a:pt x="98" y="58"/>
                    <a:pt x="98" y="58"/>
                  </a:cubicBezTo>
                  <a:moveTo>
                    <a:pt x="35" y="25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76" y="60"/>
                    <a:pt x="67" y="57"/>
                    <a:pt x="60" y="50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18" y="10"/>
                  </a:moveTo>
                  <a:cubicBezTo>
                    <a:pt x="120" y="15"/>
                    <a:pt x="121" y="20"/>
                    <a:pt x="121" y="25"/>
                  </a:cubicBezTo>
                  <a:cubicBezTo>
                    <a:pt x="121" y="20"/>
                    <a:pt x="120" y="15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0"/>
                    <a:pt x="118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8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0" y="0"/>
                  </a:moveTo>
                  <a:cubicBezTo>
                    <a:pt x="110" y="0"/>
                    <a:pt x="110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5" name="Freeform 83"/>
            <p:cNvSpPr>
              <a:spLocks noEditPoints="1"/>
            </p:cNvSpPr>
            <p:nvPr/>
          </p:nvSpPr>
          <p:spPr bwMode="auto">
            <a:xfrm>
              <a:off x="8049140" y="3454305"/>
              <a:ext cx="81091" cy="164372"/>
            </a:xfrm>
            <a:custGeom>
              <a:avLst/>
              <a:gdLst>
                <a:gd name="T0" fmla="*/ 4 w 33"/>
                <a:gd name="T1" fmla="*/ 68 h 68"/>
                <a:gd name="T2" fmla="*/ 0 w 33"/>
                <a:gd name="T3" fmla="*/ 68 h 68"/>
                <a:gd name="T4" fmla="*/ 0 w 33"/>
                <a:gd name="T5" fmla="*/ 68 h 68"/>
                <a:gd name="T6" fmla="*/ 0 w 33"/>
                <a:gd name="T7" fmla="*/ 68 h 68"/>
                <a:gd name="T8" fmla="*/ 4 w 33"/>
                <a:gd name="T9" fmla="*/ 68 h 68"/>
                <a:gd name="T10" fmla="*/ 12 w 33"/>
                <a:gd name="T11" fmla="*/ 66 h 68"/>
                <a:gd name="T12" fmla="*/ 12 w 33"/>
                <a:gd name="T13" fmla="*/ 66 h 68"/>
                <a:gd name="T14" fmla="*/ 12 w 33"/>
                <a:gd name="T15" fmla="*/ 66 h 68"/>
                <a:gd name="T16" fmla="*/ 13 w 33"/>
                <a:gd name="T17" fmla="*/ 66 h 68"/>
                <a:gd name="T18" fmla="*/ 12 w 33"/>
                <a:gd name="T19" fmla="*/ 66 h 68"/>
                <a:gd name="T20" fmla="*/ 13 w 33"/>
                <a:gd name="T21" fmla="*/ 66 h 68"/>
                <a:gd name="T22" fmla="*/ 32 w 33"/>
                <a:gd name="T23" fmla="*/ 48 h 68"/>
                <a:gd name="T24" fmla="*/ 13 w 33"/>
                <a:gd name="T25" fmla="*/ 66 h 68"/>
                <a:gd name="T26" fmla="*/ 25 w 33"/>
                <a:gd name="T27" fmla="*/ 58 h 68"/>
                <a:gd name="T28" fmla="*/ 25 w 33"/>
                <a:gd name="T29" fmla="*/ 58 h 68"/>
                <a:gd name="T30" fmla="*/ 32 w 33"/>
                <a:gd name="T31" fmla="*/ 48 h 68"/>
                <a:gd name="T32" fmla="*/ 33 w 33"/>
                <a:gd name="T33" fmla="*/ 48 h 68"/>
                <a:gd name="T34" fmla="*/ 32 w 33"/>
                <a:gd name="T35" fmla="*/ 48 h 68"/>
                <a:gd name="T36" fmla="*/ 33 w 33"/>
                <a:gd name="T37" fmla="*/ 48 h 68"/>
                <a:gd name="T38" fmla="*/ 33 w 33"/>
                <a:gd name="T39" fmla="*/ 18 h 68"/>
                <a:gd name="T40" fmla="*/ 33 w 33"/>
                <a:gd name="T41" fmla="*/ 18 h 68"/>
                <a:gd name="T42" fmla="*/ 33 w 33"/>
                <a:gd name="T43" fmla="*/ 18 h 68"/>
                <a:gd name="T44" fmla="*/ 26 w 33"/>
                <a:gd name="T45" fmla="*/ 9 h 68"/>
                <a:gd name="T46" fmla="*/ 32 w 33"/>
                <a:gd name="T47" fmla="*/ 18 h 68"/>
                <a:gd name="T48" fmla="*/ 26 w 33"/>
                <a:gd name="T49" fmla="*/ 9 h 68"/>
                <a:gd name="T50" fmla="*/ 26 w 33"/>
                <a:gd name="T51" fmla="*/ 9 h 68"/>
                <a:gd name="T52" fmla="*/ 26 w 33"/>
                <a:gd name="T53" fmla="*/ 9 h 68"/>
                <a:gd name="T54" fmla="*/ 26 w 33"/>
                <a:gd name="T55" fmla="*/ 9 h 68"/>
                <a:gd name="T56" fmla="*/ 26 w 33"/>
                <a:gd name="T57" fmla="*/ 9 h 68"/>
                <a:gd name="T58" fmla="*/ 26 w 33"/>
                <a:gd name="T59" fmla="*/ 9 h 68"/>
                <a:gd name="T60" fmla="*/ 26 w 33"/>
                <a:gd name="T61" fmla="*/ 9 h 68"/>
                <a:gd name="T62" fmla="*/ 26 w 33"/>
                <a:gd name="T63" fmla="*/ 8 h 68"/>
                <a:gd name="T64" fmla="*/ 26 w 33"/>
                <a:gd name="T65" fmla="*/ 9 h 68"/>
                <a:gd name="T66" fmla="*/ 26 w 33"/>
                <a:gd name="T67" fmla="*/ 8 h 68"/>
                <a:gd name="T68" fmla="*/ 26 w 33"/>
                <a:gd name="T69" fmla="*/ 8 h 68"/>
                <a:gd name="T70" fmla="*/ 26 w 33"/>
                <a:gd name="T71" fmla="*/ 8 h 68"/>
                <a:gd name="T72" fmla="*/ 26 w 33"/>
                <a:gd name="T73" fmla="*/ 8 h 68"/>
                <a:gd name="T74" fmla="*/ 26 w 33"/>
                <a:gd name="T75" fmla="*/ 8 h 68"/>
                <a:gd name="T76" fmla="*/ 26 w 33"/>
                <a:gd name="T77" fmla="*/ 8 h 68"/>
                <a:gd name="T78" fmla="*/ 26 w 33"/>
                <a:gd name="T79" fmla="*/ 8 h 68"/>
                <a:gd name="T80" fmla="*/ 25 w 33"/>
                <a:gd name="T81" fmla="*/ 8 h 68"/>
                <a:gd name="T82" fmla="*/ 25 w 33"/>
                <a:gd name="T83" fmla="*/ 8 h 68"/>
                <a:gd name="T84" fmla="*/ 25 w 33"/>
                <a:gd name="T85" fmla="*/ 8 h 68"/>
                <a:gd name="T86" fmla="*/ 25 w 33"/>
                <a:gd name="T87" fmla="*/ 8 h 68"/>
                <a:gd name="T88" fmla="*/ 25 w 33"/>
                <a:gd name="T89" fmla="*/ 8 h 68"/>
                <a:gd name="T90" fmla="*/ 25 w 33"/>
                <a:gd name="T91" fmla="*/ 8 h 68"/>
                <a:gd name="T92" fmla="*/ 25 w 33"/>
                <a:gd name="T93" fmla="*/ 7 h 68"/>
                <a:gd name="T94" fmla="*/ 25 w 33"/>
                <a:gd name="T95" fmla="*/ 8 h 68"/>
                <a:gd name="T96" fmla="*/ 25 w 33"/>
                <a:gd name="T97" fmla="*/ 7 h 68"/>
                <a:gd name="T98" fmla="*/ 14 w 33"/>
                <a:gd name="T99" fmla="*/ 0 h 68"/>
                <a:gd name="T100" fmla="*/ 25 w 33"/>
                <a:gd name="T101" fmla="*/ 7 h 68"/>
                <a:gd name="T102" fmla="*/ 14 w 33"/>
                <a:gd name="T103" fmla="*/ 0 h 68"/>
                <a:gd name="T104" fmla="*/ 14 w 33"/>
                <a:gd name="T105" fmla="*/ 0 h 68"/>
                <a:gd name="T106" fmla="*/ 14 w 33"/>
                <a:gd name="T107" fmla="*/ 0 h 68"/>
                <a:gd name="T108" fmla="*/ 14 w 33"/>
                <a:gd name="T10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" h="68">
                  <a:moveTo>
                    <a:pt x="4" y="68"/>
                  </a:moveTo>
                  <a:cubicBezTo>
                    <a:pt x="3" y="68"/>
                    <a:pt x="2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68"/>
                    <a:pt x="3" y="68"/>
                    <a:pt x="4" y="68"/>
                  </a:cubicBezTo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moveTo>
                    <a:pt x="13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3" y="66"/>
                  </a:cubicBezTo>
                  <a:moveTo>
                    <a:pt x="32" y="48"/>
                  </a:moveTo>
                  <a:cubicBezTo>
                    <a:pt x="29" y="56"/>
                    <a:pt x="21" y="63"/>
                    <a:pt x="13" y="66"/>
                  </a:cubicBezTo>
                  <a:cubicBezTo>
                    <a:pt x="17" y="64"/>
                    <a:pt x="22" y="62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8" y="55"/>
                    <a:pt x="31" y="51"/>
                    <a:pt x="32" y="48"/>
                  </a:cubicBezTo>
                  <a:moveTo>
                    <a:pt x="33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33" y="48"/>
                    <a:pt x="33" y="48"/>
                    <a:pt x="33" y="48"/>
                  </a:cubicBezTo>
                  <a:moveTo>
                    <a:pt x="33" y="18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moveTo>
                    <a:pt x="26" y="9"/>
                  </a:moveTo>
                  <a:cubicBezTo>
                    <a:pt x="29" y="12"/>
                    <a:pt x="31" y="15"/>
                    <a:pt x="32" y="18"/>
                  </a:cubicBezTo>
                  <a:cubicBezTo>
                    <a:pt x="31" y="15"/>
                    <a:pt x="29" y="12"/>
                    <a:pt x="26" y="9"/>
                  </a:cubicBezTo>
                  <a:moveTo>
                    <a:pt x="26" y="9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moveTo>
                    <a:pt x="26" y="9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moveTo>
                    <a:pt x="26" y="8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8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moveTo>
                    <a:pt x="25" y="7"/>
                  </a:moveTo>
                  <a:cubicBezTo>
                    <a:pt x="25" y="7"/>
                    <a:pt x="25" y="8"/>
                    <a:pt x="25" y="8"/>
                  </a:cubicBezTo>
                  <a:cubicBezTo>
                    <a:pt x="25" y="8"/>
                    <a:pt x="25" y="7"/>
                    <a:pt x="25" y="7"/>
                  </a:cubicBezTo>
                  <a:moveTo>
                    <a:pt x="14" y="0"/>
                  </a:moveTo>
                  <a:cubicBezTo>
                    <a:pt x="18" y="2"/>
                    <a:pt x="22" y="5"/>
                    <a:pt x="25" y="7"/>
                  </a:cubicBezTo>
                  <a:cubicBezTo>
                    <a:pt x="22" y="4"/>
                    <a:pt x="18" y="2"/>
                    <a:pt x="14" y="0"/>
                  </a:cubicBezTo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F77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6" name="Freeform 84"/>
            <p:cNvSpPr>
              <a:spLocks/>
            </p:cNvSpPr>
            <p:nvPr/>
          </p:nvSpPr>
          <p:spPr bwMode="auto">
            <a:xfrm>
              <a:off x="7938828" y="3449921"/>
              <a:ext cx="208201" cy="168753"/>
            </a:xfrm>
            <a:custGeom>
              <a:avLst/>
              <a:gdLst>
                <a:gd name="T0" fmla="*/ 50 w 86"/>
                <a:gd name="T1" fmla="*/ 0 h 70"/>
                <a:gd name="T2" fmla="*/ 25 w 86"/>
                <a:gd name="T3" fmla="*/ 10 h 70"/>
                <a:gd name="T4" fmla="*/ 0 w 86"/>
                <a:gd name="T5" fmla="*/ 35 h 70"/>
                <a:gd name="T6" fmla="*/ 25 w 86"/>
                <a:gd name="T7" fmla="*/ 60 h 70"/>
                <a:gd name="T8" fmla="*/ 50 w 86"/>
                <a:gd name="T9" fmla="*/ 70 h 70"/>
                <a:gd name="T10" fmla="*/ 50 w 86"/>
                <a:gd name="T11" fmla="*/ 70 h 70"/>
                <a:gd name="T12" fmla="*/ 54 w 86"/>
                <a:gd name="T13" fmla="*/ 70 h 70"/>
                <a:gd name="T14" fmla="*/ 62 w 86"/>
                <a:gd name="T15" fmla="*/ 68 h 70"/>
                <a:gd name="T16" fmla="*/ 62 w 86"/>
                <a:gd name="T17" fmla="*/ 68 h 70"/>
                <a:gd name="T18" fmla="*/ 62 w 86"/>
                <a:gd name="T19" fmla="*/ 68 h 70"/>
                <a:gd name="T20" fmla="*/ 63 w 86"/>
                <a:gd name="T21" fmla="*/ 68 h 70"/>
                <a:gd name="T22" fmla="*/ 63 w 86"/>
                <a:gd name="T23" fmla="*/ 68 h 70"/>
                <a:gd name="T24" fmla="*/ 82 w 86"/>
                <a:gd name="T25" fmla="*/ 50 h 70"/>
                <a:gd name="T26" fmla="*/ 82 w 86"/>
                <a:gd name="T27" fmla="*/ 50 h 70"/>
                <a:gd name="T28" fmla="*/ 83 w 86"/>
                <a:gd name="T29" fmla="*/ 50 h 70"/>
                <a:gd name="T30" fmla="*/ 86 w 86"/>
                <a:gd name="T31" fmla="*/ 35 h 70"/>
                <a:gd name="T32" fmla="*/ 83 w 86"/>
                <a:gd name="T33" fmla="*/ 20 h 70"/>
                <a:gd name="T34" fmla="*/ 83 w 86"/>
                <a:gd name="T35" fmla="*/ 20 h 70"/>
                <a:gd name="T36" fmla="*/ 82 w 86"/>
                <a:gd name="T37" fmla="*/ 20 h 70"/>
                <a:gd name="T38" fmla="*/ 76 w 86"/>
                <a:gd name="T39" fmla="*/ 11 h 70"/>
                <a:gd name="T40" fmla="*/ 76 w 86"/>
                <a:gd name="T41" fmla="*/ 11 h 70"/>
                <a:gd name="T42" fmla="*/ 76 w 86"/>
                <a:gd name="T43" fmla="*/ 11 h 70"/>
                <a:gd name="T44" fmla="*/ 76 w 86"/>
                <a:gd name="T45" fmla="*/ 11 h 70"/>
                <a:gd name="T46" fmla="*/ 76 w 86"/>
                <a:gd name="T47" fmla="*/ 11 h 70"/>
                <a:gd name="T48" fmla="*/ 76 w 86"/>
                <a:gd name="T49" fmla="*/ 11 h 70"/>
                <a:gd name="T50" fmla="*/ 76 w 86"/>
                <a:gd name="T51" fmla="*/ 10 h 70"/>
                <a:gd name="T52" fmla="*/ 76 w 86"/>
                <a:gd name="T53" fmla="*/ 10 h 70"/>
                <a:gd name="T54" fmla="*/ 76 w 86"/>
                <a:gd name="T55" fmla="*/ 10 h 70"/>
                <a:gd name="T56" fmla="*/ 76 w 86"/>
                <a:gd name="T57" fmla="*/ 10 h 70"/>
                <a:gd name="T58" fmla="*/ 76 w 86"/>
                <a:gd name="T59" fmla="*/ 10 h 70"/>
                <a:gd name="T60" fmla="*/ 75 w 86"/>
                <a:gd name="T61" fmla="*/ 10 h 70"/>
                <a:gd name="T62" fmla="*/ 75 w 86"/>
                <a:gd name="T63" fmla="*/ 10 h 70"/>
                <a:gd name="T64" fmla="*/ 75 w 86"/>
                <a:gd name="T65" fmla="*/ 10 h 70"/>
                <a:gd name="T66" fmla="*/ 75 w 86"/>
                <a:gd name="T67" fmla="*/ 10 h 70"/>
                <a:gd name="T68" fmla="*/ 75 w 86"/>
                <a:gd name="T69" fmla="*/ 10 h 70"/>
                <a:gd name="T70" fmla="*/ 75 w 86"/>
                <a:gd name="T71" fmla="*/ 10 h 70"/>
                <a:gd name="T72" fmla="*/ 75 w 86"/>
                <a:gd name="T73" fmla="*/ 10 h 70"/>
                <a:gd name="T74" fmla="*/ 75 w 86"/>
                <a:gd name="T75" fmla="*/ 9 h 70"/>
                <a:gd name="T76" fmla="*/ 75 w 86"/>
                <a:gd name="T77" fmla="*/ 9 h 70"/>
                <a:gd name="T78" fmla="*/ 64 w 86"/>
                <a:gd name="T79" fmla="*/ 2 h 70"/>
                <a:gd name="T80" fmla="*/ 64 w 86"/>
                <a:gd name="T81" fmla="*/ 2 h 70"/>
                <a:gd name="T82" fmla="*/ 64 w 86"/>
                <a:gd name="T83" fmla="*/ 2 h 70"/>
                <a:gd name="T84" fmla="*/ 50 w 86"/>
                <a:gd name="T8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6" h="70">
                  <a:moveTo>
                    <a:pt x="50" y="0"/>
                  </a:move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3" y="70"/>
                    <a:pt x="54" y="70"/>
                  </a:cubicBezTo>
                  <a:cubicBezTo>
                    <a:pt x="57" y="70"/>
                    <a:pt x="59" y="69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62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71" y="65"/>
                    <a:pt x="79" y="58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2" y="7"/>
                    <a:pt x="68" y="4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0" y="1"/>
                    <a:pt x="55" y="0"/>
                    <a:pt x="50" y="0"/>
                  </a:cubicBezTo>
                </a:path>
              </a:pathLst>
            </a:custGeom>
            <a:solidFill>
              <a:srgbClr val="F34D00"/>
            </a:solidFill>
            <a:ln w="12700">
              <a:solidFill>
                <a:srgbClr val="F34D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7" name="Freeform 78"/>
            <p:cNvSpPr>
              <a:spLocks noEditPoints="1"/>
            </p:cNvSpPr>
            <p:nvPr/>
          </p:nvSpPr>
          <p:spPr bwMode="auto">
            <a:xfrm>
              <a:off x="1823230" y="3449912"/>
              <a:ext cx="3407945" cy="168753"/>
            </a:xfrm>
            <a:custGeom>
              <a:avLst/>
              <a:gdLst>
                <a:gd name="T0" fmla="*/ 1409 w 1412"/>
                <a:gd name="T1" fmla="*/ 50 h 70"/>
                <a:gd name="T2" fmla="*/ 1409 w 1412"/>
                <a:gd name="T3" fmla="*/ 50 h 70"/>
                <a:gd name="T4" fmla="*/ 1409 w 1412"/>
                <a:gd name="T5" fmla="*/ 50 h 70"/>
                <a:gd name="T6" fmla="*/ 1409 w 1412"/>
                <a:gd name="T7" fmla="*/ 21 h 70"/>
                <a:gd name="T8" fmla="*/ 1412 w 1412"/>
                <a:gd name="T9" fmla="*/ 35 h 70"/>
                <a:gd name="T10" fmla="*/ 1409 w 1412"/>
                <a:gd name="T11" fmla="*/ 49 h 70"/>
                <a:gd name="T12" fmla="*/ 1412 w 1412"/>
                <a:gd name="T13" fmla="*/ 35 h 70"/>
                <a:gd name="T14" fmla="*/ 1409 w 1412"/>
                <a:gd name="T15" fmla="*/ 21 h 70"/>
                <a:gd name="T16" fmla="*/ 1409 w 1412"/>
                <a:gd name="T17" fmla="*/ 21 h 70"/>
                <a:gd name="T18" fmla="*/ 1409 w 1412"/>
                <a:gd name="T19" fmla="*/ 21 h 70"/>
                <a:gd name="T20" fmla="*/ 1409 w 1412"/>
                <a:gd name="T21" fmla="*/ 21 h 70"/>
                <a:gd name="T22" fmla="*/ 1409 w 1412"/>
                <a:gd name="T23" fmla="*/ 21 h 70"/>
                <a:gd name="T24" fmla="*/ 1409 w 1412"/>
                <a:gd name="T25" fmla="*/ 21 h 70"/>
                <a:gd name="T26" fmla="*/ 1409 w 1412"/>
                <a:gd name="T27" fmla="*/ 21 h 70"/>
                <a:gd name="T28" fmla="*/ 1402 w 1412"/>
                <a:gd name="T29" fmla="*/ 11 h 70"/>
                <a:gd name="T30" fmla="*/ 1402 w 1412"/>
                <a:gd name="T31" fmla="*/ 11 h 70"/>
                <a:gd name="T32" fmla="*/ 1402 w 1412"/>
                <a:gd name="T33" fmla="*/ 11 h 70"/>
                <a:gd name="T34" fmla="*/ 1402 w 1412"/>
                <a:gd name="T35" fmla="*/ 10 h 70"/>
                <a:gd name="T36" fmla="*/ 1402 w 1412"/>
                <a:gd name="T37" fmla="*/ 10 h 70"/>
                <a:gd name="T38" fmla="*/ 1402 w 1412"/>
                <a:gd name="T39" fmla="*/ 10 h 70"/>
                <a:gd name="T40" fmla="*/ 1402 w 1412"/>
                <a:gd name="T41" fmla="*/ 10 h 70"/>
                <a:gd name="T42" fmla="*/ 1402 w 1412"/>
                <a:gd name="T43" fmla="*/ 10 h 70"/>
                <a:gd name="T44" fmla="*/ 1402 w 1412"/>
                <a:gd name="T45" fmla="*/ 10 h 70"/>
                <a:gd name="T46" fmla="*/ 1401 w 1412"/>
                <a:gd name="T47" fmla="*/ 10 h 70"/>
                <a:gd name="T48" fmla="*/ 1402 w 1412"/>
                <a:gd name="T49" fmla="*/ 10 h 70"/>
                <a:gd name="T50" fmla="*/ 1401 w 1412"/>
                <a:gd name="T51" fmla="*/ 10 h 70"/>
                <a:gd name="T52" fmla="*/ 1291 w 1412"/>
                <a:gd name="T53" fmla="*/ 0 h 70"/>
                <a:gd name="T54" fmla="*/ 35 w 1412"/>
                <a:gd name="T55" fmla="*/ 0 h 70"/>
                <a:gd name="T56" fmla="*/ 0 w 1412"/>
                <a:gd name="T57" fmla="*/ 35 h 70"/>
                <a:gd name="T58" fmla="*/ 35 w 1412"/>
                <a:gd name="T59" fmla="*/ 70 h 70"/>
                <a:gd name="T60" fmla="*/ 1291 w 1412"/>
                <a:gd name="T61" fmla="*/ 70 h 70"/>
                <a:gd name="T62" fmla="*/ 1326 w 1412"/>
                <a:gd name="T63" fmla="*/ 35 h 70"/>
                <a:gd name="T64" fmla="*/ 1291 w 1412"/>
                <a:gd name="T6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2" h="70">
                  <a:moveTo>
                    <a:pt x="1409" y="50"/>
                  </a:moveTo>
                  <a:cubicBezTo>
                    <a:pt x="1409" y="50"/>
                    <a:pt x="1409" y="50"/>
                    <a:pt x="1409" y="50"/>
                  </a:cubicBezTo>
                  <a:cubicBezTo>
                    <a:pt x="1409" y="50"/>
                    <a:pt x="1409" y="50"/>
                    <a:pt x="1409" y="50"/>
                  </a:cubicBezTo>
                  <a:moveTo>
                    <a:pt x="1409" y="21"/>
                  </a:moveTo>
                  <a:cubicBezTo>
                    <a:pt x="1411" y="25"/>
                    <a:pt x="1412" y="30"/>
                    <a:pt x="1412" y="35"/>
                  </a:cubicBezTo>
                  <a:cubicBezTo>
                    <a:pt x="1412" y="40"/>
                    <a:pt x="1411" y="45"/>
                    <a:pt x="1409" y="49"/>
                  </a:cubicBezTo>
                  <a:cubicBezTo>
                    <a:pt x="1411" y="45"/>
                    <a:pt x="1412" y="40"/>
                    <a:pt x="1412" y="35"/>
                  </a:cubicBezTo>
                  <a:cubicBezTo>
                    <a:pt x="1412" y="30"/>
                    <a:pt x="1411" y="25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2" y="11"/>
                  </a:moveTo>
                  <a:cubicBezTo>
                    <a:pt x="1402" y="11"/>
                    <a:pt x="1402" y="11"/>
                    <a:pt x="1402" y="11"/>
                  </a:cubicBezTo>
                  <a:cubicBezTo>
                    <a:pt x="1402" y="11"/>
                    <a:pt x="1402" y="11"/>
                    <a:pt x="1402" y="11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1" y="10"/>
                  </a:moveTo>
                  <a:cubicBezTo>
                    <a:pt x="1401" y="10"/>
                    <a:pt x="1401" y="10"/>
                    <a:pt x="1402" y="10"/>
                  </a:cubicBezTo>
                  <a:cubicBezTo>
                    <a:pt x="1401" y="10"/>
                    <a:pt x="1401" y="10"/>
                    <a:pt x="1401" y="10"/>
                  </a:cubicBezTo>
                  <a:moveTo>
                    <a:pt x="1291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1291" y="70"/>
                    <a:pt x="1291" y="70"/>
                    <a:pt x="1291" y="70"/>
                  </a:cubicBezTo>
                  <a:cubicBezTo>
                    <a:pt x="1326" y="35"/>
                    <a:pt x="1326" y="35"/>
                    <a:pt x="1326" y="35"/>
                  </a:cubicBezTo>
                  <a:cubicBezTo>
                    <a:pt x="1291" y="0"/>
                    <a:pt x="1291" y="0"/>
                    <a:pt x="1291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8" name="Freeform 78"/>
            <p:cNvSpPr>
              <a:spLocks noEditPoints="1"/>
            </p:cNvSpPr>
            <p:nvPr/>
          </p:nvSpPr>
          <p:spPr bwMode="auto">
            <a:xfrm>
              <a:off x="-383032" y="3449912"/>
              <a:ext cx="3407946" cy="168753"/>
            </a:xfrm>
            <a:custGeom>
              <a:avLst/>
              <a:gdLst>
                <a:gd name="T0" fmla="*/ 1409 w 1412"/>
                <a:gd name="T1" fmla="*/ 50 h 70"/>
                <a:gd name="T2" fmla="*/ 1409 w 1412"/>
                <a:gd name="T3" fmla="*/ 50 h 70"/>
                <a:gd name="T4" fmla="*/ 1409 w 1412"/>
                <a:gd name="T5" fmla="*/ 50 h 70"/>
                <a:gd name="T6" fmla="*/ 1409 w 1412"/>
                <a:gd name="T7" fmla="*/ 21 h 70"/>
                <a:gd name="T8" fmla="*/ 1412 w 1412"/>
                <a:gd name="T9" fmla="*/ 35 h 70"/>
                <a:gd name="T10" fmla="*/ 1409 w 1412"/>
                <a:gd name="T11" fmla="*/ 49 h 70"/>
                <a:gd name="T12" fmla="*/ 1412 w 1412"/>
                <a:gd name="T13" fmla="*/ 35 h 70"/>
                <a:gd name="T14" fmla="*/ 1409 w 1412"/>
                <a:gd name="T15" fmla="*/ 21 h 70"/>
                <a:gd name="T16" fmla="*/ 1409 w 1412"/>
                <a:gd name="T17" fmla="*/ 21 h 70"/>
                <a:gd name="T18" fmla="*/ 1409 w 1412"/>
                <a:gd name="T19" fmla="*/ 21 h 70"/>
                <a:gd name="T20" fmla="*/ 1409 w 1412"/>
                <a:gd name="T21" fmla="*/ 21 h 70"/>
                <a:gd name="T22" fmla="*/ 1409 w 1412"/>
                <a:gd name="T23" fmla="*/ 21 h 70"/>
                <a:gd name="T24" fmla="*/ 1409 w 1412"/>
                <a:gd name="T25" fmla="*/ 21 h 70"/>
                <a:gd name="T26" fmla="*/ 1409 w 1412"/>
                <a:gd name="T27" fmla="*/ 21 h 70"/>
                <a:gd name="T28" fmla="*/ 1402 w 1412"/>
                <a:gd name="T29" fmla="*/ 11 h 70"/>
                <a:gd name="T30" fmla="*/ 1402 w 1412"/>
                <a:gd name="T31" fmla="*/ 11 h 70"/>
                <a:gd name="T32" fmla="*/ 1402 w 1412"/>
                <a:gd name="T33" fmla="*/ 11 h 70"/>
                <a:gd name="T34" fmla="*/ 1402 w 1412"/>
                <a:gd name="T35" fmla="*/ 10 h 70"/>
                <a:gd name="T36" fmla="*/ 1402 w 1412"/>
                <a:gd name="T37" fmla="*/ 10 h 70"/>
                <a:gd name="T38" fmla="*/ 1402 w 1412"/>
                <a:gd name="T39" fmla="*/ 10 h 70"/>
                <a:gd name="T40" fmla="*/ 1402 w 1412"/>
                <a:gd name="T41" fmla="*/ 10 h 70"/>
                <a:gd name="T42" fmla="*/ 1402 w 1412"/>
                <a:gd name="T43" fmla="*/ 10 h 70"/>
                <a:gd name="T44" fmla="*/ 1402 w 1412"/>
                <a:gd name="T45" fmla="*/ 10 h 70"/>
                <a:gd name="T46" fmla="*/ 1401 w 1412"/>
                <a:gd name="T47" fmla="*/ 10 h 70"/>
                <a:gd name="T48" fmla="*/ 1402 w 1412"/>
                <a:gd name="T49" fmla="*/ 10 h 70"/>
                <a:gd name="T50" fmla="*/ 1401 w 1412"/>
                <a:gd name="T51" fmla="*/ 10 h 70"/>
                <a:gd name="T52" fmla="*/ 1291 w 1412"/>
                <a:gd name="T53" fmla="*/ 0 h 70"/>
                <a:gd name="T54" fmla="*/ 35 w 1412"/>
                <a:gd name="T55" fmla="*/ 0 h 70"/>
                <a:gd name="T56" fmla="*/ 0 w 1412"/>
                <a:gd name="T57" fmla="*/ 35 h 70"/>
                <a:gd name="T58" fmla="*/ 35 w 1412"/>
                <a:gd name="T59" fmla="*/ 70 h 70"/>
                <a:gd name="T60" fmla="*/ 1291 w 1412"/>
                <a:gd name="T61" fmla="*/ 70 h 70"/>
                <a:gd name="T62" fmla="*/ 1326 w 1412"/>
                <a:gd name="T63" fmla="*/ 35 h 70"/>
                <a:gd name="T64" fmla="*/ 1291 w 1412"/>
                <a:gd name="T6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2" h="70">
                  <a:moveTo>
                    <a:pt x="1409" y="50"/>
                  </a:moveTo>
                  <a:cubicBezTo>
                    <a:pt x="1409" y="50"/>
                    <a:pt x="1409" y="50"/>
                    <a:pt x="1409" y="50"/>
                  </a:cubicBezTo>
                  <a:cubicBezTo>
                    <a:pt x="1409" y="50"/>
                    <a:pt x="1409" y="50"/>
                    <a:pt x="1409" y="50"/>
                  </a:cubicBezTo>
                  <a:moveTo>
                    <a:pt x="1409" y="21"/>
                  </a:moveTo>
                  <a:cubicBezTo>
                    <a:pt x="1411" y="25"/>
                    <a:pt x="1412" y="30"/>
                    <a:pt x="1412" y="35"/>
                  </a:cubicBezTo>
                  <a:cubicBezTo>
                    <a:pt x="1412" y="40"/>
                    <a:pt x="1411" y="45"/>
                    <a:pt x="1409" y="49"/>
                  </a:cubicBezTo>
                  <a:cubicBezTo>
                    <a:pt x="1411" y="45"/>
                    <a:pt x="1412" y="40"/>
                    <a:pt x="1412" y="35"/>
                  </a:cubicBezTo>
                  <a:cubicBezTo>
                    <a:pt x="1412" y="30"/>
                    <a:pt x="1411" y="25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2" y="11"/>
                  </a:moveTo>
                  <a:cubicBezTo>
                    <a:pt x="1402" y="11"/>
                    <a:pt x="1402" y="11"/>
                    <a:pt x="1402" y="11"/>
                  </a:cubicBezTo>
                  <a:cubicBezTo>
                    <a:pt x="1402" y="11"/>
                    <a:pt x="1402" y="11"/>
                    <a:pt x="1402" y="11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1" y="10"/>
                  </a:moveTo>
                  <a:cubicBezTo>
                    <a:pt x="1401" y="10"/>
                    <a:pt x="1401" y="10"/>
                    <a:pt x="1402" y="10"/>
                  </a:cubicBezTo>
                  <a:cubicBezTo>
                    <a:pt x="1401" y="10"/>
                    <a:pt x="1401" y="10"/>
                    <a:pt x="1401" y="10"/>
                  </a:cubicBezTo>
                  <a:moveTo>
                    <a:pt x="1291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1291" y="70"/>
                    <a:pt x="1291" y="70"/>
                    <a:pt x="1291" y="70"/>
                  </a:cubicBezTo>
                  <a:cubicBezTo>
                    <a:pt x="1326" y="35"/>
                    <a:pt x="1326" y="35"/>
                    <a:pt x="1326" y="35"/>
                  </a:cubicBezTo>
                  <a:cubicBezTo>
                    <a:pt x="1291" y="0"/>
                    <a:pt x="1291" y="0"/>
                    <a:pt x="1291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00" name="正方形/長方形 99"/>
          <p:cNvSpPr/>
          <p:nvPr/>
        </p:nvSpPr>
        <p:spPr>
          <a:xfrm>
            <a:off x="3831312" y="2542049"/>
            <a:ext cx="1468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Subordinate 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AP)</a:t>
            </a:r>
          </a:p>
          <a:p>
            <a:pPr algn="ctr"/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従属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1" name="正方形/長方形 100"/>
          <p:cNvSpPr/>
          <p:nvPr/>
        </p:nvSpPr>
        <p:spPr>
          <a:xfrm>
            <a:off x="5813829" y="2542049"/>
            <a:ext cx="1468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(Subordinate AP)</a:t>
            </a:r>
          </a:p>
          <a:p>
            <a:pPr algn="ctr"/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従属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496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冗長の仕方</a:t>
            </a:r>
          </a:p>
        </p:txBody>
      </p:sp>
      <p:cxnSp>
        <p:nvCxnSpPr>
          <p:cNvPr id="37" name="直線コネクタ 36"/>
          <p:cNvCxnSpPr/>
          <p:nvPr/>
        </p:nvCxnSpPr>
        <p:spPr>
          <a:xfrm>
            <a:off x="1364185" y="4233655"/>
            <a:ext cx="63286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1790143" y="2763634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2542112" y="3733166"/>
            <a:ext cx="4025228" cy="500489"/>
            <a:chOff x="2542112" y="2860310"/>
            <a:chExt cx="4025228" cy="697874"/>
          </a:xfrm>
        </p:grpSpPr>
        <p:cxnSp>
          <p:nvCxnSpPr>
            <p:cNvPr id="40" name="直線コネクタ 39"/>
            <p:cNvCxnSpPr/>
            <p:nvPr/>
          </p:nvCxnSpPr>
          <p:spPr>
            <a:xfrm flipH="1">
              <a:off x="4554726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H="1">
              <a:off x="2542112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6567340" y="2860310"/>
              <a:ext cx="0" cy="697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テキスト ボックス 5"/>
          <p:cNvSpPr txBox="1"/>
          <p:nvPr/>
        </p:nvSpPr>
        <p:spPr>
          <a:xfrm>
            <a:off x="431801" y="1206782"/>
            <a:ext cx="8216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から定期的に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VRRP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パケット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(VRID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１固定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を送信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従属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VRRP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パケットを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回消失する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 プライマリ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が不在と判断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のプライマリ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選出を実施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アドレスは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引き継がれる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3" name="グループ化 32"/>
          <p:cNvGrpSpPr>
            <a:grpSpLocks noChangeAspect="1"/>
          </p:cNvGrpSpPr>
          <p:nvPr/>
        </p:nvGrpSpPr>
        <p:grpSpPr>
          <a:xfrm>
            <a:off x="2241218" y="3112527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34" name="フリーフォーム 33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35" name="グループ化 34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5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6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9" name="グループ化 38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4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1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67" name="グループ化 66"/>
          <p:cNvGrpSpPr>
            <a:grpSpLocks noChangeAspect="1"/>
          </p:cNvGrpSpPr>
          <p:nvPr/>
        </p:nvGrpSpPr>
        <p:grpSpPr>
          <a:xfrm>
            <a:off x="4255054" y="3109868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68" name="フリーフォーム 67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69" name="グループ化 68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74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5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6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70" name="グループ化 69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7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2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3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77" name="グループ化 76"/>
          <p:cNvGrpSpPr>
            <a:grpSpLocks noChangeAspect="1"/>
          </p:cNvGrpSpPr>
          <p:nvPr/>
        </p:nvGrpSpPr>
        <p:grpSpPr>
          <a:xfrm>
            <a:off x="6247271" y="3123331"/>
            <a:ext cx="601788" cy="808161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78" name="フリーフォーム 77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79" name="グループ化 78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84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5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6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80" name="グループ化 79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8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2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3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7" name="楕円 6"/>
          <p:cNvSpPr>
            <a:spLocks noChangeAspect="1"/>
          </p:cNvSpPr>
          <p:nvPr/>
        </p:nvSpPr>
        <p:spPr>
          <a:xfrm>
            <a:off x="2678941" y="3758515"/>
            <a:ext cx="324345" cy="324345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endParaRPr kumimoji="1" lang="ja-JP" altLang="en-US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47" name="Group 138"/>
          <p:cNvGrpSpPr>
            <a:grpSpLocks noChangeAspect="1"/>
          </p:cNvGrpSpPr>
          <p:nvPr/>
        </p:nvGrpSpPr>
        <p:grpSpPr>
          <a:xfrm flipH="1">
            <a:off x="875505" y="4248630"/>
            <a:ext cx="1266691" cy="252577"/>
            <a:chOff x="6105525" y="1470025"/>
            <a:chExt cx="2475997" cy="493712"/>
          </a:xfrm>
        </p:grpSpPr>
        <p:sp>
          <p:nvSpPr>
            <p:cNvPr id="48" name="Freeform 78"/>
            <p:cNvSpPr>
              <a:spLocks noEditPoints="1"/>
            </p:cNvSpPr>
            <p:nvPr/>
          </p:nvSpPr>
          <p:spPr bwMode="auto">
            <a:xfrm>
              <a:off x="6105525" y="1655762"/>
              <a:ext cx="2468563" cy="122237"/>
            </a:xfrm>
            <a:custGeom>
              <a:avLst/>
              <a:gdLst>
                <a:gd name="T0" fmla="*/ 1409 w 1412"/>
                <a:gd name="T1" fmla="*/ 50 h 70"/>
                <a:gd name="T2" fmla="*/ 1409 w 1412"/>
                <a:gd name="T3" fmla="*/ 50 h 70"/>
                <a:gd name="T4" fmla="*/ 1409 w 1412"/>
                <a:gd name="T5" fmla="*/ 50 h 70"/>
                <a:gd name="T6" fmla="*/ 1409 w 1412"/>
                <a:gd name="T7" fmla="*/ 21 h 70"/>
                <a:gd name="T8" fmla="*/ 1412 w 1412"/>
                <a:gd name="T9" fmla="*/ 35 h 70"/>
                <a:gd name="T10" fmla="*/ 1409 w 1412"/>
                <a:gd name="T11" fmla="*/ 49 h 70"/>
                <a:gd name="T12" fmla="*/ 1412 w 1412"/>
                <a:gd name="T13" fmla="*/ 35 h 70"/>
                <a:gd name="T14" fmla="*/ 1409 w 1412"/>
                <a:gd name="T15" fmla="*/ 21 h 70"/>
                <a:gd name="T16" fmla="*/ 1409 w 1412"/>
                <a:gd name="T17" fmla="*/ 21 h 70"/>
                <a:gd name="T18" fmla="*/ 1409 w 1412"/>
                <a:gd name="T19" fmla="*/ 21 h 70"/>
                <a:gd name="T20" fmla="*/ 1409 w 1412"/>
                <a:gd name="T21" fmla="*/ 21 h 70"/>
                <a:gd name="T22" fmla="*/ 1409 w 1412"/>
                <a:gd name="T23" fmla="*/ 21 h 70"/>
                <a:gd name="T24" fmla="*/ 1409 w 1412"/>
                <a:gd name="T25" fmla="*/ 21 h 70"/>
                <a:gd name="T26" fmla="*/ 1409 w 1412"/>
                <a:gd name="T27" fmla="*/ 21 h 70"/>
                <a:gd name="T28" fmla="*/ 1402 w 1412"/>
                <a:gd name="T29" fmla="*/ 11 h 70"/>
                <a:gd name="T30" fmla="*/ 1402 w 1412"/>
                <a:gd name="T31" fmla="*/ 11 h 70"/>
                <a:gd name="T32" fmla="*/ 1402 w 1412"/>
                <a:gd name="T33" fmla="*/ 11 h 70"/>
                <a:gd name="T34" fmla="*/ 1402 w 1412"/>
                <a:gd name="T35" fmla="*/ 10 h 70"/>
                <a:gd name="T36" fmla="*/ 1402 w 1412"/>
                <a:gd name="T37" fmla="*/ 10 h 70"/>
                <a:gd name="T38" fmla="*/ 1402 w 1412"/>
                <a:gd name="T39" fmla="*/ 10 h 70"/>
                <a:gd name="T40" fmla="*/ 1402 w 1412"/>
                <a:gd name="T41" fmla="*/ 10 h 70"/>
                <a:gd name="T42" fmla="*/ 1402 w 1412"/>
                <a:gd name="T43" fmla="*/ 10 h 70"/>
                <a:gd name="T44" fmla="*/ 1402 w 1412"/>
                <a:gd name="T45" fmla="*/ 10 h 70"/>
                <a:gd name="T46" fmla="*/ 1401 w 1412"/>
                <a:gd name="T47" fmla="*/ 10 h 70"/>
                <a:gd name="T48" fmla="*/ 1402 w 1412"/>
                <a:gd name="T49" fmla="*/ 10 h 70"/>
                <a:gd name="T50" fmla="*/ 1401 w 1412"/>
                <a:gd name="T51" fmla="*/ 10 h 70"/>
                <a:gd name="T52" fmla="*/ 1291 w 1412"/>
                <a:gd name="T53" fmla="*/ 0 h 70"/>
                <a:gd name="T54" fmla="*/ 35 w 1412"/>
                <a:gd name="T55" fmla="*/ 0 h 70"/>
                <a:gd name="T56" fmla="*/ 0 w 1412"/>
                <a:gd name="T57" fmla="*/ 35 h 70"/>
                <a:gd name="T58" fmla="*/ 35 w 1412"/>
                <a:gd name="T59" fmla="*/ 70 h 70"/>
                <a:gd name="T60" fmla="*/ 1291 w 1412"/>
                <a:gd name="T61" fmla="*/ 70 h 70"/>
                <a:gd name="T62" fmla="*/ 1326 w 1412"/>
                <a:gd name="T63" fmla="*/ 35 h 70"/>
                <a:gd name="T64" fmla="*/ 1291 w 1412"/>
                <a:gd name="T6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2" h="70">
                  <a:moveTo>
                    <a:pt x="1409" y="50"/>
                  </a:moveTo>
                  <a:cubicBezTo>
                    <a:pt x="1409" y="50"/>
                    <a:pt x="1409" y="50"/>
                    <a:pt x="1409" y="50"/>
                  </a:cubicBezTo>
                  <a:cubicBezTo>
                    <a:pt x="1409" y="50"/>
                    <a:pt x="1409" y="50"/>
                    <a:pt x="1409" y="50"/>
                  </a:cubicBezTo>
                  <a:moveTo>
                    <a:pt x="1409" y="21"/>
                  </a:moveTo>
                  <a:cubicBezTo>
                    <a:pt x="1411" y="25"/>
                    <a:pt x="1412" y="30"/>
                    <a:pt x="1412" y="35"/>
                  </a:cubicBezTo>
                  <a:cubicBezTo>
                    <a:pt x="1412" y="40"/>
                    <a:pt x="1411" y="45"/>
                    <a:pt x="1409" y="49"/>
                  </a:cubicBezTo>
                  <a:cubicBezTo>
                    <a:pt x="1411" y="45"/>
                    <a:pt x="1412" y="40"/>
                    <a:pt x="1412" y="35"/>
                  </a:cubicBezTo>
                  <a:cubicBezTo>
                    <a:pt x="1412" y="30"/>
                    <a:pt x="1411" y="25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2" y="11"/>
                  </a:moveTo>
                  <a:cubicBezTo>
                    <a:pt x="1402" y="11"/>
                    <a:pt x="1402" y="11"/>
                    <a:pt x="1402" y="11"/>
                  </a:cubicBezTo>
                  <a:cubicBezTo>
                    <a:pt x="1402" y="11"/>
                    <a:pt x="1402" y="11"/>
                    <a:pt x="1402" y="11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1" y="10"/>
                  </a:moveTo>
                  <a:cubicBezTo>
                    <a:pt x="1401" y="10"/>
                    <a:pt x="1401" y="10"/>
                    <a:pt x="1402" y="10"/>
                  </a:cubicBezTo>
                  <a:cubicBezTo>
                    <a:pt x="1401" y="10"/>
                    <a:pt x="1401" y="10"/>
                    <a:pt x="1401" y="10"/>
                  </a:cubicBezTo>
                  <a:moveTo>
                    <a:pt x="1291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1291" y="70"/>
                    <a:pt x="1291" y="70"/>
                    <a:pt x="1291" y="70"/>
                  </a:cubicBezTo>
                  <a:cubicBezTo>
                    <a:pt x="1326" y="35"/>
                    <a:pt x="1326" y="35"/>
                    <a:pt x="1326" y="35"/>
                  </a:cubicBezTo>
                  <a:cubicBezTo>
                    <a:pt x="1291" y="0"/>
                    <a:pt x="1291" y="0"/>
                    <a:pt x="1291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" name="Freeform 79"/>
            <p:cNvSpPr>
              <a:spLocks noEditPoints="1"/>
            </p:cNvSpPr>
            <p:nvPr/>
          </p:nvSpPr>
          <p:spPr bwMode="auto">
            <a:xfrm>
              <a:off x="8259763" y="1470025"/>
              <a:ext cx="309563" cy="290512"/>
            </a:xfrm>
            <a:custGeom>
              <a:avLst/>
              <a:gdLst>
                <a:gd name="T0" fmla="*/ 177 w 177"/>
                <a:gd name="T1" fmla="*/ 156 h 166"/>
                <a:gd name="T2" fmla="*/ 177 w 177"/>
                <a:gd name="T3" fmla="*/ 156 h 166"/>
                <a:gd name="T4" fmla="*/ 176 w 177"/>
                <a:gd name="T5" fmla="*/ 156 h 166"/>
                <a:gd name="T6" fmla="*/ 176 w 177"/>
                <a:gd name="T7" fmla="*/ 156 h 166"/>
                <a:gd name="T8" fmla="*/ 169 w 177"/>
                <a:gd name="T9" fmla="*/ 166 h 166"/>
                <a:gd name="T10" fmla="*/ 169 w 177"/>
                <a:gd name="T11" fmla="*/ 166 h 166"/>
                <a:gd name="T12" fmla="*/ 169 w 177"/>
                <a:gd name="T13" fmla="*/ 166 h 166"/>
                <a:gd name="T14" fmla="*/ 177 w 177"/>
                <a:gd name="T15" fmla="*/ 156 h 166"/>
                <a:gd name="T16" fmla="*/ 177 w 177"/>
                <a:gd name="T17" fmla="*/ 155 h 166"/>
                <a:gd name="T18" fmla="*/ 177 w 177"/>
                <a:gd name="T19" fmla="*/ 156 h 166"/>
                <a:gd name="T20" fmla="*/ 177 w 177"/>
                <a:gd name="T21" fmla="*/ 155 h 166"/>
                <a:gd name="T22" fmla="*/ 38 w 177"/>
                <a:gd name="T23" fmla="*/ 0 h 166"/>
                <a:gd name="T24" fmla="*/ 13 w 177"/>
                <a:gd name="T25" fmla="*/ 10 h 166"/>
                <a:gd name="T26" fmla="*/ 13 w 177"/>
                <a:gd name="T27" fmla="*/ 60 h 166"/>
                <a:gd name="T28" fmla="*/ 59 w 177"/>
                <a:gd name="T29" fmla="*/ 106 h 166"/>
                <a:gd name="T30" fmla="*/ 144 w 177"/>
                <a:gd name="T31" fmla="*/ 106 h 166"/>
                <a:gd name="T32" fmla="*/ 158 w 177"/>
                <a:gd name="T33" fmla="*/ 108 h 166"/>
                <a:gd name="T34" fmla="*/ 158 w 177"/>
                <a:gd name="T35" fmla="*/ 108 h 166"/>
                <a:gd name="T36" fmla="*/ 158 w 177"/>
                <a:gd name="T37" fmla="*/ 108 h 166"/>
                <a:gd name="T38" fmla="*/ 169 w 177"/>
                <a:gd name="T39" fmla="*/ 115 h 166"/>
                <a:gd name="T40" fmla="*/ 169 w 177"/>
                <a:gd name="T41" fmla="*/ 115 h 166"/>
                <a:gd name="T42" fmla="*/ 169 w 177"/>
                <a:gd name="T43" fmla="*/ 116 h 166"/>
                <a:gd name="T44" fmla="*/ 169 w 177"/>
                <a:gd name="T45" fmla="*/ 116 h 166"/>
                <a:gd name="T46" fmla="*/ 169 w 177"/>
                <a:gd name="T47" fmla="*/ 116 h 166"/>
                <a:gd name="T48" fmla="*/ 169 w 177"/>
                <a:gd name="T49" fmla="*/ 116 h 166"/>
                <a:gd name="T50" fmla="*/ 169 w 177"/>
                <a:gd name="T51" fmla="*/ 116 h 166"/>
                <a:gd name="T52" fmla="*/ 169 w 177"/>
                <a:gd name="T53" fmla="*/ 116 h 166"/>
                <a:gd name="T54" fmla="*/ 169 w 177"/>
                <a:gd name="T55" fmla="*/ 116 h 166"/>
                <a:gd name="T56" fmla="*/ 63 w 177"/>
                <a:gd name="T57" fmla="*/ 10 h 166"/>
                <a:gd name="T58" fmla="*/ 38 w 177"/>
                <a:gd name="T5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166"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6" y="156"/>
                  </a:cubicBezTo>
                  <a:cubicBezTo>
                    <a:pt x="176" y="156"/>
                    <a:pt x="176" y="156"/>
                    <a:pt x="176" y="156"/>
                  </a:cubicBezTo>
                  <a:cubicBezTo>
                    <a:pt x="175" y="159"/>
                    <a:pt x="172" y="163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72" y="163"/>
                    <a:pt x="175" y="159"/>
                    <a:pt x="177" y="156"/>
                  </a:cubicBezTo>
                  <a:moveTo>
                    <a:pt x="177" y="155"/>
                  </a:moveTo>
                  <a:cubicBezTo>
                    <a:pt x="177" y="155"/>
                    <a:pt x="177" y="155"/>
                    <a:pt x="177" y="156"/>
                  </a:cubicBezTo>
                  <a:cubicBezTo>
                    <a:pt x="177" y="155"/>
                    <a:pt x="177" y="155"/>
                    <a:pt x="177" y="155"/>
                  </a:cubicBezTo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6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9" y="106"/>
                    <a:pt x="154" y="107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62" y="110"/>
                    <a:pt x="166" y="112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" name="Freeform 80"/>
            <p:cNvSpPr>
              <a:spLocks noEditPoints="1"/>
            </p:cNvSpPr>
            <p:nvPr/>
          </p:nvSpPr>
          <p:spPr bwMode="auto">
            <a:xfrm>
              <a:off x="8362950" y="1655762"/>
              <a:ext cx="211138" cy="87312"/>
            </a:xfrm>
            <a:custGeom>
              <a:avLst/>
              <a:gdLst>
                <a:gd name="T0" fmla="*/ 117 w 121"/>
                <a:gd name="T1" fmla="*/ 50 h 50"/>
                <a:gd name="T2" fmla="*/ 117 w 121"/>
                <a:gd name="T3" fmla="*/ 50 h 50"/>
                <a:gd name="T4" fmla="*/ 117 w 121"/>
                <a:gd name="T5" fmla="*/ 50 h 50"/>
                <a:gd name="T6" fmla="*/ 121 w 121"/>
                <a:gd name="T7" fmla="*/ 35 h 50"/>
                <a:gd name="T8" fmla="*/ 118 w 121"/>
                <a:gd name="T9" fmla="*/ 50 h 50"/>
                <a:gd name="T10" fmla="*/ 118 w 121"/>
                <a:gd name="T11" fmla="*/ 50 h 50"/>
                <a:gd name="T12" fmla="*/ 118 w 121"/>
                <a:gd name="T13" fmla="*/ 50 h 50"/>
                <a:gd name="T14" fmla="*/ 118 w 121"/>
                <a:gd name="T15" fmla="*/ 49 h 50"/>
                <a:gd name="T16" fmla="*/ 121 w 121"/>
                <a:gd name="T17" fmla="*/ 35 h 50"/>
                <a:gd name="T18" fmla="*/ 110 w 121"/>
                <a:gd name="T19" fmla="*/ 10 h 50"/>
                <a:gd name="T20" fmla="*/ 110 w 121"/>
                <a:gd name="T21" fmla="*/ 10 h 50"/>
                <a:gd name="T22" fmla="*/ 110 w 121"/>
                <a:gd name="T23" fmla="*/ 10 h 50"/>
                <a:gd name="T24" fmla="*/ 110 w 121"/>
                <a:gd name="T25" fmla="*/ 10 h 50"/>
                <a:gd name="T26" fmla="*/ 110 w 121"/>
                <a:gd name="T27" fmla="*/ 10 h 50"/>
                <a:gd name="T28" fmla="*/ 110 w 121"/>
                <a:gd name="T29" fmla="*/ 10 h 50"/>
                <a:gd name="T30" fmla="*/ 110 w 121"/>
                <a:gd name="T31" fmla="*/ 10 h 50"/>
                <a:gd name="T32" fmla="*/ 110 w 121"/>
                <a:gd name="T33" fmla="*/ 10 h 50"/>
                <a:gd name="T34" fmla="*/ 110 w 121"/>
                <a:gd name="T35" fmla="*/ 10 h 50"/>
                <a:gd name="T36" fmla="*/ 110 w 121"/>
                <a:gd name="T37" fmla="*/ 9 h 50"/>
                <a:gd name="T38" fmla="*/ 110 w 121"/>
                <a:gd name="T39" fmla="*/ 9 h 50"/>
                <a:gd name="T40" fmla="*/ 110 w 121"/>
                <a:gd name="T41" fmla="*/ 9 h 50"/>
                <a:gd name="T42" fmla="*/ 99 w 121"/>
                <a:gd name="T43" fmla="*/ 2 h 50"/>
                <a:gd name="T44" fmla="*/ 99 w 121"/>
                <a:gd name="T45" fmla="*/ 2 h 50"/>
                <a:gd name="T46" fmla="*/ 99 w 121"/>
                <a:gd name="T47" fmla="*/ 2 h 50"/>
                <a:gd name="T48" fmla="*/ 85 w 121"/>
                <a:gd name="T49" fmla="*/ 0 h 50"/>
                <a:gd name="T50" fmla="*/ 0 w 121"/>
                <a:gd name="T51" fmla="*/ 0 h 50"/>
                <a:gd name="T52" fmla="*/ 35 w 121"/>
                <a:gd name="T53" fmla="*/ 35 h 50"/>
                <a:gd name="T54" fmla="*/ 60 w 121"/>
                <a:gd name="T55" fmla="*/ 10 h 50"/>
                <a:gd name="T56" fmla="*/ 85 w 121"/>
                <a:gd name="T57" fmla="*/ 0 h 50"/>
                <a:gd name="T58" fmla="*/ 99 w 121"/>
                <a:gd name="T59" fmla="*/ 2 h 50"/>
                <a:gd name="T60" fmla="*/ 85 w 121"/>
                <a:gd name="T6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1" h="50">
                  <a:moveTo>
                    <a:pt x="117" y="50"/>
                  </a:moveTo>
                  <a:cubicBezTo>
                    <a:pt x="117" y="50"/>
                    <a:pt x="117" y="50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121" y="35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20" y="45"/>
                    <a:pt x="121" y="40"/>
                    <a:pt x="121" y="35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9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  <a:cubicBezTo>
                    <a:pt x="90" y="0"/>
                    <a:pt x="95" y="1"/>
                    <a:pt x="99" y="2"/>
                  </a:cubicBezTo>
                  <a:cubicBezTo>
                    <a:pt x="95" y="1"/>
                    <a:pt x="90" y="0"/>
                    <a:pt x="8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2" name="Freeform 81"/>
            <p:cNvSpPr>
              <a:spLocks noEditPoints="1"/>
            </p:cNvSpPr>
            <p:nvPr/>
          </p:nvSpPr>
          <p:spPr bwMode="auto">
            <a:xfrm>
              <a:off x="8259763" y="1673225"/>
              <a:ext cx="309563" cy="290512"/>
            </a:xfrm>
            <a:custGeom>
              <a:avLst/>
              <a:gdLst>
                <a:gd name="T0" fmla="*/ 169 w 177"/>
                <a:gd name="T1" fmla="*/ 50 h 166"/>
                <a:gd name="T2" fmla="*/ 157 w 177"/>
                <a:gd name="T3" fmla="*/ 58 h 166"/>
                <a:gd name="T4" fmla="*/ 157 w 177"/>
                <a:gd name="T5" fmla="*/ 58 h 166"/>
                <a:gd name="T6" fmla="*/ 156 w 177"/>
                <a:gd name="T7" fmla="*/ 58 h 166"/>
                <a:gd name="T8" fmla="*/ 156 w 177"/>
                <a:gd name="T9" fmla="*/ 58 h 166"/>
                <a:gd name="T10" fmla="*/ 156 w 177"/>
                <a:gd name="T11" fmla="*/ 58 h 166"/>
                <a:gd name="T12" fmla="*/ 148 w 177"/>
                <a:gd name="T13" fmla="*/ 60 h 166"/>
                <a:gd name="T14" fmla="*/ 144 w 177"/>
                <a:gd name="T15" fmla="*/ 60 h 166"/>
                <a:gd name="T16" fmla="*/ 144 w 177"/>
                <a:gd name="T17" fmla="*/ 60 h 166"/>
                <a:gd name="T18" fmla="*/ 59 w 177"/>
                <a:gd name="T19" fmla="*/ 60 h 166"/>
                <a:gd name="T20" fmla="*/ 13 w 177"/>
                <a:gd name="T21" fmla="*/ 106 h 166"/>
                <a:gd name="T22" fmla="*/ 13 w 177"/>
                <a:gd name="T23" fmla="*/ 156 h 166"/>
                <a:gd name="T24" fmla="*/ 38 w 177"/>
                <a:gd name="T25" fmla="*/ 166 h 166"/>
                <a:gd name="T26" fmla="*/ 63 w 177"/>
                <a:gd name="T27" fmla="*/ 156 h 166"/>
                <a:gd name="T28" fmla="*/ 169 w 177"/>
                <a:gd name="T29" fmla="*/ 50 h 166"/>
                <a:gd name="T30" fmla="*/ 177 w 177"/>
                <a:gd name="T31" fmla="*/ 11 h 166"/>
                <a:gd name="T32" fmla="*/ 177 w 177"/>
                <a:gd name="T33" fmla="*/ 11 h 166"/>
                <a:gd name="T34" fmla="*/ 177 w 177"/>
                <a:gd name="T35" fmla="*/ 11 h 166"/>
                <a:gd name="T36" fmla="*/ 177 w 177"/>
                <a:gd name="T37" fmla="*/ 11 h 166"/>
                <a:gd name="T38" fmla="*/ 177 w 177"/>
                <a:gd name="T39" fmla="*/ 11 h 166"/>
                <a:gd name="T40" fmla="*/ 177 w 177"/>
                <a:gd name="T41" fmla="*/ 11 h 166"/>
                <a:gd name="T42" fmla="*/ 170 w 177"/>
                <a:gd name="T43" fmla="*/ 1 h 166"/>
                <a:gd name="T44" fmla="*/ 170 w 177"/>
                <a:gd name="T45" fmla="*/ 1 h 166"/>
                <a:gd name="T46" fmla="*/ 170 w 177"/>
                <a:gd name="T47" fmla="*/ 1 h 166"/>
                <a:gd name="T48" fmla="*/ 170 w 177"/>
                <a:gd name="T49" fmla="*/ 1 h 166"/>
                <a:gd name="T50" fmla="*/ 170 w 177"/>
                <a:gd name="T51" fmla="*/ 1 h 166"/>
                <a:gd name="T52" fmla="*/ 170 w 177"/>
                <a:gd name="T53" fmla="*/ 1 h 166"/>
                <a:gd name="T54" fmla="*/ 176 w 177"/>
                <a:gd name="T55" fmla="*/ 10 h 166"/>
                <a:gd name="T56" fmla="*/ 177 w 177"/>
                <a:gd name="T57" fmla="*/ 10 h 166"/>
                <a:gd name="T58" fmla="*/ 177 w 177"/>
                <a:gd name="T59" fmla="*/ 10 h 166"/>
                <a:gd name="T60" fmla="*/ 177 w 177"/>
                <a:gd name="T61" fmla="*/ 11 h 166"/>
                <a:gd name="T62" fmla="*/ 170 w 177"/>
                <a:gd name="T63" fmla="*/ 1 h 166"/>
                <a:gd name="T64" fmla="*/ 170 w 177"/>
                <a:gd name="T65" fmla="*/ 0 h 166"/>
                <a:gd name="T66" fmla="*/ 170 w 177"/>
                <a:gd name="T67" fmla="*/ 0 h 166"/>
                <a:gd name="T68" fmla="*/ 170 w 177"/>
                <a:gd name="T69" fmla="*/ 1 h 166"/>
                <a:gd name="T70" fmla="*/ 170 w 177"/>
                <a:gd name="T71" fmla="*/ 1 h 166"/>
                <a:gd name="T72" fmla="*/ 170 w 177"/>
                <a:gd name="T73" fmla="*/ 0 h 166"/>
                <a:gd name="T74" fmla="*/ 170 w 177"/>
                <a:gd name="T75" fmla="*/ 0 h 166"/>
                <a:gd name="T76" fmla="*/ 170 w 177"/>
                <a:gd name="T77" fmla="*/ 0 h 166"/>
                <a:gd name="T78" fmla="*/ 170 w 177"/>
                <a:gd name="T79" fmla="*/ 0 h 166"/>
                <a:gd name="T80" fmla="*/ 170 w 177"/>
                <a:gd name="T81" fmla="*/ 0 h 166"/>
                <a:gd name="T82" fmla="*/ 170 w 177"/>
                <a:gd name="T83" fmla="*/ 0 h 166"/>
                <a:gd name="T84" fmla="*/ 170 w 177"/>
                <a:gd name="T85" fmla="*/ 0 h 166"/>
                <a:gd name="T86" fmla="*/ 170 w 177"/>
                <a:gd name="T87" fmla="*/ 0 h 166"/>
                <a:gd name="T88" fmla="*/ 170 w 177"/>
                <a:gd name="T89" fmla="*/ 0 h 166"/>
                <a:gd name="T90" fmla="*/ 170 w 177"/>
                <a:gd name="T91" fmla="*/ 0 h 166"/>
                <a:gd name="T92" fmla="*/ 170 w 177"/>
                <a:gd name="T9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7" h="166">
                  <a:moveTo>
                    <a:pt x="169" y="50"/>
                  </a:moveTo>
                  <a:cubicBezTo>
                    <a:pt x="166" y="54"/>
                    <a:pt x="161" y="56"/>
                    <a:pt x="157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4" y="59"/>
                    <a:pt x="151" y="60"/>
                    <a:pt x="148" y="60"/>
                  </a:cubicBezTo>
                  <a:cubicBezTo>
                    <a:pt x="147" y="60"/>
                    <a:pt x="146" y="60"/>
                    <a:pt x="144" y="60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0" y="120"/>
                    <a:pt x="0" y="142"/>
                    <a:pt x="13" y="156"/>
                  </a:cubicBezTo>
                  <a:cubicBezTo>
                    <a:pt x="20" y="163"/>
                    <a:pt x="29" y="166"/>
                    <a:pt x="38" y="166"/>
                  </a:cubicBezTo>
                  <a:cubicBezTo>
                    <a:pt x="48" y="166"/>
                    <a:pt x="57" y="163"/>
                    <a:pt x="63" y="156"/>
                  </a:cubicBezTo>
                  <a:cubicBezTo>
                    <a:pt x="169" y="50"/>
                    <a:pt x="169" y="50"/>
                    <a:pt x="169" y="50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70" y="1"/>
                  </a:move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3" y="4"/>
                    <a:pt x="175" y="7"/>
                    <a:pt x="176" y="10"/>
                  </a:cubicBezTo>
                  <a:cubicBezTo>
                    <a:pt x="176" y="10"/>
                    <a:pt x="176" y="10"/>
                    <a:pt x="177" y="10"/>
                  </a:cubicBezTo>
                  <a:cubicBezTo>
                    <a:pt x="177" y="10"/>
                    <a:pt x="177" y="10"/>
                    <a:pt x="177" y="10"/>
                  </a:cubicBezTo>
                  <a:cubicBezTo>
                    <a:pt x="177" y="10"/>
                    <a:pt x="177" y="11"/>
                    <a:pt x="177" y="11"/>
                  </a:cubicBezTo>
                  <a:cubicBezTo>
                    <a:pt x="175" y="7"/>
                    <a:pt x="173" y="4"/>
                    <a:pt x="170" y="1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0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3" name="Freeform 82"/>
            <p:cNvSpPr>
              <a:spLocks noEditPoints="1"/>
            </p:cNvSpPr>
            <p:nvPr/>
          </p:nvSpPr>
          <p:spPr bwMode="auto">
            <a:xfrm>
              <a:off x="8362950" y="1673225"/>
              <a:ext cx="211138" cy="104775"/>
            </a:xfrm>
            <a:custGeom>
              <a:avLst/>
              <a:gdLst>
                <a:gd name="T0" fmla="*/ 97 w 121"/>
                <a:gd name="T1" fmla="*/ 58 h 60"/>
                <a:gd name="T2" fmla="*/ 89 w 121"/>
                <a:gd name="T3" fmla="*/ 60 h 60"/>
                <a:gd name="T4" fmla="*/ 97 w 121"/>
                <a:gd name="T5" fmla="*/ 58 h 60"/>
                <a:gd name="T6" fmla="*/ 97 w 121"/>
                <a:gd name="T7" fmla="*/ 58 h 60"/>
                <a:gd name="T8" fmla="*/ 97 w 121"/>
                <a:gd name="T9" fmla="*/ 58 h 60"/>
                <a:gd name="T10" fmla="*/ 97 w 121"/>
                <a:gd name="T11" fmla="*/ 58 h 60"/>
                <a:gd name="T12" fmla="*/ 98 w 121"/>
                <a:gd name="T13" fmla="*/ 58 h 60"/>
                <a:gd name="T14" fmla="*/ 98 w 121"/>
                <a:gd name="T15" fmla="*/ 58 h 60"/>
                <a:gd name="T16" fmla="*/ 98 w 121"/>
                <a:gd name="T17" fmla="*/ 58 h 60"/>
                <a:gd name="T18" fmla="*/ 35 w 121"/>
                <a:gd name="T19" fmla="*/ 25 h 60"/>
                <a:gd name="T20" fmla="*/ 0 w 121"/>
                <a:gd name="T21" fmla="*/ 60 h 60"/>
                <a:gd name="T22" fmla="*/ 85 w 121"/>
                <a:gd name="T23" fmla="*/ 60 h 60"/>
                <a:gd name="T24" fmla="*/ 60 w 121"/>
                <a:gd name="T25" fmla="*/ 50 h 60"/>
                <a:gd name="T26" fmla="*/ 35 w 121"/>
                <a:gd name="T27" fmla="*/ 25 h 60"/>
                <a:gd name="T28" fmla="*/ 118 w 121"/>
                <a:gd name="T29" fmla="*/ 10 h 60"/>
                <a:gd name="T30" fmla="*/ 121 w 121"/>
                <a:gd name="T31" fmla="*/ 25 h 60"/>
                <a:gd name="T32" fmla="*/ 118 w 121"/>
                <a:gd name="T33" fmla="*/ 11 h 60"/>
                <a:gd name="T34" fmla="*/ 118 w 121"/>
                <a:gd name="T35" fmla="*/ 11 h 60"/>
                <a:gd name="T36" fmla="*/ 118 w 121"/>
                <a:gd name="T37" fmla="*/ 11 h 60"/>
                <a:gd name="T38" fmla="*/ 118 w 121"/>
                <a:gd name="T39" fmla="*/ 11 h 60"/>
                <a:gd name="T40" fmla="*/ 118 w 121"/>
                <a:gd name="T41" fmla="*/ 11 h 60"/>
                <a:gd name="T42" fmla="*/ 118 w 121"/>
                <a:gd name="T43" fmla="*/ 10 h 60"/>
                <a:gd name="T44" fmla="*/ 117 w 121"/>
                <a:gd name="T45" fmla="*/ 10 h 60"/>
                <a:gd name="T46" fmla="*/ 118 w 121"/>
                <a:gd name="T47" fmla="*/ 10 h 60"/>
                <a:gd name="T48" fmla="*/ 117 w 121"/>
                <a:gd name="T49" fmla="*/ 10 h 60"/>
                <a:gd name="T50" fmla="*/ 111 w 121"/>
                <a:gd name="T51" fmla="*/ 1 h 60"/>
                <a:gd name="T52" fmla="*/ 111 w 121"/>
                <a:gd name="T53" fmla="*/ 1 h 60"/>
                <a:gd name="T54" fmla="*/ 111 w 121"/>
                <a:gd name="T55" fmla="*/ 1 h 60"/>
                <a:gd name="T56" fmla="*/ 111 w 121"/>
                <a:gd name="T57" fmla="*/ 1 h 60"/>
                <a:gd name="T58" fmla="*/ 111 w 121"/>
                <a:gd name="T59" fmla="*/ 1 h 60"/>
                <a:gd name="T60" fmla="*/ 111 w 121"/>
                <a:gd name="T61" fmla="*/ 1 h 60"/>
                <a:gd name="T62" fmla="*/ 111 w 121"/>
                <a:gd name="T63" fmla="*/ 1 h 60"/>
                <a:gd name="T64" fmla="*/ 111 w 121"/>
                <a:gd name="T65" fmla="*/ 1 h 60"/>
                <a:gd name="T66" fmla="*/ 111 w 121"/>
                <a:gd name="T67" fmla="*/ 1 h 60"/>
                <a:gd name="T68" fmla="*/ 111 w 121"/>
                <a:gd name="T69" fmla="*/ 1 h 60"/>
                <a:gd name="T70" fmla="*/ 111 w 121"/>
                <a:gd name="T71" fmla="*/ 1 h 60"/>
                <a:gd name="T72" fmla="*/ 111 w 121"/>
                <a:gd name="T73" fmla="*/ 0 h 60"/>
                <a:gd name="T74" fmla="*/ 111 w 121"/>
                <a:gd name="T75" fmla="*/ 0 h 60"/>
                <a:gd name="T76" fmla="*/ 111 w 121"/>
                <a:gd name="T77" fmla="*/ 0 h 60"/>
                <a:gd name="T78" fmla="*/ 111 w 121"/>
                <a:gd name="T79" fmla="*/ 0 h 60"/>
                <a:gd name="T80" fmla="*/ 111 w 121"/>
                <a:gd name="T81" fmla="*/ 0 h 60"/>
                <a:gd name="T82" fmla="*/ 111 w 121"/>
                <a:gd name="T83" fmla="*/ 0 h 60"/>
                <a:gd name="T84" fmla="*/ 111 w 121"/>
                <a:gd name="T85" fmla="*/ 0 h 60"/>
                <a:gd name="T86" fmla="*/ 111 w 121"/>
                <a:gd name="T87" fmla="*/ 0 h 60"/>
                <a:gd name="T88" fmla="*/ 111 w 121"/>
                <a:gd name="T89" fmla="*/ 0 h 60"/>
                <a:gd name="T90" fmla="*/ 111 w 121"/>
                <a:gd name="T91" fmla="*/ 0 h 60"/>
                <a:gd name="T92" fmla="*/ 110 w 121"/>
                <a:gd name="T93" fmla="*/ 0 h 60"/>
                <a:gd name="T94" fmla="*/ 111 w 121"/>
                <a:gd name="T95" fmla="*/ 0 h 60"/>
                <a:gd name="T96" fmla="*/ 111 w 121"/>
                <a:gd name="T97" fmla="*/ 0 h 60"/>
                <a:gd name="T98" fmla="*/ 110 w 121"/>
                <a:gd name="T99" fmla="*/ 0 h 60"/>
                <a:gd name="T100" fmla="*/ 110 w 121"/>
                <a:gd name="T10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60">
                  <a:moveTo>
                    <a:pt x="97" y="58"/>
                  </a:moveTo>
                  <a:cubicBezTo>
                    <a:pt x="94" y="59"/>
                    <a:pt x="92" y="60"/>
                    <a:pt x="89" y="60"/>
                  </a:cubicBezTo>
                  <a:cubicBezTo>
                    <a:pt x="92" y="60"/>
                    <a:pt x="95" y="59"/>
                    <a:pt x="97" y="58"/>
                  </a:cubicBezTo>
                  <a:moveTo>
                    <a:pt x="97" y="58"/>
                  </a:moveTo>
                  <a:cubicBezTo>
                    <a:pt x="97" y="58"/>
                    <a:pt x="97" y="58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moveTo>
                    <a:pt x="98" y="58"/>
                  </a:moveTo>
                  <a:cubicBezTo>
                    <a:pt x="98" y="58"/>
                    <a:pt x="98" y="58"/>
                    <a:pt x="98" y="58"/>
                  </a:cubicBezTo>
                  <a:cubicBezTo>
                    <a:pt x="98" y="58"/>
                    <a:pt x="98" y="58"/>
                    <a:pt x="98" y="58"/>
                  </a:cubicBezTo>
                  <a:moveTo>
                    <a:pt x="35" y="25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76" y="60"/>
                    <a:pt x="67" y="57"/>
                    <a:pt x="60" y="50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18" y="10"/>
                  </a:moveTo>
                  <a:cubicBezTo>
                    <a:pt x="120" y="15"/>
                    <a:pt x="121" y="20"/>
                    <a:pt x="121" y="25"/>
                  </a:cubicBezTo>
                  <a:cubicBezTo>
                    <a:pt x="121" y="20"/>
                    <a:pt x="120" y="15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0"/>
                    <a:pt x="118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8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0" y="0"/>
                  </a:moveTo>
                  <a:cubicBezTo>
                    <a:pt x="110" y="0"/>
                    <a:pt x="110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4" name="Freeform 83"/>
            <p:cNvSpPr>
              <a:spLocks noEditPoints="1"/>
            </p:cNvSpPr>
            <p:nvPr/>
          </p:nvSpPr>
          <p:spPr bwMode="auto">
            <a:xfrm>
              <a:off x="8510588" y="1658937"/>
              <a:ext cx="58738" cy="119062"/>
            </a:xfrm>
            <a:custGeom>
              <a:avLst/>
              <a:gdLst>
                <a:gd name="T0" fmla="*/ 4 w 33"/>
                <a:gd name="T1" fmla="*/ 68 h 68"/>
                <a:gd name="T2" fmla="*/ 0 w 33"/>
                <a:gd name="T3" fmla="*/ 68 h 68"/>
                <a:gd name="T4" fmla="*/ 0 w 33"/>
                <a:gd name="T5" fmla="*/ 68 h 68"/>
                <a:gd name="T6" fmla="*/ 0 w 33"/>
                <a:gd name="T7" fmla="*/ 68 h 68"/>
                <a:gd name="T8" fmla="*/ 4 w 33"/>
                <a:gd name="T9" fmla="*/ 68 h 68"/>
                <a:gd name="T10" fmla="*/ 12 w 33"/>
                <a:gd name="T11" fmla="*/ 66 h 68"/>
                <a:gd name="T12" fmla="*/ 12 w 33"/>
                <a:gd name="T13" fmla="*/ 66 h 68"/>
                <a:gd name="T14" fmla="*/ 12 w 33"/>
                <a:gd name="T15" fmla="*/ 66 h 68"/>
                <a:gd name="T16" fmla="*/ 13 w 33"/>
                <a:gd name="T17" fmla="*/ 66 h 68"/>
                <a:gd name="T18" fmla="*/ 12 w 33"/>
                <a:gd name="T19" fmla="*/ 66 h 68"/>
                <a:gd name="T20" fmla="*/ 13 w 33"/>
                <a:gd name="T21" fmla="*/ 66 h 68"/>
                <a:gd name="T22" fmla="*/ 32 w 33"/>
                <a:gd name="T23" fmla="*/ 48 h 68"/>
                <a:gd name="T24" fmla="*/ 13 w 33"/>
                <a:gd name="T25" fmla="*/ 66 h 68"/>
                <a:gd name="T26" fmla="*/ 25 w 33"/>
                <a:gd name="T27" fmla="*/ 58 h 68"/>
                <a:gd name="T28" fmla="*/ 25 w 33"/>
                <a:gd name="T29" fmla="*/ 58 h 68"/>
                <a:gd name="T30" fmla="*/ 32 w 33"/>
                <a:gd name="T31" fmla="*/ 48 h 68"/>
                <a:gd name="T32" fmla="*/ 33 w 33"/>
                <a:gd name="T33" fmla="*/ 48 h 68"/>
                <a:gd name="T34" fmla="*/ 32 w 33"/>
                <a:gd name="T35" fmla="*/ 48 h 68"/>
                <a:gd name="T36" fmla="*/ 33 w 33"/>
                <a:gd name="T37" fmla="*/ 48 h 68"/>
                <a:gd name="T38" fmla="*/ 33 w 33"/>
                <a:gd name="T39" fmla="*/ 18 h 68"/>
                <a:gd name="T40" fmla="*/ 33 w 33"/>
                <a:gd name="T41" fmla="*/ 18 h 68"/>
                <a:gd name="T42" fmla="*/ 33 w 33"/>
                <a:gd name="T43" fmla="*/ 18 h 68"/>
                <a:gd name="T44" fmla="*/ 26 w 33"/>
                <a:gd name="T45" fmla="*/ 9 h 68"/>
                <a:gd name="T46" fmla="*/ 32 w 33"/>
                <a:gd name="T47" fmla="*/ 18 h 68"/>
                <a:gd name="T48" fmla="*/ 26 w 33"/>
                <a:gd name="T49" fmla="*/ 9 h 68"/>
                <a:gd name="T50" fmla="*/ 26 w 33"/>
                <a:gd name="T51" fmla="*/ 9 h 68"/>
                <a:gd name="T52" fmla="*/ 26 w 33"/>
                <a:gd name="T53" fmla="*/ 9 h 68"/>
                <a:gd name="T54" fmla="*/ 26 w 33"/>
                <a:gd name="T55" fmla="*/ 9 h 68"/>
                <a:gd name="T56" fmla="*/ 26 w 33"/>
                <a:gd name="T57" fmla="*/ 9 h 68"/>
                <a:gd name="T58" fmla="*/ 26 w 33"/>
                <a:gd name="T59" fmla="*/ 9 h 68"/>
                <a:gd name="T60" fmla="*/ 26 w 33"/>
                <a:gd name="T61" fmla="*/ 9 h 68"/>
                <a:gd name="T62" fmla="*/ 26 w 33"/>
                <a:gd name="T63" fmla="*/ 8 h 68"/>
                <a:gd name="T64" fmla="*/ 26 w 33"/>
                <a:gd name="T65" fmla="*/ 9 h 68"/>
                <a:gd name="T66" fmla="*/ 26 w 33"/>
                <a:gd name="T67" fmla="*/ 8 h 68"/>
                <a:gd name="T68" fmla="*/ 26 w 33"/>
                <a:gd name="T69" fmla="*/ 8 h 68"/>
                <a:gd name="T70" fmla="*/ 26 w 33"/>
                <a:gd name="T71" fmla="*/ 8 h 68"/>
                <a:gd name="T72" fmla="*/ 26 w 33"/>
                <a:gd name="T73" fmla="*/ 8 h 68"/>
                <a:gd name="T74" fmla="*/ 26 w 33"/>
                <a:gd name="T75" fmla="*/ 8 h 68"/>
                <a:gd name="T76" fmla="*/ 26 w 33"/>
                <a:gd name="T77" fmla="*/ 8 h 68"/>
                <a:gd name="T78" fmla="*/ 26 w 33"/>
                <a:gd name="T79" fmla="*/ 8 h 68"/>
                <a:gd name="T80" fmla="*/ 25 w 33"/>
                <a:gd name="T81" fmla="*/ 8 h 68"/>
                <a:gd name="T82" fmla="*/ 25 w 33"/>
                <a:gd name="T83" fmla="*/ 8 h 68"/>
                <a:gd name="T84" fmla="*/ 25 w 33"/>
                <a:gd name="T85" fmla="*/ 8 h 68"/>
                <a:gd name="T86" fmla="*/ 25 w 33"/>
                <a:gd name="T87" fmla="*/ 8 h 68"/>
                <a:gd name="T88" fmla="*/ 25 w 33"/>
                <a:gd name="T89" fmla="*/ 8 h 68"/>
                <a:gd name="T90" fmla="*/ 25 w 33"/>
                <a:gd name="T91" fmla="*/ 8 h 68"/>
                <a:gd name="T92" fmla="*/ 25 w 33"/>
                <a:gd name="T93" fmla="*/ 7 h 68"/>
                <a:gd name="T94" fmla="*/ 25 w 33"/>
                <a:gd name="T95" fmla="*/ 8 h 68"/>
                <a:gd name="T96" fmla="*/ 25 w 33"/>
                <a:gd name="T97" fmla="*/ 7 h 68"/>
                <a:gd name="T98" fmla="*/ 14 w 33"/>
                <a:gd name="T99" fmla="*/ 0 h 68"/>
                <a:gd name="T100" fmla="*/ 25 w 33"/>
                <a:gd name="T101" fmla="*/ 7 h 68"/>
                <a:gd name="T102" fmla="*/ 14 w 33"/>
                <a:gd name="T103" fmla="*/ 0 h 68"/>
                <a:gd name="T104" fmla="*/ 14 w 33"/>
                <a:gd name="T105" fmla="*/ 0 h 68"/>
                <a:gd name="T106" fmla="*/ 14 w 33"/>
                <a:gd name="T107" fmla="*/ 0 h 68"/>
                <a:gd name="T108" fmla="*/ 14 w 33"/>
                <a:gd name="T10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" h="68">
                  <a:moveTo>
                    <a:pt x="4" y="68"/>
                  </a:moveTo>
                  <a:cubicBezTo>
                    <a:pt x="3" y="68"/>
                    <a:pt x="2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68"/>
                    <a:pt x="3" y="68"/>
                    <a:pt x="4" y="68"/>
                  </a:cubicBezTo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moveTo>
                    <a:pt x="13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3" y="66"/>
                  </a:cubicBezTo>
                  <a:moveTo>
                    <a:pt x="32" y="48"/>
                  </a:moveTo>
                  <a:cubicBezTo>
                    <a:pt x="29" y="56"/>
                    <a:pt x="21" y="63"/>
                    <a:pt x="13" y="66"/>
                  </a:cubicBezTo>
                  <a:cubicBezTo>
                    <a:pt x="17" y="64"/>
                    <a:pt x="22" y="62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8" y="55"/>
                    <a:pt x="31" y="51"/>
                    <a:pt x="32" y="48"/>
                  </a:cubicBezTo>
                  <a:moveTo>
                    <a:pt x="33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33" y="48"/>
                    <a:pt x="33" y="48"/>
                    <a:pt x="33" y="48"/>
                  </a:cubicBezTo>
                  <a:moveTo>
                    <a:pt x="33" y="18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moveTo>
                    <a:pt x="26" y="9"/>
                  </a:moveTo>
                  <a:cubicBezTo>
                    <a:pt x="29" y="12"/>
                    <a:pt x="31" y="15"/>
                    <a:pt x="32" y="18"/>
                  </a:cubicBezTo>
                  <a:cubicBezTo>
                    <a:pt x="31" y="15"/>
                    <a:pt x="29" y="12"/>
                    <a:pt x="26" y="9"/>
                  </a:cubicBezTo>
                  <a:moveTo>
                    <a:pt x="26" y="9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moveTo>
                    <a:pt x="26" y="9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moveTo>
                    <a:pt x="26" y="8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8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moveTo>
                    <a:pt x="25" y="7"/>
                  </a:moveTo>
                  <a:cubicBezTo>
                    <a:pt x="25" y="7"/>
                    <a:pt x="25" y="8"/>
                    <a:pt x="25" y="8"/>
                  </a:cubicBezTo>
                  <a:cubicBezTo>
                    <a:pt x="25" y="8"/>
                    <a:pt x="25" y="7"/>
                    <a:pt x="25" y="7"/>
                  </a:cubicBezTo>
                  <a:moveTo>
                    <a:pt x="14" y="0"/>
                  </a:moveTo>
                  <a:cubicBezTo>
                    <a:pt x="18" y="2"/>
                    <a:pt x="22" y="5"/>
                    <a:pt x="25" y="7"/>
                  </a:cubicBezTo>
                  <a:cubicBezTo>
                    <a:pt x="22" y="4"/>
                    <a:pt x="18" y="2"/>
                    <a:pt x="14" y="0"/>
                  </a:cubicBezTo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F77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5" name="Freeform 84"/>
            <p:cNvSpPr>
              <a:spLocks/>
            </p:cNvSpPr>
            <p:nvPr/>
          </p:nvSpPr>
          <p:spPr bwMode="auto">
            <a:xfrm>
              <a:off x="8430709" y="1655762"/>
              <a:ext cx="150813" cy="122237"/>
            </a:xfrm>
            <a:custGeom>
              <a:avLst/>
              <a:gdLst>
                <a:gd name="T0" fmla="*/ 50 w 86"/>
                <a:gd name="T1" fmla="*/ 0 h 70"/>
                <a:gd name="T2" fmla="*/ 25 w 86"/>
                <a:gd name="T3" fmla="*/ 10 h 70"/>
                <a:gd name="T4" fmla="*/ 0 w 86"/>
                <a:gd name="T5" fmla="*/ 35 h 70"/>
                <a:gd name="T6" fmla="*/ 25 w 86"/>
                <a:gd name="T7" fmla="*/ 60 h 70"/>
                <a:gd name="T8" fmla="*/ 50 w 86"/>
                <a:gd name="T9" fmla="*/ 70 h 70"/>
                <a:gd name="T10" fmla="*/ 50 w 86"/>
                <a:gd name="T11" fmla="*/ 70 h 70"/>
                <a:gd name="T12" fmla="*/ 54 w 86"/>
                <a:gd name="T13" fmla="*/ 70 h 70"/>
                <a:gd name="T14" fmla="*/ 62 w 86"/>
                <a:gd name="T15" fmla="*/ 68 h 70"/>
                <a:gd name="T16" fmla="*/ 62 w 86"/>
                <a:gd name="T17" fmla="*/ 68 h 70"/>
                <a:gd name="T18" fmla="*/ 62 w 86"/>
                <a:gd name="T19" fmla="*/ 68 h 70"/>
                <a:gd name="T20" fmla="*/ 63 w 86"/>
                <a:gd name="T21" fmla="*/ 68 h 70"/>
                <a:gd name="T22" fmla="*/ 63 w 86"/>
                <a:gd name="T23" fmla="*/ 68 h 70"/>
                <a:gd name="T24" fmla="*/ 82 w 86"/>
                <a:gd name="T25" fmla="*/ 50 h 70"/>
                <a:gd name="T26" fmla="*/ 82 w 86"/>
                <a:gd name="T27" fmla="*/ 50 h 70"/>
                <a:gd name="T28" fmla="*/ 83 w 86"/>
                <a:gd name="T29" fmla="*/ 50 h 70"/>
                <a:gd name="T30" fmla="*/ 86 w 86"/>
                <a:gd name="T31" fmla="*/ 35 h 70"/>
                <a:gd name="T32" fmla="*/ 83 w 86"/>
                <a:gd name="T33" fmla="*/ 20 h 70"/>
                <a:gd name="T34" fmla="*/ 83 w 86"/>
                <a:gd name="T35" fmla="*/ 20 h 70"/>
                <a:gd name="T36" fmla="*/ 82 w 86"/>
                <a:gd name="T37" fmla="*/ 20 h 70"/>
                <a:gd name="T38" fmla="*/ 76 w 86"/>
                <a:gd name="T39" fmla="*/ 11 h 70"/>
                <a:gd name="T40" fmla="*/ 76 w 86"/>
                <a:gd name="T41" fmla="*/ 11 h 70"/>
                <a:gd name="T42" fmla="*/ 76 w 86"/>
                <a:gd name="T43" fmla="*/ 11 h 70"/>
                <a:gd name="T44" fmla="*/ 76 w 86"/>
                <a:gd name="T45" fmla="*/ 11 h 70"/>
                <a:gd name="T46" fmla="*/ 76 w 86"/>
                <a:gd name="T47" fmla="*/ 11 h 70"/>
                <a:gd name="T48" fmla="*/ 76 w 86"/>
                <a:gd name="T49" fmla="*/ 11 h 70"/>
                <a:gd name="T50" fmla="*/ 76 w 86"/>
                <a:gd name="T51" fmla="*/ 10 h 70"/>
                <a:gd name="T52" fmla="*/ 76 w 86"/>
                <a:gd name="T53" fmla="*/ 10 h 70"/>
                <a:gd name="T54" fmla="*/ 76 w 86"/>
                <a:gd name="T55" fmla="*/ 10 h 70"/>
                <a:gd name="T56" fmla="*/ 76 w 86"/>
                <a:gd name="T57" fmla="*/ 10 h 70"/>
                <a:gd name="T58" fmla="*/ 76 w 86"/>
                <a:gd name="T59" fmla="*/ 10 h 70"/>
                <a:gd name="T60" fmla="*/ 75 w 86"/>
                <a:gd name="T61" fmla="*/ 10 h 70"/>
                <a:gd name="T62" fmla="*/ 75 w 86"/>
                <a:gd name="T63" fmla="*/ 10 h 70"/>
                <a:gd name="T64" fmla="*/ 75 w 86"/>
                <a:gd name="T65" fmla="*/ 10 h 70"/>
                <a:gd name="T66" fmla="*/ 75 w 86"/>
                <a:gd name="T67" fmla="*/ 10 h 70"/>
                <a:gd name="T68" fmla="*/ 75 w 86"/>
                <a:gd name="T69" fmla="*/ 10 h 70"/>
                <a:gd name="T70" fmla="*/ 75 w 86"/>
                <a:gd name="T71" fmla="*/ 10 h 70"/>
                <a:gd name="T72" fmla="*/ 75 w 86"/>
                <a:gd name="T73" fmla="*/ 10 h 70"/>
                <a:gd name="T74" fmla="*/ 75 w 86"/>
                <a:gd name="T75" fmla="*/ 9 h 70"/>
                <a:gd name="T76" fmla="*/ 75 w 86"/>
                <a:gd name="T77" fmla="*/ 9 h 70"/>
                <a:gd name="T78" fmla="*/ 64 w 86"/>
                <a:gd name="T79" fmla="*/ 2 h 70"/>
                <a:gd name="T80" fmla="*/ 64 w 86"/>
                <a:gd name="T81" fmla="*/ 2 h 70"/>
                <a:gd name="T82" fmla="*/ 64 w 86"/>
                <a:gd name="T83" fmla="*/ 2 h 70"/>
                <a:gd name="T84" fmla="*/ 50 w 86"/>
                <a:gd name="T8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6" h="70">
                  <a:moveTo>
                    <a:pt x="50" y="0"/>
                  </a:move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3" y="70"/>
                    <a:pt x="54" y="70"/>
                  </a:cubicBezTo>
                  <a:cubicBezTo>
                    <a:pt x="57" y="70"/>
                    <a:pt x="59" y="69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62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71" y="65"/>
                    <a:pt x="79" y="58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2" y="7"/>
                    <a:pt x="68" y="4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0" y="1"/>
                    <a:pt x="55" y="0"/>
                    <a:pt x="50" y="0"/>
                  </a:cubicBezTo>
                </a:path>
              </a:pathLst>
            </a:custGeom>
            <a:solidFill>
              <a:srgbClr val="F34D00"/>
            </a:solidFill>
            <a:ln w="12700">
              <a:solidFill>
                <a:srgbClr val="F34D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7" name="Group 137"/>
          <p:cNvGrpSpPr>
            <a:grpSpLocks noChangeAspect="1"/>
          </p:cNvGrpSpPr>
          <p:nvPr/>
        </p:nvGrpSpPr>
        <p:grpSpPr>
          <a:xfrm rot="5400000">
            <a:off x="2137231" y="4042747"/>
            <a:ext cx="519983" cy="220523"/>
            <a:chOff x="7413625" y="908050"/>
            <a:chExt cx="1167897" cy="495300"/>
          </a:xfrm>
        </p:grpSpPr>
        <p:sp>
          <p:nvSpPr>
            <p:cNvPr id="90" name="Freeform 60"/>
            <p:cNvSpPr>
              <a:spLocks noEditPoints="1"/>
            </p:cNvSpPr>
            <p:nvPr/>
          </p:nvSpPr>
          <p:spPr bwMode="auto">
            <a:xfrm>
              <a:off x="7413625" y="1093787"/>
              <a:ext cx="1160463" cy="123825"/>
            </a:xfrm>
            <a:custGeom>
              <a:avLst/>
              <a:gdLst>
                <a:gd name="T0" fmla="*/ 654 w 664"/>
                <a:gd name="T1" fmla="*/ 61 h 71"/>
                <a:gd name="T2" fmla="*/ 653 w 664"/>
                <a:gd name="T3" fmla="*/ 61 h 71"/>
                <a:gd name="T4" fmla="*/ 653 w 664"/>
                <a:gd name="T5" fmla="*/ 61 h 71"/>
                <a:gd name="T6" fmla="*/ 654 w 664"/>
                <a:gd name="T7" fmla="*/ 61 h 71"/>
                <a:gd name="T8" fmla="*/ 654 w 664"/>
                <a:gd name="T9" fmla="*/ 60 h 71"/>
                <a:gd name="T10" fmla="*/ 654 w 664"/>
                <a:gd name="T11" fmla="*/ 61 h 71"/>
                <a:gd name="T12" fmla="*/ 654 w 664"/>
                <a:gd name="T13" fmla="*/ 60 h 71"/>
                <a:gd name="T14" fmla="*/ 654 w 664"/>
                <a:gd name="T15" fmla="*/ 60 h 71"/>
                <a:gd name="T16" fmla="*/ 654 w 664"/>
                <a:gd name="T17" fmla="*/ 60 h 71"/>
                <a:gd name="T18" fmla="*/ 654 w 664"/>
                <a:gd name="T19" fmla="*/ 60 h 71"/>
                <a:gd name="T20" fmla="*/ 654 w 664"/>
                <a:gd name="T21" fmla="*/ 60 h 71"/>
                <a:gd name="T22" fmla="*/ 654 w 664"/>
                <a:gd name="T23" fmla="*/ 60 h 71"/>
                <a:gd name="T24" fmla="*/ 654 w 664"/>
                <a:gd name="T25" fmla="*/ 60 h 71"/>
                <a:gd name="T26" fmla="*/ 654 w 664"/>
                <a:gd name="T27" fmla="*/ 60 h 71"/>
                <a:gd name="T28" fmla="*/ 654 w 664"/>
                <a:gd name="T29" fmla="*/ 60 h 71"/>
                <a:gd name="T30" fmla="*/ 654 w 664"/>
                <a:gd name="T31" fmla="*/ 60 h 71"/>
                <a:gd name="T32" fmla="*/ 654 w 664"/>
                <a:gd name="T33" fmla="*/ 60 h 71"/>
                <a:gd name="T34" fmla="*/ 654 w 664"/>
                <a:gd name="T35" fmla="*/ 60 h 71"/>
                <a:gd name="T36" fmla="*/ 654 w 664"/>
                <a:gd name="T37" fmla="*/ 60 h 71"/>
                <a:gd name="T38" fmla="*/ 661 w 664"/>
                <a:gd name="T39" fmla="*/ 50 h 71"/>
                <a:gd name="T40" fmla="*/ 660 w 664"/>
                <a:gd name="T41" fmla="*/ 51 h 71"/>
                <a:gd name="T42" fmla="*/ 661 w 664"/>
                <a:gd name="T43" fmla="*/ 50 h 71"/>
                <a:gd name="T44" fmla="*/ 661 w 664"/>
                <a:gd name="T45" fmla="*/ 21 h 71"/>
                <a:gd name="T46" fmla="*/ 664 w 664"/>
                <a:gd name="T47" fmla="*/ 36 h 71"/>
                <a:gd name="T48" fmla="*/ 661 w 664"/>
                <a:gd name="T49" fmla="*/ 50 h 71"/>
                <a:gd name="T50" fmla="*/ 664 w 664"/>
                <a:gd name="T51" fmla="*/ 36 h 71"/>
                <a:gd name="T52" fmla="*/ 661 w 664"/>
                <a:gd name="T53" fmla="*/ 21 h 71"/>
                <a:gd name="T54" fmla="*/ 661 w 664"/>
                <a:gd name="T55" fmla="*/ 21 h 71"/>
                <a:gd name="T56" fmla="*/ 661 w 664"/>
                <a:gd name="T57" fmla="*/ 21 h 71"/>
                <a:gd name="T58" fmla="*/ 661 w 664"/>
                <a:gd name="T59" fmla="*/ 21 h 71"/>
                <a:gd name="T60" fmla="*/ 543 w 664"/>
                <a:gd name="T61" fmla="*/ 0 h 71"/>
                <a:gd name="T62" fmla="*/ 35 w 664"/>
                <a:gd name="T63" fmla="*/ 0 h 71"/>
                <a:gd name="T64" fmla="*/ 0 w 664"/>
                <a:gd name="T65" fmla="*/ 36 h 71"/>
                <a:gd name="T66" fmla="*/ 35 w 664"/>
                <a:gd name="T67" fmla="*/ 71 h 71"/>
                <a:gd name="T68" fmla="*/ 543 w 664"/>
                <a:gd name="T69" fmla="*/ 71 h 71"/>
                <a:gd name="T70" fmla="*/ 578 w 664"/>
                <a:gd name="T71" fmla="*/ 36 h 71"/>
                <a:gd name="T72" fmla="*/ 543 w 664"/>
                <a:gd name="T7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4" h="71">
                  <a:moveTo>
                    <a:pt x="654" y="61"/>
                  </a:moveTo>
                  <a:cubicBezTo>
                    <a:pt x="653" y="61"/>
                    <a:pt x="653" y="61"/>
                    <a:pt x="653" y="61"/>
                  </a:cubicBezTo>
                  <a:cubicBezTo>
                    <a:pt x="653" y="61"/>
                    <a:pt x="653" y="61"/>
                    <a:pt x="653" y="61"/>
                  </a:cubicBezTo>
                  <a:cubicBezTo>
                    <a:pt x="653" y="61"/>
                    <a:pt x="653" y="61"/>
                    <a:pt x="654" y="61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1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61" y="50"/>
                  </a:moveTo>
                  <a:cubicBezTo>
                    <a:pt x="660" y="50"/>
                    <a:pt x="660" y="50"/>
                    <a:pt x="660" y="51"/>
                  </a:cubicBezTo>
                  <a:cubicBezTo>
                    <a:pt x="660" y="50"/>
                    <a:pt x="660" y="50"/>
                    <a:pt x="661" y="50"/>
                  </a:cubicBezTo>
                  <a:moveTo>
                    <a:pt x="661" y="21"/>
                  </a:moveTo>
                  <a:cubicBezTo>
                    <a:pt x="663" y="26"/>
                    <a:pt x="664" y="31"/>
                    <a:pt x="664" y="36"/>
                  </a:cubicBezTo>
                  <a:cubicBezTo>
                    <a:pt x="664" y="41"/>
                    <a:pt x="663" y="46"/>
                    <a:pt x="661" y="50"/>
                  </a:cubicBezTo>
                  <a:cubicBezTo>
                    <a:pt x="663" y="46"/>
                    <a:pt x="664" y="41"/>
                    <a:pt x="664" y="36"/>
                  </a:cubicBezTo>
                  <a:cubicBezTo>
                    <a:pt x="664" y="31"/>
                    <a:pt x="663" y="26"/>
                    <a:pt x="661" y="21"/>
                  </a:cubicBezTo>
                  <a:moveTo>
                    <a:pt x="661" y="21"/>
                  </a:moveTo>
                  <a:cubicBezTo>
                    <a:pt x="661" y="21"/>
                    <a:pt x="661" y="21"/>
                    <a:pt x="661" y="21"/>
                  </a:cubicBezTo>
                  <a:cubicBezTo>
                    <a:pt x="661" y="21"/>
                    <a:pt x="661" y="21"/>
                    <a:pt x="661" y="21"/>
                  </a:cubicBezTo>
                  <a:moveTo>
                    <a:pt x="54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6"/>
                  </a:cubicBezTo>
                  <a:cubicBezTo>
                    <a:pt x="0" y="55"/>
                    <a:pt x="15" y="71"/>
                    <a:pt x="35" y="71"/>
                  </a:cubicBezTo>
                  <a:cubicBezTo>
                    <a:pt x="543" y="71"/>
                    <a:pt x="543" y="71"/>
                    <a:pt x="543" y="71"/>
                  </a:cubicBezTo>
                  <a:cubicBezTo>
                    <a:pt x="578" y="36"/>
                    <a:pt x="578" y="36"/>
                    <a:pt x="578" y="36"/>
                  </a:cubicBezTo>
                  <a:cubicBezTo>
                    <a:pt x="543" y="0"/>
                    <a:pt x="543" y="0"/>
                    <a:pt x="543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1" name="Freeform 61"/>
            <p:cNvSpPr>
              <a:spLocks/>
            </p:cNvSpPr>
            <p:nvPr/>
          </p:nvSpPr>
          <p:spPr bwMode="auto">
            <a:xfrm>
              <a:off x="8259763" y="908050"/>
              <a:ext cx="295275" cy="204787"/>
            </a:xfrm>
            <a:custGeom>
              <a:avLst/>
              <a:gdLst>
                <a:gd name="T0" fmla="*/ 38 w 169"/>
                <a:gd name="T1" fmla="*/ 0 h 117"/>
                <a:gd name="T2" fmla="*/ 13 w 169"/>
                <a:gd name="T3" fmla="*/ 11 h 117"/>
                <a:gd name="T4" fmla="*/ 13 w 169"/>
                <a:gd name="T5" fmla="*/ 61 h 117"/>
                <a:gd name="T6" fmla="*/ 59 w 169"/>
                <a:gd name="T7" fmla="*/ 106 h 117"/>
                <a:gd name="T8" fmla="*/ 144 w 169"/>
                <a:gd name="T9" fmla="*/ 106 h 117"/>
                <a:gd name="T10" fmla="*/ 144 w 169"/>
                <a:gd name="T11" fmla="*/ 106 h 117"/>
                <a:gd name="T12" fmla="*/ 148 w 169"/>
                <a:gd name="T13" fmla="*/ 107 h 117"/>
                <a:gd name="T14" fmla="*/ 156 w 169"/>
                <a:gd name="T15" fmla="*/ 108 h 117"/>
                <a:gd name="T16" fmla="*/ 156 w 169"/>
                <a:gd name="T17" fmla="*/ 108 h 117"/>
                <a:gd name="T18" fmla="*/ 156 w 169"/>
                <a:gd name="T19" fmla="*/ 108 h 117"/>
                <a:gd name="T20" fmla="*/ 169 w 169"/>
                <a:gd name="T21" fmla="*/ 117 h 117"/>
                <a:gd name="T22" fmla="*/ 63 w 169"/>
                <a:gd name="T23" fmla="*/ 11 h 117"/>
                <a:gd name="T24" fmla="*/ 38 w 169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117">
                  <a:moveTo>
                    <a:pt x="38" y="0"/>
                  </a:moveTo>
                  <a:cubicBezTo>
                    <a:pt x="29" y="0"/>
                    <a:pt x="20" y="4"/>
                    <a:pt x="13" y="11"/>
                  </a:cubicBezTo>
                  <a:cubicBezTo>
                    <a:pt x="0" y="25"/>
                    <a:pt x="0" y="47"/>
                    <a:pt x="13" y="61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6"/>
                    <a:pt x="147" y="106"/>
                    <a:pt x="148" y="107"/>
                  </a:cubicBezTo>
                  <a:cubicBezTo>
                    <a:pt x="151" y="107"/>
                    <a:pt x="154" y="107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61" y="110"/>
                    <a:pt x="166" y="113"/>
                    <a:pt x="169" y="117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2" name="Freeform 62"/>
            <p:cNvSpPr>
              <a:spLocks noEditPoints="1"/>
            </p:cNvSpPr>
            <p:nvPr/>
          </p:nvSpPr>
          <p:spPr bwMode="auto">
            <a:xfrm>
              <a:off x="8362950" y="1093787"/>
              <a:ext cx="169863" cy="61912"/>
            </a:xfrm>
            <a:custGeom>
              <a:avLst/>
              <a:gdLst>
                <a:gd name="T0" fmla="*/ 97 w 97"/>
                <a:gd name="T1" fmla="*/ 2 h 36"/>
                <a:gd name="T2" fmla="*/ 97 w 97"/>
                <a:gd name="T3" fmla="*/ 2 h 36"/>
                <a:gd name="T4" fmla="*/ 97 w 97"/>
                <a:gd name="T5" fmla="*/ 2 h 36"/>
                <a:gd name="T6" fmla="*/ 89 w 97"/>
                <a:gd name="T7" fmla="*/ 1 h 36"/>
                <a:gd name="T8" fmla="*/ 97 w 97"/>
                <a:gd name="T9" fmla="*/ 2 h 36"/>
                <a:gd name="T10" fmla="*/ 89 w 97"/>
                <a:gd name="T11" fmla="*/ 1 h 36"/>
                <a:gd name="T12" fmla="*/ 85 w 97"/>
                <a:gd name="T13" fmla="*/ 0 h 36"/>
                <a:gd name="T14" fmla="*/ 0 w 97"/>
                <a:gd name="T15" fmla="*/ 0 h 36"/>
                <a:gd name="T16" fmla="*/ 35 w 97"/>
                <a:gd name="T17" fmla="*/ 36 h 36"/>
                <a:gd name="T18" fmla="*/ 60 w 97"/>
                <a:gd name="T19" fmla="*/ 11 h 36"/>
                <a:gd name="T20" fmla="*/ 85 w 97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36"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moveTo>
                    <a:pt x="89" y="1"/>
                  </a:moveTo>
                  <a:cubicBezTo>
                    <a:pt x="92" y="1"/>
                    <a:pt x="94" y="1"/>
                    <a:pt x="97" y="2"/>
                  </a:cubicBezTo>
                  <a:cubicBezTo>
                    <a:pt x="95" y="1"/>
                    <a:pt x="92" y="1"/>
                    <a:pt x="89" y="1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7" y="4"/>
                    <a:pt x="76" y="0"/>
                    <a:pt x="8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3" name="Freeform 63"/>
            <p:cNvSpPr>
              <a:spLocks/>
            </p:cNvSpPr>
            <p:nvPr/>
          </p:nvSpPr>
          <p:spPr bwMode="auto">
            <a:xfrm>
              <a:off x="8259763" y="1200150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9 w 169"/>
                <a:gd name="T3" fmla="*/ 0 h 116"/>
                <a:gd name="T4" fmla="*/ 169 w 169"/>
                <a:gd name="T5" fmla="*/ 0 h 116"/>
                <a:gd name="T6" fmla="*/ 169 w 169"/>
                <a:gd name="T7" fmla="*/ 0 h 116"/>
                <a:gd name="T8" fmla="*/ 169 w 169"/>
                <a:gd name="T9" fmla="*/ 0 h 116"/>
                <a:gd name="T10" fmla="*/ 169 w 169"/>
                <a:gd name="T11" fmla="*/ 0 h 116"/>
                <a:gd name="T12" fmla="*/ 169 w 169"/>
                <a:gd name="T13" fmla="*/ 0 h 116"/>
                <a:gd name="T14" fmla="*/ 169 w 169"/>
                <a:gd name="T15" fmla="*/ 0 h 116"/>
                <a:gd name="T16" fmla="*/ 169 w 169"/>
                <a:gd name="T17" fmla="*/ 0 h 116"/>
                <a:gd name="T18" fmla="*/ 169 w 169"/>
                <a:gd name="T19" fmla="*/ 0 h 116"/>
                <a:gd name="T20" fmla="*/ 168 w 169"/>
                <a:gd name="T21" fmla="*/ 1 h 116"/>
                <a:gd name="T22" fmla="*/ 168 w 169"/>
                <a:gd name="T23" fmla="*/ 1 h 116"/>
                <a:gd name="T24" fmla="*/ 159 w 169"/>
                <a:gd name="T25" fmla="*/ 7 h 116"/>
                <a:gd name="T26" fmla="*/ 159 w 169"/>
                <a:gd name="T27" fmla="*/ 7 h 116"/>
                <a:gd name="T28" fmla="*/ 159 w 169"/>
                <a:gd name="T29" fmla="*/ 7 h 116"/>
                <a:gd name="T30" fmla="*/ 144 w 169"/>
                <a:gd name="T31" fmla="*/ 10 h 116"/>
                <a:gd name="T32" fmla="*/ 59 w 169"/>
                <a:gd name="T33" fmla="*/ 10 h 116"/>
                <a:gd name="T34" fmla="*/ 13 w 169"/>
                <a:gd name="T35" fmla="*/ 56 h 116"/>
                <a:gd name="T36" fmla="*/ 13 w 169"/>
                <a:gd name="T37" fmla="*/ 106 h 116"/>
                <a:gd name="T38" fmla="*/ 38 w 169"/>
                <a:gd name="T39" fmla="*/ 116 h 116"/>
                <a:gd name="T40" fmla="*/ 63 w 169"/>
                <a:gd name="T41" fmla="*/ 106 h 116"/>
                <a:gd name="T42" fmla="*/ 169 w 169"/>
                <a:gd name="T4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8" y="1"/>
                    <a:pt x="168" y="1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166" y="3"/>
                    <a:pt x="162" y="5"/>
                    <a:pt x="159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5" y="9"/>
                    <a:pt x="150" y="10"/>
                    <a:pt x="144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69"/>
                    <a:pt x="0" y="92"/>
                    <a:pt x="13" y="106"/>
                  </a:cubicBezTo>
                  <a:cubicBezTo>
                    <a:pt x="20" y="113"/>
                    <a:pt x="29" y="116"/>
                    <a:pt x="38" y="116"/>
                  </a:cubicBezTo>
                  <a:cubicBezTo>
                    <a:pt x="48" y="116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4" name="Freeform 64"/>
            <p:cNvSpPr>
              <a:spLocks noEditPoints="1"/>
            </p:cNvSpPr>
            <p:nvPr/>
          </p:nvSpPr>
          <p:spPr bwMode="auto">
            <a:xfrm>
              <a:off x="8362950" y="1155700"/>
              <a:ext cx="192088" cy="61912"/>
            </a:xfrm>
            <a:custGeom>
              <a:avLst/>
              <a:gdLst>
                <a:gd name="T0" fmla="*/ 100 w 110"/>
                <a:gd name="T1" fmla="*/ 32 h 35"/>
                <a:gd name="T2" fmla="*/ 100 w 110"/>
                <a:gd name="T3" fmla="*/ 32 h 35"/>
                <a:gd name="T4" fmla="*/ 100 w 110"/>
                <a:gd name="T5" fmla="*/ 32 h 35"/>
                <a:gd name="T6" fmla="*/ 109 w 110"/>
                <a:gd name="T7" fmla="*/ 26 h 35"/>
                <a:gd name="T8" fmla="*/ 109 w 110"/>
                <a:gd name="T9" fmla="*/ 26 h 35"/>
                <a:gd name="T10" fmla="*/ 109 w 110"/>
                <a:gd name="T11" fmla="*/ 26 h 35"/>
                <a:gd name="T12" fmla="*/ 110 w 110"/>
                <a:gd name="T13" fmla="*/ 25 h 35"/>
                <a:gd name="T14" fmla="*/ 110 w 110"/>
                <a:gd name="T15" fmla="*/ 25 h 35"/>
                <a:gd name="T16" fmla="*/ 110 w 110"/>
                <a:gd name="T17" fmla="*/ 25 h 35"/>
                <a:gd name="T18" fmla="*/ 110 w 110"/>
                <a:gd name="T19" fmla="*/ 25 h 35"/>
                <a:gd name="T20" fmla="*/ 110 w 110"/>
                <a:gd name="T21" fmla="*/ 25 h 35"/>
                <a:gd name="T22" fmla="*/ 110 w 110"/>
                <a:gd name="T23" fmla="*/ 25 h 35"/>
                <a:gd name="T24" fmla="*/ 110 w 110"/>
                <a:gd name="T25" fmla="*/ 25 h 35"/>
                <a:gd name="T26" fmla="*/ 110 w 110"/>
                <a:gd name="T27" fmla="*/ 25 h 35"/>
                <a:gd name="T28" fmla="*/ 110 w 110"/>
                <a:gd name="T29" fmla="*/ 25 h 35"/>
                <a:gd name="T30" fmla="*/ 110 w 110"/>
                <a:gd name="T31" fmla="*/ 25 h 35"/>
                <a:gd name="T32" fmla="*/ 110 w 110"/>
                <a:gd name="T33" fmla="*/ 25 h 35"/>
                <a:gd name="T34" fmla="*/ 110 w 110"/>
                <a:gd name="T35" fmla="*/ 25 h 35"/>
                <a:gd name="T36" fmla="*/ 110 w 110"/>
                <a:gd name="T37" fmla="*/ 25 h 35"/>
                <a:gd name="T38" fmla="*/ 110 w 110"/>
                <a:gd name="T39" fmla="*/ 25 h 35"/>
                <a:gd name="T40" fmla="*/ 110 w 110"/>
                <a:gd name="T41" fmla="*/ 25 h 35"/>
                <a:gd name="T42" fmla="*/ 110 w 110"/>
                <a:gd name="T43" fmla="*/ 25 h 35"/>
                <a:gd name="T44" fmla="*/ 35 w 110"/>
                <a:gd name="T45" fmla="*/ 0 h 35"/>
                <a:gd name="T46" fmla="*/ 0 w 110"/>
                <a:gd name="T47" fmla="*/ 35 h 35"/>
                <a:gd name="T48" fmla="*/ 85 w 110"/>
                <a:gd name="T49" fmla="*/ 35 h 35"/>
                <a:gd name="T50" fmla="*/ 100 w 110"/>
                <a:gd name="T51" fmla="*/ 32 h 35"/>
                <a:gd name="T52" fmla="*/ 85 w 110"/>
                <a:gd name="T53" fmla="*/ 35 h 35"/>
                <a:gd name="T54" fmla="*/ 60 w 110"/>
                <a:gd name="T55" fmla="*/ 25 h 35"/>
                <a:gd name="T56" fmla="*/ 35 w 110"/>
                <a:gd name="T5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35">
                  <a:moveTo>
                    <a:pt x="100" y="32"/>
                  </a:move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moveTo>
                    <a:pt x="109" y="26"/>
                  </a:moveTo>
                  <a:cubicBezTo>
                    <a:pt x="109" y="26"/>
                    <a:pt x="109" y="26"/>
                    <a:pt x="109" y="26"/>
                  </a:cubicBezTo>
                  <a:cubicBezTo>
                    <a:pt x="109" y="26"/>
                    <a:pt x="109" y="26"/>
                    <a:pt x="109" y="26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91" y="35"/>
                    <a:pt x="96" y="34"/>
                    <a:pt x="100" y="32"/>
                  </a:cubicBezTo>
                  <a:cubicBezTo>
                    <a:pt x="95" y="34"/>
                    <a:pt x="90" y="35"/>
                    <a:pt x="85" y="35"/>
                  </a:cubicBezTo>
                  <a:cubicBezTo>
                    <a:pt x="76" y="35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5" name="Freeform 65"/>
            <p:cNvSpPr>
              <a:spLocks noEditPoints="1"/>
            </p:cNvSpPr>
            <p:nvPr/>
          </p:nvSpPr>
          <p:spPr bwMode="auto">
            <a:xfrm>
              <a:off x="8510588" y="1093787"/>
              <a:ext cx="58738" cy="119062"/>
            </a:xfrm>
            <a:custGeom>
              <a:avLst/>
              <a:gdLst>
                <a:gd name="T0" fmla="*/ 15 w 33"/>
                <a:gd name="T1" fmla="*/ 68 h 68"/>
                <a:gd name="T2" fmla="*/ 15 w 33"/>
                <a:gd name="T3" fmla="*/ 68 h 68"/>
                <a:gd name="T4" fmla="*/ 15 w 33"/>
                <a:gd name="T5" fmla="*/ 68 h 68"/>
                <a:gd name="T6" fmla="*/ 24 w 33"/>
                <a:gd name="T7" fmla="*/ 62 h 68"/>
                <a:gd name="T8" fmla="*/ 15 w 33"/>
                <a:gd name="T9" fmla="*/ 68 h 68"/>
                <a:gd name="T10" fmla="*/ 24 w 33"/>
                <a:gd name="T11" fmla="*/ 62 h 68"/>
                <a:gd name="T12" fmla="*/ 25 w 33"/>
                <a:gd name="T13" fmla="*/ 61 h 68"/>
                <a:gd name="T14" fmla="*/ 24 w 33"/>
                <a:gd name="T15" fmla="*/ 62 h 68"/>
                <a:gd name="T16" fmla="*/ 25 w 33"/>
                <a:gd name="T17" fmla="*/ 61 h 68"/>
                <a:gd name="T18" fmla="*/ 25 w 33"/>
                <a:gd name="T19" fmla="*/ 61 h 68"/>
                <a:gd name="T20" fmla="*/ 25 w 33"/>
                <a:gd name="T21" fmla="*/ 61 h 68"/>
                <a:gd name="T22" fmla="*/ 25 w 33"/>
                <a:gd name="T23" fmla="*/ 61 h 68"/>
                <a:gd name="T24" fmla="*/ 25 w 33"/>
                <a:gd name="T25" fmla="*/ 61 h 68"/>
                <a:gd name="T26" fmla="*/ 25 w 33"/>
                <a:gd name="T27" fmla="*/ 61 h 68"/>
                <a:gd name="T28" fmla="*/ 25 w 33"/>
                <a:gd name="T29" fmla="*/ 61 h 68"/>
                <a:gd name="T30" fmla="*/ 25 w 33"/>
                <a:gd name="T31" fmla="*/ 61 h 68"/>
                <a:gd name="T32" fmla="*/ 25 w 33"/>
                <a:gd name="T33" fmla="*/ 61 h 68"/>
                <a:gd name="T34" fmla="*/ 25 w 33"/>
                <a:gd name="T35" fmla="*/ 61 h 68"/>
                <a:gd name="T36" fmla="*/ 25 w 33"/>
                <a:gd name="T37" fmla="*/ 61 h 68"/>
                <a:gd name="T38" fmla="*/ 25 w 33"/>
                <a:gd name="T39" fmla="*/ 61 h 68"/>
                <a:gd name="T40" fmla="*/ 25 w 33"/>
                <a:gd name="T41" fmla="*/ 61 h 68"/>
                <a:gd name="T42" fmla="*/ 26 w 33"/>
                <a:gd name="T43" fmla="*/ 61 h 68"/>
                <a:gd name="T44" fmla="*/ 26 w 33"/>
                <a:gd name="T45" fmla="*/ 61 h 68"/>
                <a:gd name="T46" fmla="*/ 26 w 33"/>
                <a:gd name="T47" fmla="*/ 61 h 68"/>
                <a:gd name="T48" fmla="*/ 26 w 33"/>
                <a:gd name="T49" fmla="*/ 60 h 68"/>
                <a:gd name="T50" fmla="*/ 26 w 33"/>
                <a:gd name="T51" fmla="*/ 60 h 68"/>
                <a:gd name="T52" fmla="*/ 26 w 33"/>
                <a:gd name="T53" fmla="*/ 60 h 68"/>
                <a:gd name="T54" fmla="*/ 26 w 33"/>
                <a:gd name="T55" fmla="*/ 60 h 68"/>
                <a:gd name="T56" fmla="*/ 26 w 33"/>
                <a:gd name="T57" fmla="*/ 60 h 68"/>
                <a:gd name="T58" fmla="*/ 26 w 33"/>
                <a:gd name="T59" fmla="*/ 60 h 68"/>
                <a:gd name="T60" fmla="*/ 26 w 33"/>
                <a:gd name="T61" fmla="*/ 60 h 68"/>
                <a:gd name="T62" fmla="*/ 26 w 33"/>
                <a:gd name="T63" fmla="*/ 60 h 68"/>
                <a:gd name="T64" fmla="*/ 26 w 33"/>
                <a:gd name="T65" fmla="*/ 60 h 68"/>
                <a:gd name="T66" fmla="*/ 26 w 33"/>
                <a:gd name="T67" fmla="*/ 60 h 68"/>
                <a:gd name="T68" fmla="*/ 26 w 33"/>
                <a:gd name="T69" fmla="*/ 60 h 68"/>
                <a:gd name="T70" fmla="*/ 26 w 33"/>
                <a:gd name="T71" fmla="*/ 60 h 68"/>
                <a:gd name="T72" fmla="*/ 32 w 33"/>
                <a:gd name="T73" fmla="*/ 51 h 68"/>
                <a:gd name="T74" fmla="*/ 26 w 33"/>
                <a:gd name="T75" fmla="*/ 60 h 68"/>
                <a:gd name="T76" fmla="*/ 32 w 33"/>
                <a:gd name="T77" fmla="*/ 51 h 68"/>
                <a:gd name="T78" fmla="*/ 33 w 33"/>
                <a:gd name="T79" fmla="*/ 50 h 68"/>
                <a:gd name="T80" fmla="*/ 33 w 33"/>
                <a:gd name="T81" fmla="*/ 50 h 68"/>
                <a:gd name="T82" fmla="*/ 33 w 33"/>
                <a:gd name="T83" fmla="*/ 50 h 68"/>
                <a:gd name="T84" fmla="*/ 33 w 33"/>
                <a:gd name="T85" fmla="*/ 21 h 68"/>
                <a:gd name="T86" fmla="*/ 33 w 33"/>
                <a:gd name="T87" fmla="*/ 21 h 68"/>
                <a:gd name="T88" fmla="*/ 33 w 33"/>
                <a:gd name="T89" fmla="*/ 21 h 68"/>
                <a:gd name="T90" fmla="*/ 12 w 33"/>
                <a:gd name="T91" fmla="*/ 2 h 68"/>
                <a:gd name="T92" fmla="*/ 33 w 33"/>
                <a:gd name="T93" fmla="*/ 21 h 68"/>
                <a:gd name="T94" fmla="*/ 25 w 33"/>
                <a:gd name="T95" fmla="*/ 11 h 68"/>
                <a:gd name="T96" fmla="*/ 25 w 33"/>
                <a:gd name="T97" fmla="*/ 11 h 68"/>
                <a:gd name="T98" fmla="*/ 12 w 33"/>
                <a:gd name="T99" fmla="*/ 2 h 68"/>
                <a:gd name="T100" fmla="*/ 12 w 33"/>
                <a:gd name="T101" fmla="*/ 2 h 68"/>
                <a:gd name="T102" fmla="*/ 12 w 33"/>
                <a:gd name="T103" fmla="*/ 2 h 68"/>
                <a:gd name="T104" fmla="*/ 12 w 33"/>
                <a:gd name="T105" fmla="*/ 2 h 68"/>
                <a:gd name="T106" fmla="*/ 0 w 33"/>
                <a:gd name="T107" fmla="*/ 0 h 68"/>
                <a:gd name="T108" fmla="*/ 0 w 33"/>
                <a:gd name="T109" fmla="*/ 0 h 68"/>
                <a:gd name="T110" fmla="*/ 0 w 33"/>
                <a:gd name="T111" fmla="*/ 0 h 68"/>
                <a:gd name="T112" fmla="*/ 4 w 33"/>
                <a:gd name="T113" fmla="*/ 1 h 68"/>
                <a:gd name="T114" fmla="*/ 0 w 33"/>
                <a:gd name="T1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" h="68">
                  <a:moveTo>
                    <a:pt x="15" y="68"/>
                  </a:moveTo>
                  <a:cubicBezTo>
                    <a:pt x="15" y="68"/>
                    <a:pt x="15" y="68"/>
                    <a:pt x="15" y="68"/>
                  </a:cubicBezTo>
                  <a:cubicBezTo>
                    <a:pt x="15" y="68"/>
                    <a:pt x="15" y="68"/>
                    <a:pt x="15" y="68"/>
                  </a:cubicBezTo>
                  <a:moveTo>
                    <a:pt x="24" y="62"/>
                  </a:moveTo>
                  <a:cubicBezTo>
                    <a:pt x="22" y="64"/>
                    <a:pt x="19" y="66"/>
                    <a:pt x="15" y="68"/>
                  </a:cubicBezTo>
                  <a:cubicBezTo>
                    <a:pt x="18" y="66"/>
                    <a:pt x="22" y="64"/>
                    <a:pt x="24" y="62"/>
                  </a:cubicBezTo>
                  <a:moveTo>
                    <a:pt x="25" y="61"/>
                  </a:moveTo>
                  <a:cubicBezTo>
                    <a:pt x="25" y="61"/>
                    <a:pt x="24" y="62"/>
                    <a:pt x="24" y="62"/>
                  </a:cubicBezTo>
                  <a:cubicBezTo>
                    <a:pt x="24" y="62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6" y="61"/>
                  </a:moveTo>
                  <a:cubicBezTo>
                    <a:pt x="26" y="61"/>
                    <a:pt x="26" y="61"/>
                    <a:pt x="26" y="61"/>
                  </a:cubicBezTo>
                  <a:cubicBezTo>
                    <a:pt x="26" y="61"/>
                    <a:pt x="26" y="61"/>
                    <a:pt x="26" y="61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2" y="51"/>
                  </a:moveTo>
                  <a:cubicBezTo>
                    <a:pt x="31" y="54"/>
                    <a:pt x="29" y="57"/>
                    <a:pt x="26" y="60"/>
                  </a:cubicBezTo>
                  <a:cubicBezTo>
                    <a:pt x="29" y="57"/>
                    <a:pt x="31" y="54"/>
                    <a:pt x="32" y="51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3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moveTo>
                    <a:pt x="12" y="2"/>
                  </a:moveTo>
                  <a:cubicBezTo>
                    <a:pt x="21" y="6"/>
                    <a:pt x="29" y="13"/>
                    <a:pt x="33" y="21"/>
                  </a:cubicBezTo>
                  <a:cubicBezTo>
                    <a:pt x="31" y="17"/>
                    <a:pt x="28" y="14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2" y="7"/>
                    <a:pt x="17" y="4"/>
                    <a:pt x="12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77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6" name="Freeform 66"/>
            <p:cNvSpPr>
              <a:spLocks/>
            </p:cNvSpPr>
            <p:nvPr/>
          </p:nvSpPr>
          <p:spPr bwMode="auto">
            <a:xfrm>
              <a:off x="8430709" y="1093787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1 h 71"/>
                <a:gd name="T6" fmla="*/ 0 w 86"/>
                <a:gd name="T7" fmla="*/ 36 h 71"/>
                <a:gd name="T8" fmla="*/ 25 w 86"/>
                <a:gd name="T9" fmla="*/ 61 h 71"/>
                <a:gd name="T10" fmla="*/ 50 w 86"/>
                <a:gd name="T11" fmla="*/ 71 h 71"/>
                <a:gd name="T12" fmla="*/ 65 w 86"/>
                <a:gd name="T13" fmla="*/ 68 h 71"/>
                <a:gd name="T14" fmla="*/ 65 w 86"/>
                <a:gd name="T15" fmla="*/ 68 h 71"/>
                <a:gd name="T16" fmla="*/ 65 w 86"/>
                <a:gd name="T17" fmla="*/ 68 h 71"/>
                <a:gd name="T18" fmla="*/ 74 w 86"/>
                <a:gd name="T19" fmla="*/ 62 h 71"/>
                <a:gd name="T20" fmla="*/ 74 w 86"/>
                <a:gd name="T21" fmla="*/ 62 h 71"/>
                <a:gd name="T22" fmla="*/ 75 w 86"/>
                <a:gd name="T23" fmla="*/ 61 h 71"/>
                <a:gd name="T24" fmla="*/ 75 w 86"/>
                <a:gd name="T25" fmla="*/ 61 h 71"/>
                <a:gd name="T26" fmla="*/ 75 w 86"/>
                <a:gd name="T27" fmla="*/ 61 h 71"/>
                <a:gd name="T28" fmla="*/ 75 w 86"/>
                <a:gd name="T29" fmla="*/ 61 h 71"/>
                <a:gd name="T30" fmla="*/ 75 w 86"/>
                <a:gd name="T31" fmla="*/ 61 h 71"/>
                <a:gd name="T32" fmla="*/ 75 w 86"/>
                <a:gd name="T33" fmla="*/ 61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6 w 86"/>
                <a:gd name="T45" fmla="*/ 61 h 71"/>
                <a:gd name="T46" fmla="*/ 76 w 86"/>
                <a:gd name="T47" fmla="*/ 61 h 71"/>
                <a:gd name="T48" fmla="*/ 76 w 86"/>
                <a:gd name="T49" fmla="*/ 60 h 71"/>
                <a:gd name="T50" fmla="*/ 76 w 86"/>
                <a:gd name="T51" fmla="*/ 60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2 w 86"/>
                <a:gd name="T67" fmla="*/ 51 h 71"/>
                <a:gd name="T68" fmla="*/ 83 w 86"/>
                <a:gd name="T69" fmla="*/ 50 h 71"/>
                <a:gd name="T70" fmla="*/ 83 w 86"/>
                <a:gd name="T71" fmla="*/ 50 h 71"/>
                <a:gd name="T72" fmla="*/ 86 w 86"/>
                <a:gd name="T73" fmla="*/ 36 h 71"/>
                <a:gd name="T74" fmla="*/ 83 w 86"/>
                <a:gd name="T75" fmla="*/ 21 h 71"/>
                <a:gd name="T76" fmla="*/ 83 w 86"/>
                <a:gd name="T77" fmla="*/ 21 h 71"/>
                <a:gd name="T78" fmla="*/ 83 w 86"/>
                <a:gd name="T79" fmla="*/ 21 h 71"/>
                <a:gd name="T80" fmla="*/ 62 w 86"/>
                <a:gd name="T81" fmla="*/ 2 h 71"/>
                <a:gd name="T82" fmla="*/ 62 w 86"/>
                <a:gd name="T83" fmla="*/ 2 h 71"/>
                <a:gd name="T84" fmla="*/ 62 w 86"/>
                <a:gd name="T85" fmla="*/ 2 h 71"/>
                <a:gd name="T86" fmla="*/ 54 w 86"/>
                <a:gd name="T87" fmla="*/ 1 h 71"/>
                <a:gd name="T88" fmla="*/ 50 w 86"/>
                <a:gd name="T8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4"/>
                    <a:pt x="25" y="1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32" y="68"/>
                    <a:pt x="41" y="71"/>
                    <a:pt x="50" y="71"/>
                  </a:cubicBezTo>
                  <a:cubicBezTo>
                    <a:pt x="55" y="71"/>
                    <a:pt x="60" y="70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6"/>
                    <a:pt x="72" y="64"/>
                    <a:pt x="74" y="62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4" y="62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6" y="61"/>
                  </a:cubicBezTo>
                  <a:cubicBezTo>
                    <a:pt x="76" y="61"/>
                    <a:pt x="76" y="61"/>
                    <a:pt x="76" y="61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4"/>
                    <a:pt x="82" y="51"/>
                  </a:cubicBezTo>
                  <a:cubicBezTo>
                    <a:pt x="82" y="50"/>
                    <a:pt x="82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6"/>
                    <a:pt x="86" y="41"/>
                    <a:pt x="86" y="36"/>
                  </a:cubicBezTo>
                  <a:cubicBezTo>
                    <a:pt x="86" y="31"/>
                    <a:pt x="85" y="26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9" y="13"/>
                    <a:pt x="71" y="6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ubicBezTo>
                    <a:pt x="53" y="0"/>
                    <a:pt x="52" y="0"/>
                    <a:pt x="50" y="0"/>
                  </a:cubicBezTo>
                </a:path>
              </a:pathLst>
            </a:custGeom>
            <a:solidFill>
              <a:srgbClr val="F34D00"/>
            </a:solidFill>
            <a:ln w="12700">
              <a:solidFill>
                <a:srgbClr val="F34D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06" name="グループ化 105"/>
          <p:cNvGrpSpPr>
            <a:grpSpLocks noChangeAspect="1"/>
          </p:cNvGrpSpPr>
          <p:nvPr/>
        </p:nvGrpSpPr>
        <p:grpSpPr>
          <a:xfrm>
            <a:off x="2737067" y="4248729"/>
            <a:ext cx="3428050" cy="273918"/>
            <a:chOff x="-383032" y="3193496"/>
            <a:chExt cx="8530061" cy="681596"/>
          </a:xfrm>
        </p:grpSpPr>
        <p:sp>
          <p:nvSpPr>
            <p:cNvPr id="107" name="Freeform 78"/>
            <p:cNvSpPr>
              <a:spLocks noEditPoints="1"/>
            </p:cNvSpPr>
            <p:nvPr/>
          </p:nvSpPr>
          <p:spPr bwMode="auto">
            <a:xfrm>
              <a:off x="4728912" y="3449912"/>
              <a:ext cx="3407945" cy="168753"/>
            </a:xfrm>
            <a:custGeom>
              <a:avLst/>
              <a:gdLst>
                <a:gd name="T0" fmla="*/ 1409 w 1412"/>
                <a:gd name="T1" fmla="*/ 50 h 70"/>
                <a:gd name="T2" fmla="*/ 1409 w 1412"/>
                <a:gd name="T3" fmla="*/ 50 h 70"/>
                <a:gd name="T4" fmla="*/ 1409 w 1412"/>
                <a:gd name="T5" fmla="*/ 50 h 70"/>
                <a:gd name="T6" fmla="*/ 1409 w 1412"/>
                <a:gd name="T7" fmla="*/ 21 h 70"/>
                <a:gd name="T8" fmla="*/ 1412 w 1412"/>
                <a:gd name="T9" fmla="*/ 35 h 70"/>
                <a:gd name="T10" fmla="*/ 1409 w 1412"/>
                <a:gd name="T11" fmla="*/ 49 h 70"/>
                <a:gd name="T12" fmla="*/ 1412 w 1412"/>
                <a:gd name="T13" fmla="*/ 35 h 70"/>
                <a:gd name="T14" fmla="*/ 1409 w 1412"/>
                <a:gd name="T15" fmla="*/ 21 h 70"/>
                <a:gd name="T16" fmla="*/ 1409 w 1412"/>
                <a:gd name="T17" fmla="*/ 21 h 70"/>
                <a:gd name="T18" fmla="*/ 1409 w 1412"/>
                <a:gd name="T19" fmla="*/ 21 h 70"/>
                <a:gd name="T20" fmla="*/ 1409 w 1412"/>
                <a:gd name="T21" fmla="*/ 21 h 70"/>
                <a:gd name="T22" fmla="*/ 1409 w 1412"/>
                <a:gd name="T23" fmla="*/ 21 h 70"/>
                <a:gd name="T24" fmla="*/ 1409 w 1412"/>
                <a:gd name="T25" fmla="*/ 21 h 70"/>
                <a:gd name="T26" fmla="*/ 1409 w 1412"/>
                <a:gd name="T27" fmla="*/ 21 h 70"/>
                <a:gd name="T28" fmla="*/ 1402 w 1412"/>
                <a:gd name="T29" fmla="*/ 11 h 70"/>
                <a:gd name="T30" fmla="*/ 1402 w 1412"/>
                <a:gd name="T31" fmla="*/ 11 h 70"/>
                <a:gd name="T32" fmla="*/ 1402 w 1412"/>
                <a:gd name="T33" fmla="*/ 11 h 70"/>
                <a:gd name="T34" fmla="*/ 1402 w 1412"/>
                <a:gd name="T35" fmla="*/ 10 h 70"/>
                <a:gd name="T36" fmla="*/ 1402 w 1412"/>
                <a:gd name="T37" fmla="*/ 10 h 70"/>
                <a:gd name="T38" fmla="*/ 1402 w 1412"/>
                <a:gd name="T39" fmla="*/ 10 h 70"/>
                <a:gd name="T40" fmla="*/ 1402 w 1412"/>
                <a:gd name="T41" fmla="*/ 10 h 70"/>
                <a:gd name="T42" fmla="*/ 1402 w 1412"/>
                <a:gd name="T43" fmla="*/ 10 h 70"/>
                <a:gd name="T44" fmla="*/ 1402 w 1412"/>
                <a:gd name="T45" fmla="*/ 10 h 70"/>
                <a:gd name="T46" fmla="*/ 1401 w 1412"/>
                <a:gd name="T47" fmla="*/ 10 h 70"/>
                <a:gd name="T48" fmla="*/ 1402 w 1412"/>
                <a:gd name="T49" fmla="*/ 10 h 70"/>
                <a:gd name="T50" fmla="*/ 1401 w 1412"/>
                <a:gd name="T51" fmla="*/ 10 h 70"/>
                <a:gd name="T52" fmla="*/ 1291 w 1412"/>
                <a:gd name="T53" fmla="*/ 0 h 70"/>
                <a:gd name="T54" fmla="*/ 35 w 1412"/>
                <a:gd name="T55" fmla="*/ 0 h 70"/>
                <a:gd name="T56" fmla="*/ 0 w 1412"/>
                <a:gd name="T57" fmla="*/ 35 h 70"/>
                <a:gd name="T58" fmla="*/ 35 w 1412"/>
                <a:gd name="T59" fmla="*/ 70 h 70"/>
                <a:gd name="T60" fmla="*/ 1291 w 1412"/>
                <a:gd name="T61" fmla="*/ 70 h 70"/>
                <a:gd name="T62" fmla="*/ 1326 w 1412"/>
                <a:gd name="T63" fmla="*/ 35 h 70"/>
                <a:gd name="T64" fmla="*/ 1291 w 1412"/>
                <a:gd name="T6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2" h="70">
                  <a:moveTo>
                    <a:pt x="1409" y="50"/>
                  </a:moveTo>
                  <a:cubicBezTo>
                    <a:pt x="1409" y="50"/>
                    <a:pt x="1409" y="50"/>
                    <a:pt x="1409" y="50"/>
                  </a:cubicBezTo>
                  <a:cubicBezTo>
                    <a:pt x="1409" y="50"/>
                    <a:pt x="1409" y="50"/>
                    <a:pt x="1409" y="50"/>
                  </a:cubicBezTo>
                  <a:moveTo>
                    <a:pt x="1409" y="21"/>
                  </a:moveTo>
                  <a:cubicBezTo>
                    <a:pt x="1411" y="25"/>
                    <a:pt x="1412" y="30"/>
                    <a:pt x="1412" y="35"/>
                  </a:cubicBezTo>
                  <a:cubicBezTo>
                    <a:pt x="1412" y="40"/>
                    <a:pt x="1411" y="45"/>
                    <a:pt x="1409" y="49"/>
                  </a:cubicBezTo>
                  <a:cubicBezTo>
                    <a:pt x="1411" y="45"/>
                    <a:pt x="1412" y="40"/>
                    <a:pt x="1412" y="35"/>
                  </a:cubicBezTo>
                  <a:cubicBezTo>
                    <a:pt x="1412" y="30"/>
                    <a:pt x="1411" y="25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2" y="11"/>
                  </a:moveTo>
                  <a:cubicBezTo>
                    <a:pt x="1402" y="11"/>
                    <a:pt x="1402" y="11"/>
                    <a:pt x="1402" y="11"/>
                  </a:cubicBezTo>
                  <a:cubicBezTo>
                    <a:pt x="1402" y="11"/>
                    <a:pt x="1402" y="11"/>
                    <a:pt x="1402" y="11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1" y="10"/>
                  </a:moveTo>
                  <a:cubicBezTo>
                    <a:pt x="1401" y="10"/>
                    <a:pt x="1401" y="10"/>
                    <a:pt x="1402" y="10"/>
                  </a:cubicBezTo>
                  <a:cubicBezTo>
                    <a:pt x="1401" y="10"/>
                    <a:pt x="1401" y="10"/>
                    <a:pt x="1401" y="10"/>
                  </a:cubicBezTo>
                  <a:moveTo>
                    <a:pt x="1291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1291" y="70"/>
                    <a:pt x="1291" y="70"/>
                    <a:pt x="1291" y="70"/>
                  </a:cubicBezTo>
                  <a:cubicBezTo>
                    <a:pt x="1326" y="35"/>
                    <a:pt x="1326" y="35"/>
                    <a:pt x="1326" y="35"/>
                  </a:cubicBezTo>
                  <a:cubicBezTo>
                    <a:pt x="1291" y="0"/>
                    <a:pt x="1291" y="0"/>
                    <a:pt x="1291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8" name="Freeform 79"/>
            <p:cNvSpPr>
              <a:spLocks noEditPoints="1"/>
            </p:cNvSpPr>
            <p:nvPr/>
          </p:nvSpPr>
          <p:spPr bwMode="auto">
            <a:xfrm>
              <a:off x="7702922" y="3193496"/>
              <a:ext cx="427364" cy="401063"/>
            </a:xfrm>
            <a:custGeom>
              <a:avLst/>
              <a:gdLst>
                <a:gd name="T0" fmla="*/ 177 w 177"/>
                <a:gd name="T1" fmla="*/ 156 h 166"/>
                <a:gd name="T2" fmla="*/ 177 w 177"/>
                <a:gd name="T3" fmla="*/ 156 h 166"/>
                <a:gd name="T4" fmla="*/ 176 w 177"/>
                <a:gd name="T5" fmla="*/ 156 h 166"/>
                <a:gd name="T6" fmla="*/ 176 w 177"/>
                <a:gd name="T7" fmla="*/ 156 h 166"/>
                <a:gd name="T8" fmla="*/ 169 w 177"/>
                <a:gd name="T9" fmla="*/ 166 h 166"/>
                <a:gd name="T10" fmla="*/ 169 w 177"/>
                <a:gd name="T11" fmla="*/ 166 h 166"/>
                <a:gd name="T12" fmla="*/ 169 w 177"/>
                <a:gd name="T13" fmla="*/ 166 h 166"/>
                <a:gd name="T14" fmla="*/ 177 w 177"/>
                <a:gd name="T15" fmla="*/ 156 h 166"/>
                <a:gd name="T16" fmla="*/ 177 w 177"/>
                <a:gd name="T17" fmla="*/ 155 h 166"/>
                <a:gd name="T18" fmla="*/ 177 w 177"/>
                <a:gd name="T19" fmla="*/ 156 h 166"/>
                <a:gd name="T20" fmla="*/ 177 w 177"/>
                <a:gd name="T21" fmla="*/ 155 h 166"/>
                <a:gd name="T22" fmla="*/ 38 w 177"/>
                <a:gd name="T23" fmla="*/ 0 h 166"/>
                <a:gd name="T24" fmla="*/ 13 w 177"/>
                <a:gd name="T25" fmla="*/ 10 h 166"/>
                <a:gd name="T26" fmla="*/ 13 w 177"/>
                <a:gd name="T27" fmla="*/ 60 h 166"/>
                <a:gd name="T28" fmla="*/ 59 w 177"/>
                <a:gd name="T29" fmla="*/ 106 h 166"/>
                <a:gd name="T30" fmla="*/ 144 w 177"/>
                <a:gd name="T31" fmla="*/ 106 h 166"/>
                <a:gd name="T32" fmla="*/ 158 w 177"/>
                <a:gd name="T33" fmla="*/ 108 h 166"/>
                <a:gd name="T34" fmla="*/ 158 w 177"/>
                <a:gd name="T35" fmla="*/ 108 h 166"/>
                <a:gd name="T36" fmla="*/ 158 w 177"/>
                <a:gd name="T37" fmla="*/ 108 h 166"/>
                <a:gd name="T38" fmla="*/ 169 w 177"/>
                <a:gd name="T39" fmla="*/ 115 h 166"/>
                <a:gd name="T40" fmla="*/ 169 w 177"/>
                <a:gd name="T41" fmla="*/ 115 h 166"/>
                <a:gd name="T42" fmla="*/ 169 w 177"/>
                <a:gd name="T43" fmla="*/ 116 h 166"/>
                <a:gd name="T44" fmla="*/ 169 w 177"/>
                <a:gd name="T45" fmla="*/ 116 h 166"/>
                <a:gd name="T46" fmla="*/ 169 w 177"/>
                <a:gd name="T47" fmla="*/ 116 h 166"/>
                <a:gd name="T48" fmla="*/ 169 w 177"/>
                <a:gd name="T49" fmla="*/ 116 h 166"/>
                <a:gd name="T50" fmla="*/ 169 w 177"/>
                <a:gd name="T51" fmla="*/ 116 h 166"/>
                <a:gd name="T52" fmla="*/ 169 w 177"/>
                <a:gd name="T53" fmla="*/ 116 h 166"/>
                <a:gd name="T54" fmla="*/ 169 w 177"/>
                <a:gd name="T55" fmla="*/ 116 h 166"/>
                <a:gd name="T56" fmla="*/ 63 w 177"/>
                <a:gd name="T57" fmla="*/ 10 h 166"/>
                <a:gd name="T58" fmla="*/ 38 w 177"/>
                <a:gd name="T5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166"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6" y="156"/>
                  </a:cubicBezTo>
                  <a:cubicBezTo>
                    <a:pt x="176" y="156"/>
                    <a:pt x="176" y="156"/>
                    <a:pt x="176" y="156"/>
                  </a:cubicBezTo>
                  <a:cubicBezTo>
                    <a:pt x="175" y="159"/>
                    <a:pt x="172" y="163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72" y="163"/>
                    <a:pt x="175" y="159"/>
                    <a:pt x="177" y="156"/>
                  </a:cubicBezTo>
                  <a:moveTo>
                    <a:pt x="177" y="155"/>
                  </a:moveTo>
                  <a:cubicBezTo>
                    <a:pt x="177" y="155"/>
                    <a:pt x="177" y="155"/>
                    <a:pt x="177" y="156"/>
                  </a:cubicBezTo>
                  <a:cubicBezTo>
                    <a:pt x="177" y="155"/>
                    <a:pt x="177" y="155"/>
                    <a:pt x="177" y="155"/>
                  </a:cubicBezTo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6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9" y="106"/>
                    <a:pt x="154" y="107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62" y="110"/>
                    <a:pt x="166" y="112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9" name="Freeform 80"/>
            <p:cNvSpPr>
              <a:spLocks noEditPoints="1"/>
            </p:cNvSpPr>
            <p:nvPr/>
          </p:nvSpPr>
          <p:spPr bwMode="auto">
            <a:xfrm>
              <a:off x="7845373" y="3449914"/>
              <a:ext cx="291485" cy="120538"/>
            </a:xfrm>
            <a:custGeom>
              <a:avLst/>
              <a:gdLst>
                <a:gd name="T0" fmla="*/ 117 w 121"/>
                <a:gd name="T1" fmla="*/ 50 h 50"/>
                <a:gd name="T2" fmla="*/ 117 w 121"/>
                <a:gd name="T3" fmla="*/ 50 h 50"/>
                <a:gd name="T4" fmla="*/ 117 w 121"/>
                <a:gd name="T5" fmla="*/ 50 h 50"/>
                <a:gd name="T6" fmla="*/ 121 w 121"/>
                <a:gd name="T7" fmla="*/ 35 h 50"/>
                <a:gd name="T8" fmla="*/ 118 w 121"/>
                <a:gd name="T9" fmla="*/ 50 h 50"/>
                <a:gd name="T10" fmla="*/ 118 w 121"/>
                <a:gd name="T11" fmla="*/ 50 h 50"/>
                <a:gd name="T12" fmla="*/ 118 w 121"/>
                <a:gd name="T13" fmla="*/ 50 h 50"/>
                <a:gd name="T14" fmla="*/ 118 w 121"/>
                <a:gd name="T15" fmla="*/ 49 h 50"/>
                <a:gd name="T16" fmla="*/ 121 w 121"/>
                <a:gd name="T17" fmla="*/ 35 h 50"/>
                <a:gd name="T18" fmla="*/ 110 w 121"/>
                <a:gd name="T19" fmla="*/ 10 h 50"/>
                <a:gd name="T20" fmla="*/ 110 w 121"/>
                <a:gd name="T21" fmla="*/ 10 h 50"/>
                <a:gd name="T22" fmla="*/ 110 w 121"/>
                <a:gd name="T23" fmla="*/ 10 h 50"/>
                <a:gd name="T24" fmla="*/ 110 w 121"/>
                <a:gd name="T25" fmla="*/ 10 h 50"/>
                <a:gd name="T26" fmla="*/ 110 w 121"/>
                <a:gd name="T27" fmla="*/ 10 h 50"/>
                <a:gd name="T28" fmla="*/ 110 w 121"/>
                <a:gd name="T29" fmla="*/ 10 h 50"/>
                <a:gd name="T30" fmla="*/ 110 w 121"/>
                <a:gd name="T31" fmla="*/ 10 h 50"/>
                <a:gd name="T32" fmla="*/ 110 w 121"/>
                <a:gd name="T33" fmla="*/ 10 h 50"/>
                <a:gd name="T34" fmla="*/ 110 w 121"/>
                <a:gd name="T35" fmla="*/ 10 h 50"/>
                <a:gd name="T36" fmla="*/ 110 w 121"/>
                <a:gd name="T37" fmla="*/ 9 h 50"/>
                <a:gd name="T38" fmla="*/ 110 w 121"/>
                <a:gd name="T39" fmla="*/ 9 h 50"/>
                <a:gd name="T40" fmla="*/ 110 w 121"/>
                <a:gd name="T41" fmla="*/ 9 h 50"/>
                <a:gd name="T42" fmla="*/ 99 w 121"/>
                <a:gd name="T43" fmla="*/ 2 h 50"/>
                <a:gd name="T44" fmla="*/ 99 w 121"/>
                <a:gd name="T45" fmla="*/ 2 h 50"/>
                <a:gd name="T46" fmla="*/ 99 w 121"/>
                <a:gd name="T47" fmla="*/ 2 h 50"/>
                <a:gd name="T48" fmla="*/ 85 w 121"/>
                <a:gd name="T49" fmla="*/ 0 h 50"/>
                <a:gd name="T50" fmla="*/ 0 w 121"/>
                <a:gd name="T51" fmla="*/ 0 h 50"/>
                <a:gd name="T52" fmla="*/ 35 w 121"/>
                <a:gd name="T53" fmla="*/ 35 h 50"/>
                <a:gd name="T54" fmla="*/ 60 w 121"/>
                <a:gd name="T55" fmla="*/ 10 h 50"/>
                <a:gd name="T56" fmla="*/ 85 w 121"/>
                <a:gd name="T57" fmla="*/ 0 h 50"/>
                <a:gd name="T58" fmla="*/ 99 w 121"/>
                <a:gd name="T59" fmla="*/ 2 h 50"/>
                <a:gd name="T60" fmla="*/ 85 w 121"/>
                <a:gd name="T6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1" h="50">
                  <a:moveTo>
                    <a:pt x="117" y="50"/>
                  </a:moveTo>
                  <a:cubicBezTo>
                    <a:pt x="117" y="50"/>
                    <a:pt x="117" y="50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121" y="35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20" y="45"/>
                    <a:pt x="121" y="40"/>
                    <a:pt x="121" y="35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9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  <a:cubicBezTo>
                    <a:pt x="90" y="0"/>
                    <a:pt x="95" y="1"/>
                    <a:pt x="99" y="2"/>
                  </a:cubicBezTo>
                  <a:cubicBezTo>
                    <a:pt x="95" y="1"/>
                    <a:pt x="90" y="0"/>
                    <a:pt x="8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0" name="Freeform 81"/>
            <p:cNvSpPr>
              <a:spLocks noEditPoints="1"/>
            </p:cNvSpPr>
            <p:nvPr/>
          </p:nvSpPr>
          <p:spPr bwMode="auto">
            <a:xfrm>
              <a:off x="7702883" y="3474029"/>
              <a:ext cx="427363" cy="401063"/>
            </a:xfrm>
            <a:custGeom>
              <a:avLst/>
              <a:gdLst>
                <a:gd name="T0" fmla="*/ 169 w 177"/>
                <a:gd name="T1" fmla="*/ 50 h 166"/>
                <a:gd name="T2" fmla="*/ 157 w 177"/>
                <a:gd name="T3" fmla="*/ 58 h 166"/>
                <a:gd name="T4" fmla="*/ 157 w 177"/>
                <a:gd name="T5" fmla="*/ 58 h 166"/>
                <a:gd name="T6" fmla="*/ 156 w 177"/>
                <a:gd name="T7" fmla="*/ 58 h 166"/>
                <a:gd name="T8" fmla="*/ 156 w 177"/>
                <a:gd name="T9" fmla="*/ 58 h 166"/>
                <a:gd name="T10" fmla="*/ 156 w 177"/>
                <a:gd name="T11" fmla="*/ 58 h 166"/>
                <a:gd name="T12" fmla="*/ 148 w 177"/>
                <a:gd name="T13" fmla="*/ 60 h 166"/>
                <a:gd name="T14" fmla="*/ 144 w 177"/>
                <a:gd name="T15" fmla="*/ 60 h 166"/>
                <a:gd name="T16" fmla="*/ 144 w 177"/>
                <a:gd name="T17" fmla="*/ 60 h 166"/>
                <a:gd name="T18" fmla="*/ 59 w 177"/>
                <a:gd name="T19" fmla="*/ 60 h 166"/>
                <a:gd name="T20" fmla="*/ 13 w 177"/>
                <a:gd name="T21" fmla="*/ 106 h 166"/>
                <a:gd name="T22" fmla="*/ 13 w 177"/>
                <a:gd name="T23" fmla="*/ 156 h 166"/>
                <a:gd name="T24" fmla="*/ 38 w 177"/>
                <a:gd name="T25" fmla="*/ 166 h 166"/>
                <a:gd name="T26" fmla="*/ 63 w 177"/>
                <a:gd name="T27" fmla="*/ 156 h 166"/>
                <a:gd name="T28" fmla="*/ 169 w 177"/>
                <a:gd name="T29" fmla="*/ 50 h 166"/>
                <a:gd name="T30" fmla="*/ 177 w 177"/>
                <a:gd name="T31" fmla="*/ 11 h 166"/>
                <a:gd name="T32" fmla="*/ 177 w 177"/>
                <a:gd name="T33" fmla="*/ 11 h 166"/>
                <a:gd name="T34" fmla="*/ 177 w 177"/>
                <a:gd name="T35" fmla="*/ 11 h 166"/>
                <a:gd name="T36" fmla="*/ 177 w 177"/>
                <a:gd name="T37" fmla="*/ 11 h 166"/>
                <a:gd name="T38" fmla="*/ 177 w 177"/>
                <a:gd name="T39" fmla="*/ 11 h 166"/>
                <a:gd name="T40" fmla="*/ 177 w 177"/>
                <a:gd name="T41" fmla="*/ 11 h 166"/>
                <a:gd name="T42" fmla="*/ 170 w 177"/>
                <a:gd name="T43" fmla="*/ 1 h 166"/>
                <a:gd name="T44" fmla="*/ 170 w 177"/>
                <a:gd name="T45" fmla="*/ 1 h 166"/>
                <a:gd name="T46" fmla="*/ 170 w 177"/>
                <a:gd name="T47" fmla="*/ 1 h 166"/>
                <a:gd name="T48" fmla="*/ 170 w 177"/>
                <a:gd name="T49" fmla="*/ 1 h 166"/>
                <a:gd name="T50" fmla="*/ 170 w 177"/>
                <a:gd name="T51" fmla="*/ 1 h 166"/>
                <a:gd name="T52" fmla="*/ 170 w 177"/>
                <a:gd name="T53" fmla="*/ 1 h 166"/>
                <a:gd name="T54" fmla="*/ 176 w 177"/>
                <a:gd name="T55" fmla="*/ 10 h 166"/>
                <a:gd name="T56" fmla="*/ 177 w 177"/>
                <a:gd name="T57" fmla="*/ 10 h 166"/>
                <a:gd name="T58" fmla="*/ 177 w 177"/>
                <a:gd name="T59" fmla="*/ 10 h 166"/>
                <a:gd name="T60" fmla="*/ 177 w 177"/>
                <a:gd name="T61" fmla="*/ 11 h 166"/>
                <a:gd name="T62" fmla="*/ 170 w 177"/>
                <a:gd name="T63" fmla="*/ 1 h 166"/>
                <a:gd name="T64" fmla="*/ 170 w 177"/>
                <a:gd name="T65" fmla="*/ 0 h 166"/>
                <a:gd name="T66" fmla="*/ 170 w 177"/>
                <a:gd name="T67" fmla="*/ 0 h 166"/>
                <a:gd name="T68" fmla="*/ 170 w 177"/>
                <a:gd name="T69" fmla="*/ 1 h 166"/>
                <a:gd name="T70" fmla="*/ 170 w 177"/>
                <a:gd name="T71" fmla="*/ 1 h 166"/>
                <a:gd name="T72" fmla="*/ 170 w 177"/>
                <a:gd name="T73" fmla="*/ 0 h 166"/>
                <a:gd name="T74" fmla="*/ 170 w 177"/>
                <a:gd name="T75" fmla="*/ 0 h 166"/>
                <a:gd name="T76" fmla="*/ 170 w 177"/>
                <a:gd name="T77" fmla="*/ 0 h 166"/>
                <a:gd name="T78" fmla="*/ 170 w 177"/>
                <a:gd name="T79" fmla="*/ 0 h 166"/>
                <a:gd name="T80" fmla="*/ 170 w 177"/>
                <a:gd name="T81" fmla="*/ 0 h 166"/>
                <a:gd name="T82" fmla="*/ 170 w 177"/>
                <a:gd name="T83" fmla="*/ 0 h 166"/>
                <a:gd name="T84" fmla="*/ 170 w 177"/>
                <a:gd name="T85" fmla="*/ 0 h 166"/>
                <a:gd name="T86" fmla="*/ 170 w 177"/>
                <a:gd name="T87" fmla="*/ 0 h 166"/>
                <a:gd name="T88" fmla="*/ 170 w 177"/>
                <a:gd name="T89" fmla="*/ 0 h 166"/>
                <a:gd name="T90" fmla="*/ 170 w 177"/>
                <a:gd name="T91" fmla="*/ 0 h 166"/>
                <a:gd name="T92" fmla="*/ 170 w 177"/>
                <a:gd name="T9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7" h="166">
                  <a:moveTo>
                    <a:pt x="169" y="50"/>
                  </a:moveTo>
                  <a:cubicBezTo>
                    <a:pt x="166" y="54"/>
                    <a:pt x="161" y="56"/>
                    <a:pt x="157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4" y="59"/>
                    <a:pt x="151" y="60"/>
                    <a:pt x="148" y="60"/>
                  </a:cubicBezTo>
                  <a:cubicBezTo>
                    <a:pt x="147" y="60"/>
                    <a:pt x="146" y="60"/>
                    <a:pt x="144" y="60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0" y="120"/>
                    <a:pt x="0" y="142"/>
                    <a:pt x="13" y="156"/>
                  </a:cubicBezTo>
                  <a:cubicBezTo>
                    <a:pt x="20" y="163"/>
                    <a:pt x="29" y="166"/>
                    <a:pt x="38" y="166"/>
                  </a:cubicBezTo>
                  <a:cubicBezTo>
                    <a:pt x="48" y="166"/>
                    <a:pt x="57" y="163"/>
                    <a:pt x="63" y="156"/>
                  </a:cubicBezTo>
                  <a:cubicBezTo>
                    <a:pt x="169" y="50"/>
                    <a:pt x="169" y="50"/>
                    <a:pt x="169" y="50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70" y="1"/>
                  </a:move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3" y="4"/>
                    <a:pt x="175" y="7"/>
                    <a:pt x="176" y="10"/>
                  </a:cubicBezTo>
                  <a:cubicBezTo>
                    <a:pt x="176" y="10"/>
                    <a:pt x="176" y="10"/>
                    <a:pt x="177" y="10"/>
                  </a:cubicBezTo>
                  <a:cubicBezTo>
                    <a:pt x="177" y="10"/>
                    <a:pt x="177" y="10"/>
                    <a:pt x="177" y="10"/>
                  </a:cubicBezTo>
                  <a:cubicBezTo>
                    <a:pt x="177" y="10"/>
                    <a:pt x="177" y="11"/>
                    <a:pt x="177" y="11"/>
                  </a:cubicBezTo>
                  <a:cubicBezTo>
                    <a:pt x="175" y="7"/>
                    <a:pt x="173" y="4"/>
                    <a:pt x="170" y="1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0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1" name="Freeform 82"/>
            <p:cNvSpPr>
              <a:spLocks noEditPoints="1"/>
            </p:cNvSpPr>
            <p:nvPr/>
          </p:nvSpPr>
          <p:spPr bwMode="auto">
            <a:xfrm>
              <a:off x="7845320" y="3474029"/>
              <a:ext cx="291483" cy="144648"/>
            </a:xfrm>
            <a:custGeom>
              <a:avLst/>
              <a:gdLst>
                <a:gd name="T0" fmla="*/ 97 w 121"/>
                <a:gd name="T1" fmla="*/ 58 h 60"/>
                <a:gd name="T2" fmla="*/ 89 w 121"/>
                <a:gd name="T3" fmla="*/ 60 h 60"/>
                <a:gd name="T4" fmla="*/ 97 w 121"/>
                <a:gd name="T5" fmla="*/ 58 h 60"/>
                <a:gd name="T6" fmla="*/ 97 w 121"/>
                <a:gd name="T7" fmla="*/ 58 h 60"/>
                <a:gd name="T8" fmla="*/ 97 w 121"/>
                <a:gd name="T9" fmla="*/ 58 h 60"/>
                <a:gd name="T10" fmla="*/ 97 w 121"/>
                <a:gd name="T11" fmla="*/ 58 h 60"/>
                <a:gd name="T12" fmla="*/ 98 w 121"/>
                <a:gd name="T13" fmla="*/ 58 h 60"/>
                <a:gd name="T14" fmla="*/ 98 w 121"/>
                <a:gd name="T15" fmla="*/ 58 h 60"/>
                <a:gd name="T16" fmla="*/ 98 w 121"/>
                <a:gd name="T17" fmla="*/ 58 h 60"/>
                <a:gd name="T18" fmla="*/ 35 w 121"/>
                <a:gd name="T19" fmla="*/ 25 h 60"/>
                <a:gd name="T20" fmla="*/ 0 w 121"/>
                <a:gd name="T21" fmla="*/ 60 h 60"/>
                <a:gd name="T22" fmla="*/ 85 w 121"/>
                <a:gd name="T23" fmla="*/ 60 h 60"/>
                <a:gd name="T24" fmla="*/ 60 w 121"/>
                <a:gd name="T25" fmla="*/ 50 h 60"/>
                <a:gd name="T26" fmla="*/ 35 w 121"/>
                <a:gd name="T27" fmla="*/ 25 h 60"/>
                <a:gd name="T28" fmla="*/ 118 w 121"/>
                <a:gd name="T29" fmla="*/ 10 h 60"/>
                <a:gd name="T30" fmla="*/ 121 w 121"/>
                <a:gd name="T31" fmla="*/ 25 h 60"/>
                <a:gd name="T32" fmla="*/ 118 w 121"/>
                <a:gd name="T33" fmla="*/ 11 h 60"/>
                <a:gd name="T34" fmla="*/ 118 w 121"/>
                <a:gd name="T35" fmla="*/ 11 h 60"/>
                <a:gd name="T36" fmla="*/ 118 w 121"/>
                <a:gd name="T37" fmla="*/ 11 h 60"/>
                <a:gd name="T38" fmla="*/ 118 w 121"/>
                <a:gd name="T39" fmla="*/ 11 h 60"/>
                <a:gd name="T40" fmla="*/ 118 w 121"/>
                <a:gd name="T41" fmla="*/ 11 h 60"/>
                <a:gd name="T42" fmla="*/ 118 w 121"/>
                <a:gd name="T43" fmla="*/ 10 h 60"/>
                <a:gd name="T44" fmla="*/ 117 w 121"/>
                <a:gd name="T45" fmla="*/ 10 h 60"/>
                <a:gd name="T46" fmla="*/ 118 w 121"/>
                <a:gd name="T47" fmla="*/ 10 h 60"/>
                <a:gd name="T48" fmla="*/ 117 w 121"/>
                <a:gd name="T49" fmla="*/ 10 h 60"/>
                <a:gd name="T50" fmla="*/ 111 w 121"/>
                <a:gd name="T51" fmla="*/ 1 h 60"/>
                <a:gd name="T52" fmla="*/ 111 w 121"/>
                <a:gd name="T53" fmla="*/ 1 h 60"/>
                <a:gd name="T54" fmla="*/ 111 w 121"/>
                <a:gd name="T55" fmla="*/ 1 h 60"/>
                <a:gd name="T56" fmla="*/ 111 w 121"/>
                <a:gd name="T57" fmla="*/ 1 h 60"/>
                <a:gd name="T58" fmla="*/ 111 w 121"/>
                <a:gd name="T59" fmla="*/ 1 h 60"/>
                <a:gd name="T60" fmla="*/ 111 w 121"/>
                <a:gd name="T61" fmla="*/ 1 h 60"/>
                <a:gd name="T62" fmla="*/ 111 w 121"/>
                <a:gd name="T63" fmla="*/ 1 h 60"/>
                <a:gd name="T64" fmla="*/ 111 w 121"/>
                <a:gd name="T65" fmla="*/ 1 h 60"/>
                <a:gd name="T66" fmla="*/ 111 w 121"/>
                <a:gd name="T67" fmla="*/ 1 h 60"/>
                <a:gd name="T68" fmla="*/ 111 w 121"/>
                <a:gd name="T69" fmla="*/ 1 h 60"/>
                <a:gd name="T70" fmla="*/ 111 w 121"/>
                <a:gd name="T71" fmla="*/ 1 h 60"/>
                <a:gd name="T72" fmla="*/ 111 w 121"/>
                <a:gd name="T73" fmla="*/ 0 h 60"/>
                <a:gd name="T74" fmla="*/ 111 w 121"/>
                <a:gd name="T75" fmla="*/ 0 h 60"/>
                <a:gd name="T76" fmla="*/ 111 w 121"/>
                <a:gd name="T77" fmla="*/ 0 h 60"/>
                <a:gd name="T78" fmla="*/ 111 w 121"/>
                <a:gd name="T79" fmla="*/ 0 h 60"/>
                <a:gd name="T80" fmla="*/ 111 w 121"/>
                <a:gd name="T81" fmla="*/ 0 h 60"/>
                <a:gd name="T82" fmla="*/ 111 w 121"/>
                <a:gd name="T83" fmla="*/ 0 h 60"/>
                <a:gd name="T84" fmla="*/ 111 w 121"/>
                <a:gd name="T85" fmla="*/ 0 h 60"/>
                <a:gd name="T86" fmla="*/ 111 w 121"/>
                <a:gd name="T87" fmla="*/ 0 h 60"/>
                <a:gd name="T88" fmla="*/ 111 w 121"/>
                <a:gd name="T89" fmla="*/ 0 h 60"/>
                <a:gd name="T90" fmla="*/ 111 w 121"/>
                <a:gd name="T91" fmla="*/ 0 h 60"/>
                <a:gd name="T92" fmla="*/ 110 w 121"/>
                <a:gd name="T93" fmla="*/ 0 h 60"/>
                <a:gd name="T94" fmla="*/ 111 w 121"/>
                <a:gd name="T95" fmla="*/ 0 h 60"/>
                <a:gd name="T96" fmla="*/ 111 w 121"/>
                <a:gd name="T97" fmla="*/ 0 h 60"/>
                <a:gd name="T98" fmla="*/ 110 w 121"/>
                <a:gd name="T99" fmla="*/ 0 h 60"/>
                <a:gd name="T100" fmla="*/ 110 w 121"/>
                <a:gd name="T10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60">
                  <a:moveTo>
                    <a:pt x="97" y="58"/>
                  </a:moveTo>
                  <a:cubicBezTo>
                    <a:pt x="94" y="59"/>
                    <a:pt x="92" y="60"/>
                    <a:pt x="89" y="60"/>
                  </a:cubicBezTo>
                  <a:cubicBezTo>
                    <a:pt x="92" y="60"/>
                    <a:pt x="95" y="59"/>
                    <a:pt x="97" y="58"/>
                  </a:cubicBezTo>
                  <a:moveTo>
                    <a:pt x="97" y="58"/>
                  </a:moveTo>
                  <a:cubicBezTo>
                    <a:pt x="97" y="58"/>
                    <a:pt x="97" y="58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moveTo>
                    <a:pt x="98" y="58"/>
                  </a:moveTo>
                  <a:cubicBezTo>
                    <a:pt x="98" y="58"/>
                    <a:pt x="98" y="58"/>
                    <a:pt x="98" y="58"/>
                  </a:cubicBezTo>
                  <a:cubicBezTo>
                    <a:pt x="98" y="58"/>
                    <a:pt x="98" y="58"/>
                    <a:pt x="98" y="58"/>
                  </a:cubicBezTo>
                  <a:moveTo>
                    <a:pt x="35" y="25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76" y="60"/>
                    <a:pt x="67" y="57"/>
                    <a:pt x="60" y="50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18" y="10"/>
                  </a:moveTo>
                  <a:cubicBezTo>
                    <a:pt x="120" y="15"/>
                    <a:pt x="121" y="20"/>
                    <a:pt x="121" y="25"/>
                  </a:cubicBezTo>
                  <a:cubicBezTo>
                    <a:pt x="121" y="20"/>
                    <a:pt x="120" y="15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0"/>
                    <a:pt x="118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8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0" y="0"/>
                  </a:moveTo>
                  <a:cubicBezTo>
                    <a:pt x="110" y="0"/>
                    <a:pt x="110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2" name="Freeform 83"/>
            <p:cNvSpPr>
              <a:spLocks noEditPoints="1"/>
            </p:cNvSpPr>
            <p:nvPr/>
          </p:nvSpPr>
          <p:spPr bwMode="auto">
            <a:xfrm>
              <a:off x="8049140" y="3454305"/>
              <a:ext cx="81091" cy="164372"/>
            </a:xfrm>
            <a:custGeom>
              <a:avLst/>
              <a:gdLst>
                <a:gd name="T0" fmla="*/ 4 w 33"/>
                <a:gd name="T1" fmla="*/ 68 h 68"/>
                <a:gd name="T2" fmla="*/ 0 w 33"/>
                <a:gd name="T3" fmla="*/ 68 h 68"/>
                <a:gd name="T4" fmla="*/ 0 w 33"/>
                <a:gd name="T5" fmla="*/ 68 h 68"/>
                <a:gd name="T6" fmla="*/ 0 w 33"/>
                <a:gd name="T7" fmla="*/ 68 h 68"/>
                <a:gd name="T8" fmla="*/ 4 w 33"/>
                <a:gd name="T9" fmla="*/ 68 h 68"/>
                <a:gd name="T10" fmla="*/ 12 w 33"/>
                <a:gd name="T11" fmla="*/ 66 h 68"/>
                <a:gd name="T12" fmla="*/ 12 w 33"/>
                <a:gd name="T13" fmla="*/ 66 h 68"/>
                <a:gd name="T14" fmla="*/ 12 w 33"/>
                <a:gd name="T15" fmla="*/ 66 h 68"/>
                <a:gd name="T16" fmla="*/ 13 w 33"/>
                <a:gd name="T17" fmla="*/ 66 h 68"/>
                <a:gd name="T18" fmla="*/ 12 w 33"/>
                <a:gd name="T19" fmla="*/ 66 h 68"/>
                <a:gd name="T20" fmla="*/ 13 w 33"/>
                <a:gd name="T21" fmla="*/ 66 h 68"/>
                <a:gd name="T22" fmla="*/ 32 w 33"/>
                <a:gd name="T23" fmla="*/ 48 h 68"/>
                <a:gd name="T24" fmla="*/ 13 w 33"/>
                <a:gd name="T25" fmla="*/ 66 h 68"/>
                <a:gd name="T26" fmla="*/ 25 w 33"/>
                <a:gd name="T27" fmla="*/ 58 h 68"/>
                <a:gd name="T28" fmla="*/ 25 w 33"/>
                <a:gd name="T29" fmla="*/ 58 h 68"/>
                <a:gd name="T30" fmla="*/ 32 w 33"/>
                <a:gd name="T31" fmla="*/ 48 h 68"/>
                <a:gd name="T32" fmla="*/ 33 w 33"/>
                <a:gd name="T33" fmla="*/ 48 h 68"/>
                <a:gd name="T34" fmla="*/ 32 w 33"/>
                <a:gd name="T35" fmla="*/ 48 h 68"/>
                <a:gd name="T36" fmla="*/ 33 w 33"/>
                <a:gd name="T37" fmla="*/ 48 h 68"/>
                <a:gd name="T38" fmla="*/ 33 w 33"/>
                <a:gd name="T39" fmla="*/ 18 h 68"/>
                <a:gd name="T40" fmla="*/ 33 w 33"/>
                <a:gd name="T41" fmla="*/ 18 h 68"/>
                <a:gd name="T42" fmla="*/ 33 w 33"/>
                <a:gd name="T43" fmla="*/ 18 h 68"/>
                <a:gd name="T44" fmla="*/ 26 w 33"/>
                <a:gd name="T45" fmla="*/ 9 h 68"/>
                <a:gd name="T46" fmla="*/ 32 w 33"/>
                <a:gd name="T47" fmla="*/ 18 h 68"/>
                <a:gd name="T48" fmla="*/ 26 w 33"/>
                <a:gd name="T49" fmla="*/ 9 h 68"/>
                <a:gd name="T50" fmla="*/ 26 w 33"/>
                <a:gd name="T51" fmla="*/ 9 h 68"/>
                <a:gd name="T52" fmla="*/ 26 w 33"/>
                <a:gd name="T53" fmla="*/ 9 h 68"/>
                <a:gd name="T54" fmla="*/ 26 w 33"/>
                <a:gd name="T55" fmla="*/ 9 h 68"/>
                <a:gd name="T56" fmla="*/ 26 w 33"/>
                <a:gd name="T57" fmla="*/ 9 h 68"/>
                <a:gd name="T58" fmla="*/ 26 w 33"/>
                <a:gd name="T59" fmla="*/ 9 h 68"/>
                <a:gd name="T60" fmla="*/ 26 w 33"/>
                <a:gd name="T61" fmla="*/ 9 h 68"/>
                <a:gd name="T62" fmla="*/ 26 w 33"/>
                <a:gd name="T63" fmla="*/ 8 h 68"/>
                <a:gd name="T64" fmla="*/ 26 w 33"/>
                <a:gd name="T65" fmla="*/ 9 h 68"/>
                <a:gd name="T66" fmla="*/ 26 w 33"/>
                <a:gd name="T67" fmla="*/ 8 h 68"/>
                <a:gd name="T68" fmla="*/ 26 w 33"/>
                <a:gd name="T69" fmla="*/ 8 h 68"/>
                <a:gd name="T70" fmla="*/ 26 w 33"/>
                <a:gd name="T71" fmla="*/ 8 h 68"/>
                <a:gd name="T72" fmla="*/ 26 w 33"/>
                <a:gd name="T73" fmla="*/ 8 h 68"/>
                <a:gd name="T74" fmla="*/ 26 w 33"/>
                <a:gd name="T75" fmla="*/ 8 h 68"/>
                <a:gd name="T76" fmla="*/ 26 w 33"/>
                <a:gd name="T77" fmla="*/ 8 h 68"/>
                <a:gd name="T78" fmla="*/ 26 w 33"/>
                <a:gd name="T79" fmla="*/ 8 h 68"/>
                <a:gd name="T80" fmla="*/ 25 w 33"/>
                <a:gd name="T81" fmla="*/ 8 h 68"/>
                <a:gd name="T82" fmla="*/ 25 w 33"/>
                <a:gd name="T83" fmla="*/ 8 h 68"/>
                <a:gd name="T84" fmla="*/ 25 w 33"/>
                <a:gd name="T85" fmla="*/ 8 h 68"/>
                <a:gd name="T86" fmla="*/ 25 w 33"/>
                <a:gd name="T87" fmla="*/ 8 h 68"/>
                <a:gd name="T88" fmla="*/ 25 w 33"/>
                <a:gd name="T89" fmla="*/ 8 h 68"/>
                <a:gd name="T90" fmla="*/ 25 w 33"/>
                <a:gd name="T91" fmla="*/ 8 h 68"/>
                <a:gd name="T92" fmla="*/ 25 w 33"/>
                <a:gd name="T93" fmla="*/ 7 h 68"/>
                <a:gd name="T94" fmla="*/ 25 w 33"/>
                <a:gd name="T95" fmla="*/ 8 h 68"/>
                <a:gd name="T96" fmla="*/ 25 w 33"/>
                <a:gd name="T97" fmla="*/ 7 h 68"/>
                <a:gd name="T98" fmla="*/ 14 w 33"/>
                <a:gd name="T99" fmla="*/ 0 h 68"/>
                <a:gd name="T100" fmla="*/ 25 w 33"/>
                <a:gd name="T101" fmla="*/ 7 h 68"/>
                <a:gd name="T102" fmla="*/ 14 w 33"/>
                <a:gd name="T103" fmla="*/ 0 h 68"/>
                <a:gd name="T104" fmla="*/ 14 w 33"/>
                <a:gd name="T105" fmla="*/ 0 h 68"/>
                <a:gd name="T106" fmla="*/ 14 w 33"/>
                <a:gd name="T107" fmla="*/ 0 h 68"/>
                <a:gd name="T108" fmla="*/ 14 w 33"/>
                <a:gd name="T10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" h="68">
                  <a:moveTo>
                    <a:pt x="4" y="68"/>
                  </a:moveTo>
                  <a:cubicBezTo>
                    <a:pt x="3" y="68"/>
                    <a:pt x="2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68"/>
                    <a:pt x="3" y="68"/>
                    <a:pt x="4" y="68"/>
                  </a:cubicBezTo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moveTo>
                    <a:pt x="13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3" y="66"/>
                  </a:cubicBezTo>
                  <a:moveTo>
                    <a:pt x="32" y="48"/>
                  </a:moveTo>
                  <a:cubicBezTo>
                    <a:pt x="29" y="56"/>
                    <a:pt x="21" y="63"/>
                    <a:pt x="13" y="66"/>
                  </a:cubicBezTo>
                  <a:cubicBezTo>
                    <a:pt x="17" y="64"/>
                    <a:pt x="22" y="62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8" y="55"/>
                    <a:pt x="31" y="51"/>
                    <a:pt x="32" y="48"/>
                  </a:cubicBezTo>
                  <a:moveTo>
                    <a:pt x="33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33" y="48"/>
                    <a:pt x="33" y="48"/>
                    <a:pt x="33" y="48"/>
                  </a:cubicBezTo>
                  <a:moveTo>
                    <a:pt x="33" y="18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moveTo>
                    <a:pt x="26" y="9"/>
                  </a:moveTo>
                  <a:cubicBezTo>
                    <a:pt x="29" y="12"/>
                    <a:pt x="31" y="15"/>
                    <a:pt x="32" y="18"/>
                  </a:cubicBezTo>
                  <a:cubicBezTo>
                    <a:pt x="31" y="15"/>
                    <a:pt x="29" y="12"/>
                    <a:pt x="26" y="9"/>
                  </a:cubicBezTo>
                  <a:moveTo>
                    <a:pt x="26" y="9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moveTo>
                    <a:pt x="26" y="9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moveTo>
                    <a:pt x="26" y="8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8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moveTo>
                    <a:pt x="25" y="7"/>
                  </a:moveTo>
                  <a:cubicBezTo>
                    <a:pt x="25" y="7"/>
                    <a:pt x="25" y="8"/>
                    <a:pt x="25" y="8"/>
                  </a:cubicBezTo>
                  <a:cubicBezTo>
                    <a:pt x="25" y="8"/>
                    <a:pt x="25" y="7"/>
                    <a:pt x="25" y="7"/>
                  </a:cubicBezTo>
                  <a:moveTo>
                    <a:pt x="14" y="0"/>
                  </a:moveTo>
                  <a:cubicBezTo>
                    <a:pt x="18" y="2"/>
                    <a:pt x="22" y="5"/>
                    <a:pt x="25" y="7"/>
                  </a:cubicBezTo>
                  <a:cubicBezTo>
                    <a:pt x="22" y="4"/>
                    <a:pt x="18" y="2"/>
                    <a:pt x="14" y="0"/>
                  </a:cubicBezTo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F77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3" name="Freeform 84"/>
            <p:cNvSpPr>
              <a:spLocks/>
            </p:cNvSpPr>
            <p:nvPr/>
          </p:nvSpPr>
          <p:spPr bwMode="auto">
            <a:xfrm>
              <a:off x="7938828" y="3449921"/>
              <a:ext cx="208201" cy="168753"/>
            </a:xfrm>
            <a:custGeom>
              <a:avLst/>
              <a:gdLst>
                <a:gd name="T0" fmla="*/ 50 w 86"/>
                <a:gd name="T1" fmla="*/ 0 h 70"/>
                <a:gd name="T2" fmla="*/ 25 w 86"/>
                <a:gd name="T3" fmla="*/ 10 h 70"/>
                <a:gd name="T4" fmla="*/ 0 w 86"/>
                <a:gd name="T5" fmla="*/ 35 h 70"/>
                <a:gd name="T6" fmla="*/ 25 w 86"/>
                <a:gd name="T7" fmla="*/ 60 h 70"/>
                <a:gd name="T8" fmla="*/ 50 w 86"/>
                <a:gd name="T9" fmla="*/ 70 h 70"/>
                <a:gd name="T10" fmla="*/ 50 w 86"/>
                <a:gd name="T11" fmla="*/ 70 h 70"/>
                <a:gd name="T12" fmla="*/ 54 w 86"/>
                <a:gd name="T13" fmla="*/ 70 h 70"/>
                <a:gd name="T14" fmla="*/ 62 w 86"/>
                <a:gd name="T15" fmla="*/ 68 h 70"/>
                <a:gd name="T16" fmla="*/ 62 w 86"/>
                <a:gd name="T17" fmla="*/ 68 h 70"/>
                <a:gd name="T18" fmla="*/ 62 w 86"/>
                <a:gd name="T19" fmla="*/ 68 h 70"/>
                <a:gd name="T20" fmla="*/ 63 w 86"/>
                <a:gd name="T21" fmla="*/ 68 h 70"/>
                <a:gd name="T22" fmla="*/ 63 w 86"/>
                <a:gd name="T23" fmla="*/ 68 h 70"/>
                <a:gd name="T24" fmla="*/ 82 w 86"/>
                <a:gd name="T25" fmla="*/ 50 h 70"/>
                <a:gd name="T26" fmla="*/ 82 w 86"/>
                <a:gd name="T27" fmla="*/ 50 h 70"/>
                <a:gd name="T28" fmla="*/ 83 w 86"/>
                <a:gd name="T29" fmla="*/ 50 h 70"/>
                <a:gd name="T30" fmla="*/ 86 w 86"/>
                <a:gd name="T31" fmla="*/ 35 h 70"/>
                <a:gd name="T32" fmla="*/ 83 w 86"/>
                <a:gd name="T33" fmla="*/ 20 h 70"/>
                <a:gd name="T34" fmla="*/ 83 w 86"/>
                <a:gd name="T35" fmla="*/ 20 h 70"/>
                <a:gd name="T36" fmla="*/ 82 w 86"/>
                <a:gd name="T37" fmla="*/ 20 h 70"/>
                <a:gd name="T38" fmla="*/ 76 w 86"/>
                <a:gd name="T39" fmla="*/ 11 h 70"/>
                <a:gd name="T40" fmla="*/ 76 w 86"/>
                <a:gd name="T41" fmla="*/ 11 h 70"/>
                <a:gd name="T42" fmla="*/ 76 w 86"/>
                <a:gd name="T43" fmla="*/ 11 h 70"/>
                <a:gd name="T44" fmla="*/ 76 w 86"/>
                <a:gd name="T45" fmla="*/ 11 h 70"/>
                <a:gd name="T46" fmla="*/ 76 w 86"/>
                <a:gd name="T47" fmla="*/ 11 h 70"/>
                <a:gd name="T48" fmla="*/ 76 w 86"/>
                <a:gd name="T49" fmla="*/ 11 h 70"/>
                <a:gd name="T50" fmla="*/ 76 w 86"/>
                <a:gd name="T51" fmla="*/ 10 h 70"/>
                <a:gd name="T52" fmla="*/ 76 w 86"/>
                <a:gd name="T53" fmla="*/ 10 h 70"/>
                <a:gd name="T54" fmla="*/ 76 w 86"/>
                <a:gd name="T55" fmla="*/ 10 h 70"/>
                <a:gd name="T56" fmla="*/ 76 w 86"/>
                <a:gd name="T57" fmla="*/ 10 h 70"/>
                <a:gd name="T58" fmla="*/ 76 w 86"/>
                <a:gd name="T59" fmla="*/ 10 h 70"/>
                <a:gd name="T60" fmla="*/ 75 w 86"/>
                <a:gd name="T61" fmla="*/ 10 h 70"/>
                <a:gd name="T62" fmla="*/ 75 w 86"/>
                <a:gd name="T63" fmla="*/ 10 h 70"/>
                <a:gd name="T64" fmla="*/ 75 w 86"/>
                <a:gd name="T65" fmla="*/ 10 h 70"/>
                <a:gd name="T66" fmla="*/ 75 w 86"/>
                <a:gd name="T67" fmla="*/ 10 h 70"/>
                <a:gd name="T68" fmla="*/ 75 w 86"/>
                <a:gd name="T69" fmla="*/ 10 h 70"/>
                <a:gd name="T70" fmla="*/ 75 w 86"/>
                <a:gd name="T71" fmla="*/ 10 h 70"/>
                <a:gd name="T72" fmla="*/ 75 w 86"/>
                <a:gd name="T73" fmla="*/ 10 h 70"/>
                <a:gd name="T74" fmla="*/ 75 w 86"/>
                <a:gd name="T75" fmla="*/ 9 h 70"/>
                <a:gd name="T76" fmla="*/ 75 w 86"/>
                <a:gd name="T77" fmla="*/ 9 h 70"/>
                <a:gd name="T78" fmla="*/ 64 w 86"/>
                <a:gd name="T79" fmla="*/ 2 h 70"/>
                <a:gd name="T80" fmla="*/ 64 w 86"/>
                <a:gd name="T81" fmla="*/ 2 h 70"/>
                <a:gd name="T82" fmla="*/ 64 w 86"/>
                <a:gd name="T83" fmla="*/ 2 h 70"/>
                <a:gd name="T84" fmla="*/ 50 w 86"/>
                <a:gd name="T8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6" h="70">
                  <a:moveTo>
                    <a:pt x="50" y="0"/>
                  </a:move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3" y="70"/>
                    <a:pt x="54" y="70"/>
                  </a:cubicBezTo>
                  <a:cubicBezTo>
                    <a:pt x="57" y="70"/>
                    <a:pt x="59" y="69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62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71" y="65"/>
                    <a:pt x="79" y="58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2" y="7"/>
                    <a:pt x="68" y="4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0" y="1"/>
                    <a:pt x="55" y="0"/>
                    <a:pt x="50" y="0"/>
                  </a:cubicBezTo>
                </a:path>
              </a:pathLst>
            </a:custGeom>
            <a:solidFill>
              <a:srgbClr val="F34D00"/>
            </a:solidFill>
            <a:ln w="12700">
              <a:solidFill>
                <a:srgbClr val="F34D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4" name="Freeform 78"/>
            <p:cNvSpPr>
              <a:spLocks noEditPoints="1"/>
            </p:cNvSpPr>
            <p:nvPr/>
          </p:nvSpPr>
          <p:spPr bwMode="auto">
            <a:xfrm>
              <a:off x="1823230" y="3449912"/>
              <a:ext cx="3407945" cy="168753"/>
            </a:xfrm>
            <a:custGeom>
              <a:avLst/>
              <a:gdLst>
                <a:gd name="T0" fmla="*/ 1409 w 1412"/>
                <a:gd name="T1" fmla="*/ 50 h 70"/>
                <a:gd name="T2" fmla="*/ 1409 w 1412"/>
                <a:gd name="T3" fmla="*/ 50 h 70"/>
                <a:gd name="T4" fmla="*/ 1409 w 1412"/>
                <a:gd name="T5" fmla="*/ 50 h 70"/>
                <a:gd name="T6" fmla="*/ 1409 w 1412"/>
                <a:gd name="T7" fmla="*/ 21 h 70"/>
                <a:gd name="T8" fmla="*/ 1412 w 1412"/>
                <a:gd name="T9" fmla="*/ 35 h 70"/>
                <a:gd name="T10" fmla="*/ 1409 w 1412"/>
                <a:gd name="T11" fmla="*/ 49 h 70"/>
                <a:gd name="T12" fmla="*/ 1412 w 1412"/>
                <a:gd name="T13" fmla="*/ 35 h 70"/>
                <a:gd name="T14" fmla="*/ 1409 w 1412"/>
                <a:gd name="T15" fmla="*/ 21 h 70"/>
                <a:gd name="T16" fmla="*/ 1409 w 1412"/>
                <a:gd name="T17" fmla="*/ 21 h 70"/>
                <a:gd name="T18" fmla="*/ 1409 w 1412"/>
                <a:gd name="T19" fmla="*/ 21 h 70"/>
                <a:gd name="T20" fmla="*/ 1409 w 1412"/>
                <a:gd name="T21" fmla="*/ 21 h 70"/>
                <a:gd name="T22" fmla="*/ 1409 w 1412"/>
                <a:gd name="T23" fmla="*/ 21 h 70"/>
                <a:gd name="T24" fmla="*/ 1409 w 1412"/>
                <a:gd name="T25" fmla="*/ 21 h 70"/>
                <a:gd name="T26" fmla="*/ 1409 w 1412"/>
                <a:gd name="T27" fmla="*/ 21 h 70"/>
                <a:gd name="T28" fmla="*/ 1402 w 1412"/>
                <a:gd name="T29" fmla="*/ 11 h 70"/>
                <a:gd name="T30" fmla="*/ 1402 w 1412"/>
                <a:gd name="T31" fmla="*/ 11 h 70"/>
                <a:gd name="T32" fmla="*/ 1402 w 1412"/>
                <a:gd name="T33" fmla="*/ 11 h 70"/>
                <a:gd name="T34" fmla="*/ 1402 w 1412"/>
                <a:gd name="T35" fmla="*/ 10 h 70"/>
                <a:gd name="T36" fmla="*/ 1402 w 1412"/>
                <a:gd name="T37" fmla="*/ 10 h 70"/>
                <a:gd name="T38" fmla="*/ 1402 w 1412"/>
                <a:gd name="T39" fmla="*/ 10 h 70"/>
                <a:gd name="T40" fmla="*/ 1402 w 1412"/>
                <a:gd name="T41" fmla="*/ 10 h 70"/>
                <a:gd name="T42" fmla="*/ 1402 w 1412"/>
                <a:gd name="T43" fmla="*/ 10 h 70"/>
                <a:gd name="T44" fmla="*/ 1402 w 1412"/>
                <a:gd name="T45" fmla="*/ 10 h 70"/>
                <a:gd name="T46" fmla="*/ 1401 w 1412"/>
                <a:gd name="T47" fmla="*/ 10 h 70"/>
                <a:gd name="T48" fmla="*/ 1402 w 1412"/>
                <a:gd name="T49" fmla="*/ 10 h 70"/>
                <a:gd name="T50" fmla="*/ 1401 w 1412"/>
                <a:gd name="T51" fmla="*/ 10 h 70"/>
                <a:gd name="T52" fmla="*/ 1291 w 1412"/>
                <a:gd name="T53" fmla="*/ 0 h 70"/>
                <a:gd name="T54" fmla="*/ 35 w 1412"/>
                <a:gd name="T55" fmla="*/ 0 h 70"/>
                <a:gd name="T56" fmla="*/ 0 w 1412"/>
                <a:gd name="T57" fmla="*/ 35 h 70"/>
                <a:gd name="T58" fmla="*/ 35 w 1412"/>
                <a:gd name="T59" fmla="*/ 70 h 70"/>
                <a:gd name="T60" fmla="*/ 1291 w 1412"/>
                <a:gd name="T61" fmla="*/ 70 h 70"/>
                <a:gd name="T62" fmla="*/ 1326 w 1412"/>
                <a:gd name="T63" fmla="*/ 35 h 70"/>
                <a:gd name="T64" fmla="*/ 1291 w 1412"/>
                <a:gd name="T6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2" h="70">
                  <a:moveTo>
                    <a:pt x="1409" y="50"/>
                  </a:moveTo>
                  <a:cubicBezTo>
                    <a:pt x="1409" y="50"/>
                    <a:pt x="1409" y="50"/>
                    <a:pt x="1409" y="50"/>
                  </a:cubicBezTo>
                  <a:cubicBezTo>
                    <a:pt x="1409" y="50"/>
                    <a:pt x="1409" y="50"/>
                    <a:pt x="1409" y="50"/>
                  </a:cubicBezTo>
                  <a:moveTo>
                    <a:pt x="1409" y="21"/>
                  </a:moveTo>
                  <a:cubicBezTo>
                    <a:pt x="1411" y="25"/>
                    <a:pt x="1412" y="30"/>
                    <a:pt x="1412" y="35"/>
                  </a:cubicBezTo>
                  <a:cubicBezTo>
                    <a:pt x="1412" y="40"/>
                    <a:pt x="1411" y="45"/>
                    <a:pt x="1409" y="49"/>
                  </a:cubicBezTo>
                  <a:cubicBezTo>
                    <a:pt x="1411" y="45"/>
                    <a:pt x="1412" y="40"/>
                    <a:pt x="1412" y="35"/>
                  </a:cubicBezTo>
                  <a:cubicBezTo>
                    <a:pt x="1412" y="30"/>
                    <a:pt x="1411" y="25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2" y="11"/>
                  </a:moveTo>
                  <a:cubicBezTo>
                    <a:pt x="1402" y="11"/>
                    <a:pt x="1402" y="11"/>
                    <a:pt x="1402" y="11"/>
                  </a:cubicBezTo>
                  <a:cubicBezTo>
                    <a:pt x="1402" y="11"/>
                    <a:pt x="1402" y="11"/>
                    <a:pt x="1402" y="11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1" y="10"/>
                  </a:moveTo>
                  <a:cubicBezTo>
                    <a:pt x="1401" y="10"/>
                    <a:pt x="1401" y="10"/>
                    <a:pt x="1402" y="10"/>
                  </a:cubicBezTo>
                  <a:cubicBezTo>
                    <a:pt x="1401" y="10"/>
                    <a:pt x="1401" y="10"/>
                    <a:pt x="1401" y="10"/>
                  </a:cubicBezTo>
                  <a:moveTo>
                    <a:pt x="1291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1291" y="70"/>
                    <a:pt x="1291" y="70"/>
                    <a:pt x="1291" y="70"/>
                  </a:cubicBezTo>
                  <a:cubicBezTo>
                    <a:pt x="1326" y="35"/>
                    <a:pt x="1326" y="35"/>
                    <a:pt x="1326" y="35"/>
                  </a:cubicBezTo>
                  <a:cubicBezTo>
                    <a:pt x="1291" y="0"/>
                    <a:pt x="1291" y="0"/>
                    <a:pt x="1291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5" name="Freeform 78"/>
            <p:cNvSpPr>
              <a:spLocks noEditPoints="1"/>
            </p:cNvSpPr>
            <p:nvPr/>
          </p:nvSpPr>
          <p:spPr bwMode="auto">
            <a:xfrm>
              <a:off x="-383032" y="3449912"/>
              <a:ext cx="3407946" cy="168753"/>
            </a:xfrm>
            <a:custGeom>
              <a:avLst/>
              <a:gdLst>
                <a:gd name="T0" fmla="*/ 1409 w 1412"/>
                <a:gd name="T1" fmla="*/ 50 h 70"/>
                <a:gd name="T2" fmla="*/ 1409 w 1412"/>
                <a:gd name="T3" fmla="*/ 50 h 70"/>
                <a:gd name="T4" fmla="*/ 1409 w 1412"/>
                <a:gd name="T5" fmla="*/ 50 h 70"/>
                <a:gd name="T6" fmla="*/ 1409 w 1412"/>
                <a:gd name="T7" fmla="*/ 21 h 70"/>
                <a:gd name="T8" fmla="*/ 1412 w 1412"/>
                <a:gd name="T9" fmla="*/ 35 h 70"/>
                <a:gd name="T10" fmla="*/ 1409 w 1412"/>
                <a:gd name="T11" fmla="*/ 49 h 70"/>
                <a:gd name="T12" fmla="*/ 1412 w 1412"/>
                <a:gd name="T13" fmla="*/ 35 h 70"/>
                <a:gd name="T14" fmla="*/ 1409 w 1412"/>
                <a:gd name="T15" fmla="*/ 21 h 70"/>
                <a:gd name="T16" fmla="*/ 1409 w 1412"/>
                <a:gd name="T17" fmla="*/ 21 h 70"/>
                <a:gd name="T18" fmla="*/ 1409 w 1412"/>
                <a:gd name="T19" fmla="*/ 21 h 70"/>
                <a:gd name="T20" fmla="*/ 1409 w 1412"/>
                <a:gd name="T21" fmla="*/ 21 h 70"/>
                <a:gd name="T22" fmla="*/ 1409 w 1412"/>
                <a:gd name="T23" fmla="*/ 21 h 70"/>
                <a:gd name="T24" fmla="*/ 1409 w 1412"/>
                <a:gd name="T25" fmla="*/ 21 h 70"/>
                <a:gd name="T26" fmla="*/ 1409 w 1412"/>
                <a:gd name="T27" fmla="*/ 21 h 70"/>
                <a:gd name="T28" fmla="*/ 1402 w 1412"/>
                <a:gd name="T29" fmla="*/ 11 h 70"/>
                <a:gd name="T30" fmla="*/ 1402 w 1412"/>
                <a:gd name="T31" fmla="*/ 11 h 70"/>
                <a:gd name="T32" fmla="*/ 1402 w 1412"/>
                <a:gd name="T33" fmla="*/ 11 h 70"/>
                <a:gd name="T34" fmla="*/ 1402 w 1412"/>
                <a:gd name="T35" fmla="*/ 10 h 70"/>
                <a:gd name="T36" fmla="*/ 1402 w 1412"/>
                <a:gd name="T37" fmla="*/ 10 h 70"/>
                <a:gd name="T38" fmla="*/ 1402 w 1412"/>
                <a:gd name="T39" fmla="*/ 10 h 70"/>
                <a:gd name="T40" fmla="*/ 1402 w 1412"/>
                <a:gd name="T41" fmla="*/ 10 h 70"/>
                <a:gd name="T42" fmla="*/ 1402 w 1412"/>
                <a:gd name="T43" fmla="*/ 10 h 70"/>
                <a:gd name="T44" fmla="*/ 1402 w 1412"/>
                <a:gd name="T45" fmla="*/ 10 h 70"/>
                <a:gd name="T46" fmla="*/ 1401 w 1412"/>
                <a:gd name="T47" fmla="*/ 10 h 70"/>
                <a:gd name="T48" fmla="*/ 1402 w 1412"/>
                <a:gd name="T49" fmla="*/ 10 h 70"/>
                <a:gd name="T50" fmla="*/ 1401 w 1412"/>
                <a:gd name="T51" fmla="*/ 10 h 70"/>
                <a:gd name="T52" fmla="*/ 1291 w 1412"/>
                <a:gd name="T53" fmla="*/ 0 h 70"/>
                <a:gd name="T54" fmla="*/ 35 w 1412"/>
                <a:gd name="T55" fmla="*/ 0 h 70"/>
                <a:gd name="T56" fmla="*/ 0 w 1412"/>
                <a:gd name="T57" fmla="*/ 35 h 70"/>
                <a:gd name="T58" fmla="*/ 35 w 1412"/>
                <a:gd name="T59" fmla="*/ 70 h 70"/>
                <a:gd name="T60" fmla="*/ 1291 w 1412"/>
                <a:gd name="T61" fmla="*/ 70 h 70"/>
                <a:gd name="T62" fmla="*/ 1326 w 1412"/>
                <a:gd name="T63" fmla="*/ 35 h 70"/>
                <a:gd name="T64" fmla="*/ 1291 w 1412"/>
                <a:gd name="T6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2" h="70">
                  <a:moveTo>
                    <a:pt x="1409" y="50"/>
                  </a:moveTo>
                  <a:cubicBezTo>
                    <a:pt x="1409" y="50"/>
                    <a:pt x="1409" y="50"/>
                    <a:pt x="1409" y="50"/>
                  </a:cubicBezTo>
                  <a:cubicBezTo>
                    <a:pt x="1409" y="50"/>
                    <a:pt x="1409" y="50"/>
                    <a:pt x="1409" y="50"/>
                  </a:cubicBezTo>
                  <a:moveTo>
                    <a:pt x="1409" y="21"/>
                  </a:moveTo>
                  <a:cubicBezTo>
                    <a:pt x="1411" y="25"/>
                    <a:pt x="1412" y="30"/>
                    <a:pt x="1412" y="35"/>
                  </a:cubicBezTo>
                  <a:cubicBezTo>
                    <a:pt x="1412" y="40"/>
                    <a:pt x="1411" y="45"/>
                    <a:pt x="1409" y="49"/>
                  </a:cubicBezTo>
                  <a:cubicBezTo>
                    <a:pt x="1411" y="45"/>
                    <a:pt x="1412" y="40"/>
                    <a:pt x="1412" y="35"/>
                  </a:cubicBezTo>
                  <a:cubicBezTo>
                    <a:pt x="1412" y="30"/>
                    <a:pt x="1411" y="25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2" y="11"/>
                  </a:moveTo>
                  <a:cubicBezTo>
                    <a:pt x="1402" y="11"/>
                    <a:pt x="1402" y="11"/>
                    <a:pt x="1402" y="11"/>
                  </a:cubicBezTo>
                  <a:cubicBezTo>
                    <a:pt x="1402" y="11"/>
                    <a:pt x="1402" y="11"/>
                    <a:pt x="1402" y="11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1" y="10"/>
                  </a:moveTo>
                  <a:cubicBezTo>
                    <a:pt x="1401" y="10"/>
                    <a:pt x="1401" y="10"/>
                    <a:pt x="1402" y="10"/>
                  </a:cubicBezTo>
                  <a:cubicBezTo>
                    <a:pt x="1401" y="10"/>
                    <a:pt x="1401" y="10"/>
                    <a:pt x="1401" y="10"/>
                  </a:cubicBezTo>
                  <a:moveTo>
                    <a:pt x="1291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1291" y="70"/>
                    <a:pt x="1291" y="70"/>
                    <a:pt x="1291" y="70"/>
                  </a:cubicBezTo>
                  <a:cubicBezTo>
                    <a:pt x="1326" y="35"/>
                    <a:pt x="1326" y="35"/>
                    <a:pt x="1326" y="35"/>
                  </a:cubicBezTo>
                  <a:cubicBezTo>
                    <a:pt x="1291" y="0"/>
                    <a:pt x="1291" y="0"/>
                    <a:pt x="1291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16" name="正方形/長方形 115"/>
          <p:cNvSpPr/>
          <p:nvPr/>
        </p:nvSpPr>
        <p:spPr>
          <a:xfrm>
            <a:off x="3831312" y="2542049"/>
            <a:ext cx="1468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Subordinate 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AP)</a:t>
            </a:r>
          </a:p>
          <a:p>
            <a:pPr algn="ctr"/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従属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7" name="正方形/長方形 116"/>
          <p:cNvSpPr/>
          <p:nvPr/>
        </p:nvSpPr>
        <p:spPr>
          <a:xfrm>
            <a:off x="5813829" y="2542049"/>
            <a:ext cx="1468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(Subordinate AP)</a:t>
            </a:r>
          </a:p>
          <a:p>
            <a:pPr algn="ctr"/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従属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59876" y="4432468"/>
            <a:ext cx="157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VRRP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(VRID:1)</a:t>
            </a:r>
            <a:endParaRPr kumimoji="1"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989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462301" y="1910398"/>
            <a:ext cx="8277344" cy="3389312"/>
          </a:xfrm>
        </p:spPr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Mobility Express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コンフィグレーション ガイド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(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/>
              </a:rPr>
              <a:t>日本語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(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3"/>
              </a:rPr>
              <a:t>英語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Mobility Express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コマンド リファレンス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4"/>
              </a:rPr>
              <a:t>日本語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(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5"/>
              </a:rPr>
              <a:t>英語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Mobility Express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導入ガイド 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6"/>
              </a:rPr>
              <a:t>日本語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7"/>
              </a:rPr>
              <a:t>英語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サポート コミュニティ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8"/>
              </a:rPr>
              <a:t>Mobility Express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8"/>
              </a:rPr>
              <a:t>のコンポーネント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ドキュメント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9"/>
              </a:rPr>
              <a:t>Cisco </a:t>
            </a:r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9"/>
              </a:rPr>
              <a:t>Aironet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9"/>
              </a:rPr>
              <a:t> 1830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9"/>
              </a:rPr>
              <a:t>シリーズ アクセス ポイント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1"/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37766" y="973773"/>
            <a:ext cx="8345488" cy="731837"/>
          </a:xfrm>
        </p:spPr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参考サイト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31800" y="1490822"/>
            <a:ext cx="70306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このドキュメントと合わせて 以下のサイトもご覧ください。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4" name="グループ化 13"/>
          <p:cNvGrpSpPr>
            <a:grpSpLocks noChangeAspect="1"/>
          </p:cNvGrpSpPr>
          <p:nvPr/>
        </p:nvGrpSpPr>
        <p:grpSpPr>
          <a:xfrm>
            <a:off x="500401" y="552235"/>
            <a:ext cx="919459" cy="333489"/>
            <a:chOff x="3240415" y="1846042"/>
            <a:chExt cx="4001702" cy="1451425"/>
          </a:xfrm>
        </p:grpSpPr>
        <p:sp>
          <p:nvSpPr>
            <p:cNvPr id="15" name="テキスト ボックス 14"/>
            <p:cNvSpPr txBox="1">
              <a:spLocks noChangeAspect="1"/>
            </p:cNvSpPr>
            <p:nvPr/>
          </p:nvSpPr>
          <p:spPr>
            <a:xfrm>
              <a:off x="3253341" y="1846042"/>
              <a:ext cx="3988776" cy="1451425"/>
            </a:xfrm>
            <a:prstGeom prst="roundRect">
              <a:avLst/>
            </a:prstGeom>
            <a:solidFill>
              <a:schemeClr val="accent2"/>
            </a:solidFill>
            <a:ln w="12700">
              <a:solidFill>
                <a:srgbClr val="435153"/>
              </a:solidFill>
            </a:ln>
            <a:effectLst/>
          </p:spPr>
          <p:txBody>
            <a:bodyPr wrap="square" rtlCol="0" anchor="ctr">
              <a:noAutofit/>
            </a:bodyPr>
            <a:lstStyle/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ja-JP" altLang="en-US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参考</a:t>
              </a:r>
              <a:endParaRPr kumimoji="1" lang="ja-JP" altLang="en-US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6" name="グループ化 15"/>
            <p:cNvGrpSpPr>
              <a:grpSpLocks noChangeAspect="1"/>
            </p:cNvGrpSpPr>
            <p:nvPr/>
          </p:nvGrpSpPr>
          <p:grpSpPr>
            <a:xfrm rot="13500000">
              <a:off x="3662061" y="1929769"/>
              <a:ext cx="533898" cy="1377189"/>
              <a:chOff x="1725529" y="1327149"/>
              <a:chExt cx="1265325" cy="3263906"/>
            </a:xfrm>
          </p:grpSpPr>
          <p:sp>
            <p:nvSpPr>
              <p:cNvPr id="17" name="正方形/長方形 16"/>
              <p:cNvSpPr/>
              <p:nvPr/>
            </p:nvSpPr>
            <p:spPr>
              <a:xfrm>
                <a:off x="1885632" y="2273300"/>
                <a:ext cx="949643" cy="5334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" name="二等辺三角形 17"/>
              <p:cNvSpPr/>
              <p:nvPr/>
            </p:nvSpPr>
            <p:spPr>
              <a:xfrm>
                <a:off x="1725529" y="1327149"/>
                <a:ext cx="1265321" cy="1117601"/>
              </a:xfrm>
              <a:prstGeom prst="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19" name="グループ化 18"/>
              <p:cNvGrpSpPr/>
              <p:nvPr/>
            </p:nvGrpSpPr>
            <p:grpSpPr>
              <a:xfrm>
                <a:off x="2059805" y="2212168"/>
                <a:ext cx="596773" cy="2378876"/>
                <a:chOff x="2059805" y="2212168"/>
                <a:chExt cx="596773" cy="2378876"/>
              </a:xfrm>
              <a:solidFill>
                <a:schemeClr val="accent5"/>
              </a:solidFill>
            </p:grpSpPr>
            <p:sp>
              <p:nvSpPr>
                <p:cNvPr id="27" name="正方形/長方形 26"/>
                <p:cNvSpPr/>
                <p:nvPr/>
              </p:nvSpPr>
              <p:spPr>
                <a:xfrm>
                  <a:off x="2059812" y="2571749"/>
                  <a:ext cx="596766" cy="20192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" name="弦 27"/>
                <p:cNvSpPr/>
                <p:nvPr/>
              </p:nvSpPr>
              <p:spPr>
                <a:xfrm>
                  <a:off x="2059805" y="2212168"/>
                  <a:ext cx="596768" cy="759632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20" name="グループ化 19"/>
              <p:cNvGrpSpPr/>
              <p:nvPr/>
            </p:nvGrpSpPr>
            <p:grpSpPr>
              <a:xfrm>
                <a:off x="2656568" y="2273300"/>
                <a:ext cx="334286" cy="2317755"/>
                <a:chOff x="2059805" y="2273300"/>
                <a:chExt cx="596786" cy="2317755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5" name="正方形/長方形 24"/>
                <p:cNvSpPr/>
                <p:nvPr/>
              </p:nvSpPr>
              <p:spPr>
                <a:xfrm>
                  <a:off x="2059810" y="2571747"/>
                  <a:ext cx="596781" cy="201930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6" name="弦 25"/>
                <p:cNvSpPr/>
                <p:nvPr/>
              </p:nvSpPr>
              <p:spPr>
                <a:xfrm>
                  <a:off x="2059805" y="2273300"/>
                  <a:ext cx="596768" cy="637368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21" name="グループ化 20"/>
              <p:cNvGrpSpPr/>
              <p:nvPr/>
            </p:nvGrpSpPr>
            <p:grpSpPr>
              <a:xfrm>
                <a:off x="1725529" y="2273300"/>
                <a:ext cx="334277" cy="2317750"/>
                <a:chOff x="2059805" y="2273300"/>
                <a:chExt cx="596768" cy="2317750"/>
              </a:xfrm>
              <a:solidFill>
                <a:schemeClr val="accent5"/>
              </a:solidFill>
            </p:grpSpPr>
            <p:sp>
              <p:nvSpPr>
                <p:cNvPr id="23" name="正方形/長方形 22"/>
                <p:cNvSpPr/>
                <p:nvPr/>
              </p:nvSpPr>
              <p:spPr>
                <a:xfrm>
                  <a:off x="2059806" y="2571750"/>
                  <a:ext cx="596767" cy="20193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4" name="弦 23"/>
                <p:cNvSpPr/>
                <p:nvPr/>
              </p:nvSpPr>
              <p:spPr>
                <a:xfrm>
                  <a:off x="2059805" y="2273300"/>
                  <a:ext cx="596768" cy="637368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22" name="二等辺三角形 21"/>
              <p:cNvSpPr>
                <a:spLocks noChangeAspect="1"/>
              </p:cNvSpPr>
              <p:nvPr/>
            </p:nvSpPr>
            <p:spPr>
              <a:xfrm>
                <a:off x="2120941" y="1327149"/>
                <a:ext cx="474496" cy="419101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657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直線コネクタ 56"/>
          <p:cNvCxnSpPr/>
          <p:nvPr/>
        </p:nvCxnSpPr>
        <p:spPr>
          <a:xfrm>
            <a:off x="1110652" y="2631140"/>
            <a:ext cx="0" cy="38099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グループ化 52"/>
          <p:cNvGrpSpPr/>
          <p:nvPr/>
        </p:nvGrpSpPr>
        <p:grpSpPr>
          <a:xfrm flipH="1">
            <a:off x="834103" y="2355601"/>
            <a:ext cx="415498" cy="275539"/>
            <a:chOff x="2933790" y="3046396"/>
            <a:chExt cx="521679" cy="510139"/>
          </a:xfrm>
        </p:grpSpPr>
        <p:cxnSp>
          <p:nvCxnSpPr>
            <p:cNvPr id="54" name="直線コネクタ 53"/>
            <p:cNvCxnSpPr/>
            <p:nvPr/>
          </p:nvCxnSpPr>
          <p:spPr>
            <a:xfrm flipH="1">
              <a:off x="3455469" y="3046396"/>
              <a:ext cx="0" cy="510139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>
              <a:off x="2933790" y="3556535"/>
              <a:ext cx="521679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グループ化 49"/>
          <p:cNvGrpSpPr/>
          <p:nvPr/>
        </p:nvGrpSpPr>
        <p:grpSpPr>
          <a:xfrm>
            <a:off x="1079827" y="2355601"/>
            <a:ext cx="324537" cy="275539"/>
            <a:chOff x="2933790" y="3046396"/>
            <a:chExt cx="521679" cy="510139"/>
          </a:xfrm>
        </p:grpSpPr>
        <p:cxnSp>
          <p:nvCxnSpPr>
            <p:cNvPr id="51" name="直線コネクタ 50"/>
            <p:cNvCxnSpPr/>
            <p:nvPr/>
          </p:nvCxnSpPr>
          <p:spPr>
            <a:xfrm flipH="1">
              <a:off x="3455469" y="3046396"/>
              <a:ext cx="0" cy="510139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>
              <a:off x="2933790" y="3556535"/>
              <a:ext cx="521679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グループ化 37"/>
          <p:cNvGrpSpPr/>
          <p:nvPr/>
        </p:nvGrpSpPr>
        <p:grpSpPr>
          <a:xfrm>
            <a:off x="2002602" y="2740432"/>
            <a:ext cx="717644" cy="275539"/>
            <a:chOff x="2933790" y="3046396"/>
            <a:chExt cx="521679" cy="510139"/>
          </a:xfrm>
        </p:grpSpPr>
        <p:cxnSp>
          <p:nvCxnSpPr>
            <p:cNvPr id="39" name="直線コネクタ 38"/>
            <p:cNvCxnSpPr/>
            <p:nvPr/>
          </p:nvCxnSpPr>
          <p:spPr>
            <a:xfrm flipH="1">
              <a:off x="3455469" y="3046396"/>
              <a:ext cx="0" cy="510139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2933790" y="3556535"/>
              <a:ext cx="521679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グループ化 36"/>
          <p:cNvGrpSpPr/>
          <p:nvPr/>
        </p:nvGrpSpPr>
        <p:grpSpPr>
          <a:xfrm>
            <a:off x="1305012" y="2740432"/>
            <a:ext cx="785882" cy="275539"/>
            <a:chOff x="2933790" y="3046396"/>
            <a:chExt cx="521679" cy="510139"/>
          </a:xfrm>
        </p:grpSpPr>
        <p:cxnSp>
          <p:nvCxnSpPr>
            <p:cNvPr id="34" name="直線コネクタ 33"/>
            <p:cNvCxnSpPr/>
            <p:nvPr/>
          </p:nvCxnSpPr>
          <p:spPr>
            <a:xfrm flipH="1">
              <a:off x="3455469" y="3046396"/>
              <a:ext cx="0" cy="510139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2933790" y="3556535"/>
              <a:ext cx="521679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ネットワーク図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2525887" y="2263260"/>
            <a:ext cx="388719" cy="522023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5" name="フリーフォーム 4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6" name="グループ化 5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1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2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3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7" name="グループ化 6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8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14" name="グループ化 13"/>
          <p:cNvGrpSpPr>
            <a:grpSpLocks noChangeAspect="1"/>
          </p:cNvGrpSpPr>
          <p:nvPr/>
        </p:nvGrpSpPr>
        <p:grpSpPr>
          <a:xfrm>
            <a:off x="1891444" y="2263260"/>
            <a:ext cx="388719" cy="522023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15" name="フリーフォーム 14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6" name="グループ化 15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17" name="グループ化 16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41" name="グループ化 40"/>
          <p:cNvGrpSpPr>
            <a:grpSpLocks noChangeAspect="1"/>
          </p:cNvGrpSpPr>
          <p:nvPr/>
        </p:nvGrpSpPr>
        <p:grpSpPr>
          <a:xfrm>
            <a:off x="874511" y="2775248"/>
            <a:ext cx="481446" cy="481446"/>
            <a:chOff x="3897543" y="1811743"/>
            <a:chExt cx="755987" cy="755996"/>
          </a:xfrm>
        </p:grpSpPr>
        <p:sp>
          <p:nvSpPr>
            <p:cNvPr id="42" name="正方形/長方形 41"/>
            <p:cNvSpPr/>
            <p:nvPr/>
          </p:nvSpPr>
          <p:spPr>
            <a:xfrm>
              <a:off x="3897543" y="1811743"/>
              <a:ext cx="755987" cy="7559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3" name="フリーフォーム 42"/>
            <p:cNvSpPr>
              <a:spLocks noChangeAspect="1"/>
            </p:cNvSpPr>
            <p:nvPr/>
          </p:nvSpPr>
          <p:spPr>
            <a:xfrm>
              <a:off x="3935619" y="1849931"/>
              <a:ext cx="679848" cy="679623"/>
            </a:xfrm>
            <a:custGeom>
              <a:avLst/>
              <a:gdLst>
                <a:gd name="connsiteX0" fmla="*/ 720125 w 1440493"/>
                <a:gd name="connsiteY0" fmla="*/ 71764 h 1440000"/>
                <a:gd name="connsiteX1" fmla="*/ 583482 w 1440493"/>
                <a:gd name="connsiteY1" fmla="*/ 208407 h 1440000"/>
                <a:gd name="connsiteX2" fmla="*/ 583482 w 1440493"/>
                <a:gd name="connsiteY2" fmla="*/ 258399 h 1440000"/>
                <a:gd name="connsiteX3" fmla="*/ 633475 w 1440493"/>
                <a:gd name="connsiteY3" fmla="*/ 258399 h 1440000"/>
                <a:gd name="connsiteX4" fmla="*/ 688886 w 1440493"/>
                <a:gd name="connsiteY4" fmla="*/ 202987 h 1440000"/>
                <a:gd name="connsiteX5" fmla="*/ 688886 w 1440493"/>
                <a:gd name="connsiteY5" fmla="*/ 399161 h 1440000"/>
                <a:gd name="connsiteX6" fmla="*/ 654949 w 1440493"/>
                <a:gd name="connsiteY6" fmla="*/ 402582 h 1440000"/>
                <a:gd name="connsiteX7" fmla="*/ 539094 w 1440493"/>
                <a:gd name="connsiteY7" fmla="*/ 451334 h 1440000"/>
                <a:gd name="connsiteX8" fmla="*/ 518210 w 1440493"/>
                <a:gd name="connsiteY8" fmla="*/ 468565 h 1440000"/>
                <a:gd name="connsiteX9" fmla="*/ 383010 w 1440493"/>
                <a:gd name="connsiteY9" fmla="*/ 333366 h 1440000"/>
                <a:gd name="connsiteX10" fmla="*/ 457059 w 1440493"/>
                <a:gd name="connsiteY10" fmla="*/ 329050 h 1440000"/>
                <a:gd name="connsiteX11" fmla="*/ 492408 w 1440493"/>
                <a:gd name="connsiteY11" fmla="*/ 293701 h 1440000"/>
                <a:gd name="connsiteX12" fmla="*/ 460952 w 1440493"/>
                <a:gd name="connsiteY12" fmla="*/ 262244 h 1440000"/>
                <a:gd name="connsiteX13" fmla="*/ 278352 w 1440493"/>
                <a:gd name="connsiteY13" fmla="*/ 272886 h 1440000"/>
                <a:gd name="connsiteX14" fmla="*/ 278343 w 1440493"/>
                <a:gd name="connsiteY14" fmla="*/ 273044 h 1440000"/>
                <a:gd name="connsiteX15" fmla="*/ 278185 w 1440493"/>
                <a:gd name="connsiteY15" fmla="*/ 273053 h 1440000"/>
                <a:gd name="connsiteX16" fmla="*/ 267543 w 1440493"/>
                <a:gd name="connsiteY16" fmla="*/ 455654 h 1440000"/>
                <a:gd name="connsiteX17" fmla="*/ 275950 w 1440493"/>
                <a:gd name="connsiteY17" fmla="*/ 478703 h 1440000"/>
                <a:gd name="connsiteX18" fmla="*/ 299000 w 1440493"/>
                <a:gd name="connsiteY18" fmla="*/ 487110 h 1440000"/>
                <a:gd name="connsiteX19" fmla="*/ 334349 w 1440493"/>
                <a:gd name="connsiteY19" fmla="*/ 451760 h 1440000"/>
                <a:gd name="connsiteX20" fmla="*/ 338753 w 1440493"/>
                <a:gd name="connsiteY20" fmla="*/ 376195 h 1440000"/>
                <a:gd name="connsiteX21" fmla="*/ 474105 w 1440493"/>
                <a:gd name="connsiteY21" fmla="*/ 511548 h 1440000"/>
                <a:gd name="connsiteX22" fmla="*/ 451580 w 1440493"/>
                <a:gd name="connsiteY22" fmla="*/ 538849 h 1440000"/>
                <a:gd name="connsiteX23" fmla="*/ 402828 w 1440493"/>
                <a:gd name="connsiteY23" fmla="*/ 654703 h 1440000"/>
                <a:gd name="connsiteX24" fmla="*/ 399292 w 1440493"/>
                <a:gd name="connsiteY24" fmla="*/ 689777 h 1440000"/>
                <a:gd name="connsiteX25" fmla="*/ 210433 w 1440493"/>
                <a:gd name="connsiteY25" fmla="*/ 689777 h 1440000"/>
                <a:gd name="connsiteX26" fmla="*/ 266980 w 1440493"/>
                <a:gd name="connsiteY26" fmla="*/ 633231 h 1440000"/>
                <a:gd name="connsiteX27" fmla="*/ 266980 w 1440493"/>
                <a:gd name="connsiteY27" fmla="*/ 583239 h 1440000"/>
                <a:gd name="connsiteX28" fmla="*/ 241984 w 1440493"/>
                <a:gd name="connsiteY28" fmla="*/ 572885 h 1440000"/>
                <a:gd name="connsiteX29" fmla="*/ 216988 w 1440493"/>
                <a:gd name="connsiteY29" fmla="*/ 583239 h 1440000"/>
                <a:gd name="connsiteX30" fmla="*/ 80345 w 1440493"/>
                <a:gd name="connsiteY30" fmla="*/ 719881 h 1440000"/>
                <a:gd name="connsiteX31" fmla="*/ 80464 w 1440493"/>
                <a:gd name="connsiteY31" fmla="*/ 720000 h 1440000"/>
                <a:gd name="connsiteX32" fmla="*/ 80345 w 1440493"/>
                <a:gd name="connsiteY32" fmla="*/ 720118 h 1440000"/>
                <a:gd name="connsiteX33" fmla="*/ 216987 w 1440493"/>
                <a:gd name="connsiteY33" fmla="*/ 856761 h 1440000"/>
                <a:gd name="connsiteX34" fmla="*/ 266979 w 1440493"/>
                <a:gd name="connsiteY34" fmla="*/ 856761 h 1440000"/>
                <a:gd name="connsiteX35" fmla="*/ 266979 w 1440493"/>
                <a:gd name="connsiteY35" fmla="*/ 806769 h 1440000"/>
                <a:gd name="connsiteX36" fmla="*/ 211568 w 1440493"/>
                <a:gd name="connsiteY36" fmla="*/ 751357 h 1440000"/>
                <a:gd name="connsiteX37" fmla="*/ 399407 w 1440493"/>
                <a:gd name="connsiteY37" fmla="*/ 751357 h 1440000"/>
                <a:gd name="connsiteX38" fmla="*/ 402828 w 1440493"/>
                <a:gd name="connsiteY38" fmla="*/ 785297 h 1440000"/>
                <a:gd name="connsiteX39" fmla="*/ 451580 w 1440493"/>
                <a:gd name="connsiteY39" fmla="*/ 901151 h 1440000"/>
                <a:gd name="connsiteX40" fmla="*/ 475268 w 1440493"/>
                <a:gd name="connsiteY40" fmla="*/ 929862 h 1440000"/>
                <a:gd name="connsiteX41" fmla="*/ 336224 w 1440493"/>
                <a:gd name="connsiteY41" fmla="*/ 1068906 h 1440000"/>
                <a:gd name="connsiteX42" fmla="*/ 331820 w 1440493"/>
                <a:gd name="connsiteY42" fmla="*/ 993341 h 1440000"/>
                <a:gd name="connsiteX43" fmla="*/ 296471 w 1440493"/>
                <a:gd name="connsiteY43" fmla="*/ 957991 h 1440000"/>
                <a:gd name="connsiteX44" fmla="*/ 273421 w 1440493"/>
                <a:gd name="connsiteY44" fmla="*/ 966398 h 1440000"/>
                <a:gd name="connsiteX45" fmla="*/ 265014 w 1440493"/>
                <a:gd name="connsiteY45" fmla="*/ 989447 h 1440000"/>
                <a:gd name="connsiteX46" fmla="*/ 275656 w 1440493"/>
                <a:gd name="connsiteY46" fmla="*/ 1172048 h 1440000"/>
                <a:gd name="connsiteX47" fmla="*/ 275814 w 1440493"/>
                <a:gd name="connsiteY47" fmla="*/ 1172057 h 1440000"/>
                <a:gd name="connsiteX48" fmla="*/ 275823 w 1440493"/>
                <a:gd name="connsiteY48" fmla="*/ 1172215 h 1440000"/>
                <a:gd name="connsiteX49" fmla="*/ 458423 w 1440493"/>
                <a:gd name="connsiteY49" fmla="*/ 1182857 h 1440000"/>
                <a:gd name="connsiteX50" fmla="*/ 489879 w 1440493"/>
                <a:gd name="connsiteY50" fmla="*/ 1151400 h 1440000"/>
                <a:gd name="connsiteX51" fmla="*/ 454530 w 1440493"/>
                <a:gd name="connsiteY51" fmla="*/ 1116051 h 1440000"/>
                <a:gd name="connsiteX52" fmla="*/ 380481 w 1440493"/>
                <a:gd name="connsiteY52" fmla="*/ 1111735 h 1440000"/>
                <a:gd name="connsiteX53" fmla="*/ 519619 w 1440493"/>
                <a:gd name="connsiteY53" fmla="*/ 972598 h 1440000"/>
                <a:gd name="connsiteX54" fmla="*/ 539094 w 1440493"/>
                <a:gd name="connsiteY54" fmla="*/ 988666 h 1440000"/>
                <a:gd name="connsiteX55" fmla="*/ 654949 w 1440493"/>
                <a:gd name="connsiteY55" fmla="*/ 1037418 h 1440000"/>
                <a:gd name="connsiteX56" fmla="*/ 688887 w 1440493"/>
                <a:gd name="connsiteY56" fmla="*/ 1040839 h 1440000"/>
                <a:gd name="connsiteX57" fmla="*/ 688888 w 1440493"/>
                <a:gd name="connsiteY57" fmla="*/ 1246506 h 1440000"/>
                <a:gd name="connsiteX58" fmla="*/ 633476 w 1440493"/>
                <a:gd name="connsiteY58" fmla="*/ 1191095 h 1440000"/>
                <a:gd name="connsiteX59" fmla="*/ 583484 w 1440493"/>
                <a:gd name="connsiteY59" fmla="*/ 1191095 h 1440000"/>
                <a:gd name="connsiteX60" fmla="*/ 583484 w 1440493"/>
                <a:gd name="connsiteY60" fmla="*/ 1241087 h 1440000"/>
                <a:gd name="connsiteX61" fmla="*/ 720126 w 1440493"/>
                <a:gd name="connsiteY61" fmla="*/ 1377729 h 1440000"/>
                <a:gd name="connsiteX62" fmla="*/ 720245 w 1440493"/>
                <a:gd name="connsiteY62" fmla="*/ 1377610 h 1440000"/>
                <a:gd name="connsiteX63" fmla="*/ 720364 w 1440493"/>
                <a:gd name="connsiteY63" fmla="*/ 1377729 h 1440000"/>
                <a:gd name="connsiteX64" fmla="*/ 857006 w 1440493"/>
                <a:gd name="connsiteY64" fmla="*/ 1241086 h 1440000"/>
                <a:gd name="connsiteX65" fmla="*/ 867360 w 1440493"/>
                <a:gd name="connsiteY65" fmla="*/ 1216090 h 1440000"/>
                <a:gd name="connsiteX66" fmla="*/ 857006 w 1440493"/>
                <a:gd name="connsiteY66" fmla="*/ 1191094 h 1440000"/>
                <a:gd name="connsiteX67" fmla="*/ 807014 w 1440493"/>
                <a:gd name="connsiteY67" fmla="*/ 1191094 h 1440000"/>
                <a:gd name="connsiteX68" fmla="*/ 750468 w 1440493"/>
                <a:gd name="connsiteY68" fmla="*/ 1247641 h 1440000"/>
                <a:gd name="connsiteX69" fmla="*/ 750468 w 1440493"/>
                <a:gd name="connsiteY69" fmla="*/ 1040953 h 1440000"/>
                <a:gd name="connsiteX70" fmla="*/ 785543 w 1440493"/>
                <a:gd name="connsiteY70" fmla="*/ 1037418 h 1440000"/>
                <a:gd name="connsiteX71" fmla="*/ 901397 w 1440493"/>
                <a:gd name="connsiteY71" fmla="*/ 988666 h 1440000"/>
                <a:gd name="connsiteX72" fmla="*/ 929228 w 1440493"/>
                <a:gd name="connsiteY72" fmla="*/ 965703 h 1440000"/>
                <a:gd name="connsiteX73" fmla="*/ 1068466 w 1440493"/>
                <a:gd name="connsiteY73" fmla="*/ 1104940 h 1440000"/>
                <a:gd name="connsiteX74" fmla="*/ 994418 w 1440493"/>
                <a:gd name="connsiteY74" fmla="*/ 1109256 h 1440000"/>
                <a:gd name="connsiteX75" fmla="*/ 959068 w 1440493"/>
                <a:gd name="connsiteY75" fmla="*/ 1144605 h 1440000"/>
                <a:gd name="connsiteX76" fmla="*/ 990524 w 1440493"/>
                <a:gd name="connsiteY76" fmla="*/ 1176062 h 1440000"/>
                <a:gd name="connsiteX77" fmla="*/ 1173124 w 1440493"/>
                <a:gd name="connsiteY77" fmla="*/ 1165420 h 1440000"/>
                <a:gd name="connsiteX78" fmla="*/ 1173134 w 1440493"/>
                <a:gd name="connsiteY78" fmla="*/ 1165262 h 1440000"/>
                <a:gd name="connsiteX79" fmla="*/ 1173292 w 1440493"/>
                <a:gd name="connsiteY79" fmla="*/ 1165253 h 1440000"/>
                <a:gd name="connsiteX80" fmla="*/ 1183933 w 1440493"/>
                <a:gd name="connsiteY80" fmla="*/ 982652 h 1440000"/>
                <a:gd name="connsiteX81" fmla="*/ 1175526 w 1440493"/>
                <a:gd name="connsiteY81" fmla="*/ 959603 h 1440000"/>
                <a:gd name="connsiteX82" fmla="*/ 1152477 w 1440493"/>
                <a:gd name="connsiteY82" fmla="*/ 951196 h 1440000"/>
                <a:gd name="connsiteX83" fmla="*/ 1117127 w 1440493"/>
                <a:gd name="connsiteY83" fmla="*/ 986546 h 1440000"/>
                <a:gd name="connsiteX84" fmla="*/ 1112724 w 1440493"/>
                <a:gd name="connsiteY84" fmla="*/ 1062111 h 1440000"/>
                <a:gd name="connsiteX85" fmla="*/ 972118 w 1440493"/>
                <a:gd name="connsiteY85" fmla="*/ 921505 h 1440000"/>
                <a:gd name="connsiteX86" fmla="*/ 988912 w 1440493"/>
                <a:gd name="connsiteY86" fmla="*/ 901151 h 1440000"/>
                <a:gd name="connsiteX87" fmla="*/ 1037663 w 1440493"/>
                <a:gd name="connsiteY87" fmla="*/ 785297 h 1440000"/>
                <a:gd name="connsiteX88" fmla="*/ 1041085 w 1440493"/>
                <a:gd name="connsiteY88" fmla="*/ 751357 h 1440000"/>
                <a:gd name="connsiteX89" fmla="*/ 1223101 w 1440493"/>
                <a:gd name="connsiteY89" fmla="*/ 751357 h 1440000"/>
                <a:gd name="connsiteX90" fmla="*/ 1167689 w 1440493"/>
                <a:gd name="connsiteY90" fmla="*/ 806769 h 1440000"/>
                <a:gd name="connsiteX91" fmla="*/ 1167689 w 1440493"/>
                <a:gd name="connsiteY91" fmla="*/ 856761 h 1440000"/>
                <a:gd name="connsiteX92" fmla="*/ 1217681 w 1440493"/>
                <a:gd name="connsiteY92" fmla="*/ 856761 h 1440000"/>
                <a:gd name="connsiteX93" fmla="*/ 1354324 w 1440493"/>
                <a:gd name="connsiteY93" fmla="*/ 720118 h 1440000"/>
                <a:gd name="connsiteX94" fmla="*/ 1354205 w 1440493"/>
                <a:gd name="connsiteY94" fmla="*/ 720000 h 1440000"/>
                <a:gd name="connsiteX95" fmla="*/ 1354324 w 1440493"/>
                <a:gd name="connsiteY95" fmla="*/ 719881 h 1440000"/>
                <a:gd name="connsiteX96" fmla="*/ 1217681 w 1440493"/>
                <a:gd name="connsiteY96" fmla="*/ 583239 h 1440000"/>
                <a:gd name="connsiteX97" fmla="*/ 1192685 w 1440493"/>
                <a:gd name="connsiteY97" fmla="*/ 572885 h 1440000"/>
                <a:gd name="connsiteX98" fmla="*/ 1167689 w 1440493"/>
                <a:gd name="connsiteY98" fmla="*/ 583239 h 1440000"/>
                <a:gd name="connsiteX99" fmla="*/ 1167689 w 1440493"/>
                <a:gd name="connsiteY99" fmla="*/ 633231 h 1440000"/>
                <a:gd name="connsiteX100" fmla="*/ 1224236 w 1440493"/>
                <a:gd name="connsiteY100" fmla="*/ 689777 h 1440000"/>
                <a:gd name="connsiteX101" fmla="*/ 1041199 w 1440493"/>
                <a:gd name="connsiteY101" fmla="*/ 689777 h 1440000"/>
                <a:gd name="connsiteX102" fmla="*/ 1037663 w 1440493"/>
                <a:gd name="connsiteY102" fmla="*/ 654703 h 1440000"/>
                <a:gd name="connsiteX103" fmla="*/ 988912 w 1440493"/>
                <a:gd name="connsiteY103" fmla="*/ 538849 h 1440000"/>
                <a:gd name="connsiteX104" fmla="*/ 973891 w 1440493"/>
                <a:gd name="connsiteY104" fmla="*/ 520644 h 1440000"/>
                <a:gd name="connsiteX105" fmla="*/ 1108184 w 1440493"/>
                <a:gd name="connsiteY105" fmla="*/ 386351 h 1440000"/>
                <a:gd name="connsiteX106" fmla="*/ 1112587 w 1440493"/>
                <a:gd name="connsiteY106" fmla="*/ 461916 h 1440000"/>
                <a:gd name="connsiteX107" fmla="*/ 1147937 w 1440493"/>
                <a:gd name="connsiteY107" fmla="*/ 497266 h 1440000"/>
                <a:gd name="connsiteX108" fmla="*/ 1170986 w 1440493"/>
                <a:gd name="connsiteY108" fmla="*/ 488859 h 1440000"/>
                <a:gd name="connsiteX109" fmla="*/ 1179393 w 1440493"/>
                <a:gd name="connsiteY109" fmla="*/ 465810 h 1440000"/>
                <a:gd name="connsiteX110" fmla="*/ 1168752 w 1440493"/>
                <a:gd name="connsiteY110" fmla="*/ 283209 h 1440000"/>
                <a:gd name="connsiteX111" fmla="*/ 1168594 w 1440493"/>
                <a:gd name="connsiteY111" fmla="*/ 283200 h 1440000"/>
                <a:gd name="connsiteX112" fmla="*/ 1168584 w 1440493"/>
                <a:gd name="connsiteY112" fmla="*/ 283042 h 1440000"/>
                <a:gd name="connsiteX113" fmla="*/ 985984 w 1440493"/>
                <a:gd name="connsiteY113" fmla="*/ 272400 h 1440000"/>
                <a:gd name="connsiteX114" fmla="*/ 954528 w 1440493"/>
                <a:gd name="connsiteY114" fmla="*/ 303857 h 1440000"/>
                <a:gd name="connsiteX115" fmla="*/ 989878 w 1440493"/>
                <a:gd name="connsiteY115" fmla="*/ 339206 h 1440000"/>
                <a:gd name="connsiteX116" fmla="*/ 1063926 w 1440493"/>
                <a:gd name="connsiteY116" fmla="*/ 343522 h 1440000"/>
                <a:gd name="connsiteX117" fmla="*/ 931377 w 1440493"/>
                <a:gd name="connsiteY117" fmla="*/ 476070 h 1440000"/>
                <a:gd name="connsiteX118" fmla="*/ 901397 w 1440493"/>
                <a:gd name="connsiteY118" fmla="*/ 451334 h 1440000"/>
                <a:gd name="connsiteX119" fmla="*/ 785543 w 1440493"/>
                <a:gd name="connsiteY119" fmla="*/ 402582 h 1440000"/>
                <a:gd name="connsiteX120" fmla="*/ 750467 w 1440493"/>
                <a:gd name="connsiteY120" fmla="*/ 399046 h 1440000"/>
                <a:gd name="connsiteX121" fmla="*/ 750467 w 1440493"/>
                <a:gd name="connsiteY121" fmla="*/ 201853 h 1440000"/>
                <a:gd name="connsiteX122" fmla="*/ 807014 w 1440493"/>
                <a:gd name="connsiteY122" fmla="*/ 258399 h 1440000"/>
                <a:gd name="connsiteX123" fmla="*/ 857006 w 1440493"/>
                <a:gd name="connsiteY123" fmla="*/ 258399 h 1440000"/>
                <a:gd name="connsiteX124" fmla="*/ 867360 w 1440493"/>
                <a:gd name="connsiteY124" fmla="*/ 233403 h 1440000"/>
                <a:gd name="connsiteX125" fmla="*/ 857006 w 1440493"/>
                <a:gd name="connsiteY125" fmla="*/ 208407 h 1440000"/>
                <a:gd name="connsiteX126" fmla="*/ 720363 w 1440493"/>
                <a:gd name="connsiteY126" fmla="*/ 71764 h 1440000"/>
                <a:gd name="connsiteX127" fmla="*/ 720244 w 1440493"/>
                <a:gd name="connsiteY127" fmla="*/ 71883 h 1440000"/>
                <a:gd name="connsiteX128" fmla="*/ 0 w 1440493"/>
                <a:gd name="connsiteY128" fmla="*/ 0 h 1440000"/>
                <a:gd name="connsiteX129" fmla="*/ 1440493 w 1440493"/>
                <a:gd name="connsiteY129" fmla="*/ 0 h 1440000"/>
                <a:gd name="connsiteX130" fmla="*/ 1440493 w 1440493"/>
                <a:gd name="connsiteY130" fmla="*/ 1440000 h 1440000"/>
                <a:gd name="connsiteX131" fmla="*/ 0 w 1440493"/>
                <a:gd name="connsiteY13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440493" h="1440000">
                  <a:moveTo>
                    <a:pt x="720125" y="71764"/>
                  </a:moveTo>
                  <a:lnTo>
                    <a:pt x="583482" y="208407"/>
                  </a:lnTo>
                  <a:cubicBezTo>
                    <a:pt x="569677" y="222212"/>
                    <a:pt x="569677" y="244594"/>
                    <a:pt x="583482" y="258399"/>
                  </a:cubicBezTo>
                  <a:cubicBezTo>
                    <a:pt x="597287" y="272204"/>
                    <a:pt x="619670" y="272204"/>
                    <a:pt x="633475" y="258399"/>
                  </a:cubicBezTo>
                  <a:lnTo>
                    <a:pt x="688886" y="202987"/>
                  </a:lnTo>
                  <a:lnTo>
                    <a:pt x="688886" y="399161"/>
                  </a:lnTo>
                  <a:lnTo>
                    <a:pt x="654949" y="402582"/>
                  </a:lnTo>
                  <a:cubicBezTo>
                    <a:pt x="612765" y="411214"/>
                    <a:pt x="573568" y="428044"/>
                    <a:pt x="539094" y="451334"/>
                  </a:cubicBezTo>
                  <a:lnTo>
                    <a:pt x="518210" y="468565"/>
                  </a:lnTo>
                  <a:lnTo>
                    <a:pt x="383010" y="333366"/>
                  </a:lnTo>
                  <a:lnTo>
                    <a:pt x="457059" y="329050"/>
                  </a:lnTo>
                  <a:cubicBezTo>
                    <a:pt x="475507" y="327975"/>
                    <a:pt x="491334" y="312149"/>
                    <a:pt x="492408" y="293701"/>
                  </a:cubicBezTo>
                  <a:cubicBezTo>
                    <a:pt x="493484" y="275253"/>
                    <a:pt x="479400" y="261169"/>
                    <a:pt x="460952" y="262244"/>
                  </a:cubicBezTo>
                  <a:lnTo>
                    <a:pt x="278352" y="272886"/>
                  </a:lnTo>
                  <a:lnTo>
                    <a:pt x="278343" y="273044"/>
                  </a:lnTo>
                  <a:lnTo>
                    <a:pt x="278185" y="273053"/>
                  </a:lnTo>
                  <a:lnTo>
                    <a:pt x="267543" y="455654"/>
                  </a:lnTo>
                  <a:cubicBezTo>
                    <a:pt x="267006" y="464878"/>
                    <a:pt x="270258" y="473011"/>
                    <a:pt x="275950" y="478703"/>
                  </a:cubicBezTo>
                  <a:cubicBezTo>
                    <a:pt x="281643" y="484396"/>
                    <a:pt x="289776" y="487648"/>
                    <a:pt x="299000" y="487110"/>
                  </a:cubicBezTo>
                  <a:cubicBezTo>
                    <a:pt x="317448" y="486035"/>
                    <a:pt x="333274" y="470209"/>
                    <a:pt x="334349" y="451760"/>
                  </a:cubicBezTo>
                  <a:lnTo>
                    <a:pt x="338753" y="376195"/>
                  </a:lnTo>
                  <a:lnTo>
                    <a:pt x="474105" y="511548"/>
                  </a:lnTo>
                  <a:lnTo>
                    <a:pt x="451580" y="538849"/>
                  </a:lnTo>
                  <a:cubicBezTo>
                    <a:pt x="428290" y="573323"/>
                    <a:pt x="411460" y="612520"/>
                    <a:pt x="402828" y="654703"/>
                  </a:cubicBezTo>
                  <a:lnTo>
                    <a:pt x="399292" y="689777"/>
                  </a:lnTo>
                  <a:lnTo>
                    <a:pt x="210433" y="689777"/>
                  </a:lnTo>
                  <a:lnTo>
                    <a:pt x="266980" y="633231"/>
                  </a:lnTo>
                  <a:cubicBezTo>
                    <a:pt x="280785" y="619426"/>
                    <a:pt x="280785" y="597044"/>
                    <a:pt x="266980" y="583239"/>
                  </a:cubicBezTo>
                  <a:cubicBezTo>
                    <a:pt x="260077" y="576336"/>
                    <a:pt x="251030" y="572885"/>
                    <a:pt x="241984" y="572885"/>
                  </a:cubicBezTo>
                  <a:cubicBezTo>
                    <a:pt x="232937" y="572885"/>
                    <a:pt x="223890" y="576336"/>
                    <a:pt x="216988" y="583239"/>
                  </a:cubicBezTo>
                  <a:lnTo>
                    <a:pt x="80345" y="719881"/>
                  </a:lnTo>
                  <a:lnTo>
                    <a:pt x="80464" y="720000"/>
                  </a:lnTo>
                  <a:lnTo>
                    <a:pt x="80345" y="720118"/>
                  </a:lnTo>
                  <a:lnTo>
                    <a:pt x="216987" y="856761"/>
                  </a:lnTo>
                  <a:cubicBezTo>
                    <a:pt x="230792" y="870566"/>
                    <a:pt x="253174" y="870566"/>
                    <a:pt x="266979" y="856761"/>
                  </a:cubicBezTo>
                  <a:cubicBezTo>
                    <a:pt x="280784" y="842956"/>
                    <a:pt x="280784" y="820574"/>
                    <a:pt x="266979" y="806769"/>
                  </a:cubicBezTo>
                  <a:lnTo>
                    <a:pt x="211568" y="751357"/>
                  </a:lnTo>
                  <a:lnTo>
                    <a:pt x="399407" y="751357"/>
                  </a:lnTo>
                  <a:lnTo>
                    <a:pt x="402828" y="785297"/>
                  </a:lnTo>
                  <a:cubicBezTo>
                    <a:pt x="411460" y="827481"/>
                    <a:pt x="428290" y="866678"/>
                    <a:pt x="451580" y="901151"/>
                  </a:cubicBezTo>
                  <a:lnTo>
                    <a:pt x="475268" y="929862"/>
                  </a:lnTo>
                  <a:lnTo>
                    <a:pt x="336224" y="1068906"/>
                  </a:lnTo>
                  <a:lnTo>
                    <a:pt x="331820" y="993341"/>
                  </a:lnTo>
                  <a:cubicBezTo>
                    <a:pt x="330745" y="974892"/>
                    <a:pt x="314919" y="959066"/>
                    <a:pt x="296471" y="957991"/>
                  </a:cubicBezTo>
                  <a:cubicBezTo>
                    <a:pt x="287247" y="957453"/>
                    <a:pt x="279114" y="960705"/>
                    <a:pt x="273421" y="966398"/>
                  </a:cubicBezTo>
                  <a:cubicBezTo>
                    <a:pt x="267729" y="972090"/>
                    <a:pt x="264477" y="980223"/>
                    <a:pt x="265014" y="989447"/>
                  </a:cubicBezTo>
                  <a:lnTo>
                    <a:pt x="275656" y="1172048"/>
                  </a:lnTo>
                  <a:lnTo>
                    <a:pt x="275814" y="1172057"/>
                  </a:lnTo>
                  <a:lnTo>
                    <a:pt x="275823" y="1172215"/>
                  </a:lnTo>
                  <a:lnTo>
                    <a:pt x="458423" y="1182857"/>
                  </a:lnTo>
                  <a:cubicBezTo>
                    <a:pt x="476871" y="1183932"/>
                    <a:pt x="490955" y="1169848"/>
                    <a:pt x="489879" y="1151400"/>
                  </a:cubicBezTo>
                  <a:cubicBezTo>
                    <a:pt x="488805" y="1132952"/>
                    <a:pt x="472978" y="1117126"/>
                    <a:pt x="454530" y="1116051"/>
                  </a:cubicBezTo>
                  <a:lnTo>
                    <a:pt x="380481" y="1111735"/>
                  </a:lnTo>
                  <a:lnTo>
                    <a:pt x="519619" y="972598"/>
                  </a:lnTo>
                  <a:lnTo>
                    <a:pt x="539094" y="988666"/>
                  </a:lnTo>
                  <a:cubicBezTo>
                    <a:pt x="573568" y="1011956"/>
                    <a:pt x="612765" y="1028786"/>
                    <a:pt x="654949" y="1037418"/>
                  </a:cubicBezTo>
                  <a:lnTo>
                    <a:pt x="688887" y="1040839"/>
                  </a:lnTo>
                  <a:lnTo>
                    <a:pt x="688888" y="1246506"/>
                  </a:lnTo>
                  <a:lnTo>
                    <a:pt x="633476" y="1191095"/>
                  </a:lnTo>
                  <a:cubicBezTo>
                    <a:pt x="619671" y="1177290"/>
                    <a:pt x="597289" y="1177290"/>
                    <a:pt x="583484" y="1191095"/>
                  </a:cubicBezTo>
                  <a:cubicBezTo>
                    <a:pt x="569679" y="1204900"/>
                    <a:pt x="569679" y="1227282"/>
                    <a:pt x="583484" y="1241087"/>
                  </a:cubicBezTo>
                  <a:lnTo>
                    <a:pt x="720126" y="1377729"/>
                  </a:lnTo>
                  <a:lnTo>
                    <a:pt x="720245" y="1377610"/>
                  </a:lnTo>
                  <a:lnTo>
                    <a:pt x="720364" y="1377729"/>
                  </a:lnTo>
                  <a:lnTo>
                    <a:pt x="857006" y="1241086"/>
                  </a:lnTo>
                  <a:cubicBezTo>
                    <a:pt x="863909" y="1234184"/>
                    <a:pt x="867360" y="1225137"/>
                    <a:pt x="867360" y="1216090"/>
                  </a:cubicBezTo>
                  <a:cubicBezTo>
                    <a:pt x="867360" y="1207044"/>
                    <a:pt x="863909" y="1197997"/>
                    <a:pt x="857006" y="1191094"/>
                  </a:cubicBezTo>
                  <a:cubicBezTo>
                    <a:pt x="843201" y="1177289"/>
                    <a:pt x="820819" y="1177289"/>
                    <a:pt x="807014" y="1191094"/>
                  </a:cubicBezTo>
                  <a:lnTo>
                    <a:pt x="750468" y="1247641"/>
                  </a:lnTo>
                  <a:lnTo>
                    <a:pt x="750468" y="1040953"/>
                  </a:lnTo>
                  <a:lnTo>
                    <a:pt x="785543" y="1037418"/>
                  </a:lnTo>
                  <a:cubicBezTo>
                    <a:pt x="827726" y="1028786"/>
                    <a:pt x="866923" y="1011956"/>
                    <a:pt x="901397" y="988666"/>
                  </a:cubicBezTo>
                  <a:lnTo>
                    <a:pt x="929228" y="965703"/>
                  </a:lnTo>
                  <a:lnTo>
                    <a:pt x="1068466" y="1104940"/>
                  </a:lnTo>
                  <a:lnTo>
                    <a:pt x="994418" y="1109256"/>
                  </a:lnTo>
                  <a:cubicBezTo>
                    <a:pt x="975970" y="1110331"/>
                    <a:pt x="960143" y="1126157"/>
                    <a:pt x="959068" y="1144605"/>
                  </a:cubicBezTo>
                  <a:cubicBezTo>
                    <a:pt x="957993" y="1163053"/>
                    <a:pt x="972076" y="1177137"/>
                    <a:pt x="990524" y="1176062"/>
                  </a:cubicBezTo>
                  <a:lnTo>
                    <a:pt x="1173124" y="1165420"/>
                  </a:lnTo>
                  <a:lnTo>
                    <a:pt x="1173134" y="1165262"/>
                  </a:lnTo>
                  <a:lnTo>
                    <a:pt x="1173292" y="1165253"/>
                  </a:lnTo>
                  <a:lnTo>
                    <a:pt x="1183933" y="982652"/>
                  </a:lnTo>
                  <a:cubicBezTo>
                    <a:pt x="1184471" y="973428"/>
                    <a:pt x="1181219" y="965295"/>
                    <a:pt x="1175526" y="959603"/>
                  </a:cubicBezTo>
                  <a:cubicBezTo>
                    <a:pt x="1169834" y="953910"/>
                    <a:pt x="1161701" y="950658"/>
                    <a:pt x="1152477" y="951196"/>
                  </a:cubicBezTo>
                  <a:cubicBezTo>
                    <a:pt x="1134029" y="952271"/>
                    <a:pt x="1118202" y="968097"/>
                    <a:pt x="1117127" y="986546"/>
                  </a:cubicBezTo>
                  <a:lnTo>
                    <a:pt x="1112724" y="1062111"/>
                  </a:lnTo>
                  <a:lnTo>
                    <a:pt x="972118" y="921505"/>
                  </a:lnTo>
                  <a:lnTo>
                    <a:pt x="988912" y="901151"/>
                  </a:lnTo>
                  <a:cubicBezTo>
                    <a:pt x="1012202" y="866678"/>
                    <a:pt x="1029031" y="827481"/>
                    <a:pt x="1037663" y="785297"/>
                  </a:cubicBezTo>
                  <a:lnTo>
                    <a:pt x="1041085" y="751357"/>
                  </a:lnTo>
                  <a:lnTo>
                    <a:pt x="1223101" y="751357"/>
                  </a:lnTo>
                  <a:lnTo>
                    <a:pt x="1167689" y="806769"/>
                  </a:lnTo>
                  <a:cubicBezTo>
                    <a:pt x="1153884" y="820574"/>
                    <a:pt x="1153884" y="842956"/>
                    <a:pt x="1167689" y="856761"/>
                  </a:cubicBezTo>
                  <a:cubicBezTo>
                    <a:pt x="1181494" y="870566"/>
                    <a:pt x="1203876" y="870566"/>
                    <a:pt x="1217681" y="856761"/>
                  </a:cubicBezTo>
                  <a:lnTo>
                    <a:pt x="1354324" y="720118"/>
                  </a:lnTo>
                  <a:lnTo>
                    <a:pt x="1354205" y="720000"/>
                  </a:lnTo>
                  <a:lnTo>
                    <a:pt x="1354324" y="719881"/>
                  </a:lnTo>
                  <a:lnTo>
                    <a:pt x="1217681" y="583239"/>
                  </a:lnTo>
                  <a:cubicBezTo>
                    <a:pt x="1210778" y="576336"/>
                    <a:pt x="1201732" y="572885"/>
                    <a:pt x="1192685" y="572885"/>
                  </a:cubicBezTo>
                  <a:cubicBezTo>
                    <a:pt x="1183638" y="572885"/>
                    <a:pt x="1174591" y="576336"/>
                    <a:pt x="1167689" y="583239"/>
                  </a:cubicBezTo>
                  <a:cubicBezTo>
                    <a:pt x="1153884" y="597044"/>
                    <a:pt x="1153884" y="619426"/>
                    <a:pt x="1167689" y="633231"/>
                  </a:cubicBezTo>
                  <a:lnTo>
                    <a:pt x="1224236" y="689777"/>
                  </a:lnTo>
                  <a:lnTo>
                    <a:pt x="1041199" y="689777"/>
                  </a:lnTo>
                  <a:lnTo>
                    <a:pt x="1037663" y="654703"/>
                  </a:lnTo>
                  <a:cubicBezTo>
                    <a:pt x="1029031" y="612520"/>
                    <a:pt x="1012202" y="573323"/>
                    <a:pt x="988912" y="538849"/>
                  </a:cubicBezTo>
                  <a:lnTo>
                    <a:pt x="973891" y="520644"/>
                  </a:lnTo>
                  <a:lnTo>
                    <a:pt x="1108184" y="386351"/>
                  </a:lnTo>
                  <a:lnTo>
                    <a:pt x="1112587" y="461916"/>
                  </a:lnTo>
                  <a:cubicBezTo>
                    <a:pt x="1113662" y="480365"/>
                    <a:pt x="1129489" y="496191"/>
                    <a:pt x="1147937" y="497266"/>
                  </a:cubicBezTo>
                  <a:cubicBezTo>
                    <a:pt x="1157161" y="497804"/>
                    <a:pt x="1165294" y="494552"/>
                    <a:pt x="1170986" y="488859"/>
                  </a:cubicBezTo>
                  <a:cubicBezTo>
                    <a:pt x="1176679" y="483167"/>
                    <a:pt x="1179931" y="475034"/>
                    <a:pt x="1179393" y="465810"/>
                  </a:cubicBezTo>
                  <a:lnTo>
                    <a:pt x="1168752" y="283209"/>
                  </a:lnTo>
                  <a:lnTo>
                    <a:pt x="1168594" y="283200"/>
                  </a:lnTo>
                  <a:lnTo>
                    <a:pt x="1168584" y="283042"/>
                  </a:lnTo>
                  <a:lnTo>
                    <a:pt x="985984" y="272400"/>
                  </a:lnTo>
                  <a:cubicBezTo>
                    <a:pt x="967536" y="271325"/>
                    <a:pt x="953453" y="285409"/>
                    <a:pt x="954528" y="303857"/>
                  </a:cubicBezTo>
                  <a:cubicBezTo>
                    <a:pt x="955603" y="322305"/>
                    <a:pt x="971430" y="338131"/>
                    <a:pt x="989878" y="339206"/>
                  </a:cubicBezTo>
                  <a:lnTo>
                    <a:pt x="1063926" y="343522"/>
                  </a:lnTo>
                  <a:lnTo>
                    <a:pt x="931377" y="476070"/>
                  </a:lnTo>
                  <a:lnTo>
                    <a:pt x="901397" y="451334"/>
                  </a:lnTo>
                  <a:cubicBezTo>
                    <a:pt x="866923" y="428044"/>
                    <a:pt x="827726" y="411214"/>
                    <a:pt x="785543" y="402582"/>
                  </a:cubicBezTo>
                  <a:lnTo>
                    <a:pt x="750467" y="399046"/>
                  </a:lnTo>
                  <a:lnTo>
                    <a:pt x="750467" y="201853"/>
                  </a:lnTo>
                  <a:lnTo>
                    <a:pt x="807014" y="258399"/>
                  </a:lnTo>
                  <a:cubicBezTo>
                    <a:pt x="820819" y="272205"/>
                    <a:pt x="843201" y="272205"/>
                    <a:pt x="857006" y="258399"/>
                  </a:cubicBezTo>
                  <a:cubicBezTo>
                    <a:pt x="863909" y="251497"/>
                    <a:pt x="867360" y="242450"/>
                    <a:pt x="867360" y="233403"/>
                  </a:cubicBezTo>
                  <a:cubicBezTo>
                    <a:pt x="867360" y="224357"/>
                    <a:pt x="863909" y="215310"/>
                    <a:pt x="857006" y="208407"/>
                  </a:cubicBezTo>
                  <a:lnTo>
                    <a:pt x="720363" y="71764"/>
                  </a:lnTo>
                  <a:lnTo>
                    <a:pt x="720244" y="71883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4" name="グループ化 43"/>
          <p:cNvGrpSpPr>
            <a:grpSpLocks noChangeAspect="1"/>
          </p:cNvGrpSpPr>
          <p:nvPr/>
        </p:nvGrpSpPr>
        <p:grpSpPr>
          <a:xfrm>
            <a:off x="643645" y="2017322"/>
            <a:ext cx="380916" cy="492708"/>
            <a:chOff x="1429830" y="2571749"/>
            <a:chExt cx="1646868" cy="2130207"/>
          </a:xfrm>
        </p:grpSpPr>
        <p:sp>
          <p:nvSpPr>
            <p:cNvPr id="45" name="正方形/長方形 44"/>
            <p:cNvSpPr/>
            <p:nvPr/>
          </p:nvSpPr>
          <p:spPr>
            <a:xfrm>
              <a:off x="1429830" y="2571749"/>
              <a:ext cx="1646868" cy="21302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" name="フリーフォーム 45"/>
            <p:cNvSpPr/>
            <p:nvPr/>
          </p:nvSpPr>
          <p:spPr>
            <a:xfrm>
              <a:off x="1508473" y="2674907"/>
              <a:ext cx="1489582" cy="1923892"/>
            </a:xfrm>
            <a:custGeom>
              <a:avLst/>
              <a:gdLst>
                <a:gd name="connsiteX0" fmla="*/ 0 w 1489583"/>
                <a:gd name="connsiteY0" fmla="*/ 485503 h 1923891"/>
                <a:gd name="connsiteX1" fmla="*/ 1489583 w 1489583"/>
                <a:gd name="connsiteY1" fmla="*/ 485503 h 1923891"/>
                <a:gd name="connsiteX2" fmla="*/ 1489583 w 1489583"/>
                <a:gd name="connsiteY2" fmla="*/ 1923891 h 1923891"/>
                <a:gd name="connsiteX3" fmla="*/ 0 w 1489583"/>
                <a:gd name="connsiteY3" fmla="*/ 1923891 h 1923891"/>
                <a:gd name="connsiteX4" fmla="*/ 218709 w 1489583"/>
                <a:gd name="connsiteY4" fmla="*/ 186266 h 1923891"/>
                <a:gd name="connsiteX5" fmla="*/ 218709 w 1489583"/>
                <a:gd name="connsiteY5" fmla="*/ 231985 h 1923891"/>
                <a:gd name="connsiteX6" fmla="*/ 760189 w 1489583"/>
                <a:gd name="connsiteY6" fmla="*/ 231985 h 1923891"/>
                <a:gd name="connsiteX7" fmla="*/ 760189 w 1489583"/>
                <a:gd name="connsiteY7" fmla="*/ 186266 h 1923891"/>
                <a:gd name="connsiteX8" fmla="*/ 133902 w 1489583"/>
                <a:gd name="connsiteY8" fmla="*/ 108185 h 1923891"/>
                <a:gd name="connsiteX9" fmla="*/ 825571 w 1489583"/>
                <a:gd name="connsiteY9" fmla="*/ 108185 h 1923891"/>
                <a:gd name="connsiteX10" fmla="*/ 825571 w 1489583"/>
                <a:gd name="connsiteY10" fmla="*/ 310067 h 1923891"/>
                <a:gd name="connsiteX11" fmla="*/ 133902 w 1489583"/>
                <a:gd name="connsiteY11" fmla="*/ 310067 h 1923891"/>
                <a:gd name="connsiteX12" fmla="*/ 100255 w 1489583"/>
                <a:gd name="connsiteY12" fmla="*/ 74538 h 1923891"/>
                <a:gd name="connsiteX13" fmla="*/ 100255 w 1489583"/>
                <a:gd name="connsiteY13" fmla="*/ 343714 h 1923891"/>
                <a:gd name="connsiteX14" fmla="*/ 859218 w 1489583"/>
                <a:gd name="connsiteY14" fmla="*/ 343714 h 1923891"/>
                <a:gd name="connsiteX15" fmla="*/ 859218 w 1489583"/>
                <a:gd name="connsiteY15" fmla="*/ 74538 h 1923891"/>
                <a:gd name="connsiteX16" fmla="*/ 0 w 1489583"/>
                <a:gd name="connsiteY16" fmla="*/ 0 h 1923891"/>
                <a:gd name="connsiteX17" fmla="*/ 1489583 w 1489583"/>
                <a:gd name="connsiteY17" fmla="*/ 0 h 1923891"/>
                <a:gd name="connsiteX18" fmla="*/ 1489583 w 1489583"/>
                <a:gd name="connsiteY18" fmla="*/ 430064 h 1923891"/>
                <a:gd name="connsiteX19" fmla="*/ 0 w 1489583"/>
                <a:gd name="connsiteY19" fmla="*/ 430064 h 192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89583" h="1923891">
                  <a:moveTo>
                    <a:pt x="0" y="485503"/>
                  </a:moveTo>
                  <a:lnTo>
                    <a:pt x="1489583" y="485503"/>
                  </a:lnTo>
                  <a:lnTo>
                    <a:pt x="1489583" y="1923891"/>
                  </a:lnTo>
                  <a:lnTo>
                    <a:pt x="0" y="1923891"/>
                  </a:lnTo>
                  <a:close/>
                  <a:moveTo>
                    <a:pt x="218709" y="186266"/>
                  </a:moveTo>
                  <a:lnTo>
                    <a:pt x="218709" y="231985"/>
                  </a:lnTo>
                  <a:lnTo>
                    <a:pt x="760189" y="231985"/>
                  </a:lnTo>
                  <a:lnTo>
                    <a:pt x="760189" y="186266"/>
                  </a:lnTo>
                  <a:close/>
                  <a:moveTo>
                    <a:pt x="133902" y="108185"/>
                  </a:moveTo>
                  <a:lnTo>
                    <a:pt x="825571" y="108185"/>
                  </a:lnTo>
                  <a:lnTo>
                    <a:pt x="825571" y="310067"/>
                  </a:lnTo>
                  <a:lnTo>
                    <a:pt x="133902" y="310067"/>
                  </a:lnTo>
                  <a:close/>
                  <a:moveTo>
                    <a:pt x="100255" y="74538"/>
                  </a:moveTo>
                  <a:lnTo>
                    <a:pt x="100255" y="343714"/>
                  </a:lnTo>
                  <a:lnTo>
                    <a:pt x="859218" y="343714"/>
                  </a:lnTo>
                  <a:lnTo>
                    <a:pt x="859218" y="74538"/>
                  </a:lnTo>
                  <a:close/>
                  <a:moveTo>
                    <a:pt x="0" y="0"/>
                  </a:moveTo>
                  <a:lnTo>
                    <a:pt x="1489583" y="0"/>
                  </a:lnTo>
                  <a:lnTo>
                    <a:pt x="1489583" y="430064"/>
                  </a:lnTo>
                  <a:lnTo>
                    <a:pt x="0" y="4300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7" name="グループ化 46"/>
          <p:cNvGrpSpPr>
            <a:grpSpLocks noChangeAspect="1"/>
          </p:cNvGrpSpPr>
          <p:nvPr/>
        </p:nvGrpSpPr>
        <p:grpSpPr>
          <a:xfrm>
            <a:off x="1181679" y="2017322"/>
            <a:ext cx="380916" cy="492708"/>
            <a:chOff x="1429830" y="2571749"/>
            <a:chExt cx="1646868" cy="2130207"/>
          </a:xfrm>
        </p:grpSpPr>
        <p:sp>
          <p:nvSpPr>
            <p:cNvPr id="48" name="正方形/長方形 47"/>
            <p:cNvSpPr/>
            <p:nvPr/>
          </p:nvSpPr>
          <p:spPr>
            <a:xfrm>
              <a:off x="1429830" y="2571749"/>
              <a:ext cx="1646868" cy="21302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" name="フリーフォーム 48"/>
            <p:cNvSpPr/>
            <p:nvPr/>
          </p:nvSpPr>
          <p:spPr>
            <a:xfrm>
              <a:off x="1508473" y="2674907"/>
              <a:ext cx="1489582" cy="1923892"/>
            </a:xfrm>
            <a:custGeom>
              <a:avLst/>
              <a:gdLst>
                <a:gd name="connsiteX0" fmla="*/ 0 w 1489583"/>
                <a:gd name="connsiteY0" fmla="*/ 485503 h 1923891"/>
                <a:gd name="connsiteX1" fmla="*/ 1489583 w 1489583"/>
                <a:gd name="connsiteY1" fmla="*/ 485503 h 1923891"/>
                <a:gd name="connsiteX2" fmla="*/ 1489583 w 1489583"/>
                <a:gd name="connsiteY2" fmla="*/ 1923891 h 1923891"/>
                <a:gd name="connsiteX3" fmla="*/ 0 w 1489583"/>
                <a:gd name="connsiteY3" fmla="*/ 1923891 h 1923891"/>
                <a:gd name="connsiteX4" fmla="*/ 218709 w 1489583"/>
                <a:gd name="connsiteY4" fmla="*/ 186266 h 1923891"/>
                <a:gd name="connsiteX5" fmla="*/ 218709 w 1489583"/>
                <a:gd name="connsiteY5" fmla="*/ 231985 h 1923891"/>
                <a:gd name="connsiteX6" fmla="*/ 760189 w 1489583"/>
                <a:gd name="connsiteY6" fmla="*/ 231985 h 1923891"/>
                <a:gd name="connsiteX7" fmla="*/ 760189 w 1489583"/>
                <a:gd name="connsiteY7" fmla="*/ 186266 h 1923891"/>
                <a:gd name="connsiteX8" fmla="*/ 133902 w 1489583"/>
                <a:gd name="connsiteY8" fmla="*/ 108185 h 1923891"/>
                <a:gd name="connsiteX9" fmla="*/ 825571 w 1489583"/>
                <a:gd name="connsiteY9" fmla="*/ 108185 h 1923891"/>
                <a:gd name="connsiteX10" fmla="*/ 825571 w 1489583"/>
                <a:gd name="connsiteY10" fmla="*/ 310067 h 1923891"/>
                <a:gd name="connsiteX11" fmla="*/ 133902 w 1489583"/>
                <a:gd name="connsiteY11" fmla="*/ 310067 h 1923891"/>
                <a:gd name="connsiteX12" fmla="*/ 100255 w 1489583"/>
                <a:gd name="connsiteY12" fmla="*/ 74538 h 1923891"/>
                <a:gd name="connsiteX13" fmla="*/ 100255 w 1489583"/>
                <a:gd name="connsiteY13" fmla="*/ 343714 h 1923891"/>
                <a:gd name="connsiteX14" fmla="*/ 859218 w 1489583"/>
                <a:gd name="connsiteY14" fmla="*/ 343714 h 1923891"/>
                <a:gd name="connsiteX15" fmla="*/ 859218 w 1489583"/>
                <a:gd name="connsiteY15" fmla="*/ 74538 h 1923891"/>
                <a:gd name="connsiteX16" fmla="*/ 0 w 1489583"/>
                <a:gd name="connsiteY16" fmla="*/ 0 h 1923891"/>
                <a:gd name="connsiteX17" fmla="*/ 1489583 w 1489583"/>
                <a:gd name="connsiteY17" fmla="*/ 0 h 1923891"/>
                <a:gd name="connsiteX18" fmla="*/ 1489583 w 1489583"/>
                <a:gd name="connsiteY18" fmla="*/ 430064 h 1923891"/>
                <a:gd name="connsiteX19" fmla="*/ 0 w 1489583"/>
                <a:gd name="connsiteY19" fmla="*/ 430064 h 192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89583" h="1923891">
                  <a:moveTo>
                    <a:pt x="0" y="485503"/>
                  </a:moveTo>
                  <a:lnTo>
                    <a:pt x="1489583" y="485503"/>
                  </a:lnTo>
                  <a:lnTo>
                    <a:pt x="1489583" y="1923891"/>
                  </a:lnTo>
                  <a:lnTo>
                    <a:pt x="0" y="1923891"/>
                  </a:lnTo>
                  <a:close/>
                  <a:moveTo>
                    <a:pt x="218709" y="186266"/>
                  </a:moveTo>
                  <a:lnTo>
                    <a:pt x="218709" y="231985"/>
                  </a:lnTo>
                  <a:lnTo>
                    <a:pt x="760189" y="231985"/>
                  </a:lnTo>
                  <a:lnTo>
                    <a:pt x="760189" y="186266"/>
                  </a:lnTo>
                  <a:close/>
                  <a:moveTo>
                    <a:pt x="133902" y="108185"/>
                  </a:moveTo>
                  <a:lnTo>
                    <a:pt x="825571" y="108185"/>
                  </a:lnTo>
                  <a:lnTo>
                    <a:pt x="825571" y="310067"/>
                  </a:lnTo>
                  <a:lnTo>
                    <a:pt x="133902" y="310067"/>
                  </a:lnTo>
                  <a:close/>
                  <a:moveTo>
                    <a:pt x="100255" y="74538"/>
                  </a:moveTo>
                  <a:lnTo>
                    <a:pt x="100255" y="343714"/>
                  </a:lnTo>
                  <a:lnTo>
                    <a:pt x="859218" y="343714"/>
                  </a:lnTo>
                  <a:lnTo>
                    <a:pt x="859218" y="74538"/>
                  </a:lnTo>
                  <a:close/>
                  <a:moveTo>
                    <a:pt x="0" y="0"/>
                  </a:moveTo>
                  <a:lnTo>
                    <a:pt x="1489583" y="0"/>
                  </a:lnTo>
                  <a:lnTo>
                    <a:pt x="1489583" y="430064"/>
                  </a:lnTo>
                  <a:lnTo>
                    <a:pt x="0" y="4300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59" name="テキスト ボックス 58"/>
          <p:cNvSpPr txBox="1"/>
          <p:nvPr/>
        </p:nvSpPr>
        <p:spPr>
          <a:xfrm>
            <a:off x="708485" y="1751132"/>
            <a:ext cx="80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サーバ類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978309" y="1244831"/>
            <a:ext cx="1452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物理構成</a:t>
            </a: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3545261" y="1703021"/>
            <a:ext cx="80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サーバ類</a:t>
            </a: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5379720" y="1259461"/>
            <a:ext cx="1438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論理</a:t>
            </a:r>
            <a:r>
              <a:rPr kumimoji="1" lang="ja-JP" altLang="en-US" sz="2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構成</a:t>
            </a:r>
          </a:p>
        </p:txBody>
      </p:sp>
      <p:sp>
        <p:nvSpPr>
          <p:cNvPr id="105" name="角丸四角形 104"/>
          <p:cNvSpPr/>
          <p:nvPr/>
        </p:nvSpPr>
        <p:spPr>
          <a:xfrm>
            <a:off x="4560574" y="2806503"/>
            <a:ext cx="4222680" cy="365122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6" name="角丸四角形 105"/>
          <p:cNvSpPr/>
          <p:nvPr/>
        </p:nvSpPr>
        <p:spPr>
          <a:xfrm>
            <a:off x="3453194" y="2327469"/>
            <a:ext cx="3741435" cy="365122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7" name="角丸四角形 106"/>
          <p:cNvSpPr/>
          <p:nvPr/>
        </p:nvSpPr>
        <p:spPr>
          <a:xfrm>
            <a:off x="4560574" y="3288582"/>
            <a:ext cx="4222680" cy="365122"/>
          </a:xfrm>
          <a:prstGeom prst="roundRect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94" name="グループ化 93"/>
          <p:cNvGrpSpPr>
            <a:grpSpLocks noChangeAspect="1"/>
          </p:cNvGrpSpPr>
          <p:nvPr/>
        </p:nvGrpSpPr>
        <p:grpSpPr>
          <a:xfrm>
            <a:off x="3796101" y="2551009"/>
            <a:ext cx="894759" cy="894759"/>
            <a:chOff x="3897543" y="1811743"/>
            <a:chExt cx="755987" cy="755996"/>
          </a:xfrm>
        </p:grpSpPr>
        <p:sp>
          <p:nvSpPr>
            <p:cNvPr id="95" name="正方形/長方形 94"/>
            <p:cNvSpPr/>
            <p:nvPr/>
          </p:nvSpPr>
          <p:spPr>
            <a:xfrm>
              <a:off x="3897543" y="1811743"/>
              <a:ext cx="755987" cy="7559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6" name="フリーフォーム 95"/>
            <p:cNvSpPr>
              <a:spLocks noChangeAspect="1"/>
            </p:cNvSpPr>
            <p:nvPr/>
          </p:nvSpPr>
          <p:spPr>
            <a:xfrm>
              <a:off x="3935619" y="1849931"/>
              <a:ext cx="679848" cy="679623"/>
            </a:xfrm>
            <a:custGeom>
              <a:avLst/>
              <a:gdLst>
                <a:gd name="connsiteX0" fmla="*/ 720125 w 1440493"/>
                <a:gd name="connsiteY0" fmla="*/ 71764 h 1440000"/>
                <a:gd name="connsiteX1" fmla="*/ 583482 w 1440493"/>
                <a:gd name="connsiteY1" fmla="*/ 208407 h 1440000"/>
                <a:gd name="connsiteX2" fmla="*/ 583482 w 1440493"/>
                <a:gd name="connsiteY2" fmla="*/ 258399 h 1440000"/>
                <a:gd name="connsiteX3" fmla="*/ 633475 w 1440493"/>
                <a:gd name="connsiteY3" fmla="*/ 258399 h 1440000"/>
                <a:gd name="connsiteX4" fmla="*/ 688886 w 1440493"/>
                <a:gd name="connsiteY4" fmla="*/ 202987 h 1440000"/>
                <a:gd name="connsiteX5" fmla="*/ 688886 w 1440493"/>
                <a:gd name="connsiteY5" fmla="*/ 399161 h 1440000"/>
                <a:gd name="connsiteX6" fmla="*/ 654949 w 1440493"/>
                <a:gd name="connsiteY6" fmla="*/ 402582 h 1440000"/>
                <a:gd name="connsiteX7" fmla="*/ 539094 w 1440493"/>
                <a:gd name="connsiteY7" fmla="*/ 451334 h 1440000"/>
                <a:gd name="connsiteX8" fmla="*/ 518210 w 1440493"/>
                <a:gd name="connsiteY8" fmla="*/ 468565 h 1440000"/>
                <a:gd name="connsiteX9" fmla="*/ 383010 w 1440493"/>
                <a:gd name="connsiteY9" fmla="*/ 333366 h 1440000"/>
                <a:gd name="connsiteX10" fmla="*/ 457059 w 1440493"/>
                <a:gd name="connsiteY10" fmla="*/ 329050 h 1440000"/>
                <a:gd name="connsiteX11" fmla="*/ 492408 w 1440493"/>
                <a:gd name="connsiteY11" fmla="*/ 293701 h 1440000"/>
                <a:gd name="connsiteX12" fmla="*/ 460952 w 1440493"/>
                <a:gd name="connsiteY12" fmla="*/ 262244 h 1440000"/>
                <a:gd name="connsiteX13" fmla="*/ 278352 w 1440493"/>
                <a:gd name="connsiteY13" fmla="*/ 272886 h 1440000"/>
                <a:gd name="connsiteX14" fmla="*/ 278343 w 1440493"/>
                <a:gd name="connsiteY14" fmla="*/ 273044 h 1440000"/>
                <a:gd name="connsiteX15" fmla="*/ 278185 w 1440493"/>
                <a:gd name="connsiteY15" fmla="*/ 273053 h 1440000"/>
                <a:gd name="connsiteX16" fmla="*/ 267543 w 1440493"/>
                <a:gd name="connsiteY16" fmla="*/ 455654 h 1440000"/>
                <a:gd name="connsiteX17" fmla="*/ 275950 w 1440493"/>
                <a:gd name="connsiteY17" fmla="*/ 478703 h 1440000"/>
                <a:gd name="connsiteX18" fmla="*/ 299000 w 1440493"/>
                <a:gd name="connsiteY18" fmla="*/ 487110 h 1440000"/>
                <a:gd name="connsiteX19" fmla="*/ 334349 w 1440493"/>
                <a:gd name="connsiteY19" fmla="*/ 451760 h 1440000"/>
                <a:gd name="connsiteX20" fmla="*/ 338753 w 1440493"/>
                <a:gd name="connsiteY20" fmla="*/ 376195 h 1440000"/>
                <a:gd name="connsiteX21" fmla="*/ 474105 w 1440493"/>
                <a:gd name="connsiteY21" fmla="*/ 511548 h 1440000"/>
                <a:gd name="connsiteX22" fmla="*/ 451580 w 1440493"/>
                <a:gd name="connsiteY22" fmla="*/ 538849 h 1440000"/>
                <a:gd name="connsiteX23" fmla="*/ 402828 w 1440493"/>
                <a:gd name="connsiteY23" fmla="*/ 654703 h 1440000"/>
                <a:gd name="connsiteX24" fmla="*/ 399292 w 1440493"/>
                <a:gd name="connsiteY24" fmla="*/ 689777 h 1440000"/>
                <a:gd name="connsiteX25" fmla="*/ 210433 w 1440493"/>
                <a:gd name="connsiteY25" fmla="*/ 689777 h 1440000"/>
                <a:gd name="connsiteX26" fmla="*/ 266980 w 1440493"/>
                <a:gd name="connsiteY26" fmla="*/ 633231 h 1440000"/>
                <a:gd name="connsiteX27" fmla="*/ 266980 w 1440493"/>
                <a:gd name="connsiteY27" fmla="*/ 583239 h 1440000"/>
                <a:gd name="connsiteX28" fmla="*/ 241984 w 1440493"/>
                <a:gd name="connsiteY28" fmla="*/ 572885 h 1440000"/>
                <a:gd name="connsiteX29" fmla="*/ 216988 w 1440493"/>
                <a:gd name="connsiteY29" fmla="*/ 583239 h 1440000"/>
                <a:gd name="connsiteX30" fmla="*/ 80345 w 1440493"/>
                <a:gd name="connsiteY30" fmla="*/ 719881 h 1440000"/>
                <a:gd name="connsiteX31" fmla="*/ 80464 w 1440493"/>
                <a:gd name="connsiteY31" fmla="*/ 720000 h 1440000"/>
                <a:gd name="connsiteX32" fmla="*/ 80345 w 1440493"/>
                <a:gd name="connsiteY32" fmla="*/ 720118 h 1440000"/>
                <a:gd name="connsiteX33" fmla="*/ 216987 w 1440493"/>
                <a:gd name="connsiteY33" fmla="*/ 856761 h 1440000"/>
                <a:gd name="connsiteX34" fmla="*/ 266979 w 1440493"/>
                <a:gd name="connsiteY34" fmla="*/ 856761 h 1440000"/>
                <a:gd name="connsiteX35" fmla="*/ 266979 w 1440493"/>
                <a:gd name="connsiteY35" fmla="*/ 806769 h 1440000"/>
                <a:gd name="connsiteX36" fmla="*/ 211568 w 1440493"/>
                <a:gd name="connsiteY36" fmla="*/ 751357 h 1440000"/>
                <a:gd name="connsiteX37" fmla="*/ 399407 w 1440493"/>
                <a:gd name="connsiteY37" fmla="*/ 751357 h 1440000"/>
                <a:gd name="connsiteX38" fmla="*/ 402828 w 1440493"/>
                <a:gd name="connsiteY38" fmla="*/ 785297 h 1440000"/>
                <a:gd name="connsiteX39" fmla="*/ 451580 w 1440493"/>
                <a:gd name="connsiteY39" fmla="*/ 901151 h 1440000"/>
                <a:gd name="connsiteX40" fmla="*/ 475268 w 1440493"/>
                <a:gd name="connsiteY40" fmla="*/ 929862 h 1440000"/>
                <a:gd name="connsiteX41" fmla="*/ 336224 w 1440493"/>
                <a:gd name="connsiteY41" fmla="*/ 1068906 h 1440000"/>
                <a:gd name="connsiteX42" fmla="*/ 331820 w 1440493"/>
                <a:gd name="connsiteY42" fmla="*/ 993341 h 1440000"/>
                <a:gd name="connsiteX43" fmla="*/ 296471 w 1440493"/>
                <a:gd name="connsiteY43" fmla="*/ 957991 h 1440000"/>
                <a:gd name="connsiteX44" fmla="*/ 273421 w 1440493"/>
                <a:gd name="connsiteY44" fmla="*/ 966398 h 1440000"/>
                <a:gd name="connsiteX45" fmla="*/ 265014 w 1440493"/>
                <a:gd name="connsiteY45" fmla="*/ 989447 h 1440000"/>
                <a:gd name="connsiteX46" fmla="*/ 275656 w 1440493"/>
                <a:gd name="connsiteY46" fmla="*/ 1172048 h 1440000"/>
                <a:gd name="connsiteX47" fmla="*/ 275814 w 1440493"/>
                <a:gd name="connsiteY47" fmla="*/ 1172057 h 1440000"/>
                <a:gd name="connsiteX48" fmla="*/ 275823 w 1440493"/>
                <a:gd name="connsiteY48" fmla="*/ 1172215 h 1440000"/>
                <a:gd name="connsiteX49" fmla="*/ 458423 w 1440493"/>
                <a:gd name="connsiteY49" fmla="*/ 1182857 h 1440000"/>
                <a:gd name="connsiteX50" fmla="*/ 489879 w 1440493"/>
                <a:gd name="connsiteY50" fmla="*/ 1151400 h 1440000"/>
                <a:gd name="connsiteX51" fmla="*/ 454530 w 1440493"/>
                <a:gd name="connsiteY51" fmla="*/ 1116051 h 1440000"/>
                <a:gd name="connsiteX52" fmla="*/ 380481 w 1440493"/>
                <a:gd name="connsiteY52" fmla="*/ 1111735 h 1440000"/>
                <a:gd name="connsiteX53" fmla="*/ 519619 w 1440493"/>
                <a:gd name="connsiteY53" fmla="*/ 972598 h 1440000"/>
                <a:gd name="connsiteX54" fmla="*/ 539094 w 1440493"/>
                <a:gd name="connsiteY54" fmla="*/ 988666 h 1440000"/>
                <a:gd name="connsiteX55" fmla="*/ 654949 w 1440493"/>
                <a:gd name="connsiteY55" fmla="*/ 1037418 h 1440000"/>
                <a:gd name="connsiteX56" fmla="*/ 688887 w 1440493"/>
                <a:gd name="connsiteY56" fmla="*/ 1040839 h 1440000"/>
                <a:gd name="connsiteX57" fmla="*/ 688888 w 1440493"/>
                <a:gd name="connsiteY57" fmla="*/ 1246506 h 1440000"/>
                <a:gd name="connsiteX58" fmla="*/ 633476 w 1440493"/>
                <a:gd name="connsiteY58" fmla="*/ 1191095 h 1440000"/>
                <a:gd name="connsiteX59" fmla="*/ 583484 w 1440493"/>
                <a:gd name="connsiteY59" fmla="*/ 1191095 h 1440000"/>
                <a:gd name="connsiteX60" fmla="*/ 583484 w 1440493"/>
                <a:gd name="connsiteY60" fmla="*/ 1241087 h 1440000"/>
                <a:gd name="connsiteX61" fmla="*/ 720126 w 1440493"/>
                <a:gd name="connsiteY61" fmla="*/ 1377729 h 1440000"/>
                <a:gd name="connsiteX62" fmla="*/ 720245 w 1440493"/>
                <a:gd name="connsiteY62" fmla="*/ 1377610 h 1440000"/>
                <a:gd name="connsiteX63" fmla="*/ 720364 w 1440493"/>
                <a:gd name="connsiteY63" fmla="*/ 1377729 h 1440000"/>
                <a:gd name="connsiteX64" fmla="*/ 857006 w 1440493"/>
                <a:gd name="connsiteY64" fmla="*/ 1241086 h 1440000"/>
                <a:gd name="connsiteX65" fmla="*/ 867360 w 1440493"/>
                <a:gd name="connsiteY65" fmla="*/ 1216090 h 1440000"/>
                <a:gd name="connsiteX66" fmla="*/ 857006 w 1440493"/>
                <a:gd name="connsiteY66" fmla="*/ 1191094 h 1440000"/>
                <a:gd name="connsiteX67" fmla="*/ 807014 w 1440493"/>
                <a:gd name="connsiteY67" fmla="*/ 1191094 h 1440000"/>
                <a:gd name="connsiteX68" fmla="*/ 750468 w 1440493"/>
                <a:gd name="connsiteY68" fmla="*/ 1247641 h 1440000"/>
                <a:gd name="connsiteX69" fmla="*/ 750468 w 1440493"/>
                <a:gd name="connsiteY69" fmla="*/ 1040953 h 1440000"/>
                <a:gd name="connsiteX70" fmla="*/ 785543 w 1440493"/>
                <a:gd name="connsiteY70" fmla="*/ 1037418 h 1440000"/>
                <a:gd name="connsiteX71" fmla="*/ 901397 w 1440493"/>
                <a:gd name="connsiteY71" fmla="*/ 988666 h 1440000"/>
                <a:gd name="connsiteX72" fmla="*/ 929228 w 1440493"/>
                <a:gd name="connsiteY72" fmla="*/ 965703 h 1440000"/>
                <a:gd name="connsiteX73" fmla="*/ 1068466 w 1440493"/>
                <a:gd name="connsiteY73" fmla="*/ 1104940 h 1440000"/>
                <a:gd name="connsiteX74" fmla="*/ 994418 w 1440493"/>
                <a:gd name="connsiteY74" fmla="*/ 1109256 h 1440000"/>
                <a:gd name="connsiteX75" fmla="*/ 959068 w 1440493"/>
                <a:gd name="connsiteY75" fmla="*/ 1144605 h 1440000"/>
                <a:gd name="connsiteX76" fmla="*/ 990524 w 1440493"/>
                <a:gd name="connsiteY76" fmla="*/ 1176062 h 1440000"/>
                <a:gd name="connsiteX77" fmla="*/ 1173124 w 1440493"/>
                <a:gd name="connsiteY77" fmla="*/ 1165420 h 1440000"/>
                <a:gd name="connsiteX78" fmla="*/ 1173134 w 1440493"/>
                <a:gd name="connsiteY78" fmla="*/ 1165262 h 1440000"/>
                <a:gd name="connsiteX79" fmla="*/ 1173292 w 1440493"/>
                <a:gd name="connsiteY79" fmla="*/ 1165253 h 1440000"/>
                <a:gd name="connsiteX80" fmla="*/ 1183933 w 1440493"/>
                <a:gd name="connsiteY80" fmla="*/ 982652 h 1440000"/>
                <a:gd name="connsiteX81" fmla="*/ 1175526 w 1440493"/>
                <a:gd name="connsiteY81" fmla="*/ 959603 h 1440000"/>
                <a:gd name="connsiteX82" fmla="*/ 1152477 w 1440493"/>
                <a:gd name="connsiteY82" fmla="*/ 951196 h 1440000"/>
                <a:gd name="connsiteX83" fmla="*/ 1117127 w 1440493"/>
                <a:gd name="connsiteY83" fmla="*/ 986546 h 1440000"/>
                <a:gd name="connsiteX84" fmla="*/ 1112724 w 1440493"/>
                <a:gd name="connsiteY84" fmla="*/ 1062111 h 1440000"/>
                <a:gd name="connsiteX85" fmla="*/ 972118 w 1440493"/>
                <a:gd name="connsiteY85" fmla="*/ 921505 h 1440000"/>
                <a:gd name="connsiteX86" fmla="*/ 988912 w 1440493"/>
                <a:gd name="connsiteY86" fmla="*/ 901151 h 1440000"/>
                <a:gd name="connsiteX87" fmla="*/ 1037663 w 1440493"/>
                <a:gd name="connsiteY87" fmla="*/ 785297 h 1440000"/>
                <a:gd name="connsiteX88" fmla="*/ 1041085 w 1440493"/>
                <a:gd name="connsiteY88" fmla="*/ 751357 h 1440000"/>
                <a:gd name="connsiteX89" fmla="*/ 1223101 w 1440493"/>
                <a:gd name="connsiteY89" fmla="*/ 751357 h 1440000"/>
                <a:gd name="connsiteX90" fmla="*/ 1167689 w 1440493"/>
                <a:gd name="connsiteY90" fmla="*/ 806769 h 1440000"/>
                <a:gd name="connsiteX91" fmla="*/ 1167689 w 1440493"/>
                <a:gd name="connsiteY91" fmla="*/ 856761 h 1440000"/>
                <a:gd name="connsiteX92" fmla="*/ 1217681 w 1440493"/>
                <a:gd name="connsiteY92" fmla="*/ 856761 h 1440000"/>
                <a:gd name="connsiteX93" fmla="*/ 1354324 w 1440493"/>
                <a:gd name="connsiteY93" fmla="*/ 720118 h 1440000"/>
                <a:gd name="connsiteX94" fmla="*/ 1354205 w 1440493"/>
                <a:gd name="connsiteY94" fmla="*/ 720000 h 1440000"/>
                <a:gd name="connsiteX95" fmla="*/ 1354324 w 1440493"/>
                <a:gd name="connsiteY95" fmla="*/ 719881 h 1440000"/>
                <a:gd name="connsiteX96" fmla="*/ 1217681 w 1440493"/>
                <a:gd name="connsiteY96" fmla="*/ 583239 h 1440000"/>
                <a:gd name="connsiteX97" fmla="*/ 1192685 w 1440493"/>
                <a:gd name="connsiteY97" fmla="*/ 572885 h 1440000"/>
                <a:gd name="connsiteX98" fmla="*/ 1167689 w 1440493"/>
                <a:gd name="connsiteY98" fmla="*/ 583239 h 1440000"/>
                <a:gd name="connsiteX99" fmla="*/ 1167689 w 1440493"/>
                <a:gd name="connsiteY99" fmla="*/ 633231 h 1440000"/>
                <a:gd name="connsiteX100" fmla="*/ 1224236 w 1440493"/>
                <a:gd name="connsiteY100" fmla="*/ 689777 h 1440000"/>
                <a:gd name="connsiteX101" fmla="*/ 1041199 w 1440493"/>
                <a:gd name="connsiteY101" fmla="*/ 689777 h 1440000"/>
                <a:gd name="connsiteX102" fmla="*/ 1037663 w 1440493"/>
                <a:gd name="connsiteY102" fmla="*/ 654703 h 1440000"/>
                <a:gd name="connsiteX103" fmla="*/ 988912 w 1440493"/>
                <a:gd name="connsiteY103" fmla="*/ 538849 h 1440000"/>
                <a:gd name="connsiteX104" fmla="*/ 973891 w 1440493"/>
                <a:gd name="connsiteY104" fmla="*/ 520644 h 1440000"/>
                <a:gd name="connsiteX105" fmla="*/ 1108184 w 1440493"/>
                <a:gd name="connsiteY105" fmla="*/ 386351 h 1440000"/>
                <a:gd name="connsiteX106" fmla="*/ 1112587 w 1440493"/>
                <a:gd name="connsiteY106" fmla="*/ 461916 h 1440000"/>
                <a:gd name="connsiteX107" fmla="*/ 1147937 w 1440493"/>
                <a:gd name="connsiteY107" fmla="*/ 497266 h 1440000"/>
                <a:gd name="connsiteX108" fmla="*/ 1170986 w 1440493"/>
                <a:gd name="connsiteY108" fmla="*/ 488859 h 1440000"/>
                <a:gd name="connsiteX109" fmla="*/ 1179393 w 1440493"/>
                <a:gd name="connsiteY109" fmla="*/ 465810 h 1440000"/>
                <a:gd name="connsiteX110" fmla="*/ 1168752 w 1440493"/>
                <a:gd name="connsiteY110" fmla="*/ 283209 h 1440000"/>
                <a:gd name="connsiteX111" fmla="*/ 1168594 w 1440493"/>
                <a:gd name="connsiteY111" fmla="*/ 283200 h 1440000"/>
                <a:gd name="connsiteX112" fmla="*/ 1168584 w 1440493"/>
                <a:gd name="connsiteY112" fmla="*/ 283042 h 1440000"/>
                <a:gd name="connsiteX113" fmla="*/ 985984 w 1440493"/>
                <a:gd name="connsiteY113" fmla="*/ 272400 h 1440000"/>
                <a:gd name="connsiteX114" fmla="*/ 954528 w 1440493"/>
                <a:gd name="connsiteY114" fmla="*/ 303857 h 1440000"/>
                <a:gd name="connsiteX115" fmla="*/ 989878 w 1440493"/>
                <a:gd name="connsiteY115" fmla="*/ 339206 h 1440000"/>
                <a:gd name="connsiteX116" fmla="*/ 1063926 w 1440493"/>
                <a:gd name="connsiteY116" fmla="*/ 343522 h 1440000"/>
                <a:gd name="connsiteX117" fmla="*/ 931377 w 1440493"/>
                <a:gd name="connsiteY117" fmla="*/ 476070 h 1440000"/>
                <a:gd name="connsiteX118" fmla="*/ 901397 w 1440493"/>
                <a:gd name="connsiteY118" fmla="*/ 451334 h 1440000"/>
                <a:gd name="connsiteX119" fmla="*/ 785543 w 1440493"/>
                <a:gd name="connsiteY119" fmla="*/ 402582 h 1440000"/>
                <a:gd name="connsiteX120" fmla="*/ 750467 w 1440493"/>
                <a:gd name="connsiteY120" fmla="*/ 399046 h 1440000"/>
                <a:gd name="connsiteX121" fmla="*/ 750467 w 1440493"/>
                <a:gd name="connsiteY121" fmla="*/ 201853 h 1440000"/>
                <a:gd name="connsiteX122" fmla="*/ 807014 w 1440493"/>
                <a:gd name="connsiteY122" fmla="*/ 258399 h 1440000"/>
                <a:gd name="connsiteX123" fmla="*/ 857006 w 1440493"/>
                <a:gd name="connsiteY123" fmla="*/ 258399 h 1440000"/>
                <a:gd name="connsiteX124" fmla="*/ 867360 w 1440493"/>
                <a:gd name="connsiteY124" fmla="*/ 233403 h 1440000"/>
                <a:gd name="connsiteX125" fmla="*/ 857006 w 1440493"/>
                <a:gd name="connsiteY125" fmla="*/ 208407 h 1440000"/>
                <a:gd name="connsiteX126" fmla="*/ 720363 w 1440493"/>
                <a:gd name="connsiteY126" fmla="*/ 71764 h 1440000"/>
                <a:gd name="connsiteX127" fmla="*/ 720244 w 1440493"/>
                <a:gd name="connsiteY127" fmla="*/ 71883 h 1440000"/>
                <a:gd name="connsiteX128" fmla="*/ 0 w 1440493"/>
                <a:gd name="connsiteY128" fmla="*/ 0 h 1440000"/>
                <a:gd name="connsiteX129" fmla="*/ 1440493 w 1440493"/>
                <a:gd name="connsiteY129" fmla="*/ 0 h 1440000"/>
                <a:gd name="connsiteX130" fmla="*/ 1440493 w 1440493"/>
                <a:gd name="connsiteY130" fmla="*/ 1440000 h 1440000"/>
                <a:gd name="connsiteX131" fmla="*/ 0 w 1440493"/>
                <a:gd name="connsiteY13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440493" h="1440000">
                  <a:moveTo>
                    <a:pt x="720125" y="71764"/>
                  </a:moveTo>
                  <a:lnTo>
                    <a:pt x="583482" y="208407"/>
                  </a:lnTo>
                  <a:cubicBezTo>
                    <a:pt x="569677" y="222212"/>
                    <a:pt x="569677" y="244594"/>
                    <a:pt x="583482" y="258399"/>
                  </a:cubicBezTo>
                  <a:cubicBezTo>
                    <a:pt x="597287" y="272204"/>
                    <a:pt x="619670" y="272204"/>
                    <a:pt x="633475" y="258399"/>
                  </a:cubicBezTo>
                  <a:lnTo>
                    <a:pt x="688886" y="202987"/>
                  </a:lnTo>
                  <a:lnTo>
                    <a:pt x="688886" y="399161"/>
                  </a:lnTo>
                  <a:lnTo>
                    <a:pt x="654949" y="402582"/>
                  </a:lnTo>
                  <a:cubicBezTo>
                    <a:pt x="612765" y="411214"/>
                    <a:pt x="573568" y="428044"/>
                    <a:pt x="539094" y="451334"/>
                  </a:cubicBezTo>
                  <a:lnTo>
                    <a:pt x="518210" y="468565"/>
                  </a:lnTo>
                  <a:lnTo>
                    <a:pt x="383010" y="333366"/>
                  </a:lnTo>
                  <a:lnTo>
                    <a:pt x="457059" y="329050"/>
                  </a:lnTo>
                  <a:cubicBezTo>
                    <a:pt x="475507" y="327975"/>
                    <a:pt x="491334" y="312149"/>
                    <a:pt x="492408" y="293701"/>
                  </a:cubicBezTo>
                  <a:cubicBezTo>
                    <a:pt x="493484" y="275253"/>
                    <a:pt x="479400" y="261169"/>
                    <a:pt x="460952" y="262244"/>
                  </a:cubicBezTo>
                  <a:lnTo>
                    <a:pt x="278352" y="272886"/>
                  </a:lnTo>
                  <a:lnTo>
                    <a:pt x="278343" y="273044"/>
                  </a:lnTo>
                  <a:lnTo>
                    <a:pt x="278185" y="273053"/>
                  </a:lnTo>
                  <a:lnTo>
                    <a:pt x="267543" y="455654"/>
                  </a:lnTo>
                  <a:cubicBezTo>
                    <a:pt x="267006" y="464878"/>
                    <a:pt x="270258" y="473011"/>
                    <a:pt x="275950" y="478703"/>
                  </a:cubicBezTo>
                  <a:cubicBezTo>
                    <a:pt x="281643" y="484396"/>
                    <a:pt x="289776" y="487648"/>
                    <a:pt x="299000" y="487110"/>
                  </a:cubicBezTo>
                  <a:cubicBezTo>
                    <a:pt x="317448" y="486035"/>
                    <a:pt x="333274" y="470209"/>
                    <a:pt x="334349" y="451760"/>
                  </a:cubicBezTo>
                  <a:lnTo>
                    <a:pt x="338753" y="376195"/>
                  </a:lnTo>
                  <a:lnTo>
                    <a:pt x="474105" y="511548"/>
                  </a:lnTo>
                  <a:lnTo>
                    <a:pt x="451580" y="538849"/>
                  </a:lnTo>
                  <a:cubicBezTo>
                    <a:pt x="428290" y="573323"/>
                    <a:pt x="411460" y="612520"/>
                    <a:pt x="402828" y="654703"/>
                  </a:cubicBezTo>
                  <a:lnTo>
                    <a:pt x="399292" y="689777"/>
                  </a:lnTo>
                  <a:lnTo>
                    <a:pt x="210433" y="689777"/>
                  </a:lnTo>
                  <a:lnTo>
                    <a:pt x="266980" y="633231"/>
                  </a:lnTo>
                  <a:cubicBezTo>
                    <a:pt x="280785" y="619426"/>
                    <a:pt x="280785" y="597044"/>
                    <a:pt x="266980" y="583239"/>
                  </a:cubicBezTo>
                  <a:cubicBezTo>
                    <a:pt x="260077" y="576336"/>
                    <a:pt x="251030" y="572885"/>
                    <a:pt x="241984" y="572885"/>
                  </a:cubicBezTo>
                  <a:cubicBezTo>
                    <a:pt x="232937" y="572885"/>
                    <a:pt x="223890" y="576336"/>
                    <a:pt x="216988" y="583239"/>
                  </a:cubicBezTo>
                  <a:lnTo>
                    <a:pt x="80345" y="719881"/>
                  </a:lnTo>
                  <a:lnTo>
                    <a:pt x="80464" y="720000"/>
                  </a:lnTo>
                  <a:lnTo>
                    <a:pt x="80345" y="720118"/>
                  </a:lnTo>
                  <a:lnTo>
                    <a:pt x="216987" y="856761"/>
                  </a:lnTo>
                  <a:cubicBezTo>
                    <a:pt x="230792" y="870566"/>
                    <a:pt x="253174" y="870566"/>
                    <a:pt x="266979" y="856761"/>
                  </a:cubicBezTo>
                  <a:cubicBezTo>
                    <a:pt x="280784" y="842956"/>
                    <a:pt x="280784" y="820574"/>
                    <a:pt x="266979" y="806769"/>
                  </a:cubicBezTo>
                  <a:lnTo>
                    <a:pt x="211568" y="751357"/>
                  </a:lnTo>
                  <a:lnTo>
                    <a:pt x="399407" y="751357"/>
                  </a:lnTo>
                  <a:lnTo>
                    <a:pt x="402828" y="785297"/>
                  </a:lnTo>
                  <a:cubicBezTo>
                    <a:pt x="411460" y="827481"/>
                    <a:pt x="428290" y="866678"/>
                    <a:pt x="451580" y="901151"/>
                  </a:cubicBezTo>
                  <a:lnTo>
                    <a:pt x="475268" y="929862"/>
                  </a:lnTo>
                  <a:lnTo>
                    <a:pt x="336224" y="1068906"/>
                  </a:lnTo>
                  <a:lnTo>
                    <a:pt x="331820" y="993341"/>
                  </a:lnTo>
                  <a:cubicBezTo>
                    <a:pt x="330745" y="974892"/>
                    <a:pt x="314919" y="959066"/>
                    <a:pt x="296471" y="957991"/>
                  </a:cubicBezTo>
                  <a:cubicBezTo>
                    <a:pt x="287247" y="957453"/>
                    <a:pt x="279114" y="960705"/>
                    <a:pt x="273421" y="966398"/>
                  </a:cubicBezTo>
                  <a:cubicBezTo>
                    <a:pt x="267729" y="972090"/>
                    <a:pt x="264477" y="980223"/>
                    <a:pt x="265014" y="989447"/>
                  </a:cubicBezTo>
                  <a:lnTo>
                    <a:pt x="275656" y="1172048"/>
                  </a:lnTo>
                  <a:lnTo>
                    <a:pt x="275814" y="1172057"/>
                  </a:lnTo>
                  <a:lnTo>
                    <a:pt x="275823" y="1172215"/>
                  </a:lnTo>
                  <a:lnTo>
                    <a:pt x="458423" y="1182857"/>
                  </a:lnTo>
                  <a:cubicBezTo>
                    <a:pt x="476871" y="1183932"/>
                    <a:pt x="490955" y="1169848"/>
                    <a:pt x="489879" y="1151400"/>
                  </a:cubicBezTo>
                  <a:cubicBezTo>
                    <a:pt x="488805" y="1132952"/>
                    <a:pt x="472978" y="1117126"/>
                    <a:pt x="454530" y="1116051"/>
                  </a:cubicBezTo>
                  <a:lnTo>
                    <a:pt x="380481" y="1111735"/>
                  </a:lnTo>
                  <a:lnTo>
                    <a:pt x="519619" y="972598"/>
                  </a:lnTo>
                  <a:lnTo>
                    <a:pt x="539094" y="988666"/>
                  </a:lnTo>
                  <a:cubicBezTo>
                    <a:pt x="573568" y="1011956"/>
                    <a:pt x="612765" y="1028786"/>
                    <a:pt x="654949" y="1037418"/>
                  </a:cubicBezTo>
                  <a:lnTo>
                    <a:pt x="688887" y="1040839"/>
                  </a:lnTo>
                  <a:lnTo>
                    <a:pt x="688888" y="1246506"/>
                  </a:lnTo>
                  <a:lnTo>
                    <a:pt x="633476" y="1191095"/>
                  </a:lnTo>
                  <a:cubicBezTo>
                    <a:pt x="619671" y="1177290"/>
                    <a:pt x="597289" y="1177290"/>
                    <a:pt x="583484" y="1191095"/>
                  </a:cubicBezTo>
                  <a:cubicBezTo>
                    <a:pt x="569679" y="1204900"/>
                    <a:pt x="569679" y="1227282"/>
                    <a:pt x="583484" y="1241087"/>
                  </a:cubicBezTo>
                  <a:lnTo>
                    <a:pt x="720126" y="1377729"/>
                  </a:lnTo>
                  <a:lnTo>
                    <a:pt x="720245" y="1377610"/>
                  </a:lnTo>
                  <a:lnTo>
                    <a:pt x="720364" y="1377729"/>
                  </a:lnTo>
                  <a:lnTo>
                    <a:pt x="857006" y="1241086"/>
                  </a:lnTo>
                  <a:cubicBezTo>
                    <a:pt x="863909" y="1234184"/>
                    <a:pt x="867360" y="1225137"/>
                    <a:pt x="867360" y="1216090"/>
                  </a:cubicBezTo>
                  <a:cubicBezTo>
                    <a:pt x="867360" y="1207044"/>
                    <a:pt x="863909" y="1197997"/>
                    <a:pt x="857006" y="1191094"/>
                  </a:cubicBezTo>
                  <a:cubicBezTo>
                    <a:pt x="843201" y="1177289"/>
                    <a:pt x="820819" y="1177289"/>
                    <a:pt x="807014" y="1191094"/>
                  </a:cubicBezTo>
                  <a:lnTo>
                    <a:pt x="750468" y="1247641"/>
                  </a:lnTo>
                  <a:lnTo>
                    <a:pt x="750468" y="1040953"/>
                  </a:lnTo>
                  <a:lnTo>
                    <a:pt x="785543" y="1037418"/>
                  </a:lnTo>
                  <a:cubicBezTo>
                    <a:pt x="827726" y="1028786"/>
                    <a:pt x="866923" y="1011956"/>
                    <a:pt x="901397" y="988666"/>
                  </a:cubicBezTo>
                  <a:lnTo>
                    <a:pt x="929228" y="965703"/>
                  </a:lnTo>
                  <a:lnTo>
                    <a:pt x="1068466" y="1104940"/>
                  </a:lnTo>
                  <a:lnTo>
                    <a:pt x="994418" y="1109256"/>
                  </a:lnTo>
                  <a:cubicBezTo>
                    <a:pt x="975970" y="1110331"/>
                    <a:pt x="960143" y="1126157"/>
                    <a:pt x="959068" y="1144605"/>
                  </a:cubicBezTo>
                  <a:cubicBezTo>
                    <a:pt x="957993" y="1163053"/>
                    <a:pt x="972076" y="1177137"/>
                    <a:pt x="990524" y="1176062"/>
                  </a:cubicBezTo>
                  <a:lnTo>
                    <a:pt x="1173124" y="1165420"/>
                  </a:lnTo>
                  <a:lnTo>
                    <a:pt x="1173134" y="1165262"/>
                  </a:lnTo>
                  <a:lnTo>
                    <a:pt x="1173292" y="1165253"/>
                  </a:lnTo>
                  <a:lnTo>
                    <a:pt x="1183933" y="982652"/>
                  </a:lnTo>
                  <a:cubicBezTo>
                    <a:pt x="1184471" y="973428"/>
                    <a:pt x="1181219" y="965295"/>
                    <a:pt x="1175526" y="959603"/>
                  </a:cubicBezTo>
                  <a:cubicBezTo>
                    <a:pt x="1169834" y="953910"/>
                    <a:pt x="1161701" y="950658"/>
                    <a:pt x="1152477" y="951196"/>
                  </a:cubicBezTo>
                  <a:cubicBezTo>
                    <a:pt x="1134029" y="952271"/>
                    <a:pt x="1118202" y="968097"/>
                    <a:pt x="1117127" y="986546"/>
                  </a:cubicBezTo>
                  <a:lnTo>
                    <a:pt x="1112724" y="1062111"/>
                  </a:lnTo>
                  <a:lnTo>
                    <a:pt x="972118" y="921505"/>
                  </a:lnTo>
                  <a:lnTo>
                    <a:pt x="988912" y="901151"/>
                  </a:lnTo>
                  <a:cubicBezTo>
                    <a:pt x="1012202" y="866678"/>
                    <a:pt x="1029031" y="827481"/>
                    <a:pt x="1037663" y="785297"/>
                  </a:cubicBezTo>
                  <a:lnTo>
                    <a:pt x="1041085" y="751357"/>
                  </a:lnTo>
                  <a:lnTo>
                    <a:pt x="1223101" y="751357"/>
                  </a:lnTo>
                  <a:lnTo>
                    <a:pt x="1167689" y="806769"/>
                  </a:lnTo>
                  <a:cubicBezTo>
                    <a:pt x="1153884" y="820574"/>
                    <a:pt x="1153884" y="842956"/>
                    <a:pt x="1167689" y="856761"/>
                  </a:cubicBezTo>
                  <a:cubicBezTo>
                    <a:pt x="1181494" y="870566"/>
                    <a:pt x="1203876" y="870566"/>
                    <a:pt x="1217681" y="856761"/>
                  </a:cubicBezTo>
                  <a:lnTo>
                    <a:pt x="1354324" y="720118"/>
                  </a:lnTo>
                  <a:lnTo>
                    <a:pt x="1354205" y="720000"/>
                  </a:lnTo>
                  <a:lnTo>
                    <a:pt x="1354324" y="719881"/>
                  </a:lnTo>
                  <a:lnTo>
                    <a:pt x="1217681" y="583239"/>
                  </a:lnTo>
                  <a:cubicBezTo>
                    <a:pt x="1210778" y="576336"/>
                    <a:pt x="1201732" y="572885"/>
                    <a:pt x="1192685" y="572885"/>
                  </a:cubicBezTo>
                  <a:cubicBezTo>
                    <a:pt x="1183638" y="572885"/>
                    <a:pt x="1174591" y="576336"/>
                    <a:pt x="1167689" y="583239"/>
                  </a:cubicBezTo>
                  <a:cubicBezTo>
                    <a:pt x="1153884" y="597044"/>
                    <a:pt x="1153884" y="619426"/>
                    <a:pt x="1167689" y="633231"/>
                  </a:cubicBezTo>
                  <a:lnTo>
                    <a:pt x="1224236" y="689777"/>
                  </a:lnTo>
                  <a:lnTo>
                    <a:pt x="1041199" y="689777"/>
                  </a:lnTo>
                  <a:lnTo>
                    <a:pt x="1037663" y="654703"/>
                  </a:lnTo>
                  <a:cubicBezTo>
                    <a:pt x="1029031" y="612520"/>
                    <a:pt x="1012202" y="573323"/>
                    <a:pt x="988912" y="538849"/>
                  </a:cubicBezTo>
                  <a:lnTo>
                    <a:pt x="973891" y="520644"/>
                  </a:lnTo>
                  <a:lnTo>
                    <a:pt x="1108184" y="386351"/>
                  </a:lnTo>
                  <a:lnTo>
                    <a:pt x="1112587" y="461916"/>
                  </a:lnTo>
                  <a:cubicBezTo>
                    <a:pt x="1113662" y="480365"/>
                    <a:pt x="1129489" y="496191"/>
                    <a:pt x="1147937" y="497266"/>
                  </a:cubicBezTo>
                  <a:cubicBezTo>
                    <a:pt x="1157161" y="497804"/>
                    <a:pt x="1165294" y="494552"/>
                    <a:pt x="1170986" y="488859"/>
                  </a:cubicBezTo>
                  <a:cubicBezTo>
                    <a:pt x="1176679" y="483167"/>
                    <a:pt x="1179931" y="475034"/>
                    <a:pt x="1179393" y="465810"/>
                  </a:cubicBezTo>
                  <a:lnTo>
                    <a:pt x="1168752" y="283209"/>
                  </a:lnTo>
                  <a:lnTo>
                    <a:pt x="1168594" y="283200"/>
                  </a:lnTo>
                  <a:lnTo>
                    <a:pt x="1168584" y="283042"/>
                  </a:lnTo>
                  <a:lnTo>
                    <a:pt x="985984" y="272400"/>
                  </a:lnTo>
                  <a:cubicBezTo>
                    <a:pt x="967536" y="271325"/>
                    <a:pt x="953453" y="285409"/>
                    <a:pt x="954528" y="303857"/>
                  </a:cubicBezTo>
                  <a:cubicBezTo>
                    <a:pt x="955603" y="322305"/>
                    <a:pt x="971430" y="338131"/>
                    <a:pt x="989878" y="339206"/>
                  </a:cubicBezTo>
                  <a:lnTo>
                    <a:pt x="1063926" y="343522"/>
                  </a:lnTo>
                  <a:lnTo>
                    <a:pt x="931377" y="476070"/>
                  </a:lnTo>
                  <a:lnTo>
                    <a:pt x="901397" y="451334"/>
                  </a:lnTo>
                  <a:cubicBezTo>
                    <a:pt x="866923" y="428044"/>
                    <a:pt x="827726" y="411214"/>
                    <a:pt x="785543" y="402582"/>
                  </a:cubicBezTo>
                  <a:lnTo>
                    <a:pt x="750467" y="399046"/>
                  </a:lnTo>
                  <a:lnTo>
                    <a:pt x="750467" y="201853"/>
                  </a:lnTo>
                  <a:lnTo>
                    <a:pt x="807014" y="258399"/>
                  </a:lnTo>
                  <a:cubicBezTo>
                    <a:pt x="820819" y="272205"/>
                    <a:pt x="843201" y="272205"/>
                    <a:pt x="857006" y="258399"/>
                  </a:cubicBezTo>
                  <a:cubicBezTo>
                    <a:pt x="863909" y="251497"/>
                    <a:pt x="867360" y="242450"/>
                    <a:pt x="867360" y="233403"/>
                  </a:cubicBezTo>
                  <a:cubicBezTo>
                    <a:pt x="867360" y="224357"/>
                    <a:pt x="863909" y="215310"/>
                    <a:pt x="857006" y="208407"/>
                  </a:cubicBezTo>
                  <a:lnTo>
                    <a:pt x="720363" y="71764"/>
                  </a:lnTo>
                  <a:lnTo>
                    <a:pt x="720244" y="71883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09" name="正方形/長方形 108"/>
          <p:cNvSpPr/>
          <p:nvPr/>
        </p:nvSpPr>
        <p:spPr>
          <a:xfrm>
            <a:off x="6895846" y="2214071"/>
            <a:ext cx="596647" cy="160343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74" name="グループ化 73"/>
          <p:cNvGrpSpPr>
            <a:grpSpLocks noChangeAspect="1"/>
          </p:cNvGrpSpPr>
          <p:nvPr/>
        </p:nvGrpSpPr>
        <p:grpSpPr>
          <a:xfrm>
            <a:off x="7043885" y="3117278"/>
            <a:ext cx="299939" cy="402797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75" name="フリーフォーム 74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76" name="グループ化 75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8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2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3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77" name="グループ化 76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78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9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0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84" name="グループ化 83"/>
          <p:cNvGrpSpPr>
            <a:grpSpLocks noChangeAspect="1"/>
          </p:cNvGrpSpPr>
          <p:nvPr/>
        </p:nvGrpSpPr>
        <p:grpSpPr>
          <a:xfrm>
            <a:off x="7043884" y="2421263"/>
            <a:ext cx="299939" cy="402797"/>
            <a:chOff x="798897" y="1799971"/>
            <a:chExt cx="1164657" cy="1564056"/>
          </a:xfrm>
          <a:solidFill>
            <a:schemeClr val="accent1"/>
          </a:solidFill>
        </p:grpSpPr>
        <p:sp>
          <p:nvSpPr>
            <p:cNvPr id="85" name="フリーフォーム 84"/>
            <p:cNvSpPr>
              <a:spLocks noChangeAspect="1"/>
            </p:cNvSpPr>
            <p:nvPr/>
          </p:nvSpPr>
          <p:spPr>
            <a:xfrm>
              <a:off x="798897" y="2039683"/>
              <a:ext cx="1164657" cy="1324344"/>
            </a:xfrm>
            <a:custGeom>
              <a:avLst/>
              <a:gdLst>
                <a:gd name="connsiteX0" fmla="*/ 298736 w 1164657"/>
                <a:gd name="connsiteY0" fmla="*/ 944754 h 1324344"/>
                <a:gd name="connsiteX1" fmla="*/ 230575 w 1164657"/>
                <a:gd name="connsiteY1" fmla="*/ 1012915 h 1324344"/>
                <a:gd name="connsiteX2" fmla="*/ 298736 w 1164657"/>
                <a:gd name="connsiteY2" fmla="*/ 1081076 h 1324344"/>
                <a:gd name="connsiteX3" fmla="*/ 366897 w 1164657"/>
                <a:gd name="connsiteY3" fmla="*/ 1012915 h 1324344"/>
                <a:gd name="connsiteX4" fmla="*/ 298736 w 1164657"/>
                <a:gd name="connsiteY4" fmla="*/ 944754 h 1324344"/>
                <a:gd name="connsiteX5" fmla="*/ 119873 w 1164657"/>
                <a:gd name="connsiteY5" fmla="*/ 944754 h 1324344"/>
                <a:gd name="connsiteX6" fmla="*/ 51712 w 1164657"/>
                <a:gd name="connsiteY6" fmla="*/ 1012915 h 1324344"/>
                <a:gd name="connsiteX7" fmla="*/ 119873 w 1164657"/>
                <a:gd name="connsiteY7" fmla="*/ 1081076 h 1324344"/>
                <a:gd name="connsiteX8" fmla="*/ 188034 w 1164657"/>
                <a:gd name="connsiteY8" fmla="*/ 1012915 h 1324344"/>
                <a:gd name="connsiteX9" fmla="*/ 119873 w 1164657"/>
                <a:gd name="connsiteY9" fmla="*/ 944754 h 1324344"/>
                <a:gd name="connsiteX10" fmla="*/ 121907 w 1164657"/>
                <a:gd name="connsiteY10" fmla="*/ 857519 h 1324344"/>
                <a:gd name="connsiteX11" fmla="*/ 1042750 w 1164657"/>
                <a:gd name="connsiteY11" fmla="*/ 857519 h 1324344"/>
                <a:gd name="connsiteX12" fmla="*/ 1164657 w 1164657"/>
                <a:gd name="connsiteY12" fmla="*/ 979426 h 1324344"/>
                <a:gd name="connsiteX13" fmla="*/ 1164657 w 1164657"/>
                <a:gd name="connsiteY13" fmla="*/ 1202437 h 1324344"/>
                <a:gd name="connsiteX14" fmla="*/ 1042750 w 1164657"/>
                <a:gd name="connsiteY14" fmla="*/ 1324344 h 1324344"/>
                <a:gd name="connsiteX15" fmla="*/ 121907 w 1164657"/>
                <a:gd name="connsiteY15" fmla="*/ 1324344 h 1324344"/>
                <a:gd name="connsiteX16" fmla="*/ 0 w 1164657"/>
                <a:gd name="connsiteY16" fmla="*/ 1202437 h 1324344"/>
                <a:gd name="connsiteX17" fmla="*/ 0 w 1164657"/>
                <a:gd name="connsiteY17" fmla="*/ 979426 h 1324344"/>
                <a:gd name="connsiteX18" fmla="*/ 121907 w 1164657"/>
                <a:gd name="connsiteY18" fmla="*/ 857519 h 1324344"/>
                <a:gd name="connsiteX19" fmla="*/ 582328 w 1164657"/>
                <a:gd name="connsiteY19" fmla="*/ 0 h 1324344"/>
                <a:gd name="connsiteX20" fmla="*/ 728505 w 1164657"/>
                <a:gd name="connsiteY20" fmla="*/ 146177 h 1324344"/>
                <a:gd name="connsiteX21" fmla="*/ 685691 w 1164657"/>
                <a:gd name="connsiteY21" fmla="*/ 249540 h 1324344"/>
                <a:gd name="connsiteX22" fmla="*/ 649705 w 1164657"/>
                <a:gd name="connsiteY22" fmla="*/ 273802 h 1324344"/>
                <a:gd name="connsiteX23" fmla="*/ 649705 w 1164657"/>
                <a:gd name="connsiteY23" fmla="*/ 742017 h 1324344"/>
                <a:gd name="connsiteX24" fmla="*/ 582328 w 1164657"/>
                <a:gd name="connsiteY24" fmla="*/ 809394 h 1324344"/>
                <a:gd name="connsiteX25" fmla="*/ 514951 w 1164657"/>
                <a:gd name="connsiteY25" fmla="*/ 742017 h 1324344"/>
                <a:gd name="connsiteX26" fmla="*/ 514951 w 1164657"/>
                <a:gd name="connsiteY26" fmla="*/ 273802 h 1324344"/>
                <a:gd name="connsiteX27" fmla="*/ 478965 w 1164657"/>
                <a:gd name="connsiteY27" fmla="*/ 249540 h 1324344"/>
                <a:gd name="connsiteX28" fmla="*/ 436151 w 1164657"/>
                <a:gd name="connsiteY28" fmla="*/ 146177 h 1324344"/>
                <a:gd name="connsiteX29" fmla="*/ 582328 w 1164657"/>
                <a:gd name="connsiteY29" fmla="*/ 0 h 132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64657" h="1324344">
                  <a:moveTo>
                    <a:pt x="298736" y="944754"/>
                  </a:moveTo>
                  <a:cubicBezTo>
                    <a:pt x="261092" y="944754"/>
                    <a:pt x="230575" y="975271"/>
                    <a:pt x="230575" y="1012915"/>
                  </a:cubicBezTo>
                  <a:cubicBezTo>
                    <a:pt x="230575" y="1050559"/>
                    <a:pt x="261092" y="1081076"/>
                    <a:pt x="298736" y="1081076"/>
                  </a:cubicBezTo>
                  <a:cubicBezTo>
                    <a:pt x="336380" y="1081076"/>
                    <a:pt x="366897" y="1050559"/>
                    <a:pt x="366897" y="1012915"/>
                  </a:cubicBezTo>
                  <a:cubicBezTo>
                    <a:pt x="366897" y="975271"/>
                    <a:pt x="336380" y="944754"/>
                    <a:pt x="298736" y="944754"/>
                  </a:cubicBezTo>
                  <a:close/>
                  <a:moveTo>
                    <a:pt x="119873" y="944754"/>
                  </a:moveTo>
                  <a:cubicBezTo>
                    <a:pt x="82229" y="944754"/>
                    <a:pt x="51712" y="975271"/>
                    <a:pt x="51712" y="1012915"/>
                  </a:cubicBezTo>
                  <a:cubicBezTo>
                    <a:pt x="51712" y="1050559"/>
                    <a:pt x="82229" y="1081076"/>
                    <a:pt x="119873" y="1081076"/>
                  </a:cubicBezTo>
                  <a:cubicBezTo>
                    <a:pt x="157517" y="1081076"/>
                    <a:pt x="188034" y="1050559"/>
                    <a:pt x="188034" y="1012915"/>
                  </a:cubicBezTo>
                  <a:cubicBezTo>
                    <a:pt x="188034" y="975271"/>
                    <a:pt x="157517" y="944754"/>
                    <a:pt x="119873" y="944754"/>
                  </a:cubicBezTo>
                  <a:close/>
                  <a:moveTo>
                    <a:pt x="121907" y="857519"/>
                  </a:moveTo>
                  <a:lnTo>
                    <a:pt x="1042750" y="857519"/>
                  </a:lnTo>
                  <a:cubicBezTo>
                    <a:pt x="1110077" y="857519"/>
                    <a:pt x="1164657" y="912099"/>
                    <a:pt x="1164657" y="979426"/>
                  </a:cubicBezTo>
                  <a:lnTo>
                    <a:pt x="1164657" y="1202437"/>
                  </a:lnTo>
                  <a:cubicBezTo>
                    <a:pt x="1164657" y="1269764"/>
                    <a:pt x="1110077" y="1324344"/>
                    <a:pt x="1042750" y="1324344"/>
                  </a:cubicBezTo>
                  <a:lnTo>
                    <a:pt x="121907" y="1324344"/>
                  </a:lnTo>
                  <a:cubicBezTo>
                    <a:pt x="54580" y="1324344"/>
                    <a:pt x="0" y="1269764"/>
                    <a:pt x="0" y="1202437"/>
                  </a:cubicBezTo>
                  <a:lnTo>
                    <a:pt x="0" y="979426"/>
                  </a:lnTo>
                  <a:cubicBezTo>
                    <a:pt x="0" y="912099"/>
                    <a:pt x="54580" y="857519"/>
                    <a:pt x="121907" y="857519"/>
                  </a:cubicBezTo>
                  <a:close/>
                  <a:moveTo>
                    <a:pt x="582328" y="0"/>
                  </a:moveTo>
                  <a:cubicBezTo>
                    <a:pt x="663059" y="0"/>
                    <a:pt x="728505" y="65446"/>
                    <a:pt x="728505" y="146177"/>
                  </a:cubicBezTo>
                  <a:cubicBezTo>
                    <a:pt x="728505" y="186542"/>
                    <a:pt x="712144" y="223087"/>
                    <a:pt x="685691" y="249540"/>
                  </a:cubicBezTo>
                  <a:lnTo>
                    <a:pt x="649705" y="273802"/>
                  </a:lnTo>
                  <a:lnTo>
                    <a:pt x="649705" y="742017"/>
                  </a:lnTo>
                  <a:cubicBezTo>
                    <a:pt x="649705" y="779228"/>
                    <a:pt x="619539" y="809394"/>
                    <a:pt x="582328" y="809394"/>
                  </a:cubicBezTo>
                  <a:cubicBezTo>
                    <a:pt x="545117" y="809394"/>
                    <a:pt x="514951" y="779228"/>
                    <a:pt x="514951" y="742017"/>
                  </a:cubicBezTo>
                  <a:lnTo>
                    <a:pt x="514951" y="273802"/>
                  </a:lnTo>
                  <a:lnTo>
                    <a:pt x="478965" y="249540"/>
                  </a:lnTo>
                  <a:cubicBezTo>
                    <a:pt x="452513" y="223087"/>
                    <a:pt x="436151" y="186542"/>
                    <a:pt x="436151" y="146177"/>
                  </a:cubicBezTo>
                  <a:cubicBezTo>
                    <a:pt x="436151" y="65446"/>
                    <a:pt x="501597" y="0"/>
                    <a:pt x="5823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86" name="グループ化 85"/>
            <p:cNvGrpSpPr>
              <a:grpSpLocks noChangeAspect="1"/>
            </p:cNvGrpSpPr>
            <p:nvPr/>
          </p:nvGrpSpPr>
          <p:grpSpPr>
            <a:xfrm>
              <a:off x="873001" y="1799971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91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2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3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87" name="グループ化 86"/>
            <p:cNvGrpSpPr>
              <a:grpSpLocks noChangeAspect="1"/>
            </p:cNvGrpSpPr>
            <p:nvPr/>
          </p:nvGrpSpPr>
          <p:grpSpPr>
            <a:xfrm flipH="1">
              <a:off x="1507994" y="1805074"/>
              <a:ext cx="373280" cy="771780"/>
              <a:chOff x="2979738" y="2986579"/>
              <a:chExt cx="352425" cy="728663"/>
            </a:xfrm>
            <a:grpFill/>
          </p:grpSpPr>
          <p:sp>
            <p:nvSpPr>
              <p:cNvPr id="88" name="Freeform 13"/>
              <p:cNvSpPr>
                <a:spLocks/>
              </p:cNvSpPr>
              <p:nvPr/>
            </p:nvSpPr>
            <p:spPr bwMode="auto">
              <a:xfrm>
                <a:off x="2979738" y="2986579"/>
                <a:ext cx="188913" cy="728663"/>
              </a:xfrm>
              <a:custGeom>
                <a:avLst/>
                <a:gdLst/>
                <a:ahLst/>
                <a:cxnLst>
                  <a:cxn ang="0">
                    <a:pos x="35" y="229"/>
                  </a:cxn>
                  <a:cxn ang="0">
                    <a:pos x="36" y="259"/>
                  </a:cxn>
                  <a:cxn ang="0">
                    <a:pos x="40" y="287"/>
                  </a:cxn>
                  <a:cxn ang="0">
                    <a:pos x="48" y="315"/>
                  </a:cxn>
                  <a:cxn ang="0">
                    <a:pos x="58" y="342"/>
                  </a:cxn>
                  <a:cxn ang="0">
                    <a:pos x="69" y="367"/>
                  </a:cxn>
                  <a:cxn ang="0">
                    <a:pos x="84" y="391"/>
                  </a:cxn>
                  <a:cxn ang="0">
                    <a:pos x="101" y="414"/>
                  </a:cxn>
                  <a:cxn ang="0">
                    <a:pos x="119" y="434"/>
                  </a:cxn>
                  <a:cxn ang="0">
                    <a:pos x="95" y="459"/>
                  </a:cxn>
                  <a:cxn ang="0">
                    <a:pos x="74" y="435"/>
                  </a:cxn>
                  <a:cxn ang="0">
                    <a:pos x="55" y="410"/>
                  </a:cxn>
                  <a:cxn ang="0">
                    <a:pos x="39" y="383"/>
                  </a:cxn>
                  <a:cxn ang="0">
                    <a:pos x="25" y="356"/>
                  </a:cxn>
                  <a:cxn ang="0">
                    <a:pos x="15" y="326"/>
                  </a:cxn>
                  <a:cxn ang="0">
                    <a:pos x="6" y="294"/>
                  </a:cxn>
                  <a:cxn ang="0">
                    <a:pos x="2" y="262"/>
                  </a:cxn>
                  <a:cxn ang="0">
                    <a:pos x="0" y="229"/>
                  </a:cxn>
                  <a:cxn ang="0">
                    <a:pos x="1" y="213"/>
                  </a:cxn>
                  <a:cxn ang="0">
                    <a:pos x="4" y="180"/>
                  </a:cxn>
                  <a:cxn ang="0">
                    <a:pos x="10" y="148"/>
                  </a:cxn>
                  <a:cxn ang="0">
                    <a:pos x="20" y="117"/>
                  </a:cxn>
                  <a:cxn ang="0">
                    <a:pos x="32" y="88"/>
                  </a:cxn>
                  <a:cxn ang="0">
                    <a:pos x="47" y="60"/>
                  </a:cxn>
                  <a:cxn ang="0">
                    <a:pos x="64" y="35"/>
                  </a:cxn>
                  <a:cxn ang="0">
                    <a:pos x="84" y="11"/>
                  </a:cxn>
                  <a:cxn ang="0">
                    <a:pos x="119" y="24"/>
                  </a:cxn>
                  <a:cxn ang="0">
                    <a:pos x="110" y="35"/>
                  </a:cxn>
                  <a:cxn ang="0">
                    <a:pos x="92" y="56"/>
                  </a:cxn>
                  <a:cxn ang="0">
                    <a:pos x="77" y="79"/>
                  </a:cxn>
                  <a:cxn ang="0">
                    <a:pos x="63" y="103"/>
                  </a:cxn>
                  <a:cxn ang="0">
                    <a:pos x="52" y="129"/>
                  </a:cxn>
                  <a:cxn ang="0">
                    <a:pos x="44" y="157"/>
                  </a:cxn>
                  <a:cxn ang="0">
                    <a:pos x="38" y="185"/>
                  </a:cxn>
                  <a:cxn ang="0">
                    <a:pos x="35" y="214"/>
                  </a:cxn>
                  <a:cxn ang="0">
                    <a:pos x="35" y="229"/>
                  </a:cxn>
                </a:cxnLst>
                <a:rect l="0" t="0" r="r" b="b"/>
                <a:pathLst>
                  <a:path w="119" h="459">
                    <a:moveTo>
                      <a:pt x="35" y="229"/>
                    </a:moveTo>
                    <a:lnTo>
                      <a:pt x="35" y="229"/>
                    </a:lnTo>
                    <a:lnTo>
                      <a:pt x="35" y="244"/>
                    </a:lnTo>
                    <a:lnTo>
                      <a:pt x="36" y="259"/>
                    </a:lnTo>
                    <a:lnTo>
                      <a:pt x="38" y="273"/>
                    </a:lnTo>
                    <a:lnTo>
                      <a:pt x="40" y="287"/>
                    </a:lnTo>
                    <a:lnTo>
                      <a:pt x="44" y="301"/>
                    </a:lnTo>
                    <a:lnTo>
                      <a:pt x="48" y="315"/>
                    </a:lnTo>
                    <a:lnTo>
                      <a:pt x="52" y="329"/>
                    </a:lnTo>
                    <a:lnTo>
                      <a:pt x="58" y="342"/>
                    </a:lnTo>
                    <a:lnTo>
                      <a:pt x="63" y="355"/>
                    </a:lnTo>
                    <a:lnTo>
                      <a:pt x="69" y="367"/>
                    </a:lnTo>
                    <a:lnTo>
                      <a:pt x="77" y="379"/>
                    </a:lnTo>
                    <a:lnTo>
                      <a:pt x="84" y="391"/>
                    </a:lnTo>
                    <a:lnTo>
                      <a:pt x="92" y="402"/>
                    </a:lnTo>
                    <a:lnTo>
                      <a:pt x="101" y="414"/>
                    </a:lnTo>
                    <a:lnTo>
                      <a:pt x="110" y="423"/>
                    </a:lnTo>
                    <a:lnTo>
                      <a:pt x="119" y="434"/>
                    </a:lnTo>
                    <a:lnTo>
                      <a:pt x="95" y="459"/>
                    </a:lnTo>
                    <a:lnTo>
                      <a:pt x="95" y="459"/>
                    </a:lnTo>
                    <a:lnTo>
                      <a:pt x="84" y="447"/>
                    </a:lnTo>
                    <a:lnTo>
                      <a:pt x="74" y="435"/>
                    </a:lnTo>
                    <a:lnTo>
                      <a:pt x="64" y="423"/>
                    </a:lnTo>
                    <a:lnTo>
                      <a:pt x="55" y="410"/>
                    </a:lnTo>
                    <a:lnTo>
                      <a:pt x="47" y="397"/>
                    </a:lnTo>
                    <a:lnTo>
                      <a:pt x="39" y="383"/>
                    </a:lnTo>
                    <a:lnTo>
                      <a:pt x="32" y="370"/>
                    </a:lnTo>
                    <a:lnTo>
                      <a:pt x="25" y="356"/>
                    </a:lnTo>
                    <a:lnTo>
                      <a:pt x="20" y="341"/>
                    </a:lnTo>
                    <a:lnTo>
                      <a:pt x="15" y="326"/>
                    </a:lnTo>
                    <a:lnTo>
                      <a:pt x="10" y="310"/>
                    </a:lnTo>
                    <a:lnTo>
                      <a:pt x="6" y="294"/>
                    </a:lnTo>
                    <a:lnTo>
                      <a:pt x="4" y="278"/>
                    </a:lnTo>
                    <a:lnTo>
                      <a:pt x="2" y="262"/>
                    </a:lnTo>
                    <a:lnTo>
                      <a:pt x="1" y="246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1" y="213"/>
                    </a:lnTo>
                    <a:lnTo>
                      <a:pt x="2" y="196"/>
                    </a:lnTo>
                    <a:lnTo>
                      <a:pt x="4" y="180"/>
                    </a:lnTo>
                    <a:lnTo>
                      <a:pt x="6" y="163"/>
                    </a:lnTo>
                    <a:lnTo>
                      <a:pt x="10" y="148"/>
                    </a:lnTo>
                    <a:lnTo>
                      <a:pt x="15" y="132"/>
                    </a:lnTo>
                    <a:lnTo>
                      <a:pt x="20" y="117"/>
                    </a:lnTo>
                    <a:lnTo>
                      <a:pt x="25" y="103"/>
                    </a:lnTo>
                    <a:lnTo>
                      <a:pt x="32" y="88"/>
                    </a:lnTo>
                    <a:lnTo>
                      <a:pt x="39" y="74"/>
                    </a:lnTo>
                    <a:lnTo>
                      <a:pt x="47" y="60"/>
                    </a:lnTo>
                    <a:lnTo>
                      <a:pt x="55" y="48"/>
                    </a:lnTo>
                    <a:lnTo>
                      <a:pt x="64" y="35"/>
                    </a:lnTo>
                    <a:lnTo>
                      <a:pt x="74" y="23"/>
                    </a:lnTo>
                    <a:lnTo>
                      <a:pt x="84" y="11"/>
                    </a:lnTo>
                    <a:lnTo>
                      <a:pt x="95" y="0"/>
                    </a:lnTo>
                    <a:lnTo>
                      <a:pt x="119" y="24"/>
                    </a:lnTo>
                    <a:lnTo>
                      <a:pt x="119" y="24"/>
                    </a:lnTo>
                    <a:lnTo>
                      <a:pt x="110" y="35"/>
                    </a:lnTo>
                    <a:lnTo>
                      <a:pt x="101" y="45"/>
                    </a:lnTo>
                    <a:lnTo>
                      <a:pt x="92" y="56"/>
                    </a:lnTo>
                    <a:lnTo>
                      <a:pt x="84" y="67"/>
                    </a:lnTo>
                    <a:lnTo>
                      <a:pt x="77" y="79"/>
                    </a:lnTo>
                    <a:lnTo>
                      <a:pt x="69" y="92"/>
                    </a:lnTo>
                    <a:lnTo>
                      <a:pt x="63" y="103"/>
                    </a:lnTo>
                    <a:lnTo>
                      <a:pt x="58" y="116"/>
                    </a:lnTo>
                    <a:lnTo>
                      <a:pt x="52" y="129"/>
                    </a:lnTo>
                    <a:lnTo>
                      <a:pt x="48" y="143"/>
                    </a:lnTo>
                    <a:lnTo>
                      <a:pt x="44" y="157"/>
                    </a:lnTo>
                    <a:lnTo>
                      <a:pt x="40" y="171"/>
                    </a:lnTo>
                    <a:lnTo>
                      <a:pt x="38" y="185"/>
                    </a:lnTo>
                    <a:lnTo>
                      <a:pt x="36" y="200"/>
                    </a:lnTo>
                    <a:lnTo>
                      <a:pt x="35" y="214"/>
                    </a:lnTo>
                    <a:lnTo>
                      <a:pt x="35" y="229"/>
                    </a:lnTo>
                    <a:lnTo>
                      <a:pt x="35" y="229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9" name="Freeform 14"/>
              <p:cNvSpPr>
                <a:spLocks/>
              </p:cNvSpPr>
              <p:nvPr/>
            </p:nvSpPr>
            <p:spPr bwMode="auto">
              <a:xfrm>
                <a:off x="3095626" y="3067542"/>
                <a:ext cx="155575" cy="565150"/>
              </a:xfrm>
              <a:custGeom>
                <a:avLst/>
                <a:gdLst/>
                <a:ahLst/>
                <a:cxnLst>
                  <a:cxn ang="0">
                    <a:pos x="35" y="178"/>
                  </a:cxn>
                  <a:cxn ang="0">
                    <a:pos x="35" y="178"/>
                  </a:cxn>
                  <a:cxn ang="0">
                    <a:pos x="36" y="200"/>
                  </a:cxn>
                  <a:cxn ang="0">
                    <a:pos x="39" y="222"/>
                  </a:cxn>
                  <a:cxn ang="0">
                    <a:pos x="45" y="242"/>
                  </a:cxn>
                  <a:cxn ang="0">
                    <a:pos x="52" y="262"/>
                  </a:cxn>
                  <a:cxn ang="0">
                    <a:pos x="61" y="281"/>
                  </a:cxn>
                  <a:cxn ang="0">
                    <a:pos x="72" y="298"/>
                  </a:cxn>
                  <a:cxn ang="0">
                    <a:pos x="84" y="315"/>
                  </a:cxn>
                  <a:cxn ang="0">
                    <a:pos x="98" y="330"/>
                  </a:cxn>
                  <a:cxn ang="0">
                    <a:pos x="73" y="356"/>
                  </a:cxn>
                  <a:cxn ang="0">
                    <a:pos x="73" y="356"/>
                  </a:cxn>
                  <a:cxn ang="0">
                    <a:pos x="57" y="338"/>
                  </a:cxn>
                  <a:cxn ang="0">
                    <a:pos x="43" y="319"/>
                  </a:cxn>
                  <a:cxn ang="0">
                    <a:pos x="30" y="298"/>
                  </a:cxn>
                  <a:cxn ang="0">
                    <a:pos x="19" y="276"/>
                  </a:cxn>
                  <a:cxn ang="0">
                    <a:pos x="10" y="253"/>
                  </a:cxn>
                  <a:cxn ang="0">
                    <a:pos x="5" y="228"/>
                  </a:cxn>
                  <a:cxn ang="0">
                    <a:pos x="1" y="204"/>
                  </a:cxn>
                  <a:cxn ang="0">
                    <a:pos x="0" y="191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65"/>
                  </a:cxn>
                  <a:cxn ang="0">
                    <a:pos x="1" y="152"/>
                  </a:cxn>
                  <a:cxn ang="0">
                    <a:pos x="5" y="127"/>
                  </a:cxn>
                  <a:cxn ang="0">
                    <a:pos x="10" y="103"/>
                  </a:cxn>
                  <a:cxn ang="0">
                    <a:pos x="19" y="80"/>
                  </a:cxn>
                  <a:cxn ang="0">
                    <a:pos x="30" y="58"/>
                  </a:cxn>
                  <a:cxn ang="0">
                    <a:pos x="43" y="37"/>
                  </a:cxn>
                  <a:cxn ang="0">
                    <a:pos x="57" y="18"/>
                  </a:cxn>
                  <a:cxn ang="0">
                    <a:pos x="73" y="0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84" y="41"/>
                  </a:cxn>
                  <a:cxn ang="0">
                    <a:pos x="72" y="58"/>
                  </a:cxn>
                  <a:cxn ang="0">
                    <a:pos x="61" y="75"/>
                  </a:cxn>
                  <a:cxn ang="0">
                    <a:pos x="52" y="94"/>
                  </a:cxn>
                  <a:cxn ang="0">
                    <a:pos x="45" y="114"/>
                  </a:cxn>
                  <a:cxn ang="0">
                    <a:pos x="39" y="135"/>
                  </a:cxn>
                  <a:cxn ang="0">
                    <a:pos x="36" y="156"/>
                  </a:cxn>
                  <a:cxn ang="0">
                    <a:pos x="35" y="178"/>
                  </a:cxn>
                  <a:cxn ang="0">
                    <a:pos x="35" y="178"/>
                  </a:cxn>
                </a:cxnLst>
                <a:rect l="0" t="0" r="r" b="b"/>
                <a:pathLst>
                  <a:path w="98" h="356">
                    <a:moveTo>
                      <a:pt x="35" y="178"/>
                    </a:moveTo>
                    <a:lnTo>
                      <a:pt x="35" y="178"/>
                    </a:lnTo>
                    <a:lnTo>
                      <a:pt x="36" y="200"/>
                    </a:lnTo>
                    <a:lnTo>
                      <a:pt x="39" y="222"/>
                    </a:lnTo>
                    <a:lnTo>
                      <a:pt x="45" y="242"/>
                    </a:lnTo>
                    <a:lnTo>
                      <a:pt x="52" y="262"/>
                    </a:lnTo>
                    <a:lnTo>
                      <a:pt x="61" y="281"/>
                    </a:lnTo>
                    <a:lnTo>
                      <a:pt x="72" y="298"/>
                    </a:lnTo>
                    <a:lnTo>
                      <a:pt x="84" y="315"/>
                    </a:lnTo>
                    <a:lnTo>
                      <a:pt x="98" y="330"/>
                    </a:lnTo>
                    <a:lnTo>
                      <a:pt x="73" y="356"/>
                    </a:lnTo>
                    <a:lnTo>
                      <a:pt x="73" y="356"/>
                    </a:lnTo>
                    <a:lnTo>
                      <a:pt x="57" y="338"/>
                    </a:lnTo>
                    <a:lnTo>
                      <a:pt x="43" y="319"/>
                    </a:lnTo>
                    <a:lnTo>
                      <a:pt x="30" y="298"/>
                    </a:lnTo>
                    <a:lnTo>
                      <a:pt x="19" y="276"/>
                    </a:lnTo>
                    <a:lnTo>
                      <a:pt x="10" y="253"/>
                    </a:lnTo>
                    <a:lnTo>
                      <a:pt x="5" y="228"/>
                    </a:lnTo>
                    <a:lnTo>
                      <a:pt x="1" y="204"/>
                    </a:lnTo>
                    <a:lnTo>
                      <a:pt x="0" y="191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1" y="152"/>
                    </a:lnTo>
                    <a:lnTo>
                      <a:pt x="5" y="127"/>
                    </a:lnTo>
                    <a:lnTo>
                      <a:pt x="10" y="103"/>
                    </a:lnTo>
                    <a:lnTo>
                      <a:pt x="19" y="80"/>
                    </a:lnTo>
                    <a:lnTo>
                      <a:pt x="30" y="58"/>
                    </a:lnTo>
                    <a:lnTo>
                      <a:pt x="43" y="37"/>
                    </a:lnTo>
                    <a:lnTo>
                      <a:pt x="57" y="18"/>
                    </a:lnTo>
                    <a:lnTo>
                      <a:pt x="73" y="0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84" y="41"/>
                    </a:lnTo>
                    <a:lnTo>
                      <a:pt x="72" y="58"/>
                    </a:lnTo>
                    <a:lnTo>
                      <a:pt x="61" y="75"/>
                    </a:lnTo>
                    <a:lnTo>
                      <a:pt x="52" y="94"/>
                    </a:lnTo>
                    <a:lnTo>
                      <a:pt x="45" y="114"/>
                    </a:lnTo>
                    <a:lnTo>
                      <a:pt x="39" y="135"/>
                    </a:lnTo>
                    <a:lnTo>
                      <a:pt x="36" y="156"/>
                    </a:lnTo>
                    <a:lnTo>
                      <a:pt x="35" y="178"/>
                    </a:lnTo>
                    <a:lnTo>
                      <a:pt x="35" y="178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0" name="Freeform 15"/>
              <p:cNvSpPr>
                <a:spLocks/>
              </p:cNvSpPr>
              <p:nvPr/>
            </p:nvSpPr>
            <p:spPr bwMode="auto">
              <a:xfrm>
                <a:off x="3214688" y="3151679"/>
                <a:ext cx="117475" cy="395288"/>
              </a:xfrm>
              <a:custGeom>
                <a:avLst/>
                <a:gdLst/>
                <a:ahLst/>
                <a:cxnLst>
                  <a:cxn ang="0">
                    <a:pos x="32" y="125"/>
                  </a:cxn>
                  <a:cxn ang="0">
                    <a:pos x="32" y="125"/>
                  </a:cxn>
                  <a:cxn ang="0">
                    <a:pos x="33" y="140"/>
                  </a:cxn>
                  <a:cxn ang="0">
                    <a:pos x="35" y="154"/>
                  </a:cxn>
                  <a:cxn ang="0">
                    <a:pos x="38" y="168"/>
                  </a:cxn>
                  <a:cxn ang="0">
                    <a:pos x="44" y="181"/>
                  </a:cxn>
                  <a:cxn ang="0">
                    <a:pos x="49" y="194"/>
                  </a:cxn>
                  <a:cxn ang="0">
                    <a:pos x="57" y="205"/>
                  </a:cxn>
                  <a:cxn ang="0">
                    <a:pos x="65" y="216"/>
                  </a:cxn>
                  <a:cxn ang="0">
                    <a:pos x="74" y="227"/>
                  </a:cxn>
                  <a:cxn ang="0">
                    <a:pos x="51" y="249"/>
                  </a:cxn>
                  <a:cxn ang="0">
                    <a:pos x="51" y="249"/>
                  </a:cxn>
                  <a:cxn ang="0">
                    <a:pos x="41" y="237"/>
                  </a:cxn>
                  <a:cxn ang="0">
                    <a:pos x="30" y="224"/>
                  </a:cxn>
                  <a:cxn ang="0">
                    <a:pos x="21" y="209"/>
                  </a:cxn>
                  <a:cxn ang="0">
                    <a:pos x="14" y="194"/>
                  </a:cxn>
                  <a:cxn ang="0">
                    <a:pos x="8" y="178"/>
                  </a:cxn>
                  <a:cxn ang="0">
                    <a:pos x="4" y="160"/>
                  </a:cxn>
                  <a:cxn ang="0">
                    <a:pos x="1" y="143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07"/>
                  </a:cxn>
                  <a:cxn ang="0">
                    <a:pos x="4" y="90"/>
                  </a:cxn>
                  <a:cxn ang="0">
                    <a:pos x="8" y="72"/>
                  </a:cxn>
                  <a:cxn ang="0">
                    <a:pos x="14" y="56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1" y="13"/>
                  </a:cxn>
                  <a:cxn ang="0">
                    <a:pos x="51" y="0"/>
                  </a:cxn>
                  <a:cxn ang="0">
                    <a:pos x="74" y="23"/>
                  </a:cxn>
                  <a:cxn ang="0">
                    <a:pos x="74" y="23"/>
                  </a:cxn>
                  <a:cxn ang="0">
                    <a:pos x="65" y="34"/>
                  </a:cxn>
                  <a:cxn ang="0">
                    <a:pos x="57" y="44"/>
                  </a:cxn>
                  <a:cxn ang="0">
                    <a:pos x="49" y="56"/>
                  </a:cxn>
                  <a:cxn ang="0">
                    <a:pos x="44" y="69"/>
                  </a:cxn>
                  <a:cxn ang="0">
                    <a:pos x="38" y="82"/>
                  </a:cxn>
                  <a:cxn ang="0">
                    <a:pos x="35" y="96"/>
                  </a:cxn>
                  <a:cxn ang="0">
                    <a:pos x="33" y="110"/>
                  </a:cxn>
                  <a:cxn ang="0">
                    <a:pos x="32" y="125"/>
                  </a:cxn>
                  <a:cxn ang="0">
                    <a:pos x="32" y="125"/>
                  </a:cxn>
                </a:cxnLst>
                <a:rect l="0" t="0" r="r" b="b"/>
                <a:pathLst>
                  <a:path w="74" h="249">
                    <a:moveTo>
                      <a:pt x="32" y="125"/>
                    </a:moveTo>
                    <a:lnTo>
                      <a:pt x="32" y="125"/>
                    </a:lnTo>
                    <a:lnTo>
                      <a:pt x="33" y="140"/>
                    </a:lnTo>
                    <a:lnTo>
                      <a:pt x="35" y="154"/>
                    </a:lnTo>
                    <a:lnTo>
                      <a:pt x="38" y="168"/>
                    </a:lnTo>
                    <a:lnTo>
                      <a:pt x="44" y="181"/>
                    </a:lnTo>
                    <a:lnTo>
                      <a:pt x="49" y="194"/>
                    </a:lnTo>
                    <a:lnTo>
                      <a:pt x="57" y="205"/>
                    </a:lnTo>
                    <a:lnTo>
                      <a:pt x="65" y="216"/>
                    </a:lnTo>
                    <a:lnTo>
                      <a:pt x="74" y="227"/>
                    </a:lnTo>
                    <a:lnTo>
                      <a:pt x="51" y="249"/>
                    </a:lnTo>
                    <a:lnTo>
                      <a:pt x="51" y="249"/>
                    </a:lnTo>
                    <a:lnTo>
                      <a:pt x="41" y="237"/>
                    </a:lnTo>
                    <a:lnTo>
                      <a:pt x="30" y="224"/>
                    </a:lnTo>
                    <a:lnTo>
                      <a:pt x="21" y="209"/>
                    </a:lnTo>
                    <a:lnTo>
                      <a:pt x="14" y="194"/>
                    </a:lnTo>
                    <a:lnTo>
                      <a:pt x="8" y="178"/>
                    </a:lnTo>
                    <a:lnTo>
                      <a:pt x="4" y="160"/>
                    </a:lnTo>
                    <a:lnTo>
                      <a:pt x="1" y="14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07"/>
                    </a:lnTo>
                    <a:lnTo>
                      <a:pt x="4" y="90"/>
                    </a:lnTo>
                    <a:lnTo>
                      <a:pt x="8" y="72"/>
                    </a:lnTo>
                    <a:lnTo>
                      <a:pt x="14" y="56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1" y="13"/>
                    </a:lnTo>
                    <a:lnTo>
                      <a:pt x="51" y="0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5" y="34"/>
                    </a:lnTo>
                    <a:lnTo>
                      <a:pt x="57" y="44"/>
                    </a:lnTo>
                    <a:lnTo>
                      <a:pt x="49" y="56"/>
                    </a:lnTo>
                    <a:lnTo>
                      <a:pt x="44" y="69"/>
                    </a:lnTo>
                    <a:lnTo>
                      <a:pt x="38" y="82"/>
                    </a:lnTo>
                    <a:lnTo>
                      <a:pt x="35" y="96"/>
                    </a:lnTo>
                    <a:lnTo>
                      <a:pt x="33" y="110"/>
                    </a:lnTo>
                    <a:lnTo>
                      <a:pt x="32" y="125"/>
                    </a:lnTo>
                    <a:lnTo>
                      <a:pt x="32" y="125"/>
                    </a:lnTo>
                    <a:close/>
                  </a:path>
                </a:pathLst>
              </a:custGeom>
              <a:grpFill/>
              <a:ln w="2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97" name="グループ化 96"/>
          <p:cNvGrpSpPr>
            <a:grpSpLocks noChangeAspect="1"/>
          </p:cNvGrpSpPr>
          <p:nvPr/>
        </p:nvGrpSpPr>
        <p:grpSpPr>
          <a:xfrm>
            <a:off x="3545261" y="1948731"/>
            <a:ext cx="380916" cy="492708"/>
            <a:chOff x="1429830" y="2571749"/>
            <a:chExt cx="1646868" cy="2130207"/>
          </a:xfrm>
        </p:grpSpPr>
        <p:sp>
          <p:nvSpPr>
            <p:cNvPr id="98" name="正方形/長方形 97"/>
            <p:cNvSpPr/>
            <p:nvPr/>
          </p:nvSpPr>
          <p:spPr>
            <a:xfrm>
              <a:off x="1429830" y="2571749"/>
              <a:ext cx="1646868" cy="21302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9" name="フリーフォーム 98"/>
            <p:cNvSpPr/>
            <p:nvPr/>
          </p:nvSpPr>
          <p:spPr>
            <a:xfrm>
              <a:off x="1508473" y="2674907"/>
              <a:ext cx="1489582" cy="1923892"/>
            </a:xfrm>
            <a:custGeom>
              <a:avLst/>
              <a:gdLst>
                <a:gd name="connsiteX0" fmla="*/ 0 w 1489583"/>
                <a:gd name="connsiteY0" fmla="*/ 485503 h 1923891"/>
                <a:gd name="connsiteX1" fmla="*/ 1489583 w 1489583"/>
                <a:gd name="connsiteY1" fmla="*/ 485503 h 1923891"/>
                <a:gd name="connsiteX2" fmla="*/ 1489583 w 1489583"/>
                <a:gd name="connsiteY2" fmla="*/ 1923891 h 1923891"/>
                <a:gd name="connsiteX3" fmla="*/ 0 w 1489583"/>
                <a:gd name="connsiteY3" fmla="*/ 1923891 h 1923891"/>
                <a:gd name="connsiteX4" fmla="*/ 218709 w 1489583"/>
                <a:gd name="connsiteY4" fmla="*/ 186266 h 1923891"/>
                <a:gd name="connsiteX5" fmla="*/ 218709 w 1489583"/>
                <a:gd name="connsiteY5" fmla="*/ 231985 h 1923891"/>
                <a:gd name="connsiteX6" fmla="*/ 760189 w 1489583"/>
                <a:gd name="connsiteY6" fmla="*/ 231985 h 1923891"/>
                <a:gd name="connsiteX7" fmla="*/ 760189 w 1489583"/>
                <a:gd name="connsiteY7" fmla="*/ 186266 h 1923891"/>
                <a:gd name="connsiteX8" fmla="*/ 133902 w 1489583"/>
                <a:gd name="connsiteY8" fmla="*/ 108185 h 1923891"/>
                <a:gd name="connsiteX9" fmla="*/ 825571 w 1489583"/>
                <a:gd name="connsiteY9" fmla="*/ 108185 h 1923891"/>
                <a:gd name="connsiteX10" fmla="*/ 825571 w 1489583"/>
                <a:gd name="connsiteY10" fmla="*/ 310067 h 1923891"/>
                <a:gd name="connsiteX11" fmla="*/ 133902 w 1489583"/>
                <a:gd name="connsiteY11" fmla="*/ 310067 h 1923891"/>
                <a:gd name="connsiteX12" fmla="*/ 100255 w 1489583"/>
                <a:gd name="connsiteY12" fmla="*/ 74538 h 1923891"/>
                <a:gd name="connsiteX13" fmla="*/ 100255 w 1489583"/>
                <a:gd name="connsiteY13" fmla="*/ 343714 h 1923891"/>
                <a:gd name="connsiteX14" fmla="*/ 859218 w 1489583"/>
                <a:gd name="connsiteY14" fmla="*/ 343714 h 1923891"/>
                <a:gd name="connsiteX15" fmla="*/ 859218 w 1489583"/>
                <a:gd name="connsiteY15" fmla="*/ 74538 h 1923891"/>
                <a:gd name="connsiteX16" fmla="*/ 0 w 1489583"/>
                <a:gd name="connsiteY16" fmla="*/ 0 h 1923891"/>
                <a:gd name="connsiteX17" fmla="*/ 1489583 w 1489583"/>
                <a:gd name="connsiteY17" fmla="*/ 0 h 1923891"/>
                <a:gd name="connsiteX18" fmla="*/ 1489583 w 1489583"/>
                <a:gd name="connsiteY18" fmla="*/ 430064 h 1923891"/>
                <a:gd name="connsiteX19" fmla="*/ 0 w 1489583"/>
                <a:gd name="connsiteY19" fmla="*/ 430064 h 192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89583" h="1923891">
                  <a:moveTo>
                    <a:pt x="0" y="485503"/>
                  </a:moveTo>
                  <a:lnTo>
                    <a:pt x="1489583" y="485503"/>
                  </a:lnTo>
                  <a:lnTo>
                    <a:pt x="1489583" y="1923891"/>
                  </a:lnTo>
                  <a:lnTo>
                    <a:pt x="0" y="1923891"/>
                  </a:lnTo>
                  <a:close/>
                  <a:moveTo>
                    <a:pt x="218709" y="186266"/>
                  </a:moveTo>
                  <a:lnTo>
                    <a:pt x="218709" y="231985"/>
                  </a:lnTo>
                  <a:lnTo>
                    <a:pt x="760189" y="231985"/>
                  </a:lnTo>
                  <a:lnTo>
                    <a:pt x="760189" y="186266"/>
                  </a:lnTo>
                  <a:close/>
                  <a:moveTo>
                    <a:pt x="133902" y="108185"/>
                  </a:moveTo>
                  <a:lnTo>
                    <a:pt x="825571" y="108185"/>
                  </a:lnTo>
                  <a:lnTo>
                    <a:pt x="825571" y="310067"/>
                  </a:lnTo>
                  <a:lnTo>
                    <a:pt x="133902" y="310067"/>
                  </a:lnTo>
                  <a:close/>
                  <a:moveTo>
                    <a:pt x="100255" y="74538"/>
                  </a:moveTo>
                  <a:lnTo>
                    <a:pt x="100255" y="343714"/>
                  </a:lnTo>
                  <a:lnTo>
                    <a:pt x="859218" y="343714"/>
                  </a:lnTo>
                  <a:lnTo>
                    <a:pt x="859218" y="74538"/>
                  </a:lnTo>
                  <a:close/>
                  <a:moveTo>
                    <a:pt x="0" y="0"/>
                  </a:moveTo>
                  <a:lnTo>
                    <a:pt x="1489583" y="0"/>
                  </a:lnTo>
                  <a:lnTo>
                    <a:pt x="1489583" y="430064"/>
                  </a:lnTo>
                  <a:lnTo>
                    <a:pt x="0" y="4300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00" name="グループ化 99"/>
          <p:cNvGrpSpPr>
            <a:grpSpLocks noChangeAspect="1"/>
          </p:cNvGrpSpPr>
          <p:nvPr/>
        </p:nvGrpSpPr>
        <p:grpSpPr>
          <a:xfrm>
            <a:off x="3947978" y="1948731"/>
            <a:ext cx="380916" cy="492708"/>
            <a:chOff x="1429830" y="2571749"/>
            <a:chExt cx="1646868" cy="2130207"/>
          </a:xfrm>
        </p:grpSpPr>
        <p:sp>
          <p:nvSpPr>
            <p:cNvPr id="101" name="正方形/長方形 100"/>
            <p:cNvSpPr/>
            <p:nvPr/>
          </p:nvSpPr>
          <p:spPr>
            <a:xfrm>
              <a:off x="1429830" y="2571749"/>
              <a:ext cx="1646868" cy="21302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2" name="フリーフォーム 101"/>
            <p:cNvSpPr/>
            <p:nvPr/>
          </p:nvSpPr>
          <p:spPr>
            <a:xfrm>
              <a:off x="1508473" y="2674907"/>
              <a:ext cx="1489582" cy="1923892"/>
            </a:xfrm>
            <a:custGeom>
              <a:avLst/>
              <a:gdLst>
                <a:gd name="connsiteX0" fmla="*/ 0 w 1489583"/>
                <a:gd name="connsiteY0" fmla="*/ 485503 h 1923891"/>
                <a:gd name="connsiteX1" fmla="*/ 1489583 w 1489583"/>
                <a:gd name="connsiteY1" fmla="*/ 485503 h 1923891"/>
                <a:gd name="connsiteX2" fmla="*/ 1489583 w 1489583"/>
                <a:gd name="connsiteY2" fmla="*/ 1923891 h 1923891"/>
                <a:gd name="connsiteX3" fmla="*/ 0 w 1489583"/>
                <a:gd name="connsiteY3" fmla="*/ 1923891 h 1923891"/>
                <a:gd name="connsiteX4" fmla="*/ 218709 w 1489583"/>
                <a:gd name="connsiteY4" fmla="*/ 186266 h 1923891"/>
                <a:gd name="connsiteX5" fmla="*/ 218709 w 1489583"/>
                <a:gd name="connsiteY5" fmla="*/ 231985 h 1923891"/>
                <a:gd name="connsiteX6" fmla="*/ 760189 w 1489583"/>
                <a:gd name="connsiteY6" fmla="*/ 231985 h 1923891"/>
                <a:gd name="connsiteX7" fmla="*/ 760189 w 1489583"/>
                <a:gd name="connsiteY7" fmla="*/ 186266 h 1923891"/>
                <a:gd name="connsiteX8" fmla="*/ 133902 w 1489583"/>
                <a:gd name="connsiteY8" fmla="*/ 108185 h 1923891"/>
                <a:gd name="connsiteX9" fmla="*/ 825571 w 1489583"/>
                <a:gd name="connsiteY9" fmla="*/ 108185 h 1923891"/>
                <a:gd name="connsiteX10" fmla="*/ 825571 w 1489583"/>
                <a:gd name="connsiteY10" fmla="*/ 310067 h 1923891"/>
                <a:gd name="connsiteX11" fmla="*/ 133902 w 1489583"/>
                <a:gd name="connsiteY11" fmla="*/ 310067 h 1923891"/>
                <a:gd name="connsiteX12" fmla="*/ 100255 w 1489583"/>
                <a:gd name="connsiteY12" fmla="*/ 74538 h 1923891"/>
                <a:gd name="connsiteX13" fmla="*/ 100255 w 1489583"/>
                <a:gd name="connsiteY13" fmla="*/ 343714 h 1923891"/>
                <a:gd name="connsiteX14" fmla="*/ 859218 w 1489583"/>
                <a:gd name="connsiteY14" fmla="*/ 343714 h 1923891"/>
                <a:gd name="connsiteX15" fmla="*/ 859218 w 1489583"/>
                <a:gd name="connsiteY15" fmla="*/ 74538 h 1923891"/>
                <a:gd name="connsiteX16" fmla="*/ 0 w 1489583"/>
                <a:gd name="connsiteY16" fmla="*/ 0 h 1923891"/>
                <a:gd name="connsiteX17" fmla="*/ 1489583 w 1489583"/>
                <a:gd name="connsiteY17" fmla="*/ 0 h 1923891"/>
                <a:gd name="connsiteX18" fmla="*/ 1489583 w 1489583"/>
                <a:gd name="connsiteY18" fmla="*/ 430064 h 1923891"/>
                <a:gd name="connsiteX19" fmla="*/ 0 w 1489583"/>
                <a:gd name="connsiteY19" fmla="*/ 430064 h 192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89583" h="1923891">
                  <a:moveTo>
                    <a:pt x="0" y="485503"/>
                  </a:moveTo>
                  <a:lnTo>
                    <a:pt x="1489583" y="485503"/>
                  </a:lnTo>
                  <a:lnTo>
                    <a:pt x="1489583" y="1923891"/>
                  </a:lnTo>
                  <a:lnTo>
                    <a:pt x="0" y="1923891"/>
                  </a:lnTo>
                  <a:close/>
                  <a:moveTo>
                    <a:pt x="218709" y="186266"/>
                  </a:moveTo>
                  <a:lnTo>
                    <a:pt x="218709" y="231985"/>
                  </a:lnTo>
                  <a:lnTo>
                    <a:pt x="760189" y="231985"/>
                  </a:lnTo>
                  <a:lnTo>
                    <a:pt x="760189" y="186266"/>
                  </a:lnTo>
                  <a:close/>
                  <a:moveTo>
                    <a:pt x="133902" y="108185"/>
                  </a:moveTo>
                  <a:lnTo>
                    <a:pt x="825571" y="108185"/>
                  </a:lnTo>
                  <a:lnTo>
                    <a:pt x="825571" y="310067"/>
                  </a:lnTo>
                  <a:lnTo>
                    <a:pt x="133902" y="310067"/>
                  </a:lnTo>
                  <a:close/>
                  <a:moveTo>
                    <a:pt x="100255" y="74538"/>
                  </a:moveTo>
                  <a:lnTo>
                    <a:pt x="100255" y="343714"/>
                  </a:lnTo>
                  <a:lnTo>
                    <a:pt x="859218" y="343714"/>
                  </a:lnTo>
                  <a:lnTo>
                    <a:pt x="859218" y="74538"/>
                  </a:lnTo>
                  <a:close/>
                  <a:moveTo>
                    <a:pt x="0" y="0"/>
                  </a:moveTo>
                  <a:lnTo>
                    <a:pt x="1489583" y="0"/>
                  </a:lnTo>
                  <a:lnTo>
                    <a:pt x="1489583" y="430064"/>
                  </a:lnTo>
                  <a:lnTo>
                    <a:pt x="0" y="4300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10" name="テキスト ボックス 109"/>
          <p:cNvSpPr txBox="1"/>
          <p:nvPr/>
        </p:nvSpPr>
        <p:spPr>
          <a:xfrm>
            <a:off x="4706796" y="2371117"/>
            <a:ext cx="2176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管理ネットワーク</a:t>
            </a: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4706796" y="2835175"/>
            <a:ext cx="2176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従業員ネットワーク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4706796" y="3358395"/>
            <a:ext cx="2176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従業員ネットワーク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</a:t>
            </a:r>
            <a:endParaRPr kumimoji="1"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4" name="直線コネクタ 113"/>
          <p:cNvCxnSpPr/>
          <p:nvPr/>
        </p:nvCxnSpPr>
        <p:spPr>
          <a:xfrm>
            <a:off x="3160742" y="1201738"/>
            <a:ext cx="0" cy="335467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テキスト ボックス 114"/>
          <p:cNvSpPr txBox="1"/>
          <p:nvPr/>
        </p:nvSpPr>
        <p:spPr>
          <a:xfrm>
            <a:off x="7568966" y="2835175"/>
            <a:ext cx="807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SSID1</a:t>
            </a:r>
            <a:endParaRPr kumimoji="1"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6" name="テキスト ボックス 115"/>
          <p:cNvSpPr txBox="1"/>
          <p:nvPr/>
        </p:nvSpPr>
        <p:spPr>
          <a:xfrm>
            <a:off x="7558703" y="3319937"/>
            <a:ext cx="807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SSIDn</a:t>
            </a:r>
            <a:endParaRPr kumimoji="1"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5982275" y="1659571"/>
            <a:ext cx="2942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のアドレスは</a:t>
            </a:r>
            <a:endParaRPr kumimoji="1"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管理ネットワークとなります。</a:t>
            </a:r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3185651" y="4273735"/>
            <a:ext cx="5597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管理ネットワークと従業員ネットワークの共有も可能です。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43645" y="3279503"/>
            <a:ext cx="958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</a:t>
            </a:r>
            <a:endParaRPr kumimoji="1" lang="ja-JP" altLang="en-US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98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角丸四角形 162"/>
          <p:cNvSpPr/>
          <p:nvPr/>
        </p:nvSpPr>
        <p:spPr>
          <a:xfrm>
            <a:off x="434854" y="1760483"/>
            <a:ext cx="2426362" cy="2753861"/>
          </a:xfrm>
          <a:prstGeom prst="roundRect">
            <a:avLst>
              <a:gd name="adj" fmla="val 3140"/>
            </a:avLst>
          </a:prstGeom>
          <a:solidFill>
            <a:schemeClr val="accent2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73" name="直線コネクタ 172"/>
          <p:cNvCxnSpPr>
            <a:endCxn id="162" idx="4"/>
          </p:cNvCxnSpPr>
          <p:nvPr/>
        </p:nvCxnSpPr>
        <p:spPr>
          <a:xfrm flipV="1">
            <a:off x="2797387" y="3137485"/>
            <a:ext cx="1950263" cy="137685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コネクタ 171"/>
          <p:cNvCxnSpPr>
            <a:endCxn id="162" idx="0"/>
          </p:cNvCxnSpPr>
          <p:nvPr/>
        </p:nvCxnSpPr>
        <p:spPr>
          <a:xfrm>
            <a:off x="2797387" y="1760483"/>
            <a:ext cx="1950263" cy="116100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9256" y="333137"/>
            <a:ext cx="8345488" cy="731837"/>
          </a:xfrm>
        </p:spPr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手順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2182" y="1975996"/>
            <a:ext cx="1991708" cy="33855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が起動</a:t>
            </a:r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2182" y="2477220"/>
            <a:ext cx="1991708" cy="58477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Express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(ME)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が起動</a:t>
            </a:r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652045" y="1923860"/>
            <a:ext cx="2191215" cy="702588"/>
          </a:xfrm>
          <a:prstGeom prst="snip1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に電源 </a:t>
            </a:r>
            <a:r>
              <a:rPr kumimoji="1"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(AC</a:t>
            </a:r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または、</a:t>
            </a:r>
            <a:r>
              <a:rPr kumimoji="1" lang="en-US" altLang="ja-JP" dirty="0" err="1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PoE</a:t>
            </a:r>
            <a:r>
              <a:rPr kumimoji="1"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を接続</a:t>
            </a:r>
            <a:endParaRPr kumimoji="1"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31" name="直線矢印コネクタ 30"/>
          <p:cNvCxnSpPr>
            <a:stCxn id="35" idx="2"/>
            <a:endCxn id="35" idx="0"/>
          </p:cNvCxnSpPr>
          <p:nvPr/>
        </p:nvCxnSpPr>
        <p:spPr>
          <a:xfrm flipV="1">
            <a:off x="1648036" y="3927441"/>
            <a:ext cx="0" cy="3385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>
            <a:stCxn id="3" idx="2"/>
            <a:endCxn id="4" idx="0"/>
          </p:cNvCxnSpPr>
          <p:nvPr/>
        </p:nvCxnSpPr>
        <p:spPr>
          <a:xfrm>
            <a:off x="1648036" y="2314550"/>
            <a:ext cx="0" cy="1626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652182" y="3927441"/>
            <a:ext cx="1991708" cy="33855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に接続</a:t>
            </a:r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652045" y="3604276"/>
            <a:ext cx="2191215" cy="64633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が初期設定用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を出力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40" name="直線矢印コネクタ 39"/>
          <p:cNvCxnSpPr>
            <a:stCxn id="29" idx="1"/>
            <a:endCxn id="39" idx="0"/>
          </p:cNvCxnSpPr>
          <p:nvPr/>
        </p:nvCxnSpPr>
        <p:spPr>
          <a:xfrm>
            <a:off x="4747653" y="2626448"/>
            <a:ext cx="0" cy="9778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6594010" y="2125926"/>
            <a:ext cx="2191215" cy="702588"/>
          </a:xfrm>
          <a:prstGeom prst="snip1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ブラウザ経由で</a:t>
            </a:r>
            <a:r>
              <a:rPr kumimoji="1"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に接続</a:t>
            </a:r>
            <a:endParaRPr kumimoji="1"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45" name="カギ線コネクタ 44"/>
          <p:cNvCxnSpPr>
            <a:stCxn id="39" idx="2"/>
            <a:endCxn id="48" idx="3"/>
          </p:cNvCxnSpPr>
          <p:nvPr/>
        </p:nvCxnSpPr>
        <p:spPr>
          <a:xfrm rot="5400000" flipH="1" flipV="1">
            <a:off x="4861984" y="1422974"/>
            <a:ext cx="2713301" cy="2941965"/>
          </a:xfrm>
          <a:prstGeom prst="bentConnector5">
            <a:avLst>
              <a:gd name="adj1" fmla="val -8425"/>
              <a:gd name="adj2" fmla="val 50000"/>
              <a:gd name="adj3" fmla="val 10842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6594010" y="1537306"/>
            <a:ext cx="2191215" cy="401479"/>
          </a:xfrm>
          <a:prstGeom prst="snip1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PC</a:t>
            </a:r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を無線接続</a:t>
            </a:r>
            <a:endParaRPr kumimoji="1"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2" name="直線矢印コネクタ 51"/>
          <p:cNvCxnSpPr>
            <a:stCxn id="48" idx="1"/>
            <a:endCxn id="43" idx="3"/>
          </p:cNvCxnSpPr>
          <p:nvPr/>
        </p:nvCxnSpPr>
        <p:spPr>
          <a:xfrm>
            <a:off x="7689618" y="1938785"/>
            <a:ext cx="0" cy="18714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6592036" y="3018417"/>
            <a:ext cx="2191215" cy="401479"/>
          </a:xfrm>
          <a:prstGeom prst="snip1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無線の設定</a:t>
            </a:r>
            <a:endParaRPr kumimoji="1"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592035" y="3604276"/>
            <a:ext cx="2191215" cy="401479"/>
          </a:xfrm>
          <a:prstGeom prst="snip1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の再起動</a:t>
            </a:r>
            <a:endParaRPr kumimoji="1"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61" name="直線矢印コネクタ 60"/>
          <p:cNvCxnSpPr>
            <a:stCxn id="43" idx="1"/>
            <a:endCxn id="57" idx="3"/>
          </p:cNvCxnSpPr>
          <p:nvPr/>
        </p:nvCxnSpPr>
        <p:spPr>
          <a:xfrm flipH="1">
            <a:off x="7687644" y="2828514"/>
            <a:ext cx="1974" cy="1899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>
            <a:stCxn id="57" idx="1"/>
            <a:endCxn id="60" idx="3"/>
          </p:cNvCxnSpPr>
          <p:nvPr/>
        </p:nvCxnSpPr>
        <p:spPr>
          <a:xfrm flipH="1">
            <a:off x="7687643" y="3419896"/>
            <a:ext cx="1" cy="1843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角丸四角形 68"/>
          <p:cNvSpPr/>
          <p:nvPr/>
        </p:nvSpPr>
        <p:spPr>
          <a:xfrm>
            <a:off x="4298816" y="1361744"/>
            <a:ext cx="897673" cy="333027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開始</a:t>
            </a:r>
            <a:endParaRPr kumimoji="1" lang="ja-JP" altLang="en-US" sz="1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70" name="直線矢印コネクタ 69"/>
          <p:cNvCxnSpPr>
            <a:stCxn id="69" idx="2"/>
            <a:endCxn id="29" idx="3"/>
          </p:cNvCxnSpPr>
          <p:nvPr/>
        </p:nvCxnSpPr>
        <p:spPr>
          <a:xfrm>
            <a:off x="4747653" y="1694771"/>
            <a:ext cx="0" cy="22908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角丸四角形 88"/>
          <p:cNvSpPr/>
          <p:nvPr/>
        </p:nvSpPr>
        <p:spPr>
          <a:xfrm>
            <a:off x="7238805" y="4254060"/>
            <a:ext cx="897673" cy="333027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終了</a:t>
            </a:r>
          </a:p>
        </p:txBody>
      </p:sp>
      <p:cxnSp>
        <p:nvCxnSpPr>
          <p:cNvPr id="90" name="直線矢印コネクタ 89"/>
          <p:cNvCxnSpPr>
            <a:stCxn id="60" idx="1"/>
            <a:endCxn id="89" idx="0"/>
          </p:cNvCxnSpPr>
          <p:nvPr/>
        </p:nvCxnSpPr>
        <p:spPr>
          <a:xfrm flipH="1">
            <a:off x="7687642" y="4005755"/>
            <a:ext cx="1" cy="2483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6201275" y="808139"/>
            <a:ext cx="577353" cy="308334"/>
          </a:xfrm>
          <a:prstGeom prst="snip1Rect">
            <a:avLst>
              <a:gd name="adj" fmla="val 39829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34853" y="1337545"/>
            <a:ext cx="242636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コンソールで確認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可能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778628" y="773308"/>
            <a:ext cx="14819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設定を実施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23" name="直線矢印コネクタ 122"/>
          <p:cNvCxnSpPr>
            <a:stCxn id="4" idx="2"/>
            <a:endCxn id="41" idx="0"/>
          </p:cNvCxnSpPr>
          <p:nvPr/>
        </p:nvCxnSpPr>
        <p:spPr>
          <a:xfrm flipH="1">
            <a:off x="1648034" y="3061995"/>
            <a:ext cx="2" cy="1692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楕円 161"/>
          <p:cNvSpPr>
            <a:spLocks noChangeAspect="1"/>
          </p:cNvSpPr>
          <p:nvPr/>
        </p:nvSpPr>
        <p:spPr>
          <a:xfrm>
            <a:off x="4639650" y="2921485"/>
            <a:ext cx="216000" cy="216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64" name="直線矢印コネクタ 163"/>
          <p:cNvCxnSpPr>
            <a:stCxn id="35" idx="2"/>
            <a:endCxn id="163" idx="2"/>
          </p:cNvCxnSpPr>
          <p:nvPr/>
        </p:nvCxnSpPr>
        <p:spPr>
          <a:xfrm flipH="1">
            <a:off x="1648035" y="4265995"/>
            <a:ext cx="1" cy="2483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矢印コネクタ 166"/>
          <p:cNvCxnSpPr>
            <a:stCxn id="163" idx="0"/>
            <a:endCxn id="3" idx="0"/>
          </p:cNvCxnSpPr>
          <p:nvPr/>
        </p:nvCxnSpPr>
        <p:spPr>
          <a:xfrm>
            <a:off x="1648035" y="1760483"/>
            <a:ext cx="1" cy="215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652180" y="3231272"/>
            <a:ext cx="1991708" cy="50783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リクエスト</a:t>
            </a:r>
            <a:endParaRPr kumimoji="1"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(300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秒のタイムアウト待ち</a:t>
            </a:r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47" name="直線矢印コネクタ 46"/>
          <p:cNvCxnSpPr>
            <a:stCxn id="41" idx="2"/>
            <a:endCxn id="35" idx="0"/>
          </p:cNvCxnSpPr>
          <p:nvPr/>
        </p:nvCxnSpPr>
        <p:spPr>
          <a:xfrm>
            <a:off x="1648034" y="3754492"/>
            <a:ext cx="2" cy="1729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無線サービスを提供する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サービスとして定義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とそれに関する情報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認証、</a:t>
            </a:r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QoS</a:t>
            </a:r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無線ポリシー等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の構成要素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項目は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グループに分かれている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ます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1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一般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(SSID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2.4GHz/5GHz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の選択、ブロードキャスト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など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  <a:p>
            <a:pPr lvl="1"/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WLAN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セキュリティ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認証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方式、ゲスト アクセス、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フィルタなど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  <a:p>
            <a:pPr lvl="1"/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とファイアウォール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(VLAN</a:t>
            </a:r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トランク、ファイアウォールなど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  <a:p>
            <a:pPr lvl="1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トラフィック シェーピング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QoS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優先制御、通信の可視化など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1"/>
            <a:endParaRPr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用語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WLAN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213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416425" y="473449"/>
            <a:ext cx="7598042" cy="2569946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.4</a:t>
            </a:r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セットアップ</a:t>
            </a:r>
            <a:endParaRPr kumimoji="1"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>
            <a:spLocks noChangeAspect="1"/>
          </p:cNvSpPr>
          <p:nvPr/>
        </p:nvSpPr>
        <p:spPr>
          <a:xfrm>
            <a:off x="6790349" y="514984"/>
            <a:ext cx="1858351" cy="1858351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38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38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円弧 4"/>
          <p:cNvSpPr>
            <a:spLocks noChangeAspect="1"/>
          </p:cNvSpPr>
          <p:nvPr/>
        </p:nvSpPr>
        <p:spPr>
          <a:xfrm>
            <a:off x="6790349" y="514984"/>
            <a:ext cx="1858351" cy="1858351"/>
          </a:xfrm>
          <a:prstGeom prst="arc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181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AP1832I/1852I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756" y="1201738"/>
            <a:ext cx="7108990" cy="1915956"/>
          </a:xfrm>
          <a:prstGeom prst="rect">
            <a:avLst/>
          </a:prstGeom>
        </p:spPr>
      </p:pic>
      <p:sp>
        <p:nvSpPr>
          <p:cNvPr id="5" name="下矢印 4"/>
          <p:cNvSpPr/>
          <p:nvPr/>
        </p:nvSpPr>
        <p:spPr>
          <a:xfrm>
            <a:off x="5972278" y="875565"/>
            <a:ext cx="858644" cy="652346"/>
          </a:xfrm>
          <a:prstGeom prst="down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83329" y="449981"/>
            <a:ext cx="243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PoE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スイッチへ接続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1" b="38601"/>
          <a:stretch/>
        </p:blipFill>
        <p:spPr>
          <a:xfrm>
            <a:off x="3702927" y="3875764"/>
            <a:ext cx="4572009" cy="833892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>
            <a:off x="6401599" y="2059388"/>
            <a:ext cx="0" cy="1816376"/>
          </a:xfrm>
          <a:prstGeom prst="straightConnector1">
            <a:avLst/>
          </a:prstGeom>
          <a:ln w="12700"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1709530" y="3546282"/>
            <a:ext cx="3320469" cy="329482"/>
            <a:chOff x="1709530" y="3393440"/>
            <a:chExt cx="3320469" cy="482324"/>
          </a:xfrm>
        </p:grpSpPr>
        <p:cxnSp>
          <p:nvCxnSpPr>
            <p:cNvPr id="11" name="直線矢印コネクタ 10"/>
            <p:cNvCxnSpPr/>
            <p:nvPr/>
          </p:nvCxnSpPr>
          <p:spPr>
            <a:xfrm>
              <a:off x="5029999" y="3393440"/>
              <a:ext cx="0" cy="482324"/>
            </a:xfrm>
            <a:prstGeom prst="straightConnector1">
              <a:avLst/>
            </a:prstGeom>
            <a:ln w="12700" cap="rnd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H="1">
              <a:off x="1709530" y="3393440"/>
              <a:ext cx="3320469" cy="0"/>
            </a:xfrm>
            <a:prstGeom prst="line">
              <a:avLst/>
            </a:prstGeom>
            <a:ln w="127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eform 167"/>
          <p:cNvSpPr>
            <a:spLocks noChangeAspect="1" noEditPoints="1"/>
          </p:cNvSpPr>
          <p:nvPr/>
        </p:nvSpPr>
        <p:spPr bwMode="auto">
          <a:xfrm>
            <a:off x="1004255" y="2894647"/>
            <a:ext cx="1066735" cy="700536"/>
          </a:xfrm>
          <a:custGeom>
            <a:avLst/>
            <a:gdLst>
              <a:gd name="T0" fmla="*/ 311 w 312"/>
              <a:gd name="T1" fmla="*/ 175 h 205"/>
              <a:gd name="T2" fmla="*/ 310 w 312"/>
              <a:gd name="T3" fmla="*/ 174 h 205"/>
              <a:gd name="T4" fmla="*/ 2 w 312"/>
              <a:gd name="T5" fmla="*/ 174 h 205"/>
              <a:gd name="T6" fmla="*/ 0 w 312"/>
              <a:gd name="T7" fmla="*/ 175 h 205"/>
              <a:gd name="T8" fmla="*/ 0 w 312"/>
              <a:gd name="T9" fmla="*/ 176 h 205"/>
              <a:gd name="T10" fmla="*/ 41 w 312"/>
              <a:gd name="T11" fmla="*/ 205 h 205"/>
              <a:gd name="T12" fmla="*/ 271 w 312"/>
              <a:gd name="T13" fmla="*/ 205 h 205"/>
              <a:gd name="T14" fmla="*/ 312 w 312"/>
              <a:gd name="T15" fmla="*/ 176 h 205"/>
              <a:gd name="T16" fmla="*/ 311 w 312"/>
              <a:gd name="T17" fmla="*/ 175 h 205"/>
              <a:gd name="T18" fmla="*/ 179 w 312"/>
              <a:gd name="T19" fmla="*/ 195 h 205"/>
              <a:gd name="T20" fmla="*/ 133 w 312"/>
              <a:gd name="T21" fmla="*/ 195 h 205"/>
              <a:gd name="T22" fmla="*/ 133 w 312"/>
              <a:gd name="T23" fmla="*/ 184 h 205"/>
              <a:gd name="T24" fmla="*/ 179 w 312"/>
              <a:gd name="T25" fmla="*/ 184 h 205"/>
              <a:gd name="T26" fmla="*/ 179 w 312"/>
              <a:gd name="T27" fmla="*/ 195 h 205"/>
              <a:gd name="T28" fmla="*/ 34 w 312"/>
              <a:gd name="T29" fmla="*/ 163 h 205"/>
              <a:gd name="T30" fmla="*/ 278 w 312"/>
              <a:gd name="T31" fmla="*/ 163 h 205"/>
              <a:gd name="T32" fmla="*/ 284 w 312"/>
              <a:gd name="T33" fmla="*/ 156 h 205"/>
              <a:gd name="T34" fmla="*/ 284 w 312"/>
              <a:gd name="T35" fmla="*/ 6 h 205"/>
              <a:gd name="T36" fmla="*/ 278 w 312"/>
              <a:gd name="T37" fmla="*/ 0 h 205"/>
              <a:gd name="T38" fmla="*/ 34 w 312"/>
              <a:gd name="T39" fmla="*/ 0 h 205"/>
              <a:gd name="T40" fmla="*/ 27 w 312"/>
              <a:gd name="T41" fmla="*/ 6 h 205"/>
              <a:gd name="T42" fmla="*/ 27 w 312"/>
              <a:gd name="T43" fmla="*/ 156 h 205"/>
              <a:gd name="T44" fmla="*/ 34 w 312"/>
              <a:gd name="T45" fmla="*/ 163 h 205"/>
              <a:gd name="T46" fmla="*/ 50 w 312"/>
              <a:gd name="T47" fmla="*/ 22 h 205"/>
              <a:gd name="T48" fmla="*/ 262 w 312"/>
              <a:gd name="T49" fmla="*/ 22 h 205"/>
              <a:gd name="T50" fmla="*/ 262 w 312"/>
              <a:gd name="T51" fmla="*/ 140 h 205"/>
              <a:gd name="T52" fmla="*/ 50 w 312"/>
              <a:gd name="T53" fmla="*/ 140 h 205"/>
              <a:gd name="T54" fmla="*/ 50 w 312"/>
              <a:gd name="T55" fmla="*/ 22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12" h="205">
                <a:moveTo>
                  <a:pt x="311" y="175"/>
                </a:moveTo>
                <a:cubicBezTo>
                  <a:pt x="311" y="174"/>
                  <a:pt x="311" y="174"/>
                  <a:pt x="310" y="174"/>
                </a:cubicBezTo>
                <a:cubicBezTo>
                  <a:pt x="2" y="174"/>
                  <a:pt x="2" y="174"/>
                  <a:pt x="2" y="174"/>
                </a:cubicBezTo>
                <a:cubicBezTo>
                  <a:pt x="1" y="174"/>
                  <a:pt x="1" y="174"/>
                  <a:pt x="0" y="175"/>
                </a:cubicBezTo>
                <a:cubicBezTo>
                  <a:pt x="0" y="175"/>
                  <a:pt x="0" y="175"/>
                  <a:pt x="0" y="176"/>
                </a:cubicBezTo>
                <a:cubicBezTo>
                  <a:pt x="0" y="176"/>
                  <a:pt x="5" y="205"/>
                  <a:pt x="41" y="205"/>
                </a:cubicBezTo>
                <a:cubicBezTo>
                  <a:pt x="271" y="205"/>
                  <a:pt x="271" y="205"/>
                  <a:pt x="271" y="205"/>
                </a:cubicBezTo>
                <a:cubicBezTo>
                  <a:pt x="307" y="205"/>
                  <a:pt x="312" y="176"/>
                  <a:pt x="312" y="176"/>
                </a:cubicBezTo>
                <a:cubicBezTo>
                  <a:pt x="312" y="175"/>
                  <a:pt x="312" y="175"/>
                  <a:pt x="311" y="175"/>
                </a:cubicBezTo>
                <a:close/>
                <a:moveTo>
                  <a:pt x="179" y="195"/>
                </a:moveTo>
                <a:cubicBezTo>
                  <a:pt x="133" y="195"/>
                  <a:pt x="133" y="195"/>
                  <a:pt x="133" y="195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79" y="184"/>
                  <a:pt x="179" y="184"/>
                  <a:pt x="179" y="184"/>
                </a:cubicBezTo>
                <a:lnTo>
                  <a:pt x="179" y="195"/>
                </a:lnTo>
                <a:close/>
                <a:moveTo>
                  <a:pt x="34" y="163"/>
                </a:moveTo>
                <a:cubicBezTo>
                  <a:pt x="278" y="163"/>
                  <a:pt x="278" y="163"/>
                  <a:pt x="278" y="163"/>
                </a:cubicBezTo>
                <a:cubicBezTo>
                  <a:pt x="282" y="163"/>
                  <a:pt x="284" y="160"/>
                  <a:pt x="284" y="156"/>
                </a:cubicBezTo>
                <a:cubicBezTo>
                  <a:pt x="284" y="6"/>
                  <a:pt x="284" y="6"/>
                  <a:pt x="284" y="6"/>
                </a:cubicBezTo>
                <a:cubicBezTo>
                  <a:pt x="284" y="3"/>
                  <a:pt x="282" y="0"/>
                  <a:pt x="278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0" y="0"/>
                  <a:pt x="27" y="3"/>
                  <a:pt x="27" y="6"/>
                </a:cubicBezTo>
                <a:cubicBezTo>
                  <a:pt x="27" y="156"/>
                  <a:pt x="27" y="156"/>
                  <a:pt x="27" y="156"/>
                </a:cubicBezTo>
                <a:cubicBezTo>
                  <a:pt x="27" y="160"/>
                  <a:pt x="30" y="163"/>
                  <a:pt x="34" y="163"/>
                </a:cubicBezTo>
                <a:close/>
                <a:moveTo>
                  <a:pt x="50" y="22"/>
                </a:moveTo>
                <a:cubicBezTo>
                  <a:pt x="262" y="22"/>
                  <a:pt x="262" y="22"/>
                  <a:pt x="262" y="22"/>
                </a:cubicBezTo>
                <a:cubicBezTo>
                  <a:pt x="262" y="140"/>
                  <a:pt x="262" y="140"/>
                  <a:pt x="262" y="140"/>
                </a:cubicBezTo>
                <a:cubicBezTo>
                  <a:pt x="50" y="140"/>
                  <a:pt x="50" y="140"/>
                  <a:pt x="50" y="140"/>
                </a:cubicBezTo>
                <a:lnTo>
                  <a:pt x="50" y="22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37766" y="3595183"/>
            <a:ext cx="2904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初期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設定が終了するまで</a:t>
            </a:r>
            <a:endParaRPr kumimoji="1"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有線側から通信はできません。</a:t>
            </a:r>
            <a:endParaRPr kumimoji="1"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7" name="グループ化 26"/>
          <p:cNvGrpSpPr>
            <a:grpSpLocks noChangeAspect="1"/>
          </p:cNvGrpSpPr>
          <p:nvPr/>
        </p:nvGrpSpPr>
        <p:grpSpPr>
          <a:xfrm>
            <a:off x="1462219" y="2498763"/>
            <a:ext cx="150806" cy="791768"/>
            <a:chOff x="2974001" y="821808"/>
            <a:chExt cx="770225" cy="4043866"/>
          </a:xfrm>
        </p:grpSpPr>
        <p:grpSp>
          <p:nvGrpSpPr>
            <p:cNvPr id="28" name="グループ化 27"/>
            <p:cNvGrpSpPr>
              <a:grpSpLocks noChangeAspect="1"/>
            </p:cNvGrpSpPr>
            <p:nvPr/>
          </p:nvGrpSpPr>
          <p:grpSpPr>
            <a:xfrm>
              <a:off x="3058089" y="821808"/>
              <a:ext cx="686137" cy="4043866"/>
              <a:chOff x="7999835" y="1727420"/>
              <a:chExt cx="652496" cy="3845607"/>
            </a:xfrm>
            <a:solidFill>
              <a:schemeClr val="accent5"/>
            </a:solidFill>
          </p:grpSpPr>
          <p:sp>
            <p:nvSpPr>
              <p:cNvPr id="31" name="台形 30"/>
              <p:cNvSpPr/>
              <p:nvPr/>
            </p:nvSpPr>
            <p:spPr>
              <a:xfrm flipV="1">
                <a:off x="8073220" y="1727420"/>
                <a:ext cx="505727" cy="2863630"/>
              </a:xfrm>
              <a:prstGeom prst="trapezoid">
                <a:avLst>
                  <a:gd name="adj" fmla="val 11677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2" name="楕円 31"/>
              <p:cNvSpPr>
                <a:spLocks noChangeAspect="1"/>
              </p:cNvSpPr>
              <p:nvPr/>
            </p:nvSpPr>
            <p:spPr>
              <a:xfrm>
                <a:off x="7999835" y="4920531"/>
                <a:ext cx="652496" cy="65249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29" name="二等辺三角形 16"/>
            <p:cNvSpPr/>
            <p:nvPr/>
          </p:nvSpPr>
          <p:spPr>
            <a:xfrm>
              <a:off x="3135257" y="821808"/>
              <a:ext cx="217305" cy="3015249"/>
            </a:xfrm>
            <a:custGeom>
              <a:avLst/>
              <a:gdLst>
                <a:gd name="connsiteX0" fmla="*/ 0 w 145575"/>
                <a:gd name="connsiteY0" fmla="*/ 3011263 h 3011263"/>
                <a:gd name="connsiteX1" fmla="*/ 0 w 145575"/>
                <a:gd name="connsiteY1" fmla="*/ 0 h 3011263"/>
                <a:gd name="connsiteX2" fmla="*/ 145575 w 145575"/>
                <a:gd name="connsiteY2" fmla="*/ 3011263 h 3011263"/>
                <a:gd name="connsiteX3" fmla="*/ 0 w 145575"/>
                <a:gd name="connsiteY3" fmla="*/ 3011263 h 3011263"/>
                <a:gd name="connsiteX0" fmla="*/ 42333 w 145575"/>
                <a:gd name="connsiteY0" fmla="*/ 3011263 h 3011263"/>
                <a:gd name="connsiteX1" fmla="*/ 0 w 145575"/>
                <a:gd name="connsiteY1" fmla="*/ 0 h 3011263"/>
                <a:gd name="connsiteX2" fmla="*/ 145575 w 145575"/>
                <a:gd name="connsiteY2" fmla="*/ 3011263 h 3011263"/>
                <a:gd name="connsiteX3" fmla="*/ 42333 w 145575"/>
                <a:gd name="connsiteY3" fmla="*/ 3011263 h 3011263"/>
                <a:gd name="connsiteX0" fmla="*/ 69850 w 145575"/>
                <a:gd name="connsiteY0" fmla="*/ 3009146 h 3011263"/>
                <a:gd name="connsiteX1" fmla="*/ 0 w 145575"/>
                <a:gd name="connsiteY1" fmla="*/ 0 h 3011263"/>
                <a:gd name="connsiteX2" fmla="*/ 145575 w 145575"/>
                <a:gd name="connsiteY2" fmla="*/ 3011263 h 3011263"/>
                <a:gd name="connsiteX3" fmla="*/ 69850 w 145575"/>
                <a:gd name="connsiteY3" fmla="*/ 3009146 h 3011263"/>
                <a:gd name="connsiteX0" fmla="*/ 63500 w 145575"/>
                <a:gd name="connsiteY0" fmla="*/ 3009146 h 3011263"/>
                <a:gd name="connsiteX1" fmla="*/ 0 w 145575"/>
                <a:gd name="connsiteY1" fmla="*/ 0 h 3011263"/>
                <a:gd name="connsiteX2" fmla="*/ 145575 w 145575"/>
                <a:gd name="connsiteY2" fmla="*/ 3011263 h 3011263"/>
                <a:gd name="connsiteX3" fmla="*/ 63500 w 145575"/>
                <a:gd name="connsiteY3" fmla="*/ 3009146 h 3011263"/>
                <a:gd name="connsiteX0" fmla="*/ 63500 w 217306"/>
                <a:gd name="connsiteY0" fmla="*/ 3009146 h 3015249"/>
                <a:gd name="connsiteX1" fmla="*/ 0 w 217306"/>
                <a:gd name="connsiteY1" fmla="*/ 0 h 3015249"/>
                <a:gd name="connsiteX2" fmla="*/ 217306 w 217306"/>
                <a:gd name="connsiteY2" fmla="*/ 3015249 h 3015249"/>
                <a:gd name="connsiteX3" fmla="*/ 63500 w 217306"/>
                <a:gd name="connsiteY3" fmla="*/ 3009146 h 30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06" h="3015249">
                  <a:moveTo>
                    <a:pt x="63500" y="3009146"/>
                  </a:moveTo>
                  <a:lnTo>
                    <a:pt x="0" y="0"/>
                  </a:lnTo>
                  <a:lnTo>
                    <a:pt x="217306" y="3015249"/>
                  </a:lnTo>
                  <a:lnTo>
                    <a:pt x="63500" y="300914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" name="月 29"/>
            <p:cNvSpPr/>
            <p:nvPr/>
          </p:nvSpPr>
          <p:spPr>
            <a:xfrm rot="18179675">
              <a:off x="3134359" y="4315235"/>
              <a:ext cx="364829" cy="685545"/>
            </a:xfrm>
            <a:prstGeom prst="mo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56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起動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565650" y="1692127"/>
            <a:ext cx="4083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AP1830/1850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LED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ランプが緑色に</a:t>
            </a:r>
            <a:r>
              <a:rPr kumimoji="1" lang="ja-JP" altLang="en-US" b="1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点滅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するまで待って下さい。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およ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</a:t>
            </a:r>
            <a:r>
              <a:rPr kumimoji="1"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分かかります。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5395" r="13978" b="5395"/>
          <a:stretch/>
        </p:blipFill>
        <p:spPr>
          <a:xfrm>
            <a:off x="843673" y="1165827"/>
            <a:ext cx="3540470" cy="3507211"/>
          </a:xfrm>
          <a:prstGeom prst="rect">
            <a:avLst/>
          </a:prstGeom>
        </p:spPr>
      </p:pic>
      <p:sp>
        <p:nvSpPr>
          <p:cNvPr id="5" name="下矢印 4"/>
          <p:cNvSpPr>
            <a:spLocks noChangeAspect="1"/>
          </p:cNvSpPr>
          <p:nvPr/>
        </p:nvSpPr>
        <p:spPr>
          <a:xfrm rot="2700000">
            <a:off x="2694000" y="1679145"/>
            <a:ext cx="557479" cy="557479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65649" y="3954611"/>
            <a:ext cx="4219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(AP2800/3800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の場合は、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LED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ランプが緑色に</a:t>
            </a:r>
            <a:r>
              <a:rPr kumimoji="1" lang="ja-JP" altLang="en-US" sz="1600" b="1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点灯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するまで待って下さい。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5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23601" r="36830" b="30708"/>
          <a:stretch/>
        </p:blipFill>
        <p:spPr>
          <a:xfrm>
            <a:off x="2397399" y="1499840"/>
            <a:ext cx="6387826" cy="30912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638493"/>
            <a:ext cx="8345488" cy="731837"/>
          </a:xfrm>
        </p:spPr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AP/Mobility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Express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起動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後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1800" y="1186498"/>
            <a:ext cx="2991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inSSIDer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ツールで確認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083242" y="2870421"/>
            <a:ext cx="6565458" cy="29419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" name="四角形吹き出し 5"/>
          <p:cNvSpPr/>
          <p:nvPr/>
        </p:nvSpPr>
        <p:spPr>
          <a:xfrm>
            <a:off x="437765" y="1742446"/>
            <a:ext cx="2814317" cy="943815"/>
          </a:xfrm>
          <a:prstGeom prst="wedgeRectCallout">
            <a:avLst>
              <a:gd name="adj1" fmla="val 32022"/>
              <a:gd name="adj2" fmla="val 74614"/>
            </a:avLst>
          </a:prstGeom>
          <a:solidFill>
            <a:schemeClr val="bg2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SSID:CiscoAirProvision</a:t>
            </a:r>
            <a:endParaRPr kumimoji="1" lang="en-US" altLang="ja-JP" sz="1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が見えてきます。</a:t>
            </a:r>
            <a:endParaRPr kumimoji="1" lang="en-US" altLang="ja-JP" sz="1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5" name="グループ化 14"/>
          <p:cNvGrpSpPr>
            <a:grpSpLocks noChangeAspect="1"/>
          </p:cNvGrpSpPr>
          <p:nvPr/>
        </p:nvGrpSpPr>
        <p:grpSpPr>
          <a:xfrm>
            <a:off x="462301" y="262675"/>
            <a:ext cx="919459" cy="333489"/>
            <a:chOff x="3240415" y="1846039"/>
            <a:chExt cx="4001702" cy="1451422"/>
          </a:xfrm>
        </p:grpSpPr>
        <p:sp>
          <p:nvSpPr>
            <p:cNvPr id="16" name="テキスト ボックス 15"/>
            <p:cNvSpPr txBox="1">
              <a:spLocks noChangeAspect="1"/>
            </p:cNvSpPr>
            <p:nvPr/>
          </p:nvSpPr>
          <p:spPr>
            <a:xfrm>
              <a:off x="3253341" y="1846039"/>
              <a:ext cx="3988776" cy="1451422"/>
            </a:xfrm>
            <a:prstGeom prst="roundRect">
              <a:avLst/>
            </a:prstGeom>
            <a:solidFill>
              <a:schemeClr val="accent2"/>
            </a:solidFill>
            <a:ln w="12700">
              <a:solidFill>
                <a:srgbClr val="435153"/>
              </a:solidFill>
            </a:ln>
            <a:effectLst/>
          </p:spPr>
          <p:txBody>
            <a:bodyPr wrap="square" rtlCol="0" anchor="ctr">
              <a:noAutofit/>
            </a:bodyPr>
            <a:lstStyle/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ja-JP" altLang="en-US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参考</a:t>
              </a:r>
              <a:endParaRPr kumimoji="1" lang="ja-JP" altLang="en-US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7" name="グループ化 16"/>
            <p:cNvGrpSpPr>
              <a:grpSpLocks noChangeAspect="1"/>
            </p:cNvGrpSpPr>
            <p:nvPr/>
          </p:nvGrpSpPr>
          <p:grpSpPr>
            <a:xfrm rot="13500000">
              <a:off x="3662061" y="1929770"/>
              <a:ext cx="533896" cy="1377187"/>
              <a:chOff x="1725529" y="1327149"/>
              <a:chExt cx="1265321" cy="3263901"/>
            </a:xfrm>
          </p:grpSpPr>
          <p:sp>
            <p:nvSpPr>
              <p:cNvPr id="18" name="正方形/長方形 17"/>
              <p:cNvSpPr/>
              <p:nvPr/>
            </p:nvSpPr>
            <p:spPr>
              <a:xfrm>
                <a:off x="1885632" y="2273300"/>
                <a:ext cx="949643" cy="5334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>
                <a:off x="1725529" y="1327149"/>
                <a:ext cx="1265321" cy="1117601"/>
              </a:xfrm>
              <a:prstGeom prst="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20" name="グループ化 19"/>
              <p:cNvGrpSpPr/>
              <p:nvPr/>
            </p:nvGrpSpPr>
            <p:grpSpPr>
              <a:xfrm>
                <a:off x="2059805" y="2212168"/>
                <a:ext cx="596768" cy="2378882"/>
                <a:chOff x="2059805" y="2212168"/>
                <a:chExt cx="596768" cy="2378882"/>
              </a:xfrm>
              <a:solidFill>
                <a:schemeClr val="accent5"/>
              </a:solidFill>
            </p:grpSpPr>
            <p:sp>
              <p:nvSpPr>
                <p:cNvPr id="28" name="正方形/長方形 27"/>
                <p:cNvSpPr/>
                <p:nvPr/>
              </p:nvSpPr>
              <p:spPr>
                <a:xfrm>
                  <a:off x="2059806" y="2571750"/>
                  <a:ext cx="596767" cy="20193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9" name="弦 28"/>
                <p:cNvSpPr/>
                <p:nvPr/>
              </p:nvSpPr>
              <p:spPr>
                <a:xfrm>
                  <a:off x="2059805" y="2212168"/>
                  <a:ext cx="596768" cy="759632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21" name="グループ化 20"/>
              <p:cNvGrpSpPr/>
              <p:nvPr/>
            </p:nvGrpSpPr>
            <p:grpSpPr>
              <a:xfrm>
                <a:off x="2656573" y="2273300"/>
                <a:ext cx="334277" cy="2317750"/>
                <a:chOff x="2059805" y="2273300"/>
                <a:chExt cx="596768" cy="2317750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6" name="正方形/長方形 25"/>
                <p:cNvSpPr/>
                <p:nvPr/>
              </p:nvSpPr>
              <p:spPr>
                <a:xfrm>
                  <a:off x="2059806" y="2571750"/>
                  <a:ext cx="596767" cy="20193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7" name="弦 26"/>
                <p:cNvSpPr/>
                <p:nvPr/>
              </p:nvSpPr>
              <p:spPr>
                <a:xfrm>
                  <a:off x="2059805" y="2273300"/>
                  <a:ext cx="596768" cy="637368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22" name="グループ化 21"/>
              <p:cNvGrpSpPr/>
              <p:nvPr/>
            </p:nvGrpSpPr>
            <p:grpSpPr>
              <a:xfrm>
                <a:off x="1725529" y="2273300"/>
                <a:ext cx="334277" cy="2317750"/>
                <a:chOff x="2059805" y="2273300"/>
                <a:chExt cx="596768" cy="2317750"/>
              </a:xfrm>
              <a:solidFill>
                <a:schemeClr val="accent5"/>
              </a:solidFill>
            </p:grpSpPr>
            <p:sp>
              <p:nvSpPr>
                <p:cNvPr id="24" name="正方形/長方形 23"/>
                <p:cNvSpPr/>
                <p:nvPr/>
              </p:nvSpPr>
              <p:spPr>
                <a:xfrm>
                  <a:off x="2059806" y="2571750"/>
                  <a:ext cx="596767" cy="20193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5" name="弦 24"/>
                <p:cNvSpPr/>
                <p:nvPr/>
              </p:nvSpPr>
              <p:spPr>
                <a:xfrm>
                  <a:off x="2059805" y="2273300"/>
                  <a:ext cx="596768" cy="637368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23" name="二等辺三角形 22"/>
              <p:cNvSpPr>
                <a:spLocks noChangeAspect="1"/>
              </p:cNvSpPr>
              <p:nvPr/>
            </p:nvSpPr>
            <p:spPr>
              <a:xfrm>
                <a:off x="2120941" y="1327149"/>
                <a:ext cx="474496" cy="419101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60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CiscoAirProvision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に接続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65650" y="3992593"/>
            <a:ext cx="3825875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/>
              </a:rPr>
              <a:t>http://mobilityexpress.cisco/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Freeform 45"/>
          <p:cNvSpPr>
            <a:spLocks noChangeAspect="1" noEditPoints="1"/>
          </p:cNvSpPr>
          <p:nvPr/>
        </p:nvSpPr>
        <p:spPr bwMode="auto">
          <a:xfrm>
            <a:off x="4588788" y="4035074"/>
            <a:ext cx="320073" cy="315148"/>
          </a:xfrm>
          <a:custGeom>
            <a:avLst/>
            <a:gdLst>
              <a:gd name="T0" fmla="*/ 1359 w 1716"/>
              <a:gd name="T1" fmla="*/ 162 h 1692"/>
              <a:gd name="T2" fmla="*/ 1068 w 1716"/>
              <a:gd name="T3" fmla="*/ 28 h 1692"/>
              <a:gd name="T4" fmla="*/ 225 w 1716"/>
              <a:gd name="T5" fmla="*/ 286 h 1692"/>
              <a:gd name="T6" fmla="*/ 48 w 1716"/>
              <a:gd name="T7" fmla="*/ 601 h 1692"/>
              <a:gd name="T8" fmla="*/ 357 w 1716"/>
              <a:gd name="T9" fmla="*/ 1527 h 1692"/>
              <a:gd name="T10" fmla="*/ 613 w 1716"/>
              <a:gd name="T11" fmla="*/ 1654 h 1692"/>
              <a:gd name="T12" fmla="*/ 1264 w 1716"/>
              <a:gd name="T13" fmla="*/ 1589 h 1692"/>
              <a:gd name="T14" fmla="*/ 1684 w 1716"/>
              <a:gd name="T15" fmla="*/ 1050 h 1692"/>
              <a:gd name="T16" fmla="*/ 1548 w 1716"/>
              <a:gd name="T17" fmla="*/ 470 h 1692"/>
              <a:gd name="T18" fmla="*/ 1489 w 1716"/>
              <a:gd name="T19" fmla="*/ 374 h 1692"/>
              <a:gd name="T20" fmla="*/ 1225 w 1716"/>
              <a:gd name="T21" fmla="*/ 657 h 1692"/>
              <a:gd name="T22" fmla="*/ 1454 w 1716"/>
              <a:gd name="T23" fmla="*/ 857 h 1692"/>
              <a:gd name="T24" fmla="*/ 901 w 1716"/>
              <a:gd name="T25" fmla="*/ 270 h 1692"/>
              <a:gd name="T26" fmla="*/ 776 w 1716"/>
              <a:gd name="T27" fmla="*/ 483 h 1692"/>
              <a:gd name="T28" fmla="*/ 500 w 1716"/>
              <a:gd name="T29" fmla="*/ 732 h 1692"/>
              <a:gd name="T30" fmla="*/ 585 w 1716"/>
              <a:gd name="T31" fmla="*/ 360 h 1692"/>
              <a:gd name="T32" fmla="*/ 884 w 1716"/>
              <a:gd name="T33" fmla="*/ 632 h 1692"/>
              <a:gd name="T34" fmla="*/ 961 w 1716"/>
              <a:gd name="T35" fmla="*/ 655 h 1692"/>
              <a:gd name="T36" fmla="*/ 876 w 1716"/>
              <a:gd name="T37" fmla="*/ 932 h 1692"/>
              <a:gd name="T38" fmla="*/ 1321 w 1716"/>
              <a:gd name="T39" fmla="*/ 524 h 1692"/>
              <a:gd name="T40" fmla="*/ 1151 w 1716"/>
              <a:gd name="T41" fmla="*/ 346 h 1692"/>
              <a:gd name="T42" fmla="*/ 1375 w 1716"/>
              <a:gd name="T43" fmla="*/ 449 h 1692"/>
              <a:gd name="T44" fmla="*/ 1326 w 1716"/>
              <a:gd name="T45" fmla="*/ 247 h 1692"/>
              <a:gd name="T46" fmla="*/ 1326 w 1716"/>
              <a:gd name="T47" fmla="*/ 247 h 1692"/>
              <a:gd name="T48" fmla="*/ 1123 w 1716"/>
              <a:gd name="T49" fmla="*/ 129 h 1692"/>
              <a:gd name="T50" fmla="*/ 1058 w 1716"/>
              <a:gd name="T51" fmla="*/ 337 h 1692"/>
              <a:gd name="T52" fmla="*/ 968 w 1716"/>
              <a:gd name="T53" fmla="*/ 90 h 1692"/>
              <a:gd name="T54" fmla="*/ 811 w 1716"/>
              <a:gd name="T55" fmla="*/ 90 h 1692"/>
              <a:gd name="T56" fmla="*/ 736 w 1716"/>
              <a:gd name="T57" fmla="*/ 124 h 1692"/>
              <a:gd name="T58" fmla="*/ 659 w 1716"/>
              <a:gd name="T59" fmla="*/ 215 h 1692"/>
              <a:gd name="T60" fmla="*/ 655 w 1716"/>
              <a:gd name="T61" fmla="*/ 226 h 1692"/>
              <a:gd name="T62" fmla="*/ 576 w 1716"/>
              <a:gd name="T63" fmla="*/ 137 h 1692"/>
              <a:gd name="T64" fmla="*/ 352 w 1716"/>
              <a:gd name="T65" fmla="*/ 333 h 1692"/>
              <a:gd name="T66" fmla="*/ 571 w 1716"/>
              <a:gd name="T67" fmla="*/ 234 h 1692"/>
              <a:gd name="T68" fmla="*/ 342 w 1716"/>
              <a:gd name="T69" fmla="*/ 383 h 1692"/>
              <a:gd name="T70" fmla="*/ 133 w 1716"/>
              <a:gd name="T71" fmla="*/ 597 h 1692"/>
              <a:gd name="T72" fmla="*/ 111 w 1716"/>
              <a:gd name="T73" fmla="*/ 763 h 1692"/>
              <a:gd name="T74" fmla="*/ 120 w 1716"/>
              <a:gd name="T75" fmla="*/ 1017 h 1692"/>
              <a:gd name="T76" fmla="*/ 355 w 1716"/>
              <a:gd name="T77" fmla="*/ 1078 h 1692"/>
              <a:gd name="T78" fmla="*/ 149 w 1716"/>
              <a:gd name="T79" fmla="*/ 895 h 1692"/>
              <a:gd name="T80" fmla="*/ 462 w 1716"/>
              <a:gd name="T81" fmla="*/ 806 h 1692"/>
              <a:gd name="T82" fmla="*/ 365 w 1716"/>
              <a:gd name="T83" fmla="*/ 1430 h 1692"/>
              <a:gd name="T84" fmla="*/ 599 w 1716"/>
              <a:gd name="T85" fmla="*/ 1564 h 1692"/>
              <a:gd name="T86" fmla="*/ 526 w 1716"/>
              <a:gd name="T87" fmla="*/ 858 h 1692"/>
              <a:gd name="T88" fmla="*/ 947 w 1716"/>
              <a:gd name="T89" fmla="*/ 1605 h 1692"/>
              <a:gd name="T90" fmla="*/ 947 w 1716"/>
              <a:gd name="T91" fmla="*/ 1605 h 1692"/>
              <a:gd name="T92" fmla="*/ 1074 w 1716"/>
              <a:gd name="T93" fmla="*/ 1293 h 1692"/>
              <a:gd name="T94" fmla="*/ 1373 w 1716"/>
              <a:gd name="T95" fmla="*/ 1415 h 1692"/>
              <a:gd name="T96" fmla="*/ 1381 w 1716"/>
              <a:gd name="T97" fmla="*/ 1396 h 1692"/>
              <a:gd name="T98" fmla="*/ 1268 w 1716"/>
              <a:gd name="T99" fmla="*/ 1352 h 1692"/>
              <a:gd name="T100" fmla="*/ 1215 w 1716"/>
              <a:gd name="T101" fmla="*/ 1033 h 1692"/>
              <a:gd name="T102" fmla="*/ 1463 w 1716"/>
              <a:gd name="T103" fmla="*/ 613 h 1692"/>
              <a:gd name="T104" fmla="*/ 1579 w 1716"/>
              <a:gd name="T105" fmla="*/ 655 h 1692"/>
              <a:gd name="T106" fmla="*/ 1522 w 1716"/>
              <a:gd name="T107" fmla="*/ 789 h 1692"/>
              <a:gd name="T108" fmla="*/ 1595 w 1716"/>
              <a:gd name="T109" fmla="*/ 1069 h 1692"/>
              <a:gd name="T110" fmla="*/ 1541 w 1716"/>
              <a:gd name="T111" fmla="*/ 890 h 1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16" h="1692">
                <a:moveTo>
                  <a:pt x="1657" y="556"/>
                </a:moveTo>
                <a:cubicBezTo>
                  <a:pt x="1605" y="414"/>
                  <a:pt x="1514" y="287"/>
                  <a:pt x="1395" y="190"/>
                </a:cubicBezTo>
                <a:cubicBezTo>
                  <a:pt x="1389" y="187"/>
                  <a:pt x="1385" y="183"/>
                  <a:pt x="1380" y="179"/>
                </a:cubicBezTo>
                <a:cubicBezTo>
                  <a:pt x="1373" y="174"/>
                  <a:pt x="1366" y="168"/>
                  <a:pt x="1359" y="162"/>
                </a:cubicBezTo>
                <a:cubicBezTo>
                  <a:pt x="1295" y="117"/>
                  <a:pt x="1224" y="79"/>
                  <a:pt x="1146" y="52"/>
                </a:cubicBezTo>
                <a:cubicBezTo>
                  <a:pt x="1143" y="51"/>
                  <a:pt x="1140" y="50"/>
                  <a:pt x="1137" y="49"/>
                </a:cubicBezTo>
                <a:cubicBezTo>
                  <a:pt x="1127" y="45"/>
                  <a:pt x="1116" y="42"/>
                  <a:pt x="1106" y="38"/>
                </a:cubicBezTo>
                <a:cubicBezTo>
                  <a:pt x="1094" y="35"/>
                  <a:pt x="1082" y="31"/>
                  <a:pt x="1068" y="28"/>
                </a:cubicBezTo>
                <a:cubicBezTo>
                  <a:pt x="989" y="8"/>
                  <a:pt x="908" y="0"/>
                  <a:pt x="829" y="3"/>
                </a:cubicBezTo>
                <a:cubicBezTo>
                  <a:pt x="820" y="3"/>
                  <a:pt x="811" y="4"/>
                  <a:pt x="802" y="4"/>
                </a:cubicBezTo>
                <a:cubicBezTo>
                  <a:pt x="642" y="15"/>
                  <a:pt x="488" y="71"/>
                  <a:pt x="361" y="163"/>
                </a:cubicBezTo>
                <a:cubicBezTo>
                  <a:pt x="311" y="199"/>
                  <a:pt x="265" y="241"/>
                  <a:pt x="225" y="286"/>
                </a:cubicBezTo>
                <a:cubicBezTo>
                  <a:pt x="184" y="332"/>
                  <a:pt x="148" y="383"/>
                  <a:pt x="117" y="438"/>
                </a:cubicBezTo>
                <a:cubicBezTo>
                  <a:pt x="95" y="477"/>
                  <a:pt x="75" y="520"/>
                  <a:pt x="60" y="565"/>
                </a:cubicBezTo>
                <a:cubicBezTo>
                  <a:pt x="59" y="567"/>
                  <a:pt x="58" y="569"/>
                  <a:pt x="57" y="572"/>
                </a:cubicBezTo>
                <a:cubicBezTo>
                  <a:pt x="54" y="581"/>
                  <a:pt x="51" y="591"/>
                  <a:pt x="48" y="601"/>
                </a:cubicBezTo>
                <a:cubicBezTo>
                  <a:pt x="2" y="750"/>
                  <a:pt x="0" y="902"/>
                  <a:pt x="34" y="1044"/>
                </a:cubicBezTo>
                <a:cubicBezTo>
                  <a:pt x="52" y="1113"/>
                  <a:pt x="77" y="1180"/>
                  <a:pt x="111" y="1243"/>
                </a:cubicBezTo>
                <a:cubicBezTo>
                  <a:pt x="154" y="1325"/>
                  <a:pt x="212" y="1400"/>
                  <a:pt x="281" y="1464"/>
                </a:cubicBezTo>
                <a:cubicBezTo>
                  <a:pt x="305" y="1486"/>
                  <a:pt x="331" y="1507"/>
                  <a:pt x="357" y="1527"/>
                </a:cubicBezTo>
                <a:cubicBezTo>
                  <a:pt x="423" y="1574"/>
                  <a:pt x="496" y="1613"/>
                  <a:pt x="575" y="1641"/>
                </a:cubicBezTo>
                <a:cubicBezTo>
                  <a:pt x="578" y="1642"/>
                  <a:pt x="580" y="1643"/>
                  <a:pt x="584" y="1644"/>
                </a:cubicBezTo>
                <a:cubicBezTo>
                  <a:pt x="593" y="1647"/>
                  <a:pt x="603" y="1651"/>
                  <a:pt x="612" y="1653"/>
                </a:cubicBezTo>
                <a:cubicBezTo>
                  <a:pt x="613" y="1654"/>
                  <a:pt x="613" y="1654"/>
                  <a:pt x="613" y="1654"/>
                </a:cubicBezTo>
                <a:cubicBezTo>
                  <a:pt x="626" y="1658"/>
                  <a:pt x="640" y="1661"/>
                  <a:pt x="652" y="1664"/>
                </a:cubicBezTo>
                <a:cubicBezTo>
                  <a:pt x="735" y="1685"/>
                  <a:pt x="818" y="1692"/>
                  <a:pt x="899" y="1689"/>
                </a:cubicBezTo>
                <a:cubicBezTo>
                  <a:pt x="932" y="1687"/>
                  <a:pt x="965" y="1684"/>
                  <a:pt x="998" y="1679"/>
                </a:cubicBezTo>
                <a:cubicBezTo>
                  <a:pt x="1091" y="1664"/>
                  <a:pt x="1181" y="1632"/>
                  <a:pt x="1264" y="1589"/>
                </a:cubicBezTo>
                <a:cubicBezTo>
                  <a:pt x="1327" y="1555"/>
                  <a:pt x="1385" y="1513"/>
                  <a:pt x="1439" y="1464"/>
                </a:cubicBezTo>
                <a:cubicBezTo>
                  <a:pt x="1538" y="1373"/>
                  <a:pt x="1616" y="1257"/>
                  <a:pt x="1664" y="1120"/>
                </a:cubicBezTo>
                <a:cubicBezTo>
                  <a:pt x="1667" y="1111"/>
                  <a:pt x="1670" y="1101"/>
                  <a:pt x="1673" y="1091"/>
                </a:cubicBezTo>
                <a:cubicBezTo>
                  <a:pt x="1677" y="1078"/>
                  <a:pt x="1681" y="1064"/>
                  <a:pt x="1684" y="1050"/>
                </a:cubicBezTo>
                <a:cubicBezTo>
                  <a:pt x="1696" y="1001"/>
                  <a:pt x="1704" y="951"/>
                  <a:pt x="1707" y="901"/>
                </a:cubicBezTo>
                <a:cubicBezTo>
                  <a:pt x="1716" y="782"/>
                  <a:pt x="1697" y="664"/>
                  <a:pt x="1657" y="556"/>
                </a:cubicBezTo>
                <a:close/>
                <a:moveTo>
                  <a:pt x="1489" y="374"/>
                </a:moveTo>
                <a:cubicBezTo>
                  <a:pt x="1513" y="405"/>
                  <a:pt x="1533" y="438"/>
                  <a:pt x="1548" y="470"/>
                </a:cubicBezTo>
                <a:cubicBezTo>
                  <a:pt x="1530" y="450"/>
                  <a:pt x="1511" y="430"/>
                  <a:pt x="1492" y="411"/>
                </a:cubicBezTo>
                <a:cubicBezTo>
                  <a:pt x="1484" y="399"/>
                  <a:pt x="1474" y="387"/>
                  <a:pt x="1465" y="376"/>
                </a:cubicBezTo>
                <a:cubicBezTo>
                  <a:pt x="1464" y="364"/>
                  <a:pt x="1462" y="351"/>
                  <a:pt x="1460" y="339"/>
                </a:cubicBezTo>
                <a:cubicBezTo>
                  <a:pt x="1470" y="350"/>
                  <a:pt x="1480" y="362"/>
                  <a:pt x="1489" y="374"/>
                </a:cubicBezTo>
                <a:close/>
                <a:moveTo>
                  <a:pt x="1454" y="857"/>
                </a:moveTo>
                <a:cubicBezTo>
                  <a:pt x="1412" y="890"/>
                  <a:pt x="1360" y="915"/>
                  <a:pt x="1299" y="933"/>
                </a:cubicBezTo>
                <a:cubicBezTo>
                  <a:pt x="1276" y="941"/>
                  <a:pt x="1250" y="946"/>
                  <a:pt x="1225" y="951"/>
                </a:cubicBezTo>
                <a:cubicBezTo>
                  <a:pt x="1234" y="849"/>
                  <a:pt x="1234" y="751"/>
                  <a:pt x="1225" y="657"/>
                </a:cubicBezTo>
                <a:cubicBezTo>
                  <a:pt x="1232" y="656"/>
                  <a:pt x="1239" y="654"/>
                  <a:pt x="1245" y="652"/>
                </a:cubicBezTo>
                <a:cubicBezTo>
                  <a:pt x="1289" y="639"/>
                  <a:pt x="1329" y="620"/>
                  <a:pt x="1363" y="593"/>
                </a:cubicBezTo>
                <a:cubicBezTo>
                  <a:pt x="1373" y="610"/>
                  <a:pt x="1381" y="629"/>
                  <a:pt x="1389" y="647"/>
                </a:cubicBezTo>
                <a:cubicBezTo>
                  <a:pt x="1420" y="713"/>
                  <a:pt x="1442" y="784"/>
                  <a:pt x="1454" y="857"/>
                </a:cubicBezTo>
                <a:close/>
                <a:moveTo>
                  <a:pt x="717" y="429"/>
                </a:moveTo>
                <a:cubicBezTo>
                  <a:pt x="712" y="423"/>
                  <a:pt x="707" y="416"/>
                  <a:pt x="703" y="411"/>
                </a:cubicBezTo>
                <a:cubicBezTo>
                  <a:pt x="682" y="383"/>
                  <a:pt x="666" y="353"/>
                  <a:pt x="658" y="325"/>
                </a:cubicBezTo>
                <a:cubicBezTo>
                  <a:pt x="736" y="293"/>
                  <a:pt x="818" y="275"/>
                  <a:pt x="901" y="270"/>
                </a:cubicBezTo>
                <a:cubicBezTo>
                  <a:pt x="837" y="313"/>
                  <a:pt x="776" y="366"/>
                  <a:pt x="717" y="429"/>
                </a:cubicBezTo>
                <a:close/>
                <a:moveTo>
                  <a:pt x="981" y="315"/>
                </a:moveTo>
                <a:cubicBezTo>
                  <a:pt x="908" y="556"/>
                  <a:pt x="908" y="556"/>
                  <a:pt x="908" y="556"/>
                </a:cubicBezTo>
                <a:cubicBezTo>
                  <a:pt x="858" y="536"/>
                  <a:pt x="814" y="512"/>
                  <a:pt x="776" y="483"/>
                </a:cubicBezTo>
                <a:cubicBezTo>
                  <a:pt x="801" y="456"/>
                  <a:pt x="827" y="432"/>
                  <a:pt x="853" y="409"/>
                </a:cubicBezTo>
                <a:cubicBezTo>
                  <a:pt x="894" y="372"/>
                  <a:pt x="937" y="340"/>
                  <a:pt x="981" y="315"/>
                </a:cubicBezTo>
                <a:close/>
                <a:moveTo>
                  <a:pt x="664" y="488"/>
                </a:moveTo>
                <a:cubicBezTo>
                  <a:pt x="604" y="561"/>
                  <a:pt x="550" y="643"/>
                  <a:pt x="500" y="732"/>
                </a:cubicBezTo>
                <a:cubicBezTo>
                  <a:pt x="475" y="709"/>
                  <a:pt x="453" y="685"/>
                  <a:pt x="433" y="659"/>
                </a:cubicBezTo>
                <a:cubicBezTo>
                  <a:pt x="400" y="617"/>
                  <a:pt x="376" y="573"/>
                  <a:pt x="361" y="528"/>
                </a:cubicBezTo>
                <a:cubicBezTo>
                  <a:pt x="420" y="466"/>
                  <a:pt x="487" y="413"/>
                  <a:pt x="560" y="372"/>
                </a:cubicBezTo>
                <a:cubicBezTo>
                  <a:pt x="568" y="368"/>
                  <a:pt x="576" y="364"/>
                  <a:pt x="585" y="360"/>
                </a:cubicBezTo>
                <a:cubicBezTo>
                  <a:pt x="596" y="394"/>
                  <a:pt x="615" y="429"/>
                  <a:pt x="639" y="460"/>
                </a:cubicBezTo>
                <a:cubicBezTo>
                  <a:pt x="647" y="470"/>
                  <a:pt x="655" y="479"/>
                  <a:pt x="664" y="488"/>
                </a:cubicBezTo>
                <a:close/>
                <a:moveTo>
                  <a:pt x="724" y="543"/>
                </a:moveTo>
                <a:cubicBezTo>
                  <a:pt x="769" y="579"/>
                  <a:pt x="823" y="609"/>
                  <a:pt x="884" y="632"/>
                </a:cubicBezTo>
                <a:cubicBezTo>
                  <a:pt x="799" y="909"/>
                  <a:pt x="799" y="909"/>
                  <a:pt x="799" y="909"/>
                </a:cubicBezTo>
                <a:cubicBezTo>
                  <a:pt x="709" y="879"/>
                  <a:pt x="630" y="835"/>
                  <a:pt x="563" y="785"/>
                </a:cubicBezTo>
                <a:cubicBezTo>
                  <a:pt x="611" y="696"/>
                  <a:pt x="665" y="614"/>
                  <a:pt x="724" y="543"/>
                </a:cubicBezTo>
                <a:close/>
                <a:moveTo>
                  <a:pt x="961" y="655"/>
                </a:moveTo>
                <a:cubicBezTo>
                  <a:pt x="1024" y="670"/>
                  <a:pt x="1087" y="674"/>
                  <a:pt x="1145" y="670"/>
                </a:cubicBezTo>
                <a:cubicBezTo>
                  <a:pt x="1146" y="679"/>
                  <a:pt x="1147" y="686"/>
                  <a:pt x="1147" y="694"/>
                </a:cubicBezTo>
                <a:cubicBezTo>
                  <a:pt x="1154" y="778"/>
                  <a:pt x="1152" y="867"/>
                  <a:pt x="1143" y="960"/>
                </a:cubicBezTo>
                <a:cubicBezTo>
                  <a:pt x="1059" y="965"/>
                  <a:pt x="968" y="956"/>
                  <a:pt x="876" y="932"/>
                </a:cubicBezTo>
                <a:cubicBezTo>
                  <a:pt x="961" y="655"/>
                  <a:pt x="961" y="655"/>
                  <a:pt x="961" y="655"/>
                </a:cubicBezTo>
                <a:cubicBezTo>
                  <a:pt x="961" y="655"/>
                  <a:pt x="961" y="655"/>
                  <a:pt x="961" y="655"/>
                </a:cubicBezTo>
                <a:close/>
                <a:moveTo>
                  <a:pt x="1151" y="346"/>
                </a:moveTo>
                <a:cubicBezTo>
                  <a:pt x="1217" y="396"/>
                  <a:pt x="1274" y="456"/>
                  <a:pt x="1321" y="524"/>
                </a:cubicBezTo>
                <a:cubicBezTo>
                  <a:pt x="1295" y="546"/>
                  <a:pt x="1262" y="564"/>
                  <a:pt x="1223" y="575"/>
                </a:cubicBezTo>
                <a:cubicBezTo>
                  <a:pt x="1220" y="576"/>
                  <a:pt x="1218" y="577"/>
                  <a:pt x="1215" y="577"/>
                </a:cubicBezTo>
                <a:cubicBezTo>
                  <a:pt x="1210" y="552"/>
                  <a:pt x="1205" y="527"/>
                  <a:pt x="1200" y="503"/>
                </a:cubicBezTo>
                <a:cubicBezTo>
                  <a:pt x="1188" y="448"/>
                  <a:pt x="1171" y="395"/>
                  <a:pt x="1151" y="346"/>
                </a:cubicBezTo>
                <a:close/>
                <a:moveTo>
                  <a:pt x="1382" y="423"/>
                </a:moveTo>
                <a:cubicBezTo>
                  <a:pt x="1381" y="430"/>
                  <a:pt x="1380" y="436"/>
                  <a:pt x="1378" y="441"/>
                </a:cubicBezTo>
                <a:cubicBezTo>
                  <a:pt x="1378" y="442"/>
                  <a:pt x="1377" y="444"/>
                  <a:pt x="1377" y="445"/>
                </a:cubicBezTo>
                <a:cubicBezTo>
                  <a:pt x="1377" y="446"/>
                  <a:pt x="1376" y="448"/>
                  <a:pt x="1375" y="449"/>
                </a:cubicBezTo>
                <a:cubicBezTo>
                  <a:pt x="1374" y="452"/>
                  <a:pt x="1373" y="455"/>
                  <a:pt x="1372" y="458"/>
                </a:cubicBezTo>
                <a:cubicBezTo>
                  <a:pt x="1347" y="423"/>
                  <a:pt x="1320" y="391"/>
                  <a:pt x="1290" y="362"/>
                </a:cubicBezTo>
                <a:cubicBezTo>
                  <a:pt x="1323" y="380"/>
                  <a:pt x="1354" y="400"/>
                  <a:pt x="1382" y="423"/>
                </a:cubicBezTo>
                <a:close/>
                <a:moveTo>
                  <a:pt x="1326" y="247"/>
                </a:moveTo>
                <a:cubicBezTo>
                  <a:pt x="1328" y="249"/>
                  <a:pt x="1330" y="251"/>
                  <a:pt x="1331" y="254"/>
                </a:cubicBezTo>
                <a:cubicBezTo>
                  <a:pt x="1347" y="273"/>
                  <a:pt x="1359" y="293"/>
                  <a:pt x="1368" y="314"/>
                </a:cubicBezTo>
                <a:cubicBezTo>
                  <a:pt x="1320" y="283"/>
                  <a:pt x="1268" y="258"/>
                  <a:pt x="1213" y="238"/>
                </a:cubicBezTo>
                <a:cubicBezTo>
                  <a:pt x="1251" y="236"/>
                  <a:pt x="1289" y="239"/>
                  <a:pt x="1326" y="247"/>
                </a:cubicBezTo>
                <a:close/>
                <a:moveTo>
                  <a:pt x="1123" y="129"/>
                </a:moveTo>
                <a:cubicBezTo>
                  <a:pt x="1147" y="138"/>
                  <a:pt x="1172" y="148"/>
                  <a:pt x="1195" y="159"/>
                </a:cubicBezTo>
                <a:cubicBezTo>
                  <a:pt x="1166" y="161"/>
                  <a:pt x="1137" y="166"/>
                  <a:pt x="1108" y="175"/>
                </a:cubicBezTo>
                <a:cubicBezTo>
                  <a:pt x="1123" y="129"/>
                  <a:pt x="1123" y="129"/>
                  <a:pt x="1123" y="129"/>
                </a:cubicBezTo>
                <a:cubicBezTo>
                  <a:pt x="1123" y="129"/>
                  <a:pt x="1123" y="129"/>
                  <a:pt x="1123" y="129"/>
                </a:cubicBezTo>
                <a:close/>
                <a:moveTo>
                  <a:pt x="1135" y="590"/>
                </a:moveTo>
                <a:cubicBezTo>
                  <a:pt x="1088" y="594"/>
                  <a:pt x="1037" y="590"/>
                  <a:pt x="984" y="579"/>
                </a:cubicBezTo>
                <a:cubicBezTo>
                  <a:pt x="1058" y="337"/>
                  <a:pt x="1058" y="337"/>
                  <a:pt x="1058" y="337"/>
                </a:cubicBezTo>
                <a:cubicBezTo>
                  <a:pt x="1094" y="410"/>
                  <a:pt x="1119" y="496"/>
                  <a:pt x="1135" y="590"/>
                </a:cubicBezTo>
                <a:close/>
                <a:moveTo>
                  <a:pt x="1045" y="105"/>
                </a:moveTo>
                <a:cubicBezTo>
                  <a:pt x="1031" y="150"/>
                  <a:pt x="1031" y="150"/>
                  <a:pt x="1031" y="150"/>
                </a:cubicBezTo>
                <a:cubicBezTo>
                  <a:pt x="1012" y="129"/>
                  <a:pt x="991" y="109"/>
                  <a:pt x="968" y="90"/>
                </a:cubicBezTo>
                <a:cubicBezTo>
                  <a:pt x="994" y="94"/>
                  <a:pt x="1019" y="98"/>
                  <a:pt x="1045" y="105"/>
                </a:cubicBezTo>
                <a:close/>
                <a:moveTo>
                  <a:pt x="809" y="90"/>
                </a:moveTo>
                <a:cubicBezTo>
                  <a:pt x="810" y="91"/>
                  <a:pt x="810" y="91"/>
                  <a:pt x="811" y="91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1" y="91"/>
                  <a:pt x="811" y="91"/>
                  <a:pt x="811" y="91"/>
                </a:cubicBezTo>
                <a:cubicBezTo>
                  <a:pt x="845" y="104"/>
                  <a:pt x="879" y="123"/>
                  <a:pt x="909" y="146"/>
                </a:cubicBezTo>
                <a:cubicBezTo>
                  <a:pt x="851" y="132"/>
                  <a:pt x="793" y="125"/>
                  <a:pt x="736" y="124"/>
                </a:cubicBezTo>
                <a:cubicBezTo>
                  <a:pt x="757" y="111"/>
                  <a:pt x="781" y="99"/>
                  <a:pt x="809" y="90"/>
                </a:cubicBezTo>
                <a:close/>
                <a:moveTo>
                  <a:pt x="655" y="226"/>
                </a:moveTo>
                <a:cubicBezTo>
                  <a:pt x="656" y="225"/>
                  <a:pt x="656" y="224"/>
                  <a:pt x="656" y="223"/>
                </a:cubicBezTo>
                <a:cubicBezTo>
                  <a:pt x="657" y="221"/>
                  <a:pt x="658" y="218"/>
                  <a:pt x="659" y="215"/>
                </a:cubicBezTo>
                <a:cubicBezTo>
                  <a:pt x="660" y="212"/>
                  <a:pt x="661" y="209"/>
                  <a:pt x="662" y="206"/>
                </a:cubicBezTo>
                <a:cubicBezTo>
                  <a:pt x="700" y="203"/>
                  <a:pt x="738" y="203"/>
                  <a:pt x="777" y="206"/>
                </a:cubicBezTo>
                <a:cubicBezTo>
                  <a:pt x="734" y="214"/>
                  <a:pt x="693" y="226"/>
                  <a:pt x="652" y="242"/>
                </a:cubicBezTo>
                <a:cubicBezTo>
                  <a:pt x="653" y="237"/>
                  <a:pt x="654" y="231"/>
                  <a:pt x="655" y="226"/>
                </a:cubicBezTo>
                <a:close/>
                <a:moveTo>
                  <a:pt x="622" y="99"/>
                </a:moveTo>
                <a:cubicBezTo>
                  <a:pt x="630" y="97"/>
                  <a:pt x="638" y="95"/>
                  <a:pt x="646" y="93"/>
                </a:cubicBezTo>
                <a:cubicBezTo>
                  <a:pt x="637" y="101"/>
                  <a:pt x="629" y="111"/>
                  <a:pt x="621" y="121"/>
                </a:cubicBezTo>
                <a:cubicBezTo>
                  <a:pt x="606" y="126"/>
                  <a:pt x="591" y="131"/>
                  <a:pt x="576" y="137"/>
                </a:cubicBezTo>
                <a:cubicBezTo>
                  <a:pt x="550" y="142"/>
                  <a:pt x="523" y="148"/>
                  <a:pt x="498" y="155"/>
                </a:cubicBezTo>
                <a:cubicBezTo>
                  <a:pt x="533" y="132"/>
                  <a:pt x="575" y="114"/>
                  <a:pt x="622" y="99"/>
                </a:cubicBezTo>
                <a:close/>
                <a:moveTo>
                  <a:pt x="342" y="383"/>
                </a:moveTo>
                <a:cubicBezTo>
                  <a:pt x="344" y="367"/>
                  <a:pt x="348" y="349"/>
                  <a:pt x="352" y="333"/>
                </a:cubicBezTo>
                <a:cubicBezTo>
                  <a:pt x="354" y="328"/>
                  <a:pt x="355" y="324"/>
                  <a:pt x="357" y="319"/>
                </a:cubicBezTo>
                <a:cubicBezTo>
                  <a:pt x="361" y="310"/>
                  <a:pt x="365" y="301"/>
                  <a:pt x="370" y="291"/>
                </a:cubicBezTo>
                <a:cubicBezTo>
                  <a:pt x="434" y="258"/>
                  <a:pt x="504" y="234"/>
                  <a:pt x="574" y="219"/>
                </a:cubicBezTo>
                <a:cubicBezTo>
                  <a:pt x="573" y="223"/>
                  <a:pt x="572" y="228"/>
                  <a:pt x="571" y="234"/>
                </a:cubicBezTo>
                <a:cubicBezTo>
                  <a:pt x="569" y="248"/>
                  <a:pt x="568" y="262"/>
                  <a:pt x="569" y="277"/>
                </a:cubicBezTo>
                <a:cubicBezTo>
                  <a:pt x="553" y="285"/>
                  <a:pt x="536" y="293"/>
                  <a:pt x="520" y="303"/>
                </a:cubicBezTo>
                <a:cubicBezTo>
                  <a:pt x="457" y="338"/>
                  <a:pt x="396" y="383"/>
                  <a:pt x="341" y="435"/>
                </a:cubicBezTo>
                <a:cubicBezTo>
                  <a:pt x="340" y="417"/>
                  <a:pt x="340" y="400"/>
                  <a:pt x="342" y="383"/>
                </a:cubicBezTo>
                <a:close/>
                <a:moveTo>
                  <a:pt x="124" y="625"/>
                </a:moveTo>
                <a:cubicBezTo>
                  <a:pt x="124" y="625"/>
                  <a:pt x="124" y="625"/>
                  <a:pt x="124" y="625"/>
                </a:cubicBezTo>
                <a:cubicBezTo>
                  <a:pt x="125" y="624"/>
                  <a:pt x="125" y="624"/>
                  <a:pt x="125" y="624"/>
                </a:cubicBezTo>
                <a:cubicBezTo>
                  <a:pt x="127" y="614"/>
                  <a:pt x="130" y="606"/>
                  <a:pt x="133" y="597"/>
                </a:cubicBezTo>
                <a:cubicBezTo>
                  <a:pt x="163" y="510"/>
                  <a:pt x="208" y="432"/>
                  <a:pt x="263" y="365"/>
                </a:cubicBezTo>
                <a:cubicBezTo>
                  <a:pt x="260" y="388"/>
                  <a:pt x="259" y="411"/>
                  <a:pt x="260" y="435"/>
                </a:cubicBezTo>
                <a:cubicBezTo>
                  <a:pt x="261" y="459"/>
                  <a:pt x="265" y="483"/>
                  <a:pt x="271" y="508"/>
                </a:cubicBezTo>
                <a:cubicBezTo>
                  <a:pt x="206" y="582"/>
                  <a:pt x="153" y="668"/>
                  <a:pt x="111" y="763"/>
                </a:cubicBezTo>
                <a:cubicBezTo>
                  <a:pt x="107" y="716"/>
                  <a:pt x="111" y="669"/>
                  <a:pt x="124" y="625"/>
                </a:cubicBezTo>
                <a:close/>
                <a:moveTo>
                  <a:pt x="292" y="1361"/>
                </a:moveTo>
                <a:cubicBezTo>
                  <a:pt x="208" y="1270"/>
                  <a:pt x="148" y="1159"/>
                  <a:pt x="116" y="1039"/>
                </a:cubicBezTo>
                <a:cubicBezTo>
                  <a:pt x="117" y="1031"/>
                  <a:pt x="118" y="1024"/>
                  <a:pt x="120" y="1017"/>
                </a:cubicBezTo>
                <a:cubicBezTo>
                  <a:pt x="131" y="1035"/>
                  <a:pt x="144" y="1052"/>
                  <a:pt x="158" y="1071"/>
                </a:cubicBezTo>
                <a:cubicBezTo>
                  <a:pt x="201" y="1126"/>
                  <a:pt x="255" y="1180"/>
                  <a:pt x="317" y="1228"/>
                </a:cubicBezTo>
                <a:cubicBezTo>
                  <a:pt x="306" y="1273"/>
                  <a:pt x="299" y="1318"/>
                  <a:pt x="292" y="1361"/>
                </a:cubicBezTo>
                <a:close/>
                <a:moveTo>
                  <a:pt x="355" y="1078"/>
                </a:moveTo>
                <a:cubicBezTo>
                  <a:pt x="349" y="1099"/>
                  <a:pt x="343" y="1120"/>
                  <a:pt x="338" y="1142"/>
                </a:cubicBezTo>
                <a:cubicBezTo>
                  <a:pt x="293" y="1104"/>
                  <a:pt x="254" y="1064"/>
                  <a:pt x="221" y="1022"/>
                </a:cubicBezTo>
                <a:cubicBezTo>
                  <a:pt x="191" y="981"/>
                  <a:pt x="166" y="940"/>
                  <a:pt x="148" y="898"/>
                </a:cubicBezTo>
                <a:cubicBezTo>
                  <a:pt x="148" y="897"/>
                  <a:pt x="148" y="896"/>
                  <a:pt x="149" y="895"/>
                </a:cubicBezTo>
                <a:cubicBezTo>
                  <a:pt x="152" y="885"/>
                  <a:pt x="155" y="875"/>
                  <a:pt x="158" y="864"/>
                </a:cubicBezTo>
                <a:cubicBezTo>
                  <a:pt x="193" y="765"/>
                  <a:pt x="242" y="675"/>
                  <a:pt x="301" y="597"/>
                </a:cubicBezTo>
                <a:cubicBezTo>
                  <a:pt x="319" y="636"/>
                  <a:pt x="342" y="672"/>
                  <a:pt x="369" y="708"/>
                </a:cubicBezTo>
                <a:cubicBezTo>
                  <a:pt x="395" y="743"/>
                  <a:pt x="427" y="776"/>
                  <a:pt x="462" y="806"/>
                </a:cubicBezTo>
                <a:cubicBezTo>
                  <a:pt x="427" y="880"/>
                  <a:pt x="395" y="957"/>
                  <a:pt x="369" y="1038"/>
                </a:cubicBezTo>
                <a:cubicBezTo>
                  <a:pt x="365" y="1051"/>
                  <a:pt x="360" y="1065"/>
                  <a:pt x="355" y="1078"/>
                </a:cubicBezTo>
                <a:close/>
                <a:moveTo>
                  <a:pt x="599" y="1564"/>
                </a:moveTo>
                <a:cubicBezTo>
                  <a:pt x="511" y="1533"/>
                  <a:pt x="432" y="1487"/>
                  <a:pt x="365" y="1430"/>
                </a:cubicBezTo>
                <a:cubicBezTo>
                  <a:pt x="371" y="1381"/>
                  <a:pt x="378" y="1330"/>
                  <a:pt x="388" y="1279"/>
                </a:cubicBezTo>
                <a:cubicBezTo>
                  <a:pt x="466" y="1329"/>
                  <a:pt x="553" y="1371"/>
                  <a:pt x="648" y="1404"/>
                </a:cubicBezTo>
                <a:cubicBezTo>
                  <a:pt x="599" y="1564"/>
                  <a:pt x="599" y="1564"/>
                  <a:pt x="599" y="1564"/>
                </a:cubicBezTo>
                <a:cubicBezTo>
                  <a:pt x="599" y="1564"/>
                  <a:pt x="599" y="1564"/>
                  <a:pt x="599" y="1564"/>
                </a:cubicBezTo>
                <a:close/>
                <a:moveTo>
                  <a:pt x="408" y="1195"/>
                </a:moveTo>
                <a:cubicBezTo>
                  <a:pt x="415" y="1164"/>
                  <a:pt x="423" y="1133"/>
                  <a:pt x="433" y="1101"/>
                </a:cubicBezTo>
                <a:cubicBezTo>
                  <a:pt x="437" y="1089"/>
                  <a:pt x="441" y="1076"/>
                  <a:pt x="445" y="1063"/>
                </a:cubicBezTo>
                <a:cubicBezTo>
                  <a:pt x="469" y="991"/>
                  <a:pt x="497" y="922"/>
                  <a:pt x="526" y="858"/>
                </a:cubicBezTo>
                <a:cubicBezTo>
                  <a:pt x="599" y="910"/>
                  <a:pt x="683" y="954"/>
                  <a:pt x="776" y="986"/>
                </a:cubicBezTo>
                <a:cubicBezTo>
                  <a:pt x="671" y="1327"/>
                  <a:pt x="671" y="1327"/>
                  <a:pt x="671" y="1327"/>
                </a:cubicBezTo>
                <a:cubicBezTo>
                  <a:pt x="572" y="1293"/>
                  <a:pt x="483" y="1247"/>
                  <a:pt x="408" y="1195"/>
                </a:cubicBezTo>
                <a:close/>
                <a:moveTo>
                  <a:pt x="947" y="1605"/>
                </a:moveTo>
                <a:cubicBezTo>
                  <a:pt x="858" y="1615"/>
                  <a:pt x="767" y="1610"/>
                  <a:pt x="676" y="1588"/>
                </a:cubicBezTo>
                <a:cubicBezTo>
                  <a:pt x="726" y="1427"/>
                  <a:pt x="726" y="1427"/>
                  <a:pt x="726" y="1427"/>
                </a:cubicBezTo>
                <a:cubicBezTo>
                  <a:pt x="823" y="1453"/>
                  <a:pt x="919" y="1466"/>
                  <a:pt x="1012" y="1467"/>
                </a:cubicBezTo>
                <a:cubicBezTo>
                  <a:pt x="992" y="1515"/>
                  <a:pt x="970" y="1561"/>
                  <a:pt x="947" y="1605"/>
                </a:cubicBezTo>
                <a:close/>
                <a:moveTo>
                  <a:pt x="748" y="1350"/>
                </a:moveTo>
                <a:cubicBezTo>
                  <a:pt x="853" y="1010"/>
                  <a:pt x="853" y="1010"/>
                  <a:pt x="853" y="1010"/>
                </a:cubicBezTo>
                <a:cubicBezTo>
                  <a:pt x="949" y="1034"/>
                  <a:pt x="1043" y="1044"/>
                  <a:pt x="1133" y="1040"/>
                </a:cubicBezTo>
                <a:cubicBezTo>
                  <a:pt x="1119" y="1123"/>
                  <a:pt x="1100" y="1208"/>
                  <a:pt x="1074" y="1293"/>
                </a:cubicBezTo>
                <a:cubicBezTo>
                  <a:pt x="1070" y="1306"/>
                  <a:pt x="1066" y="1320"/>
                  <a:pt x="1062" y="1332"/>
                </a:cubicBezTo>
                <a:cubicBezTo>
                  <a:pt x="1056" y="1350"/>
                  <a:pt x="1050" y="1368"/>
                  <a:pt x="1043" y="1387"/>
                </a:cubicBezTo>
                <a:cubicBezTo>
                  <a:pt x="950" y="1389"/>
                  <a:pt x="849" y="1376"/>
                  <a:pt x="748" y="1350"/>
                </a:cubicBezTo>
                <a:close/>
                <a:moveTo>
                  <a:pt x="1373" y="1415"/>
                </a:moveTo>
                <a:cubicBezTo>
                  <a:pt x="1279" y="1498"/>
                  <a:pt x="1166" y="1557"/>
                  <a:pt x="1046" y="1587"/>
                </a:cubicBezTo>
                <a:cubicBezTo>
                  <a:pt x="1065" y="1547"/>
                  <a:pt x="1084" y="1506"/>
                  <a:pt x="1100" y="1464"/>
                </a:cubicBezTo>
                <a:cubicBezTo>
                  <a:pt x="1167" y="1459"/>
                  <a:pt x="1231" y="1448"/>
                  <a:pt x="1291" y="1429"/>
                </a:cubicBezTo>
                <a:cubicBezTo>
                  <a:pt x="1323" y="1420"/>
                  <a:pt x="1353" y="1409"/>
                  <a:pt x="1381" y="1396"/>
                </a:cubicBezTo>
                <a:cubicBezTo>
                  <a:pt x="1378" y="1403"/>
                  <a:pt x="1376" y="1409"/>
                  <a:pt x="1373" y="1415"/>
                </a:cubicBezTo>
                <a:close/>
                <a:moveTo>
                  <a:pt x="1426" y="1280"/>
                </a:moveTo>
                <a:cubicBezTo>
                  <a:pt x="1425" y="1280"/>
                  <a:pt x="1425" y="1281"/>
                  <a:pt x="1425" y="1282"/>
                </a:cubicBezTo>
                <a:cubicBezTo>
                  <a:pt x="1379" y="1311"/>
                  <a:pt x="1327" y="1335"/>
                  <a:pt x="1268" y="1352"/>
                </a:cubicBezTo>
                <a:cubicBezTo>
                  <a:pt x="1225" y="1365"/>
                  <a:pt x="1179" y="1374"/>
                  <a:pt x="1131" y="1381"/>
                </a:cubicBezTo>
                <a:cubicBezTo>
                  <a:pt x="1134" y="1372"/>
                  <a:pt x="1136" y="1365"/>
                  <a:pt x="1139" y="1357"/>
                </a:cubicBezTo>
                <a:cubicBezTo>
                  <a:pt x="1143" y="1344"/>
                  <a:pt x="1147" y="1331"/>
                  <a:pt x="1151" y="1317"/>
                </a:cubicBezTo>
                <a:cubicBezTo>
                  <a:pt x="1181" y="1221"/>
                  <a:pt x="1201" y="1126"/>
                  <a:pt x="1215" y="1033"/>
                </a:cubicBezTo>
                <a:cubicBezTo>
                  <a:pt x="1252" y="1028"/>
                  <a:pt x="1288" y="1020"/>
                  <a:pt x="1323" y="1010"/>
                </a:cubicBezTo>
                <a:cubicBezTo>
                  <a:pt x="1374" y="994"/>
                  <a:pt x="1422" y="974"/>
                  <a:pt x="1465" y="948"/>
                </a:cubicBezTo>
                <a:cubicBezTo>
                  <a:pt x="1472" y="1055"/>
                  <a:pt x="1460" y="1168"/>
                  <a:pt x="1426" y="1280"/>
                </a:cubicBezTo>
                <a:close/>
                <a:moveTo>
                  <a:pt x="1463" y="613"/>
                </a:moveTo>
                <a:cubicBezTo>
                  <a:pt x="1451" y="586"/>
                  <a:pt x="1437" y="560"/>
                  <a:pt x="1421" y="533"/>
                </a:cubicBezTo>
                <a:cubicBezTo>
                  <a:pt x="1429" y="522"/>
                  <a:pt x="1437" y="510"/>
                  <a:pt x="1443" y="497"/>
                </a:cubicBezTo>
                <a:cubicBezTo>
                  <a:pt x="1446" y="492"/>
                  <a:pt x="1448" y="487"/>
                  <a:pt x="1449" y="482"/>
                </a:cubicBezTo>
                <a:cubicBezTo>
                  <a:pt x="1500" y="533"/>
                  <a:pt x="1544" y="591"/>
                  <a:pt x="1579" y="655"/>
                </a:cubicBezTo>
                <a:cubicBezTo>
                  <a:pt x="1577" y="670"/>
                  <a:pt x="1574" y="685"/>
                  <a:pt x="1569" y="700"/>
                </a:cubicBezTo>
                <a:cubicBezTo>
                  <a:pt x="1567" y="705"/>
                  <a:pt x="1566" y="709"/>
                  <a:pt x="1564" y="714"/>
                </a:cubicBezTo>
                <a:cubicBezTo>
                  <a:pt x="1560" y="725"/>
                  <a:pt x="1555" y="736"/>
                  <a:pt x="1549" y="748"/>
                </a:cubicBezTo>
                <a:cubicBezTo>
                  <a:pt x="1542" y="763"/>
                  <a:pt x="1533" y="776"/>
                  <a:pt x="1522" y="789"/>
                </a:cubicBezTo>
                <a:cubicBezTo>
                  <a:pt x="1509" y="728"/>
                  <a:pt x="1489" y="669"/>
                  <a:pt x="1463" y="613"/>
                </a:cubicBezTo>
                <a:close/>
                <a:moveTo>
                  <a:pt x="1596" y="1068"/>
                </a:moveTo>
                <a:cubicBezTo>
                  <a:pt x="1593" y="1077"/>
                  <a:pt x="1590" y="1086"/>
                  <a:pt x="1587" y="1095"/>
                </a:cubicBezTo>
                <a:cubicBezTo>
                  <a:pt x="1590" y="1086"/>
                  <a:pt x="1593" y="1078"/>
                  <a:pt x="1595" y="1069"/>
                </a:cubicBezTo>
                <a:cubicBezTo>
                  <a:pt x="1595" y="1069"/>
                  <a:pt x="1595" y="1069"/>
                  <a:pt x="1595" y="1069"/>
                </a:cubicBezTo>
                <a:cubicBezTo>
                  <a:pt x="1594" y="1075"/>
                  <a:pt x="1592" y="1080"/>
                  <a:pt x="1590" y="1086"/>
                </a:cubicBezTo>
                <a:cubicBezTo>
                  <a:pt x="1577" y="1123"/>
                  <a:pt x="1556" y="1157"/>
                  <a:pt x="1531" y="1188"/>
                </a:cubicBezTo>
                <a:cubicBezTo>
                  <a:pt x="1549" y="1088"/>
                  <a:pt x="1552" y="987"/>
                  <a:pt x="1541" y="890"/>
                </a:cubicBezTo>
                <a:cubicBezTo>
                  <a:pt x="1558" y="874"/>
                  <a:pt x="1575" y="855"/>
                  <a:pt x="1589" y="836"/>
                </a:cubicBezTo>
                <a:cubicBezTo>
                  <a:pt x="1603" y="818"/>
                  <a:pt x="1616" y="797"/>
                  <a:pt x="1626" y="776"/>
                </a:cubicBezTo>
                <a:cubicBezTo>
                  <a:pt x="1635" y="872"/>
                  <a:pt x="1626" y="970"/>
                  <a:pt x="1596" y="10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0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65768" y="1201738"/>
            <a:ext cx="48174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LED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ランプが緑色で点滅したら、以下の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に接続して下さい。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接続すると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LED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が緑色の点灯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し、自動的に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ブラウザ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が立ち上がります。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立ち上がらない場合は、以下の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URL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に手動で接続して下さい。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18227" y="4600040"/>
            <a:ext cx="604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注意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上矢印 6"/>
          <p:cNvSpPr/>
          <p:nvPr/>
        </p:nvSpPr>
        <p:spPr>
          <a:xfrm>
            <a:off x="5209600" y="4315783"/>
            <a:ext cx="421482" cy="314850"/>
          </a:xfrm>
          <a:prstGeom prst="up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6528" r="26528" b="18457"/>
          <a:stretch/>
        </p:blipFill>
        <p:spPr>
          <a:xfrm>
            <a:off x="437766" y="1201738"/>
            <a:ext cx="3468849" cy="3389312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4390131" y="1868992"/>
            <a:ext cx="4001394" cy="79369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898525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kumimoji="1" lang="ja-JP" altLang="en-US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kumimoji="1" lang="ja-JP" altLang="en-US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1600" b="1" dirty="0" err="1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CiscoAirProvision</a:t>
            </a:r>
            <a:endParaRPr kumimoji="1" lang="en-US" altLang="ja-JP" sz="1600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898525"/>
            <a:r>
              <a:rPr kumimoji="1" lang="ja-JP" altLang="en-US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セキュリティ</a:t>
            </a:r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kumimoji="1" lang="ja-JP" altLang="en-US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WPA2-Personal</a:t>
            </a:r>
          </a:p>
          <a:p>
            <a:pPr marL="898525"/>
            <a:r>
              <a:rPr kumimoji="1" lang="ja-JP" altLang="en-US" sz="16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パスワード</a:t>
            </a:r>
            <a:r>
              <a:rPr kumimoji="1" lang="ja-JP" altLang="en-US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</a:t>
            </a:r>
            <a:r>
              <a:rPr kumimoji="1" lang="en-US" altLang="ja-JP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password</a:t>
            </a:r>
            <a:endParaRPr kumimoji="1" lang="ja-JP" altLang="en-US" sz="1600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Freeform 651"/>
          <p:cNvSpPr>
            <a:spLocks noChangeAspect="1" noEditPoints="1"/>
          </p:cNvSpPr>
          <p:nvPr/>
        </p:nvSpPr>
        <p:spPr bwMode="auto">
          <a:xfrm>
            <a:off x="4713917" y="2265838"/>
            <a:ext cx="495683" cy="232865"/>
          </a:xfrm>
          <a:custGeom>
            <a:avLst/>
            <a:gdLst>
              <a:gd name="T0" fmla="*/ 194 w 217"/>
              <a:gd name="T1" fmla="*/ 28 h 102"/>
              <a:gd name="T2" fmla="*/ 97 w 217"/>
              <a:gd name="T3" fmla="*/ 28 h 102"/>
              <a:gd name="T4" fmla="*/ 51 w 217"/>
              <a:gd name="T5" fmla="*/ 0 h 102"/>
              <a:gd name="T6" fmla="*/ 0 w 217"/>
              <a:gd name="T7" fmla="*/ 51 h 102"/>
              <a:gd name="T8" fmla="*/ 51 w 217"/>
              <a:gd name="T9" fmla="*/ 102 h 102"/>
              <a:gd name="T10" fmla="*/ 97 w 217"/>
              <a:gd name="T11" fmla="*/ 74 h 102"/>
              <a:gd name="T12" fmla="*/ 113 w 217"/>
              <a:gd name="T13" fmla="*/ 74 h 102"/>
              <a:gd name="T14" fmla="*/ 113 w 217"/>
              <a:gd name="T15" fmla="*/ 64 h 102"/>
              <a:gd name="T16" fmla="*/ 119 w 217"/>
              <a:gd name="T17" fmla="*/ 58 h 102"/>
              <a:gd name="T18" fmla="*/ 124 w 217"/>
              <a:gd name="T19" fmla="*/ 64 h 102"/>
              <a:gd name="T20" fmla="*/ 124 w 217"/>
              <a:gd name="T21" fmla="*/ 74 h 102"/>
              <a:gd name="T22" fmla="*/ 136 w 217"/>
              <a:gd name="T23" fmla="*/ 74 h 102"/>
              <a:gd name="T24" fmla="*/ 136 w 217"/>
              <a:gd name="T25" fmla="*/ 64 h 102"/>
              <a:gd name="T26" fmla="*/ 142 w 217"/>
              <a:gd name="T27" fmla="*/ 58 h 102"/>
              <a:gd name="T28" fmla="*/ 148 w 217"/>
              <a:gd name="T29" fmla="*/ 64 h 102"/>
              <a:gd name="T30" fmla="*/ 148 w 217"/>
              <a:gd name="T31" fmla="*/ 74 h 102"/>
              <a:gd name="T32" fmla="*/ 160 w 217"/>
              <a:gd name="T33" fmla="*/ 74 h 102"/>
              <a:gd name="T34" fmla="*/ 160 w 217"/>
              <a:gd name="T35" fmla="*/ 64 h 102"/>
              <a:gd name="T36" fmla="*/ 166 w 217"/>
              <a:gd name="T37" fmla="*/ 58 h 102"/>
              <a:gd name="T38" fmla="*/ 171 w 217"/>
              <a:gd name="T39" fmla="*/ 64 h 102"/>
              <a:gd name="T40" fmla="*/ 171 w 217"/>
              <a:gd name="T41" fmla="*/ 74 h 102"/>
              <a:gd name="T42" fmla="*/ 183 w 217"/>
              <a:gd name="T43" fmla="*/ 74 h 102"/>
              <a:gd name="T44" fmla="*/ 183 w 217"/>
              <a:gd name="T45" fmla="*/ 64 h 102"/>
              <a:gd name="T46" fmla="*/ 189 w 217"/>
              <a:gd name="T47" fmla="*/ 58 h 102"/>
              <a:gd name="T48" fmla="*/ 195 w 217"/>
              <a:gd name="T49" fmla="*/ 64 h 102"/>
              <a:gd name="T50" fmla="*/ 195 w 217"/>
              <a:gd name="T51" fmla="*/ 74 h 102"/>
              <a:gd name="T52" fmla="*/ 217 w 217"/>
              <a:gd name="T53" fmla="*/ 51 h 102"/>
              <a:gd name="T54" fmla="*/ 194 w 217"/>
              <a:gd name="T55" fmla="*/ 28 h 102"/>
              <a:gd name="T56" fmla="*/ 34 w 217"/>
              <a:gd name="T57" fmla="*/ 68 h 102"/>
              <a:gd name="T58" fmla="*/ 17 w 217"/>
              <a:gd name="T59" fmla="*/ 51 h 102"/>
              <a:gd name="T60" fmla="*/ 34 w 217"/>
              <a:gd name="T61" fmla="*/ 34 h 102"/>
              <a:gd name="T62" fmla="*/ 51 w 217"/>
              <a:gd name="T63" fmla="*/ 51 h 102"/>
              <a:gd name="T64" fmla="*/ 34 w 217"/>
              <a:gd name="T65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7" h="102">
                <a:moveTo>
                  <a:pt x="194" y="28"/>
                </a:moveTo>
                <a:cubicBezTo>
                  <a:pt x="97" y="28"/>
                  <a:pt x="97" y="28"/>
                  <a:pt x="97" y="28"/>
                </a:cubicBezTo>
                <a:cubicBezTo>
                  <a:pt x="89" y="11"/>
                  <a:pt x="72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79"/>
                  <a:pt x="23" y="102"/>
                  <a:pt x="51" y="102"/>
                </a:cubicBezTo>
                <a:cubicBezTo>
                  <a:pt x="72" y="102"/>
                  <a:pt x="89" y="91"/>
                  <a:pt x="97" y="74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60"/>
                  <a:pt x="115" y="58"/>
                  <a:pt x="119" y="58"/>
                </a:cubicBezTo>
                <a:cubicBezTo>
                  <a:pt x="122" y="58"/>
                  <a:pt x="124" y="60"/>
                  <a:pt x="124" y="6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36" y="74"/>
                  <a:pt x="136" y="74"/>
                  <a:pt x="136" y="7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0"/>
                  <a:pt x="139" y="58"/>
                  <a:pt x="142" y="58"/>
                </a:cubicBezTo>
                <a:cubicBezTo>
                  <a:pt x="145" y="58"/>
                  <a:pt x="148" y="60"/>
                  <a:pt x="148" y="64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0"/>
                  <a:pt x="162" y="58"/>
                  <a:pt x="166" y="58"/>
                </a:cubicBezTo>
                <a:cubicBezTo>
                  <a:pt x="169" y="58"/>
                  <a:pt x="171" y="60"/>
                  <a:pt x="171" y="64"/>
                </a:cubicBezTo>
                <a:cubicBezTo>
                  <a:pt x="171" y="74"/>
                  <a:pt x="171" y="74"/>
                  <a:pt x="171" y="74"/>
                </a:cubicBezTo>
                <a:cubicBezTo>
                  <a:pt x="183" y="74"/>
                  <a:pt x="183" y="74"/>
                  <a:pt x="183" y="74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83" y="60"/>
                  <a:pt x="186" y="58"/>
                  <a:pt x="189" y="58"/>
                </a:cubicBezTo>
                <a:cubicBezTo>
                  <a:pt x="192" y="58"/>
                  <a:pt x="195" y="60"/>
                  <a:pt x="195" y="64"/>
                </a:cubicBezTo>
                <a:cubicBezTo>
                  <a:pt x="195" y="74"/>
                  <a:pt x="195" y="74"/>
                  <a:pt x="195" y="74"/>
                </a:cubicBezTo>
                <a:cubicBezTo>
                  <a:pt x="207" y="73"/>
                  <a:pt x="217" y="63"/>
                  <a:pt x="217" y="51"/>
                </a:cubicBezTo>
                <a:cubicBezTo>
                  <a:pt x="217" y="38"/>
                  <a:pt x="207" y="28"/>
                  <a:pt x="194" y="28"/>
                </a:cubicBezTo>
                <a:moveTo>
                  <a:pt x="34" y="68"/>
                </a:moveTo>
                <a:cubicBezTo>
                  <a:pt x="25" y="68"/>
                  <a:pt x="17" y="60"/>
                  <a:pt x="17" y="51"/>
                </a:cubicBezTo>
                <a:cubicBezTo>
                  <a:pt x="17" y="41"/>
                  <a:pt x="25" y="34"/>
                  <a:pt x="34" y="34"/>
                </a:cubicBezTo>
                <a:cubicBezTo>
                  <a:pt x="44" y="34"/>
                  <a:pt x="51" y="41"/>
                  <a:pt x="51" y="51"/>
                </a:cubicBezTo>
                <a:cubicBezTo>
                  <a:pt x="51" y="60"/>
                  <a:pt x="44" y="68"/>
                  <a:pt x="34" y="68"/>
                </a:cubicBezTo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177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33889" t="43010" r="33889" b="16282"/>
          <a:stretch/>
        </p:blipFill>
        <p:spPr>
          <a:xfrm>
            <a:off x="3993315" y="1201738"/>
            <a:ext cx="4647765" cy="340382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7660" y="341313"/>
            <a:ext cx="8440176" cy="731837"/>
          </a:xfrm>
        </p:spPr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管理者アカウントの作成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327660" y="1655763"/>
            <a:ext cx="3585986" cy="2440456"/>
          </a:xfrm>
          <a:prstGeom prst="wedgeRectCallout">
            <a:avLst>
              <a:gd name="adj1" fmla="val 68062"/>
              <a:gd name="adj2" fmla="val -3354"/>
            </a:avLst>
          </a:prstGeom>
          <a:solidFill>
            <a:schemeClr val="bg2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管理者パスワード</a:t>
            </a:r>
            <a:r>
              <a: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、以下の条件で構成されている必要があります。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endParaRPr kumimoji="1" lang="en-US" altLang="ja-JP" sz="1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半角</a:t>
            </a:r>
            <a:r>
              <a: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英数字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記号</a:t>
            </a:r>
            <a:endParaRPr kumimoji="1" lang="en-US" altLang="ja-JP" sz="1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文字以上</a:t>
            </a:r>
            <a:endParaRPr kumimoji="1" lang="en-US" altLang="ja-JP" sz="1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以下を各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文字以上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含める</a:t>
            </a:r>
            <a:endParaRPr kumimoji="1" lang="en-US" altLang="ja-JP" sz="1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大文字</a:t>
            </a:r>
            <a:endParaRPr kumimoji="1" lang="en-US" altLang="ja-JP" sz="1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小文字</a:t>
            </a:r>
            <a:endParaRPr kumimoji="1" lang="en-US" altLang="ja-JP" sz="1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数字または記号</a:t>
            </a:r>
            <a:endParaRPr kumimoji="1" lang="en-US" altLang="ja-JP" sz="1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条件は設定後 変更することができます。</a:t>
            </a:r>
            <a:endParaRPr kumimoji="1" lang="en-US" altLang="ja-JP" sz="1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654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66" y="1201738"/>
            <a:ext cx="7632630" cy="266895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設定は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ステップで完了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5168224" y="1784880"/>
            <a:ext cx="3267116" cy="597694"/>
            <a:chOff x="5168224" y="1784880"/>
            <a:chExt cx="3615030" cy="597694"/>
          </a:xfrm>
        </p:grpSpPr>
        <p:sp>
          <p:nvSpPr>
            <p:cNvPr id="5" name="正方形/長方形 4"/>
            <p:cNvSpPr/>
            <p:nvPr/>
          </p:nvSpPr>
          <p:spPr>
            <a:xfrm>
              <a:off x="5481145" y="1784880"/>
              <a:ext cx="3302109" cy="597694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コントローラのホスト名、時間、国、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ネットワーク情報を設定</a:t>
              </a: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168224" y="1784880"/>
              <a:ext cx="312922" cy="597694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5164163" y="2577101"/>
            <a:ext cx="3271177" cy="597694"/>
            <a:chOff x="5164163" y="2577101"/>
            <a:chExt cx="3616010" cy="597694"/>
          </a:xfrm>
        </p:grpSpPr>
        <p:sp>
          <p:nvSpPr>
            <p:cNvPr id="7" name="正方形/長方形 6"/>
            <p:cNvSpPr/>
            <p:nvPr/>
          </p:nvSpPr>
          <p:spPr>
            <a:xfrm>
              <a:off x="5478064" y="2577101"/>
              <a:ext cx="3302109" cy="597694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無線用のネットワーク、セキュリティ、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認証方法を設定</a:t>
              </a: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5164163" y="2577101"/>
              <a:ext cx="312922" cy="597694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5170194" y="3300236"/>
            <a:ext cx="3265147" cy="699048"/>
            <a:chOff x="5170194" y="3405904"/>
            <a:chExt cx="3546842" cy="376888"/>
          </a:xfrm>
        </p:grpSpPr>
        <p:sp>
          <p:nvSpPr>
            <p:cNvPr id="9" name="正方形/長方形 8"/>
            <p:cNvSpPr/>
            <p:nvPr/>
          </p:nvSpPr>
          <p:spPr>
            <a:xfrm>
              <a:off x="5481145" y="3405904"/>
              <a:ext cx="3235891" cy="376888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電波の自動調整、ローミング関係の設定</a:t>
              </a: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5170194" y="3405904"/>
              <a:ext cx="312922" cy="3600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003051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シスコ無線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115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コントローラのセットアップ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1/2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00" y="1201738"/>
            <a:ext cx="4133850" cy="34191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1" name="グループ化 10"/>
          <p:cNvGrpSpPr/>
          <p:nvPr/>
        </p:nvGrpSpPr>
        <p:grpSpPr>
          <a:xfrm>
            <a:off x="4735649" y="1204703"/>
            <a:ext cx="3866834" cy="452935"/>
            <a:chOff x="4741677" y="3303089"/>
            <a:chExt cx="4043547" cy="452935"/>
          </a:xfrm>
        </p:grpSpPr>
        <p:sp>
          <p:nvSpPr>
            <p:cNvPr id="5" name="正方形/長方形 4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コントローラのホスト名 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最大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31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文字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)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739708" y="3036039"/>
            <a:ext cx="3866834" cy="553759"/>
            <a:chOff x="4741677" y="3303089"/>
            <a:chExt cx="4043547" cy="452935"/>
          </a:xfrm>
        </p:grpSpPr>
        <p:sp>
          <p:nvSpPr>
            <p:cNvPr id="13" name="正方形/長方形 12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コントローラの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≠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</a:t>
              </a: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739708" y="1742033"/>
            <a:ext cx="3866834" cy="553759"/>
            <a:chOff x="4741677" y="3303089"/>
            <a:chExt cx="4043547" cy="452935"/>
          </a:xfrm>
        </p:grpSpPr>
        <p:sp>
          <p:nvSpPr>
            <p:cNvPr id="17" name="正方形/長方形 1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日本は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J4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を選択して下さい。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743767" y="2380188"/>
            <a:ext cx="3866834" cy="584488"/>
            <a:chOff x="4741677" y="3303089"/>
            <a:chExt cx="4043547" cy="452935"/>
          </a:xfrm>
        </p:grpSpPr>
        <p:sp>
          <p:nvSpPr>
            <p:cNvPr id="20" name="正方形/長方形 19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認証や障害時などで、正確な時間が重要な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ため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NTP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サーバ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利用が推奨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4743767" y="3674194"/>
            <a:ext cx="3866834" cy="553759"/>
            <a:chOff x="4741677" y="3303089"/>
            <a:chExt cx="4043547" cy="452935"/>
          </a:xfrm>
        </p:grpSpPr>
        <p:sp>
          <p:nvSpPr>
            <p:cNvPr id="23" name="正方形/長方形 22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AP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と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コントローラの接続に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実在する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デフォルトゲートウェイが必要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5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5" name="楕円 24"/>
          <p:cNvSpPr>
            <a:spLocks noChangeAspect="1"/>
          </p:cNvSpPr>
          <p:nvPr/>
        </p:nvSpPr>
        <p:spPr>
          <a:xfrm>
            <a:off x="3846047" y="1657638"/>
            <a:ext cx="234842" cy="23484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楕円 25"/>
          <p:cNvSpPr>
            <a:spLocks noChangeAspect="1"/>
          </p:cNvSpPr>
          <p:nvPr/>
        </p:nvSpPr>
        <p:spPr>
          <a:xfrm>
            <a:off x="3846047" y="1994803"/>
            <a:ext cx="234842" cy="23484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楕円 26"/>
          <p:cNvSpPr>
            <a:spLocks noChangeAspect="1"/>
          </p:cNvSpPr>
          <p:nvPr/>
        </p:nvSpPr>
        <p:spPr>
          <a:xfrm>
            <a:off x="3846047" y="2342523"/>
            <a:ext cx="234842" cy="23484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8" name="楕円 27"/>
          <p:cNvSpPr>
            <a:spLocks noChangeAspect="1"/>
          </p:cNvSpPr>
          <p:nvPr/>
        </p:nvSpPr>
        <p:spPr>
          <a:xfrm>
            <a:off x="3846047" y="2679688"/>
            <a:ext cx="234842" cy="23484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" name="楕円 28"/>
          <p:cNvSpPr>
            <a:spLocks noChangeAspect="1"/>
          </p:cNvSpPr>
          <p:nvPr/>
        </p:nvSpPr>
        <p:spPr>
          <a:xfrm>
            <a:off x="3846047" y="3009406"/>
            <a:ext cx="234842" cy="23484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楕円 29"/>
          <p:cNvSpPr>
            <a:spLocks noChangeAspect="1"/>
          </p:cNvSpPr>
          <p:nvPr/>
        </p:nvSpPr>
        <p:spPr>
          <a:xfrm>
            <a:off x="3846046" y="3521910"/>
            <a:ext cx="234842" cy="23484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endParaRPr kumimoji="1" lang="ja-JP" altLang="en-US" sz="1600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1" name="楕円 30"/>
          <p:cNvSpPr>
            <a:spLocks noChangeAspect="1"/>
          </p:cNvSpPr>
          <p:nvPr/>
        </p:nvSpPr>
        <p:spPr>
          <a:xfrm>
            <a:off x="3846045" y="4206795"/>
            <a:ext cx="234842" cy="23484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endParaRPr kumimoji="1" lang="ja-JP" altLang="en-US" sz="1600" b="1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65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コントローラのセットアップ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2/2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77"/>
          <a:stretch/>
        </p:blipFill>
        <p:spPr>
          <a:xfrm>
            <a:off x="431800" y="1206668"/>
            <a:ext cx="4130575" cy="33149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6" name="グループ化 5"/>
          <p:cNvGrpSpPr/>
          <p:nvPr/>
        </p:nvGrpSpPr>
        <p:grpSpPr>
          <a:xfrm>
            <a:off x="4735648" y="1204703"/>
            <a:ext cx="4043547" cy="733150"/>
            <a:chOff x="4741677" y="3303089"/>
            <a:chExt cx="4043547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管理ネットワークの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DHCP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サーバ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の利用の有無。ルータ等で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DHCP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機能を利用している場合は、無効に変更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4735648" y="2363231"/>
            <a:ext cx="4043547" cy="369701"/>
            <a:chOff x="4741677" y="3303089"/>
            <a:chExt cx="4043547" cy="452935"/>
          </a:xfrm>
        </p:grpSpPr>
        <p:sp>
          <p:nvSpPr>
            <p:cNvPr id="10" name="正方形/長方形 9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貸し出す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IP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アドレスの範囲を入力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739707" y="1948259"/>
            <a:ext cx="4043547" cy="404568"/>
            <a:chOff x="4741677" y="3303087"/>
            <a:chExt cx="4043547" cy="452937"/>
          </a:xfrm>
        </p:grpSpPr>
        <p:sp>
          <p:nvSpPr>
            <p:cNvPr id="13" name="正方形/長方形 12"/>
            <p:cNvSpPr/>
            <p:nvPr/>
          </p:nvSpPr>
          <p:spPr>
            <a:xfrm>
              <a:off x="5054599" y="3303087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管理ネットワークのネットワーク アドレス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4735648" y="2743336"/>
            <a:ext cx="4043547" cy="1847715"/>
            <a:chOff x="4741677" y="3303089"/>
            <a:chExt cx="4043547" cy="452935"/>
          </a:xfrm>
        </p:grpSpPr>
        <p:sp>
          <p:nvSpPr>
            <p:cNvPr id="22" name="正方形/長方形 21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ネーム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(DNS)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サーバを指定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初期値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: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err="1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OpenDNS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)</a:t>
              </a: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別サーバの利用は、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ユーザ定義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を選択し、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ネーム サーバ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IP1]</a:t>
              </a:r>
              <a:r>
                <a:rPr kumimoji="1" lang="ja-JP" altLang="en-US" sz="1400" dirty="0" err="1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[…IP2]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を入力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4" name="楕円 23"/>
          <p:cNvSpPr>
            <a:spLocks noChangeAspect="1"/>
          </p:cNvSpPr>
          <p:nvPr/>
        </p:nvSpPr>
        <p:spPr>
          <a:xfrm>
            <a:off x="621940" y="1381743"/>
            <a:ext cx="233697" cy="23369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楕円 24"/>
          <p:cNvSpPr>
            <a:spLocks noChangeAspect="1"/>
          </p:cNvSpPr>
          <p:nvPr/>
        </p:nvSpPr>
        <p:spPr>
          <a:xfrm>
            <a:off x="3846047" y="1665979"/>
            <a:ext cx="233697" cy="23369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楕円 25"/>
          <p:cNvSpPr>
            <a:spLocks noChangeAspect="1"/>
          </p:cNvSpPr>
          <p:nvPr/>
        </p:nvSpPr>
        <p:spPr>
          <a:xfrm>
            <a:off x="3846047" y="2008117"/>
            <a:ext cx="233697" cy="23369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楕円 26"/>
          <p:cNvSpPr>
            <a:spLocks noChangeAspect="1"/>
          </p:cNvSpPr>
          <p:nvPr/>
        </p:nvSpPr>
        <p:spPr>
          <a:xfrm>
            <a:off x="3846047" y="2345282"/>
            <a:ext cx="233697" cy="23369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8" name="楕円 27"/>
          <p:cNvSpPr>
            <a:spLocks noChangeAspect="1"/>
          </p:cNvSpPr>
          <p:nvPr/>
        </p:nvSpPr>
        <p:spPr>
          <a:xfrm>
            <a:off x="3840500" y="3041396"/>
            <a:ext cx="233697" cy="23369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3051"/>
          <a:stretch/>
        </p:blipFill>
        <p:spPr>
          <a:xfrm>
            <a:off x="5150741" y="3672709"/>
            <a:ext cx="3523274" cy="8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1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0520" y="341313"/>
            <a:ext cx="8432734" cy="731837"/>
          </a:xfrm>
        </p:spPr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ワイヤレス ネットワーク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の作成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66" y="1201737"/>
            <a:ext cx="4127884" cy="30870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4" name="グループ化 3"/>
          <p:cNvGrpSpPr/>
          <p:nvPr/>
        </p:nvGrpSpPr>
        <p:grpSpPr>
          <a:xfrm>
            <a:off x="4749469" y="1204703"/>
            <a:ext cx="3761574" cy="533436"/>
            <a:chOff x="4741677" y="3303089"/>
            <a:chExt cx="4043547" cy="452935"/>
          </a:xfrm>
        </p:grpSpPr>
        <p:sp>
          <p:nvSpPr>
            <p:cNvPr id="5" name="正方形/長方形 4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無線サービス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(SSID)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の作成の有無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4752175" y="1777703"/>
            <a:ext cx="3761574" cy="533436"/>
            <a:chOff x="4741677" y="3303089"/>
            <a:chExt cx="4043547" cy="452935"/>
          </a:xfrm>
        </p:grpSpPr>
        <p:sp>
          <p:nvSpPr>
            <p:cNvPr id="11" name="正方形/長方形 10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SSID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最大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32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文字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)</a:t>
              </a: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9" name="楕円 18"/>
          <p:cNvSpPr>
            <a:spLocks noChangeAspect="1"/>
          </p:cNvSpPr>
          <p:nvPr/>
        </p:nvSpPr>
        <p:spPr>
          <a:xfrm>
            <a:off x="621584" y="1615809"/>
            <a:ext cx="244690" cy="24469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楕円 19"/>
          <p:cNvSpPr>
            <a:spLocks noChangeAspect="1"/>
          </p:cNvSpPr>
          <p:nvPr/>
        </p:nvSpPr>
        <p:spPr>
          <a:xfrm>
            <a:off x="3846047" y="1957947"/>
            <a:ext cx="244690" cy="24469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楕円 20"/>
          <p:cNvSpPr>
            <a:spLocks noChangeAspect="1"/>
          </p:cNvSpPr>
          <p:nvPr/>
        </p:nvSpPr>
        <p:spPr>
          <a:xfrm>
            <a:off x="3846047" y="2295112"/>
            <a:ext cx="244690" cy="24469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757587" y="2926044"/>
            <a:ext cx="3761574" cy="533436"/>
            <a:chOff x="4741677" y="3303089"/>
            <a:chExt cx="4043547" cy="452935"/>
          </a:xfrm>
        </p:grpSpPr>
        <p:sp>
          <p:nvSpPr>
            <p:cNvPr id="22" name="正方形/長方形 21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パスワード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共通鍵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)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を入力 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(8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～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38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文字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)</a:t>
              </a: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4754881" y="2353044"/>
            <a:ext cx="3761574" cy="533436"/>
            <a:chOff x="4741677" y="3303089"/>
            <a:chExt cx="4043547" cy="452935"/>
          </a:xfrm>
        </p:grpSpPr>
        <p:sp>
          <p:nvSpPr>
            <p:cNvPr id="25" name="正方形/長方形 24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[WPA2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パーソナル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は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共通鍵のみで認証</a:t>
              </a: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9" name="楕円 28"/>
          <p:cNvSpPr>
            <a:spLocks noChangeAspect="1"/>
          </p:cNvSpPr>
          <p:nvPr/>
        </p:nvSpPr>
        <p:spPr>
          <a:xfrm>
            <a:off x="3846047" y="2632277"/>
            <a:ext cx="244690" cy="24469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楕円 29"/>
          <p:cNvSpPr>
            <a:spLocks noChangeAspect="1"/>
          </p:cNvSpPr>
          <p:nvPr/>
        </p:nvSpPr>
        <p:spPr>
          <a:xfrm>
            <a:off x="3846047" y="3001046"/>
            <a:ext cx="244690" cy="24469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55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745173"/>
            <a:ext cx="8345488" cy="731837"/>
          </a:xfrm>
        </p:spPr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ワイヤレス ネットワーク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作成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補足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79"/>
          <a:stretch/>
        </p:blipFill>
        <p:spPr>
          <a:xfrm>
            <a:off x="431800" y="1896227"/>
            <a:ext cx="4133850" cy="14233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7" name="グループ化 6"/>
          <p:cNvGrpSpPr/>
          <p:nvPr/>
        </p:nvGrpSpPr>
        <p:grpSpPr>
          <a:xfrm>
            <a:off x="4739707" y="4000533"/>
            <a:ext cx="4043547" cy="359801"/>
            <a:chOff x="4741677" y="3303089"/>
            <a:chExt cx="4043547" cy="452935"/>
          </a:xfrm>
        </p:grpSpPr>
        <p:sp>
          <p:nvSpPr>
            <p:cNvPr id="8" name="正方形/長方形 7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RADIUS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サーバとの共通鍵を指定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4745737" y="3559717"/>
            <a:ext cx="4043547" cy="359801"/>
            <a:chOff x="4741677" y="3303089"/>
            <a:chExt cx="4043547" cy="452935"/>
          </a:xfrm>
        </p:grpSpPr>
        <p:sp>
          <p:nvSpPr>
            <p:cNvPr id="11" name="正方形/長方形 10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RADIUS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サーバの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アドレスを指定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6" name="楕円 15"/>
          <p:cNvSpPr>
            <a:spLocks noChangeAspect="1"/>
          </p:cNvSpPr>
          <p:nvPr/>
        </p:nvSpPr>
        <p:spPr>
          <a:xfrm>
            <a:off x="3846047" y="1964114"/>
            <a:ext cx="238740" cy="23874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楕円 16"/>
          <p:cNvSpPr>
            <a:spLocks noChangeAspect="1"/>
          </p:cNvSpPr>
          <p:nvPr/>
        </p:nvSpPr>
        <p:spPr>
          <a:xfrm>
            <a:off x="3846047" y="2301279"/>
            <a:ext cx="238740" cy="23874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楕円 17"/>
          <p:cNvSpPr>
            <a:spLocks noChangeAspect="1"/>
          </p:cNvSpPr>
          <p:nvPr/>
        </p:nvSpPr>
        <p:spPr>
          <a:xfrm>
            <a:off x="3840500" y="2997393"/>
            <a:ext cx="238740" cy="23874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楕円 18"/>
          <p:cNvSpPr>
            <a:spLocks noChangeAspect="1"/>
          </p:cNvSpPr>
          <p:nvPr/>
        </p:nvSpPr>
        <p:spPr>
          <a:xfrm>
            <a:off x="3846047" y="2632572"/>
            <a:ext cx="238740" cy="23874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31799" y="1514158"/>
            <a:ext cx="8351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RADIUS</a:t>
            </a:r>
            <a:r>
              <a:rPr kumimoji="1"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サーバと連携する場合は、</a:t>
            </a:r>
            <a:r>
              <a:rPr kumimoji="1"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[WPA2</a:t>
            </a:r>
            <a:r>
              <a:rPr kumimoji="1"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エンタープライズ</a:t>
            </a:r>
            <a:r>
              <a:rPr kumimoji="1"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]</a:t>
            </a:r>
            <a:r>
              <a:rPr kumimoji="1"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を選択</a:t>
            </a:r>
          </a:p>
        </p:txBody>
      </p:sp>
      <p:grpSp>
        <p:nvGrpSpPr>
          <p:cNvPr id="32" name="グループ化 31"/>
          <p:cNvGrpSpPr/>
          <p:nvPr/>
        </p:nvGrpSpPr>
        <p:grpSpPr>
          <a:xfrm>
            <a:off x="4749468" y="1887753"/>
            <a:ext cx="4043547" cy="1572217"/>
            <a:chOff x="4741677" y="3303089"/>
            <a:chExt cx="4043547" cy="452935"/>
          </a:xfrm>
        </p:grpSpPr>
        <p:sp>
          <p:nvSpPr>
            <p:cNvPr id="34" name="正方形/長方形 33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5087" y="1942584"/>
            <a:ext cx="3596853" cy="894419"/>
          </a:xfrm>
          <a:prstGeom prst="rect">
            <a:avLst/>
          </a:prstGeom>
        </p:spPr>
      </p:pic>
      <p:sp>
        <p:nvSpPr>
          <p:cNvPr id="37" name="正方形/長方形 36"/>
          <p:cNvSpPr/>
          <p:nvPr/>
        </p:nvSpPr>
        <p:spPr>
          <a:xfrm>
            <a:off x="5062390" y="2936750"/>
            <a:ext cx="3486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14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WPA2</a:t>
            </a:r>
            <a:r>
              <a:rPr kumimoji="1" lang="ja-JP" altLang="en-US" sz="1400" b="1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パーソナル 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共通鍵を利用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en-US" altLang="ja-JP" sz="14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WPA2</a:t>
            </a:r>
            <a:r>
              <a:rPr kumimoji="1" lang="ja-JP" altLang="en-US" sz="1400" b="1" spc="-15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エンタープライズ</a:t>
            </a:r>
            <a:r>
              <a:rPr kumimoji="1" lang="ja-JP" altLang="en-US" sz="1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RADIUS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を利用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8" name="グループ化 37"/>
          <p:cNvGrpSpPr>
            <a:grpSpLocks noChangeAspect="1"/>
          </p:cNvGrpSpPr>
          <p:nvPr/>
        </p:nvGrpSpPr>
        <p:grpSpPr>
          <a:xfrm>
            <a:off x="462301" y="422695"/>
            <a:ext cx="919459" cy="333489"/>
            <a:chOff x="3240415" y="1846039"/>
            <a:chExt cx="4001702" cy="1451422"/>
          </a:xfrm>
        </p:grpSpPr>
        <p:sp>
          <p:nvSpPr>
            <p:cNvPr id="39" name="テキスト ボックス 38"/>
            <p:cNvSpPr txBox="1">
              <a:spLocks noChangeAspect="1"/>
            </p:cNvSpPr>
            <p:nvPr/>
          </p:nvSpPr>
          <p:spPr>
            <a:xfrm>
              <a:off x="3253341" y="1846039"/>
              <a:ext cx="3988776" cy="1451422"/>
            </a:xfrm>
            <a:prstGeom prst="roundRect">
              <a:avLst/>
            </a:prstGeom>
            <a:solidFill>
              <a:schemeClr val="accent2"/>
            </a:solidFill>
            <a:ln w="12700">
              <a:solidFill>
                <a:srgbClr val="435153"/>
              </a:solidFill>
            </a:ln>
            <a:effectLst/>
          </p:spPr>
          <p:txBody>
            <a:bodyPr wrap="square" rtlCol="0" anchor="ctr">
              <a:noAutofit/>
            </a:bodyPr>
            <a:lstStyle/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ja-JP" altLang="en-US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参考</a:t>
              </a:r>
              <a:endParaRPr kumimoji="1" lang="ja-JP" altLang="en-US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40" name="グループ化 39"/>
            <p:cNvGrpSpPr>
              <a:grpSpLocks noChangeAspect="1"/>
            </p:cNvGrpSpPr>
            <p:nvPr/>
          </p:nvGrpSpPr>
          <p:grpSpPr>
            <a:xfrm rot="13500000">
              <a:off x="3662061" y="1929770"/>
              <a:ext cx="533896" cy="1377187"/>
              <a:chOff x="1725529" y="1327149"/>
              <a:chExt cx="1265321" cy="3263901"/>
            </a:xfrm>
          </p:grpSpPr>
          <p:sp>
            <p:nvSpPr>
              <p:cNvPr id="41" name="正方形/長方形 40"/>
              <p:cNvSpPr/>
              <p:nvPr/>
            </p:nvSpPr>
            <p:spPr>
              <a:xfrm>
                <a:off x="1885632" y="2273300"/>
                <a:ext cx="949643" cy="5334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2" name="二等辺三角形 41"/>
              <p:cNvSpPr/>
              <p:nvPr/>
            </p:nvSpPr>
            <p:spPr>
              <a:xfrm>
                <a:off x="1725529" y="1327149"/>
                <a:ext cx="1265321" cy="1117601"/>
              </a:xfrm>
              <a:prstGeom prst="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43" name="グループ化 42"/>
              <p:cNvGrpSpPr/>
              <p:nvPr/>
            </p:nvGrpSpPr>
            <p:grpSpPr>
              <a:xfrm>
                <a:off x="2059805" y="2212168"/>
                <a:ext cx="596768" cy="2378882"/>
                <a:chOff x="2059805" y="2212168"/>
                <a:chExt cx="596768" cy="2378882"/>
              </a:xfrm>
              <a:solidFill>
                <a:schemeClr val="accent5"/>
              </a:solidFill>
            </p:grpSpPr>
            <p:sp>
              <p:nvSpPr>
                <p:cNvPr id="51" name="正方形/長方形 50"/>
                <p:cNvSpPr/>
                <p:nvPr/>
              </p:nvSpPr>
              <p:spPr>
                <a:xfrm>
                  <a:off x="2059806" y="2571750"/>
                  <a:ext cx="596767" cy="20193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2" name="弦 51"/>
                <p:cNvSpPr/>
                <p:nvPr/>
              </p:nvSpPr>
              <p:spPr>
                <a:xfrm>
                  <a:off x="2059805" y="2212168"/>
                  <a:ext cx="596768" cy="759632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44" name="グループ化 43"/>
              <p:cNvGrpSpPr/>
              <p:nvPr/>
            </p:nvGrpSpPr>
            <p:grpSpPr>
              <a:xfrm>
                <a:off x="2656573" y="2273300"/>
                <a:ext cx="334277" cy="2317750"/>
                <a:chOff x="2059805" y="2273300"/>
                <a:chExt cx="596768" cy="2317750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49" name="正方形/長方形 48"/>
                <p:cNvSpPr/>
                <p:nvPr/>
              </p:nvSpPr>
              <p:spPr>
                <a:xfrm>
                  <a:off x="2059806" y="2571750"/>
                  <a:ext cx="596767" cy="20193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弦 49"/>
                <p:cNvSpPr/>
                <p:nvPr/>
              </p:nvSpPr>
              <p:spPr>
                <a:xfrm>
                  <a:off x="2059805" y="2273300"/>
                  <a:ext cx="596768" cy="637368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45" name="グループ化 44"/>
              <p:cNvGrpSpPr/>
              <p:nvPr/>
            </p:nvGrpSpPr>
            <p:grpSpPr>
              <a:xfrm>
                <a:off x="1725529" y="2273300"/>
                <a:ext cx="334277" cy="2317750"/>
                <a:chOff x="2059805" y="2273300"/>
                <a:chExt cx="596768" cy="2317750"/>
              </a:xfrm>
              <a:solidFill>
                <a:schemeClr val="accent5"/>
              </a:solidFill>
            </p:grpSpPr>
            <p:sp>
              <p:nvSpPr>
                <p:cNvPr id="47" name="正方形/長方形 46"/>
                <p:cNvSpPr/>
                <p:nvPr/>
              </p:nvSpPr>
              <p:spPr>
                <a:xfrm>
                  <a:off x="2059806" y="2571750"/>
                  <a:ext cx="596767" cy="20193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8" name="弦 47"/>
                <p:cNvSpPr/>
                <p:nvPr/>
              </p:nvSpPr>
              <p:spPr>
                <a:xfrm>
                  <a:off x="2059805" y="2273300"/>
                  <a:ext cx="596768" cy="637368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46" name="二等辺三角形 45"/>
              <p:cNvSpPr>
                <a:spLocks noChangeAspect="1"/>
              </p:cNvSpPr>
              <p:nvPr/>
            </p:nvSpPr>
            <p:spPr>
              <a:xfrm>
                <a:off x="2120941" y="1327149"/>
                <a:ext cx="474496" cy="419101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593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詳細設定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66" y="1201738"/>
            <a:ext cx="4127142" cy="15668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5" name="グループ化 4"/>
          <p:cNvGrpSpPr/>
          <p:nvPr/>
        </p:nvGrpSpPr>
        <p:grpSpPr>
          <a:xfrm>
            <a:off x="4754978" y="1201739"/>
            <a:ext cx="4267102" cy="909003"/>
            <a:chOff x="4741677" y="3303089"/>
            <a:chExt cx="4267102" cy="496530"/>
          </a:xfrm>
        </p:grpSpPr>
        <p:sp>
          <p:nvSpPr>
            <p:cNvPr id="6" name="正方形/長方形 5"/>
            <p:cNvSpPr/>
            <p:nvPr/>
          </p:nvSpPr>
          <p:spPr>
            <a:xfrm>
              <a:off x="5054599" y="3303089"/>
              <a:ext cx="3954180" cy="49653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電波のチャネルや出力を自動調整するかを選択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初期値は無効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8" name="楕円 7"/>
          <p:cNvSpPr>
            <a:spLocks noChangeAspect="1"/>
          </p:cNvSpPr>
          <p:nvPr/>
        </p:nvSpPr>
        <p:spPr>
          <a:xfrm>
            <a:off x="606412" y="1706281"/>
            <a:ext cx="234279" cy="23427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060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設定の確認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013"/>
          <a:stretch/>
        </p:blipFill>
        <p:spPr>
          <a:xfrm>
            <a:off x="431801" y="1201738"/>
            <a:ext cx="4133850" cy="2371195"/>
          </a:xfrm>
          <a:prstGeom prst="rect">
            <a:avLst/>
          </a:prstGeom>
          <a:ln w="12700">
            <a:noFill/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01" y="4089400"/>
            <a:ext cx="4133850" cy="501650"/>
          </a:xfrm>
          <a:prstGeom prst="rect">
            <a:avLst/>
          </a:prstGeom>
          <a:ln w="12700">
            <a:noFill/>
          </a:ln>
        </p:spPr>
      </p:pic>
      <p:sp>
        <p:nvSpPr>
          <p:cNvPr id="5" name="正方形/長方形 4"/>
          <p:cNvSpPr/>
          <p:nvPr/>
        </p:nvSpPr>
        <p:spPr>
          <a:xfrm>
            <a:off x="431800" y="1201738"/>
            <a:ext cx="4133850" cy="338931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平行四辺形 7"/>
          <p:cNvSpPr/>
          <p:nvPr/>
        </p:nvSpPr>
        <p:spPr>
          <a:xfrm rot="16200000">
            <a:off x="2307171" y="1659468"/>
            <a:ext cx="321734" cy="4343398"/>
          </a:xfrm>
          <a:prstGeom prst="parallelogram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省略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678" y="3049816"/>
            <a:ext cx="4041576" cy="7322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7726" y="3854936"/>
            <a:ext cx="1486808" cy="736114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4741678" y="1201738"/>
            <a:ext cx="3945123" cy="534874"/>
            <a:chOff x="4741677" y="3303089"/>
            <a:chExt cx="3945123" cy="452935"/>
          </a:xfrm>
        </p:grpSpPr>
        <p:sp>
          <p:nvSpPr>
            <p:cNvPr id="12" name="正方形/長方形 11"/>
            <p:cNvSpPr/>
            <p:nvPr/>
          </p:nvSpPr>
          <p:spPr>
            <a:xfrm>
              <a:off x="5054600" y="3303089"/>
              <a:ext cx="3632200" cy="407379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設定内容を確認の上、問題がなければ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適用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をクリック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4" name="楕円 13"/>
          <p:cNvSpPr>
            <a:spLocks noChangeAspect="1"/>
          </p:cNvSpPr>
          <p:nvPr/>
        </p:nvSpPr>
        <p:spPr>
          <a:xfrm>
            <a:off x="3672373" y="4103597"/>
            <a:ext cx="249963" cy="2499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4741678" y="1799832"/>
            <a:ext cx="3945123" cy="544296"/>
            <a:chOff x="4741677" y="3303089"/>
            <a:chExt cx="4043547" cy="452935"/>
          </a:xfrm>
        </p:grpSpPr>
        <p:sp>
          <p:nvSpPr>
            <p:cNvPr id="16" name="正方形/長方形 1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設定反映をする場合は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[OK]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を、設定し直す場合は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キャンセル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をクリック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4741678" y="2397924"/>
            <a:ext cx="3945123" cy="579069"/>
            <a:chOff x="4741677" y="3303089"/>
            <a:chExt cx="4043547" cy="452935"/>
          </a:xfrm>
        </p:grpSpPr>
        <p:sp>
          <p:nvSpPr>
            <p:cNvPr id="19" name="正方形/長方形 18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画面の中央に表示されたら、新しい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アドレスで再接続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1" name="楕円 20"/>
          <p:cNvSpPr>
            <a:spLocks noChangeAspect="1"/>
          </p:cNvSpPr>
          <p:nvPr/>
        </p:nvSpPr>
        <p:spPr>
          <a:xfrm>
            <a:off x="7633632" y="3429088"/>
            <a:ext cx="249963" cy="2499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楕円 21"/>
          <p:cNvSpPr>
            <a:spLocks noChangeAspect="1"/>
          </p:cNvSpPr>
          <p:nvPr/>
        </p:nvSpPr>
        <p:spPr>
          <a:xfrm>
            <a:off x="7235147" y="4089400"/>
            <a:ext cx="249963" cy="2499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763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管理画面に接続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66143" y="2996130"/>
            <a:ext cx="423511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57188"/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</a:t>
            </a:r>
            <a:r>
              <a:rPr kumimoji="1" lang="en-US" altLang="ja-JP" b="1" dirty="0" smtClean="0">
                <a:solidFill>
                  <a:schemeClr val="accent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://(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Freeform 45"/>
          <p:cNvSpPr>
            <a:spLocks noChangeAspect="1" noEditPoints="1"/>
          </p:cNvSpPr>
          <p:nvPr/>
        </p:nvSpPr>
        <p:spPr bwMode="auto">
          <a:xfrm>
            <a:off x="4650432" y="3034925"/>
            <a:ext cx="320073" cy="315148"/>
          </a:xfrm>
          <a:custGeom>
            <a:avLst/>
            <a:gdLst>
              <a:gd name="T0" fmla="*/ 1359 w 1716"/>
              <a:gd name="T1" fmla="*/ 162 h 1692"/>
              <a:gd name="T2" fmla="*/ 1068 w 1716"/>
              <a:gd name="T3" fmla="*/ 28 h 1692"/>
              <a:gd name="T4" fmla="*/ 225 w 1716"/>
              <a:gd name="T5" fmla="*/ 286 h 1692"/>
              <a:gd name="T6" fmla="*/ 48 w 1716"/>
              <a:gd name="T7" fmla="*/ 601 h 1692"/>
              <a:gd name="T8" fmla="*/ 357 w 1716"/>
              <a:gd name="T9" fmla="*/ 1527 h 1692"/>
              <a:gd name="T10" fmla="*/ 613 w 1716"/>
              <a:gd name="T11" fmla="*/ 1654 h 1692"/>
              <a:gd name="T12" fmla="*/ 1264 w 1716"/>
              <a:gd name="T13" fmla="*/ 1589 h 1692"/>
              <a:gd name="T14" fmla="*/ 1684 w 1716"/>
              <a:gd name="T15" fmla="*/ 1050 h 1692"/>
              <a:gd name="T16" fmla="*/ 1548 w 1716"/>
              <a:gd name="T17" fmla="*/ 470 h 1692"/>
              <a:gd name="T18" fmla="*/ 1489 w 1716"/>
              <a:gd name="T19" fmla="*/ 374 h 1692"/>
              <a:gd name="T20" fmla="*/ 1225 w 1716"/>
              <a:gd name="T21" fmla="*/ 657 h 1692"/>
              <a:gd name="T22" fmla="*/ 1454 w 1716"/>
              <a:gd name="T23" fmla="*/ 857 h 1692"/>
              <a:gd name="T24" fmla="*/ 901 w 1716"/>
              <a:gd name="T25" fmla="*/ 270 h 1692"/>
              <a:gd name="T26" fmla="*/ 776 w 1716"/>
              <a:gd name="T27" fmla="*/ 483 h 1692"/>
              <a:gd name="T28" fmla="*/ 500 w 1716"/>
              <a:gd name="T29" fmla="*/ 732 h 1692"/>
              <a:gd name="T30" fmla="*/ 585 w 1716"/>
              <a:gd name="T31" fmla="*/ 360 h 1692"/>
              <a:gd name="T32" fmla="*/ 884 w 1716"/>
              <a:gd name="T33" fmla="*/ 632 h 1692"/>
              <a:gd name="T34" fmla="*/ 961 w 1716"/>
              <a:gd name="T35" fmla="*/ 655 h 1692"/>
              <a:gd name="T36" fmla="*/ 876 w 1716"/>
              <a:gd name="T37" fmla="*/ 932 h 1692"/>
              <a:gd name="T38" fmla="*/ 1321 w 1716"/>
              <a:gd name="T39" fmla="*/ 524 h 1692"/>
              <a:gd name="T40" fmla="*/ 1151 w 1716"/>
              <a:gd name="T41" fmla="*/ 346 h 1692"/>
              <a:gd name="T42" fmla="*/ 1375 w 1716"/>
              <a:gd name="T43" fmla="*/ 449 h 1692"/>
              <a:gd name="T44" fmla="*/ 1326 w 1716"/>
              <a:gd name="T45" fmla="*/ 247 h 1692"/>
              <a:gd name="T46" fmla="*/ 1326 w 1716"/>
              <a:gd name="T47" fmla="*/ 247 h 1692"/>
              <a:gd name="T48" fmla="*/ 1123 w 1716"/>
              <a:gd name="T49" fmla="*/ 129 h 1692"/>
              <a:gd name="T50" fmla="*/ 1058 w 1716"/>
              <a:gd name="T51" fmla="*/ 337 h 1692"/>
              <a:gd name="T52" fmla="*/ 968 w 1716"/>
              <a:gd name="T53" fmla="*/ 90 h 1692"/>
              <a:gd name="T54" fmla="*/ 811 w 1716"/>
              <a:gd name="T55" fmla="*/ 90 h 1692"/>
              <a:gd name="T56" fmla="*/ 736 w 1716"/>
              <a:gd name="T57" fmla="*/ 124 h 1692"/>
              <a:gd name="T58" fmla="*/ 659 w 1716"/>
              <a:gd name="T59" fmla="*/ 215 h 1692"/>
              <a:gd name="T60" fmla="*/ 655 w 1716"/>
              <a:gd name="T61" fmla="*/ 226 h 1692"/>
              <a:gd name="T62" fmla="*/ 576 w 1716"/>
              <a:gd name="T63" fmla="*/ 137 h 1692"/>
              <a:gd name="T64" fmla="*/ 352 w 1716"/>
              <a:gd name="T65" fmla="*/ 333 h 1692"/>
              <a:gd name="T66" fmla="*/ 571 w 1716"/>
              <a:gd name="T67" fmla="*/ 234 h 1692"/>
              <a:gd name="T68" fmla="*/ 342 w 1716"/>
              <a:gd name="T69" fmla="*/ 383 h 1692"/>
              <a:gd name="T70" fmla="*/ 133 w 1716"/>
              <a:gd name="T71" fmla="*/ 597 h 1692"/>
              <a:gd name="T72" fmla="*/ 111 w 1716"/>
              <a:gd name="T73" fmla="*/ 763 h 1692"/>
              <a:gd name="T74" fmla="*/ 120 w 1716"/>
              <a:gd name="T75" fmla="*/ 1017 h 1692"/>
              <a:gd name="T76" fmla="*/ 355 w 1716"/>
              <a:gd name="T77" fmla="*/ 1078 h 1692"/>
              <a:gd name="T78" fmla="*/ 149 w 1716"/>
              <a:gd name="T79" fmla="*/ 895 h 1692"/>
              <a:gd name="T80" fmla="*/ 462 w 1716"/>
              <a:gd name="T81" fmla="*/ 806 h 1692"/>
              <a:gd name="T82" fmla="*/ 365 w 1716"/>
              <a:gd name="T83" fmla="*/ 1430 h 1692"/>
              <a:gd name="T84" fmla="*/ 599 w 1716"/>
              <a:gd name="T85" fmla="*/ 1564 h 1692"/>
              <a:gd name="T86" fmla="*/ 526 w 1716"/>
              <a:gd name="T87" fmla="*/ 858 h 1692"/>
              <a:gd name="T88" fmla="*/ 947 w 1716"/>
              <a:gd name="T89" fmla="*/ 1605 h 1692"/>
              <a:gd name="T90" fmla="*/ 947 w 1716"/>
              <a:gd name="T91" fmla="*/ 1605 h 1692"/>
              <a:gd name="T92" fmla="*/ 1074 w 1716"/>
              <a:gd name="T93" fmla="*/ 1293 h 1692"/>
              <a:gd name="T94" fmla="*/ 1373 w 1716"/>
              <a:gd name="T95" fmla="*/ 1415 h 1692"/>
              <a:gd name="T96" fmla="*/ 1381 w 1716"/>
              <a:gd name="T97" fmla="*/ 1396 h 1692"/>
              <a:gd name="T98" fmla="*/ 1268 w 1716"/>
              <a:gd name="T99" fmla="*/ 1352 h 1692"/>
              <a:gd name="T100" fmla="*/ 1215 w 1716"/>
              <a:gd name="T101" fmla="*/ 1033 h 1692"/>
              <a:gd name="T102" fmla="*/ 1463 w 1716"/>
              <a:gd name="T103" fmla="*/ 613 h 1692"/>
              <a:gd name="T104" fmla="*/ 1579 w 1716"/>
              <a:gd name="T105" fmla="*/ 655 h 1692"/>
              <a:gd name="T106" fmla="*/ 1522 w 1716"/>
              <a:gd name="T107" fmla="*/ 789 h 1692"/>
              <a:gd name="T108" fmla="*/ 1595 w 1716"/>
              <a:gd name="T109" fmla="*/ 1069 h 1692"/>
              <a:gd name="T110" fmla="*/ 1541 w 1716"/>
              <a:gd name="T111" fmla="*/ 890 h 1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16" h="1692">
                <a:moveTo>
                  <a:pt x="1657" y="556"/>
                </a:moveTo>
                <a:cubicBezTo>
                  <a:pt x="1605" y="414"/>
                  <a:pt x="1514" y="287"/>
                  <a:pt x="1395" y="190"/>
                </a:cubicBezTo>
                <a:cubicBezTo>
                  <a:pt x="1389" y="187"/>
                  <a:pt x="1385" y="183"/>
                  <a:pt x="1380" y="179"/>
                </a:cubicBezTo>
                <a:cubicBezTo>
                  <a:pt x="1373" y="174"/>
                  <a:pt x="1366" y="168"/>
                  <a:pt x="1359" y="162"/>
                </a:cubicBezTo>
                <a:cubicBezTo>
                  <a:pt x="1295" y="117"/>
                  <a:pt x="1224" y="79"/>
                  <a:pt x="1146" y="52"/>
                </a:cubicBezTo>
                <a:cubicBezTo>
                  <a:pt x="1143" y="51"/>
                  <a:pt x="1140" y="50"/>
                  <a:pt x="1137" y="49"/>
                </a:cubicBezTo>
                <a:cubicBezTo>
                  <a:pt x="1127" y="45"/>
                  <a:pt x="1116" y="42"/>
                  <a:pt x="1106" y="38"/>
                </a:cubicBezTo>
                <a:cubicBezTo>
                  <a:pt x="1094" y="35"/>
                  <a:pt x="1082" y="31"/>
                  <a:pt x="1068" y="28"/>
                </a:cubicBezTo>
                <a:cubicBezTo>
                  <a:pt x="989" y="8"/>
                  <a:pt x="908" y="0"/>
                  <a:pt x="829" y="3"/>
                </a:cubicBezTo>
                <a:cubicBezTo>
                  <a:pt x="820" y="3"/>
                  <a:pt x="811" y="4"/>
                  <a:pt x="802" y="4"/>
                </a:cubicBezTo>
                <a:cubicBezTo>
                  <a:pt x="642" y="15"/>
                  <a:pt x="488" y="71"/>
                  <a:pt x="361" y="163"/>
                </a:cubicBezTo>
                <a:cubicBezTo>
                  <a:pt x="311" y="199"/>
                  <a:pt x="265" y="241"/>
                  <a:pt x="225" y="286"/>
                </a:cubicBezTo>
                <a:cubicBezTo>
                  <a:pt x="184" y="332"/>
                  <a:pt x="148" y="383"/>
                  <a:pt x="117" y="438"/>
                </a:cubicBezTo>
                <a:cubicBezTo>
                  <a:pt x="95" y="477"/>
                  <a:pt x="75" y="520"/>
                  <a:pt x="60" y="565"/>
                </a:cubicBezTo>
                <a:cubicBezTo>
                  <a:pt x="59" y="567"/>
                  <a:pt x="58" y="569"/>
                  <a:pt x="57" y="572"/>
                </a:cubicBezTo>
                <a:cubicBezTo>
                  <a:pt x="54" y="581"/>
                  <a:pt x="51" y="591"/>
                  <a:pt x="48" y="601"/>
                </a:cubicBezTo>
                <a:cubicBezTo>
                  <a:pt x="2" y="750"/>
                  <a:pt x="0" y="902"/>
                  <a:pt x="34" y="1044"/>
                </a:cubicBezTo>
                <a:cubicBezTo>
                  <a:pt x="52" y="1113"/>
                  <a:pt x="77" y="1180"/>
                  <a:pt x="111" y="1243"/>
                </a:cubicBezTo>
                <a:cubicBezTo>
                  <a:pt x="154" y="1325"/>
                  <a:pt x="212" y="1400"/>
                  <a:pt x="281" y="1464"/>
                </a:cubicBezTo>
                <a:cubicBezTo>
                  <a:pt x="305" y="1486"/>
                  <a:pt x="331" y="1507"/>
                  <a:pt x="357" y="1527"/>
                </a:cubicBezTo>
                <a:cubicBezTo>
                  <a:pt x="423" y="1574"/>
                  <a:pt x="496" y="1613"/>
                  <a:pt x="575" y="1641"/>
                </a:cubicBezTo>
                <a:cubicBezTo>
                  <a:pt x="578" y="1642"/>
                  <a:pt x="580" y="1643"/>
                  <a:pt x="584" y="1644"/>
                </a:cubicBezTo>
                <a:cubicBezTo>
                  <a:pt x="593" y="1647"/>
                  <a:pt x="603" y="1651"/>
                  <a:pt x="612" y="1653"/>
                </a:cubicBezTo>
                <a:cubicBezTo>
                  <a:pt x="613" y="1654"/>
                  <a:pt x="613" y="1654"/>
                  <a:pt x="613" y="1654"/>
                </a:cubicBezTo>
                <a:cubicBezTo>
                  <a:pt x="626" y="1658"/>
                  <a:pt x="640" y="1661"/>
                  <a:pt x="652" y="1664"/>
                </a:cubicBezTo>
                <a:cubicBezTo>
                  <a:pt x="735" y="1685"/>
                  <a:pt x="818" y="1692"/>
                  <a:pt x="899" y="1689"/>
                </a:cubicBezTo>
                <a:cubicBezTo>
                  <a:pt x="932" y="1687"/>
                  <a:pt x="965" y="1684"/>
                  <a:pt x="998" y="1679"/>
                </a:cubicBezTo>
                <a:cubicBezTo>
                  <a:pt x="1091" y="1664"/>
                  <a:pt x="1181" y="1632"/>
                  <a:pt x="1264" y="1589"/>
                </a:cubicBezTo>
                <a:cubicBezTo>
                  <a:pt x="1327" y="1555"/>
                  <a:pt x="1385" y="1513"/>
                  <a:pt x="1439" y="1464"/>
                </a:cubicBezTo>
                <a:cubicBezTo>
                  <a:pt x="1538" y="1373"/>
                  <a:pt x="1616" y="1257"/>
                  <a:pt x="1664" y="1120"/>
                </a:cubicBezTo>
                <a:cubicBezTo>
                  <a:pt x="1667" y="1111"/>
                  <a:pt x="1670" y="1101"/>
                  <a:pt x="1673" y="1091"/>
                </a:cubicBezTo>
                <a:cubicBezTo>
                  <a:pt x="1677" y="1078"/>
                  <a:pt x="1681" y="1064"/>
                  <a:pt x="1684" y="1050"/>
                </a:cubicBezTo>
                <a:cubicBezTo>
                  <a:pt x="1696" y="1001"/>
                  <a:pt x="1704" y="951"/>
                  <a:pt x="1707" y="901"/>
                </a:cubicBezTo>
                <a:cubicBezTo>
                  <a:pt x="1716" y="782"/>
                  <a:pt x="1697" y="664"/>
                  <a:pt x="1657" y="556"/>
                </a:cubicBezTo>
                <a:close/>
                <a:moveTo>
                  <a:pt x="1489" y="374"/>
                </a:moveTo>
                <a:cubicBezTo>
                  <a:pt x="1513" y="405"/>
                  <a:pt x="1533" y="438"/>
                  <a:pt x="1548" y="470"/>
                </a:cubicBezTo>
                <a:cubicBezTo>
                  <a:pt x="1530" y="450"/>
                  <a:pt x="1511" y="430"/>
                  <a:pt x="1492" y="411"/>
                </a:cubicBezTo>
                <a:cubicBezTo>
                  <a:pt x="1484" y="399"/>
                  <a:pt x="1474" y="387"/>
                  <a:pt x="1465" y="376"/>
                </a:cubicBezTo>
                <a:cubicBezTo>
                  <a:pt x="1464" y="364"/>
                  <a:pt x="1462" y="351"/>
                  <a:pt x="1460" y="339"/>
                </a:cubicBezTo>
                <a:cubicBezTo>
                  <a:pt x="1470" y="350"/>
                  <a:pt x="1480" y="362"/>
                  <a:pt x="1489" y="374"/>
                </a:cubicBezTo>
                <a:close/>
                <a:moveTo>
                  <a:pt x="1454" y="857"/>
                </a:moveTo>
                <a:cubicBezTo>
                  <a:pt x="1412" y="890"/>
                  <a:pt x="1360" y="915"/>
                  <a:pt x="1299" y="933"/>
                </a:cubicBezTo>
                <a:cubicBezTo>
                  <a:pt x="1276" y="941"/>
                  <a:pt x="1250" y="946"/>
                  <a:pt x="1225" y="951"/>
                </a:cubicBezTo>
                <a:cubicBezTo>
                  <a:pt x="1234" y="849"/>
                  <a:pt x="1234" y="751"/>
                  <a:pt x="1225" y="657"/>
                </a:cubicBezTo>
                <a:cubicBezTo>
                  <a:pt x="1232" y="656"/>
                  <a:pt x="1239" y="654"/>
                  <a:pt x="1245" y="652"/>
                </a:cubicBezTo>
                <a:cubicBezTo>
                  <a:pt x="1289" y="639"/>
                  <a:pt x="1329" y="620"/>
                  <a:pt x="1363" y="593"/>
                </a:cubicBezTo>
                <a:cubicBezTo>
                  <a:pt x="1373" y="610"/>
                  <a:pt x="1381" y="629"/>
                  <a:pt x="1389" y="647"/>
                </a:cubicBezTo>
                <a:cubicBezTo>
                  <a:pt x="1420" y="713"/>
                  <a:pt x="1442" y="784"/>
                  <a:pt x="1454" y="857"/>
                </a:cubicBezTo>
                <a:close/>
                <a:moveTo>
                  <a:pt x="717" y="429"/>
                </a:moveTo>
                <a:cubicBezTo>
                  <a:pt x="712" y="423"/>
                  <a:pt x="707" y="416"/>
                  <a:pt x="703" y="411"/>
                </a:cubicBezTo>
                <a:cubicBezTo>
                  <a:pt x="682" y="383"/>
                  <a:pt x="666" y="353"/>
                  <a:pt x="658" y="325"/>
                </a:cubicBezTo>
                <a:cubicBezTo>
                  <a:pt x="736" y="293"/>
                  <a:pt x="818" y="275"/>
                  <a:pt x="901" y="270"/>
                </a:cubicBezTo>
                <a:cubicBezTo>
                  <a:pt x="837" y="313"/>
                  <a:pt x="776" y="366"/>
                  <a:pt x="717" y="429"/>
                </a:cubicBezTo>
                <a:close/>
                <a:moveTo>
                  <a:pt x="981" y="315"/>
                </a:moveTo>
                <a:cubicBezTo>
                  <a:pt x="908" y="556"/>
                  <a:pt x="908" y="556"/>
                  <a:pt x="908" y="556"/>
                </a:cubicBezTo>
                <a:cubicBezTo>
                  <a:pt x="858" y="536"/>
                  <a:pt x="814" y="512"/>
                  <a:pt x="776" y="483"/>
                </a:cubicBezTo>
                <a:cubicBezTo>
                  <a:pt x="801" y="456"/>
                  <a:pt x="827" y="432"/>
                  <a:pt x="853" y="409"/>
                </a:cubicBezTo>
                <a:cubicBezTo>
                  <a:pt x="894" y="372"/>
                  <a:pt x="937" y="340"/>
                  <a:pt x="981" y="315"/>
                </a:cubicBezTo>
                <a:close/>
                <a:moveTo>
                  <a:pt x="664" y="488"/>
                </a:moveTo>
                <a:cubicBezTo>
                  <a:pt x="604" y="561"/>
                  <a:pt x="550" y="643"/>
                  <a:pt x="500" y="732"/>
                </a:cubicBezTo>
                <a:cubicBezTo>
                  <a:pt x="475" y="709"/>
                  <a:pt x="453" y="685"/>
                  <a:pt x="433" y="659"/>
                </a:cubicBezTo>
                <a:cubicBezTo>
                  <a:pt x="400" y="617"/>
                  <a:pt x="376" y="573"/>
                  <a:pt x="361" y="528"/>
                </a:cubicBezTo>
                <a:cubicBezTo>
                  <a:pt x="420" y="466"/>
                  <a:pt x="487" y="413"/>
                  <a:pt x="560" y="372"/>
                </a:cubicBezTo>
                <a:cubicBezTo>
                  <a:pt x="568" y="368"/>
                  <a:pt x="576" y="364"/>
                  <a:pt x="585" y="360"/>
                </a:cubicBezTo>
                <a:cubicBezTo>
                  <a:pt x="596" y="394"/>
                  <a:pt x="615" y="429"/>
                  <a:pt x="639" y="460"/>
                </a:cubicBezTo>
                <a:cubicBezTo>
                  <a:pt x="647" y="470"/>
                  <a:pt x="655" y="479"/>
                  <a:pt x="664" y="488"/>
                </a:cubicBezTo>
                <a:close/>
                <a:moveTo>
                  <a:pt x="724" y="543"/>
                </a:moveTo>
                <a:cubicBezTo>
                  <a:pt x="769" y="579"/>
                  <a:pt x="823" y="609"/>
                  <a:pt x="884" y="632"/>
                </a:cubicBezTo>
                <a:cubicBezTo>
                  <a:pt x="799" y="909"/>
                  <a:pt x="799" y="909"/>
                  <a:pt x="799" y="909"/>
                </a:cubicBezTo>
                <a:cubicBezTo>
                  <a:pt x="709" y="879"/>
                  <a:pt x="630" y="835"/>
                  <a:pt x="563" y="785"/>
                </a:cubicBezTo>
                <a:cubicBezTo>
                  <a:pt x="611" y="696"/>
                  <a:pt x="665" y="614"/>
                  <a:pt x="724" y="543"/>
                </a:cubicBezTo>
                <a:close/>
                <a:moveTo>
                  <a:pt x="961" y="655"/>
                </a:moveTo>
                <a:cubicBezTo>
                  <a:pt x="1024" y="670"/>
                  <a:pt x="1087" y="674"/>
                  <a:pt x="1145" y="670"/>
                </a:cubicBezTo>
                <a:cubicBezTo>
                  <a:pt x="1146" y="679"/>
                  <a:pt x="1147" y="686"/>
                  <a:pt x="1147" y="694"/>
                </a:cubicBezTo>
                <a:cubicBezTo>
                  <a:pt x="1154" y="778"/>
                  <a:pt x="1152" y="867"/>
                  <a:pt x="1143" y="960"/>
                </a:cubicBezTo>
                <a:cubicBezTo>
                  <a:pt x="1059" y="965"/>
                  <a:pt x="968" y="956"/>
                  <a:pt x="876" y="932"/>
                </a:cubicBezTo>
                <a:cubicBezTo>
                  <a:pt x="961" y="655"/>
                  <a:pt x="961" y="655"/>
                  <a:pt x="961" y="655"/>
                </a:cubicBezTo>
                <a:cubicBezTo>
                  <a:pt x="961" y="655"/>
                  <a:pt x="961" y="655"/>
                  <a:pt x="961" y="655"/>
                </a:cubicBezTo>
                <a:close/>
                <a:moveTo>
                  <a:pt x="1151" y="346"/>
                </a:moveTo>
                <a:cubicBezTo>
                  <a:pt x="1217" y="396"/>
                  <a:pt x="1274" y="456"/>
                  <a:pt x="1321" y="524"/>
                </a:cubicBezTo>
                <a:cubicBezTo>
                  <a:pt x="1295" y="546"/>
                  <a:pt x="1262" y="564"/>
                  <a:pt x="1223" y="575"/>
                </a:cubicBezTo>
                <a:cubicBezTo>
                  <a:pt x="1220" y="576"/>
                  <a:pt x="1218" y="577"/>
                  <a:pt x="1215" y="577"/>
                </a:cubicBezTo>
                <a:cubicBezTo>
                  <a:pt x="1210" y="552"/>
                  <a:pt x="1205" y="527"/>
                  <a:pt x="1200" y="503"/>
                </a:cubicBezTo>
                <a:cubicBezTo>
                  <a:pt x="1188" y="448"/>
                  <a:pt x="1171" y="395"/>
                  <a:pt x="1151" y="346"/>
                </a:cubicBezTo>
                <a:close/>
                <a:moveTo>
                  <a:pt x="1382" y="423"/>
                </a:moveTo>
                <a:cubicBezTo>
                  <a:pt x="1381" y="430"/>
                  <a:pt x="1380" y="436"/>
                  <a:pt x="1378" y="441"/>
                </a:cubicBezTo>
                <a:cubicBezTo>
                  <a:pt x="1378" y="442"/>
                  <a:pt x="1377" y="444"/>
                  <a:pt x="1377" y="445"/>
                </a:cubicBezTo>
                <a:cubicBezTo>
                  <a:pt x="1377" y="446"/>
                  <a:pt x="1376" y="448"/>
                  <a:pt x="1375" y="449"/>
                </a:cubicBezTo>
                <a:cubicBezTo>
                  <a:pt x="1374" y="452"/>
                  <a:pt x="1373" y="455"/>
                  <a:pt x="1372" y="458"/>
                </a:cubicBezTo>
                <a:cubicBezTo>
                  <a:pt x="1347" y="423"/>
                  <a:pt x="1320" y="391"/>
                  <a:pt x="1290" y="362"/>
                </a:cubicBezTo>
                <a:cubicBezTo>
                  <a:pt x="1323" y="380"/>
                  <a:pt x="1354" y="400"/>
                  <a:pt x="1382" y="423"/>
                </a:cubicBezTo>
                <a:close/>
                <a:moveTo>
                  <a:pt x="1326" y="247"/>
                </a:moveTo>
                <a:cubicBezTo>
                  <a:pt x="1328" y="249"/>
                  <a:pt x="1330" y="251"/>
                  <a:pt x="1331" y="254"/>
                </a:cubicBezTo>
                <a:cubicBezTo>
                  <a:pt x="1347" y="273"/>
                  <a:pt x="1359" y="293"/>
                  <a:pt x="1368" y="314"/>
                </a:cubicBezTo>
                <a:cubicBezTo>
                  <a:pt x="1320" y="283"/>
                  <a:pt x="1268" y="258"/>
                  <a:pt x="1213" y="238"/>
                </a:cubicBezTo>
                <a:cubicBezTo>
                  <a:pt x="1251" y="236"/>
                  <a:pt x="1289" y="239"/>
                  <a:pt x="1326" y="247"/>
                </a:cubicBezTo>
                <a:close/>
                <a:moveTo>
                  <a:pt x="1123" y="129"/>
                </a:moveTo>
                <a:cubicBezTo>
                  <a:pt x="1147" y="138"/>
                  <a:pt x="1172" y="148"/>
                  <a:pt x="1195" y="159"/>
                </a:cubicBezTo>
                <a:cubicBezTo>
                  <a:pt x="1166" y="161"/>
                  <a:pt x="1137" y="166"/>
                  <a:pt x="1108" y="175"/>
                </a:cubicBezTo>
                <a:cubicBezTo>
                  <a:pt x="1123" y="129"/>
                  <a:pt x="1123" y="129"/>
                  <a:pt x="1123" y="129"/>
                </a:cubicBezTo>
                <a:cubicBezTo>
                  <a:pt x="1123" y="129"/>
                  <a:pt x="1123" y="129"/>
                  <a:pt x="1123" y="129"/>
                </a:cubicBezTo>
                <a:close/>
                <a:moveTo>
                  <a:pt x="1135" y="590"/>
                </a:moveTo>
                <a:cubicBezTo>
                  <a:pt x="1088" y="594"/>
                  <a:pt x="1037" y="590"/>
                  <a:pt x="984" y="579"/>
                </a:cubicBezTo>
                <a:cubicBezTo>
                  <a:pt x="1058" y="337"/>
                  <a:pt x="1058" y="337"/>
                  <a:pt x="1058" y="337"/>
                </a:cubicBezTo>
                <a:cubicBezTo>
                  <a:pt x="1094" y="410"/>
                  <a:pt x="1119" y="496"/>
                  <a:pt x="1135" y="590"/>
                </a:cubicBezTo>
                <a:close/>
                <a:moveTo>
                  <a:pt x="1045" y="105"/>
                </a:moveTo>
                <a:cubicBezTo>
                  <a:pt x="1031" y="150"/>
                  <a:pt x="1031" y="150"/>
                  <a:pt x="1031" y="150"/>
                </a:cubicBezTo>
                <a:cubicBezTo>
                  <a:pt x="1012" y="129"/>
                  <a:pt x="991" y="109"/>
                  <a:pt x="968" y="90"/>
                </a:cubicBezTo>
                <a:cubicBezTo>
                  <a:pt x="994" y="94"/>
                  <a:pt x="1019" y="98"/>
                  <a:pt x="1045" y="105"/>
                </a:cubicBezTo>
                <a:close/>
                <a:moveTo>
                  <a:pt x="809" y="90"/>
                </a:moveTo>
                <a:cubicBezTo>
                  <a:pt x="810" y="91"/>
                  <a:pt x="810" y="91"/>
                  <a:pt x="811" y="91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1" y="91"/>
                  <a:pt x="811" y="91"/>
                  <a:pt x="811" y="91"/>
                </a:cubicBezTo>
                <a:cubicBezTo>
                  <a:pt x="845" y="104"/>
                  <a:pt x="879" y="123"/>
                  <a:pt x="909" y="146"/>
                </a:cubicBezTo>
                <a:cubicBezTo>
                  <a:pt x="851" y="132"/>
                  <a:pt x="793" y="125"/>
                  <a:pt x="736" y="124"/>
                </a:cubicBezTo>
                <a:cubicBezTo>
                  <a:pt x="757" y="111"/>
                  <a:pt x="781" y="99"/>
                  <a:pt x="809" y="90"/>
                </a:cubicBezTo>
                <a:close/>
                <a:moveTo>
                  <a:pt x="655" y="226"/>
                </a:moveTo>
                <a:cubicBezTo>
                  <a:pt x="656" y="225"/>
                  <a:pt x="656" y="224"/>
                  <a:pt x="656" y="223"/>
                </a:cubicBezTo>
                <a:cubicBezTo>
                  <a:pt x="657" y="221"/>
                  <a:pt x="658" y="218"/>
                  <a:pt x="659" y="215"/>
                </a:cubicBezTo>
                <a:cubicBezTo>
                  <a:pt x="660" y="212"/>
                  <a:pt x="661" y="209"/>
                  <a:pt x="662" y="206"/>
                </a:cubicBezTo>
                <a:cubicBezTo>
                  <a:pt x="700" y="203"/>
                  <a:pt x="738" y="203"/>
                  <a:pt x="777" y="206"/>
                </a:cubicBezTo>
                <a:cubicBezTo>
                  <a:pt x="734" y="214"/>
                  <a:pt x="693" y="226"/>
                  <a:pt x="652" y="242"/>
                </a:cubicBezTo>
                <a:cubicBezTo>
                  <a:pt x="653" y="237"/>
                  <a:pt x="654" y="231"/>
                  <a:pt x="655" y="226"/>
                </a:cubicBezTo>
                <a:close/>
                <a:moveTo>
                  <a:pt x="622" y="99"/>
                </a:moveTo>
                <a:cubicBezTo>
                  <a:pt x="630" y="97"/>
                  <a:pt x="638" y="95"/>
                  <a:pt x="646" y="93"/>
                </a:cubicBezTo>
                <a:cubicBezTo>
                  <a:pt x="637" y="101"/>
                  <a:pt x="629" y="111"/>
                  <a:pt x="621" y="121"/>
                </a:cubicBezTo>
                <a:cubicBezTo>
                  <a:pt x="606" y="126"/>
                  <a:pt x="591" y="131"/>
                  <a:pt x="576" y="137"/>
                </a:cubicBezTo>
                <a:cubicBezTo>
                  <a:pt x="550" y="142"/>
                  <a:pt x="523" y="148"/>
                  <a:pt x="498" y="155"/>
                </a:cubicBezTo>
                <a:cubicBezTo>
                  <a:pt x="533" y="132"/>
                  <a:pt x="575" y="114"/>
                  <a:pt x="622" y="99"/>
                </a:cubicBezTo>
                <a:close/>
                <a:moveTo>
                  <a:pt x="342" y="383"/>
                </a:moveTo>
                <a:cubicBezTo>
                  <a:pt x="344" y="367"/>
                  <a:pt x="348" y="349"/>
                  <a:pt x="352" y="333"/>
                </a:cubicBezTo>
                <a:cubicBezTo>
                  <a:pt x="354" y="328"/>
                  <a:pt x="355" y="324"/>
                  <a:pt x="357" y="319"/>
                </a:cubicBezTo>
                <a:cubicBezTo>
                  <a:pt x="361" y="310"/>
                  <a:pt x="365" y="301"/>
                  <a:pt x="370" y="291"/>
                </a:cubicBezTo>
                <a:cubicBezTo>
                  <a:pt x="434" y="258"/>
                  <a:pt x="504" y="234"/>
                  <a:pt x="574" y="219"/>
                </a:cubicBezTo>
                <a:cubicBezTo>
                  <a:pt x="573" y="223"/>
                  <a:pt x="572" y="228"/>
                  <a:pt x="571" y="234"/>
                </a:cubicBezTo>
                <a:cubicBezTo>
                  <a:pt x="569" y="248"/>
                  <a:pt x="568" y="262"/>
                  <a:pt x="569" y="277"/>
                </a:cubicBezTo>
                <a:cubicBezTo>
                  <a:pt x="553" y="285"/>
                  <a:pt x="536" y="293"/>
                  <a:pt x="520" y="303"/>
                </a:cubicBezTo>
                <a:cubicBezTo>
                  <a:pt x="457" y="338"/>
                  <a:pt x="396" y="383"/>
                  <a:pt x="341" y="435"/>
                </a:cubicBezTo>
                <a:cubicBezTo>
                  <a:pt x="340" y="417"/>
                  <a:pt x="340" y="400"/>
                  <a:pt x="342" y="383"/>
                </a:cubicBezTo>
                <a:close/>
                <a:moveTo>
                  <a:pt x="124" y="625"/>
                </a:moveTo>
                <a:cubicBezTo>
                  <a:pt x="124" y="625"/>
                  <a:pt x="124" y="625"/>
                  <a:pt x="124" y="625"/>
                </a:cubicBezTo>
                <a:cubicBezTo>
                  <a:pt x="125" y="624"/>
                  <a:pt x="125" y="624"/>
                  <a:pt x="125" y="624"/>
                </a:cubicBezTo>
                <a:cubicBezTo>
                  <a:pt x="127" y="614"/>
                  <a:pt x="130" y="606"/>
                  <a:pt x="133" y="597"/>
                </a:cubicBezTo>
                <a:cubicBezTo>
                  <a:pt x="163" y="510"/>
                  <a:pt x="208" y="432"/>
                  <a:pt x="263" y="365"/>
                </a:cubicBezTo>
                <a:cubicBezTo>
                  <a:pt x="260" y="388"/>
                  <a:pt x="259" y="411"/>
                  <a:pt x="260" y="435"/>
                </a:cubicBezTo>
                <a:cubicBezTo>
                  <a:pt x="261" y="459"/>
                  <a:pt x="265" y="483"/>
                  <a:pt x="271" y="508"/>
                </a:cubicBezTo>
                <a:cubicBezTo>
                  <a:pt x="206" y="582"/>
                  <a:pt x="153" y="668"/>
                  <a:pt x="111" y="763"/>
                </a:cubicBezTo>
                <a:cubicBezTo>
                  <a:pt x="107" y="716"/>
                  <a:pt x="111" y="669"/>
                  <a:pt x="124" y="625"/>
                </a:cubicBezTo>
                <a:close/>
                <a:moveTo>
                  <a:pt x="292" y="1361"/>
                </a:moveTo>
                <a:cubicBezTo>
                  <a:pt x="208" y="1270"/>
                  <a:pt x="148" y="1159"/>
                  <a:pt x="116" y="1039"/>
                </a:cubicBezTo>
                <a:cubicBezTo>
                  <a:pt x="117" y="1031"/>
                  <a:pt x="118" y="1024"/>
                  <a:pt x="120" y="1017"/>
                </a:cubicBezTo>
                <a:cubicBezTo>
                  <a:pt x="131" y="1035"/>
                  <a:pt x="144" y="1052"/>
                  <a:pt x="158" y="1071"/>
                </a:cubicBezTo>
                <a:cubicBezTo>
                  <a:pt x="201" y="1126"/>
                  <a:pt x="255" y="1180"/>
                  <a:pt x="317" y="1228"/>
                </a:cubicBezTo>
                <a:cubicBezTo>
                  <a:pt x="306" y="1273"/>
                  <a:pt x="299" y="1318"/>
                  <a:pt x="292" y="1361"/>
                </a:cubicBezTo>
                <a:close/>
                <a:moveTo>
                  <a:pt x="355" y="1078"/>
                </a:moveTo>
                <a:cubicBezTo>
                  <a:pt x="349" y="1099"/>
                  <a:pt x="343" y="1120"/>
                  <a:pt x="338" y="1142"/>
                </a:cubicBezTo>
                <a:cubicBezTo>
                  <a:pt x="293" y="1104"/>
                  <a:pt x="254" y="1064"/>
                  <a:pt x="221" y="1022"/>
                </a:cubicBezTo>
                <a:cubicBezTo>
                  <a:pt x="191" y="981"/>
                  <a:pt x="166" y="940"/>
                  <a:pt x="148" y="898"/>
                </a:cubicBezTo>
                <a:cubicBezTo>
                  <a:pt x="148" y="897"/>
                  <a:pt x="148" y="896"/>
                  <a:pt x="149" y="895"/>
                </a:cubicBezTo>
                <a:cubicBezTo>
                  <a:pt x="152" y="885"/>
                  <a:pt x="155" y="875"/>
                  <a:pt x="158" y="864"/>
                </a:cubicBezTo>
                <a:cubicBezTo>
                  <a:pt x="193" y="765"/>
                  <a:pt x="242" y="675"/>
                  <a:pt x="301" y="597"/>
                </a:cubicBezTo>
                <a:cubicBezTo>
                  <a:pt x="319" y="636"/>
                  <a:pt x="342" y="672"/>
                  <a:pt x="369" y="708"/>
                </a:cubicBezTo>
                <a:cubicBezTo>
                  <a:pt x="395" y="743"/>
                  <a:pt x="427" y="776"/>
                  <a:pt x="462" y="806"/>
                </a:cubicBezTo>
                <a:cubicBezTo>
                  <a:pt x="427" y="880"/>
                  <a:pt x="395" y="957"/>
                  <a:pt x="369" y="1038"/>
                </a:cubicBezTo>
                <a:cubicBezTo>
                  <a:pt x="365" y="1051"/>
                  <a:pt x="360" y="1065"/>
                  <a:pt x="355" y="1078"/>
                </a:cubicBezTo>
                <a:close/>
                <a:moveTo>
                  <a:pt x="599" y="1564"/>
                </a:moveTo>
                <a:cubicBezTo>
                  <a:pt x="511" y="1533"/>
                  <a:pt x="432" y="1487"/>
                  <a:pt x="365" y="1430"/>
                </a:cubicBezTo>
                <a:cubicBezTo>
                  <a:pt x="371" y="1381"/>
                  <a:pt x="378" y="1330"/>
                  <a:pt x="388" y="1279"/>
                </a:cubicBezTo>
                <a:cubicBezTo>
                  <a:pt x="466" y="1329"/>
                  <a:pt x="553" y="1371"/>
                  <a:pt x="648" y="1404"/>
                </a:cubicBezTo>
                <a:cubicBezTo>
                  <a:pt x="599" y="1564"/>
                  <a:pt x="599" y="1564"/>
                  <a:pt x="599" y="1564"/>
                </a:cubicBezTo>
                <a:cubicBezTo>
                  <a:pt x="599" y="1564"/>
                  <a:pt x="599" y="1564"/>
                  <a:pt x="599" y="1564"/>
                </a:cubicBezTo>
                <a:close/>
                <a:moveTo>
                  <a:pt x="408" y="1195"/>
                </a:moveTo>
                <a:cubicBezTo>
                  <a:pt x="415" y="1164"/>
                  <a:pt x="423" y="1133"/>
                  <a:pt x="433" y="1101"/>
                </a:cubicBezTo>
                <a:cubicBezTo>
                  <a:pt x="437" y="1089"/>
                  <a:pt x="441" y="1076"/>
                  <a:pt x="445" y="1063"/>
                </a:cubicBezTo>
                <a:cubicBezTo>
                  <a:pt x="469" y="991"/>
                  <a:pt x="497" y="922"/>
                  <a:pt x="526" y="858"/>
                </a:cubicBezTo>
                <a:cubicBezTo>
                  <a:pt x="599" y="910"/>
                  <a:pt x="683" y="954"/>
                  <a:pt x="776" y="986"/>
                </a:cubicBezTo>
                <a:cubicBezTo>
                  <a:pt x="671" y="1327"/>
                  <a:pt x="671" y="1327"/>
                  <a:pt x="671" y="1327"/>
                </a:cubicBezTo>
                <a:cubicBezTo>
                  <a:pt x="572" y="1293"/>
                  <a:pt x="483" y="1247"/>
                  <a:pt x="408" y="1195"/>
                </a:cubicBezTo>
                <a:close/>
                <a:moveTo>
                  <a:pt x="947" y="1605"/>
                </a:moveTo>
                <a:cubicBezTo>
                  <a:pt x="858" y="1615"/>
                  <a:pt x="767" y="1610"/>
                  <a:pt x="676" y="1588"/>
                </a:cubicBezTo>
                <a:cubicBezTo>
                  <a:pt x="726" y="1427"/>
                  <a:pt x="726" y="1427"/>
                  <a:pt x="726" y="1427"/>
                </a:cubicBezTo>
                <a:cubicBezTo>
                  <a:pt x="823" y="1453"/>
                  <a:pt x="919" y="1466"/>
                  <a:pt x="1012" y="1467"/>
                </a:cubicBezTo>
                <a:cubicBezTo>
                  <a:pt x="992" y="1515"/>
                  <a:pt x="970" y="1561"/>
                  <a:pt x="947" y="1605"/>
                </a:cubicBezTo>
                <a:close/>
                <a:moveTo>
                  <a:pt x="748" y="1350"/>
                </a:moveTo>
                <a:cubicBezTo>
                  <a:pt x="853" y="1010"/>
                  <a:pt x="853" y="1010"/>
                  <a:pt x="853" y="1010"/>
                </a:cubicBezTo>
                <a:cubicBezTo>
                  <a:pt x="949" y="1034"/>
                  <a:pt x="1043" y="1044"/>
                  <a:pt x="1133" y="1040"/>
                </a:cubicBezTo>
                <a:cubicBezTo>
                  <a:pt x="1119" y="1123"/>
                  <a:pt x="1100" y="1208"/>
                  <a:pt x="1074" y="1293"/>
                </a:cubicBezTo>
                <a:cubicBezTo>
                  <a:pt x="1070" y="1306"/>
                  <a:pt x="1066" y="1320"/>
                  <a:pt x="1062" y="1332"/>
                </a:cubicBezTo>
                <a:cubicBezTo>
                  <a:pt x="1056" y="1350"/>
                  <a:pt x="1050" y="1368"/>
                  <a:pt x="1043" y="1387"/>
                </a:cubicBezTo>
                <a:cubicBezTo>
                  <a:pt x="950" y="1389"/>
                  <a:pt x="849" y="1376"/>
                  <a:pt x="748" y="1350"/>
                </a:cubicBezTo>
                <a:close/>
                <a:moveTo>
                  <a:pt x="1373" y="1415"/>
                </a:moveTo>
                <a:cubicBezTo>
                  <a:pt x="1279" y="1498"/>
                  <a:pt x="1166" y="1557"/>
                  <a:pt x="1046" y="1587"/>
                </a:cubicBezTo>
                <a:cubicBezTo>
                  <a:pt x="1065" y="1547"/>
                  <a:pt x="1084" y="1506"/>
                  <a:pt x="1100" y="1464"/>
                </a:cubicBezTo>
                <a:cubicBezTo>
                  <a:pt x="1167" y="1459"/>
                  <a:pt x="1231" y="1448"/>
                  <a:pt x="1291" y="1429"/>
                </a:cubicBezTo>
                <a:cubicBezTo>
                  <a:pt x="1323" y="1420"/>
                  <a:pt x="1353" y="1409"/>
                  <a:pt x="1381" y="1396"/>
                </a:cubicBezTo>
                <a:cubicBezTo>
                  <a:pt x="1378" y="1403"/>
                  <a:pt x="1376" y="1409"/>
                  <a:pt x="1373" y="1415"/>
                </a:cubicBezTo>
                <a:close/>
                <a:moveTo>
                  <a:pt x="1426" y="1280"/>
                </a:moveTo>
                <a:cubicBezTo>
                  <a:pt x="1425" y="1280"/>
                  <a:pt x="1425" y="1281"/>
                  <a:pt x="1425" y="1282"/>
                </a:cubicBezTo>
                <a:cubicBezTo>
                  <a:pt x="1379" y="1311"/>
                  <a:pt x="1327" y="1335"/>
                  <a:pt x="1268" y="1352"/>
                </a:cubicBezTo>
                <a:cubicBezTo>
                  <a:pt x="1225" y="1365"/>
                  <a:pt x="1179" y="1374"/>
                  <a:pt x="1131" y="1381"/>
                </a:cubicBezTo>
                <a:cubicBezTo>
                  <a:pt x="1134" y="1372"/>
                  <a:pt x="1136" y="1365"/>
                  <a:pt x="1139" y="1357"/>
                </a:cubicBezTo>
                <a:cubicBezTo>
                  <a:pt x="1143" y="1344"/>
                  <a:pt x="1147" y="1331"/>
                  <a:pt x="1151" y="1317"/>
                </a:cubicBezTo>
                <a:cubicBezTo>
                  <a:pt x="1181" y="1221"/>
                  <a:pt x="1201" y="1126"/>
                  <a:pt x="1215" y="1033"/>
                </a:cubicBezTo>
                <a:cubicBezTo>
                  <a:pt x="1252" y="1028"/>
                  <a:pt x="1288" y="1020"/>
                  <a:pt x="1323" y="1010"/>
                </a:cubicBezTo>
                <a:cubicBezTo>
                  <a:pt x="1374" y="994"/>
                  <a:pt x="1422" y="974"/>
                  <a:pt x="1465" y="948"/>
                </a:cubicBezTo>
                <a:cubicBezTo>
                  <a:pt x="1472" y="1055"/>
                  <a:pt x="1460" y="1168"/>
                  <a:pt x="1426" y="1280"/>
                </a:cubicBezTo>
                <a:close/>
                <a:moveTo>
                  <a:pt x="1463" y="613"/>
                </a:moveTo>
                <a:cubicBezTo>
                  <a:pt x="1451" y="586"/>
                  <a:pt x="1437" y="560"/>
                  <a:pt x="1421" y="533"/>
                </a:cubicBezTo>
                <a:cubicBezTo>
                  <a:pt x="1429" y="522"/>
                  <a:pt x="1437" y="510"/>
                  <a:pt x="1443" y="497"/>
                </a:cubicBezTo>
                <a:cubicBezTo>
                  <a:pt x="1446" y="492"/>
                  <a:pt x="1448" y="487"/>
                  <a:pt x="1449" y="482"/>
                </a:cubicBezTo>
                <a:cubicBezTo>
                  <a:pt x="1500" y="533"/>
                  <a:pt x="1544" y="591"/>
                  <a:pt x="1579" y="655"/>
                </a:cubicBezTo>
                <a:cubicBezTo>
                  <a:pt x="1577" y="670"/>
                  <a:pt x="1574" y="685"/>
                  <a:pt x="1569" y="700"/>
                </a:cubicBezTo>
                <a:cubicBezTo>
                  <a:pt x="1567" y="705"/>
                  <a:pt x="1566" y="709"/>
                  <a:pt x="1564" y="714"/>
                </a:cubicBezTo>
                <a:cubicBezTo>
                  <a:pt x="1560" y="725"/>
                  <a:pt x="1555" y="736"/>
                  <a:pt x="1549" y="748"/>
                </a:cubicBezTo>
                <a:cubicBezTo>
                  <a:pt x="1542" y="763"/>
                  <a:pt x="1533" y="776"/>
                  <a:pt x="1522" y="789"/>
                </a:cubicBezTo>
                <a:cubicBezTo>
                  <a:pt x="1509" y="728"/>
                  <a:pt x="1489" y="669"/>
                  <a:pt x="1463" y="613"/>
                </a:cubicBezTo>
                <a:close/>
                <a:moveTo>
                  <a:pt x="1596" y="1068"/>
                </a:moveTo>
                <a:cubicBezTo>
                  <a:pt x="1593" y="1077"/>
                  <a:pt x="1590" y="1086"/>
                  <a:pt x="1587" y="1095"/>
                </a:cubicBezTo>
                <a:cubicBezTo>
                  <a:pt x="1590" y="1086"/>
                  <a:pt x="1593" y="1078"/>
                  <a:pt x="1595" y="1069"/>
                </a:cubicBezTo>
                <a:cubicBezTo>
                  <a:pt x="1595" y="1069"/>
                  <a:pt x="1595" y="1069"/>
                  <a:pt x="1595" y="1069"/>
                </a:cubicBezTo>
                <a:cubicBezTo>
                  <a:pt x="1594" y="1075"/>
                  <a:pt x="1592" y="1080"/>
                  <a:pt x="1590" y="1086"/>
                </a:cubicBezTo>
                <a:cubicBezTo>
                  <a:pt x="1577" y="1123"/>
                  <a:pt x="1556" y="1157"/>
                  <a:pt x="1531" y="1188"/>
                </a:cubicBezTo>
                <a:cubicBezTo>
                  <a:pt x="1549" y="1088"/>
                  <a:pt x="1552" y="987"/>
                  <a:pt x="1541" y="890"/>
                </a:cubicBezTo>
                <a:cubicBezTo>
                  <a:pt x="1558" y="874"/>
                  <a:pt x="1575" y="855"/>
                  <a:pt x="1589" y="836"/>
                </a:cubicBezTo>
                <a:cubicBezTo>
                  <a:pt x="1603" y="818"/>
                  <a:pt x="1616" y="797"/>
                  <a:pt x="1626" y="776"/>
                </a:cubicBezTo>
                <a:cubicBezTo>
                  <a:pt x="1635" y="872"/>
                  <a:pt x="1626" y="970"/>
                  <a:pt x="1596" y="106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0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20540" y="1142456"/>
            <a:ext cx="4549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作成した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が出力されたら接続して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ください。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無線に接続し終えたら設定した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アドレスにウェブ ブラウザを使って接続して下さい。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上矢印 6"/>
          <p:cNvSpPr/>
          <p:nvPr/>
        </p:nvSpPr>
        <p:spPr>
          <a:xfrm>
            <a:off x="5293185" y="3303766"/>
            <a:ext cx="421482" cy="314850"/>
          </a:xfrm>
          <a:prstGeom prst="up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66" y="1201738"/>
            <a:ext cx="3150784" cy="338931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343400" y="3950432"/>
            <a:ext cx="433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ユーザ名、パスワードは作成したモノを入力して下さい。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966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追加作業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角丸四角形 2"/>
          <p:cNvSpPr>
            <a:spLocks noChangeAspect="1"/>
          </p:cNvSpPr>
          <p:nvPr/>
        </p:nvSpPr>
        <p:spPr>
          <a:xfrm>
            <a:off x="3730494" y="3882612"/>
            <a:ext cx="1792232" cy="444424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</a:t>
            </a:r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kumimoji="1" lang="ja-JP" altLang="en-US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実施</a:t>
            </a:r>
          </a:p>
        </p:txBody>
      </p:sp>
      <p:sp>
        <p:nvSpPr>
          <p:cNvPr id="4" name="角丸四角形 3"/>
          <p:cNvSpPr>
            <a:spLocks noChangeAspect="1"/>
          </p:cNvSpPr>
          <p:nvPr/>
        </p:nvSpPr>
        <p:spPr>
          <a:xfrm>
            <a:off x="6410344" y="3882612"/>
            <a:ext cx="1792232" cy="444424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</a:t>
            </a:r>
            <a:r>
              <a:rPr kumimoji="1" lang="ja-JP" altLang="en-US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を実施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0003" y="1636680"/>
            <a:ext cx="2990908" cy="871491"/>
          </a:xfrm>
          <a:prstGeom prst="flowChartDecision">
            <a:avLst/>
          </a:prstGeom>
          <a:noFill/>
          <a:ln w="19050">
            <a:solidFill>
              <a:schemeClr val="accent4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管理用と</a:t>
            </a:r>
            <a:r>
              <a:rPr kumimoji="1" lang="en-US" altLang="ja-JP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同一ネットワーク</a:t>
            </a:r>
            <a:endParaRPr kumimoji="1" lang="en-US" altLang="ja-JP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0" name="直線矢印コネクタ 9"/>
          <p:cNvCxnSpPr>
            <a:stCxn id="6" idx="2"/>
            <a:endCxn id="41" idx="0"/>
          </p:cNvCxnSpPr>
          <p:nvPr/>
        </p:nvCxnSpPr>
        <p:spPr>
          <a:xfrm>
            <a:off x="1965457" y="2508171"/>
            <a:ext cx="0" cy="137444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131156" y="2538290"/>
            <a:ext cx="2990908" cy="871491"/>
          </a:xfrm>
          <a:prstGeom prst="flowChartDecision">
            <a:avLst/>
          </a:prstGeom>
          <a:noFill/>
          <a:ln w="19050">
            <a:solidFill>
              <a:schemeClr val="accent4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端末用の</a:t>
            </a:r>
            <a:endParaRPr kumimoji="1" lang="en-US" altLang="ja-JP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en-US" altLang="ja-JP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kumimoji="1"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が必要</a:t>
            </a:r>
          </a:p>
        </p:txBody>
      </p:sp>
      <p:cxnSp>
        <p:nvCxnSpPr>
          <p:cNvPr id="16" name="直線矢印コネクタ 15"/>
          <p:cNvCxnSpPr>
            <a:stCxn id="11" idx="2"/>
            <a:endCxn id="3" idx="0"/>
          </p:cNvCxnSpPr>
          <p:nvPr/>
        </p:nvCxnSpPr>
        <p:spPr>
          <a:xfrm>
            <a:off x="4626610" y="3409781"/>
            <a:ext cx="0" cy="47283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416035" y="2471934"/>
            <a:ext cx="645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YES</a:t>
            </a:r>
            <a:endParaRPr kumimoji="1"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16580" y="3409781"/>
            <a:ext cx="645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YES</a:t>
            </a:r>
            <a:endParaRPr kumimoji="1"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72687" y="1746400"/>
            <a:ext cx="53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</a:t>
            </a:r>
            <a:endParaRPr kumimoji="1"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044345" y="2635481"/>
            <a:ext cx="53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</a:t>
            </a:r>
            <a:endParaRPr kumimoji="1"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38" name="カギ線コネクタ 37"/>
          <p:cNvCxnSpPr>
            <a:stCxn id="11" idx="3"/>
            <a:endCxn id="4" idx="0"/>
          </p:cNvCxnSpPr>
          <p:nvPr/>
        </p:nvCxnSpPr>
        <p:spPr>
          <a:xfrm>
            <a:off x="6122064" y="2974036"/>
            <a:ext cx="1184396" cy="908576"/>
          </a:xfrm>
          <a:prstGeom prst="bentConnector2">
            <a:avLst/>
          </a:prstGeom>
          <a:ln w="1905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角丸四角形 40"/>
          <p:cNvSpPr>
            <a:spLocks noChangeAspect="1"/>
          </p:cNvSpPr>
          <p:nvPr/>
        </p:nvSpPr>
        <p:spPr>
          <a:xfrm>
            <a:off x="1069341" y="3882612"/>
            <a:ext cx="1792232" cy="444424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終わり</a:t>
            </a:r>
          </a:p>
        </p:txBody>
      </p:sp>
      <p:cxnSp>
        <p:nvCxnSpPr>
          <p:cNvPr id="68" name="直線矢印コネクタ 67"/>
          <p:cNvCxnSpPr>
            <a:stCxn id="21" idx="4"/>
            <a:endCxn id="6" idx="0"/>
          </p:cNvCxnSpPr>
          <p:nvPr/>
        </p:nvCxnSpPr>
        <p:spPr>
          <a:xfrm>
            <a:off x="1965457" y="1212778"/>
            <a:ext cx="0" cy="423902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カギ線コネクタ 78"/>
          <p:cNvCxnSpPr>
            <a:stCxn id="6" idx="3"/>
            <a:endCxn id="11" idx="0"/>
          </p:cNvCxnSpPr>
          <p:nvPr/>
        </p:nvCxnSpPr>
        <p:spPr>
          <a:xfrm>
            <a:off x="3460911" y="2072426"/>
            <a:ext cx="1165699" cy="465864"/>
          </a:xfrm>
          <a:prstGeom prst="bentConnector2">
            <a:avLst/>
          </a:prstGeom>
          <a:ln w="1905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楕円 20"/>
          <p:cNvSpPr>
            <a:spLocks noChangeAspect="1"/>
          </p:cNvSpPr>
          <p:nvPr/>
        </p:nvSpPr>
        <p:spPr>
          <a:xfrm>
            <a:off x="1823595" y="929055"/>
            <a:ext cx="283723" cy="28372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847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プールの追加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の設定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>
            <a:spLocks noChangeAspect="1"/>
          </p:cNvSpPr>
          <p:nvPr/>
        </p:nvSpPr>
        <p:spPr>
          <a:xfrm>
            <a:off x="5814989" y="1642575"/>
            <a:ext cx="1858351" cy="1858351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38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</a:t>
            </a:r>
            <a:endParaRPr kumimoji="1" lang="ja-JP" altLang="en-US" sz="13800" dirty="0" smtClean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67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738"/>
            <a:ext cx="6025443" cy="33893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無線クライアント向け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サービス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741678" y="1211084"/>
            <a:ext cx="4043547" cy="577937"/>
            <a:chOff x="4741677" y="3303089"/>
            <a:chExt cx="4043547" cy="452935"/>
          </a:xfrm>
        </p:grpSpPr>
        <p:sp>
          <p:nvSpPr>
            <p:cNvPr id="6" name="正方形/長方形 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ワイヤレス設定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の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[DHCP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サーバ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を選択し、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新規プールの作成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をクリック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71438" y="2556502"/>
            <a:ext cx="1181100" cy="23721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楕円 9"/>
          <p:cNvSpPr>
            <a:spLocks noChangeAspect="1"/>
          </p:cNvSpPr>
          <p:nvPr/>
        </p:nvSpPr>
        <p:spPr>
          <a:xfrm>
            <a:off x="19049" y="2435335"/>
            <a:ext cx="237219" cy="23721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1395702" y="2519363"/>
            <a:ext cx="4543425" cy="615076"/>
          </a:xfrm>
          <a:prstGeom prst="roundRect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1390650" y="3076575"/>
            <a:ext cx="200025" cy="143827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853113" y="2519363"/>
            <a:ext cx="2846317" cy="98545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2"/>
          <a:srcRect l="22348" t="40673" r="3618" b="39204"/>
          <a:stretch/>
        </p:blipFill>
        <p:spPr>
          <a:xfrm>
            <a:off x="1590675" y="3504815"/>
            <a:ext cx="7192579" cy="1099660"/>
          </a:xfrm>
          <a:prstGeom prst="roundRect">
            <a:avLst>
              <a:gd name="adj" fmla="val 10000"/>
            </a:avLst>
          </a:prstGeom>
          <a:ln w="12700">
            <a:solidFill>
              <a:schemeClr val="accent2"/>
            </a:solidFill>
          </a:ln>
        </p:spPr>
      </p:pic>
      <p:sp>
        <p:nvSpPr>
          <p:cNvPr id="8" name="楕円 7"/>
          <p:cNvSpPr>
            <a:spLocks noChangeAspect="1"/>
          </p:cNvSpPr>
          <p:nvPr/>
        </p:nvSpPr>
        <p:spPr>
          <a:xfrm>
            <a:off x="1672090" y="3616932"/>
            <a:ext cx="237219" cy="23721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89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437766" y="1655762"/>
            <a:ext cx="2617854" cy="1727584"/>
            <a:chOff x="189653" y="2153538"/>
            <a:chExt cx="3312160" cy="1881176"/>
          </a:xfrm>
        </p:grpSpPr>
        <p:sp>
          <p:nvSpPr>
            <p:cNvPr id="6" name="Rectangle 29"/>
            <p:cNvSpPr>
              <a:spLocks noChangeArrowheads="1"/>
            </p:cNvSpPr>
            <p:nvPr/>
          </p:nvSpPr>
          <p:spPr bwMode="auto">
            <a:xfrm rot="10800000" flipH="1" flipV="1">
              <a:off x="1219200" y="2153539"/>
              <a:ext cx="2282613" cy="188117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97689" algn="ctr" defTabSz="685817" eaLnBrk="0" hangingPunct="0">
                <a:lnSpc>
                  <a:spcPct val="90000"/>
                </a:lnSpc>
              </a:pPr>
              <a:endParaRPr lang="en-US" sz="14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189653" y="2153538"/>
              <a:ext cx="1029547" cy="18811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3216144" y="1655762"/>
            <a:ext cx="2682052" cy="1727583"/>
            <a:chOff x="189653" y="2153538"/>
            <a:chExt cx="3312160" cy="1881176"/>
          </a:xfrm>
        </p:grpSpPr>
        <p:sp>
          <p:nvSpPr>
            <p:cNvPr id="9" name="Rectangle 29"/>
            <p:cNvSpPr>
              <a:spLocks noChangeArrowheads="1"/>
            </p:cNvSpPr>
            <p:nvPr/>
          </p:nvSpPr>
          <p:spPr bwMode="auto">
            <a:xfrm rot="10800000" flipH="1" flipV="1">
              <a:off x="1219200" y="2153539"/>
              <a:ext cx="2282613" cy="188117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97689" algn="ctr" defTabSz="685817" eaLnBrk="0" hangingPunct="0">
                <a:lnSpc>
                  <a:spcPct val="90000"/>
                </a:lnSpc>
              </a:pPr>
              <a:endParaRPr lang="en-US" sz="14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89653" y="2153538"/>
              <a:ext cx="1029547" cy="1881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6103173" y="1655761"/>
            <a:ext cx="2682052" cy="1727582"/>
            <a:chOff x="189653" y="2153539"/>
            <a:chExt cx="3312160" cy="1881175"/>
          </a:xfrm>
        </p:grpSpPr>
        <p:sp>
          <p:nvSpPr>
            <p:cNvPr id="12" name="Rectangle 29"/>
            <p:cNvSpPr>
              <a:spLocks noChangeArrowheads="1"/>
            </p:cNvSpPr>
            <p:nvPr/>
          </p:nvSpPr>
          <p:spPr bwMode="auto">
            <a:xfrm rot="10800000" flipH="1" flipV="1">
              <a:off x="1219200" y="2153539"/>
              <a:ext cx="2282613" cy="188117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97689" algn="ctr" defTabSz="685817" eaLnBrk="0" hangingPunct="0">
                <a:lnSpc>
                  <a:spcPct val="90000"/>
                </a:lnSpc>
              </a:pPr>
              <a:endParaRPr lang="en-US" sz="14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89653" y="2153541"/>
              <a:ext cx="1029547" cy="188117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シスコ無線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LAN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のメリット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Rectangle 118"/>
          <p:cNvSpPr/>
          <p:nvPr/>
        </p:nvSpPr>
        <p:spPr>
          <a:xfrm>
            <a:off x="431800" y="1297923"/>
            <a:ext cx="2688018" cy="36548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ja-JP" altLang="en-US" sz="20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簡単、シンプル</a:t>
            </a:r>
            <a:endParaRPr 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69480" y="1655763"/>
            <a:ext cx="1850338" cy="1496877"/>
          </a:xfrm>
          <a:prstGeom prst="rect">
            <a:avLst/>
          </a:prstGeom>
        </p:spPr>
        <p:txBody>
          <a:bodyPr wrap="square" lIns="91424" tIns="46800" rIns="91424" bIns="45712" anchor="t">
            <a:spAutoFit/>
          </a:bodyPr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</a:pP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3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ステップで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/>
            </a:r>
            <a:b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簡単セットアップ ウィザード</a:t>
            </a:r>
            <a:endParaRPr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>
              <a:spcBef>
                <a:spcPts val="0"/>
              </a:spcBef>
              <a:buClrTx/>
            </a:pP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Over-the-Air 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/>
            </a:r>
            <a:b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ワイヤレス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/>
            </a:r>
            <a:b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ネットワーク設定</a:t>
            </a:r>
            <a:endParaRPr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14" name="Rectangle 108"/>
          <p:cNvSpPr/>
          <p:nvPr/>
        </p:nvSpPr>
        <p:spPr>
          <a:xfrm>
            <a:off x="3178044" y="1297923"/>
            <a:ext cx="2688018" cy="36548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ja-JP" altLang="en-US" sz="20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ベスト プラクティス</a:t>
            </a:r>
            <a:endParaRPr 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996486" y="1678622"/>
            <a:ext cx="2009060" cy="1324522"/>
          </a:xfrm>
          <a:prstGeom prst="rect">
            <a:avLst/>
          </a:prstGeom>
        </p:spPr>
        <p:txBody>
          <a:bodyPr wrap="square" lIns="91424" tIns="46800" rIns="91424" bIns="45712" anchor="t">
            <a:spAutoFit/>
          </a:bodyPr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</a:pP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最適化された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/>
            </a:r>
            <a:b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r>
              <a:rPr 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Wi-Fi </a:t>
            </a:r>
            <a:r>
              <a:rPr lang="en-US" sz="1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環境</a:t>
            </a:r>
            <a:endParaRPr 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Tx/>
            </a:pP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分析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ダッシュボード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 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Tx/>
            </a:pP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Cisco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拡張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機能</a:t>
            </a:r>
            <a:endParaRPr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16" name="Rectangle 111"/>
          <p:cNvSpPr/>
          <p:nvPr/>
        </p:nvSpPr>
        <p:spPr>
          <a:xfrm>
            <a:off x="6103173" y="1297923"/>
            <a:ext cx="2688018" cy="36548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投資保護</a:t>
            </a:r>
            <a:endParaRPr 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934885" y="1655763"/>
            <a:ext cx="1848369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コントローラで</a:t>
            </a: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/>
            </a:r>
            <a:b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AP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の一元管理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/>
            </a:r>
            <a:b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</a:br>
            <a:endParaRPr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/>
              </a:rPr>
              <a:t>ライセンス不要</a:t>
            </a:r>
          </a:p>
        </p:txBody>
      </p:sp>
      <p:sp>
        <p:nvSpPr>
          <p:cNvPr id="20" name="Freeform 31"/>
          <p:cNvSpPr>
            <a:spLocks/>
          </p:cNvSpPr>
          <p:nvPr/>
        </p:nvSpPr>
        <p:spPr bwMode="auto">
          <a:xfrm>
            <a:off x="3248055" y="2222901"/>
            <a:ext cx="732255" cy="593305"/>
          </a:xfrm>
          <a:custGeom>
            <a:avLst/>
            <a:gdLst>
              <a:gd name="T0" fmla="*/ 100 w 1207"/>
              <a:gd name="T1" fmla="*/ 379 h 978"/>
              <a:gd name="T2" fmla="*/ 28 w 1207"/>
              <a:gd name="T3" fmla="*/ 410 h 978"/>
              <a:gd name="T4" fmla="*/ 0 w 1207"/>
              <a:gd name="T5" fmla="*/ 481 h 978"/>
              <a:gd name="T6" fmla="*/ 31 w 1207"/>
              <a:gd name="T7" fmla="*/ 551 h 978"/>
              <a:gd name="T8" fmla="*/ 447 w 1207"/>
              <a:gd name="T9" fmla="*/ 949 h 978"/>
              <a:gd name="T10" fmla="*/ 524 w 1207"/>
              <a:gd name="T11" fmla="*/ 976 h 978"/>
              <a:gd name="T12" fmla="*/ 595 w 1207"/>
              <a:gd name="T13" fmla="*/ 936 h 978"/>
              <a:gd name="T14" fmla="*/ 1174 w 1207"/>
              <a:gd name="T15" fmla="*/ 171 h 978"/>
              <a:gd name="T16" fmla="*/ 1154 w 1207"/>
              <a:gd name="T17" fmla="*/ 32 h 978"/>
              <a:gd name="T18" fmla="*/ 1015 w 1207"/>
              <a:gd name="T19" fmla="*/ 51 h 978"/>
              <a:gd name="T20" fmla="*/ 504 w 1207"/>
              <a:gd name="T21" fmla="*/ 727 h 978"/>
              <a:gd name="T22" fmla="*/ 169 w 1207"/>
              <a:gd name="T23" fmla="*/ 407 h 978"/>
              <a:gd name="T24" fmla="*/ 100 w 1207"/>
              <a:gd name="T25" fmla="*/ 379 h 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07" h="978">
                <a:moveTo>
                  <a:pt x="100" y="379"/>
                </a:moveTo>
                <a:cubicBezTo>
                  <a:pt x="72" y="379"/>
                  <a:pt x="47" y="390"/>
                  <a:pt x="28" y="410"/>
                </a:cubicBezTo>
                <a:cubicBezTo>
                  <a:pt x="9" y="429"/>
                  <a:pt x="0" y="455"/>
                  <a:pt x="0" y="481"/>
                </a:cubicBezTo>
                <a:cubicBezTo>
                  <a:pt x="1" y="508"/>
                  <a:pt x="12" y="532"/>
                  <a:pt x="31" y="551"/>
                </a:cubicBezTo>
                <a:cubicBezTo>
                  <a:pt x="447" y="949"/>
                  <a:pt x="447" y="949"/>
                  <a:pt x="447" y="949"/>
                </a:cubicBezTo>
                <a:cubicBezTo>
                  <a:pt x="467" y="968"/>
                  <a:pt x="495" y="978"/>
                  <a:pt x="524" y="976"/>
                </a:cubicBezTo>
                <a:cubicBezTo>
                  <a:pt x="552" y="974"/>
                  <a:pt x="578" y="959"/>
                  <a:pt x="595" y="936"/>
                </a:cubicBezTo>
                <a:cubicBezTo>
                  <a:pt x="1174" y="171"/>
                  <a:pt x="1174" y="171"/>
                  <a:pt x="1174" y="171"/>
                </a:cubicBezTo>
                <a:cubicBezTo>
                  <a:pt x="1207" y="127"/>
                  <a:pt x="1198" y="65"/>
                  <a:pt x="1154" y="32"/>
                </a:cubicBezTo>
                <a:cubicBezTo>
                  <a:pt x="1112" y="0"/>
                  <a:pt x="1047" y="9"/>
                  <a:pt x="1015" y="51"/>
                </a:cubicBezTo>
                <a:cubicBezTo>
                  <a:pt x="504" y="727"/>
                  <a:pt x="504" y="727"/>
                  <a:pt x="504" y="727"/>
                </a:cubicBezTo>
                <a:cubicBezTo>
                  <a:pt x="169" y="407"/>
                  <a:pt x="169" y="407"/>
                  <a:pt x="169" y="407"/>
                </a:cubicBezTo>
                <a:cubicBezTo>
                  <a:pt x="150" y="389"/>
                  <a:pt x="126" y="379"/>
                  <a:pt x="100" y="37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Freeform 158"/>
          <p:cNvSpPr>
            <a:spLocks noChangeAspect="1"/>
          </p:cNvSpPr>
          <p:nvPr/>
        </p:nvSpPr>
        <p:spPr bwMode="auto">
          <a:xfrm>
            <a:off x="6219715" y="2074122"/>
            <a:ext cx="596656" cy="890860"/>
          </a:xfrm>
          <a:custGeom>
            <a:avLst/>
            <a:gdLst>
              <a:gd name="T0" fmla="*/ 162 w 162"/>
              <a:gd name="T1" fmla="*/ 154 h 236"/>
              <a:gd name="T2" fmla="*/ 162 w 162"/>
              <a:gd name="T3" fmla="*/ 153 h 236"/>
              <a:gd name="T4" fmla="*/ 93 w 162"/>
              <a:gd name="T5" fmla="*/ 96 h 236"/>
              <a:gd name="T6" fmla="*/ 61 w 162"/>
              <a:gd name="T7" fmla="*/ 78 h 236"/>
              <a:gd name="T8" fmla="*/ 61 w 162"/>
              <a:gd name="T9" fmla="*/ 77 h 236"/>
              <a:gd name="T10" fmla="*/ 79 w 162"/>
              <a:gd name="T11" fmla="*/ 65 h 236"/>
              <a:gd name="T12" fmla="*/ 131 w 162"/>
              <a:gd name="T13" fmla="*/ 84 h 236"/>
              <a:gd name="T14" fmla="*/ 157 w 162"/>
              <a:gd name="T15" fmla="*/ 47 h 236"/>
              <a:gd name="T16" fmla="*/ 101 w 162"/>
              <a:gd name="T17" fmla="*/ 24 h 236"/>
              <a:gd name="T18" fmla="*/ 101 w 162"/>
              <a:gd name="T19" fmla="*/ 0 h 236"/>
              <a:gd name="T20" fmla="*/ 66 w 162"/>
              <a:gd name="T21" fmla="*/ 0 h 236"/>
              <a:gd name="T22" fmla="*/ 66 w 162"/>
              <a:gd name="T23" fmla="*/ 24 h 236"/>
              <a:gd name="T24" fmla="*/ 9 w 162"/>
              <a:gd name="T25" fmla="*/ 82 h 236"/>
              <a:gd name="T26" fmla="*/ 9 w 162"/>
              <a:gd name="T27" fmla="*/ 83 h 236"/>
              <a:gd name="T28" fmla="*/ 79 w 162"/>
              <a:gd name="T29" fmla="*/ 141 h 236"/>
              <a:gd name="T30" fmla="*/ 110 w 162"/>
              <a:gd name="T31" fmla="*/ 158 h 236"/>
              <a:gd name="T32" fmla="*/ 110 w 162"/>
              <a:gd name="T33" fmla="*/ 159 h 236"/>
              <a:gd name="T34" fmla="*/ 89 w 162"/>
              <a:gd name="T35" fmla="*/ 172 h 236"/>
              <a:gd name="T36" fmla="*/ 29 w 162"/>
              <a:gd name="T37" fmla="*/ 150 h 236"/>
              <a:gd name="T38" fmla="*/ 0 w 162"/>
              <a:gd name="T39" fmla="*/ 184 h 236"/>
              <a:gd name="T40" fmla="*/ 67 w 162"/>
              <a:gd name="T41" fmla="*/ 213 h 236"/>
              <a:gd name="T42" fmla="*/ 67 w 162"/>
              <a:gd name="T43" fmla="*/ 236 h 236"/>
              <a:gd name="T44" fmla="*/ 102 w 162"/>
              <a:gd name="T45" fmla="*/ 236 h 236"/>
              <a:gd name="T46" fmla="*/ 102 w 162"/>
              <a:gd name="T47" fmla="*/ 213 h 236"/>
              <a:gd name="T48" fmla="*/ 162 w 162"/>
              <a:gd name="T49" fmla="*/ 15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2" h="236">
                <a:moveTo>
                  <a:pt x="162" y="154"/>
                </a:moveTo>
                <a:cubicBezTo>
                  <a:pt x="162" y="153"/>
                  <a:pt x="162" y="153"/>
                  <a:pt x="162" y="153"/>
                </a:cubicBezTo>
                <a:cubicBezTo>
                  <a:pt x="162" y="119"/>
                  <a:pt x="135" y="105"/>
                  <a:pt x="93" y="96"/>
                </a:cubicBezTo>
                <a:cubicBezTo>
                  <a:pt x="67" y="90"/>
                  <a:pt x="61" y="86"/>
                  <a:pt x="61" y="78"/>
                </a:cubicBezTo>
                <a:cubicBezTo>
                  <a:pt x="61" y="77"/>
                  <a:pt x="61" y="77"/>
                  <a:pt x="61" y="77"/>
                </a:cubicBezTo>
                <a:cubicBezTo>
                  <a:pt x="61" y="70"/>
                  <a:pt x="67" y="65"/>
                  <a:pt x="79" y="65"/>
                </a:cubicBezTo>
                <a:cubicBezTo>
                  <a:pt x="96" y="65"/>
                  <a:pt x="114" y="71"/>
                  <a:pt x="131" y="84"/>
                </a:cubicBezTo>
                <a:cubicBezTo>
                  <a:pt x="157" y="47"/>
                  <a:pt x="157" y="47"/>
                  <a:pt x="157" y="47"/>
                </a:cubicBezTo>
                <a:cubicBezTo>
                  <a:pt x="141" y="35"/>
                  <a:pt x="123" y="27"/>
                  <a:pt x="101" y="24"/>
                </a:cubicBezTo>
                <a:cubicBezTo>
                  <a:pt x="101" y="0"/>
                  <a:pt x="101" y="0"/>
                  <a:pt x="101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6" y="24"/>
                  <a:pt x="66" y="24"/>
                  <a:pt x="66" y="24"/>
                </a:cubicBezTo>
                <a:cubicBezTo>
                  <a:pt x="30" y="29"/>
                  <a:pt x="9" y="52"/>
                  <a:pt x="9" y="82"/>
                </a:cubicBezTo>
                <a:cubicBezTo>
                  <a:pt x="9" y="83"/>
                  <a:pt x="9" y="83"/>
                  <a:pt x="9" y="83"/>
                </a:cubicBezTo>
                <a:cubicBezTo>
                  <a:pt x="9" y="121"/>
                  <a:pt x="39" y="132"/>
                  <a:pt x="79" y="141"/>
                </a:cubicBezTo>
                <a:cubicBezTo>
                  <a:pt x="104" y="147"/>
                  <a:pt x="110" y="151"/>
                  <a:pt x="110" y="158"/>
                </a:cubicBezTo>
                <a:cubicBezTo>
                  <a:pt x="110" y="159"/>
                  <a:pt x="110" y="159"/>
                  <a:pt x="110" y="159"/>
                </a:cubicBezTo>
                <a:cubicBezTo>
                  <a:pt x="110" y="167"/>
                  <a:pt x="103" y="172"/>
                  <a:pt x="89" y="172"/>
                </a:cubicBezTo>
                <a:cubicBezTo>
                  <a:pt x="68" y="172"/>
                  <a:pt x="47" y="164"/>
                  <a:pt x="29" y="150"/>
                </a:cubicBezTo>
                <a:cubicBezTo>
                  <a:pt x="0" y="184"/>
                  <a:pt x="0" y="184"/>
                  <a:pt x="0" y="184"/>
                </a:cubicBezTo>
                <a:cubicBezTo>
                  <a:pt x="19" y="200"/>
                  <a:pt x="42" y="210"/>
                  <a:pt x="67" y="213"/>
                </a:cubicBezTo>
                <a:cubicBezTo>
                  <a:pt x="67" y="236"/>
                  <a:pt x="67" y="236"/>
                  <a:pt x="67" y="236"/>
                </a:cubicBezTo>
                <a:cubicBezTo>
                  <a:pt x="102" y="236"/>
                  <a:pt x="102" y="236"/>
                  <a:pt x="102" y="236"/>
                </a:cubicBezTo>
                <a:cubicBezTo>
                  <a:pt x="102" y="213"/>
                  <a:pt x="102" y="213"/>
                  <a:pt x="102" y="213"/>
                </a:cubicBezTo>
                <a:cubicBezTo>
                  <a:pt x="138" y="209"/>
                  <a:pt x="162" y="188"/>
                  <a:pt x="162" y="15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Freeform 362"/>
          <p:cNvSpPr>
            <a:spLocks noChangeAspect="1"/>
          </p:cNvSpPr>
          <p:nvPr/>
        </p:nvSpPr>
        <p:spPr bwMode="auto">
          <a:xfrm>
            <a:off x="533400" y="2137456"/>
            <a:ext cx="628177" cy="764194"/>
          </a:xfrm>
          <a:custGeom>
            <a:avLst/>
            <a:gdLst/>
            <a:ahLst/>
            <a:cxnLst>
              <a:cxn ang="0">
                <a:pos x="84" y="322"/>
              </a:cxn>
              <a:cxn ang="0">
                <a:pos x="5" y="146"/>
              </a:cxn>
              <a:cxn ang="0">
                <a:pos x="46" y="116"/>
              </a:cxn>
              <a:cxn ang="0">
                <a:pos x="73" y="188"/>
              </a:cxn>
              <a:cxn ang="0">
                <a:pos x="72" y="30"/>
              </a:cxn>
              <a:cxn ang="0">
                <a:pos x="100" y="0"/>
              </a:cxn>
              <a:cxn ang="0">
                <a:pos x="132" y="30"/>
              </a:cxn>
              <a:cxn ang="0">
                <a:pos x="132" y="74"/>
              </a:cxn>
              <a:cxn ang="0">
                <a:pos x="132" y="127"/>
              </a:cxn>
              <a:cxn ang="0">
                <a:pos x="135" y="71"/>
              </a:cxn>
              <a:cxn ang="0">
                <a:pos x="172" y="127"/>
              </a:cxn>
              <a:cxn ang="0">
                <a:pos x="177" y="88"/>
              </a:cxn>
              <a:cxn ang="0">
                <a:pos x="220" y="144"/>
              </a:cxn>
              <a:cxn ang="0">
                <a:pos x="222" y="105"/>
              </a:cxn>
              <a:cxn ang="0">
                <a:pos x="266" y="136"/>
              </a:cxn>
              <a:cxn ang="0">
                <a:pos x="264" y="264"/>
              </a:cxn>
              <a:cxn ang="0">
                <a:pos x="243" y="319"/>
              </a:cxn>
              <a:cxn ang="0">
                <a:pos x="84" y="322"/>
              </a:cxn>
            </a:cxnLst>
            <a:rect l="0" t="0" r="r" b="b"/>
            <a:pathLst>
              <a:path w="267" h="325">
                <a:moveTo>
                  <a:pt x="84" y="322"/>
                </a:moveTo>
                <a:cubicBezTo>
                  <a:pt x="84" y="322"/>
                  <a:pt x="10" y="188"/>
                  <a:pt x="5" y="146"/>
                </a:cubicBezTo>
                <a:cubicBezTo>
                  <a:pt x="0" y="104"/>
                  <a:pt x="40" y="111"/>
                  <a:pt x="46" y="116"/>
                </a:cubicBezTo>
                <a:cubicBezTo>
                  <a:pt x="52" y="120"/>
                  <a:pt x="72" y="143"/>
                  <a:pt x="73" y="188"/>
                </a:cubicBezTo>
                <a:cubicBezTo>
                  <a:pt x="72" y="30"/>
                  <a:pt x="72" y="30"/>
                  <a:pt x="72" y="30"/>
                </a:cubicBezTo>
                <a:cubicBezTo>
                  <a:pt x="72" y="30"/>
                  <a:pt x="71" y="0"/>
                  <a:pt x="100" y="0"/>
                </a:cubicBezTo>
                <a:cubicBezTo>
                  <a:pt x="130" y="0"/>
                  <a:pt x="132" y="30"/>
                  <a:pt x="132" y="30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132" y="127"/>
                  <a:pt x="132" y="127"/>
                  <a:pt x="132" y="127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5" y="71"/>
                  <a:pt x="179" y="57"/>
                  <a:pt x="172" y="127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222" y="68"/>
                  <a:pt x="220" y="144"/>
                </a:cubicBezTo>
                <a:cubicBezTo>
                  <a:pt x="222" y="105"/>
                  <a:pt x="222" y="105"/>
                  <a:pt x="222" y="105"/>
                </a:cubicBezTo>
                <a:cubicBezTo>
                  <a:pt x="222" y="105"/>
                  <a:pt x="266" y="92"/>
                  <a:pt x="266" y="136"/>
                </a:cubicBezTo>
                <a:cubicBezTo>
                  <a:pt x="267" y="179"/>
                  <a:pt x="264" y="264"/>
                  <a:pt x="264" y="264"/>
                </a:cubicBezTo>
                <a:cubicBezTo>
                  <a:pt x="264" y="264"/>
                  <a:pt x="258" y="300"/>
                  <a:pt x="243" y="319"/>
                </a:cubicBezTo>
                <a:cubicBezTo>
                  <a:pt x="238" y="325"/>
                  <a:pt x="84" y="322"/>
                  <a:pt x="84" y="322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668"/>
            <a:endParaRPr lang="en-US" sz="900">
              <a:solidFill>
                <a:srgbClr val="2C2C2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31801" y="3792499"/>
            <a:ext cx="8353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本ガイド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kumimoji="1"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ワイヤレス </a:t>
            </a:r>
            <a:r>
              <a:rPr kumimoji="1" lang="en-US" altLang="ja-JP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LAN 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コントローラ</a:t>
            </a:r>
            <a:r>
              <a:rPr kumimoji="1"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の初期設定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 容易で かつ</a:t>
            </a:r>
            <a:r>
              <a:rPr kumimoji="1"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豊富</a:t>
            </a:r>
            <a:r>
              <a:rPr kumimoji="1"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な機能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kumimoji="1"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利用</a:t>
            </a:r>
            <a:r>
              <a:rPr kumimoji="1"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可能になる </a:t>
            </a:r>
            <a:r>
              <a:rPr kumimoji="1"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WLAN Express Setup </a:t>
            </a:r>
            <a:r>
              <a:rPr kumimoji="1"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について説明した資料です。</a:t>
            </a:r>
            <a:endParaRPr kumimoji="1" lang="en-US" altLang="ja-JP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850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5" grpId="0"/>
      <p:bldP spid="16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1084"/>
            <a:ext cx="6008828" cy="33799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WLAN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詳細画面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741678" y="1211084"/>
            <a:ext cx="4043547" cy="577937"/>
            <a:chOff x="4741677" y="3303089"/>
            <a:chExt cx="4043547" cy="452935"/>
          </a:xfrm>
        </p:grpSpPr>
        <p:sp>
          <p:nvSpPr>
            <p:cNvPr id="6" name="正方形/長方形 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WLAN</a:t>
              </a:r>
              <a:r>
                <a:rPr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で追加設定画面が表示されます。</a:t>
              </a:r>
              <a:endParaRPr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変更時も同様の画面が表示されます。</a:t>
              </a: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8" name="楕円 7"/>
          <p:cNvSpPr>
            <a:spLocks noChangeAspect="1"/>
          </p:cNvSpPr>
          <p:nvPr/>
        </p:nvSpPr>
        <p:spPr>
          <a:xfrm>
            <a:off x="1646386" y="1201738"/>
            <a:ext cx="237219" cy="23721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553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無線クライアント向け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サービス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9714" t="3313" r="23216" b="16136"/>
          <a:stretch/>
        </p:blipFill>
        <p:spPr>
          <a:xfrm>
            <a:off x="431800" y="1201738"/>
            <a:ext cx="3908948" cy="3762858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4741678" y="1212173"/>
            <a:ext cx="4043547" cy="374240"/>
            <a:chOff x="4741677" y="3303089"/>
            <a:chExt cx="4043547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英数字で分かりやすい名前を付けてください。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9" name="楕円 8"/>
          <p:cNvSpPr>
            <a:spLocks noChangeAspect="1"/>
          </p:cNvSpPr>
          <p:nvPr/>
        </p:nvSpPr>
        <p:spPr>
          <a:xfrm>
            <a:off x="928214" y="2075854"/>
            <a:ext cx="261067" cy="26106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楕円 9"/>
          <p:cNvSpPr>
            <a:spLocks noChangeAspect="1"/>
          </p:cNvSpPr>
          <p:nvPr/>
        </p:nvSpPr>
        <p:spPr>
          <a:xfrm>
            <a:off x="896134" y="1586413"/>
            <a:ext cx="261067" cy="26106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楕円 11"/>
          <p:cNvSpPr>
            <a:spLocks noChangeAspect="1"/>
          </p:cNvSpPr>
          <p:nvPr/>
        </p:nvSpPr>
        <p:spPr>
          <a:xfrm>
            <a:off x="978939" y="2879482"/>
            <a:ext cx="261067" cy="26106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楕円 12"/>
          <p:cNvSpPr>
            <a:spLocks noChangeAspect="1"/>
          </p:cNvSpPr>
          <p:nvPr/>
        </p:nvSpPr>
        <p:spPr>
          <a:xfrm>
            <a:off x="533399" y="3275389"/>
            <a:ext cx="261067" cy="26106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楕円 13"/>
          <p:cNvSpPr>
            <a:spLocks noChangeAspect="1"/>
          </p:cNvSpPr>
          <p:nvPr/>
        </p:nvSpPr>
        <p:spPr>
          <a:xfrm>
            <a:off x="885100" y="3717358"/>
            <a:ext cx="261067" cy="26106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4741678" y="1631214"/>
            <a:ext cx="4043547" cy="1129524"/>
            <a:chOff x="4741677" y="3303089"/>
            <a:chExt cx="4043547" cy="452935"/>
          </a:xfrm>
        </p:grpSpPr>
        <p:sp>
          <p:nvSpPr>
            <p:cNvPr id="16" name="正方形/長方形 1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管理ネットワークと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同じネットワークの場合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	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管理ネットワーク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をチェック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違うネットワーク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の場合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	[VLAN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ID]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番号を入力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8" name="楕円 17"/>
          <p:cNvSpPr>
            <a:spLocks noChangeAspect="1"/>
          </p:cNvSpPr>
          <p:nvPr/>
        </p:nvSpPr>
        <p:spPr>
          <a:xfrm>
            <a:off x="2386274" y="2075853"/>
            <a:ext cx="261067" cy="26106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楕円 21"/>
          <p:cNvSpPr>
            <a:spLocks noChangeAspect="1"/>
          </p:cNvSpPr>
          <p:nvPr/>
        </p:nvSpPr>
        <p:spPr>
          <a:xfrm>
            <a:off x="533400" y="2556452"/>
            <a:ext cx="261067" cy="26106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4741678" y="2805539"/>
            <a:ext cx="4043547" cy="372185"/>
            <a:chOff x="4741677" y="3303089"/>
            <a:chExt cx="4043547" cy="452935"/>
          </a:xfrm>
        </p:grpSpPr>
        <p:sp>
          <p:nvSpPr>
            <p:cNvPr id="27" name="正方形/長方形 2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貸し出すアドレスのネットワーク情報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4741678" y="3222525"/>
            <a:ext cx="4043547" cy="366796"/>
            <a:chOff x="4741677" y="3303089"/>
            <a:chExt cx="4043547" cy="452935"/>
          </a:xfrm>
        </p:grpSpPr>
        <p:sp>
          <p:nvSpPr>
            <p:cNvPr id="31" name="正方形/長方形 30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貸し出す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アドレスの範囲を指定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4741678" y="3634122"/>
            <a:ext cx="4043547" cy="344305"/>
            <a:chOff x="4741677" y="3303087"/>
            <a:chExt cx="4043547" cy="452937"/>
          </a:xfrm>
        </p:grpSpPr>
        <p:sp>
          <p:nvSpPr>
            <p:cNvPr id="39" name="正方形/長方形 38"/>
            <p:cNvSpPr/>
            <p:nvPr/>
          </p:nvSpPr>
          <p:spPr>
            <a:xfrm>
              <a:off x="5054599" y="3303087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貸し出し先端末のドメイン名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5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4741678" y="4023230"/>
            <a:ext cx="4043547" cy="567673"/>
            <a:chOff x="4741677" y="3303089"/>
            <a:chExt cx="3992889" cy="452935"/>
          </a:xfrm>
        </p:grpSpPr>
        <p:sp>
          <p:nvSpPr>
            <p:cNvPr id="42" name="正方形/長方形 41"/>
            <p:cNvSpPr/>
            <p:nvPr/>
          </p:nvSpPr>
          <p:spPr>
            <a:xfrm>
              <a:off x="5054599" y="3303089"/>
              <a:ext cx="3679967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全て入力し終わりましたら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適用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をクリックして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ください。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22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738"/>
            <a:ext cx="6025444" cy="33893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無線クライアント向け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サービス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続き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下矢印 3"/>
          <p:cNvSpPr>
            <a:spLocks noChangeAspect="1"/>
          </p:cNvSpPr>
          <p:nvPr/>
        </p:nvSpPr>
        <p:spPr>
          <a:xfrm rot="2700000">
            <a:off x="2525291" y="1799642"/>
            <a:ext cx="305667" cy="305667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2678124" y="1678004"/>
            <a:ext cx="251418" cy="25141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41678" y="1212173"/>
            <a:ext cx="3899327" cy="574221"/>
            <a:chOff x="4741677" y="3303089"/>
            <a:chExt cx="4043547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登録が成功すると 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つ増加します。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4739707" y="1736336"/>
            <a:ext cx="3899326" cy="583783"/>
            <a:chOff x="4741677" y="3303089"/>
            <a:chExt cx="4043547" cy="452935"/>
          </a:xfrm>
        </p:grpSpPr>
        <p:sp>
          <p:nvSpPr>
            <p:cNvPr id="10" name="正方形/長方形 9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必要な分だけ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DHCP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プールを登録して下さい。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50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の設定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738"/>
            <a:ext cx="6027994" cy="3390747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4741678" y="1201738"/>
            <a:ext cx="3651695" cy="574675"/>
            <a:chOff x="4741677" y="3303089"/>
            <a:chExt cx="3651695" cy="452935"/>
          </a:xfrm>
        </p:grpSpPr>
        <p:sp>
          <p:nvSpPr>
            <p:cNvPr id="6" name="正方形/長方形 5"/>
            <p:cNvSpPr/>
            <p:nvPr/>
          </p:nvSpPr>
          <p:spPr>
            <a:xfrm>
              <a:off x="5054599" y="3303089"/>
              <a:ext cx="3338773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ワイヤレス設定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の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[WLAN]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を選択し、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作成した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SSID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の左側のアイコンをクリック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2" name="角丸四角形 11"/>
          <p:cNvSpPr/>
          <p:nvPr/>
        </p:nvSpPr>
        <p:spPr>
          <a:xfrm>
            <a:off x="1390650" y="2571750"/>
            <a:ext cx="4286250" cy="604838"/>
          </a:xfrm>
          <a:prstGeom prst="roundRect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1414854" y="3148133"/>
            <a:ext cx="465543" cy="133826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642038" y="2606385"/>
            <a:ext cx="3006662" cy="101683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l="22769" t="39936" r="3676" b="41757"/>
          <a:stretch/>
        </p:blipFill>
        <p:spPr>
          <a:xfrm>
            <a:off x="1880397" y="3624651"/>
            <a:ext cx="6902858" cy="966399"/>
          </a:xfrm>
          <a:prstGeom prst="roundRect">
            <a:avLst/>
          </a:prstGeom>
          <a:ln w="12700">
            <a:solidFill>
              <a:schemeClr val="accent2"/>
            </a:solidFill>
          </a:ln>
        </p:spPr>
      </p:pic>
      <p:sp>
        <p:nvSpPr>
          <p:cNvPr id="13" name="下矢印 12"/>
          <p:cNvSpPr>
            <a:spLocks noChangeAspect="1"/>
          </p:cNvSpPr>
          <p:nvPr/>
        </p:nvSpPr>
        <p:spPr>
          <a:xfrm rot="18900000" flipH="1">
            <a:off x="1736929" y="4082751"/>
            <a:ext cx="305667" cy="305667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1647625" y="3981831"/>
            <a:ext cx="237135" cy="23713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236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4594023" y="1706563"/>
            <a:ext cx="4043547" cy="1433946"/>
            <a:chOff x="4741677" y="3303089"/>
            <a:chExt cx="4043547" cy="452935"/>
          </a:xfrm>
        </p:grpSpPr>
        <p:sp>
          <p:nvSpPr>
            <p:cNvPr id="14" name="正方形/長方形 13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タギングを使用する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で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はい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の設定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9753" t="30296" r="31094" b="29854"/>
          <a:stretch/>
        </p:blipFill>
        <p:spPr>
          <a:xfrm>
            <a:off x="540126" y="1215386"/>
            <a:ext cx="3308858" cy="18943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楕円 4"/>
          <p:cNvSpPr>
            <a:spLocks noChangeAspect="1"/>
          </p:cNvSpPr>
          <p:nvPr/>
        </p:nvSpPr>
        <p:spPr>
          <a:xfrm>
            <a:off x="1608765" y="1577336"/>
            <a:ext cx="242954" cy="2429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418649" y="2364156"/>
            <a:ext cx="242954" cy="2429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591550" y="1212173"/>
            <a:ext cx="4043547" cy="402950"/>
            <a:chOff x="4741677" y="3303089"/>
            <a:chExt cx="4043547" cy="452935"/>
          </a:xfrm>
        </p:grpSpPr>
        <p:sp>
          <p:nvSpPr>
            <p:cNvPr id="10" name="正方形/長方形 9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とファイアウォール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31692" t="54792" r="39111" b="32354"/>
          <a:stretch/>
        </p:blipFill>
        <p:spPr>
          <a:xfrm>
            <a:off x="5079096" y="2185988"/>
            <a:ext cx="3419475" cy="84677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65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/>
          <a:srcRect l="26064" t="22433" r="27316" b="22326"/>
          <a:stretch/>
        </p:blipFill>
        <p:spPr>
          <a:xfrm>
            <a:off x="431800" y="1744437"/>
            <a:ext cx="3668869" cy="24454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662040"/>
            <a:ext cx="8345488" cy="731837"/>
          </a:xfrm>
        </p:spPr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続き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699120" y="3123948"/>
            <a:ext cx="241733" cy="24173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741678" y="1744437"/>
            <a:ext cx="4095247" cy="1485307"/>
            <a:chOff x="4741677" y="3303089"/>
            <a:chExt cx="4095247" cy="452935"/>
          </a:xfrm>
        </p:grpSpPr>
        <p:sp>
          <p:nvSpPr>
            <p:cNvPr id="10" name="正方形/長方形 9"/>
            <p:cNvSpPr/>
            <p:nvPr/>
          </p:nvSpPr>
          <p:spPr>
            <a:xfrm>
              <a:off x="5054599" y="3303089"/>
              <a:ext cx="37823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[DHCP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スコープ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で前段で作成した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DHCP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プールを選択して下さい。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/>
          <a:srcRect l="32223" t="53642" r="42786" b="35875"/>
          <a:stretch/>
        </p:blipFill>
        <p:spPr>
          <a:xfrm>
            <a:off x="5136608" y="2289627"/>
            <a:ext cx="3566608" cy="841571"/>
          </a:xfrm>
          <a:prstGeom prst="rect">
            <a:avLst/>
          </a:prstGeom>
        </p:spPr>
      </p:pic>
      <p:sp>
        <p:nvSpPr>
          <p:cNvPr id="14" name="楕円 13"/>
          <p:cNvSpPr>
            <a:spLocks noChangeAspect="1"/>
          </p:cNvSpPr>
          <p:nvPr/>
        </p:nvSpPr>
        <p:spPr>
          <a:xfrm>
            <a:off x="3459489" y="3003081"/>
            <a:ext cx="241733" cy="24173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4741678" y="3289128"/>
            <a:ext cx="4095247" cy="594008"/>
            <a:chOff x="4741677" y="3303089"/>
            <a:chExt cx="4095247" cy="452935"/>
          </a:xfrm>
        </p:grpSpPr>
        <p:sp>
          <p:nvSpPr>
            <p:cNvPr id="16" name="正方形/長方形 15"/>
            <p:cNvSpPr/>
            <p:nvPr/>
          </p:nvSpPr>
          <p:spPr>
            <a:xfrm>
              <a:off x="5054599" y="3303089"/>
              <a:ext cx="3782325" cy="416247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DHCP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スコープを選択すると、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ID]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に該当の値が自動的に設定されます。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258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の設定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/>
          <p:cNvSpPr txBox="1">
            <a:spLocks noChangeAspect="1"/>
          </p:cNvSpPr>
          <p:nvPr/>
        </p:nvSpPr>
        <p:spPr>
          <a:xfrm>
            <a:off x="5814989" y="1642575"/>
            <a:ext cx="1858351" cy="1858351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38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</a:t>
            </a:r>
            <a:endParaRPr kumimoji="1" lang="ja-JP" altLang="en-US" sz="13800" dirty="0" smtClean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204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の設定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738"/>
            <a:ext cx="6027995" cy="3390747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4741678" y="1201739"/>
            <a:ext cx="4043547" cy="531812"/>
            <a:chOff x="4741677" y="3303089"/>
            <a:chExt cx="4043547" cy="452935"/>
          </a:xfrm>
        </p:grpSpPr>
        <p:sp>
          <p:nvSpPr>
            <p:cNvPr id="6" name="正方形/長方形 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ワイヤレス設定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の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[WLAN]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を選択し作成した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SSID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の左側のアイコンをクリック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2" name="角丸四角形 11"/>
          <p:cNvSpPr/>
          <p:nvPr/>
        </p:nvSpPr>
        <p:spPr>
          <a:xfrm>
            <a:off x="1390650" y="2571751"/>
            <a:ext cx="4148138" cy="619124"/>
          </a:xfrm>
          <a:prstGeom prst="roundRect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1395413" y="3107352"/>
            <a:ext cx="852487" cy="145353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467737" y="2571750"/>
            <a:ext cx="3261926" cy="97298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l="22596" t="40517" r="5587" b="39398"/>
          <a:stretch/>
        </p:blipFill>
        <p:spPr>
          <a:xfrm>
            <a:off x="2200275" y="3544735"/>
            <a:ext cx="6660179" cy="1047750"/>
          </a:xfrm>
          <a:prstGeom prst="roundRect">
            <a:avLst/>
          </a:prstGeom>
          <a:ln w="12700">
            <a:solidFill>
              <a:schemeClr val="accent2"/>
            </a:solidFill>
          </a:ln>
        </p:spPr>
      </p:pic>
      <p:sp>
        <p:nvSpPr>
          <p:cNvPr id="8" name="楕円 7"/>
          <p:cNvSpPr>
            <a:spLocks noChangeAspect="1"/>
          </p:cNvSpPr>
          <p:nvPr/>
        </p:nvSpPr>
        <p:spPr>
          <a:xfrm>
            <a:off x="2200275" y="3493668"/>
            <a:ext cx="233469" cy="23346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48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532385"/>
            <a:ext cx="8345488" cy="731837"/>
          </a:xfrm>
        </p:spPr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続き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9948" t="30188" r="31256" b="30130"/>
          <a:stretch/>
        </p:blipFill>
        <p:spPr>
          <a:xfrm>
            <a:off x="594718" y="1686235"/>
            <a:ext cx="3245678" cy="18672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楕円 4"/>
          <p:cNvSpPr>
            <a:spLocks noChangeAspect="1"/>
          </p:cNvSpPr>
          <p:nvPr/>
        </p:nvSpPr>
        <p:spPr>
          <a:xfrm>
            <a:off x="1617299" y="2019552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444025" y="2799646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584726" y="1686235"/>
            <a:ext cx="4043547" cy="454025"/>
            <a:chOff x="4741677" y="3303089"/>
            <a:chExt cx="4043547" cy="452935"/>
          </a:xfrm>
        </p:grpSpPr>
        <p:sp>
          <p:nvSpPr>
            <p:cNvPr id="10" name="正方形/長方形 9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とファイアウォール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582755" y="2225986"/>
            <a:ext cx="4043547" cy="449261"/>
            <a:chOff x="4741677" y="3303089"/>
            <a:chExt cx="4043547" cy="452935"/>
          </a:xfrm>
        </p:grpSpPr>
        <p:sp>
          <p:nvSpPr>
            <p:cNvPr id="13" name="正方形/長方形 12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タギングを使用する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で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はい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57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345488" cy="886986"/>
          </a:xfrm>
        </p:spPr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の設定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続き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5937" t="22391" r="27235" b="22278"/>
          <a:stretch/>
        </p:blipFill>
        <p:spPr>
          <a:xfrm>
            <a:off x="512830" y="1448713"/>
            <a:ext cx="3775290" cy="25092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3638585" y="2817413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41678" y="1447401"/>
            <a:ext cx="4043547" cy="454025"/>
            <a:chOff x="4741677" y="3303089"/>
            <a:chExt cx="4043547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この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SSID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に紐付けされる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ID]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を入力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Mobility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Express Setup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とは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7766" y="1215328"/>
            <a:ext cx="34115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sz="4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ステップで</a:t>
            </a:r>
            <a:endParaRPr kumimoji="1" lang="en-US" altLang="ja-JP" sz="44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4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準備完了</a:t>
            </a:r>
            <a:r>
              <a:rPr kumimoji="1" lang="en-US" altLang="ja-JP" sz="4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kumimoji="1" lang="ja-JP" altLang="en-US" sz="4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" name="Group 2"/>
          <p:cNvGrpSpPr/>
          <p:nvPr/>
        </p:nvGrpSpPr>
        <p:grpSpPr>
          <a:xfrm>
            <a:off x="3893129" y="2747841"/>
            <a:ext cx="1582611" cy="693789"/>
            <a:chOff x="98560" y="567004"/>
            <a:chExt cx="4125255" cy="2504929"/>
          </a:xfrm>
        </p:grpSpPr>
        <p:pic>
          <p:nvPicPr>
            <p:cNvPr id="12" name="Picture 9"/>
            <p:cNvPicPr>
              <a:picLocks noChangeAspect="1"/>
            </p:cNvPicPr>
            <p:nvPr/>
          </p:nvPicPr>
          <p:blipFill rotWithShape="1">
            <a:blip r:embed="rId2"/>
            <a:srcRect l="17685" r="19072" b="8074"/>
            <a:stretch/>
          </p:blipFill>
          <p:spPr>
            <a:xfrm>
              <a:off x="98560" y="567004"/>
              <a:ext cx="1957327" cy="1418535"/>
            </a:xfrm>
            <a:prstGeom prst="rect">
              <a:avLst/>
            </a:prstGeom>
            <a:ln>
              <a:solidFill>
                <a:srgbClr val="8E909E"/>
              </a:solidFill>
            </a:ln>
          </p:spPr>
        </p:pic>
        <p:pic>
          <p:nvPicPr>
            <p:cNvPr id="13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3451" y="782331"/>
              <a:ext cx="1915472" cy="1981319"/>
            </a:xfrm>
            <a:prstGeom prst="rect">
              <a:avLst/>
            </a:prstGeom>
            <a:ln>
              <a:solidFill>
                <a:srgbClr val="8E909E"/>
              </a:solidFill>
            </a:ln>
          </p:spPr>
        </p:pic>
        <p:pic>
          <p:nvPicPr>
            <p:cNvPr id="14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1080" y="1090614"/>
              <a:ext cx="1892735" cy="1981319"/>
            </a:xfrm>
            <a:prstGeom prst="rect">
              <a:avLst/>
            </a:prstGeom>
            <a:ln>
              <a:solidFill>
                <a:srgbClr val="8E909E"/>
              </a:solidFill>
            </a:ln>
          </p:spPr>
        </p:pic>
      </p:grpSp>
      <p:grpSp>
        <p:nvGrpSpPr>
          <p:cNvPr id="39" name="Group 80"/>
          <p:cNvGrpSpPr>
            <a:grpSpLocks noChangeAspect="1"/>
          </p:cNvGrpSpPr>
          <p:nvPr/>
        </p:nvGrpSpPr>
        <p:grpSpPr bwMode="auto">
          <a:xfrm>
            <a:off x="5688217" y="1344726"/>
            <a:ext cx="472258" cy="332998"/>
            <a:chOff x="0" y="0"/>
            <a:chExt cx="741" cy="478"/>
          </a:xfrm>
          <a:solidFill>
            <a:schemeClr val="tx1"/>
          </a:solidFill>
          <a:effectLst/>
        </p:grpSpPr>
        <p:sp>
          <p:nvSpPr>
            <p:cNvPr id="40" name="Freeform 81"/>
            <p:cNvSpPr>
              <a:spLocks/>
            </p:cNvSpPr>
            <p:nvPr/>
          </p:nvSpPr>
          <p:spPr bwMode="auto">
            <a:xfrm>
              <a:off x="0" y="344"/>
              <a:ext cx="741" cy="134"/>
            </a:xfrm>
            <a:custGeom>
              <a:avLst/>
              <a:gdLst>
                <a:gd name="T0" fmla="*/ 0 w 21600"/>
                <a:gd name="T1" fmla="*/ 21600 h 21600"/>
                <a:gd name="T2" fmla="*/ 2482 w 21600"/>
                <a:gd name="T3" fmla="*/ 0 h 21600"/>
                <a:gd name="T4" fmla="*/ 19210 w 21600"/>
                <a:gd name="T5" fmla="*/ 0 h 21600"/>
                <a:gd name="T6" fmla="*/ 21600 w 21600"/>
                <a:gd name="T7" fmla="*/ 21600 h 21600"/>
                <a:gd name="T8" fmla="*/ 0 w 21600"/>
                <a:gd name="T9" fmla="*/ 21600 h 21600"/>
                <a:gd name="T10" fmla="*/ 0 w 21600"/>
                <a:gd name="T11" fmla="*/ 2160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21600"/>
                  </a:moveTo>
                  <a:lnTo>
                    <a:pt x="2482" y="0"/>
                  </a:lnTo>
                  <a:lnTo>
                    <a:pt x="1921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pFill/>
            <a:ln w="127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rgbClr val="0096D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1" name="AutoShape 82"/>
            <p:cNvSpPr>
              <a:spLocks/>
            </p:cNvSpPr>
            <p:nvPr/>
          </p:nvSpPr>
          <p:spPr bwMode="auto">
            <a:xfrm>
              <a:off x="89" y="0"/>
              <a:ext cx="567" cy="328"/>
            </a:xfrm>
            <a:custGeom>
              <a:avLst/>
              <a:gdLst>
                <a:gd name="T0" fmla="*/ 284 w 21600"/>
                <a:gd name="T1" fmla="*/ 164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20179" y="0"/>
                  </a:moveTo>
                  <a:cubicBezTo>
                    <a:pt x="1421" y="0"/>
                    <a:pt x="1421" y="0"/>
                    <a:pt x="1421" y="0"/>
                  </a:cubicBezTo>
                  <a:cubicBezTo>
                    <a:pt x="568" y="0"/>
                    <a:pt x="0" y="1227"/>
                    <a:pt x="0" y="2455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455"/>
                    <a:pt x="21600" y="2455"/>
                    <a:pt x="21600" y="2455"/>
                  </a:cubicBezTo>
                  <a:cubicBezTo>
                    <a:pt x="21600" y="1227"/>
                    <a:pt x="20889" y="0"/>
                    <a:pt x="20179" y="0"/>
                  </a:cubicBezTo>
                  <a:close/>
                  <a:moveTo>
                    <a:pt x="20463" y="17918"/>
                  </a:moveTo>
                  <a:cubicBezTo>
                    <a:pt x="20463" y="18900"/>
                    <a:pt x="19895" y="19636"/>
                    <a:pt x="19326" y="19636"/>
                  </a:cubicBezTo>
                  <a:cubicBezTo>
                    <a:pt x="2132" y="19636"/>
                    <a:pt x="2132" y="19636"/>
                    <a:pt x="2132" y="19636"/>
                  </a:cubicBezTo>
                  <a:cubicBezTo>
                    <a:pt x="1563" y="19636"/>
                    <a:pt x="1137" y="18900"/>
                    <a:pt x="1137" y="17918"/>
                  </a:cubicBezTo>
                  <a:cubicBezTo>
                    <a:pt x="1137" y="3927"/>
                    <a:pt x="1137" y="3927"/>
                    <a:pt x="1137" y="3927"/>
                  </a:cubicBezTo>
                  <a:cubicBezTo>
                    <a:pt x="1137" y="2945"/>
                    <a:pt x="1563" y="1964"/>
                    <a:pt x="2132" y="1964"/>
                  </a:cubicBezTo>
                  <a:cubicBezTo>
                    <a:pt x="19326" y="1964"/>
                    <a:pt x="19326" y="1964"/>
                    <a:pt x="19326" y="1964"/>
                  </a:cubicBezTo>
                  <a:cubicBezTo>
                    <a:pt x="19895" y="1964"/>
                    <a:pt x="20463" y="2945"/>
                    <a:pt x="20463" y="3927"/>
                  </a:cubicBezTo>
                  <a:lnTo>
                    <a:pt x="20463" y="17918"/>
                  </a:lnTo>
                  <a:close/>
                  <a:moveTo>
                    <a:pt x="20463" y="17918"/>
                  </a:moveTo>
                </a:path>
              </a:pathLst>
            </a:custGeom>
            <a:grpFill/>
            <a:ln w="127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rgbClr val="0096D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2" name="グループ化 41"/>
          <p:cNvGrpSpPr>
            <a:grpSpLocks noChangeAspect="1"/>
          </p:cNvGrpSpPr>
          <p:nvPr/>
        </p:nvGrpSpPr>
        <p:grpSpPr>
          <a:xfrm>
            <a:off x="6789778" y="1310321"/>
            <a:ext cx="411731" cy="411731"/>
            <a:chOff x="3200402" y="4403250"/>
            <a:chExt cx="720000" cy="720000"/>
          </a:xfrm>
        </p:grpSpPr>
        <p:sp>
          <p:nvSpPr>
            <p:cNvPr id="43" name="正方形/長方形 42"/>
            <p:cNvSpPr>
              <a:spLocks noChangeAspect="1"/>
            </p:cNvSpPr>
            <p:nvPr/>
          </p:nvSpPr>
          <p:spPr>
            <a:xfrm>
              <a:off x="3200402" y="4403250"/>
              <a:ext cx="720000" cy="72000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4" name="フリーフォーム 43"/>
            <p:cNvSpPr>
              <a:spLocks noChangeAspect="1"/>
            </p:cNvSpPr>
            <p:nvPr/>
          </p:nvSpPr>
          <p:spPr>
            <a:xfrm>
              <a:off x="3200402" y="4403250"/>
              <a:ext cx="720000" cy="720000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5" name="円弧 44"/>
          <p:cNvSpPr/>
          <p:nvPr/>
        </p:nvSpPr>
        <p:spPr>
          <a:xfrm>
            <a:off x="6053358" y="1322167"/>
            <a:ext cx="745292" cy="836290"/>
          </a:xfrm>
          <a:prstGeom prst="arc">
            <a:avLst>
              <a:gd name="adj1" fmla="val 13398183"/>
              <a:gd name="adj2" fmla="val 19139766"/>
            </a:avLst>
          </a:prstGeom>
          <a:ln w="12700">
            <a:solidFill>
              <a:schemeClr val="bg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5658009" y="1780417"/>
            <a:ext cx="2005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22300">
              <a:lnSpc>
                <a:spcPct val="90000"/>
              </a:lnSpc>
              <a:spcAft>
                <a:spcPct val="35000"/>
              </a:spcAft>
            </a:pP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コントローラ</a:t>
            </a:r>
            <a:r>
              <a:rPr kumimoji="1"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kumimoji="1"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PC</a:t>
            </a: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を接続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3726941" y="3530751"/>
            <a:ext cx="1790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22300">
              <a:lnSpc>
                <a:spcPct val="90000"/>
              </a:lnSpc>
              <a:spcAft>
                <a:spcPts val="0"/>
              </a:spcAft>
            </a:pPr>
            <a:r>
              <a:rPr kumimoji="1"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ステップ</a:t>
            </a:r>
            <a:endParaRPr kumimoji="1" lang="en-US" altLang="ja-JP" sz="2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defTabSz="622300">
              <a:lnSpc>
                <a:spcPct val="90000"/>
              </a:lnSpc>
              <a:spcAft>
                <a:spcPts val="0"/>
              </a:spcAft>
            </a:pPr>
            <a:r>
              <a:rPr kumimoji="1"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ウィザード</a:t>
            </a: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</a:t>
            </a:r>
          </a:p>
        </p:txBody>
      </p:sp>
      <p:grpSp>
        <p:nvGrpSpPr>
          <p:cNvPr id="48" name="グループ化 47"/>
          <p:cNvGrpSpPr>
            <a:grpSpLocks noChangeAspect="1"/>
          </p:cNvGrpSpPr>
          <p:nvPr/>
        </p:nvGrpSpPr>
        <p:grpSpPr>
          <a:xfrm>
            <a:off x="7898181" y="3228322"/>
            <a:ext cx="411731" cy="411731"/>
            <a:chOff x="3200402" y="4403250"/>
            <a:chExt cx="720000" cy="720000"/>
          </a:xfrm>
        </p:grpSpPr>
        <p:sp>
          <p:nvSpPr>
            <p:cNvPr id="49" name="正方形/長方形 48"/>
            <p:cNvSpPr>
              <a:spLocks noChangeAspect="1"/>
            </p:cNvSpPr>
            <p:nvPr/>
          </p:nvSpPr>
          <p:spPr>
            <a:xfrm>
              <a:off x="3200402" y="4403250"/>
              <a:ext cx="720000" cy="72000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" name="フリーフォーム 49"/>
            <p:cNvSpPr>
              <a:spLocks noChangeAspect="1"/>
            </p:cNvSpPr>
            <p:nvPr/>
          </p:nvSpPr>
          <p:spPr>
            <a:xfrm>
              <a:off x="3200402" y="4403250"/>
              <a:ext cx="720000" cy="720000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51" name="円弧 50"/>
          <p:cNvSpPr/>
          <p:nvPr/>
        </p:nvSpPr>
        <p:spPr>
          <a:xfrm flipH="1">
            <a:off x="7161761" y="3277611"/>
            <a:ext cx="745292" cy="836290"/>
          </a:xfrm>
          <a:prstGeom prst="arc">
            <a:avLst>
              <a:gd name="adj1" fmla="val 13398183"/>
              <a:gd name="adj2" fmla="val 19139766"/>
            </a:avLst>
          </a:prstGeom>
          <a:ln w="12700">
            <a:solidFill>
              <a:schemeClr val="bg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2" name="グループ化 51"/>
          <p:cNvGrpSpPr>
            <a:grpSpLocks noChangeAspect="1"/>
          </p:cNvGrpSpPr>
          <p:nvPr/>
        </p:nvGrpSpPr>
        <p:grpSpPr>
          <a:xfrm>
            <a:off x="6801436" y="3243206"/>
            <a:ext cx="396847" cy="396847"/>
            <a:chOff x="3897614" y="1811746"/>
            <a:chExt cx="756000" cy="756000"/>
          </a:xfrm>
        </p:grpSpPr>
        <p:sp>
          <p:nvSpPr>
            <p:cNvPr id="53" name="正方形/長方形 52"/>
            <p:cNvSpPr/>
            <p:nvPr/>
          </p:nvSpPr>
          <p:spPr>
            <a:xfrm>
              <a:off x="3897614" y="1811746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4" name="フリーフォーム 53"/>
            <p:cNvSpPr>
              <a:spLocks noChangeAspect="1"/>
            </p:cNvSpPr>
            <p:nvPr/>
          </p:nvSpPr>
          <p:spPr>
            <a:xfrm>
              <a:off x="3935685" y="1849933"/>
              <a:ext cx="679859" cy="679626"/>
            </a:xfrm>
            <a:custGeom>
              <a:avLst/>
              <a:gdLst>
                <a:gd name="connsiteX0" fmla="*/ 720125 w 1440493"/>
                <a:gd name="connsiteY0" fmla="*/ 71764 h 1440000"/>
                <a:gd name="connsiteX1" fmla="*/ 583482 w 1440493"/>
                <a:gd name="connsiteY1" fmla="*/ 208407 h 1440000"/>
                <a:gd name="connsiteX2" fmla="*/ 583482 w 1440493"/>
                <a:gd name="connsiteY2" fmla="*/ 258399 h 1440000"/>
                <a:gd name="connsiteX3" fmla="*/ 633475 w 1440493"/>
                <a:gd name="connsiteY3" fmla="*/ 258399 h 1440000"/>
                <a:gd name="connsiteX4" fmla="*/ 688886 w 1440493"/>
                <a:gd name="connsiteY4" fmla="*/ 202987 h 1440000"/>
                <a:gd name="connsiteX5" fmla="*/ 688886 w 1440493"/>
                <a:gd name="connsiteY5" fmla="*/ 399161 h 1440000"/>
                <a:gd name="connsiteX6" fmla="*/ 654949 w 1440493"/>
                <a:gd name="connsiteY6" fmla="*/ 402582 h 1440000"/>
                <a:gd name="connsiteX7" fmla="*/ 539094 w 1440493"/>
                <a:gd name="connsiteY7" fmla="*/ 451334 h 1440000"/>
                <a:gd name="connsiteX8" fmla="*/ 518210 w 1440493"/>
                <a:gd name="connsiteY8" fmla="*/ 468565 h 1440000"/>
                <a:gd name="connsiteX9" fmla="*/ 383010 w 1440493"/>
                <a:gd name="connsiteY9" fmla="*/ 333366 h 1440000"/>
                <a:gd name="connsiteX10" fmla="*/ 457059 w 1440493"/>
                <a:gd name="connsiteY10" fmla="*/ 329050 h 1440000"/>
                <a:gd name="connsiteX11" fmla="*/ 492408 w 1440493"/>
                <a:gd name="connsiteY11" fmla="*/ 293701 h 1440000"/>
                <a:gd name="connsiteX12" fmla="*/ 460952 w 1440493"/>
                <a:gd name="connsiteY12" fmla="*/ 262244 h 1440000"/>
                <a:gd name="connsiteX13" fmla="*/ 278352 w 1440493"/>
                <a:gd name="connsiteY13" fmla="*/ 272886 h 1440000"/>
                <a:gd name="connsiteX14" fmla="*/ 278343 w 1440493"/>
                <a:gd name="connsiteY14" fmla="*/ 273044 h 1440000"/>
                <a:gd name="connsiteX15" fmla="*/ 278185 w 1440493"/>
                <a:gd name="connsiteY15" fmla="*/ 273053 h 1440000"/>
                <a:gd name="connsiteX16" fmla="*/ 267543 w 1440493"/>
                <a:gd name="connsiteY16" fmla="*/ 455654 h 1440000"/>
                <a:gd name="connsiteX17" fmla="*/ 275950 w 1440493"/>
                <a:gd name="connsiteY17" fmla="*/ 478703 h 1440000"/>
                <a:gd name="connsiteX18" fmla="*/ 299000 w 1440493"/>
                <a:gd name="connsiteY18" fmla="*/ 487110 h 1440000"/>
                <a:gd name="connsiteX19" fmla="*/ 334349 w 1440493"/>
                <a:gd name="connsiteY19" fmla="*/ 451760 h 1440000"/>
                <a:gd name="connsiteX20" fmla="*/ 338753 w 1440493"/>
                <a:gd name="connsiteY20" fmla="*/ 376195 h 1440000"/>
                <a:gd name="connsiteX21" fmla="*/ 474105 w 1440493"/>
                <a:gd name="connsiteY21" fmla="*/ 511548 h 1440000"/>
                <a:gd name="connsiteX22" fmla="*/ 451580 w 1440493"/>
                <a:gd name="connsiteY22" fmla="*/ 538849 h 1440000"/>
                <a:gd name="connsiteX23" fmla="*/ 402828 w 1440493"/>
                <a:gd name="connsiteY23" fmla="*/ 654703 h 1440000"/>
                <a:gd name="connsiteX24" fmla="*/ 399292 w 1440493"/>
                <a:gd name="connsiteY24" fmla="*/ 689777 h 1440000"/>
                <a:gd name="connsiteX25" fmla="*/ 210433 w 1440493"/>
                <a:gd name="connsiteY25" fmla="*/ 689777 h 1440000"/>
                <a:gd name="connsiteX26" fmla="*/ 266980 w 1440493"/>
                <a:gd name="connsiteY26" fmla="*/ 633231 h 1440000"/>
                <a:gd name="connsiteX27" fmla="*/ 266980 w 1440493"/>
                <a:gd name="connsiteY27" fmla="*/ 583239 h 1440000"/>
                <a:gd name="connsiteX28" fmla="*/ 241984 w 1440493"/>
                <a:gd name="connsiteY28" fmla="*/ 572885 h 1440000"/>
                <a:gd name="connsiteX29" fmla="*/ 216988 w 1440493"/>
                <a:gd name="connsiteY29" fmla="*/ 583239 h 1440000"/>
                <a:gd name="connsiteX30" fmla="*/ 80345 w 1440493"/>
                <a:gd name="connsiteY30" fmla="*/ 719881 h 1440000"/>
                <a:gd name="connsiteX31" fmla="*/ 80464 w 1440493"/>
                <a:gd name="connsiteY31" fmla="*/ 720000 h 1440000"/>
                <a:gd name="connsiteX32" fmla="*/ 80345 w 1440493"/>
                <a:gd name="connsiteY32" fmla="*/ 720118 h 1440000"/>
                <a:gd name="connsiteX33" fmla="*/ 216987 w 1440493"/>
                <a:gd name="connsiteY33" fmla="*/ 856761 h 1440000"/>
                <a:gd name="connsiteX34" fmla="*/ 266979 w 1440493"/>
                <a:gd name="connsiteY34" fmla="*/ 856761 h 1440000"/>
                <a:gd name="connsiteX35" fmla="*/ 266979 w 1440493"/>
                <a:gd name="connsiteY35" fmla="*/ 806769 h 1440000"/>
                <a:gd name="connsiteX36" fmla="*/ 211568 w 1440493"/>
                <a:gd name="connsiteY36" fmla="*/ 751357 h 1440000"/>
                <a:gd name="connsiteX37" fmla="*/ 399407 w 1440493"/>
                <a:gd name="connsiteY37" fmla="*/ 751357 h 1440000"/>
                <a:gd name="connsiteX38" fmla="*/ 402828 w 1440493"/>
                <a:gd name="connsiteY38" fmla="*/ 785297 h 1440000"/>
                <a:gd name="connsiteX39" fmla="*/ 451580 w 1440493"/>
                <a:gd name="connsiteY39" fmla="*/ 901151 h 1440000"/>
                <a:gd name="connsiteX40" fmla="*/ 475268 w 1440493"/>
                <a:gd name="connsiteY40" fmla="*/ 929862 h 1440000"/>
                <a:gd name="connsiteX41" fmla="*/ 336224 w 1440493"/>
                <a:gd name="connsiteY41" fmla="*/ 1068906 h 1440000"/>
                <a:gd name="connsiteX42" fmla="*/ 331820 w 1440493"/>
                <a:gd name="connsiteY42" fmla="*/ 993341 h 1440000"/>
                <a:gd name="connsiteX43" fmla="*/ 296471 w 1440493"/>
                <a:gd name="connsiteY43" fmla="*/ 957991 h 1440000"/>
                <a:gd name="connsiteX44" fmla="*/ 273421 w 1440493"/>
                <a:gd name="connsiteY44" fmla="*/ 966398 h 1440000"/>
                <a:gd name="connsiteX45" fmla="*/ 265014 w 1440493"/>
                <a:gd name="connsiteY45" fmla="*/ 989447 h 1440000"/>
                <a:gd name="connsiteX46" fmla="*/ 275656 w 1440493"/>
                <a:gd name="connsiteY46" fmla="*/ 1172048 h 1440000"/>
                <a:gd name="connsiteX47" fmla="*/ 275814 w 1440493"/>
                <a:gd name="connsiteY47" fmla="*/ 1172057 h 1440000"/>
                <a:gd name="connsiteX48" fmla="*/ 275823 w 1440493"/>
                <a:gd name="connsiteY48" fmla="*/ 1172215 h 1440000"/>
                <a:gd name="connsiteX49" fmla="*/ 458423 w 1440493"/>
                <a:gd name="connsiteY49" fmla="*/ 1182857 h 1440000"/>
                <a:gd name="connsiteX50" fmla="*/ 489879 w 1440493"/>
                <a:gd name="connsiteY50" fmla="*/ 1151400 h 1440000"/>
                <a:gd name="connsiteX51" fmla="*/ 454530 w 1440493"/>
                <a:gd name="connsiteY51" fmla="*/ 1116051 h 1440000"/>
                <a:gd name="connsiteX52" fmla="*/ 380481 w 1440493"/>
                <a:gd name="connsiteY52" fmla="*/ 1111735 h 1440000"/>
                <a:gd name="connsiteX53" fmla="*/ 519619 w 1440493"/>
                <a:gd name="connsiteY53" fmla="*/ 972598 h 1440000"/>
                <a:gd name="connsiteX54" fmla="*/ 539094 w 1440493"/>
                <a:gd name="connsiteY54" fmla="*/ 988666 h 1440000"/>
                <a:gd name="connsiteX55" fmla="*/ 654949 w 1440493"/>
                <a:gd name="connsiteY55" fmla="*/ 1037418 h 1440000"/>
                <a:gd name="connsiteX56" fmla="*/ 688887 w 1440493"/>
                <a:gd name="connsiteY56" fmla="*/ 1040839 h 1440000"/>
                <a:gd name="connsiteX57" fmla="*/ 688888 w 1440493"/>
                <a:gd name="connsiteY57" fmla="*/ 1246506 h 1440000"/>
                <a:gd name="connsiteX58" fmla="*/ 633476 w 1440493"/>
                <a:gd name="connsiteY58" fmla="*/ 1191095 h 1440000"/>
                <a:gd name="connsiteX59" fmla="*/ 583484 w 1440493"/>
                <a:gd name="connsiteY59" fmla="*/ 1191095 h 1440000"/>
                <a:gd name="connsiteX60" fmla="*/ 583484 w 1440493"/>
                <a:gd name="connsiteY60" fmla="*/ 1241087 h 1440000"/>
                <a:gd name="connsiteX61" fmla="*/ 720126 w 1440493"/>
                <a:gd name="connsiteY61" fmla="*/ 1377729 h 1440000"/>
                <a:gd name="connsiteX62" fmla="*/ 720245 w 1440493"/>
                <a:gd name="connsiteY62" fmla="*/ 1377610 h 1440000"/>
                <a:gd name="connsiteX63" fmla="*/ 720364 w 1440493"/>
                <a:gd name="connsiteY63" fmla="*/ 1377729 h 1440000"/>
                <a:gd name="connsiteX64" fmla="*/ 857006 w 1440493"/>
                <a:gd name="connsiteY64" fmla="*/ 1241086 h 1440000"/>
                <a:gd name="connsiteX65" fmla="*/ 867360 w 1440493"/>
                <a:gd name="connsiteY65" fmla="*/ 1216090 h 1440000"/>
                <a:gd name="connsiteX66" fmla="*/ 857006 w 1440493"/>
                <a:gd name="connsiteY66" fmla="*/ 1191094 h 1440000"/>
                <a:gd name="connsiteX67" fmla="*/ 807014 w 1440493"/>
                <a:gd name="connsiteY67" fmla="*/ 1191094 h 1440000"/>
                <a:gd name="connsiteX68" fmla="*/ 750468 w 1440493"/>
                <a:gd name="connsiteY68" fmla="*/ 1247641 h 1440000"/>
                <a:gd name="connsiteX69" fmla="*/ 750468 w 1440493"/>
                <a:gd name="connsiteY69" fmla="*/ 1040953 h 1440000"/>
                <a:gd name="connsiteX70" fmla="*/ 785543 w 1440493"/>
                <a:gd name="connsiteY70" fmla="*/ 1037418 h 1440000"/>
                <a:gd name="connsiteX71" fmla="*/ 901397 w 1440493"/>
                <a:gd name="connsiteY71" fmla="*/ 988666 h 1440000"/>
                <a:gd name="connsiteX72" fmla="*/ 929228 w 1440493"/>
                <a:gd name="connsiteY72" fmla="*/ 965703 h 1440000"/>
                <a:gd name="connsiteX73" fmla="*/ 1068466 w 1440493"/>
                <a:gd name="connsiteY73" fmla="*/ 1104940 h 1440000"/>
                <a:gd name="connsiteX74" fmla="*/ 994418 w 1440493"/>
                <a:gd name="connsiteY74" fmla="*/ 1109256 h 1440000"/>
                <a:gd name="connsiteX75" fmla="*/ 959068 w 1440493"/>
                <a:gd name="connsiteY75" fmla="*/ 1144605 h 1440000"/>
                <a:gd name="connsiteX76" fmla="*/ 990524 w 1440493"/>
                <a:gd name="connsiteY76" fmla="*/ 1176062 h 1440000"/>
                <a:gd name="connsiteX77" fmla="*/ 1173124 w 1440493"/>
                <a:gd name="connsiteY77" fmla="*/ 1165420 h 1440000"/>
                <a:gd name="connsiteX78" fmla="*/ 1173134 w 1440493"/>
                <a:gd name="connsiteY78" fmla="*/ 1165262 h 1440000"/>
                <a:gd name="connsiteX79" fmla="*/ 1173292 w 1440493"/>
                <a:gd name="connsiteY79" fmla="*/ 1165253 h 1440000"/>
                <a:gd name="connsiteX80" fmla="*/ 1183933 w 1440493"/>
                <a:gd name="connsiteY80" fmla="*/ 982652 h 1440000"/>
                <a:gd name="connsiteX81" fmla="*/ 1175526 w 1440493"/>
                <a:gd name="connsiteY81" fmla="*/ 959603 h 1440000"/>
                <a:gd name="connsiteX82" fmla="*/ 1152477 w 1440493"/>
                <a:gd name="connsiteY82" fmla="*/ 951196 h 1440000"/>
                <a:gd name="connsiteX83" fmla="*/ 1117127 w 1440493"/>
                <a:gd name="connsiteY83" fmla="*/ 986546 h 1440000"/>
                <a:gd name="connsiteX84" fmla="*/ 1112724 w 1440493"/>
                <a:gd name="connsiteY84" fmla="*/ 1062111 h 1440000"/>
                <a:gd name="connsiteX85" fmla="*/ 972118 w 1440493"/>
                <a:gd name="connsiteY85" fmla="*/ 921505 h 1440000"/>
                <a:gd name="connsiteX86" fmla="*/ 988912 w 1440493"/>
                <a:gd name="connsiteY86" fmla="*/ 901151 h 1440000"/>
                <a:gd name="connsiteX87" fmla="*/ 1037663 w 1440493"/>
                <a:gd name="connsiteY87" fmla="*/ 785297 h 1440000"/>
                <a:gd name="connsiteX88" fmla="*/ 1041085 w 1440493"/>
                <a:gd name="connsiteY88" fmla="*/ 751357 h 1440000"/>
                <a:gd name="connsiteX89" fmla="*/ 1223101 w 1440493"/>
                <a:gd name="connsiteY89" fmla="*/ 751357 h 1440000"/>
                <a:gd name="connsiteX90" fmla="*/ 1167689 w 1440493"/>
                <a:gd name="connsiteY90" fmla="*/ 806769 h 1440000"/>
                <a:gd name="connsiteX91" fmla="*/ 1167689 w 1440493"/>
                <a:gd name="connsiteY91" fmla="*/ 856761 h 1440000"/>
                <a:gd name="connsiteX92" fmla="*/ 1217681 w 1440493"/>
                <a:gd name="connsiteY92" fmla="*/ 856761 h 1440000"/>
                <a:gd name="connsiteX93" fmla="*/ 1354324 w 1440493"/>
                <a:gd name="connsiteY93" fmla="*/ 720118 h 1440000"/>
                <a:gd name="connsiteX94" fmla="*/ 1354205 w 1440493"/>
                <a:gd name="connsiteY94" fmla="*/ 720000 h 1440000"/>
                <a:gd name="connsiteX95" fmla="*/ 1354324 w 1440493"/>
                <a:gd name="connsiteY95" fmla="*/ 719881 h 1440000"/>
                <a:gd name="connsiteX96" fmla="*/ 1217681 w 1440493"/>
                <a:gd name="connsiteY96" fmla="*/ 583239 h 1440000"/>
                <a:gd name="connsiteX97" fmla="*/ 1192685 w 1440493"/>
                <a:gd name="connsiteY97" fmla="*/ 572885 h 1440000"/>
                <a:gd name="connsiteX98" fmla="*/ 1167689 w 1440493"/>
                <a:gd name="connsiteY98" fmla="*/ 583239 h 1440000"/>
                <a:gd name="connsiteX99" fmla="*/ 1167689 w 1440493"/>
                <a:gd name="connsiteY99" fmla="*/ 633231 h 1440000"/>
                <a:gd name="connsiteX100" fmla="*/ 1224236 w 1440493"/>
                <a:gd name="connsiteY100" fmla="*/ 689777 h 1440000"/>
                <a:gd name="connsiteX101" fmla="*/ 1041199 w 1440493"/>
                <a:gd name="connsiteY101" fmla="*/ 689777 h 1440000"/>
                <a:gd name="connsiteX102" fmla="*/ 1037663 w 1440493"/>
                <a:gd name="connsiteY102" fmla="*/ 654703 h 1440000"/>
                <a:gd name="connsiteX103" fmla="*/ 988912 w 1440493"/>
                <a:gd name="connsiteY103" fmla="*/ 538849 h 1440000"/>
                <a:gd name="connsiteX104" fmla="*/ 973891 w 1440493"/>
                <a:gd name="connsiteY104" fmla="*/ 520644 h 1440000"/>
                <a:gd name="connsiteX105" fmla="*/ 1108184 w 1440493"/>
                <a:gd name="connsiteY105" fmla="*/ 386351 h 1440000"/>
                <a:gd name="connsiteX106" fmla="*/ 1112587 w 1440493"/>
                <a:gd name="connsiteY106" fmla="*/ 461916 h 1440000"/>
                <a:gd name="connsiteX107" fmla="*/ 1147937 w 1440493"/>
                <a:gd name="connsiteY107" fmla="*/ 497266 h 1440000"/>
                <a:gd name="connsiteX108" fmla="*/ 1170986 w 1440493"/>
                <a:gd name="connsiteY108" fmla="*/ 488859 h 1440000"/>
                <a:gd name="connsiteX109" fmla="*/ 1179393 w 1440493"/>
                <a:gd name="connsiteY109" fmla="*/ 465810 h 1440000"/>
                <a:gd name="connsiteX110" fmla="*/ 1168752 w 1440493"/>
                <a:gd name="connsiteY110" fmla="*/ 283209 h 1440000"/>
                <a:gd name="connsiteX111" fmla="*/ 1168594 w 1440493"/>
                <a:gd name="connsiteY111" fmla="*/ 283200 h 1440000"/>
                <a:gd name="connsiteX112" fmla="*/ 1168584 w 1440493"/>
                <a:gd name="connsiteY112" fmla="*/ 283042 h 1440000"/>
                <a:gd name="connsiteX113" fmla="*/ 985984 w 1440493"/>
                <a:gd name="connsiteY113" fmla="*/ 272400 h 1440000"/>
                <a:gd name="connsiteX114" fmla="*/ 954528 w 1440493"/>
                <a:gd name="connsiteY114" fmla="*/ 303857 h 1440000"/>
                <a:gd name="connsiteX115" fmla="*/ 989878 w 1440493"/>
                <a:gd name="connsiteY115" fmla="*/ 339206 h 1440000"/>
                <a:gd name="connsiteX116" fmla="*/ 1063926 w 1440493"/>
                <a:gd name="connsiteY116" fmla="*/ 343522 h 1440000"/>
                <a:gd name="connsiteX117" fmla="*/ 931377 w 1440493"/>
                <a:gd name="connsiteY117" fmla="*/ 476070 h 1440000"/>
                <a:gd name="connsiteX118" fmla="*/ 901397 w 1440493"/>
                <a:gd name="connsiteY118" fmla="*/ 451334 h 1440000"/>
                <a:gd name="connsiteX119" fmla="*/ 785543 w 1440493"/>
                <a:gd name="connsiteY119" fmla="*/ 402582 h 1440000"/>
                <a:gd name="connsiteX120" fmla="*/ 750467 w 1440493"/>
                <a:gd name="connsiteY120" fmla="*/ 399046 h 1440000"/>
                <a:gd name="connsiteX121" fmla="*/ 750467 w 1440493"/>
                <a:gd name="connsiteY121" fmla="*/ 201853 h 1440000"/>
                <a:gd name="connsiteX122" fmla="*/ 807014 w 1440493"/>
                <a:gd name="connsiteY122" fmla="*/ 258399 h 1440000"/>
                <a:gd name="connsiteX123" fmla="*/ 857006 w 1440493"/>
                <a:gd name="connsiteY123" fmla="*/ 258399 h 1440000"/>
                <a:gd name="connsiteX124" fmla="*/ 867360 w 1440493"/>
                <a:gd name="connsiteY124" fmla="*/ 233403 h 1440000"/>
                <a:gd name="connsiteX125" fmla="*/ 857006 w 1440493"/>
                <a:gd name="connsiteY125" fmla="*/ 208407 h 1440000"/>
                <a:gd name="connsiteX126" fmla="*/ 720363 w 1440493"/>
                <a:gd name="connsiteY126" fmla="*/ 71764 h 1440000"/>
                <a:gd name="connsiteX127" fmla="*/ 720244 w 1440493"/>
                <a:gd name="connsiteY127" fmla="*/ 71883 h 1440000"/>
                <a:gd name="connsiteX128" fmla="*/ 0 w 1440493"/>
                <a:gd name="connsiteY128" fmla="*/ 0 h 1440000"/>
                <a:gd name="connsiteX129" fmla="*/ 1440493 w 1440493"/>
                <a:gd name="connsiteY129" fmla="*/ 0 h 1440000"/>
                <a:gd name="connsiteX130" fmla="*/ 1440493 w 1440493"/>
                <a:gd name="connsiteY130" fmla="*/ 1440000 h 1440000"/>
                <a:gd name="connsiteX131" fmla="*/ 0 w 1440493"/>
                <a:gd name="connsiteY131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440493" h="1440000">
                  <a:moveTo>
                    <a:pt x="720125" y="71764"/>
                  </a:moveTo>
                  <a:lnTo>
                    <a:pt x="583482" y="208407"/>
                  </a:lnTo>
                  <a:cubicBezTo>
                    <a:pt x="569677" y="222212"/>
                    <a:pt x="569677" y="244594"/>
                    <a:pt x="583482" y="258399"/>
                  </a:cubicBezTo>
                  <a:cubicBezTo>
                    <a:pt x="597287" y="272204"/>
                    <a:pt x="619670" y="272204"/>
                    <a:pt x="633475" y="258399"/>
                  </a:cubicBezTo>
                  <a:lnTo>
                    <a:pt x="688886" y="202987"/>
                  </a:lnTo>
                  <a:lnTo>
                    <a:pt x="688886" y="399161"/>
                  </a:lnTo>
                  <a:lnTo>
                    <a:pt x="654949" y="402582"/>
                  </a:lnTo>
                  <a:cubicBezTo>
                    <a:pt x="612765" y="411214"/>
                    <a:pt x="573568" y="428044"/>
                    <a:pt x="539094" y="451334"/>
                  </a:cubicBezTo>
                  <a:lnTo>
                    <a:pt x="518210" y="468565"/>
                  </a:lnTo>
                  <a:lnTo>
                    <a:pt x="383010" y="333366"/>
                  </a:lnTo>
                  <a:lnTo>
                    <a:pt x="457059" y="329050"/>
                  </a:lnTo>
                  <a:cubicBezTo>
                    <a:pt x="475507" y="327975"/>
                    <a:pt x="491334" y="312149"/>
                    <a:pt x="492408" y="293701"/>
                  </a:cubicBezTo>
                  <a:cubicBezTo>
                    <a:pt x="493484" y="275253"/>
                    <a:pt x="479400" y="261169"/>
                    <a:pt x="460952" y="262244"/>
                  </a:cubicBezTo>
                  <a:lnTo>
                    <a:pt x="278352" y="272886"/>
                  </a:lnTo>
                  <a:lnTo>
                    <a:pt x="278343" y="273044"/>
                  </a:lnTo>
                  <a:lnTo>
                    <a:pt x="278185" y="273053"/>
                  </a:lnTo>
                  <a:lnTo>
                    <a:pt x="267543" y="455654"/>
                  </a:lnTo>
                  <a:cubicBezTo>
                    <a:pt x="267006" y="464878"/>
                    <a:pt x="270258" y="473011"/>
                    <a:pt x="275950" y="478703"/>
                  </a:cubicBezTo>
                  <a:cubicBezTo>
                    <a:pt x="281643" y="484396"/>
                    <a:pt x="289776" y="487648"/>
                    <a:pt x="299000" y="487110"/>
                  </a:cubicBezTo>
                  <a:cubicBezTo>
                    <a:pt x="317448" y="486035"/>
                    <a:pt x="333274" y="470209"/>
                    <a:pt x="334349" y="451760"/>
                  </a:cubicBezTo>
                  <a:lnTo>
                    <a:pt x="338753" y="376195"/>
                  </a:lnTo>
                  <a:lnTo>
                    <a:pt x="474105" y="511548"/>
                  </a:lnTo>
                  <a:lnTo>
                    <a:pt x="451580" y="538849"/>
                  </a:lnTo>
                  <a:cubicBezTo>
                    <a:pt x="428290" y="573323"/>
                    <a:pt x="411460" y="612520"/>
                    <a:pt x="402828" y="654703"/>
                  </a:cubicBezTo>
                  <a:lnTo>
                    <a:pt x="399292" y="689777"/>
                  </a:lnTo>
                  <a:lnTo>
                    <a:pt x="210433" y="689777"/>
                  </a:lnTo>
                  <a:lnTo>
                    <a:pt x="266980" y="633231"/>
                  </a:lnTo>
                  <a:cubicBezTo>
                    <a:pt x="280785" y="619426"/>
                    <a:pt x="280785" y="597044"/>
                    <a:pt x="266980" y="583239"/>
                  </a:cubicBezTo>
                  <a:cubicBezTo>
                    <a:pt x="260077" y="576336"/>
                    <a:pt x="251030" y="572885"/>
                    <a:pt x="241984" y="572885"/>
                  </a:cubicBezTo>
                  <a:cubicBezTo>
                    <a:pt x="232937" y="572885"/>
                    <a:pt x="223890" y="576336"/>
                    <a:pt x="216988" y="583239"/>
                  </a:cubicBezTo>
                  <a:lnTo>
                    <a:pt x="80345" y="719881"/>
                  </a:lnTo>
                  <a:lnTo>
                    <a:pt x="80464" y="720000"/>
                  </a:lnTo>
                  <a:lnTo>
                    <a:pt x="80345" y="720118"/>
                  </a:lnTo>
                  <a:lnTo>
                    <a:pt x="216987" y="856761"/>
                  </a:lnTo>
                  <a:cubicBezTo>
                    <a:pt x="230792" y="870566"/>
                    <a:pt x="253174" y="870566"/>
                    <a:pt x="266979" y="856761"/>
                  </a:cubicBezTo>
                  <a:cubicBezTo>
                    <a:pt x="280784" y="842956"/>
                    <a:pt x="280784" y="820574"/>
                    <a:pt x="266979" y="806769"/>
                  </a:cubicBezTo>
                  <a:lnTo>
                    <a:pt x="211568" y="751357"/>
                  </a:lnTo>
                  <a:lnTo>
                    <a:pt x="399407" y="751357"/>
                  </a:lnTo>
                  <a:lnTo>
                    <a:pt x="402828" y="785297"/>
                  </a:lnTo>
                  <a:cubicBezTo>
                    <a:pt x="411460" y="827481"/>
                    <a:pt x="428290" y="866678"/>
                    <a:pt x="451580" y="901151"/>
                  </a:cubicBezTo>
                  <a:lnTo>
                    <a:pt x="475268" y="929862"/>
                  </a:lnTo>
                  <a:lnTo>
                    <a:pt x="336224" y="1068906"/>
                  </a:lnTo>
                  <a:lnTo>
                    <a:pt x="331820" y="993341"/>
                  </a:lnTo>
                  <a:cubicBezTo>
                    <a:pt x="330745" y="974892"/>
                    <a:pt x="314919" y="959066"/>
                    <a:pt x="296471" y="957991"/>
                  </a:cubicBezTo>
                  <a:cubicBezTo>
                    <a:pt x="287247" y="957453"/>
                    <a:pt x="279114" y="960705"/>
                    <a:pt x="273421" y="966398"/>
                  </a:cubicBezTo>
                  <a:cubicBezTo>
                    <a:pt x="267729" y="972090"/>
                    <a:pt x="264477" y="980223"/>
                    <a:pt x="265014" y="989447"/>
                  </a:cubicBezTo>
                  <a:lnTo>
                    <a:pt x="275656" y="1172048"/>
                  </a:lnTo>
                  <a:lnTo>
                    <a:pt x="275814" y="1172057"/>
                  </a:lnTo>
                  <a:lnTo>
                    <a:pt x="275823" y="1172215"/>
                  </a:lnTo>
                  <a:lnTo>
                    <a:pt x="458423" y="1182857"/>
                  </a:lnTo>
                  <a:cubicBezTo>
                    <a:pt x="476871" y="1183932"/>
                    <a:pt x="490955" y="1169848"/>
                    <a:pt x="489879" y="1151400"/>
                  </a:cubicBezTo>
                  <a:cubicBezTo>
                    <a:pt x="488805" y="1132952"/>
                    <a:pt x="472978" y="1117126"/>
                    <a:pt x="454530" y="1116051"/>
                  </a:cubicBezTo>
                  <a:lnTo>
                    <a:pt x="380481" y="1111735"/>
                  </a:lnTo>
                  <a:lnTo>
                    <a:pt x="519619" y="972598"/>
                  </a:lnTo>
                  <a:lnTo>
                    <a:pt x="539094" y="988666"/>
                  </a:lnTo>
                  <a:cubicBezTo>
                    <a:pt x="573568" y="1011956"/>
                    <a:pt x="612765" y="1028786"/>
                    <a:pt x="654949" y="1037418"/>
                  </a:cubicBezTo>
                  <a:lnTo>
                    <a:pt x="688887" y="1040839"/>
                  </a:lnTo>
                  <a:lnTo>
                    <a:pt x="688888" y="1246506"/>
                  </a:lnTo>
                  <a:lnTo>
                    <a:pt x="633476" y="1191095"/>
                  </a:lnTo>
                  <a:cubicBezTo>
                    <a:pt x="619671" y="1177290"/>
                    <a:pt x="597289" y="1177290"/>
                    <a:pt x="583484" y="1191095"/>
                  </a:cubicBezTo>
                  <a:cubicBezTo>
                    <a:pt x="569679" y="1204900"/>
                    <a:pt x="569679" y="1227282"/>
                    <a:pt x="583484" y="1241087"/>
                  </a:cubicBezTo>
                  <a:lnTo>
                    <a:pt x="720126" y="1377729"/>
                  </a:lnTo>
                  <a:lnTo>
                    <a:pt x="720245" y="1377610"/>
                  </a:lnTo>
                  <a:lnTo>
                    <a:pt x="720364" y="1377729"/>
                  </a:lnTo>
                  <a:lnTo>
                    <a:pt x="857006" y="1241086"/>
                  </a:lnTo>
                  <a:cubicBezTo>
                    <a:pt x="863909" y="1234184"/>
                    <a:pt x="867360" y="1225137"/>
                    <a:pt x="867360" y="1216090"/>
                  </a:cubicBezTo>
                  <a:cubicBezTo>
                    <a:pt x="867360" y="1207044"/>
                    <a:pt x="863909" y="1197997"/>
                    <a:pt x="857006" y="1191094"/>
                  </a:cubicBezTo>
                  <a:cubicBezTo>
                    <a:pt x="843201" y="1177289"/>
                    <a:pt x="820819" y="1177289"/>
                    <a:pt x="807014" y="1191094"/>
                  </a:cubicBezTo>
                  <a:lnTo>
                    <a:pt x="750468" y="1247641"/>
                  </a:lnTo>
                  <a:lnTo>
                    <a:pt x="750468" y="1040953"/>
                  </a:lnTo>
                  <a:lnTo>
                    <a:pt x="785543" y="1037418"/>
                  </a:lnTo>
                  <a:cubicBezTo>
                    <a:pt x="827726" y="1028786"/>
                    <a:pt x="866923" y="1011956"/>
                    <a:pt x="901397" y="988666"/>
                  </a:cubicBezTo>
                  <a:lnTo>
                    <a:pt x="929228" y="965703"/>
                  </a:lnTo>
                  <a:lnTo>
                    <a:pt x="1068466" y="1104940"/>
                  </a:lnTo>
                  <a:lnTo>
                    <a:pt x="994418" y="1109256"/>
                  </a:lnTo>
                  <a:cubicBezTo>
                    <a:pt x="975970" y="1110331"/>
                    <a:pt x="960143" y="1126157"/>
                    <a:pt x="959068" y="1144605"/>
                  </a:cubicBezTo>
                  <a:cubicBezTo>
                    <a:pt x="957993" y="1163053"/>
                    <a:pt x="972076" y="1177137"/>
                    <a:pt x="990524" y="1176062"/>
                  </a:cubicBezTo>
                  <a:lnTo>
                    <a:pt x="1173124" y="1165420"/>
                  </a:lnTo>
                  <a:lnTo>
                    <a:pt x="1173134" y="1165262"/>
                  </a:lnTo>
                  <a:lnTo>
                    <a:pt x="1173292" y="1165253"/>
                  </a:lnTo>
                  <a:lnTo>
                    <a:pt x="1183933" y="982652"/>
                  </a:lnTo>
                  <a:cubicBezTo>
                    <a:pt x="1184471" y="973428"/>
                    <a:pt x="1181219" y="965295"/>
                    <a:pt x="1175526" y="959603"/>
                  </a:cubicBezTo>
                  <a:cubicBezTo>
                    <a:pt x="1169834" y="953910"/>
                    <a:pt x="1161701" y="950658"/>
                    <a:pt x="1152477" y="951196"/>
                  </a:cubicBezTo>
                  <a:cubicBezTo>
                    <a:pt x="1134029" y="952271"/>
                    <a:pt x="1118202" y="968097"/>
                    <a:pt x="1117127" y="986546"/>
                  </a:cubicBezTo>
                  <a:lnTo>
                    <a:pt x="1112724" y="1062111"/>
                  </a:lnTo>
                  <a:lnTo>
                    <a:pt x="972118" y="921505"/>
                  </a:lnTo>
                  <a:lnTo>
                    <a:pt x="988912" y="901151"/>
                  </a:lnTo>
                  <a:cubicBezTo>
                    <a:pt x="1012202" y="866678"/>
                    <a:pt x="1029031" y="827481"/>
                    <a:pt x="1037663" y="785297"/>
                  </a:cubicBezTo>
                  <a:lnTo>
                    <a:pt x="1041085" y="751357"/>
                  </a:lnTo>
                  <a:lnTo>
                    <a:pt x="1223101" y="751357"/>
                  </a:lnTo>
                  <a:lnTo>
                    <a:pt x="1167689" y="806769"/>
                  </a:lnTo>
                  <a:cubicBezTo>
                    <a:pt x="1153884" y="820574"/>
                    <a:pt x="1153884" y="842956"/>
                    <a:pt x="1167689" y="856761"/>
                  </a:cubicBezTo>
                  <a:cubicBezTo>
                    <a:pt x="1181494" y="870566"/>
                    <a:pt x="1203876" y="870566"/>
                    <a:pt x="1217681" y="856761"/>
                  </a:cubicBezTo>
                  <a:lnTo>
                    <a:pt x="1354324" y="720118"/>
                  </a:lnTo>
                  <a:lnTo>
                    <a:pt x="1354205" y="720000"/>
                  </a:lnTo>
                  <a:lnTo>
                    <a:pt x="1354324" y="719881"/>
                  </a:lnTo>
                  <a:lnTo>
                    <a:pt x="1217681" y="583239"/>
                  </a:lnTo>
                  <a:cubicBezTo>
                    <a:pt x="1210778" y="576336"/>
                    <a:pt x="1201732" y="572885"/>
                    <a:pt x="1192685" y="572885"/>
                  </a:cubicBezTo>
                  <a:cubicBezTo>
                    <a:pt x="1183638" y="572885"/>
                    <a:pt x="1174591" y="576336"/>
                    <a:pt x="1167689" y="583239"/>
                  </a:cubicBezTo>
                  <a:cubicBezTo>
                    <a:pt x="1153884" y="597044"/>
                    <a:pt x="1153884" y="619426"/>
                    <a:pt x="1167689" y="633231"/>
                  </a:cubicBezTo>
                  <a:lnTo>
                    <a:pt x="1224236" y="689777"/>
                  </a:lnTo>
                  <a:lnTo>
                    <a:pt x="1041199" y="689777"/>
                  </a:lnTo>
                  <a:lnTo>
                    <a:pt x="1037663" y="654703"/>
                  </a:lnTo>
                  <a:cubicBezTo>
                    <a:pt x="1029031" y="612520"/>
                    <a:pt x="1012202" y="573323"/>
                    <a:pt x="988912" y="538849"/>
                  </a:cubicBezTo>
                  <a:lnTo>
                    <a:pt x="973891" y="520644"/>
                  </a:lnTo>
                  <a:lnTo>
                    <a:pt x="1108184" y="386351"/>
                  </a:lnTo>
                  <a:lnTo>
                    <a:pt x="1112587" y="461916"/>
                  </a:lnTo>
                  <a:cubicBezTo>
                    <a:pt x="1113662" y="480365"/>
                    <a:pt x="1129489" y="496191"/>
                    <a:pt x="1147937" y="497266"/>
                  </a:cubicBezTo>
                  <a:cubicBezTo>
                    <a:pt x="1157161" y="497804"/>
                    <a:pt x="1165294" y="494552"/>
                    <a:pt x="1170986" y="488859"/>
                  </a:cubicBezTo>
                  <a:cubicBezTo>
                    <a:pt x="1176679" y="483167"/>
                    <a:pt x="1179931" y="475034"/>
                    <a:pt x="1179393" y="465810"/>
                  </a:cubicBezTo>
                  <a:lnTo>
                    <a:pt x="1168752" y="283209"/>
                  </a:lnTo>
                  <a:lnTo>
                    <a:pt x="1168594" y="283200"/>
                  </a:lnTo>
                  <a:lnTo>
                    <a:pt x="1168584" y="283042"/>
                  </a:lnTo>
                  <a:lnTo>
                    <a:pt x="985984" y="272400"/>
                  </a:lnTo>
                  <a:cubicBezTo>
                    <a:pt x="967536" y="271325"/>
                    <a:pt x="953453" y="285409"/>
                    <a:pt x="954528" y="303857"/>
                  </a:cubicBezTo>
                  <a:cubicBezTo>
                    <a:pt x="955603" y="322305"/>
                    <a:pt x="971430" y="338131"/>
                    <a:pt x="989878" y="339206"/>
                  </a:cubicBezTo>
                  <a:lnTo>
                    <a:pt x="1063926" y="343522"/>
                  </a:lnTo>
                  <a:lnTo>
                    <a:pt x="931377" y="476070"/>
                  </a:lnTo>
                  <a:lnTo>
                    <a:pt x="901397" y="451334"/>
                  </a:lnTo>
                  <a:cubicBezTo>
                    <a:pt x="866923" y="428044"/>
                    <a:pt x="827726" y="411214"/>
                    <a:pt x="785543" y="402582"/>
                  </a:cubicBezTo>
                  <a:lnTo>
                    <a:pt x="750467" y="399046"/>
                  </a:lnTo>
                  <a:lnTo>
                    <a:pt x="750467" y="201853"/>
                  </a:lnTo>
                  <a:lnTo>
                    <a:pt x="807014" y="258399"/>
                  </a:lnTo>
                  <a:cubicBezTo>
                    <a:pt x="820819" y="272205"/>
                    <a:pt x="843201" y="272205"/>
                    <a:pt x="857006" y="258399"/>
                  </a:cubicBezTo>
                  <a:cubicBezTo>
                    <a:pt x="863909" y="251497"/>
                    <a:pt x="867360" y="242450"/>
                    <a:pt x="867360" y="233403"/>
                  </a:cubicBezTo>
                  <a:cubicBezTo>
                    <a:pt x="867360" y="224357"/>
                    <a:pt x="863909" y="215310"/>
                    <a:pt x="857006" y="208407"/>
                  </a:cubicBezTo>
                  <a:lnTo>
                    <a:pt x="720363" y="71764"/>
                  </a:lnTo>
                  <a:lnTo>
                    <a:pt x="720244" y="71883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55" name="正方形/長方形 54"/>
          <p:cNvSpPr/>
          <p:nvPr/>
        </p:nvSpPr>
        <p:spPr>
          <a:xfrm>
            <a:off x="6755855" y="3671227"/>
            <a:ext cx="1995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22300">
              <a:lnSpc>
                <a:spcPct val="90000"/>
              </a:lnSpc>
              <a:spcAft>
                <a:spcPct val="35000"/>
              </a:spcAft>
            </a:pP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コントローラをネットワーク</a:t>
            </a:r>
            <a:r>
              <a:rPr kumimoji="1"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kumimoji="1" lang="en-US" altLang="ja-JP" sz="200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200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</a:t>
            </a:r>
            <a:endParaRPr kumimoji="1"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5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997" y="3134015"/>
            <a:ext cx="887157" cy="1316750"/>
          </a:xfrm>
          <a:prstGeom prst="rect">
            <a:avLst/>
          </a:prstGeom>
        </p:spPr>
      </p:pic>
      <p:pic>
        <p:nvPicPr>
          <p:cNvPr id="36" name="Picture 10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19" y="1029820"/>
            <a:ext cx="790050" cy="1316750"/>
          </a:xfrm>
          <a:prstGeom prst="rect">
            <a:avLst/>
          </a:prstGeom>
        </p:spPr>
      </p:pic>
      <p:pic>
        <p:nvPicPr>
          <p:cNvPr id="37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10" y="2697870"/>
            <a:ext cx="836136" cy="131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0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よくある</a:t>
            </a:r>
            <a:r>
              <a:rPr kumimoji="1"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サービス</a:t>
            </a:r>
            <a:r>
              <a:rPr lang="ja-JP" altLang="en-US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追加、変更</a:t>
            </a:r>
            <a:endParaRPr kumimoji="1"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/>
          <p:cNvSpPr txBox="1">
            <a:spLocks noChangeAspect="1"/>
          </p:cNvSpPr>
          <p:nvPr/>
        </p:nvSpPr>
        <p:spPr>
          <a:xfrm>
            <a:off x="6790349" y="514984"/>
            <a:ext cx="1858351" cy="1858351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38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38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円弧 3"/>
          <p:cNvSpPr>
            <a:spLocks noChangeAspect="1"/>
          </p:cNvSpPr>
          <p:nvPr/>
        </p:nvSpPr>
        <p:spPr>
          <a:xfrm>
            <a:off x="6790349" y="514983"/>
            <a:ext cx="1858351" cy="1858351"/>
          </a:xfrm>
          <a:prstGeom prst="arc">
            <a:avLst>
              <a:gd name="adj1" fmla="val 16200000"/>
              <a:gd name="adj2" fmla="val 5413793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181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プールの追加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65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738"/>
            <a:ext cx="6025443" cy="33893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無線クライアント向け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サービス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741678" y="1211084"/>
            <a:ext cx="4043547" cy="577937"/>
            <a:chOff x="4741677" y="3303089"/>
            <a:chExt cx="4043547" cy="452935"/>
          </a:xfrm>
        </p:grpSpPr>
        <p:sp>
          <p:nvSpPr>
            <p:cNvPr id="6" name="正方形/長方形 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ワイヤレス設定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の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[DHCP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サーバ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を選択し、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新規プールの作成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をクリック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71438" y="2556502"/>
            <a:ext cx="1181100" cy="23721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楕円 9"/>
          <p:cNvSpPr>
            <a:spLocks noChangeAspect="1"/>
          </p:cNvSpPr>
          <p:nvPr/>
        </p:nvSpPr>
        <p:spPr>
          <a:xfrm>
            <a:off x="19049" y="2435335"/>
            <a:ext cx="237219" cy="23721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1395702" y="2519363"/>
            <a:ext cx="4543425" cy="615076"/>
          </a:xfrm>
          <a:prstGeom prst="roundRect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1390650" y="3076575"/>
            <a:ext cx="200025" cy="143827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853113" y="2519363"/>
            <a:ext cx="2846317" cy="98545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2"/>
          <a:srcRect l="22348" t="40673" r="3618" b="39204"/>
          <a:stretch/>
        </p:blipFill>
        <p:spPr>
          <a:xfrm>
            <a:off x="1590675" y="3504815"/>
            <a:ext cx="7192579" cy="1099660"/>
          </a:xfrm>
          <a:prstGeom prst="roundRect">
            <a:avLst>
              <a:gd name="adj" fmla="val 10000"/>
            </a:avLst>
          </a:prstGeom>
          <a:ln w="12700">
            <a:solidFill>
              <a:schemeClr val="accent2"/>
            </a:solidFill>
          </a:ln>
        </p:spPr>
      </p:pic>
      <p:sp>
        <p:nvSpPr>
          <p:cNvPr id="8" name="楕円 7"/>
          <p:cNvSpPr>
            <a:spLocks noChangeAspect="1"/>
          </p:cNvSpPr>
          <p:nvPr/>
        </p:nvSpPr>
        <p:spPr>
          <a:xfrm>
            <a:off x="1672090" y="3616932"/>
            <a:ext cx="237219" cy="23721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10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1084"/>
            <a:ext cx="6008828" cy="33799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WLAN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詳細画面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741678" y="1211084"/>
            <a:ext cx="3794997" cy="658659"/>
            <a:chOff x="4741677" y="3303089"/>
            <a:chExt cx="4043547" cy="452935"/>
          </a:xfrm>
        </p:grpSpPr>
        <p:sp>
          <p:nvSpPr>
            <p:cNvPr id="6" name="正方形/長方形 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WLAN</a:t>
              </a:r>
              <a:r>
                <a:rPr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で追加設定画面が表示されます。</a:t>
              </a:r>
              <a:endParaRPr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変更時も同様の画面が表示されます。</a:t>
              </a: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8" name="楕円 7"/>
          <p:cNvSpPr>
            <a:spLocks noChangeAspect="1"/>
          </p:cNvSpPr>
          <p:nvPr/>
        </p:nvSpPr>
        <p:spPr>
          <a:xfrm>
            <a:off x="1646386" y="1201738"/>
            <a:ext cx="237219" cy="23721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01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無線クライアント向け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サービス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9714" t="3313" r="23216" b="16136"/>
          <a:stretch/>
        </p:blipFill>
        <p:spPr>
          <a:xfrm>
            <a:off x="431800" y="1201738"/>
            <a:ext cx="3908948" cy="3762858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4741678" y="1212173"/>
            <a:ext cx="4043547" cy="374240"/>
            <a:chOff x="4741677" y="3303089"/>
            <a:chExt cx="4043547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英数字で 分かりやすい名前を付けてください。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9" name="楕円 8"/>
          <p:cNvSpPr>
            <a:spLocks noChangeAspect="1"/>
          </p:cNvSpPr>
          <p:nvPr/>
        </p:nvSpPr>
        <p:spPr>
          <a:xfrm>
            <a:off x="928214" y="2075854"/>
            <a:ext cx="261067" cy="26106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楕円 9"/>
          <p:cNvSpPr>
            <a:spLocks noChangeAspect="1"/>
          </p:cNvSpPr>
          <p:nvPr/>
        </p:nvSpPr>
        <p:spPr>
          <a:xfrm>
            <a:off x="896134" y="1586413"/>
            <a:ext cx="261067" cy="26106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楕円 11"/>
          <p:cNvSpPr>
            <a:spLocks noChangeAspect="1"/>
          </p:cNvSpPr>
          <p:nvPr/>
        </p:nvSpPr>
        <p:spPr>
          <a:xfrm>
            <a:off x="978939" y="2879482"/>
            <a:ext cx="261067" cy="26106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楕円 12"/>
          <p:cNvSpPr>
            <a:spLocks noChangeAspect="1"/>
          </p:cNvSpPr>
          <p:nvPr/>
        </p:nvSpPr>
        <p:spPr>
          <a:xfrm>
            <a:off x="533399" y="3275389"/>
            <a:ext cx="261067" cy="26106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楕円 13"/>
          <p:cNvSpPr>
            <a:spLocks noChangeAspect="1"/>
          </p:cNvSpPr>
          <p:nvPr/>
        </p:nvSpPr>
        <p:spPr>
          <a:xfrm>
            <a:off x="885100" y="3717358"/>
            <a:ext cx="261067" cy="26106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4741678" y="1631214"/>
            <a:ext cx="4043547" cy="1129524"/>
            <a:chOff x="4741677" y="3303089"/>
            <a:chExt cx="4043547" cy="452935"/>
          </a:xfrm>
        </p:grpSpPr>
        <p:sp>
          <p:nvSpPr>
            <p:cNvPr id="16" name="正方形/長方形 1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管理ネットワークと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同じネットワークの場合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	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管理ネットワーク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をチェック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違うネットワーク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の場合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	[VLAN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ID]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番号を入力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8" name="楕円 17"/>
          <p:cNvSpPr>
            <a:spLocks noChangeAspect="1"/>
          </p:cNvSpPr>
          <p:nvPr/>
        </p:nvSpPr>
        <p:spPr>
          <a:xfrm>
            <a:off x="2386274" y="2075853"/>
            <a:ext cx="261067" cy="26106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楕円 21"/>
          <p:cNvSpPr>
            <a:spLocks noChangeAspect="1"/>
          </p:cNvSpPr>
          <p:nvPr/>
        </p:nvSpPr>
        <p:spPr>
          <a:xfrm>
            <a:off x="533400" y="2556452"/>
            <a:ext cx="261067" cy="26106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4741678" y="2805539"/>
            <a:ext cx="4043547" cy="372185"/>
            <a:chOff x="4741677" y="3303089"/>
            <a:chExt cx="4043547" cy="452935"/>
          </a:xfrm>
        </p:grpSpPr>
        <p:sp>
          <p:nvSpPr>
            <p:cNvPr id="27" name="正方形/長方形 2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貸し出すアドレスのネットワーク情報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4741678" y="3222525"/>
            <a:ext cx="4043547" cy="366796"/>
            <a:chOff x="4741677" y="3303089"/>
            <a:chExt cx="4043547" cy="452935"/>
          </a:xfrm>
        </p:grpSpPr>
        <p:sp>
          <p:nvSpPr>
            <p:cNvPr id="31" name="正方形/長方形 30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貸し出す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アドレスの範囲を指定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4741678" y="3634122"/>
            <a:ext cx="4043547" cy="344305"/>
            <a:chOff x="4741677" y="3303087"/>
            <a:chExt cx="4043547" cy="452937"/>
          </a:xfrm>
        </p:grpSpPr>
        <p:sp>
          <p:nvSpPr>
            <p:cNvPr id="39" name="正方形/長方形 38"/>
            <p:cNvSpPr/>
            <p:nvPr/>
          </p:nvSpPr>
          <p:spPr>
            <a:xfrm>
              <a:off x="5054599" y="3303087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貸し出し先端末のドメイン名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5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4741678" y="4023230"/>
            <a:ext cx="4043547" cy="567673"/>
            <a:chOff x="4741677" y="3303089"/>
            <a:chExt cx="4043547" cy="452935"/>
          </a:xfrm>
        </p:grpSpPr>
        <p:sp>
          <p:nvSpPr>
            <p:cNvPr id="42" name="正方形/長方形 41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全て入力し終わりましたら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適用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をクリックしてください。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48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738"/>
            <a:ext cx="6025444" cy="33893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無線クライアント向け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サービス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続き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下矢印 3"/>
          <p:cNvSpPr>
            <a:spLocks noChangeAspect="1"/>
          </p:cNvSpPr>
          <p:nvPr/>
        </p:nvSpPr>
        <p:spPr>
          <a:xfrm rot="2700000">
            <a:off x="2525291" y="1799642"/>
            <a:ext cx="305667" cy="305667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2678124" y="1678004"/>
            <a:ext cx="251418" cy="25141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41678" y="1212172"/>
            <a:ext cx="4043547" cy="432279"/>
            <a:chOff x="4741677" y="3303089"/>
            <a:chExt cx="4043547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登録が成功すると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つ増加します。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4739707" y="1678004"/>
            <a:ext cx="4043547" cy="432279"/>
            <a:chOff x="4741677" y="3303089"/>
            <a:chExt cx="4043547" cy="452935"/>
          </a:xfrm>
        </p:grpSpPr>
        <p:sp>
          <p:nvSpPr>
            <p:cNvPr id="10" name="正方形/長方形 9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必要な分だけ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DHCP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プールを登録してください。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92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4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lang="ja-JP" altLang="en-US" sz="4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の設定</a:t>
            </a:r>
            <a:endParaRPr lang="ja-JP" altLang="en-US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598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7325487" cy="731837"/>
          </a:xfrm>
        </p:spPr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の設定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738"/>
            <a:ext cx="6027994" cy="3390747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4741678" y="1201738"/>
            <a:ext cx="3549337" cy="574675"/>
            <a:chOff x="4741677" y="3303089"/>
            <a:chExt cx="4043547" cy="452935"/>
          </a:xfrm>
        </p:grpSpPr>
        <p:sp>
          <p:nvSpPr>
            <p:cNvPr id="6" name="正方形/長方形 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ワイヤレス設定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の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[WLAN]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を選択し、作成した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SSID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の左側のアイコンをクリック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2" name="角丸四角形 11"/>
          <p:cNvSpPr/>
          <p:nvPr/>
        </p:nvSpPr>
        <p:spPr>
          <a:xfrm>
            <a:off x="1390650" y="2571750"/>
            <a:ext cx="3762376" cy="604838"/>
          </a:xfrm>
          <a:prstGeom prst="roundRect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1414854" y="3148133"/>
            <a:ext cx="408643" cy="133826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642038" y="2606385"/>
            <a:ext cx="2639182" cy="101683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l="22769" t="39936" r="3676" b="41757"/>
          <a:stretch/>
        </p:blipFill>
        <p:spPr>
          <a:xfrm>
            <a:off x="1880397" y="3624651"/>
            <a:ext cx="6902858" cy="966399"/>
          </a:xfrm>
          <a:prstGeom prst="roundRect">
            <a:avLst/>
          </a:prstGeom>
          <a:ln w="12700">
            <a:solidFill>
              <a:schemeClr val="accent2"/>
            </a:solidFill>
          </a:ln>
        </p:spPr>
      </p:pic>
      <p:sp>
        <p:nvSpPr>
          <p:cNvPr id="13" name="下矢印 12"/>
          <p:cNvSpPr>
            <a:spLocks noChangeAspect="1"/>
          </p:cNvSpPr>
          <p:nvPr/>
        </p:nvSpPr>
        <p:spPr>
          <a:xfrm rot="18900000" flipH="1">
            <a:off x="1736929" y="4082751"/>
            <a:ext cx="305667" cy="305667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1647625" y="3981831"/>
            <a:ext cx="237135" cy="23713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01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4634967" y="2395775"/>
            <a:ext cx="4043547" cy="1433946"/>
            <a:chOff x="4741677" y="3303089"/>
            <a:chExt cx="4043547" cy="452935"/>
          </a:xfrm>
        </p:grpSpPr>
        <p:sp>
          <p:nvSpPr>
            <p:cNvPr id="14" name="正方形/長方形 13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タギングを使用する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で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はい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627919"/>
            <a:ext cx="8345488" cy="731837"/>
          </a:xfrm>
        </p:spPr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9753" t="30296" r="31094" b="29854"/>
          <a:stretch/>
        </p:blipFill>
        <p:spPr>
          <a:xfrm>
            <a:off x="526478" y="1928681"/>
            <a:ext cx="3180099" cy="182058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楕円 4"/>
          <p:cNvSpPr>
            <a:spLocks noChangeAspect="1"/>
          </p:cNvSpPr>
          <p:nvPr/>
        </p:nvSpPr>
        <p:spPr>
          <a:xfrm>
            <a:off x="1595117" y="2280196"/>
            <a:ext cx="242954" cy="2429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405001" y="3067016"/>
            <a:ext cx="242954" cy="2429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632494" y="1901385"/>
            <a:ext cx="4043547" cy="402950"/>
            <a:chOff x="4741677" y="3303089"/>
            <a:chExt cx="4043547" cy="452935"/>
          </a:xfrm>
        </p:grpSpPr>
        <p:sp>
          <p:nvSpPr>
            <p:cNvPr id="10" name="正方形/長方形 9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とファイアウォール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31692" t="54792" r="39111" b="32354"/>
          <a:stretch/>
        </p:blipFill>
        <p:spPr>
          <a:xfrm>
            <a:off x="5120040" y="2875200"/>
            <a:ext cx="3419475" cy="84677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7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675688"/>
            <a:ext cx="8345488" cy="731837"/>
          </a:xfrm>
        </p:spPr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の設定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DHCP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プールを利用しない場合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5937" t="22391" r="27235" b="22278"/>
          <a:stretch/>
        </p:blipFill>
        <p:spPr>
          <a:xfrm>
            <a:off x="437766" y="1844493"/>
            <a:ext cx="3702434" cy="24607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3563521" y="2571750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41678" y="1843180"/>
            <a:ext cx="4043547" cy="454025"/>
            <a:chOff x="4741677" y="3303089"/>
            <a:chExt cx="4043547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この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SSID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に紐付けされる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ID]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を入力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410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2466" y="1893035"/>
            <a:ext cx="4777346" cy="2281235"/>
          </a:xfrm>
          <a:prstGeom prst="rect">
            <a:avLst/>
          </a:prstGeom>
        </p:spPr>
      </p:pic>
      <p:sp>
        <p:nvSpPr>
          <p:cNvPr id="29" name="下矢印 28"/>
          <p:cNvSpPr/>
          <p:nvPr/>
        </p:nvSpPr>
        <p:spPr>
          <a:xfrm>
            <a:off x="1766620" y="3742879"/>
            <a:ext cx="707234" cy="419313"/>
          </a:xfrm>
          <a:prstGeom prst="downArrow">
            <a:avLst>
              <a:gd name="adj1" fmla="val 50000"/>
              <a:gd name="adj2" fmla="val 62828"/>
            </a:avLst>
          </a:prstGeom>
          <a:solidFill>
            <a:schemeClr val="bg2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ベスト プラクティス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154371" y="3254486"/>
            <a:ext cx="895739" cy="216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線吹き出し 1 (枠付き) 10"/>
          <p:cNvSpPr/>
          <p:nvPr/>
        </p:nvSpPr>
        <p:spPr>
          <a:xfrm>
            <a:off x="5851987" y="1671034"/>
            <a:ext cx="3002453" cy="505737"/>
          </a:xfrm>
          <a:prstGeom prst="borderCallout1">
            <a:avLst>
              <a:gd name="adj1" fmla="val 147443"/>
              <a:gd name="adj2" fmla="val 76903"/>
              <a:gd name="adj3" fmla="val 97774"/>
              <a:gd name="adj4" fmla="val 72147"/>
            </a:avLst>
          </a:prstGeom>
          <a:solidFill>
            <a:schemeClr val="bg2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ベスト プラクティス機能有効数</a:t>
            </a:r>
            <a:r>
              <a: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ベストプラクティス全体数</a:t>
            </a:r>
            <a:endParaRPr kumimoji="1" lang="en-US" altLang="ja-JP" sz="1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線吹き出し 1 (枠付き) 11"/>
          <p:cNvSpPr/>
          <p:nvPr/>
        </p:nvSpPr>
        <p:spPr>
          <a:xfrm>
            <a:off x="7892205" y="2613577"/>
            <a:ext cx="687741" cy="252868"/>
          </a:xfrm>
          <a:prstGeom prst="borderCallout1">
            <a:avLst>
              <a:gd name="adj1" fmla="val 121825"/>
              <a:gd name="adj2" fmla="val -51465"/>
              <a:gd name="adj3" fmla="val 60784"/>
              <a:gd name="adj4" fmla="val -9912"/>
            </a:avLst>
          </a:prstGeom>
          <a:solidFill>
            <a:schemeClr val="bg2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</a:t>
            </a:r>
            <a:endParaRPr kumimoji="1" lang="en-US" altLang="ja-JP" sz="1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線吹き出し 1 (枠付き) 12"/>
          <p:cNvSpPr/>
          <p:nvPr/>
        </p:nvSpPr>
        <p:spPr>
          <a:xfrm>
            <a:off x="7892205" y="2934448"/>
            <a:ext cx="687741" cy="252868"/>
          </a:xfrm>
          <a:prstGeom prst="borderCallout1">
            <a:avLst>
              <a:gd name="adj1" fmla="val 64056"/>
              <a:gd name="adj2" fmla="val -52968"/>
              <a:gd name="adj3" fmla="val 60784"/>
              <a:gd name="adj4" fmla="val -9912"/>
            </a:avLst>
          </a:prstGeom>
          <a:solidFill>
            <a:schemeClr val="bg2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無効</a:t>
            </a:r>
            <a:endParaRPr kumimoji="1" lang="en-US" altLang="ja-JP" sz="1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線吹き出し 1 (枠付き) 13"/>
          <p:cNvSpPr/>
          <p:nvPr/>
        </p:nvSpPr>
        <p:spPr>
          <a:xfrm>
            <a:off x="6644214" y="3835667"/>
            <a:ext cx="2121207" cy="488587"/>
          </a:xfrm>
          <a:prstGeom prst="borderCallout1">
            <a:avLst>
              <a:gd name="adj1" fmla="val -3346"/>
              <a:gd name="adj2" fmla="val 60623"/>
              <a:gd name="adj3" fmla="val -33622"/>
              <a:gd name="adj4" fmla="val 59860"/>
            </a:avLst>
          </a:prstGeom>
          <a:solidFill>
            <a:schemeClr val="bg2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ベスト プラクティスの一覧から削除</a:t>
            </a:r>
            <a:endParaRPr kumimoji="1" lang="en-US" altLang="ja-JP" sz="1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線吹き出し 1 (枠付き) 14"/>
          <p:cNvSpPr/>
          <p:nvPr/>
        </p:nvSpPr>
        <p:spPr>
          <a:xfrm>
            <a:off x="5264468" y="3835667"/>
            <a:ext cx="1304828" cy="488587"/>
          </a:xfrm>
          <a:prstGeom prst="borderCallout1">
            <a:avLst>
              <a:gd name="adj1" fmla="val -2244"/>
              <a:gd name="adj2" fmla="val 80332"/>
              <a:gd name="adj3" fmla="val -52741"/>
              <a:gd name="adj4" fmla="val 176199"/>
            </a:avLst>
          </a:prstGeom>
          <a:solidFill>
            <a:schemeClr val="bg2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デフォルト値に戻す</a:t>
            </a:r>
            <a:endParaRPr kumimoji="1" lang="en-US" altLang="ja-JP" sz="1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992466" y="4364731"/>
            <a:ext cx="479275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オフィスでの一般的な利用を想定しているため、環境によっては適さない場合が</a:t>
            </a:r>
            <a:r>
              <a:rPr lang="ja-JP" altLang="en-US" sz="9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あります。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31799" y="1208910"/>
            <a:ext cx="7926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のこれまでの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インストール ベース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の経験や検証を基にした設定プロファイル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/>
          <p:cNvSpPr txBox="1">
            <a:spLocks noChangeAspect="1"/>
          </p:cNvSpPr>
          <p:nvPr/>
        </p:nvSpPr>
        <p:spPr>
          <a:xfrm>
            <a:off x="498870" y="1594050"/>
            <a:ext cx="716211" cy="716211"/>
          </a:xfrm>
          <a:prstGeom prst="ellipse">
            <a:avLst/>
          </a:prstGeom>
          <a:solidFill>
            <a:schemeClr val="accent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kumimoji="1" lang="ja-JP" altLang="en-US" sz="1200" spc="-3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セキュリティ</a:t>
            </a:r>
            <a:endParaRPr kumimoji="1" lang="en-US" altLang="ja-JP" sz="1200" spc="-3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設定は</a:t>
            </a:r>
            <a:r>
              <a:rPr kumimoji="1" lang="en-US" altLang="ja-JP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kumimoji="1" lang="ja-JP" altLang="en-US" sz="12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テキスト ボックス 20"/>
          <p:cNvSpPr txBox="1">
            <a:spLocks noChangeAspect="1"/>
          </p:cNvSpPr>
          <p:nvPr/>
        </p:nvSpPr>
        <p:spPr>
          <a:xfrm>
            <a:off x="1766620" y="2247716"/>
            <a:ext cx="716211" cy="716211"/>
          </a:xfrm>
          <a:prstGeom prst="ellipse">
            <a:avLst/>
          </a:prstGeom>
          <a:solidFill>
            <a:schemeClr val="accent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kumimoji="1" lang="en-US" altLang="ja-JP" sz="12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kumimoji="1" lang="en-US" altLang="ja-JP" sz="12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負荷は</a:t>
            </a:r>
            <a:r>
              <a:rPr kumimoji="1" lang="en-US" altLang="ja-JP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kumimoji="1" lang="ja-JP" altLang="en-US" sz="12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/>
          <p:cNvSpPr txBox="1">
            <a:spLocks noChangeAspect="1"/>
          </p:cNvSpPr>
          <p:nvPr/>
        </p:nvSpPr>
        <p:spPr>
          <a:xfrm>
            <a:off x="2934103" y="1925869"/>
            <a:ext cx="716211" cy="713502"/>
          </a:xfrm>
          <a:prstGeom prst="ellipse">
            <a:avLst/>
          </a:prstGeom>
          <a:solidFill>
            <a:schemeClr val="accent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kumimoji="1" lang="ja-JP" altLang="en-US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干渉源</a:t>
            </a:r>
            <a:endParaRPr kumimoji="1" lang="en-US" altLang="ja-JP" sz="12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対策は</a:t>
            </a:r>
            <a:r>
              <a:rPr kumimoji="1" lang="en-US" altLang="ja-JP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kumimoji="1" lang="ja-JP" altLang="en-US" sz="12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/>
          <p:cNvSpPr txBox="1">
            <a:spLocks noChangeAspect="1"/>
          </p:cNvSpPr>
          <p:nvPr/>
        </p:nvSpPr>
        <p:spPr>
          <a:xfrm>
            <a:off x="1113579" y="2594465"/>
            <a:ext cx="716211" cy="716211"/>
          </a:xfrm>
          <a:prstGeom prst="ellipse">
            <a:avLst/>
          </a:prstGeom>
          <a:solidFill>
            <a:schemeClr val="accent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kumimoji="1" lang="ja-JP" altLang="en-US" sz="12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冗長性</a:t>
            </a:r>
            <a:r>
              <a:rPr kumimoji="1" lang="ja-JP" altLang="en-US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kumimoji="1" lang="en-US" altLang="ja-JP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kumimoji="1" lang="ja-JP" altLang="en-US" sz="12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テキスト ボックス 23"/>
          <p:cNvSpPr txBox="1">
            <a:spLocks noChangeAspect="1"/>
          </p:cNvSpPr>
          <p:nvPr/>
        </p:nvSpPr>
        <p:spPr>
          <a:xfrm>
            <a:off x="2424244" y="2571752"/>
            <a:ext cx="716211" cy="716211"/>
          </a:xfrm>
          <a:prstGeom prst="ellipse">
            <a:avLst/>
          </a:prstGeom>
          <a:solidFill>
            <a:schemeClr val="accent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kumimoji="1" lang="ja-JP" altLang="en-US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チャネル</a:t>
            </a:r>
            <a:endParaRPr kumimoji="1" lang="en-US" altLang="ja-JP" sz="12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調整は</a:t>
            </a:r>
            <a:r>
              <a:rPr kumimoji="1" lang="en-US" altLang="ja-JP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kumimoji="1" lang="ja-JP" altLang="en-US" sz="12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テキスト ボックス 24"/>
          <p:cNvSpPr txBox="1">
            <a:spLocks noChangeAspect="1"/>
          </p:cNvSpPr>
          <p:nvPr/>
        </p:nvSpPr>
        <p:spPr>
          <a:xfrm>
            <a:off x="1201694" y="1767424"/>
            <a:ext cx="716211" cy="716211"/>
          </a:xfrm>
          <a:prstGeom prst="ellipse">
            <a:avLst/>
          </a:prstGeom>
          <a:solidFill>
            <a:schemeClr val="accent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kumimoji="1" lang="ja-JP" altLang="en-US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環境に</a:t>
            </a:r>
            <a:endParaRPr kumimoji="1" lang="en-US" altLang="ja-JP" sz="12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合った</a:t>
            </a:r>
            <a:endParaRPr kumimoji="1" lang="en-US" altLang="ja-JP" sz="12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高速化は</a:t>
            </a:r>
            <a:r>
              <a:rPr kumimoji="1" lang="en-US" altLang="ja-JP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kumimoji="1" lang="ja-JP" altLang="en-US" sz="12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テキスト ボックス 25"/>
          <p:cNvSpPr txBox="1">
            <a:spLocks noChangeAspect="1"/>
          </p:cNvSpPr>
          <p:nvPr/>
        </p:nvSpPr>
        <p:spPr>
          <a:xfrm>
            <a:off x="2245668" y="1576411"/>
            <a:ext cx="716211" cy="716211"/>
          </a:xfrm>
          <a:prstGeom prst="ellipse">
            <a:avLst/>
          </a:prstGeom>
          <a:solidFill>
            <a:schemeClr val="accent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kumimoji="1" lang="ja-JP" altLang="en-US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どんな</a:t>
            </a:r>
            <a:endParaRPr kumimoji="1" lang="en-US" altLang="ja-JP" sz="12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通信が</a:t>
            </a:r>
            <a:endParaRPr kumimoji="1" lang="en-US" altLang="ja-JP" sz="12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多い</a:t>
            </a:r>
            <a:r>
              <a:rPr kumimoji="1" lang="en-US" altLang="ja-JP" sz="1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</a:p>
        </p:txBody>
      </p:sp>
      <p:sp>
        <p:nvSpPr>
          <p:cNvPr id="27" name="台形 26"/>
          <p:cNvSpPr/>
          <p:nvPr/>
        </p:nvSpPr>
        <p:spPr>
          <a:xfrm flipV="1">
            <a:off x="431799" y="2184220"/>
            <a:ext cx="3376875" cy="1141863"/>
          </a:xfrm>
          <a:prstGeom prst="trapezoid">
            <a:avLst>
              <a:gd name="adj" fmla="val 68240"/>
            </a:avLst>
          </a:prstGeom>
          <a:solidFill>
            <a:srgbClr val="FFFFFF">
              <a:alpha val="69804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198962" y="3330176"/>
            <a:ext cx="1842548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シスコのノウハウ</a:t>
            </a:r>
            <a:endParaRPr kumimoji="1"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1278" y="4174270"/>
            <a:ext cx="269791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chemeClr val="accent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ベスト プラクティス</a:t>
            </a:r>
            <a:endParaRPr kumimoji="1" lang="ja-JP" altLang="en-US" sz="2000" dirty="0">
              <a:solidFill>
                <a:schemeClr val="accent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930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/>
          <a:srcRect l="26064" t="22433" r="27316" b="22326"/>
          <a:stretch/>
        </p:blipFill>
        <p:spPr>
          <a:xfrm>
            <a:off x="437766" y="1416888"/>
            <a:ext cx="3684525" cy="2455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3174" y="593801"/>
            <a:ext cx="8345488" cy="731837"/>
          </a:xfrm>
        </p:spPr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の設定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DHCP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プールを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利用する場合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741678" y="2036105"/>
            <a:ext cx="4043547" cy="1182744"/>
            <a:chOff x="4741677" y="3303089"/>
            <a:chExt cx="4043547" cy="452935"/>
          </a:xfrm>
        </p:grpSpPr>
        <p:sp>
          <p:nvSpPr>
            <p:cNvPr id="10" name="正方形/長方形 9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作成した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DHCP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プールを選択してください。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/>
          <a:srcRect l="32223" t="53642" r="42786" b="35875"/>
          <a:stretch/>
        </p:blipFill>
        <p:spPr>
          <a:xfrm>
            <a:off x="5082092" y="2316440"/>
            <a:ext cx="3566608" cy="841571"/>
          </a:xfrm>
          <a:prstGeom prst="rect">
            <a:avLst/>
          </a:prstGeom>
        </p:spPr>
      </p:pic>
      <p:grpSp>
        <p:nvGrpSpPr>
          <p:cNvPr id="15" name="グループ化 14"/>
          <p:cNvGrpSpPr/>
          <p:nvPr/>
        </p:nvGrpSpPr>
        <p:grpSpPr>
          <a:xfrm>
            <a:off x="4743649" y="3256000"/>
            <a:ext cx="4043547" cy="594008"/>
            <a:chOff x="4741677" y="3303089"/>
            <a:chExt cx="4043547" cy="452935"/>
          </a:xfrm>
        </p:grpSpPr>
        <p:sp>
          <p:nvSpPr>
            <p:cNvPr id="16" name="正方形/長方形 1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DHCP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スコープを選択すると、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ID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に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自動的に値が設定されます。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741678" y="3891726"/>
            <a:ext cx="4043547" cy="402950"/>
            <a:chOff x="4741677" y="3303089"/>
            <a:chExt cx="4043547" cy="452935"/>
          </a:xfrm>
        </p:grpSpPr>
        <p:sp>
          <p:nvSpPr>
            <p:cNvPr id="20" name="正方形/長方形 19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適用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をクリック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4741678" y="1416888"/>
            <a:ext cx="4043547" cy="582066"/>
            <a:chOff x="4741677" y="3303089"/>
            <a:chExt cx="4043547" cy="452935"/>
          </a:xfrm>
        </p:grpSpPr>
        <p:sp>
          <p:nvSpPr>
            <p:cNvPr id="25" name="正方形/長方形 24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管理ネットワークの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を指定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この値は全ての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に反映されます。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5" name="楕円 4"/>
          <p:cNvSpPr>
            <a:spLocks noChangeAspect="1"/>
          </p:cNvSpPr>
          <p:nvPr/>
        </p:nvSpPr>
        <p:spPr>
          <a:xfrm>
            <a:off x="653653" y="2547583"/>
            <a:ext cx="241733" cy="24173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楕円 13"/>
          <p:cNvSpPr>
            <a:spLocks noChangeAspect="1"/>
          </p:cNvSpPr>
          <p:nvPr/>
        </p:nvSpPr>
        <p:spPr>
          <a:xfrm>
            <a:off x="3459489" y="2675532"/>
            <a:ext cx="241733" cy="24173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楕円 17"/>
          <p:cNvSpPr>
            <a:spLocks noChangeAspect="1"/>
          </p:cNvSpPr>
          <p:nvPr/>
        </p:nvSpPr>
        <p:spPr>
          <a:xfrm>
            <a:off x="2519358" y="3494319"/>
            <a:ext cx="242954" cy="2429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楕円 22"/>
          <p:cNvSpPr>
            <a:spLocks noChangeAspect="1"/>
          </p:cNvSpPr>
          <p:nvPr/>
        </p:nvSpPr>
        <p:spPr>
          <a:xfrm>
            <a:off x="758436" y="2796398"/>
            <a:ext cx="241733" cy="24173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13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4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lang="ja-JP" altLang="en-US" sz="4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の追加</a:t>
            </a:r>
            <a:endParaRPr lang="ja-JP" altLang="en-US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466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>
          <a:xfrm>
            <a:off x="462301" y="1453486"/>
            <a:ext cx="8277344" cy="3137563"/>
          </a:xfrm>
        </p:spPr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無線クライアント向けに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を提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供したい場合は、先に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プールの</a:t>
            </a:r>
            <a:r>
              <a:rPr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追加を行ってください。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341313"/>
            <a:ext cx="8345488" cy="1112173"/>
          </a:xfrm>
        </p:spPr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DHCP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サービスの利用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415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097"/>
            <a:ext cx="6025442" cy="3389311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573325"/>
            <a:ext cx="8345488" cy="731837"/>
          </a:xfrm>
        </p:spPr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の追加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1399386" y="2677526"/>
            <a:ext cx="843674" cy="279176"/>
          </a:xfrm>
          <a:prstGeom prst="roundRect">
            <a:avLst>
              <a:gd name="adj" fmla="val 7670"/>
            </a:avLst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4741678" y="1304097"/>
            <a:ext cx="4043547" cy="388830"/>
            <a:chOff x="4741677" y="3303089"/>
            <a:chExt cx="4043547" cy="452935"/>
          </a:xfrm>
        </p:grpSpPr>
        <p:sp>
          <p:nvSpPr>
            <p:cNvPr id="20" name="正方形/長方形 19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ワイヤレス設定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の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[WLAN]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0" name="角丸四角形 9"/>
          <p:cNvSpPr/>
          <p:nvPr/>
        </p:nvSpPr>
        <p:spPr>
          <a:xfrm>
            <a:off x="89452" y="1881462"/>
            <a:ext cx="691932" cy="243509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楕円 21"/>
          <p:cNvSpPr>
            <a:spLocks noChangeAspect="1"/>
          </p:cNvSpPr>
          <p:nvPr/>
        </p:nvSpPr>
        <p:spPr>
          <a:xfrm>
            <a:off x="20208" y="1688124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4739707" y="1771276"/>
            <a:ext cx="4043547" cy="388830"/>
            <a:chOff x="4741677" y="3303089"/>
            <a:chExt cx="4043547" cy="452935"/>
          </a:xfrm>
        </p:grpSpPr>
        <p:sp>
          <p:nvSpPr>
            <p:cNvPr id="26" name="正方形/長方形 2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新規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の追加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をクリック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1" name="楕円 30"/>
          <p:cNvSpPr>
            <a:spLocks noChangeAspect="1"/>
          </p:cNvSpPr>
          <p:nvPr/>
        </p:nvSpPr>
        <p:spPr>
          <a:xfrm>
            <a:off x="1225150" y="2548936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386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341313"/>
            <a:ext cx="8345488" cy="1084132"/>
          </a:xfrm>
        </p:spPr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SSID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の追加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94" y="1447400"/>
            <a:ext cx="3169935" cy="318230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グループ化 6"/>
          <p:cNvGrpSpPr/>
          <p:nvPr/>
        </p:nvGrpSpPr>
        <p:grpSpPr>
          <a:xfrm>
            <a:off x="4557430" y="1447400"/>
            <a:ext cx="4043547" cy="360671"/>
            <a:chOff x="4741677" y="3303089"/>
            <a:chExt cx="4043547" cy="452935"/>
          </a:xfrm>
        </p:grpSpPr>
        <p:sp>
          <p:nvSpPr>
            <p:cNvPr id="8" name="正方形/長方形 7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一般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を選択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0" name="楕円 9"/>
          <p:cNvSpPr>
            <a:spLocks noChangeAspect="1"/>
          </p:cNvSpPr>
          <p:nvPr/>
        </p:nvSpPr>
        <p:spPr>
          <a:xfrm>
            <a:off x="853431" y="2817412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4555459" y="1855004"/>
            <a:ext cx="4043547" cy="628423"/>
            <a:chOff x="4741677" y="3303088"/>
            <a:chExt cx="4043547" cy="452936"/>
          </a:xfrm>
        </p:grpSpPr>
        <p:sp>
          <p:nvSpPr>
            <p:cNvPr id="12" name="正方形/長方形 11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プロファイル名を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入力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プロファイル名が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SSID</a:t>
              </a:r>
              <a:r>
                <a:rPr kumimoji="1" lang="ja-JP" altLang="en-US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に反映されます。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557430" y="2937963"/>
            <a:ext cx="4043547" cy="360671"/>
            <a:chOff x="4741677" y="3303088"/>
            <a:chExt cx="4043547" cy="452936"/>
          </a:xfrm>
        </p:grpSpPr>
        <p:sp>
          <p:nvSpPr>
            <p:cNvPr id="20" name="正方形/長方形 19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ローカル プロファイリング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を有効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8" name="楕円 17"/>
          <p:cNvSpPr>
            <a:spLocks noChangeAspect="1"/>
          </p:cNvSpPr>
          <p:nvPr/>
        </p:nvSpPr>
        <p:spPr>
          <a:xfrm>
            <a:off x="1253815" y="3038551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4557430" y="2530360"/>
            <a:ext cx="4043547" cy="360671"/>
            <a:chOff x="4741677" y="3303089"/>
            <a:chExt cx="4043547" cy="452935"/>
          </a:xfrm>
        </p:grpSpPr>
        <p:sp>
          <p:nvSpPr>
            <p:cNvPr id="23" name="正方形/長方形 22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プロファイル名と同じか確認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7" name="楕円 26"/>
          <p:cNvSpPr>
            <a:spLocks noChangeAspect="1"/>
          </p:cNvSpPr>
          <p:nvPr/>
        </p:nvSpPr>
        <p:spPr>
          <a:xfrm>
            <a:off x="497032" y="3934826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4555459" y="3345565"/>
            <a:ext cx="4043547" cy="360671"/>
            <a:chOff x="4741677" y="3303088"/>
            <a:chExt cx="4043547" cy="452936"/>
          </a:xfrm>
        </p:grpSpPr>
        <p:sp>
          <p:nvSpPr>
            <p:cNvPr id="29" name="正方形/長方形 28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[WLAN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セキュリティ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5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1" name="角丸四角形 30"/>
          <p:cNvSpPr/>
          <p:nvPr/>
        </p:nvSpPr>
        <p:spPr>
          <a:xfrm>
            <a:off x="497032" y="1845862"/>
            <a:ext cx="487984" cy="308387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427298" y="1747578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2" name="楕円 31"/>
          <p:cNvSpPr>
            <a:spLocks noChangeAspect="1"/>
          </p:cNvSpPr>
          <p:nvPr/>
        </p:nvSpPr>
        <p:spPr>
          <a:xfrm>
            <a:off x="1118249" y="1741923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9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8142" y="361785"/>
            <a:ext cx="8285111" cy="934753"/>
          </a:xfrm>
        </p:spPr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WLAN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WLAN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セキュリティ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722" y="1222211"/>
            <a:ext cx="3188011" cy="31365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グループ化 5"/>
          <p:cNvGrpSpPr/>
          <p:nvPr/>
        </p:nvGrpSpPr>
        <p:grpSpPr>
          <a:xfrm>
            <a:off x="4612022" y="1215386"/>
            <a:ext cx="3708259" cy="429683"/>
            <a:chOff x="4741677" y="3303089"/>
            <a:chExt cx="4043547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WPA2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パーソナル」 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を選択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4610051" y="2047386"/>
            <a:ext cx="3708259" cy="429683"/>
            <a:chOff x="4741677" y="3303088"/>
            <a:chExt cx="4043547" cy="452936"/>
          </a:xfrm>
        </p:grpSpPr>
        <p:sp>
          <p:nvSpPr>
            <p:cNvPr id="10" name="正方形/長方形 9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[VLAN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とファイアウォール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を選択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9" name="楕円 18"/>
          <p:cNvSpPr>
            <a:spLocks noChangeAspect="1"/>
          </p:cNvSpPr>
          <p:nvPr/>
        </p:nvSpPr>
        <p:spPr>
          <a:xfrm>
            <a:off x="843690" y="3319473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866634" y="1620672"/>
            <a:ext cx="1009788" cy="308387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楕円 19"/>
          <p:cNvSpPr>
            <a:spLocks noChangeAspect="1"/>
          </p:cNvSpPr>
          <p:nvPr/>
        </p:nvSpPr>
        <p:spPr>
          <a:xfrm>
            <a:off x="2776494" y="1545035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楕円 20"/>
          <p:cNvSpPr>
            <a:spLocks noChangeAspect="1"/>
          </p:cNvSpPr>
          <p:nvPr/>
        </p:nvSpPr>
        <p:spPr>
          <a:xfrm>
            <a:off x="843690" y="3027077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4610051" y="1631386"/>
            <a:ext cx="3708259" cy="429683"/>
            <a:chOff x="4741677" y="3303089"/>
            <a:chExt cx="4043547" cy="452935"/>
          </a:xfrm>
        </p:grpSpPr>
        <p:sp>
          <p:nvSpPr>
            <p:cNvPr id="26" name="正方形/長方形 2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共通事前鍵を入力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英数字記号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)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61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0339" y="460999"/>
            <a:ext cx="8635825" cy="1174327"/>
          </a:xfrm>
        </p:spPr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WLAN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とファイアウォール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182" y="1515640"/>
            <a:ext cx="3190017" cy="1846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角丸四角形 3"/>
          <p:cNvSpPr/>
          <p:nvPr/>
        </p:nvSpPr>
        <p:spPr>
          <a:xfrm>
            <a:off x="1646707" y="1914101"/>
            <a:ext cx="1272208" cy="308387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91755" y="2668528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582755" y="1526506"/>
            <a:ext cx="4158636" cy="982682"/>
            <a:chOff x="4741677" y="3303088"/>
            <a:chExt cx="4158636" cy="452936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8"/>
              <a:ext cx="3845714" cy="452936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管理ネットワークとは別のネットワークを利用する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タギングを使用する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)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場合 または ファイアウォールを利用する場合は 「はい」を選択して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ください。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3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658" y="1699884"/>
            <a:ext cx="3817179" cy="25344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546033"/>
            <a:ext cx="8345488" cy="731837"/>
          </a:xfrm>
        </p:spPr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WLAN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VLAN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とファイアウォール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1667179" y="2098346"/>
            <a:ext cx="1272208" cy="308387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572217" y="2613524"/>
            <a:ext cx="2516257" cy="308387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765066" y="2887563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872493" y="3147390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3370528" y="2994990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4739708" y="1697102"/>
            <a:ext cx="3958767" cy="540533"/>
            <a:chOff x="4741677" y="3303088"/>
            <a:chExt cx="4043547" cy="452936"/>
          </a:xfrm>
        </p:grpSpPr>
        <p:sp>
          <p:nvSpPr>
            <p:cNvPr id="11" name="正方形/長方形 10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他の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SSID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と同期します。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同じ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番号になっているのを確認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4741679" y="2291027"/>
            <a:ext cx="3958767" cy="528677"/>
            <a:chOff x="4741677" y="3303088"/>
            <a:chExt cx="4043547" cy="452936"/>
          </a:xfrm>
        </p:grpSpPr>
        <p:sp>
          <p:nvSpPr>
            <p:cNvPr id="14" name="正方形/長方形 13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DHCP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プールを使用する場合は、プール名を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選択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4741679" y="2873096"/>
            <a:ext cx="3958769" cy="901648"/>
            <a:chOff x="4741677" y="3303088"/>
            <a:chExt cx="4043547" cy="452936"/>
          </a:xfrm>
        </p:grpSpPr>
        <p:sp>
          <p:nvSpPr>
            <p:cNvPr id="18" name="正方形/長方形 17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DHCP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プールを選択した場合は、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は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自動的に追加されるのでそのまま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選択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して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いない場合は、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VLAN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ID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を入力して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く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だ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さい。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4741679" y="3822045"/>
            <a:ext cx="3958769" cy="321191"/>
            <a:chOff x="4741677" y="3303088"/>
            <a:chExt cx="4043547" cy="452936"/>
          </a:xfrm>
        </p:grpSpPr>
        <p:sp>
          <p:nvSpPr>
            <p:cNvPr id="21" name="正方形/長方形 20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適用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をクリック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3" name="楕円 22"/>
          <p:cNvSpPr>
            <a:spLocks noChangeAspect="1"/>
          </p:cNvSpPr>
          <p:nvPr/>
        </p:nvSpPr>
        <p:spPr>
          <a:xfrm>
            <a:off x="2679648" y="3875213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792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4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RF</a:t>
            </a:r>
            <a:r>
              <a:rPr lang="ja-JP" altLang="en-US" sz="4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最適化</a:t>
            </a:r>
            <a:endParaRPr lang="ja-JP" altLang="en-US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4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6350" y="450497"/>
            <a:ext cx="8345488" cy="731837"/>
          </a:xfrm>
        </p:spPr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RF(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電波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の最適化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154"/>
            <a:ext cx="6025444" cy="3389312"/>
          </a:xfrm>
          <a:prstGeom prst="rect">
            <a:avLst/>
          </a:prstGeom>
        </p:spPr>
      </p:pic>
      <p:sp>
        <p:nvSpPr>
          <p:cNvPr id="7" name="楕円 6"/>
          <p:cNvSpPr>
            <a:spLocks noChangeAspect="1"/>
          </p:cNvSpPr>
          <p:nvPr/>
        </p:nvSpPr>
        <p:spPr>
          <a:xfrm>
            <a:off x="2489266" y="1999694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5717291" y="1263154"/>
            <a:ext cx="3074056" cy="323919"/>
            <a:chOff x="4741677" y="3303089"/>
            <a:chExt cx="3239997" cy="452935"/>
          </a:xfrm>
        </p:grpSpPr>
        <p:sp>
          <p:nvSpPr>
            <p:cNvPr id="9" name="正方形/長方形 8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defTabSz="179388"/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現在のステータス</a:t>
              </a:r>
              <a:endParaRPr kumimoji="1" lang="en-US" altLang="ja-JP" sz="1400" dirty="0" smtClean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11" name="楕円 10"/>
          <p:cNvSpPr>
            <a:spLocks noChangeAspect="1"/>
          </p:cNvSpPr>
          <p:nvPr/>
        </p:nvSpPr>
        <p:spPr>
          <a:xfrm>
            <a:off x="2184466" y="2633166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5711169" y="1675775"/>
            <a:ext cx="3074056" cy="785941"/>
            <a:chOff x="4741677" y="3303089"/>
            <a:chExt cx="3239997" cy="452935"/>
          </a:xfrm>
        </p:grpSpPr>
        <p:sp>
          <p:nvSpPr>
            <p:cNvPr id="13" name="正方形/長方形 12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defTabSz="179388"/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電波のチャネルや強度の設定の自動化を利用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</a:rPr>
                <a:t>する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かを設定します。</a:t>
              </a:r>
              <a:endParaRPr kumimoji="1" lang="en-US" altLang="ja-JP" sz="1400" dirty="0" smtClean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59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3907312" y="3603310"/>
            <a:ext cx="4639196" cy="406452"/>
          </a:xfrm>
          <a:prstGeom prst="round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93" tIns="30796" rIns="61593" bIns="30796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610791" eaLnBrk="0" hangingPunct="0">
              <a:lnSpc>
                <a:spcPct val="90000"/>
              </a:lnSpc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791032" y="3109870"/>
            <a:ext cx="7761892" cy="406452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93" tIns="30796" rIns="61593" bIns="30796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610791" eaLnBrk="0" hangingPunct="0">
              <a:lnSpc>
                <a:spcPct val="90000"/>
              </a:lnSpc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791661" y="4086942"/>
            <a:ext cx="7754847" cy="406452"/>
          </a:xfrm>
          <a:prstGeom prst="round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93" tIns="30796" rIns="61593" bIns="30796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610791" eaLnBrk="0" hangingPunct="0">
              <a:lnSpc>
                <a:spcPct val="90000"/>
              </a:lnSpc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4176532" y="4163467"/>
            <a:ext cx="955796" cy="2534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 lIns="61593" tIns="30796" rIns="61593" bIns="30796">
            <a:spAutoFit/>
          </a:bodyPr>
          <a:lstStyle/>
          <a:p>
            <a:pPr algn="ctr" defTabSz="610791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US" altLang="ja-JP" sz="1400" b="1">
                <a:solidFill>
                  <a:schemeClr val="bg2"/>
                </a:solidFill>
                <a:latin typeface="+mn-ea"/>
                <a:ea typeface="+mn-ea"/>
              </a:rPr>
              <a:t>AP</a:t>
            </a:r>
            <a:endParaRPr lang="ja-JP" altLang="en-US" sz="1400" b="1">
              <a:solidFill>
                <a:schemeClr val="bg2"/>
              </a:solidFill>
              <a:latin typeface="+mn-ea"/>
              <a:ea typeface="+mn-ea"/>
            </a:endParaRPr>
          </a:p>
        </p:txBody>
      </p:sp>
      <p:grpSp>
        <p:nvGrpSpPr>
          <p:cNvPr id="133" name="グループ化 132"/>
          <p:cNvGrpSpPr>
            <a:grpSpLocks noChangeAspect="1"/>
          </p:cNvGrpSpPr>
          <p:nvPr/>
        </p:nvGrpSpPr>
        <p:grpSpPr>
          <a:xfrm>
            <a:off x="1121125" y="4145012"/>
            <a:ext cx="296097" cy="300573"/>
            <a:chOff x="3717728" y="3067535"/>
            <a:chExt cx="523846" cy="531765"/>
          </a:xfrm>
          <a:solidFill>
            <a:schemeClr val="bg2"/>
          </a:solidFill>
        </p:grpSpPr>
        <p:sp>
          <p:nvSpPr>
            <p:cNvPr id="134" name="Freeform 14"/>
            <p:cNvSpPr>
              <a:spLocks noEditPoints="1"/>
            </p:cNvSpPr>
            <p:nvPr/>
          </p:nvSpPr>
          <p:spPr bwMode="auto">
            <a:xfrm>
              <a:off x="3864091" y="3216164"/>
              <a:ext cx="231120" cy="234506"/>
            </a:xfrm>
            <a:custGeom>
              <a:avLst/>
              <a:gdLst>
                <a:gd name="T0" fmla="*/ 384 w 511"/>
                <a:gd name="T1" fmla="*/ 0 h 511"/>
                <a:gd name="T2" fmla="*/ 127 w 511"/>
                <a:gd name="T3" fmla="*/ 0 h 511"/>
                <a:gd name="T4" fmla="*/ 0 w 511"/>
                <a:gd name="T5" fmla="*/ 127 h 511"/>
                <a:gd name="T6" fmla="*/ 0 w 511"/>
                <a:gd name="T7" fmla="*/ 384 h 511"/>
                <a:gd name="T8" fmla="*/ 127 w 511"/>
                <a:gd name="T9" fmla="*/ 511 h 511"/>
                <a:gd name="T10" fmla="*/ 384 w 511"/>
                <a:gd name="T11" fmla="*/ 511 h 511"/>
                <a:gd name="T12" fmla="*/ 511 w 511"/>
                <a:gd name="T13" fmla="*/ 384 h 511"/>
                <a:gd name="T14" fmla="*/ 511 w 511"/>
                <a:gd name="T15" fmla="*/ 127 h 511"/>
                <a:gd name="T16" fmla="*/ 384 w 511"/>
                <a:gd name="T17" fmla="*/ 0 h 511"/>
                <a:gd name="T18" fmla="*/ 275 w 511"/>
                <a:gd name="T19" fmla="*/ 85 h 511"/>
                <a:gd name="T20" fmla="*/ 236 w 511"/>
                <a:gd name="T21" fmla="*/ 85 h 511"/>
                <a:gd name="T22" fmla="*/ 236 w 511"/>
                <a:gd name="T23" fmla="*/ 45 h 511"/>
                <a:gd name="T24" fmla="*/ 275 w 511"/>
                <a:gd name="T25" fmla="*/ 45 h 511"/>
                <a:gd name="T26" fmla="*/ 275 w 511"/>
                <a:gd name="T27" fmla="*/ 8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511">
                  <a:moveTo>
                    <a:pt x="384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54"/>
                    <a:pt x="57" y="511"/>
                    <a:pt x="127" y="511"/>
                  </a:cubicBezTo>
                  <a:cubicBezTo>
                    <a:pt x="384" y="511"/>
                    <a:pt x="384" y="511"/>
                    <a:pt x="384" y="511"/>
                  </a:cubicBezTo>
                  <a:cubicBezTo>
                    <a:pt x="454" y="511"/>
                    <a:pt x="511" y="454"/>
                    <a:pt x="511" y="384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57"/>
                    <a:pt x="454" y="0"/>
                    <a:pt x="384" y="0"/>
                  </a:cubicBezTo>
                  <a:close/>
                  <a:moveTo>
                    <a:pt x="275" y="85"/>
                  </a:moveTo>
                  <a:cubicBezTo>
                    <a:pt x="236" y="85"/>
                    <a:pt x="236" y="85"/>
                    <a:pt x="236" y="85"/>
                  </a:cubicBezTo>
                  <a:cubicBezTo>
                    <a:pt x="236" y="45"/>
                    <a:pt x="236" y="45"/>
                    <a:pt x="236" y="45"/>
                  </a:cubicBezTo>
                  <a:cubicBezTo>
                    <a:pt x="275" y="45"/>
                    <a:pt x="275" y="45"/>
                    <a:pt x="275" y="45"/>
                  </a:cubicBezTo>
                  <a:lnTo>
                    <a:pt x="275" y="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135" name="Freeform 481"/>
            <p:cNvSpPr>
              <a:spLocks noEditPoints="1"/>
            </p:cNvSpPr>
            <p:nvPr/>
          </p:nvSpPr>
          <p:spPr bwMode="auto">
            <a:xfrm>
              <a:off x="3717728" y="3067535"/>
              <a:ext cx="523846" cy="531765"/>
            </a:xfrm>
            <a:custGeom>
              <a:avLst/>
              <a:gdLst>
                <a:gd name="T0" fmla="*/ 885 w 1159"/>
                <a:gd name="T1" fmla="*/ 0 h 1159"/>
                <a:gd name="T2" fmla="*/ 274 w 1159"/>
                <a:gd name="T3" fmla="*/ 0 h 1159"/>
                <a:gd name="T4" fmla="*/ 0 w 1159"/>
                <a:gd name="T5" fmla="*/ 274 h 1159"/>
                <a:gd name="T6" fmla="*/ 0 w 1159"/>
                <a:gd name="T7" fmla="*/ 885 h 1159"/>
                <a:gd name="T8" fmla="*/ 274 w 1159"/>
                <a:gd name="T9" fmla="*/ 1159 h 1159"/>
                <a:gd name="T10" fmla="*/ 885 w 1159"/>
                <a:gd name="T11" fmla="*/ 1159 h 1159"/>
                <a:gd name="T12" fmla="*/ 1159 w 1159"/>
                <a:gd name="T13" fmla="*/ 885 h 1159"/>
                <a:gd name="T14" fmla="*/ 1159 w 1159"/>
                <a:gd name="T15" fmla="*/ 274 h 1159"/>
                <a:gd name="T16" fmla="*/ 885 w 1159"/>
                <a:gd name="T17" fmla="*/ 0 h 1159"/>
                <a:gd name="T18" fmla="*/ 867 w 1159"/>
                <a:gd name="T19" fmla="*/ 708 h 1159"/>
                <a:gd name="T20" fmla="*/ 708 w 1159"/>
                <a:gd name="T21" fmla="*/ 867 h 1159"/>
                <a:gd name="T22" fmla="*/ 451 w 1159"/>
                <a:gd name="T23" fmla="*/ 867 h 1159"/>
                <a:gd name="T24" fmla="*/ 292 w 1159"/>
                <a:gd name="T25" fmla="*/ 708 h 1159"/>
                <a:gd name="T26" fmla="*/ 292 w 1159"/>
                <a:gd name="T27" fmla="*/ 451 h 1159"/>
                <a:gd name="T28" fmla="*/ 451 w 1159"/>
                <a:gd name="T29" fmla="*/ 292 h 1159"/>
                <a:gd name="T30" fmla="*/ 708 w 1159"/>
                <a:gd name="T31" fmla="*/ 292 h 1159"/>
                <a:gd name="T32" fmla="*/ 867 w 1159"/>
                <a:gd name="T33" fmla="*/ 451 h 1159"/>
                <a:gd name="T34" fmla="*/ 867 w 1159"/>
                <a:gd name="T35" fmla="*/ 70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9" h="1159">
                  <a:moveTo>
                    <a:pt x="885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123" y="0"/>
                    <a:pt x="0" y="123"/>
                    <a:pt x="0" y="274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1036"/>
                    <a:pt x="123" y="1159"/>
                    <a:pt x="274" y="1159"/>
                  </a:cubicBezTo>
                  <a:cubicBezTo>
                    <a:pt x="885" y="1159"/>
                    <a:pt x="885" y="1159"/>
                    <a:pt x="885" y="1159"/>
                  </a:cubicBezTo>
                  <a:cubicBezTo>
                    <a:pt x="1036" y="1159"/>
                    <a:pt x="1159" y="1036"/>
                    <a:pt x="1159" y="885"/>
                  </a:cubicBezTo>
                  <a:cubicBezTo>
                    <a:pt x="1159" y="274"/>
                    <a:pt x="1159" y="274"/>
                    <a:pt x="1159" y="274"/>
                  </a:cubicBezTo>
                  <a:cubicBezTo>
                    <a:pt x="1159" y="123"/>
                    <a:pt x="1036" y="0"/>
                    <a:pt x="885" y="0"/>
                  </a:cubicBezTo>
                  <a:close/>
                  <a:moveTo>
                    <a:pt x="867" y="708"/>
                  </a:moveTo>
                  <a:cubicBezTo>
                    <a:pt x="867" y="796"/>
                    <a:pt x="796" y="867"/>
                    <a:pt x="708" y="867"/>
                  </a:cubicBezTo>
                  <a:cubicBezTo>
                    <a:pt x="451" y="867"/>
                    <a:pt x="451" y="867"/>
                    <a:pt x="451" y="867"/>
                  </a:cubicBezTo>
                  <a:cubicBezTo>
                    <a:pt x="363" y="867"/>
                    <a:pt x="292" y="796"/>
                    <a:pt x="292" y="708"/>
                  </a:cubicBezTo>
                  <a:cubicBezTo>
                    <a:pt x="292" y="451"/>
                    <a:pt x="292" y="451"/>
                    <a:pt x="292" y="451"/>
                  </a:cubicBezTo>
                  <a:cubicBezTo>
                    <a:pt x="292" y="363"/>
                    <a:pt x="363" y="292"/>
                    <a:pt x="451" y="292"/>
                  </a:cubicBezTo>
                  <a:cubicBezTo>
                    <a:pt x="708" y="292"/>
                    <a:pt x="708" y="292"/>
                    <a:pt x="708" y="292"/>
                  </a:cubicBezTo>
                  <a:cubicBezTo>
                    <a:pt x="796" y="292"/>
                    <a:pt x="867" y="363"/>
                    <a:pt x="867" y="451"/>
                  </a:cubicBezTo>
                  <a:lnTo>
                    <a:pt x="867" y="708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37" name="グループ化 136"/>
          <p:cNvGrpSpPr>
            <a:grpSpLocks noChangeAspect="1"/>
          </p:cNvGrpSpPr>
          <p:nvPr/>
        </p:nvGrpSpPr>
        <p:grpSpPr>
          <a:xfrm>
            <a:off x="1752242" y="4145012"/>
            <a:ext cx="296097" cy="300573"/>
            <a:chOff x="3717728" y="3067535"/>
            <a:chExt cx="523846" cy="531765"/>
          </a:xfrm>
          <a:solidFill>
            <a:schemeClr val="bg2"/>
          </a:solidFill>
        </p:grpSpPr>
        <p:sp>
          <p:nvSpPr>
            <p:cNvPr id="138" name="Freeform 14"/>
            <p:cNvSpPr>
              <a:spLocks noEditPoints="1"/>
            </p:cNvSpPr>
            <p:nvPr/>
          </p:nvSpPr>
          <p:spPr bwMode="auto">
            <a:xfrm>
              <a:off x="3864091" y="3216164"/>
              <a:ext cx="231120" cy="234506"/>
            </a:xfrm>
            <a:custGeom>
              <a:avLst/>
              <a:gdLst>
                <a:gd name="T0" fmla="*/ 384 w 511"/>
                <a:gd name="T1" fmla="*/ 0 h 511"/>
                <a:gd name="T2" fmla="*/ 127 w 511"/>
                <a:gd name="T3" fmla="*/ 0 h 511"/>
                <a:gd name="T4" fmla="*/ 0 w 511"/>
                <a:gd name="T5" fmla="*/ 127 h 511"/>
                <a:gd name="T6" fmla="*/ 0 w 511"/>
                <a:gd name="T7" fmla="*/ 384 h 511"/>
                <a:gd name="T8" fmla="*/ 127 w 511"/>
                <a:gd name="T9" fmla="*/ 511 h 511"/>
                <a:gd name="T10" fmla="*/ 384 w 511"/>
                <a:gd name="T11" fmla="*/ 511 h 511"/>
                <a:gd name="T12" fmla="*/ 511 w 511"/>
                <a:gd name="T13" fmla="*/ 384 h 511"/>
                <a:gd name="T14" fmla="*/ 511 w 511"/>
                <a:gd name="T15" fmla="*/ 127 h 511"/>
                <a:gd name="T16" fmla="*/ 384 w 511"/>
                <a:gd name="T17" fmla="*/ 0 h 511"/>
                <a:gd name="T18" fmla="*/ 275 w 511"/>
                <a:gd name="T19" fmla="*/ 85 h 511"/>
                <a:gd name="T20" fmla="*/ 236 w 511"/>
                <a:gd name="T21" fmla="*/ 85 h 511"/>
                <a:gd name="T22" fmla="*/ 236 w 511"/>
                <a:gd name="T23" fmla="*/ 45 h 511"/>
                <a:gd name="T24" fmla="*/ 275 w 511"/>
                <a:gd name="T25" fmla="*/ 45 h 511"/>
                <a:gd name="T26" fmla="*/ 275 w 511"/>
                <a:gd name="T27" fmla="*/ 8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511">
                  <a:moveTo>
                    <a:pt x="384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54"/>
                    <a:pt x="57" y="511"/>
                    <a:pt x="127" y="511"/>
                  </a:cubicBezTo>
                  <a:cubicBezTo>
                    <a:pt x="384" y="511"/>
                    <a:pt x="384" y="511"/>
                    <a:pt x="384" y="511"/>
                  </a:cubicBezTo>
                  <a:cubicBezTo>
                    <a:pt x="454" y="511"/>
                    <a:pt x="511" y="454"/>
                    <a:pt x="511" y="384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57"/>
                    <a:pt x="454" y="0"/>
                    <a:pt x="384" y="0"/>
                  </a:cubicBezTo>
                  <a:close/>
                  <a:moveTo>
                    <a:pt x="275" y="85"/>
                  </a:moveTo>
                  <a:cubicBezTo>
                    <a:pt x="236" y="85"/>
                    <a:pt x="236" y="85"/>
                    <a:pt x="236" y="85"/>
                  </a:cubicBezTo>
                  <a:cubicBezTo>
                    <a:pt x="236" y="45"/>
                    <a:pt x="236" y="45"/>
                    <a:pt x="236" y="45"/>
                  </a:cubicBezTo>
                  <a:cubicBezTo>
                    <a:pt x="275" y="45"/>
                    <a:pt x="275" y="45"/>
                    <a:pt x="275" y="45"/>
                  </a:cubicBezTo>
                  <a:lnTo>
                    <a:pt x="275" y="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139" name="Freeform 481"/>
            <p:cNvSpPr>
              <a:spLocks noEditPoints="1"/>
            </p:cNvSpPr>
            <p:nvPr/>
          </p:nvSpPr>
          <p:spPr bwMode="auto">
            <a:xfrm>
              <a:off x="3717728" y="3067535"/>
              <a:ext cx="523846" cy="531765"/>
            </a:xfrm>
            <a:custGeom>
              <a:avLst/>
              <a:gdLst>
                <a:gd name="T0" fmla="*/ 885 w 1159"/>
                <a:gd name="T1" fmla="*/ 0 h 1159"/>
                <a:gd name="T2" fmla="*/ 274 w 1159"/>
                <a:gd name="T3" fmla="*/ 0 h 1159"/>
                <a:gd name="T4" fmla="*/ 0 w 1159"/>
                <a:gd name="T5" fmla="*/ 274 h 1159"/>
                <a:gd name="T6" fmla="*/ 0 w 1159"/>
                <a:gd name="T7" fmla="*/ 885 h 1159"/>
                <a:gd name="T8" fmla="*/ 274 w 1159"/>
                <a:gd name="T9" fmla="*/ 1159 h 1159"/>
                <a:gd name="T10" fmla="*/ 885 w 1159"/>
                <a:gd name="T11" fmla="*/ 1159 h 1159"/>
                <a:gd name="T12" fmla="*/ 1159 w 1159"/>
                <a:gd name="T13" fmla="*/ 885 h 1159"/>
                <a:gd name="T14" fmla="*/ 1159 w 1159"/>
                <a:gd name="T15" fmla="*/ 274 h 1159"/>
                <a:gd name="T16" fmla="*/ 885 w 1159"/>
                <a:gd name="T17" fmla="*/ 0 h 1159"/>
                <a:gd name="T18" fmla="*/ 867 w 1159"/>
                <a:gd name="T19" fmla="*/ 708 h 1159"/>
                <a:gd name="T20" fmla="*/ 708 w 1159"/>
                <a:gd name="T21" fmla="*/ 867 h 1159"/>
                <a:gd name="T22" fmla="*/ 451 w 1159"/>
                <a:gd name="T23" fmla="*/ 867 h 1159"/>
                <a:gd name="T24" fmla="*/ 292 w 1159"/>
                <a:gd name="T25" fmla="*/ 708 h 1159"/>
                <a:gd name="T26" fmla="*/ 292 w 1159"/>
                <a:gd name="T27" fmla="*/ 451 h 1159"/>
                <a:gd name="T28" fmla="*/ 451 w 1159"/>
                <a:gd name="T29" fmla="*/ 292 h 1159"/>
                <a:gd name="T30" fmla="*/ 708 w 1159"/>
                <a:gd name="T31" fmla="*/ 292 h 1159"/>
                <a:gd name="T32" fmla="*/ 867 w 1159"/>
                <a:gd name="T33" fmla="*/ 451 h 1159"/>
                <a:gd name="T34" fmla="*/ 867 w 1159"/>
                <a:gd name="T35" fmla="*/ 70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9" h="1159">
                  <a:moveTo>
                    <a:pt x="885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123" y="0"/>
                    <a:pt x="0" y="123"/>
                    <a:pt x="0" y="274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1036"/>
                    <a:pt x="123" y="1159"/>
                    <a:pt x="274" y="1159"/>
                  </a:cubicBezTo>
                  <a:cubicBezTo>
                    <a:pt x="885" y="1159"/>
                    <a:pt x="885" y="1159"/>
                    <a:pt x="885" y="1159"/>
                  </a:cubicBezTo>
                  <a:cubicBezTo>
                    <a:pt x="1036" y="1159"/>
                    <a:pt x="1159" y="1036"/>
                    <a:pt x="1159" y="885"/>
                  </a:cubicBezTo>
                  <a:cubicBezTo>
                    <a:pt x="1159" y="274"/>
                    <a:pt x="1159" y="274"/>
                    <a:pt x="1159" y="274"/>
                  </a:cubicBezTo>
                  <a:cubicBezTo>
                    <a:pt x="1159" y="123"/>
                    <a:pt x="1036" y="0"/>
                    <a:pt x="885" y="0"/>
                  </a:cubicBezTo>
                  <a:close/>
                  <a:moveTo>
                    <a:pt x="867" y="708"/>
                  </a:moveTo>
                  <a:cubicBezTo>
                    <a:pt x="867" y="796"/>
                    <a:pt x="796" y="867"/>
                    <a:pt x="708" y="867"/>
                  </a:cubicBezTo>
                  <a:cubicBezTo>
                    <a:pt x="451" y="867"/>
                    <a:pt x="451" y="867"/>
                    <a:pt x="451" y="867"/>
                  </a:cubicBezTo>
                  <a:cubicBezTo>
                    <a:pt x="363" y="867"/>
                    <a:pt x="292" y="796"/>
                    <a:pt x="292" y="708"/>
                  </a:cubicBezTo>
                  <a:cubicBezTo>
                    <a:pt x="292" y="451"/>
                    <a:pt x="292" y="451"/>
                    <a:pt x="292" y="451"/>
                  </a:cubicBezTo>
                  <a:cubicBezTo>
                    <a:pt x="292" y="363"/>
                    <a:pt x="363" y="292"/>
                    <a:pt x="451" y="292"/>
                  </a:cubicBezTo>
                  <a:cubicBezTo>
                    <a:pt x="708" y="292"/>
                    <a:pt x="708" y="292"/>
                    <a:pt x="708" y="292"/>
                  </a:cubicBezTo>
                  <a:cubicBezTo>
                    <a:pt x="796" y="292"/>
                    <a:pt x="867" y="363"/>
                    <a:pt x="867" y="451"/>
                  </a:cubicBezTo>
                  <a:lnTo>
                    <a:pt x="867" y="708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36" name="フリーフォーム 135"/>
          <p:cNvSpPr>
            <a:spLocks noChangeAspect="1"/>
          </p:cNvSpPr>
          <p:nvPr/>
        </p:nvSpPr>
        <p:spPr>
          <a:xfrm>
            <a:off x="5652829" y="4129314"/>
            <a:ext cx="301210" cy="301210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+mn-ea"/>
            </a:endParaRPr>
          </a:p>
        </p:txBody>
      </p:sp>
      <p:grpSp>
        <p:nvGrpSpPr>
          <p:cNvPr id="140" name="グループ化 139"/>
          <p:cNvGrpSpPr>
            <a:grpSpLocks noChangeAspect="1"/>
          </p:cNvGrpSpPr>
          <p:nvPr/>
        </p:nvGrpSpPr>
        <p:grpSpPr>
          <a:xfrm>
            <a:off x="2432220" y="4147047"/>
            <a:ext cx="296097" cy="300573"/>
            <a:chOff x="3717728" y="3067535"/>
            <a:chExt cx="523846" cy="531765"/>
          </a:xfrm>
          <a:solidFill>
            <a:schemeClr val="bg2"/>
          </a:solidFill>
        </p:grpSpPr>
        <p:sp>
          <p:nvSpPr>
            <p:cNvPr id="141" name="Freeform 14"/>
            <p:cNvSpPr>
              <a:spLocks noEditPoints="1"/>
            </p:cNvSpPr>
            <p:nvPr/>
          </p:nvSpPr>
          <p:spPr bwMode="auto">
            <a:xfrm>
              <a:off x="3864091" y="3216164"/>
              <a:ext cx="231120" cy="234506"/>
            </a:xfrm>
            <a:custGeom>
              <a:avLst/>
              <a:gdLst>
                <a:gd name="T0" fmla="*/ 384 w 511"/>
                <a:gd name="T1" fmla="*/ 0 h 511"/>
                <a:gd name="T2" fmla="*/ 127 w 511"/>
                <a:gd name="T3" fmla="*/ 0 h 511"/>
                <a:gd name="T4" fmla="*/ 0 w 511"/>
                <a:gd name="T5" fmla="*/ 127 h 511"/>
                <a:gd name="T6" fmla="*/ 0 w 511"/>
                <a:gd name="T7" fmla="*/ 384 h 511"/>
                <a:gd name="T8" fmla="*/ 127 w 511"/>
                <a:gd name="T9" fmla="*/ 511 h 511"/>
                <a:gd name="T10" fmla="*/ 384 w 511"/>
                <a:gd name="T11" fmla="*/ 511 h 511"/>
                <a:gd name="T12" fmla="*/ 511 w 511"/>
                <a:gd name="T13" fmla="*/ 384 h 511"/>
                <a:gd name="T14" fmla="*/ 511 w 511"/>
                <a:gd name="T15" fmla="*/ 127 h 511"/>
                <a:gd name="T16" fmla="*/ 384 w 511"/>
                <a:gd name="T17" fmla="*/ 0 h 511"/>
                <a:gd name="T18" fmla="*/ 275 w 511"/>
                <a:gd name="T19" fmla="*/ 85 h 511"/>
                <a:gd name="T20" fmla="*/ 236 w 511"/>
                <a:gd name="T21" fmla="*/ 85 h 511"/>
                <a:gd name="T22" fmla="*/ 236 w 511"/>
                <a:gd name="T23" fmla="*/ 45 h 511"/>
                <a:gd name="T24" fmla="*/ 275 w 511"/>
                <a:gd name="T25" fmla="*/ 45 h 511"/>
                <a:gd name="T26" fmla="*/ 275 w 511"/>
                <a:gd name="T27" fmla="*/ 8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511">
                  <a:moveTo>
                    <a:pt x="384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54"/>
                    <a:pt x="57" y="511"/>
                    <a:pt x="127" y="511"/>
                  </a:cubicBezTo>
                  <a:cubicBezTo>
                    <a:pt x="384" y="511"/>
                    <a:pt x="384" y="511"/>
                    <a:pt x="384" y="511"/>
                  </a:cubicBezTo>
                  <a:cubicBezTo>
                    <a:pt x="454" y="511"/>
                    <a:pt x="511" y="454"/>
                    <a:pt x="511" y="384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57"/>
                    <a:pt x="454" y="0"/>
                    <a:pt x="384" y="0"/>
                  </a:cubicBezTo>
                  <a:close/>
                  <a:moveTo>
                    <a:pt x="275" y="85"/>
                  </a:moveTo>
                  <a:cubicBezTo>
                    <a:pt x="236" y="85"/>
                    <a:pt x="236" y="85"/>
                    <a:pt x="236" y="85"/>
                  </a:cubicBezTo>
                  <a:cubicBezTo>
                    <a:pt x="236" y="45"/>
                    <a:pt x="236" y="45"/>
                    <a:pt x="236" y="45"/>
                  </a:cubicBezTo>
                  <a:cubicBezTo>
                    <a:pt x="275" y="45"/>
                    <a:pt x="275" y="45"/>
                    <a:pt x="275" y="45"/>
                  </a:cubicBezTo>
                  <a:lnTo>
                    <a:pt x="275" y="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142" name="Freeform 481"/>
            <p:cNvSpPr>
              <a:spLocks noEditPoints="1"/>
            </p:cNvSpPr>
            <p:nvPr/>
          </p:nvSpPr>
          <p:spPr bwMode="auto">
            <a:xfrm>
              <a:off x="3717728" y="3067535"/>
              <a:ext cx="523846" cy="531765"/>
            </a:xfrm>
            <a:custGeom>
              <a:avLst/>
              <a:gdLst>
                <a:gd name="T0" fmla="*/ 885 w 1159"/>
                <a:gd name="T1" fmla="*/ 0 h 1159"/>
                <a:gd name="T2" fmla="*/ 274 w 1159"/>
                <a:gd name="T3" fmla="*/ 0 h 1159"/>
                <a:gd name="T4" fmla="*/ 0 w 1159"/>
                <a:gd name="T5" fmla="*/ 274 h 1159"/>
                <a:gd name="T6" fmla="*/ 0 w 1159"/>
                <a:gd name="T7" fmla="*/ 885 h 1159"/>
                <a:gd name="T8" fmla="*/ 274 w 1159"/>
                <a:gd name="T9" fmla="*/ 1159 h 1159"/>
                <a:gd name="T10" fmla="*/ 885 w 1159"/>
                <a:gd name="T11" fmla="*/ 1159 h 1159"/>
                <a:gd name="T12" fmla="*/ 1159 w 1159"/>
                <a:gd name="T13" fmla="*/ 885 h 1159"/>
                <a:gd name="T14" fmla="*/ 1159 w 1159"/>
                <a:gd name="T15" fmla="*/ 274 h 1159"/>
                <a:gd name="T16" fmla="*/ 885 w 1159"/>
                <a:gd name="T17" fmla="*/ 0 h 1159"/>
                <a:gd name="T18" fmla="*/ 867 w 1159"/>
                <a:gd name="T19" fmla="*/ 708 h 1159"/>
                <a:gd name="T20" fmla="*/ 708 w 1159"/>
                <a:gd name="T21" fmla="*/ 867 h 1159"/>
                <a:gd name="T22" fmla="*/ 451 w 1159"/>
                <a:gd name="T23" fmla="*/ 867 h 1159"/>
                <a:gd name="T24" fmla="*/ 292 w 1159"/>
                <a:gd name="T25" fmla="*/ 708 h 1159"/>
                <a:gd name="T26" fmla="*/ 292 w 1159"/>
                <a:gd name="T27" fmla="*/ 451 h 1159"/>
                <a:gd name="T28" fmla="*/ 451 w 1159"/>
                <a:gd name="T29" fmla="*/ 292 h 1159"/>
                <a:gd name="T30" fmla="*/ 708 w 1159"/>
                <a:gd name="T31" fmla="*/ 292 h 1159"/>
                <a:gd name="T32" fmla="*/ 867 w 1159"/>
                <a:gd name="T33" fmla="*/ 451 h 1159"/>
                <a:gd name="T34" fmla="*/ 867 w 1159"/>
                <a:gd name="T35" fmla="*/ 70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9" h="1159">
                  <a:moveTo>
                    <a:pt x="885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123" y="0"/>
                    <a:pt x="0" y="123"/>
                    <a:pt x="0" y="274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1036"/>
                    <a:pt x="123" y="1159"/>
                    <a:pt x="274" y="1159"/>
                  </a:cubicBezTo>
                  <a:cubicBezTo>
                    <a:pt x="885" y="1159"/>
                    <a:pt x="885" y="1159"/>
                    <a:pt x="885" y="1159"/>
                  </a:cubicBezTo>
                  <a:cubicBezTo>
                    <a:pt x="1036" y="1159"/>
                    <a:pt x="1159" y="1036"/>
                    <a:pt x="1159" y="885"/>
                  </a:cubicBezTo>
                  <a:cubicBezTo>
                    <a:pt x="1159" y="274"/>
                    <a:pt x="1159" y="274"/>
                    <a:pt x="1159" y="274"/>
                  </a:cubicBezTo>
                  <a:cubicBezTo>
                    <a:pt x="1159" y="123"/>
                    <a:pt x="1036" y="0"/>
                    <a:pt x="885" y="0"/>
                  </a:cubicBezTo>
                  <a:close/>
                  <a:moveTo>
                    <a:pt x="867" y="708"/>
                  </a:moveTo>
                  <a:cubicBezTo>
                    <a:pt x="867" y="796"/>
                    <a:pt x="796" y="867"/>
                    <a:pt x="708" y="867"/>
                  </a:cubicBezTo>
                  <a:cubicBezTo>
                    <a:pt x="451" y="867"/>
                    <a:pt x="451" y="867"/>
                    <a:pt x="451" y="867"/>
                  </a:cubicBezTo>
                  <a:cubicBezTo>
                    <a:pt x="363" y="867"/>
                    <a:pt x="292" y="796"/>
                    <a:pt x="292" y="708"/>
                  </a:cubicBezTo>
                  <a:cubicBezTo>
                    <a:pt x="292" y="451"/>
                    <a:pt x="292" y="451"/>
                    <a:pt x="292" y="451"/>
                  </a:cubicBezTo>
                  <a:cubicBezTo>
                    <a:pt x="292" y="363"/>
                    <a:pt x="363" y="292"/>
                    <a:pt x="451" y="292"/>
                  </a:cubicBezTo>
                  <a:cubicBezTo>
                    <a:pt x="708" y="292"/>
                    <a:pt x="708" y="292"/>
                    <a:pt x="708" y="292"/>
                  </a:cubicBezTo>
                  <a:cubicBezTo>
                    <a:pt x="796" y="292"/>
                    <a:pt x="867" y="363"/>
                    <a:pt x="867" y="451"/>
                  </a:cubicBezTo>
                  <a:lnTo>
                    <a:pt x="867" y="708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43" name="グループ化 142"/>
          <p:cNvGrpSpPr>
            <a:grpSpLocks noChangeAspect="1"/>
          </p:cNvGrpSpPr>
          <p:nvPr/>
        </p:nvGrpSpPr>
        <p:grpSpPr>
          <a:xfrm>
            <a:off x="3086859" y="4147047"/>
            <a:ext cx="296097" cy="300573"/>
            <a:chOff x="3717728" y="3067535"/>
            <a:chExt cx="523846" cy="531765"/>
          </a:xfrm>
          <a:solidFill>
            <a:schemeClr val="bg2"/>
          </a:solidFill>
        </p:grpSpPr>
        <p:sp>
          <p:nvSpPr>
            <p:cNvPr id="144" name="Freeform 14"/>
            <p:cNvSpPr>
              <a:spLocks noEditPoints="1"/>
            </p:cNvSpPr>
            <p:nvPr/>
          </p:nvSpPr>
          <p:spPr bwMode="auto">
            <a:xfrm>
              <a:off x="3864091" y="3216164"/>
              <a:ext cx="231120" cy="234506"/>
            </a:xfrm>
            <a:custGeom>
              <a:avLst/>
              <a:gdLst>
                <a:gd name="T0" fmla="*/ 384 w 511"/>
                <a:gd name="T1" fmla="*/ 0 h 511"/>
                <a:gd name="T2" fmla="*/ 127 w 511"/>
                <a:gd name="T3" fmla="*/ 0 h 511"/>
                <a:gd name="T4" fmla="*/ 0 w 511"/>
                <a:gd name="T5" fmla="*/ 127 h 511"/>
                <a:gd name="T6" fmla="*/ 0 w 511"/>
                <a:gd name="T7" fmla="*/ 384 h 511"/>
                <a:gd name="T8" fmla="*/ 127 w 511"/>
                <a:gd name="T9" fmla="*/ 511 h 511"/>
                <a:gd name="T10" fmla="*/ 384 w 511"/>
                <a:gd name="T11" fmla="*/ 511 h 511"/>
                <a:gd name="T12" fmla="*/ 511 w 511"/>
                <a:gd name="T13" fmla="*/ 384 h 511"/>
                <a:gd name="T14" fmla="*/ 511 w 511"/>
                <a:gd name="T15" fmla="*/ 127 h 511"/>
                <a:gd name="T16" fmla="*/ 384 w 511"/>
                <a:gd name="T17" fmla="*/ 0 h 511"/>
                <a:gd name="T18" fmla="*/ 275 w 511"/>
                <a:gd name="T19" fmla="*/ 85 h 511"/>
                <a:gd name="T20" fmla="*/ 236 w 511"/>
                <a:gd name="T21" fmla="*/ 85 h 511"/>
                <a:gd name="T22" fmla="*/ 236 w 511"/>
                <a:gd name="T23" fmla="*/ 45 h 511"/>
                <a:gd name="T24" fmla="*/ 275 w 511"/>
                <a:gd name="T25" fmla="*/ 45 h 511"/>
                <a:gd name="T26" fmla="*/ 275 w 511"/>
                <a:gd name="T27" fmla="*/ 8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511">
                  <a:moveTo>
                    <a:pt x="384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54"/>
                    <a:pt x="57" y="511"/>
                    <a:pt x="127" y="511"/>
                  </a:cubicBezTo>
                  <a:cubicBezTo>
                    <a:pt x="384" y="511"/>
                    <a:pt x="384" y="511"/>
                    <a:pt x="384" y="511"/>
                  </a:cubicBezTo>
                  <a:cubicBezTo>
                    <a:pt x="454" y="511"/>
                    <a:pt x="511" y="454"/>
                    <a:pt x="511" y="384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57"/>
                    <a:pt x="454" y="0"/>
                    <a:pt x="384" y="0"/>
                  </a:cubicBezTo>
                  <a:close/>
                  <a:moveTo>
                    <a:pt x="275" y="85"/>
                  </a:moveTo>
                  <a:cubicBezTo>
                    <a:pt x="236" y="85"/>
                    <a:pt x="236" y="85"/>
                    <a:pt x="236" y="85"/>
                  </a:cubicBezTo>
                  <a:cubicBezTo>
                    <a:pt x="236" y="45"/>
                    <a:pt x="236" y="45"/>
                    <a:pt x="236" y="45"/>
                  </a:cubicBezTo>
                  <a:cubicBezTo>
                    <a:pt x="275" y="45"/>
                    <a:pt x="275" y="45"/>
                    <a:pt x="275" y="45"/>
                  </a:cubicBezTo>
                  <a:lnTo>
                    <a:pt x="275" y="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145" name="Freeform 481"/>
            <p:cNvSpPr>
              <a:spLocks noEditPoints="1"/>
            </p:cNvSpPr>
            <p:nvPr/>
          </p:nvSpPr>
          <p:spPr bwMode="auto">
            <a:xfrm>
              <a:off x="3717728" y="3067535"/>
              <a:ext cx="523846" cy="531765"/>
            </a:xfrm>
            <a:custGeom>
              <a:avLst/>
              <a:gdLst>
                <a:gd name="T0" fmla="*/ 885 w 1159"/>
                <a:gd name="T1" fmla="*/ 0 h 1159"/>
                <a:gd name="T2" fmla="*/ 274 w 1159"/>
                <a:gd name="T3" fmla="*/ 0 h 1159"/>
                <a:gd name="T4" fmla="*/ 0 w 1159"/>
                <a:gd name="T5" fmla="*/ 274 h 1159"/>
                <a:gd name="T6" fmla="*/ 0 w 1159"/>
                <a:gd name="T7" fmla="*/ 885 h 1159"/>
                <a:gd name="T8" fmla="*/ 274 w 1159"/>
                <a:gd name="T9" fmla="*/ 1159 h 1159"/>
                <a:gd name="T10" fmla="*/ 885 w 1159"/>
                <a:gd name="T11" fmla="*/ 1159 h 1159"/>
                <a:gd name="T12" fmla="*/ 1159 w 1159"/>
                <a:gd name="T13" fmla="*/ 885 h 1159"/>
                <a:gd name="T14" fmla="*/ 1159 w 1159"/>
                <a:gd name="T15" fmla="*/ 274 h 1159"/>
                <a:gd name="T16" fmla="*/ 885 w 1159"/>
                <a:gd name="T17" fmla="*/ 0 h 1159"/>
                <a:gd name="T18" fmla="*/ 867 w 1159"/>
                <a:gd name="T19" fmla="*/ 708 h 1159"/>
                <a:gd name="T20" fmla="*/ 708 w 1159"/>
                <a:gd name="T21" fmla="*/ 867 h 1159"/>
                <a:gd name="T22" fmla="*/ 451 w 1159"/>
                <a:gd name="T23" fmla="*/ 867 h 1159"/>
                <a:gd name="T24" fmla="*/ 292 w 1159"/>
                <a:gd name="T25" fmla="*/ 708 h 1159"/>
                <a:gd name="T26" fmla="*/ 292 w 1159"/>
                <a:gd name="T27" fmla="*/ 451 h 1159"/>
                <a:gd name="T28" fmla="*/ 451 w 1159"/>
                <a:gd name="T29" fmla="*/ 292 h 1159"/>
                <a:gd name="T30" fmla="*/ 708 w 1159"/>
                <a:gd name="T31" fmla="*/ 292 h 1159"/>
                <a:gd name="T32" fmla="*/ 867 w 1159"/>
                <a:gd name="T33" fmla="*/ 451 h 1159"/>
                <a:gd name="T34" fmla="*/ 867 w 1159"/>
                <a:gd name="T35" fmla="*/ 70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9" h="1159">
                  <a:moveTo>
                    <a:pt x="885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123" y="0"/>
                    <a:pt x="0" y="123"/>
                    <a:pt x="0" y="274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1036"/>
                    <a:pt x="123" y="1159"/>
                    <a:pt x="274" y="1159"/>
                  </a:cubicBezTo>
                  <a:cubicBezTo>
                    <a:pt x="885" y="1159"/>
                    <a:pt x="885" y="1159"/>
                    <a:pt x="885" y="1159"/>
                  </a:cubicBezTo>
                  <a:cubicBezTo>
                    <a:pt x="1036" y="1159"/>
                    <a:pt x="1159" y="1036"/>
                    <a:pt x="1159" y="885"/>
                  </a:cubicBezTo>
                  <a:cubicBezTo>
                    <a:pt x="1159" y="274"/>
                    <a:pt x="1159" y="274"/>
                    <a:pt x="1159" y="274"/>
                  </a:cubicBezTo>
                  <a:cubicBezTo>
                    <a:pt x="1159" y="123"/>
                    <a:pt x="1036" y="0"/>
                    <a:pt x="885" y="0"/>
                  </a:cubicBezTo>
                  <a:close/>
                  <a:moveTo>
                    <a:pt x="867" y="708"/>
                  </a:moveTo>
                  <a:cubicBezTo>
                    <a:pt x="867" y="796"/>
                    <a:pt x="796" y="867"/>
                    <a:pt x="708" y="867"/>
                  </a:cubicBezTo>
                  <a:cubicBezTo>
                    <a:pt x="451" y="867"/>
                    <a:pt x="451" y="867"/>
                    <a:pt x="451" y="867"/>
                  </a:cubicBezTo>
                  <a:cubicBezTo>
                    <a:pt x="363" y="867"/>
                    <a:pt x="292" y="796"/>
                    <a:pt x="292" y="708"/>
                  </a:cubicBezTo>
                  <a:cubicBezTo>
                    <a:pt x="292" y="451"/>
                    <a:pt x="292" y="451"/>
                    <a:pt x="292" y="451"/>
                  </a:cubicBezTo>
                  <a:cubicBezTo>
                    <a:pt x="292" y="363"/>
                    <a:pt x="363" y="292"/>
                    <a:pt x="451" y="292"/>
                  </a:cubicBezTo>
                  <a:cubicBezTo>
                    <a:pt x="708" y="292"/>
                    <a:pt x="708" y="292"/>
                    <a:pt x="708" y="292"/>
                  </a:cubicBezTo>
                  <a:cubicBezTo>
                    <a:pt x="796" y="292"/>
                    <a:pt x="867" y="363"/>
                    <a:pt x="867" y="451"/>
                  </a:cubicBezTo>
                  <a:lnTo>
                    <a:pt x="867" y="708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1" name="正方形/長方形 10"/>
          <p:cNvSpPr/>
          <p:nvPr/>
        </p:nvSpPr>
        <p:spPr bwMode="auto">
          <a:xfrm>
            <a:off x="895298" y="2706139"/>
            <a:ext cx="2908377" cy="1884911"/>
          </a:xfrm>
          <a:prstGeom prst="rect">
            <a:avLst/>
          </a:prstGeom>
          <a:noFill/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93" tIns="30796" rIns="61593" bIns="30796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610791" eaLnBrk="0" hangingPunct="0">
              <a:lnSpc>
                <a:spcPct val="90000"/>
              </a:lnSpc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146" name="フリーフォーム 145"/>
          <p:cNvSpPr>
            <a:spLocks noChangeAspect="1"/>
          </p:cNvSpPr>
          <p:nvPr/>
        </p:nvSpPr>
        <p:spPr>
          <a:xfrm>
            <a:off x="6380037" y="4128258"/>
            <a:ext cx="301210" cy="301210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+mn-ea"/>
            </a:endParaRPr>
          </a:p>
        </p:txBody>
      </p:sp>
      <p:sp>
        <p:nvSpPr>
          <p:cNvPr id="147" name="フリーフォーム 146"/>
          <p:cNvSpPr>
            <a:spLocks noChangeAspect="1"/>
          </p:cNvSpPr>
          <p:nvPr/>
        </p:nvSpPr>
        <p:spPr>
          <a:xfrm>
            <a:off x="7107245" y="4113703"/>
            <a:ext cx="301210" cy="301210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+mn-ea"/>
            </a:endParaRPr>
          </a:p>
        </p:txBody>
      </p:sp>
      <p:sp>
        <p:nvSpPr>
          <p:cNvPr id="148" name="フリーフォーム 147"/>
          <p:cNvSpPr>
            <a:spLocks noChangeAspect="1"/>
          </p:cNvSpPr>
          <p:nvPr/>
        </p:nvSpPr>
        <p:spPr>
          <a:xfrm>
            <a:off x="7834454" y="4112647"/>
            <a:ext cx="301210" cy="301210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+mn-ea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5504781" y="2683553"/>
            <a:ext cx="2908377" cy="1884911"/>
          </a:xfrm>
          <a:prstGeom prst="rect">
            <a:avLst/>
          </a:prstGeom>
          <a:noFill/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93" tIns="30796" rIns="61593" bIns="30796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610791" eaLnBrk="0" hangingPunct="0">
              <a:lnSpc>
                <a:spcPct val="90000"/>
              </a:lnSpc>
            </a:pPr>
            <a:endParaRPr lang="ja-JP" altLang="en-US">
              <a:latin typeface="+mn-ea"/>
              <a:ea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分散と集中の比較 </a:t>
            </a:r>
            <a:r>
              <a:rPr lang="en-US" altLang="ja-JP" smtClean="0"/>
              <a:t>:</a:t>
            </a:r>
            <a:r>
              <a:rPr lang="ja-JP" altLang="en-US" smtClean="0"/>
              <a:t> 管理</a:t>
            </a:r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07610" y="1663879"/>
            <a:ext cx="3769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+mn-ea"/>
                <a:ea typeface="+mn-ea"/>
              </a:rPr>
              <a:t>コントローラが</a:t>
            </a:r>
            <a:r>
              <a:rPr lang="en-US" altLang="ja-JP" sz="1200" dirty="0">
                <a:latin typeface="+mn-ea"/>
                <a:ea typeface="+mn-ea"/>
              </a:rPr>
              <a:t>AP</a:t>
            </a:r>
            <a:r>
              <a:rPr lang="ja-JP" altLang="en-US" sz="1200" dirty="0">
                <a:latin typeface="+mn-ea"/>
                <a:ea typeface="+mn-ea"/>
              </a:rPr>
              <a:t>を一括管理</a:t>
            </a:r>
            <a:endParaRPr lang="en-US" altLang="ja-JP" sz="1200" dirty="0">
              <a:latin typeface="+mn-ea"/>
              <a:ea typeface="+mn-ea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ja-JP" sz="1200" dirty="0" smtClean="0">
                <a:latin typeface="+mn-ea"/>
                <a:ea typeface="+mn-ea"/>
              </a:rPr>
              <a:t>AP</a:t>
            </a:r>
            <a:r>
              <a:rPr lang="ja-JP" altLang="en-US" sz="1200" dirty="0" smtClean="0">
                <a:latin typeface="+mn-ea"/>
                <a:ea typeface="+mn-ea"/>
              </a:rPr>
              <a:t>が何台あっても設定は一回のみ</a:t>
            </a:r>
            <a:endParaRPr lang="en-US" altLang="ja-JP" sz="1200" dirty="0">
              <a:latin typeface="+mn-ea"/>
              <a:ea typeface="+mn-ea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+mn-ea"/>
                <a:ea typeface="+mn-ea"/>
              </a:rPr>
              <a:t>チャネルや電波</a:t>
            </a:r>
            <a:r>
              <a:rPr lang="ja-JP" altLang="en-US" sz="1200" dirty="0" smtClean="0">
                <a:latin typeface="+mn-ea"/>
                <a:ea typeface="+mn-ea"/>
              </a:rPr>
              <a:t>強度は自動で設定</a:t>
            </a:r>
            <a:endParaRPr lang="en-US" altLang="ja-JP" sz="1200" dirty="0" smtClean="0">
              <a:latin typeface="+mn-ea"/>
              <a:ea typeface="+mn-ea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ja-JP" altLang="en-US" sz="1200" dirty="0" smtClean="0">
                <a:latin typeface="+mn-ea"/>
                <a:ea typeface="+mn-ea"/>
              </a:rPr>
              <a:t>設定による負担が最小限に</a:t>
            </a:r>
            <a:endParaRPr lang="ja-JP" altLang="en-US" sz="1200" dirty="0">
              <a:latin typeface="+mn-ea"/>
              <a:ea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38200" y="1663879"/>
            <a:ext cx="3769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+mn-ea"/>
                <a:ea typeface="+mn-ea"/>
              </a:rPr>
              <a:t>各</a:t>
            </a:r>
            <a:r>
              <a:rPr lang="en-US" altLang="ja-JP" sz="1200" dirty="0" smtClean="0">
                <a:latin typeface="+mn-ea"/>
                <a:ea typeface="+mn-ea"/>
              </a:rPr>
              <a:t>AP</a:t>
            </a:r>
            <a:r>
              <a:rPr lang="ja-JP" altLang="en-US" sz="1200" dirty="0" smtClean="0">
                <a:latin typeface="+mn-ea"/>
                <a:ea typeface="+mn-ea"/>
              </a:rPr>
              <a:t>ごとに個別で</a:t>
            </a:r>
            <a:r>
              <a:rPr lang="ja-JP" altLang="en-US" sz="1200" dirty="0">
                <a:latin typeface="+mn-ea"/>
                <a:ea typeface="+mn-ea"/>
              </a:rPr>
              <a:t>管理</a:t>
            </a:r>
            <a:endParaRPr lang="en-US" altLang="ja-JP" sz="1200" dirty="0">
              <a:latin typeface="+mn-ea"/>
              <a:ea typeface="+mn-ea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ja-JP" sz="1200" dirty="0" smtClean="0">
                <a:latin typeface="+mn-ea"/>
                <a:ea typeface="+mn-ea"/>
              </a:rPr>
              <a:t>AP</a:t>
            </a:r>
            <a:r>
              <a:rPr lang="ja-JP" altLang="en-US" sz="1200" dirty="0" smtClean="0">
                <a:latin typeface="+mn-ea"/>
                <a:ea typeface="+mn-ea"/>
              </a:rPr>
              <a:t>台数分だけ設定が必要</a:t>
            </a:r>
            <a:endParaRPr lang="en-US" altLang="ja-JP" sz="1200" dirty="0" smtClean="0">
              <a:latin typeface="+mn-ea"/>
              <a:ea typeface="+mn-ea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ja-JP" altLang="en-US" sz="1200" dirty="0" smtClean="0">
                <a:latin typeface="+mn-ea"/>
                <a:ea typeface="+mn-ea"/>
              </a:rPr>
              <a:t>チャネル</a:t>
            </a:r>
            <a:r>
              <a:rPr lang="ja-JP" altLang="en-US" sz="1200" dirty="0">
                <a:latin typeface="+mn-ea"/>
                <a:ea typeface="+mn-ea"/>
              </a:rPr>
              <a:t>や電波強度</a:t>
            </a:r>
            <a:r>
              <a:rPr lang="ja-JP" altLang="en-US" sz="1200" dirty="0" smtClean="0">
                <a:latin typeface="+mn-ea"/>
                <a:ea typeface="+mn-ea"/>
              </a:rPr>
              <a:t>を</a:t>
            </a:r>
            <a:r>
              <a:rPr lang="ja-JP" altLang="en-US" sz="1200" dirty="0">
                <a:latin typeface="+mn-ea"/>
                <a:ea typeface="+mn-ea"/>
              </a:rPr>
              <a:t>管理者</a:t>
            </a:r>
            <a:r>
              <a:rPr lang="ja-JP" altLang="en-US" sz="1200" dirty="0" smtClean="0">
                <a:latin typeface="+mn-ea"/>
                <a:ea typeface="+mn-ea"/>
              </a:rPr>
              <a:t>が全体を見て設定</a:t>
            </a:r>
            <a:endParaRPr lang="en-US" altLang="ja-JP" sz="1200" dirty="0">
              <a:latin typeface="+mn-ea"/>
              <a:ea typeface="+mn-ea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ja-JP" altLang="en-US" sz="1200" dirty="0" smtClean="0">
                <a:latin typeface="+mn-ea"/>
                <a:ea typeface="+mn-ea"/>
              </a:rPr>
              <a:t>設定ミスしやすく、ミスに気が付きにくい</a:t>
            </a:r>
            <a:endParaRPr lang="ja-JP" altLang="en-US" sz="1200" dirty="0">
              <a:latin typeface="+mn-ea"/>
              <a:ea typeface="+mn-ea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061290" y="1201976"/>
            <a:ext cx="3219017" cy="368704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61593" tIns="30796" rIns="61593" bIns="30796" anchor="ctr" anchorCtr="0">
            <a:noAutofit/>
          </a:bodyPr>
          <a:lstStyle/>
          <a:p>
            <a:pPr algn="ctr" defTabSz="610791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ja-JP" altLang="en-US" dirty="0">
                <a:solidFill>
                  <a:schemeClr val="bg2"/>
                </a:solidFill>
                <a:latin typeface="+mn-ea"/>
                <a:ea typeface="+mn-ea"/>
              </a:rPr>
              <a:t>集中</a:t>
            </a:r>
            <a:r>
              <a:rPr lang="ja-JP" altLang="en-US" dirty="0" smtClean="0">
                <a:solidFill>
                  <a:schemeClr val="bg2"/>
                </a:solidFill>
                <a:latin typeface="+mn-ea"/>
                <a:ea typeface="+mn-ea"/>
              </a:rPr>
              <a:t>管理</a:t>
            </a:r>
            <a:endParaRPr lang="ja-JP" altLang="en-US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874077" y="1201738"/>
            <a:ext cx="3219017" cy="369287"/>
          </a:xfrm>
          <a:prstGeom prst="rect">
            <a:avLst/>
          </a:prstGeom>
          <a:solidFill>
            <a:schemeClr val="accent4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61593" tIns="30796" rIns="61593" bIns="30796" anchor="ctr" anchorCtr="0">
            <a:noAutofit/>
          </a:bodyPr>
          <a:lstStyle/>
          <a:p>
            <a:pPr algn="ctr" defTabSz="610791">
              <a:lnSpc>
                <a:spcPct val="90000"/>
              </a:lnSpc>
            </a:pPr>
            <a:r>
              <a:rPr lang="ja-JP" altLang="en-US" dirty="0">
                <a:solidFill>
                  <a:schemeClr val="bg2"/>
                </a:solidFill>
                <a:latin typeface="+mn-ea"/>
                <a:ea typeface="+mn-ea"/>
              </a:rPr>
              <a:t>個別</a:t>
            </a:r>
            <a:r>
              <a:rPr lang="ja-JP" altLang="en-US" dirty="0" smtClean="0">
                <a:solidFill>
                  <a:schemeClr val="bg2"/>
                </a:solidFill>
                <a:latin typeface="+mn-ea"/>
                <a:ea typeface="+mn-ea"/>
              </a:rPr>
              <a:t>管理</a:t>
            </a:r>
            <a:endParaRPr lang="ja-JP" altLang="en-US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4027739" y="3676869"/>
            <a:ext cx="1253382" cy="2534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 lIns="61593" tIns="30796" rIns="61593" bIns="30796">
            <a:spAutoFit/>
          </a:bodyPr>
          <a:lstStyle/>
          <a:p>
            <a:pPr algn="ctr" defTabSz="610791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ja-JP" altLang="en-US" sz="1400" b="1" dirty="0">
                <a:solidFill>
                  <a:schemeClr val="bg2"/>
                </a:solidFill>
                <a:latin typeface="+mn-ea"/>
                <a:ea typeface="+mn-ea"/>
              </a:rPr>
              <a:t>コントローラ</a:t>
            </a:r>
            <a:endParaRPr lang="en-US" altLang="ja-JP" sz="1400" b="1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247570" y="3196828"/>
            <a:ext cx="813720" cy="2534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 lIns="61593" tIns="30796" rIns="61593" bIns="30796">
            <a:spAutoFit/>
          </a:bodyPr>
          <a:lstStyle/>
          <a:p>
            <a:pPr algn="ctr" defTabSz="610791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ja-JP" altLang="en-US" sz="1400" b="1">
                <a:solidFill>
                  <a:schemeClr val="bg2"/>
                </a:solidFill>
                <a:latin typeface="+mn-ea"/>
                <a:ea typeface="+mn-ea"/>
              </a:rPr>
              <a:t>管理者</a:t>
            </a:r>
            <a:endParaRPr lang="en-US" altLang="ja-JP" sz="1400">
              <a:solidFill>
                <a:schemeClr val="bg2"/>
              </a:solidFill>
              <a:latin typeface="+mn-ea"/>
              <a:ea typeface="+mn-ea"/>
            </a:endParaRPr>
          </a:p>
        </p:txBody>
      </p:sp>
      <p:cxnSp>
        <p:nvCxnSpPr>
          <p:cNvPr id="52" name="直線矢印コネクタ 51"/>
          <p:cNvCxnSpPr/>
          <p:nvPr/>
        </p:nvCxnSpPr>
        <p:spPr bwMode="auto">
          <a:xfrm>
            <a:off x="1270820" y="3457188"/>
            <a:ext cx="0" cy="7224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53" name="直線矢印コネクタ 52"/>
          <p:cNvCxnSpPr/>
          <p:nvPr/>
        </p:nvCxnSpPr>
        <p:spPr bwMode="auto">
          <a:xfrm>
            <a:off x="1912523" y="3457188"/>
            <a:ext cx="0" cy="7224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54" name="直線矢印コネクタ 53"/>
          <p:cNvCxnSpPr/>
          <p:nvPr/>
        </p:nvCxnSpPr>
        <p:spPr bwMode="auto">
          <a:xfrm flipH="1">
            <a:off x="2605686" y="3457188"/>
            <a:ext cx="0" cy="7224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55" name="直線矢印コネクタ 54"/>
          <p:cNvCxnSpPr/>
          <p:nvPr/>
        </p:nvCxnSpPr>
        <p:spPr bwMode="auto">
          <a:xfrm>
            <a:off x="3271422" y="3457188"/>
            <a:ext cx="0" cy="7224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79" name="直線矢印コネクタ 78"/>
          <p:cNvCxnSpPr/>
          <p:nvPr/>
        </p:nvCxnSpPr>
        <p:spPr bwMode="auto">
          <a:xfrm flipH="1">
            <a:off x="5725277" y="3793735"/>
            <a:ext cx="1000321" cy="4000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0" name="直線矢印コネクタ 79"/>
          <p:cNvCxnSpPr/>
          <p:nvPr/>
        </p:nvCxnSpPr>
        <p:spPr bwMode="auto">
          <a:xfrm flipH="1">
            <a:off x="6560064" y="3802601"/>
            <a:ext cx="338120" cy="39723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1" name="直線矢印コネクタ 80"/>
          <p:cNvCxnSpPr/>
          <p:nvPr/>
        </p:nvCxnSpPr>
        <p:spPr bwMode="auto">
          <a:xfrm>
            <a:off x="7007694" y="3763495"/>
            <a:ext cx="237698" cy="44136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2" name="直線矢印コネクタ 81"/>
          <p:cNvCxnSpPr/>
          <p:nvPr/>
        </p:nvCxnSpPr>
        <p:spPr bwMode="auto">
          <a:xfrm>
            <a:off x="6981509" y="3717217"/>
            <a:ext cx="1002415" cy="49545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31" name="グループ化 30"/>
          <p:cNvGrpSpPr>
            <a:grpSpLocks noChangeAspect="1"/>
          </p:cNvGrpSpPr>
          <p:nvPr/>
        </p:nvGrpSpPr>
        <p:grpSpPr>
          <a:xfrm>
            <a:off x="1034691" y="3143696"/>
            <a:ext cx="472258" cy="332998"/>
            <a:chOff x="498441" y="2210099"/>
            <a:chExt cx="472258" cy="332998"/>
          </a:xfrm>
        </p:grpSpPr>
        <p:sp>
          <p:nvSpPr>
            <p:cNvPr id="30" name="角丸四角形 29"/>
            <p:cNvSpPr/>
            <p:nvPr/>
          </p:nvSpPr>
          <p:spPr>
            <a:xfrm>
              <a:off x="567371" y="2214081"/>
              <a:ext cx="337382" cy="21975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+mn-ea"/>
              </a:endParaRPr>
            </a:p>
          </p:txBody>
        </p:sp>
        <p:grpSp>
          <p:nvGrpSpPr>
            <p:cNvPr id="109" name="Group 80"/>
            <p:cNvGrpSpPr>
              <a:grpSpLocks noChangeAspect="1"/>
            </p:cNvGrpSpPr>
            <p:nvPr/>
          </p:nvGrpSpPr>
          <p:grpSpPr bwMode="auto">
            <a:xfrm>
              <a:off x="498441" y="2210099"/>
              <a:ext cx="472258" cy="332998"/>
              <a:chOff x="0" y="0"/>
              <a:chExt cx="741" cy="478"/>
            </a:xfrm>
            <a:solidFill>
              <a:schemeClr val="tx1"/>
            </a:solidFill>
            <a:effectLst/>
          </p:grpSpPr>
          <p:sp>
            <p:nvSpPr>
              <p:cNvPr id="110" name="Freeform 81"/>
              <p:cNvSpPr>
                <a:spLocks/>
              </p:cNvSpPr>
              <p:nvPr/>
            </p:nvSpPr>
            <p:spPr bwMode="auto">
              <a:xfrm>
                <a:off x="0" y="344"/>
                <a:ext cx="741" cy="134"/>
              </a:xfrm>
              <a:custGeom>
                <a:avLst/>
                <a:gdLst>
                  <a:gd name="T0" fmla="*/ 0 w 21600"/>
                  <a:gd name="T1" fmla="*/ 21600 h 21600"/>
                  <a:gd name="T2" fmla="*/ 2482 w 21600"/>
                  <a:gd name="T3" fmla="*/ 0 h 21600"/>
                  <a:gd name="T4" fmla="*/ 19210 w 21600"/>
                  <a:gd name="T5" fmla="*/ 0 h 21600"/>
                  <a:gd name="T6" fmla="*/ 21600 w 21600"/>
                  <a:gd name="T7" fmla="*/ 21600 h 21600"/>
                  <a:gd name="T8" fmla="*/ 0 w 21600"/>
                  <a:gd name="T9" fmla="*/ 21600 h 21600"/>
                  <a:gd name="T10" fmla="*/ 0 w 21600"/>
                  <a:gd name="T11" fmla="*/ 2160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21600"/>
                    </a:moveTo>
                    <a:lnTo>
                      <a:pt x="2482" y="0"/>
                    </a:lnTo>
                    <a:lnTo>
                      <a:pt x="1921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grpFill/>
              <a:ln w="127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rgbClr val="0096D6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11" name="AutoShape 82"/>
              <p:cNvSpPr>
                <a:spLocks/>
              </p:cNvSpPr>
              <p:nvPr/>
            </p:nvSpPr>
            <p:spPr bwMode="auto">
              <a:xfrm>
                <a:off x="89" y="0"/>
                <a:ext cx="567" cy="328"/>
              </a:xfrm>
              <a:custGeom>
                <a:avLst/>
                <a:gdLst>
                  <a:gd name="T0" fmla="*/ 284 w 21600"/>
                  <a:gd name="T1" fmla="*/ 164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20179" y="0"/>
                    </a:moveTo>
                    <a:cubicBezTo>
                      <a:pt x="1421" y="0"/>
                      <a:pt x="1421" y="0"/>
                      <a:pt x="1421" y="0"/>
                    </a:cubicBezTo>
                    <a:cubicBezTo>
                      <a:pt x="568" y="0"/>
                      <a:pt x="0" y="1227"/>
                      <a:pt x="0" y="2455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455"/>
                      <a:pt x="21600" y="2455"/>
                      <a:pt x="21600" y="2455"/>
                    </a:cubicBezTo>
                    <a:cubicBezTo>
                      <a:pt x="21600" y="1227"/>
                      <a:pt x="20889" y="0"/>
                      <a:pt x="20179" y="0"/>
                    </a:cubicBezTo>
                    <a:close/>
                    <a:moveTo>
                      <a:pt x="20463" y="17918"/>
                    </a:moveTo>
                    <a:cubicBezTo>
                      <a:pt x="20463" y="18900"/>
                      <a:pt x="19895" y="19636"/>
                      <a:pt x="19326" y="19636"/>
                    </a:cubicBezTo>
                    <a:cubicBezTo>
                      <a:pt x="2132" y="19636"/>
                      <a:pt x="2132" y="19636"/>
                      <a:pt x="2132" y="19636"/>
                    </a:cubicBezTo>
                    <a:cubicBezTo>
                      <a:pt x="1563" y="19636"/>
                      <a:pt x="1137" y="18900"/>
                      <a:pt x="1137" y="17918"/>
                    </a:cubicBezTo>
                    <a:cubicBezTo>
                      <a:pt x="1137" y="3927"/>
                      <a:pt x="1137" y="3927"/>
                      <a:pt x="1137" y="3927"/>
                    </a:cubicBezTo>
                    <a:cubicBezTo>
                      <a:pt x="1137" y="2945"/>
                      <a:pt x="1563" y="1964"/>
                      <a:pt x="2132" y="1964"/>
                    </a:cubicBezTo>
                    <a:cubicBezTo>
                      <a:pt x="19326" y="1964"/>
                      <a:pt x="19326" y="1964"/>
                      <a:pt x="19326" y="1964"/>
                    </a:cubicBezTo>
                    <a:cubicBezTo>
                      <a:pt x="19895" y="1964"/>
                      <a:pt x="20463" y="2945"/>
                      <a:pt x="20463" y="3927"/>
                    </a:cubicBezTo>
                    <a:lnTo>
                      <a:pt x="20463" y="17918"/>
                    </a:lnTo>
                    <a:close/>
                    <a:moveTo>
                      <a:pt x="20463" y="17918"/>
                    </a:moveTo>
                  </a:path>
                </a:pathLst>
              </a:custGeom>
              <a:grpFill/>
              <a:ln w="127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rgbClr val="0096D6"/>
                  </a:solidFill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112" name="グループ化 111"/>
          <p:cNvGrpSpPr>
            <a:grpSpLocks noChangeAspect="1"/>
          </p:cNvGrpSpPr>
          <p:nvPr/>
        </p:nvGrpSpPr>
        <p:grpSpPr>
          <a:xfrm>
            <a:off x="1677682" y="3139342"/>
            <a:ext cx="472258" cy="332998"/>
            <a:chOff x="498441" y="2210099"/>
            <a:chExt cx="472258" cy="332998"/>
          </a:xfrm>
        </p:grpSpPr>
        <p:sp>
          <p:nvSpPr>
            <p:cNvPr id="113" name="角丸四角形 112"/>
            <p:cNvSpPr/>
            <p:nvPr/>
          </p:nvSpPr>
          <p:spPr>
            <a:xfrm>
              <a:off x="567371" y="2214081"/>
              <a:ext cx="337382" cy="21975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+mn-ea"/>
              </a:endParaRPr>
            </a:p>
          </p:txBody>
        </p:sp>
        <p:grpSp>
          <p:nvGrpSpPr>
            <p:cNvPr id="114" name="Group 80"/>
            <p:cNvGrpSpPr>
              <a:grpSpLocks noChangeAspect="1"/>
            </p:cNvGrpSpPr>
            <p:nvPr/>
          </p:nvGrpSpPr>
          <p:grpSpPr bwMode="auto">
            <a:xfrm>
              <a:off x="498441" y="2210099"/>
              <a:ext cx="472258" cy="332998"/>
              <a:chOff x="0" y="0"/>
              <a:chExt cx="741" cy="478"/>
            </a:xfrm>
            <a:solidFill>
              <a:schemeClr val="tx1"/>
            </a:solidFill>
            <a:effectLst/>
          </p:grpSpPr>
          <p:sp>
            <p:nvSpPr>
              <p:cNvPr id="115" name="Freeform 81"/>
              <p:cNvSpPr>
                <a:spLocks/>
              </p:cNvSpPr>
              <p:nvPr/>
            </p:nvSpPr>
            <p:spPr bwMode="auto">
              <a:xfrm>
                <a:off x="0" y="344"/>
                <a:ext cx="741" cy="134"/>
              </a:xfrm>
              <a:custGeom>
                <a:avLst/>
                <a:gdLst>
                  <a:gd name="T0" fmla="*/ 0 w 21600"/>
                  <a:gd name="T1" fmla="*/ 21600 h 21600"/>
                  <a:gd name="T2" fmla="*/ 2482 w 21600"/>
                  <a:gd name="T3" fmla="*/ 0 h 21600"/>
                  <a:gd name="T4" fmla="*/ 19210 w 21600"/>
                  <a:gd name="T5" fmla="*/ 0 h 21600"/>
                  <a:gd name="T6" fmla="*/ 21600 w 21600"/>
                  <a:gd name="T7" fmla="*/ 21600 h 21600"/>
                  <a:gd name="T8" fmla="*/ 0 w 21600"/>
                  <a:gd name="T9" fmla="*/ 21600 h 21600"/>
                  <a:gd name="T10" fmla="*/ 0 w 21600"/>
                  <a:gd name="T11" fmla="*/ 2160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21600"/>
                    </a:moveTo>
                    <a:lnTo>
                      <a:pt x="2482" y="0"/>
                    </a:lnTo>
                    <a:lnTo>
                      <a:pt x="1921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grpFill/>
              <a:ln w="127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rgbClr val="0096D6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16" name="AutoShape 82"/>
              <p:cNvSpPr>
                <a:spLocks/>
              </p:cNvSpPr>
              <p:nvPr/>
            </p:nvSpPr>
            <p:spPr bwMode="auto">
              <a:xfrm>
                <a:off x="89" y="0"/>
                <a:ext cx="567" cy="328"/>
              </a:xfrm>
              <a:custGeom>
                <a:avLst/>
                <a:gdLst>
                  <a:gd name="T0" fmla="*/ 284 w 21600"/>
                  <a:gd name="T1" fmla="*/ 164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20179" y="0"/>
                    </a:moveTo>
                    <a:cubicBezTo>
                      <a:pt x="1421" y="0"/>
                      <a:pt x="1421" y="0"/>
                      <a:pt x="1421" y="0"/>
                    </a:cubicBezTo>
                    <a:cubicBezTo>
                      <a:pt x="568" y="0"/>
                      <a:pt x="0" y="1227"/>
                      <a:pt x="0" y="2455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455"/>
                      <a:pt x="21600" y="2455"/>
                      <a:pt x="21600" y="2455"/>
                    </a:cubicBezTo>
                    <a:cubicBezTo>
                      <a:pt x="21600" y="1227"/>
                      <a:pt x="20889" y="0"/>
                      <a:pt x="20179" y="0"/>
                    </a:cubicBezTo>
                    <a:close/>
                    <a:moveTo>
                      <a:pt x="20463" y="17918"/>
                    </a:moveTo>
                    <a:cubicBezTo>
                      <a:pt x="20463" y="18900"/>
                      <a:pt x="19895" y="19636"/>
                      <a:pt x="19326" y="19636"/>
                    </a:cubicBezTo>
                    <a:cubicBezTo>
                      <a:pt x="2132" y="19636"/>
                      <a:pt x="2132" y="19636"/>
                      <a:pt x="2132" y="19636"/>
                    </a:cubicBezTo>
                    <a:cubicBezTo>
                      <a:pt x="1563" y="19636"/>
                      <a:pt x="1137" y="18900"/>
                      <a:pt x="1137" y="17918"/>
                    </a:cubicBezTo>
                    <a:cubicBezTo>
                      <a:pt x="1137" y="3927"/>
                      <a:pt x="1137" y="3927"/>
                      <a:pt x="1137" y="3927"/>
                    </a:cubicBezTo>
                    <a:cubicBezTo>
                      <a:pt x="1137" y="2945"/>
                      <a:pt x="1563" y="1964"/>
                      <a:pt x="2132" y="1964"/>
                    </a:cubicBezTo>
                    <a:cubicBezTo>
                      <a:pt x="19326" y="1964"/>
                      <a:pt x="19326" y="1964"/>
                      <a:pt x="19326" y="1964"/>
                    </a:cubicBezTo>
                    <a:cubicBezTo>
                      <a:pt x="19895" y="1964"/>
                      <a:pt x="20463" y="2945"/>
                      <a:pt x="20463" y="3927"/>
                    </a:cubicBezTo>
                    <a:lnTo>
                      <a:pt x="20463" y="17918"/>
                    </a:lnTo>
                    <a:close/>
                    <a:moveTo>
                      <a:pt x="20463" y="17918"/>
                    </a:moveTo>
                  </a:path>
                </a:pathLst>
              </a:custGeom>
              <a:grpFill/>
              <a:ln w="127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rgbClr val="0096D6"/>
                  </a:solidFill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117" name="グループ化 116"/>
          <p:cNvGrpSpPr>
            <a:grpSpLocks noChangeAspect="1"/>
          </p:cNvGrpSpPr>
          <p:nvPr/>
        </p:nvGrpSpPr>
        <p:grpSpPr>
          <a:xfrm>
            <a:off x="2370465" y="3139342"/>
            <a:ext cx="472258" cy="332998"/>
            <a:chOff x="498441" y="2210099"/>
            <a:chExt cx="472258" cy="332998"/>
          </a:xfrm>
        </p:grpSpPr>
        <p:sp>
          <p:nvSpPr>
            <p:cNvPr id="118" name="角丸四角形 117"/>
            <p:cNvSpPr/>
            <p:nvPr/>
          </p:nvSpPr>
          <p:spPr>
            <a:xfrm>
              <a:off x="567371" y="2214081"/>
              <a:ext cx="337382" cy="21975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+mn-ea"/>
              </a:endParaRPr>
            </a:p>
          </p:txBody>
        </p:sp>
        <p:grpSp>
          <p:nvGrpSpPr>
            <p:cNvPr id="119" name="Group 80"/>
            <p:cNvGrpSpPr>
              <a:grpSpLocks noChangeAspect="1"/>
            </p:cNvGrpSpPr>
            <p:nvPr/>
          </p:nvGrpSpPr>
          <p:grpSpPr bwMode="auto">
            <a:xfrm>
              <a:off x="498441" y="2210099"/>
              <a:ext cx="472258" cy="332998"/>
              <a:chOff x="0" y="0"/>
              <a:chExt cx="741" cy="478"/>
            </a:xfrm>
            <a:solidFill>
              <a:schemeClr val="tx1"/>
            </a:solidFill>
            <a:effectLst/>
          </p:grpSpPr>
          <p:sp>
            <p:nvSpPr>
              <p:cNvPr id="120" name="Freeform 81"/>
              <p:cNvSpPr>
                <a:spLocks/>
              </p:cNvSpPr>
              <p:nvPr/>
            </p:nvSpPr>
            <p:spPr bwMode="auto">
              <a:xfrm>
                <a:off x="0" y="344"/>
                <a:ext cx="741" cy="134"/>
              </a:xfrm>
              <a:custGeom>
                <a:avLst/>
                <a:gdLst>
                  <a:gd name="T0" fmla="*/ 0 w 21600"/>
                  <a:gd name="T1" fmla="*/ 21600 h 21600"/>
                  <a:gd name="T2" fmla="*/ 2482 w 21600"/>
                  <a:gd name="T3" fmla="*/ 0 h 21600"/>
                  <a:gd name="T4" fmla="*/ 19210 w 21600"/>
                  <a:gd name="T5" fmla="*/ 0 h 21600"/>
                  <a:gd name="T6" fmla="*/ 21600 w 21600"/>
                  <a:gd name="T7" fmla="*/ 21600 h 21600"/>
                  <a:gd name="T8" fmla="*/ 0 w 21600"/>
                  <a:gd name="T9" fmla="*/ 21600 h 21600"/>
                  <a:gd name="T10" fmla="*/ 0 w 21600"/>
                  <a:gd name="T11" fmla="*/ 2160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21600"/>
                    </a:moveTo>
                    <a:lnTo>
                      <a:pt x="2482" y="0"/>
                    </a:lnTo>
                    <a:lnTo>
                      <a:pt x="1921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grpFill/>
              <a:ln w="127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rgbClr val="0096D6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21" name="AutoShape 82"/>
              <p:cNvSpPr>
                <a:spLocks/>
              </p:cNvSpPr>
              <p:nvPr/>
            </p:nvSpPr>
            <p:spPr bwMode="auto">
              <a:xfrm>
                <a:off x="89" y="0"/>
                <a:ext cx="567" cy="328"/>
              </a:xfrm>
              <a:custGeom>
                <a:avLst/>
                <a:gdLst>
                  <a:gd name="T0" fmla="*/ 284 w 21600"/>
                  <a:gd name="T1" fmla="*/ 164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20179" y="0"/>
                    </a:moveTo>
                    <a:cubicBezTo>
                      <a:pt x="1421" y="0"/>
                      <a:pt x="1421" y="0"/>
                      <a:pt x="1421" y="0"/>
                    </a:cubicBezTo>
                    <a:cubicBezTo>
                      <a:pt x="568" y="0"/>
                      <a:pt x="0" y="1227"/>
                      <a:pt x="0" y="2455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455"/>
                      <a:pt x="21600" y="2455"/>
                      <a:pt x="21600" y="2455"/>
                    </a:cubicBezTo>
                    <a:cubicBezTo>
                      <a:pt x="21600" y="1227"/>
                      <a:pt x="20889" y="0"/>
                      <a:pt x="20179" y="0"/>
                    </a:cubicBezTo>
                    <a:close/>
                    <a:moveTo>
                      <a:pt x="20463" y="17918"/>
                    </a:moveTo>
                    <a:cubicBezTo>
                      <a:pt x="20463" y="18900"/>
                      <a:pt x="19895" y="19636"/>
                      <a:pt x="19326" y="19636"/>
                    </a:cubicBezTo>
                    <a:cubicBezTo>
                      <a:pt x="2132" y="19636"/>
                      <a:pt x="2132" y="19636"/>
                      <a:pt x="2132" y="19636"/>
                    </a:cubicBezTo>
                    <a:cubicBezTo>
                      <a:pt x="1563" y="19636"/>
                      <a:pt x="1137" y="18900"/>
                      <a:pt x="1137" y="17918"/>
                    </a:cubicBezTo>
                    <a:cubicBezTo>
                      <a:pt x="1137" y="3927"/>
                      <a:pt x="1137" y="3927"/>
                      <a:pt x="1137" y="3927"/>
                    </a:cubicBezTo>
                    <a:cubicBezTo>
                      <a:pt x="1137" y="2945"/>
                      <a:pt x="1563" y="1964"/>
                      <a:pt x="2132" y="1964"/>
                    </a:cubicBezTo>
                    <a:cubicBezTo>
                      <a:pt x="19326" y="1964"/>
                      <a:pt x="19326" y="1964"/>
                      <a:pt x="19326" y="1964"/>
                    </a:cubicBezTo>
                    <a:cubicBezTo>
                      <a:pt x="19895" y="1964"/>
                      <a:pt x="20463" y="2945"/>
                      <a:pt x="20463" y="3927"/>
                    </a:cubicBezTo>
                    <a:lnTo>
                      <a:pt x="20463" y="17918"/>
                    </a:lnTo>
                    <a:close/>
                    <a:moveTo>
                      <a:pt x="20463" y="17918"/>
                    </a:moveTo>
                  </a:path>
                </a:pathLst>
              </a:custGeom>
              <a:grpFill/>
              <a:ln w="127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rgbClr val="0096D6"/>
                  </a:solidFill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122" name="グループ化 121"/>
          <p:cNvGrpSpPr>
            <a:grpSpLocks noChangeAspect="1"/>
          </p:cNvGrpSpPr>
          <p:nvPr/>
        </p:nvGrpSpPr>
        <p:grpSpPr>
          <a:xfrm>
            <a:off x="3044978" y="3134593"/>
            <a:ext cx="472258" cy="332998"/>
            <a:chOff x="498441" y="2210099"/>
            <a:chExt cx="472258" cy="332998"/>
          </a:xfrm>
        </p:grpSpPr>
        <p:sp>
          <p:nvSpPr>
            <p:cNvPr id="123" name="角丸四角形 122"/>
            <p:cNvSpPr/>
            <p:nvPr/>
          </p:nvSpPr>
          <p:spPr>
            <a:xfrm>
              <a:off x="567371" y="2214081"/>
              <a:ext cx="337382" cy="21975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+mn-ea"/>
              </a:endParaRPr>
            </a:p>
          </p:txBody>
        </p:sp>
        <p:grpSp>
          <p:nvGrpSpPr>
            <p:cNvPr id="124" name="Group 80"/>
            <p:cNvGrpSpPr>
              <a:grpSpLocks noChangeAspect="1"/>
            </p:cNvGrpSpPr>
            <p:nvPr/>
          </p:nvGrpSpPr>
          <p:grpSpPr bwMode="auto">
            <a:xfrm>
              <a:off x="498441" y="2210099"/>
              <a:ext cx="472258" cy="332998"/>
              <a:chOff x="0" y="0"/>
              <a:chExt cx="741" cy="478"/>
            </a:xfrm>
            <a:solidFill>
              <a:schemeClr val="tx1"/>
            </a:solidFill>
            <a:effectLst/>
          </p:grpSpPr>
          <p:sp>
            <p:nvSpPr>
              <p:cNvPr id="125" name="Freeform 81"/>
              <p:cNvSpPr>
                <a:spLocks/>
              </p:cNvSpPr>
              <p:nvPr/>
            </p:nvSpPr>
            <p:spPr bwMode="auto">
              <a:xfrm>
                <a:off x="0" y="344"/>
                <a:ext cx="741" cy="134"/>
              </a:xfrm>
              <a:custGeom>
                <a:avLst/>
                <a:gdLst>
                  <a:gd name="T0" fmla="*/ 0 w 21600"/>
                  <a:gd name="T1" fmla="*/ 21600 h 21600"/>
                  <a:gd name="T2" fmla="*/ 2482 w 21600"/>
                  <a:gd name="T3" fmla="*/ 0 h 21600"/>
                  <a:gd name="T4" fmla="*/ 19210 w 21600"/>
                  <a:gd name="T5" fmla="*/ 0 h 21600"/>
                  <a:gd name="T6" fmla="*/ 21600 w 21600"/>
                  <a:gd name="T7" fmla="*/ 21600 h 21600"/>
                  <a:gd name="T8" fmla="*/ 0 w 21600"/>
                  <a:gd name="T9" fmla="*/ 21600 h 21600"/>
                  <a:gd name="T10" fmla="*/ 0 w 21600"/>
                  <a:gd name="T11" fmla="*/ 2160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21600"/>
                    </a:moveTo>
                    <a:lnTo>
                      <a:pt x="2482" y="0"/>
                    </a:lnTo>
                    <a:lnTo>
                      <a:pt x="1921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grpFill/>
              <a:ln w="127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rgbClr val="0096D6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26" name="AutoShape 82"/>
              <p:cNvSpPr>
                <a:spLocks/>
              </p:cNvSpPr>
              <p:nvPr/>
            </p:nvSpPr>
            <p:spPr bwMode="auto">
              <a:xfrm>
                <a:off x="89" y="0"/>
                <a:ext cx="567" cy="328"/>
              </a:xfrm>
              <a:custGeom>
                <a:avLst/>
                <a:gdLst>
                  <a:gd name="T0" fmla="*/ 284 w 21600"/>
                  <a:gd name="T1" fmla="*/ 164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20179" y="0"/>
                    </a:moveTo>
                    <a:cubicBezTo>
                      <a:pt x="1421" y="0"/>
                      <a:pt x="1421" y="0"/>
                      <a:pt x="1421" y="0"/>
                    </a:cubicBezTo>
                    <a:cubicBezTo>
                      <a:pt x="568" y="0"/>
                      <a:pt x="0" y="1227"/>
                      <a:pt x="0" y="2455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455"/>
                      <a:pt x="21600" y="2455"/>
                      <a:pt x="21600" y="2455"/>
                    </a:cubicBezTo>
                    <a:cubicBezTo>
                      <a:pt x="21600" y="1227"/>
                      <a:pt x="20889" y="0"/>
                      <a:pt x="20179" y="0"/>
                    </a:cubicBezTo>
                    <a:close/>
                    <a:moveTo>
                      <a:pt x="20463" y="17918"/>
                    </a:moveTo>
                    <a:cubicBezTo>
                      <a:pt x="20463" y="18900"/>
                      <a:pt x="19895" y="19636"/>
                      <a:pt x="19326" y="19636"/>
                    </a:cubicBezTo>
                    <a:cubicBezTo>
                      <a:pt x="2132" y="19636"/>
                      <a:pt x="2132" y="19636"/>
                      <a:pt x="2132" y="19636"/>
                    </a:cubicBezTo>
                    <a:cubicBezTo>
                      <a:pt x="1563" y="19636"/>
                      <a:pt x="1137" y="18900"/>
                      <a:pt x="1137" y="17918"/>
                    </a:cubicBezTo>
                    <a:cubicBezTo>
                      <a:pt x="1137" y="3927"/>
                      <a:pt x="1137" y="3927"/>
                      <a:pt x="1137" y="3927"/>
                    </a:cubicBezTo>
                    <a:cubicBezTo>
                      <a:pt x="1137" y="2945"/>
                      <a:pt x="1563" y="1964"/>
                      <a:pt x="2132" y="1964"/>
                    </a:cubicBezTo>
                    <a:cubicBezTo>
                      <a:pt x="19326" y="1964"/>
                      <a:pt x="19326" y="1964"/>
                      <a:pt x="19326" y="1964"/>
                    </a:cubicBezTo>
                    <a:cubicBezTo>
                      <a:pt x="19895" y="1964"/>
                      <a:pt x="20463" y="2945"/>
                      <a:pt x="20463" y="3927"/>
                    </a:cubicBezTo>
                    <a:lnTo>
                      <a:pt x="20463" y="17918"/>
                    </a:lnTo>
                    <a:close/>
                    <a:moveTo>
                      <a:pt x="20463" y="17918"/>
                    </a:moveTo>
                  </a:path>
                </a:pathLst>
              </a:custGeom>
              <a:grpFill/>
              <a:ln w="127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rgbClr val="0096D6"/>
                  </a:solidFill>
                  <a:latin typeface="+mn-ea"/>
                  <a:ea typeface="+mn-ea"/>
                </a:endParaRPr>
              </a:p>
            </p:txBody>
          </p:sp>
        </p:grpSp>
      </p:grpSp>
      <p:sp>
        <p:nvSpPr>
          <p:cNvPr id="67" name="AutoShape 51"/>
          <p:cNvSpPr>
            <a:spLocks noChangeArrowheads="1"/>
          </p:cNvSpPr>
          <p:nvPr/>
        </p:nvSpPr>
        <p:spPr bwMode="auto">
          <a:xfrm>
            <a:off x="437766" y="2475448"/>
            <a:ext cx="771016" cy="698224"/>
          </a:xfrm>
          <a:prstGeom prst="wedgeRectCallout">
            <a:avLst>
              <a:gd name="adj1" fmla="val 48132"/>
              <a:gd name="adj2" fmla="val 59290"/>
            </a:avLst>
          </a:prstGeom>
          <a:solidFill>
            <a:schemeClr val="bg2"/>
          </a:solidFill>
          <a:ln w="12700" algn="ctr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defTabSz="610791">
              <a:lnSpc>
                <a:spcPct val="90000"/>
              </a:lnSpc>
            </a:pPr>
            <a:r>
              <a:rPr lang="en-US" altLang="ja-JP" sz="900" dirty="0">
                <a:latin typeface="+mn-ea"/>
                <a:ea typeface="+mn-ea"/>
              </a:rPr>
              <a:t>SSID</a:t>
            </a:r>
            <a:br>
              <a:rPr lang="en-US" altLang="ja-JP" sz="900" dirty="0">
                <a:latin typeface="+mn-ea"/>
                <a:ea typeface="+mn-ea"/>
              </a:rPr>
            </a:br>
            <a:r>
              <a:rPr lang="ja-JP" altLang="en-US" sz="900" dirty="0" smtClean="0">
                <a:latin typeface="+mn-ea"/>
                <a:ea typeface="+mn-ea"/>
              </a:rPr>
              <a:t>暗号化</a:t>
            </a:r>
            <a:endParaRPr lang="en-US" altLang="ja-JP" sz="900" dirty="0" smtClean="0">
              <a:latin typeface="+mn-ea"/>
              <a:ea typeface="+mn-ea"/>
            </a:endParaRPr>
          </a:p>
          <a:p>
            <a:pPr defTabSz="610791">
              <a:lnSpc>
                <a:spcPct val="90000"/>
              </a:lnSpc>
            </a:pPr>
            <a:r>
              <a:rPr lang="en-US" altLang="ja-JP" sz="900" dirty="0">
                <a:latin typeface="+mn-ea"/>
              </a:rPr>
              <a:t>VLAN</a:t>
            </a:r>
            <a:br>
              <a:rPr lang="en-US" altLang="ja-JP" sz="900" dirty="0">
                <a:latin typeface="+mn-ea"/>
              </a:rPr>
            </a:br>
            <a:r>
              <a:rPr lang="ja-JP" altLang="en-US" sz="900" dirty="0">
                <a:latin typeface="+mn-ea"/>
              </a:rPr>
              <a:t>チャネル</a:t>
            </a:r>
            <a:br>
              <a:rPr lang="ja-JP" altLang="en-US" sz="900" dirty="0">
                <a:latin typeface="+mn-ea"/>
              </a:rPr>
            </a:br>
            <a:r>
              <a:rPr lang="ja-JP" altLang="en-US" sz="900" dirty="0" smtClean="0">
                <a:latin typeface="+mn-ea"/>
              </a:rPr>
              <a:t>電波強度</a:t>
            </a:r>
            <a:endParaRPr lang="ja-JP" altLang="en-US" sz="900" dirty="0">
              <a:latin typeface="+mn-ea"/>
              <a:ea typeface="+mn-ea"/>
            </a:endParaRP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2982178" y="2612340"/>
            <a:ext cx="548378" cy="529077"/>
          </a:xfrm>
          <a:prstGeom prst="wedgeRectCallout">
            <a:avLst>
              <a:gd name="adj1" fmla="val -9414"/>
              <a:gd name="adj2" fmla="val 71937"/>
            </a:avLst>
          </a:prstGeom>
          <a:solidFill>
            <a:schemeClr val="bg2"/>
          </a:solidFill>
          <a:ln w="12700" algn="ctr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defTabSz="610791">
              <a:lnSpc>
                <a:spcPct val="90000"/>
              </a:lnSpc>
            </a:pPr>
            <a:r>
              <a:rPr lang="en-US" altLang="ja-JP" sz="700" dirty="0">
                <a:latin typeface="+mn-ea"/>
                <a:ea typeface="+mn-ea"/>
              </a:rPr>
              <a:t>SSID</a:t>
            </a:r>
            <a:br>
              <a:rPr lang="en-US" altLang="ja-JP" sz="700" dirty="0">
                <a:latin typeface="+mn-ea"/>
                <a:ea typeface="+mn-ea"/>
              </a:rPr>
            </a:br>
            <a:r>
              <a:rPr lang="ja-JP" altLang="en-US" sz="700" dirty="0">
                <a:latin typeface="+mn-ea"/>
                <a:ea typeface="+mn-ea"/>
              </a:rPr>
              <a:t>暗号化</a:t>
            </a:r>
            <a:endParaRPr lang="en-US" altLang="ja-JP" sz="700" dirty="0">
              <a:latin typeface="+mn-ea"/>
              <a:ea typeface="+mn-ea"/>
            </a:endParaRPr>
          </a:p>
          <a:p>
            <a:pPr defTabSz="610791">
              <a:lnSpc>
                <a:spcPct val="90000"/>
              </a:lnSpc>
            </a:pPr>
            <a:r>
              <a:rPr lang="en-US" altLang="ja-JP" sz="700" dirty="0">
                <a:latin typeface="+mn-ea"/>
                <a:ea typeface="+mn-ea"/>
              </a:rPr>
              <a:t>VLAN</a:t>
            </a:r>
            <a:br>
              <a:rPr lang="en-US" altLang="ja-JP" sz="700" dirty="0">
                <a:latin typeface="+mn-ea"/>
                <a:ea typeface="+mn-ea"/>
              </a:rPr>
            </a:br>
            <a:r>
              <a:rPr lang="ja-JP" altLang="en-US" sz="700" dirty="0">
                <a:latin typeface="+mn-ea"/>
                <a:ea typeface="+mn-ea"/>
              </a:rPr>
              <a:t>チャネル</a:t>
            </a:r>
            <a:br>
              <a:rPr lang="ja-JP" altLang="en-US" sz="700" dirty="0">
                <a:latin typeface="+mn-ea"/>
                <a:ea typeface="+mn-ea"/>
              </a:rPr>
            </a:br>
            <a:r>
              <a:rPr lang="ja-JP" altLang="en-US" sz="700" dirty="0">
                <a:latin typeface="+mn-ea"/>
                <a:ea typeface="+mn-ea"/>
              </a:rPr>
              <a:t>電波強度</a:t>
            </a:r>
          </a:p>
        </p:txBody>
      </p:sp>
      <p:sp>
        <p:nvSpPr>
          <p:cNvPr id="69" name="AutoShape 51"/>
          <p:cNvSpPr>
            <a:spLocks noChangeArrowheads="1"/>
          </p:cNvSpPr>
          <p:nvPr/>
        </p:nvSpPr>
        <p:spPr bwMode="auto">
          <a:xfrm>
            <a:off x="2240172" y="2612340"/>
            <a:ext cx="548378" cy="529077"/>
          </a:xfrm>
          <a:prstGeom prst="wedgeRectCallout">
            <a:avLst>
              <a:gd name="adj1" fmla="val -5709"/>
              <a:gd name="adj2" fmla="val 69377"/>
            </a:avLst>
          </a:prstGeom>
          <a:solidFill>
            <a:schemeClr val="bg2"/>
          </a:solidFill>
          <a:ln w="12700" algn="ctr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defTabSz="610791">
              <a:lnSpc>
                <a:spcPct val="90000"/>
              </a:lnSpc>
            </a:pPr>
            <a:r>
              <a:rPr lang="en-US" altLang="ja-JP" sz="700" dirty="0">
                <a:latin typeface="+mn-ea"/>
                <a:ea typeface="+mn-ea"/>
              </a:rPr>
              <a:t>SSID</a:t>
            </a:r>
            <a:br>
              <a:rPr lang="en-US" altLang="ja-JP" sz="700" dirty="0">
                <a:latin typeface="+mn-ea"/>
                <a:ea typeface="+mn-ea"/>
              </a:rPr>
            </a:br>
            <a:r>
              <a:rPr lang="ja-JP" altLang="en-US" sz="700" dirty="0">
                <a:latin typeface="+mn-ea"/>
                <a:ea typeface="+mn-ea"/>
              </a:rPr>
              <a:t>暗号化</a:t>
            </a:r>
            <a:endParaRPr lang="en-US" altLang="ja-JP" sz="700" dirty="0">
              <a:latin typeface="+mn-ea"/>
              <a:ea typeface="+mn-ea"/>
            </a:endParaRPr>
          </a:p>
          <a:p>
            <a:pPr defTabSz="610791">
              <a:lnSpc>
                <a:spcPct val="90000"/>
              </a:lnSpc>
            </a:pPr>
            <a:r>
              <a:rPr lang="en-US" altLang="ja-JP" sz="700" dirty="0">
                <a:latin typeface="+mn-ea"/>
                <a:ea typeface="+mn-ea"/>
              </a:rPr>
              <a:t>VLAN</a:t>
            </a:r>
            <a:br>
              <a:rPr lang="en-US" altLang="ja-JP" sz="700" dirty="0">
                <a:latin typeface="+mn-ea"/>
                <a:ea typeface="+mn-ea"/>
              </a:rPr>
            </a:br>
            <a:r>
              <a:rPr lang="ja-JP" altLang="en-US" sz="700" dirty="0">
                <a:latin typeface="+mn-ea"/>
                <a:ea typeface="+mn-ea"/>
              </a:rPr>
              <a:t>チャネル</a:t>
            </a:r>
            <a:br>
              <a:rPr lang="ja-JP" altLang="en-US" sz="700" dirty="0">
                <a:latin typeface="+mn-ea"/>
                <a:ea typeface="+mn-ea"/>
              </a:rPr>
            </a:br>
            <a:r>
              <a:rPr lang="ja-JP" altLang="en-US" sz="700" dirty="0">
                <a:latin typeface="+mn-ea"/>
                <a:ea typeface="+mn-ea"/>
              </a:rPr>
              <a:t>電波強度</a:t>
            </a:r>
          </a:p>
        </p:txBody>
      </p:sp>
      <p:sp>
        <p:nvSpPr>
          <p:cNvPr id="70" name="AutoShape 51"/>
          <p:cNvSpPr>
            <a:spLocks noChangeArrowheads="1"/>
          </p:cNvSpPr>
          <p:nvPr/>
        </p:nvSpPr>
        <p:spPr bwMode="auto">
          <a:xfrm>
            <a:off x="1515396" y="2612340"/>
            <a:ext cx="548378" cy="529077"/>
          </a:xfrm>
          <a:prstGeom prst="wedgeRectCallout">
            <a:avLst>
              <a:gd name="adj1" fmla="val -1328"/>
              <a:gd name="adj2" fmla="val 71937"/>
            </a:avLst>
          </a:prstGeom>
          <a:solidFill>
            <a:schemeClr val="bg2"/>
          </a:solidFill>
          <a:ln w="12700" algn="ctr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defTabSz="610791">
              <a:lnSpc>
                <a:spcPct val="90000"/>
              </a:lnSpc>
            </a:pPr>
            <a:r>
              <a:rPr lang="en-US" altLang="ja-JP" sz="700" dirty="0">
                <a:latin typeface="+mn-ea"/>
                <a:ea typeface="+mn-ea"/>
              </a:rPr>
              <a:t>SSID</a:t>
            </a:r>
            <a:br>
              <a:rPr lang="en-US" altLang="ja-JP" sz="700" dirty="0">
                <a:latin typeface="+mn-ea"/>
                <a:ea typeface="+mn-ea"/>
              </a:rPr>
            </a:br>
            <a:r>
              <a:rPr lang="ja-JP" altLang="en-US" sz="700" dirty="0">
                <a:latin typeface="+mn-ea"/>
                <a:ea typeface="+mn-ea"/>
              </a:rPr>
              <a:t>暗号化</a:t>
            </a:r>
            <a:endParaRPr lang="en-US" altLang="ja-JP" sz="700" dirty="0">
              <a:latin typeface="+mn-ea"/>
              <a:ea typeface="+mn-ea"/>
            </a:endParaRPr>
          </a:p>
          <a:p>
            <a:pPr defTabSz="610791">
              <a:lnSpc>
                <a:spcPct val="90000"/>
              </a:lnSpc>
            </a:pPr>
            <a:r>
              <a:rPr lang="en-US" altLang="ja-JP" sz="700" dirty="0">
                <a:latin typeface="+mn-ea"/>
                <a:ea typeface="+mn-ea"/>
              </a:rPr>
              <a:t>VLAN</a:t>
            </a:r>
            <a:br>
              <a:rPr lang="en-US" altLang="ja-JP" sz="700" dirty="0">
                <a:latin typeface="+mn-ea"/>
                <a:ea typeface="+mn-ea"/>
              </a:rPr>
            </a:br>
            <a:r>
              <a:rPr lang="ja-JP" altLang="en-US" sz="700" dirty="0">
                <a:latin typeface="+mn-ea"/>
                <a:ea typeface="+mn-ea"/>
              </a:rPr>
              <a:t>チャネル</a:t>
            </a:r>
            <a:br>
              <a:rPr lang="ja-JP" altLang="en-US" sz="700" dirty="0">
                <a:latin typeface="+mn-ea"/>
                <a:ea typeface="+mn-ea"/>
              </a:rPr>
            </a:br>
            <a:r>
              <a:rPr lang="ja-JP" altLang="en-US" sz="700" dirty="0">
                <a:latin typeface="+mn-ea"/>
                <a:ea typeface="+mn-ea"/>
              </a:rPr>
              <a:t>電波強度</a:t>
            </a:r>
          </a:p>
        </p:txBody>
      </p:sp>
      <p:pic>
        <p:nvPicPr>
          <p:cNvPr id="132" name="図 1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25" b="40625"/>
          <a:stretch/>
        </p:blipFill>
        <p:spPr>
          <a:xfrm>
            <a:off x="6287772" y="3688536"/>
            <a:ext cx="1259271" cy="188890"/>
          </a:xfrm>
          <a:prstGeom prst="rect">
            <a:avLst/>
          </a:prstGeom>
        </p:spPr>
      </p:pic>
      <p:cxnSp>
        <p:nvCxnSpPr>
          <p:cNvPr id="84" name="直線矢印コネクタ 83"/>
          <p:cNvCxnSpPr/>
          <p:nvPr/>
        </p:nvCxnSpPr>
        <p:spPr bwMode="auto">
          <a:xfrm flipH="1">
            <a:off x="7010567" y="3378713"/>
            <a:ext cx="22387" cy="3237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127" name="グループ化 126"/>
          <p:cNvGrpSpPr>
            <a:grpSpLocks noChangeAspect="1"/>
          </p:cNvGrpSpPr>
          <p:nvPr/>
        </p:nvGrpSpPr>
        <p:grpSpPr>
          <a:xfrm>
            <a:off x="6791902" y="3112007"/>
            <a:ext cx="472258" cy="332998"/>
            <a:chOff x="498441" y="2210099"/>
            <a:chExt cx="472258" cy="332998"/>
          </a:xfrm>
        </p:grpSpPr>
        <p:sp>
          <p:nvSpPr>
            <p:cNvPr id="128" name="角丸四角形 127"/>
            <p:cNvSpPr/>
            <p:nvPr/>
          </p:nvSpPr>
          <p:spPr>
            <a:xfrm>
              <a:off x="567371" y="2214081"/>
              <a:ext cx="337382" cy="21975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+mn-ea"/>
              </a:endParaRPr>
            </a:p>
          </p:txBody>
        </p:sp>
        <p:grpSp>
          <p:nvGrpSpPr>
            <p:cNvPr id="129" name="Group 80"/>
            <p:cNvGrpSpPr>
              <a:grpSpLocks noChangeAspect="1"/>
            </p:cNvGrpSpPr>
            <p:nvPr/>
          </p:nvGrpSpPr>
          <p:grpSpPr bwMode="auto">
            <a:xfrm>
              <a:off x="498441" y="2210099"/>
              <a:ext cx="472258" cy="332998"/>
              <a:chOff x="0" y="0"/>
              <a:chExt cx="741" cy="478"/>
            </a:xfrm>
            <a:solidFill>
              <a:schemeClr val="tx1"/>
            </a:solidFill>
            <a:effectLst/>
          </p:grpSpPr>
          <p:sp>
            <p:nvSpPr>
              <p:cNvPr id="130" name="Freeform 81"/>
              <p:cNvSpPr>
                <a:spLocks/>
              </p:cNvSpPr>
              <p:nvPr/>
            </p:nvSpPr>
            <p:spPr bwMode="auto">
              <a:xfrm>
                <a:off x="0" y="344"/>
                <a:ext cx="741" cy="134"/>
              </a:xfrm>
              <a:custGeom>
                <a:avLst/>
                <a:gdLst>
                  <a:gd name="T0" fmla="*/ 0 w 21600"/>
                  <a:gd name="T1" fmla="*/ 21600 h 21600"/>
                  <a:gd name="T2" fmla="*/ 2482 w 21600"/>
                  <a:gd name="T3" fmla="*/ 0 h 21600"/>
                  <a:gd name="T4" fmla="*/ 19210 w 21600"/>
                  <a:gd name="T5" fmla="*/ 0 h 21600"/>
                  <a:gd name="T6" fmla="*/ 21600 w 21600"/>
                  <a:gd name="T7" fmla="*/ 21600 h 21600"/>
                  <a:gd name="T8" fmla="*/ 0 w 21600"/>
                  <a:gd name="T9" fmla="*/ 21600 h 21600"/>
                  <a:gd name="T10" fmla="*/ 0 w 21600"/>
                  <a:gd name="T11" fmla="*/ 2160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0" y="21600"/>
                    </a:moveTo>
                    <a:lnTo>
                      <a:pt x="2482" y="0"/>
                    </a:lnTo>
                    <a:lnTo>
                      <a:pt x="1921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grpFill/>
              <a:ln w="127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rgbClr val="0096D6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31" name="AutoShape 82"/>
              <p:cNvSpPr>
                <a:spLocks/>
              </p:cNvSpPr>
              <p:nvPr/>
            </p:nvSpPr>
            <p:spPr bwMode="auto">
              <a:xfrm>
                <a:off x="89" y="0"/>
                <a:ext cx="567" cy="328"/>
              </a:xfrm>
              <a:custGeom>
                <a:avLst/>
                <a:gdLst>
                  <a:gd name="T0" fmla="*/ 284 w 21600"/>
                  <a:gd name="T1" fmla="*/ 164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20179" y="0"/>
                    </a:moveTo>
                    <a:cubicBezTo>
                      <a:pt x="1421" y="0"/>
                      <a:pt x="1421" y="0"/>
                      <a:pt x="1421" y="0"/>
                    </a:cubicBezTo>
                    <a:cubicBezTo>
                      <a:pt x="568" y="0"/>
                      <a:pt x="0" y="1227"/>
                      <a:pt x="0" y="2455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455"/>
                      <a:pt x="21600" y="2455"/>
                      <a:pt x="21600" y="2455"/>
                    </a:cubicBezTo>
                    <a:cubicBezTo>
                      <a:pt x="21600" y="1227"/>
                      <a:pt x="20889" y="0"/>
                      <a:pt x="20179" y="0"/>
                    </a:cubicBezTo>
                    <a:close/>
                    <a:moveTo>
                      <a:pt x="20463" y="17918"/>
                    </a:moveTo>
                    <a:cubicBezTo>
                      <a:pt x="20463" y="18900"/>
                      <a:pt x="19895" y="19636"/>
                      <a:pt x="19326" y="19636"/>
                    </a:cubicBezTo>
                    <a:cubicBezTo>
                      <a:pt x="2132" y="19636"/>
                      <a:pt x="2132" y="19636"/>
                      <a:pt x="2132" y="19636"/>
                    </a:cubicBezTo>
                    <a:cubicBezTo>
                      <a:pt x="1563" y="19636"/>
                      <a:pt x="1137" y="18900"/>
                      <a:pt x="1137" y="17918"/>
                    </a:cubicBezTo>
                    <a:cubicBezTo>
                      <a:pt x="1137" y="3927"/>
                      <a:pt x="1137" y="3927"/>
                      <a:pt x="1137" y="3927"/>
                    </a:cubicBezTo>
                    <a:cubicBezTo>
                      <a:pt x="1137" y="2945"/>
                      <a:pt x="1563" y="1964"/>
                      <a:pt x="2132" y="1964"/>
                    </a:cubicBezTo>
                    <a:cubicBezTo>
                      <a:pt x="19326" y="1964"/>
                      <a:pt x="19326" y="1964"/>
                      <a:pt x="19326" y="1964"/>
                    </a:cubicBezTo>
                    <a:cubicBezTo>
                      <a:pt x="19895" y="1964"/>
                      <a:pt x="20463" y="2945"/>
                      <a:pt x="20463" y="3927"/>
                    </a:cubicBezTo>
                    <a:lnTo>
                      <a:pt x="20463" y="17918"/>
                    </a:lnTo>
                    <a:close/>
                    <a:moveTo>
                      <a:pt x="20463" y="17918"/>
                    </a:moveTo>
                  </a:path>
                </a:pathLst>
              </a:custGeom>
              <a:grpFill/>
              <a:ln w="127">
                <a:noFill/>
                <a:round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srgbClr val="0096D6"/>
                  </a:solidFill>
                  <a:latin typeface="+mn-ea"/>
                  <a:ea typeface="+mn-ea"/>
                </a:endParaRPr>
              </a:p>
            </p:txBody>
          </p:sp>
        </p:grpSp>
      </p:grpSp>
      <p:sp>
        <p:nvSpPr>
          <p:cNvPr id="85" name="AutoShape 51"/>
          <p:cNvSpPr>
            <a:spLocks noChangeArrowheads="1"/>
          </p:cNvSpPr>
          <p:nvPr/>
        </p:nvSpPr>
        <p:spPr bwMode="auto">
          <a:xfrm>
            <a:off x="6114106" y="2729147"/>
            <a:ext cx="616346" cy="467682"/>
          </a:xfrm>
          <a:prstGeom prst="wedgeRectCallout">
            <a:avLst>
              <a:gd name="adj1" fmla="val 82095"/>
              <a:gd name="adj2" fmla="val 53327"/>
            </a:avLst>
          </a:prstGeom>
          <a:solidFill>
            <a:schemeClr val="bg2"/>
          </a:solidFill>
          <a:ln w="12700" algn="ctr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defTabSz="610791">
              <a:lnSpc>
                <a:spcPct val="90000"/>
              </a:lnSpc>
            </a:pPr>
            <a:r>
              <a:rPr lang="en-US" altLang="ja-JP" sz="900" dirty="0">
                <a:latin typeface="+mn-ea"/>
                <a:ea typeface="+mn-ea"/>
              </a:rPr>
              <a:t>SSID</a:t>
            </a:r>
            <a:br>
              <a:rPr lang="en-US" altLang="ja-JP" sz="900" dirty="0">
                <a:latin typeface="+mn-ea"/>
                <a:ea typeface="+mn-ea"/>
              </a:rPr>
            </a:br>
            <a:r>
              <a:rPr lang="en-US" altLang="ja-JP" sz="900" dirty="0" smtClean="0">
                <a:latin typeface="+mn-ea"/>
                <a:ea typeface="+mn-ea"/>
              </a:rPr>
              <a:t>VLAN</a:t>
            </a:r>
            <a:r>
              <a:rPr lang="en-US" altLang="ja-JP" sz="900" dirty="0">
                <a:latin typeface="+mn-ea"/>
                <a:ea typeface="+mn-ea"/>
              </a:rPr>
              <a:t/>
            </a:r>
            <a:br>
              <a:rPr lang="en-US" altLang="ja-JP" sz="900" dirty="0">
                <a:latin typeface="+mn-ea"/>
                <a:ea typeface="+mn-ea"/>
              </a:rPr>
            </a:br>
            <a:r>
              <a:rPr lang="ja-JP" altLang="en-US" sz="900" dirty="0">
                <a:latin typeface="+mn-ea"/>
                <a:ea typeface="+mn-ea"/>
              </a:rPr>
              <a:t>暗号化</a:t>
            </a:r>
          </a:p>
        </p:txBody>
      </p:sp>
      <p:sp>
        <p:nvSpPr>
          <p:cNvPr id="86" name="AutoShape 51"/>
          <p:cNvSpPr>
            <a:spLocks noChangeArrowheads="1"/>
          </p:cNvSpPr>
          <p:nvPr/>
        </p:nvSpPr>
        <p:spPr bwMode="auto">
          <a:xfrm>
            <a:off x="7559251" y="3327991"/>
            <a:ext cx="710681" cy="467682"/>
          </a:xfrm>
          <a:prstGeom prst="wedgeRoundRectCallout">
            <a:avLst>
              <a:gd name="adj1" fmla="val -73203"/>
              <a:gd name="adj2" fmla="val 39327"/>
              <a:gd name="adj3" fmla="val 16667"/>
            </a:avLst>
          </a:prstGeom>
          <a:solidFill>
            <a:schemeClr val="bg2"/>
          </a:solidFill>
          <a:ln w="12700" algn="ctr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defTabSz="610791">
              <a:lnSpc>
                <a:spcPct val="90000"/>
              </a:lnSpc>
            </a:pPr>
            <a:r>
              <a:rPr lang="ja-JP" altLang="en-US" sz="900" dirty="0" smtClean="0">
                <a:latin typeface="+mn-ea"/>
                <a:ea typeface="+mn-ea"/>
              </a:rPr>
              <a:t>チャネル</a:t>
            </a:r>
            <a:endParaRPr lang="en-US" altLang="ja-JP" sz="900" dirty="0" smtClean="0">
              <a:latin typeface="+mn-ea"/>
              <a:ea typeface="+mn-ea"/>
            </a:endParaRPr>
          </a:p>
          <a:p>
            <a:pPr defTabSz="610791">
              <a:lnSpc>
                <a:spcPct val="90000"/>
              </a:lnSpc>
            </a:pPr>
            <a:r>
              <a:rPr lang="ja-JP" altLang="en-US" sz="900" dirty="0" smtClean="0">
                <a:latin typeface="+mn-ea"/>
                <a:ea typeface="+mn-ea"/>
              </a:rPr>
              <a:t>電波強度</a:t>
            </a:r>
            <a:endParaRPr lang="ja-JP" altLang="en-US" sz="900" dirty="0">
              <a:latin typeface="+mn-ea"/>
              <a:ea typeface="+mn-ea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3650303" y="2883992"/>
            <a:ext cx="424527" cy="0"/>
          </a:xfrm>
          <a:prstGeom prst="line">
            <a:avLst/>
          </a:prstGeom>
          <a:ln w="381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3907313" y="2612340"/>
            <a:ext cx="34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05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626"/>
            <a:ext cx="6025443" cy="33893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4462" y="498265"/>
            <a:ext cx="8345488" cy="731837"/>
          </a:xfrm>
        </p:spPr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RF(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電波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の最適化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83626"/>
            <a:ext cx="6025444" cy="3389312"/>
          </a:xfrm>
          <a:prstGeom prst="rect">
            <a:avLst/>
          </a:prstGeom>
        </p:spPr>
      </p:pic>
      <p:sp>
        <p:nvSpPr>
          <p:cNvPr id="7" name="楕円 6"/>
          <p:cNvSpPr>
            <a:spLocks noChangeAspect="1"/>
          </p:cNvSpPr>
          <p:nvPr/>
        </p:nvSpPr>
        <p:spPr>
          <a:xfrm>
            <a:off x="1917766" y="2854290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5717291" y="2113000"/>
            <a:ext cx="3074056" cy="540638"/>
            <a:chOff x="4741677" y="3303089"/>
            <a:chExt cx="3239997" cy="452935"/>
          </a:xfrm>
        </p:grpSpPr>
        <p:sp>
          <p:nvSpPr>
            <p:cNvPr id="9" name="正方形/長方形 8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defTabSz="179388"/>
              <a:r>
                <a:rPr kumimoji="1" lang="en-US" altLang="ja-JP" sz="1400" dirty="0">
                  <a:solidFill>
                    <a:schemeClr val="tx1"/>
                  </a:solidFill>
                  <a:latin typeface="+mn-ea"/>
                </a:rPr>
                <a:t>AP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</a:rPr>
                <a:t>辺りのクライアント数になります。</a:t>
              </a:r>
              <a:endParaRPr kumimoji="1" lang="en-US" altLang="ja-JP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5717291" y="1283626"/>
            <a:ext cx="3074056" cy="736392"/>
            <a:chOff x="4741677" y="3303089"/>
            <a:chExt cx="3239997" cy="452935"/>
          </a:xfrm>
        </p:grpSpPr>
        <p:sp>
          <p:nvSpPr>
            <p:cNvPr id="12" name="正方形/長方形 11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defTabSz="179388"/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有効にすると、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クライアント密度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]</a:t>
              </a:r>
              <a:r>
                <a:rPr kumimoji="1" lang="ja-JP" altLang="en-US" sz="1400" dirty="0" err="1" smtClean="0">
                  <a:solidFill>
                    <a:schemeClr val="tx1"/>
                  </a:solidFill>
                  <a:latin typeface="+mn-ea"/>
                </a:rPr>
                <a:t>、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+mn-ea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トラフィック タイプ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 の項目が表示されます。</a:t>
              </a:r>
              <a:endParaRPr kumimoji="1" lang="en-US" altLang="ja-JP" sz="1400" dirty="0" smtClean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15" name="楕円 14"/>
          <p:cNvSpPr>
            <a:spLocks noChangeAspect="1"/>
          </p:cNvSpPr>
          <p:nvPr/>
        </p:nvSpPr>
        <p:spPr>
          <a:xfrm>
            <a:off x="1917766" y="3185595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16" name="楕円 15"/>
          <p:cNvSpPr>
            <a:spLocks noChangeAspect="1"/>
          </p:cNvSpPr>
          <p:nvPr/>
        </p:nvSpPr>
        <p:spPr>
          <a:xfrm>
            <a:off x="1917766" y="2542012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5711169" y="2733995"/>
            <a:ext cx="3074056" cy="1636628"/>
            <a:chOff x="4741677" y="3303089"/>
            <a:chExt cx="3239997" cy="452935"/>
          </a:xfrm>
        </p:grpSpPr>
        <p:sp>
          <p:nvSpPr>
            <p:cNvPr id="18" name="正方形/長方形 17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defTabSz="179388"/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クライアント密度が、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中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]</a:t>
              </a:r>
              <a:r>
                <a:rPr kumimoji="1" lang="ja-JP" altLang="en-US" sz="1400" dirty="0" err="1" smtClean="0">
                  <a:solidFill>
                    <a:schemeClr val="tx1"/>
                  </a:solidFill>
                  <a:latin typeface="+mn-ea"/>
                </a:rPr>
                <a:t>、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高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 の場合に 有効になります。</a:t>
              </a:r>
              <a:endParaRPr kumimoji="1" lang="en-US" altLang="ja-JP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7422" y="3259644"/>
            <a:ext cx="2615944" cy="10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0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573329"/>
            <a:ext cx="8345488" cy="731837"/>
          </a:xfrm>
        </p:spPr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クライアント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密度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の目安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113016"/>
              </p:ext>
            </p:extLst>
          </p:nvPr>
        </p:nvGraphicFramePr>
        <p:xfrm>
          <a:off x="439737" y="1222208"/>
          <a:ext cx="8345491" cy="210506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02703">
                  <a:extLst>
                    <a:ext uri="{9D8B030D-6E8A-4147-A177-3AD203B41FA5}">
                      <a16:colId xmlns:a16="http://schemas.microsoft.com/office/drawing/2014/main" val="1345654235"/>
                    </a:ext>
                  </a:extLst>
                </a:gridCol>
                <a:gridCol w="2347596">
                  <a:extLst>
                    <a:ext uri="{9D8B030D-6E8A-4147-A177-3AD203B41FA5}">
                      <a16:colId xmlns:a16="http://schemas.microsoft.com/office/drawing/2014/main" val="605600532"/>
                    </a:ext>
                  </a:extLst>
                </a:gridCol>
                <a:gridCol w="2347596">
                  <a:extLst>
                    <a:ext uri="{9D8B030D-6E8A-4147-A177-3AD203B41FA5}">
                      <a16:colId xmlns:a16="http://schemas.microsoft.com/office/drawing/2014/main" val="3375202188"/>
                    </a:ext>
                  </a:extLst>
                </a:gridCol>
                <a:gridCol w="2347596">
                  <a:extLst>
                    <a:ext uri="{9D8B030D-6E8A-4147-A177-3AD203B41FA5}">
                      <a16:colId xmlns:a16="http://schemas.microsoft.com/office/drawing/2014/main" val="4181282207"/>
                    </a:ext>
                  </a:extLst>
                </a:gridCol>
              </a:tblGrid>
              <a:tr h="367552"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>
                          <a:latin typeface="+mn-ea"/>
                          <a:ea typeface="+mn-ea"/>
                        </a:rPr>
                        <a:t>高密度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>
                          <a:latin typeface="+mn-ea"/>
                          <a:ea typeface="+mn-ea"/>
                        </a:rPr>
                        <a:t>中密度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>
                          <a:latin typeface="+mn-ea"/>
                          <a:ea typeface="+mn-ea"/>
                        </a:rPr>
                        <a:t>低密度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924369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latin typeface="+mn-ea"/>
                          <a:ea typeface="+mn-ea"/>
                        </a:rPr>
                        <a:t>用途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latin typeface="+mn-ea"/>
                          <a:ea typeface="+mn-ea"/>
                        </a:rPr>
                        <a:t>   教室、講義室、会場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latin typeface="+mn-ea"/>
                          <a:ea typeface="+mn-ea"/>
                        </a:rPr>
                        <a:t>     一般的なオフィス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latin typeface="+mn-ea"/>
                          <a:ea typeface="+mn-ea"/>
                        </a:rPr>
                        <a:t>   ホットスポットや屋外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733482"/>
                  </a:ext>
                </a:extLst>
              </a:tr>
              <a:tr h="634861"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latin typeface="+mn-ea"/>
                          <a:ea typeface="+mn-ea"/>
                        </a:rPr>
                        <a:t>セル サイズ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185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～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280 m</a:t>
                      </a:r>
                      <a:r>
                        <a:rPr lang="en-US" altLang="ja-JP" sz="1600" baseline="30000" dirty="0" smtClean="0">
                          <a:latin typeface="+mn-ea"/>
                          <a:ea typeface="+mn-ea"/>
                        </a:rPr>
                        <a:t>2</a:t>
                      </a:r>
                    </a:p>
                    <a:p>
                      <a:pPr algn="ctr"/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(2,000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 ～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3,000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ft</a:t>
                      </a:r>
                      <a:r>
                        <a:rPr lang="en-US" altLang="ja-JP" sz="1600" baseline="30000" dirty="0" smtClean="0">
                          <a:latin typeface="+mn-ea"/>
                          <a:ea typeface="+mn-ea"/>
                        </a:rPr>
                        <a:t>2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280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～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460 m</a:t>
                      </a:r>
                      <a:r>
                        <a:rPr lang="en-US" altLang="ja-JP" sz="1600" baseline="30000" dirty="0" smtClean="0">
                          <a:latin typeface="+mn-ea"/>
                          <a:ea typeface="+mn-ea"/>
                        </a:rPr>
                        <a:t>2</a:t>
                      </a:r>
                    </a:p>
                    <a:p>
                      <a:pPr algn="ctr"/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(3,000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～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5,000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ft</a:t>
                      </a:r>
                      <a:r>
                        <a:rPr lang="en-US" altLang="ja-JP" sz="1600" baseline="30000" dirty="0" smtClean="0">
                          <a:latin typeface="+mn-ea"/>
                          <a:ea typeface="+mn-ea"/>
                        </a:rPr>
                        <a:t>2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460 m</a:t>
                      </a:r>
                      <a:r>
                        <a:rPr lang="en-US" altLang="ja-JP" sz="1600" baseline="30000" dirty="0" smtClean="0">
                          <a:latin typeface="+mn-ea"/>
                          <a:ea typeface="+mn-ea"/>
                        </a:rPr>
                        <a:t>2</a:t>
                      </a:r>
                      <a:r>
                        <a:rPr lang="ja-JP" altLang="en-US" sz="1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以上</a:t>
                      </a:r>
                      <a:endParaRPr lang="en-US" altLang="ja-JP" sz="1600" dirty="0" smtClean="0"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(5,000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ft</a:t>
                      </a:r>
                      <a:r>
                        <a:rPr lang="en-US" altLang="ja-JP" sz="1600" baseline="30000" dirty="0" smtClean="0">
                          <a:latin typeface="+mn-ea"/>
                          <a:ea typeface="+mn-ea"/>
                        </a:rPr>
                        <a:t>2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16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608671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latin typeface="+mn-ea"/>
                          <a:ea typeface="+mn-ea"/>
                        </a:rPr>
                        <a:t>端末数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50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～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100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台のデバイス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10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～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30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台のデバイス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337416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+mn-ea"/>
                          <a:ea typeface="+mn-ea"/>
                        </a:rPr>
                        <a:t>AP</a:t>
                      </a:r>
                      <a:r>
                        <a:rPr kumimoji="1" lang="ja-JP" altLang="en-US" sz="1600" dirty="0" smtClean="0">
                          <a:latin typeface="+mn-ea"/>
                          <a:ea typeface="+mn-ea"/>
                        </a:rPr>
                        <a:t>間の距離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約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15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～</a:t>
                      </a:r>
                      <a:r>
                        <a:rPr lang="en-US" altLang="ja-JP" sz="1600" baseline="0" dirty="0" smtClean="0">
                          <a:latin typeface="+mn-ea"/>
                          <a:ea typeface="+mn-ea"/>
                        </a:rPr>
                        <a:t>18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m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(50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～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60</a:t>
                      </a:r>
                      <a:r>
                        <a:rPr lang="ja-JP" altLang="en-US" sz="1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600" baseline="0" dirty="0" err="1" smtClean="0">
                          <a:latin typeface="+mn-ea"/>
                          <a:ea typeface="+mn-ea"/>
                        </a:rPr>
                        <a:t>ft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約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18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～</a:t>
                      </a:r>
                      <a:r>
                        <a:rPr lang="en-US" altLang="ja-JP" sz="1600" baseline="0" dirty="0" smtClean="0">
                          <a:latin typeface="+mn-ea"/>
                          <a:ea typeface="+mn-ea"/>
                        </a:rPr>
                        <a:t>24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m (60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～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80</a:t>
                      </a:r>
                      <a:r>
                        <a:rPr lang="ja-JP" altLang="en-US" sz="1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600" baseline="0" dirty="0" err="1" smtClean="0">
                          <a:latin typeface="+mn-ea"/>
                          <a:ea typeface="+mn-ea"/>
                        </a:rPr>
                        <a:t>ft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16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約</a:t>
                      </a:r>
                      <a:r>
                        <a:rPr lang="en-US" altLang="ja-JP" sz="1600" baseline="0" dirty="0" smtClean="0">
                          <a:latin typeface="+mn-ea"/>
                          <a:ea typeface="+mn-ea"/>
                        </a:rPr>
                        <a:t>24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m (80</a:t>
                      </a:r>
                      <a:r>
                        <a:rPr lang="ja-JP" altLang="en-US" sz="1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600" baseline="0" dirty="0" err="1" smtClean="0">
                          <a:latin typeface="+mn-ea"/>
                          <a:ea typeface="+mn-ea"/>
                        </a:rPr>
                        <a:t>ft</a:t>
                      </a:r>
                      <a:r>
                        <a:rPr lang="en-US" altLang="ja-JP" sz="1600" dirty="0" smtClean="0">
                          <a:latin typeface="+mn-ea"/>
                          <a:ea typeface="+mn-ea"/>
                        </a:rPr>
                        <a:t>) </a:t>
                      </a:r>
                      <a:r>
                        <a:rPr lang="ja-JP" altLang="en-US" sz="1600" dirty="0" smtClean="0">
                          <a:latin typeface="+mn-ea"/>
                          <a:ea typeface="+mn-ea"/>
                        </a:rPr>
                        <a:t>以上</a:t>
                      </a:r>
                      <a:endParaRPr kumimoji="1" lang="ja-JP" altLang="en-US" sz="16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501112"/>
                  </a:ext>
                </a:extLst>
              </a:tr>
            </a:tbl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361665" y="3440682"/>
            <a:ext cx="84889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RF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パラメータの最適化で「低」を選択すると、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1Mbps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を含む全ての</a:t>
            </a:r>
            <a:r>
              <a:rPr lang="ja-JP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データレートが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有効となり、送信電波が増加しカバレッジが可能な限り最大になります。ただし、低速度で かつカバレッジが広範囲となると、全体的な通信速度が遅くなりますので 注意してください。</a:t>
            </a:r>
            <a:endParaRPr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RF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パラメータの最適化が無効の場合は、「低」を選択した場合と 似た動作になります。</a:t>
            </a:r>
            <a:endParaRPr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588386" y="4394789"/>
            <a:ext cx="5196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/>
              </a:rPr>
              <a:t>Enterprise Mobility 8.1 Design Guide - WLAN Express</a:t>
            </a:r>
            <a:endParaRPr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469125" y="294523"/>
            <a:ext cx="919459" cy="333489"/>
            <a:chOff x="3240415" y="1846039"/>
            <a:chExt cx="4001702" cy="1451422"/>
          </a:xfrm>
        </p:grpSpPr>
        <p:sp>
          <p:nvSpPr>
            <p:cNvPr id="7" name="テキスト ボックス 6"/>
            <p:cNvSpPr txBox="1">
              <a:spLocks noChangeAspect="1"/>
            </p:cNvSpPr>
            <p:nvPr/>
          </p:nvSpPr>
          <p:spPr>
            <a:xfrm>
              <a:off x="3253341" y="1846039"/>
              <a:ext cx="3988776" cy="1451422"/>
            </a:xfrm>
            <a:prstGeom prst="roundRect">
              <a:avLst/>
            </a:prstGeom>
            <a:solidFill>
              <a:schemeClr val="accent2"/>
            </a:solidFill>
            <a:ln w="12700">
              <a:solidFill>
                <a:srgbClr val="435153"/>
              </a:solidFill>
            </a:ln>
            <a:effectLst/>
          </p:spPr>
          <p:txBody>
            <a:bodyPr wrap="square" rtlCol="0" anchor="ctr">
              <a:noAutofit/>
            </a:bodyPr>
            <a:lstStyle/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ja-JP" altLang="en-US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参考</a:t>
              </a:r>
              <a:endParaRPr kumimoji="1" lang="ja-JP" altLang="en-US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8" name="グループ化 7"/>
            <p:cNvGrpSpPr>
              <a:grpSpLocks noChangeAspect="1"/>
            </p:cNvGrpSpPr>
            <p:nvPr/>
          </p:nvGrpSpPr>
          <p:grpSpPr>
            <a:xfrm rot="13500000">
              <a:off x="3662061" y="1929770"/>
              <a:ext cx="533896" cy="1377187"/>
              <a:chOff x="1725529" y="1327149"/>
              <a:chExt cx="1265321" cy="3263901"/>
            </a:xfrm>
          </p:grpSpPr>
          <p:sp>
            <p:nvSpPr>
              <p:cNvPr id="9" name="正方形/長方形 8"/>
              <p:cNvSpPr/>
              <p:nvPr/>
            </p:nvSpPr>
            <p:spPr>
              <a:xfrm>
                <a:off x="1885632" y="2273300"/>
                <a:ext cx="949643" cy="5334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" name="二等辺三角形 9"/>
              <p:cNvSpPr/>
              <p:nvPr/>
            </p:nvSpPr>
            <p:spPr>
              <a:xfrm>
                <a:off x="1725529" y="1327149"/>
                <a:ext cx="1265321" cy="1117601"/>
              </a:xfrm>
              <a:prstGeom prst="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11" name="グループ化 10"/>
              <p:cNvGrpSpPr/>
              <p:nvPr/>
            </p:nvGrpSpPr>
            <p:grpSpPr>
              <a:xfrm>
                <a:off x="2059805" y="2212168"/>
                <a:ext cx="596768" cy="2378882"/>
                <a:chOff x="2059805" y="2212168"/>
                <a:chExt cx="596768" cy="2378882"/>
              </a:xfrm>
              <a:solidFill>
                <a:schemeClr val="accent5"/>
              </a:solidFill>
            </p:grpSpPr>
            <p:sp>
              <p:nvSpPr>
                <p:cNvPr id="19" name="正方形/長方形 18"/>
                <p:cNvSpPr/>
                <p:nvPr/>
              </p:nvSpPr>
              <p:spPr>
                <a:xfrm>
                  <a:off x="2059806" y="2571750"/>
                  <a:ext cx="596767" cy="20193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0" name="弦 19"/>
                <p:cNvSpPr/>
                <p:nvPr/>
              </p:nvSpPr>
              <p:spPr>
                <a:xfrm>
                  <a:off x="2059805" y="2212168"/>
                  <a:ext cx="596768" cy="759632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12" name="グループ化 11"/>
              <p:cNvGrpSpPr/>
              <p:nvPr/>
            </p:nvGrpSpPr>
            <p:grpSpPr>
              <a:xfrm>
                <a:off x="2656573" y="2273300"/>
                <a:ext cx="334277" cy="2317750"/>
                <a:chOff x="2059805" y="2273300"/>
                <a:chExt cx="596768" cy="2317750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17" name="正方形/長方形 16"/>
                <p:cNvSpPr/>
                <p:nvPr/>
              </p:nvSpPr>
              <p:spPr>
                <a:xfrm>
                  <a:off x="2059806" y="2571750"/>
                  <a:ext cx="596767" cy="20193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8" name="弦 17"/>
                <p:cNvSpPr/>
                <p:nvPr/>
              </p:nvSpPr>
              <p:spPr>
                <a:xfrm>
                  <a:off x="2059805" y="2273300"/>
                  <a:ext cx="596768" cy="637368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13" name="グループ化 12"/>
              <p:cNvGrpSpPr/>
              <p:nvPr/>
            </p:nvGrpSpPr>
            <p:grpSpPr>
              <a:xfrm>
                <a:off x="1725529" y="2273300"/>
                <a:ext cx="334277" cy="2317750"/>
                <a:chOff x="2059805" y="2273300"/>
                <a:chExt cx="596768" cy="2317750"/>
              </a:xfrm>
              <a:solidFill>
                <a:schemeClr val="accent5"/>
              </a:solidFill>
            </p:grpSpPr>
            <p:sp>
              <p:nvSpPr>
                <p:cNvPr id="15" name="正方形/長方形 14"/>
                <p:cNvSpPr/>
                <p:nvPr/>
              </p:nvSpPr>
              <p:spPr>
                <a:xfrm>
                  <a:off x="2059806" y="2571750"/>
                  <a:ext cx="596767" cy="20193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6" name="弦 15"/>
                <p:cNvSpPr/>
                <p:nvPr/>
              </p:nvSpPr>
              <p:spPr>
                <a:xfrm>
                  <a:off x="2059805" y="2273300"/>
                  <a:ext cx="596768" cy="637368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4" name="二等辺三角形 13"/>
              <p:cNvSpPr>
                <a:spLocks noChangeAspect="1"/>
              </p:cNvSpPr>
              <p:nvPr/>
            </p:nvSpPr>
            <p:spPr>
              <a:xfrm>
                <a:off x="2120941" y="1327149"/>
                <a:ext cx="474496" cy="419101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137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559681"/>
            <a:ext cx="8345488" cy="731837"/>
          </a:xfrm>
        </p:spPr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トラフィック タイプに依存したカバレッジ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069546" y="1773175"/>
            <a:ext cx="837476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Ch.36</a:t>
            </a:r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311664" y="1773175"/>
            <a:ext cx="837476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Ch.40</a:t>
            </a:r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398782" y="3823480"/>
            <a:ext cx="837476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Ch.44</a:t>
            </a:r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684746" y="3823480"/>
            <a:ext cx="837476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Ch.48</a:t>
            </a:r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171203" y="4244785"/>
            <a:ext cx="3027685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最小でも </a:t>
            </a:r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10%</a:t>
            </a:r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のオーバラップ</a:t>
            </a:r>
          </a:p>
        </p:txBody>
      </p:sp>
      <p:sp>
        <p:nvSpPr>
          <p:cNvPr id="30" name="角丸四角形 29"/>
          <p:cNvSpPr/>
          <p:nvPr/>
        </p:nvSpPr>
        <p:spPr>
          <a:xfrm>
            <a:off x="5660662" y="1275802"/>
            <a:ext cx="2404538" cy="324036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データのみの場合</a:t>
            </a:r>
          </a:p>
        </p:txBody>
      </p:sp>
      <p:sp>
        <p:nvSpPr>
          <p:cNvPr id="43" name="テキスト プレースホルダー 8"/>
          <p:cNvSpPr txBox="1">
            <a:spLocks/>
          </p:cNvSpPr>
          <p:nvPr/>
        </p:nvSpPr>
        <p:spPr>
          <a:xfrm>
            <a:off x="447040" y="1201738"/>
            <a:ext cx="4282744" cy="2783306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20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18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16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14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kumimoji="1" lang="en-US" sz="12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kumimoji="1"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altLang="ja-JP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の有効な電波到達範囲を</a:t>
            </a:r>
            <a:r>
              <a:rPr lang="en-US" altLang="ja-JP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b="1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カバレッジ</a:t>
            </a:r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と言います。</a:t>
            </a:r>
            <a:endParaRPr lang="en-US" altLang="ja-JP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Tx/>
            </a:pPr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セルの淵は </a:t>
            </a:r>
            <a:r>
              <a:rPr lang="en-US" altLang="ja-JP" b="1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-67 </a:t>
            </a:r>
            <a:r>
              <a:rPr lang="en-US" altLang="ja-JP" b="1" dirty="0" err="1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dBm</a:t>
            </a:r>
            <a:r>
              <a:rPr lang="ja-JP" altLang="en-US" b="1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で設計</a:t>
            </a:r>
            <a:r>
              <a:rPr lang="en-US" altLang="ja-JP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=</a:t>
            </a:r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カバレッジ サイズ</a:t>
            </a:r>
            <a:endParaRPr lang="en-US" altLang="ja-JP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Tx/>
            </a:pPr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ローミングのため、カバレッジを</a:t>
            </a:r>
            <a:r>
              <a:rPr lang="en-US" altLang="ja-JP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ある程度重ねます。</a:t>
            </a:r>
            <a:endParaRPr lang="en-US" altLang="ja-JP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1">
              <a:buClrTx/>
            </a:pPr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データのみ </a:t>
            </a:r>
            <a:r>
              <a:rPr lang="en-US" altLang="ja-JP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20%</a:t>
            </a:r>
          </a:p>
          <a:p>
            <a:pPr lvl="1">
              <a:buClrTx/>
            </a:pPr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データと音声 </a:t>
            </a:r>
            <a:r>
              <a:rPr lang="en-US" altLang="ja-JP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  <a:r>
              <a:rPr lang="ja-JP" altLang="en-US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30%</a:t>
            </a:r>
            <a:endParaRPr lang="ja-JP" altLang="en-US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5089055" y="2754927"/>
            <a:ext cx="1449283" cy="1449283"/>
            <a:chOff x="4483676" y="-430865"/>
            <a:chExt cx="1449283" cy="1449283"/>
          </a:xfrm>
        </p:grpSpPr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4483676" y="-430865"/>
              <a:ext cx="1449283" cy="144928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62" name="グループ化 61"/>
            <p:cNvGrpSpPr>
              <a:grpSpLocks noChangeAspect="1"/>
            </p:cNvGrpSpPr>
            <p:nvPr/>
          </p:nvGrpSpPr>
          <p:grpSpPr>
            <a:xfrm>
              <a:off x="4927549" y="8764"/>
              <a:ext cx="561536" cy="570024"/>
              <a:chOff x="3717728" y="3067535"/>
              <a:chExt cx="523846" cy="531765"/>
            </a:xfrm>
          </p:grpSpPr>
          <p:sp>
            <p:nvSpPr>
              <p:cNvPr id="63" name="Freeform 14"/>
              <p:cNvSpPr>
                <a:spLocks noEditPoints="1"/>
              </p:cNvSpPr>
              <p:nvPr/>
            </p:nvSpPr>
            <p:spPr bwMode="auto">
              <a:xfrm>
                <a:off x="3864091" y="3216164"/>
                <a:ext cx="231120" cy="23450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4" name="Freeform 481"/>
              <p:cNvSpPr>
                <a:spLocks noEditPoints="1"/>
              </p:cNvSpPr>
              <p:nvPr/>
            </p:nvSpPr>
            <p:spPr bwMode="auto">
              <a:xfrm>
                <a:off x="3717728" y="3067535"/>
                <a:ext cx="523846" cy="531765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66" name="グループ化 65"/>
          <p:cNvGrpSpPr/>
          <p:nvPr/>
        </p:nvGrpSpPr>
        <p:grpSpPr>
          <a:xfrm>
            <a:off x="6306255" y="2754927"/>
            <a:ext cx="1449283" cy="1449283"/>
            <a:chOff x="4483676" y="-430865"/>
            <a:chExt cx="1449283" cy="1449283"/>
          </a:xfrm>
        </p:grpSpPr>
        <p:sp>
          <p:nvSpPr>
            <p:cNvPr id="67" name="円/楕円 13"/>
            <p:cNvSpPr>
              <a:spLocks noChangeAspect="1"/>
            </p:cNvSpPr>
            <p:nvPr/>
          </p:nvSpPr>
          <p:spPr>
            <a:xfrm>
              <a:off x="4483676" y="-430865"/>
              <a:ext cx="1449283" cy="1449283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68" name="グループ化 67"/>
            <p:cNvGrpSpPr>
              <a:grpSpLocks noChangeAspect="1"/>
            </p:cNvGrpSpPr>
            <p:nvPr/>
          </p:nvGrpSpPr>
          <p:grpSpPr>
            <a:xfrm>
              <a:off x="4927549" y="8764"/>
              <a:ext cx="561536" cy="570024"/>
              <a:chOff x="3717728" y="3067535"/>
              <a:chExt cx="523846" cy="531765"/>
            </a:xfrm>
          </p:grpSpPr>
          <p:sp>
            <p:nvSpPr>
              <p:cNvPr id="69" name="Freeform 14"/>
              <p:cNvSpPr>
                <a:spLocks noEditPoints="1"/>
              </p:cNvSpPr>
              <p:nvPr/>
            </p:nvSpPr>
            <p:spPr bwMode="auto">
              <a:xfrm>
                <a:off x="3864091" y="3216164"/>
                <a:ext cx="231120" cy="23450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0" name="Freeform 481"/>
              <p:cNvSpPr>
                <a:spLocks noEditPoints="1"/>
              </p:cNvSpPr>
              <p:nvPr/>
            </p:nvSpPr>
            <p:spPr bwMode="auto">
              <a:xfrm>
                <a:off x="3717728" y="3067535"/>
                <a:ext cx="523846" cy="531765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76" name="グループ化 75"/>
          <p:cNvGrpSpPr/>
          <p:nvPr/>
        </p:nvGrpSpPr>
        <p:grpSpPr>
          <a:xfrm>
            <a:off x="5704255" y="1701550"/>
            <a:ext cx="1449283" cy="1449283"/>
            <a:chOff x="4483676" y="-430865"/>
            <a:chExt cx="1449283" cy="1449283"/>
          </a:xfrm>
        </p:grpSpPr>
        <p:sp>
          <p:nvSpPr>
            <p:cNvPr id="77" name="円/楕円 13"/>
            <p:cNvSpPr>
              <a:spLocks noChangeAspect="1"/>
            </p:cNvSpPr>
            <p:nvPr/>
          </p:nvSpPr>
          <p:spPr>
            <a:xfrm>
              <a:off x="4483676" y="-430865"/>
              <a:ext cx="1449283" cy="144928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78" name="グループ化 77"/>
            <p:cNvGrpSpPr>
              <a:grpSpLocks noChangeAspect="1"/>
            </p:cNvGrpSpPr>
            <p:nvPr/>
          </p:nvGrpSpPr>
          <p:grpSpPr>
            <a:xfrm>
              <a:off x="4927549" y="8764"/>
              <a:ext cx="561536" cy="570024"/>
              <a:chOff x="3717728" y="3067535"/>
              <a:chExt cx="523846" cy="531765"/>
            </a:xfrm>
          </p:grpSpPr>
          <p:sp>
            <p:nvSpPr>
              <p:cNvPr id="79" name="Freeform 14"/>
              <p:cNvSpPr>
                <a:spLocks noEditPoints="1"/>
              </p:cNvSpPr>
              <p:nvPr/>
            </p:nvSpPr>
            <p:spPr bwMode="auto">
              <a:xfrm>
                <a:off x="3864091" y="3216164"/>
                <a:ext cx="231120" cy="23450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0" name="Freeform 481"/>
              <p:cNvSpPr>
                <a:spLocks noEditPoints="1"/>
              </p:cNvSpPr>
              <p:nvPr/>
            </p:nvSpPr>
            <p:spPr bwMode="auto">
              <a:xfrm>
                <a:off x="3717728" y="3067535"/>
                <a:ext cx="523846" cy="531765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81" name="グループ化 80"/>
          <p:cNvGrpSpPr/>
          <p:nvPr/>
        </p:nvGrpSpPr>
        <p:grpSpPr>
          <a:xfrm>
            <a:off x="6921455" y="1701550"/>
            <a:ext cx="1449283" cy="1449283"/>
            <a:chOff x="4483676" y="-430865"/>
            <a:chExt cx="1449283" cy="1449283"/>
          </a:xfrm>
        </p:grpSpPr>
        <p:sp>
          <p:nvSpPr>
            <p:cNvPr id="82" name="円/楕円 13"/>
            <p:cNvSpPr>
              <a:spLocks noChangeAspect="1"/>
            </p:cNvSpPr>
            <p:nvPr/>
          </p:nvSpPr>
          <p:spPr>
            <a:xfrm>
              <a:off x="4483676" y="-430865"/>
              <a:ext cx="1449283" cy="1449283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83" name="グループ化 82"/>
            <p:cNvGrpSpPr>
              <a:grpSpLocks noChangeAspect="1"/>
            </p:cNvGrpSpPr>
            <p:nvPr/>
          </p:nvGrpSpPr>
          <p:grpSpPr>
            <a:xfrm>
              <a:off x="4927549" y="8764"/>
              <a:ext cx="561536" cy="570024"/>
              <a:chOff x="3717728" y="3067535"/>
              <a:chExt cx="523846" cy="531765"/>
            </a:xfrm>
          </p:grpSpPr>
          <p:sp>
            <p:nvSpPr>
              <p:cNvPr id="84" name="Freeform 14"/>
              <p:cNvSpPr>
                <a:spLocks noEditPoints="1"/>
              </p:cNvSpPr>
              <p:nvPr/>
            </p:nvSpPr>
            <p:spPr bwMode="auto">
              <a:xfrm>
                <a:off x="3864091" y="3216164"/>
                <a:ext cx="231120" cy="23450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5" name="Freeform 481"/>
              <p:cNvSpPr>
                <a:spLocks noEditPoints="1"/>
              </p:cNvSpPr>
              <p:nvPr/>
            </p:nvSpPr>
            <p:spPr bwMode="auto">
              <a:xfrm>
                <a:off x="3717728" y="3067535"/>
                <a:ext cx="523846" cy="531765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cxnSp>
        <p:nvCxnSpPr>
          <p:cNvPr id="34" name="直線矢印コネクタ 33"/>
          <p:cNvCxnSpPr/>
          <p:nvPr/>
        </p:nvCxnSpPr>
        <p:spPr>
          <a:xfrm flipH="1">
            <a:off x="6022932" y="2860938"/>
            <a:ext cx="216000" cy="216000"/>
          </a:xfrm>
          <a:prstGeom prst="straightConnector1">
            <a:avLst/>
          </a:prstGeom>
          <a:ln w="19050">
            <a:solidFill>
              <a:srgbClr val="435153"/>
            </a:solidFill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 flipH="1">
            <a:off x="7253786" y="2864807"/>
            <a:ext cx="216000" cy="216000"/>
          </a:xfrm>
          <a:prstGeom prst="straightConnector1">
            <a:avLst/>
          </a:prstGeom>
          <a:ln w="19050">
            <a:solidFill>
              <a:srgbClr val="435153"/>
            </a:solidFill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>
            <a:off x="6907022" y="2426190"/>
            <a:ext cx="280800" cy="0"/>
          </a:xfrm>
          <a:prstGeom prst="straightConnector1">
            <a:avLst/>
          </a:prstGeom>
          <a:ln w="19050">
            <a:solidFill>
              <a:srgbClr val="435153"/>
            </a:solidFill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/>
          <p:cNvCxnSpPr/>
          <p:nvPr/>
        </p:nvCxnSpPr>
        <p:spPr>
          <a:xfrm>
            <a:off x="6295810" y="3485563"/>
            <a:ext cx="280800" cy="0"/>
          </a:xfrm>
          <a:prstGeom prst="straightConnector1">
            <a:avLst/>
          </a:prstGeom>
          <a:ln w="19050">
            <a:solidFill>
              <a:srgbClr val="435153"/>
            </a:solidFill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グループ化 36"/>
          <p:cNvGrpSpPr>
            <a:grpSpLocks noChangeAspect="1"/>
          </p:cNvGrpSpPr>
          <p:nvPr/>
        </p:nvGrpSpPr>
        <p:grpSpPr>
          <a:xfrm>
            <a:off x="448653" y="260403"/>
            <a:ext cx="919459" cy="333489"/>
            <a:chOff x="3240415" y="1846039"/>
            <a:chExt cx="4001702" cy="1451422"/>
          </a:xfrm>
        </p:grpSpPr>
        <p:sp>
          <p:nvSpPr>
            <p:cNvPr id="38" name="テキスト ボックス 37"/>
            <p:cNvSpPr txBox="1">
              <a:spLocks noChangeAspect="1"/>
            </p:cNvSpPr>
            <p:nvPr/>
          </p:nvSpPr>
          <p:spPr>
            <a:xfrm>
              <a:off x="3253341" y="1846039"/>
              <a:ext cx="3988776" cy="1451422"/>
            </a:xfrm>
            <a:prstGeom prst="roundRect">
              <a:avLst/>
            </a:prstGeom>
            <a:solidFill>
              <a:schemeClr val="accent2"/>
            </a:solidFill>
            <a:ln w="12700">
              <a:solidFill>
                <a:srgbClr val="435153"/>
              </a:solidFill>
            </a:ln>
            <a:effectLst/>
          </p:spPr>
          <p:txBody>
            <a:bodyPr wrap="square" rtlCol="0" anchor="ctr">
              <a:noAutofit/>
            </a:bodyPr>
            <a:lstStyle/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ja-JP" altLang="en-US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参考</a:t>
              </a:r>
              <a:endParaRPr kumimoji="1" lang="ja-JP" altLang="en-US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39" name="グループ化 38"/>
            <p:cNvGrpSpPr>
              <a:grpSpLocks noChangeAspect="1"/>
            </p:cNvGrpSpPr>
            <p:nvPr/>
          </p:nvGrpSpPr>
          <p:grpSpPr>
            <a:xfrm rot="13500000">
              <a:off x="3662061" y="1929770"/>
              <a:ext cx="533896" cy="1377187"/>
              <a:chOff x="1725529" y="1327149"/>
              <a:chExt cx="1265321" cy="3263901"/>
            </a:xfrm>
          </p:grpSpPr>
          <p:sp>
            <p:nvSpPr>
              <p:cNvPr id="42" name="正方形/長方形 41"/>
              <p:cNvSpPr/>
              <p:nvPr/>
            </p:nvSpPr>
            <p:spPr>
              <a:xfrm>
                <a:off x="1885632" y="2273300"/>
                <a:ext cx="949643" cy="5334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" name="二等辺三角形 43"/>
              <p:cNvSpPr/>
              <p:nvPr/>
            </p:nvSpPr>
            <p:spPr>
              <a:xfrm>
                <a:off x="1725529" y="1327149"/>
                <a:ext cx="1265321" cy="1117601"/>
              </a:xfrm>
              <a:prstGeom prst="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45" name="グループ化 44"/>
              <p:cNvGrpSpPr/>
              <p:nvPr/>
            </p:nvGrpSpPr>
            <p:grpSpPr>
              <a:xfrm>
                <a:off x="2059805" y="2212168"/>
                <a:ext cx="596768" cy="2378882"/>
                <a:chOff x="2059805" y="2212168"/>
                <a:chExt cx="596768" cy="2378882"/>
              </a:xfrm>
              <a:solidFill>
                <a:schemeClr val="accent5"/>
              </a:solidFill>
            </p:grpSpPr>
            <p:sp>
              <p:nvSpPr>
                <p:cNvPr id="53" name="正方形/長方形 52"/>
                <p:cNvSpPr/>
                <p:nvPr/>
              </p:nvSpPr>
              <p:spPr>
                <a:xfrm>
                  <a:off x="2059806" y="2571750"/>
                  <a:ext cx="596767" cy="20193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4" name="弦 53"/>
                <p:cNvSpPr/>
                <p:nvPr/>
              </p:nvSpPr>
              <p:spPr>
                <a:xfrm>
                  <a:off x="2059805" y="2212168"/>
                  <a:ext cx="596768" cy="759632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46" name="グループ化 45"/>
              <p:cNvGrpSpPr/>
              <p:nvPr/>
            </p:nvGrpSpPr>
            <p:grpSpPr>
              <a:xfrm>
                <a:off x="2656573" y="2273300"/>
                <a:ext cx="334277" cy="2317750"/>
                <a:chOff x="2059805" y="2273300"/>
                <a:chExt cx="596768" cy="2317750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51" name="正方形/長方形 50"/>
                <p:cNvSpPr/>
                <p:nvPr/>
              </p:nvSpPr>
              <p:spPr>
                <a:xfrm>
                  <a:off x="2059806" y="2571750"/>
                  <a:ext cx="596767" cy="20193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2" name="弦 51"/>
                <p:cNvSpPr/>
                <p:nvPr/>
              </p:nvSpPr>
              <p:spPr>
                <a:xfrm>
                  <a:off x="2059805" y="2273300"/>
                  <a:ext cx="596768" cy="637368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47" name="グループ化 46"/>
              <p:cNvGrpSpPr/>
              <p:nvPr/>
            </p:nvGrpSpPr>
            <p:grpSpPr>
              <a:xfrm>
                <a:off x="1725529" y="2273300"/>
                <a:ext cx="334277" cy="2317750"/>
                <a:chOff x="2059805" y="2273300"/>
                <a:chExt cx="596768" cy="2317750"/>
              </a:xfrm>
              <a:solidFill>
                <a:schemeClr val="accent5"/>
              </a:solidFill>
            </p:grpSpPr>
            <p:sp>
              <p:nvSpPr>
                <p:cNvPr id="49" name="正方形/長方形 48"/>
                <p:cNvSpPr/>
                <p:nvPr/>
              </p:nvSpPr>
              <p:spPr>
                <a:xfrm>
                  <a:off x="2059806" y="2571750"/>
                  <a:ext cx="596767" cy="20193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弦 49"/>
                <p:cNvSpPr/>
                <p:nvPr/>
              </p:nvSpPr>
              <p:spPr>
                <a:xfrm>
                  <a:off x="2059805" y="2273300"/>
                  <a:ext cx="596768" cy="637368"/>
                </a:xfrm>
                <a:prstGeom prst="chord">
                  <a:avLst>
                    <a:gd name="adj1" fmla="val 10799801"/>
                    <a:gd name="adj2" fmla="val 18393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48" name="二等辺三角形 47"/>
              <p:cNvSpPr>
                <a:spLocks noChangeAspect="1"/>
              </p:cNvSpPr>
              <p:nvPr/>
            </p:nvSpPr>
            <p:spPr>
              <a:xfrm>
                <a:off x="2120941" y="1327149"/>
                <a:ext cx="474496" cy="419101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867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4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可視化</a:t>
            </a:r>
            <a:endParaRPr lang="ja-JP" altLang="en-US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621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091"/>
            <a:ext cx="6025442" cy="3389311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24118" y="184361"/>
            <a:ext cx="8345488" cy="731837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可視化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1399386" y="2561520"/>
            <a:ext cx="843674" cy="279176"/>
          </a:xfrm>
          <a:prstGeom prst="roundRect">
            <a:avLst>
              <a:gd name="adj" fmla="val 7670"/>
            </a:avLst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4741678" y="1188091"/>
            <a:ext cx="4043547" cy="388830"/>
            <a:chOff x="4741677" y="3303089"/>
            <a:chExt cx="4043547" cy="452935"/>
          </a:xfrm>
        </p:grpSpPr>
        <p:sp>
          <p:nvSpPr>
            <p:cNvPr id="20" name="正方形/長方形 19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ワイヤレス設定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の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[WLAN]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0" name="角丸四角形 9"/>
          <p:cNvSpPr/>
          <p:nvPr/>
        </p:nvSpPr>
        <p:spPr>
          <a:xfrm>
            <a:off x="89452" y="1765456"/>
            <a:ext cx="691932" cy="243509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楕円 21"/>
          <p:cNvSpPr>
            <a:spLocks noChangeAspect="1"/>
          </p:cNvSpPr>
          <p:nvPr/>
        </p:nvSpPr>
        <p:spPr>
          <a:xfrm>
            <a:off x="20208" y="1572118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4739707" y="1655270"/>
            <a:ext cx="4043547" cy="535802"/>
            <a:chOff x="4741677" y="3303089"/>
            <a:chExt cx="4043547" cy="452935"/>
          </a:xfrm>
        </p:grpSpPr>
        <p:sp>
          <p:nvSpPr>
            <p:cNvPr id="26" name="正方形/長方形 2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新規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の追加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をクリックするか 既存の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の編集ボタンをクリック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1" name="楕円 30"/>
          <p:cNvSpPr>
            <a:spLocks noChangeAspect="1"/>
          </p:cNvSpPr>
          <p:nvPr/>
        </p:nvSpPr>
        <p:spPr>
          <a:xfrm>
            <a:off x="1225150" y="2432930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1377550" y="2937477"/>
            <a:ext cx="222650" cy="279176"/>
          </a:xfrm>
          <a:prstGeom prst="roundRect">
            <a:avLst>
              <a:gd name="adj" fmla="val 7670"/>
            </a:avLst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楕円 14"/>
          <p:cNvSpPr>
            <a:spLocks noChangeAspect="1"/>
          </p:cNvSpPr>
          <p:nvPr/>
        </p:nvSpPr>
        <p:spPr>
          <a:xfrm>
            <a:off x="1203314" y="2808887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258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67" y="1290450"/>
            <a:ext cx="8221601" cy="3389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通信の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可視化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楕円 3"/>
          <p:cNvSpPr>
            <a:spLocks noChangeAspect="1"/>
          </p:cNvSpPr>
          <p:nvPr/>
        </p:nvSpPr>
        <p:spPr>
          <a:xfrm>
            <a:off x="7064169" y="4297108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楕円 4"/>
          <p:cNvSpPr>
            <a:spLocks noChangeAspect="1"/>
          </p:cNvSpPr>
          <p:nvPr/>
        </p:nvSpPr>
        <p:spPr>
          <a:xfrm>
            <a:off x="346947" y="2484390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4739707" y="1295365"/>
            <a:ext cx="4010481" cy="449109"/>
            <a:chOff x="4741677" y="3303088"/>
            <a:chExt cx="4043547" cy="452936"/>
          </a:xfrm>
        </p:grpSpPr>
        <p:sp>
          <p:nvSpPr>
            <p:cNvPr id="23" name="正方形/長方形 22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トラフィック シェーピング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選択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4739707" y="1771771"/>
            <a:ext cx="4010481" cy="357035"/>
            <a:chOff x="4741677" y="3303088"/>
            <a:chExt cx="4043547" cy="452936"/>
          </a:xfrm>
        </p:grpSpPr>
        <p:sp>
          <p:nvSpPr>
            <p:cNvPr id="33" name="正方形/長方形 32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有効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を選択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3" name="楕円 12"/>
          <p:cNvSpPr>
            <a:spLocks noChangeAspect="1"/>
          </p:cNvSpPr>
          <p:nvPr/>
        </p:nvSpPr>
        <p:spPr>
          <a:xfrm>
            <a:off x="2637771" y="1608272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4741678" y="2193584"/>
            <a:ext cx="4008510" cy="800888"/>
            <a:chOff x="4741677" y="3303088"/>
            <a:chExt cx="4008510" cy="452936"/>
          </a:xfrm>
        </p:grpSpPr>
        <p:sp>
          <p:nvSpPr>
            <p:cNvPr id="15" name="正方形/長方形 14"/>
            <p:cNvSpPr/>
            <p:nvPr/>
          </p:nvSpPr>
          <p:spPr>
            <a:xfrm>
              <a:off x="5054598" y="3303088"/>
              <a:ext cx="3695589" cy="452936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適用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をクリック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新規の場合は 他の項目を先に入力して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ください。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)</a:t>
              </a: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7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505089"/>
            <a:ext cx="8345488" cy="731837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クライント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のプロファイル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950" y="1331394"/>
            <a:ext cx="3169935" cy="318230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グループ化 10"/>
          <p:cNvGrpSpPr/>
          <p:nvPr/>
        </p:nvGrpSpPr>
        <p:grpSpPr>
          <a:xfrm>
            <a:off x="4528163" y="1699811"/>
            <a:ext cx="4043547" cy="787510"/>
            <a:chOff x="4741677" y="3303088"/>
            <a:chExt cx="4043547" cy="452936"/>
          </a:xfrm>
        </p:grpSpPr>
        <p:sp>
          <p:nvSpPr>
            <p:cNvPr id="12" name="正方形/長方形 11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HTTP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や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DHCP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の情報を利用してクライアントのプロファイル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(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端末の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OS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など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)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を行います。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2" name="楕円 31"/>
          <p:cNvSpPr>
            <a:spLocks noChangeAspect="1"/>
          </p:cNvSpPr>
          <p:nvPr/>
        </p:nvSpPr>
        <p:spPr>
          <a:xfrm>
            <a:off x="406466" y="1619680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8" name="楕円 37"/>
          <p:cNvSpPr>
            <a:spLocks noChangeAspect="1"/>
          </p:cNvSpPr>
          <p:nvPr/>
        </p:nvSpPr>
        <p:spPr>
          <a:xfrm>
            <a:off x="538349" y="3823291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528163" y="1309013"/>
            <a:ext cx="4043547" cy="357035"/>
            <a:chOff x="4741677" y="3303088"/>
            <a:chExt cx="4043547" cy="452936"/>
          </a:xfrm>
        </p:grpSpPr>
        <p:sp>
          <p:nvSpPr>
            <p:cNvPr id="19" name="正方形/長方形 18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一般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選択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353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lang="ja-JP" altLang="en-US" sz="4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アドレスフィルタ</a:t>
            </a:r>
            <a:endParaRPr lang="ja-JP" altLang="en-US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930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37766" y="457200"/>
            <a:ext cx="8345488" cy="816432"/>
          </a:xfrm>
        </p:spPr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アドレスの登録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0450"/>
            <a:ext cx="6025443" cy="3389312"/>
          </a:xfrm>
          <a:prstGeom prst="rect">
            <a:avLst/>
          </a:prstGeom>
        </p:spPr>
      </p:pic>
      <p:sp>
        <p:nvSpPr>
          <p:cNvPr id="6" name="楕円 5"/>
          <p:cNvSpPr>
            <a:spLocks noChangeAspect="1"/>
          </p:cNvSpPr>
          <p:nvPr/>
        </p:nvSpPr>
        <p:spPr>
          <a:xfrm>
            <a:off x="33259" y="2260494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739707" y="1295365"/>
            <a:ext cx="4043547" cy="357035"/>
            <a:chOff x="4741677" y="3303088"/>
            <a:chExt cx="4043547" cy="452936"/>
          </a:xfrm>
        </p:grpSpPr>
        <p:sp>
          <p:nvSpPr>
            <p:cNvPr id="8" name="正方形/長方形 7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ワイヤレス設定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[WLAN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ユーザ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選択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4739707" y="1744475"/>
            <a:ext cx="4043547" cy="357035"/>
            <a:chOff x="4741677" y="3303088"/>
            <a:chExt cx="4043547" cy="452936"/>
          </a:xfrm>
        </p:grpSpPr>
        <p:sp>
          <p:nvSpPr>
            <p:cNvPr id="11" name="正方形/長方形 10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[Local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Addresses]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選択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3" name="楕円 12"/>
          <p:cNvSpPr>
            <a:spLocks noChangeAspect="1"/>
          </p:cNvSpPr>
          <p:nvPr/>
        </p:nvSpPr>
        <p:spPr>
          <a:xfrm>
            <a:off x="2059926" y="2492627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1449905" y="3178324"/>
            <a:ext cx="4344663" cy="850896"/>
          </a:xfrm>
          <a:prstGeom prst="roundRect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/>
          <a:srcRect l="23043" t="54100" r="3342" b="27268"/>
          <a:stretch/>
        </p:blipFill>
        <p:spPr>
          <a:xfrm>
            <a:off x="1546327" y="3649167"/>
            <a:ext cx="7238898" cy="1030595"/>
          </a:xfrm>
          <a:prstGeom prst="roundRect">
            <a:avLst/>
          </a:prstGeom>
          <a:ln w="12700">
            <a:solidFill>
              <a:schemeClr val="accent2"/>
            </a:solidFill>
          </a:ln>
        </p:spPr>
      </p:pic>
      <p:cxnSp>
        <p:nvCxnSpPr>
          <p:cNvPr id="17" name="直線コネクタ 16"/>
          <p:cNvCxnSpPr/>
          <p:nvPr/>
        </p:nvCxnSpPr>
        <p:spPr>
          <a:xfrm>
            <a:off x="1449905" y="3923130"/>
            <a:ext cx="96422" cy="64159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5668270" y="3178324"/>
            <a:ext cx="2980430" cy="47084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楕円 22"/>
          <p:cNvSpPr>
            <a:spLocks noChangeAspect="1"/>
          </p:cNvSpPr>
          <p:nvPr/>
        </p:nvSpPr>
        <p:spPr>
          <a:xfrm>
            <a:off x="1712184" y="3708276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4741678" y="2189403"/>
            <a:ext cx="4043547" cy="357035"/>
            <a:chOff x="4741677" y="3303088"/>
            <a:chExt cx="4043547" cy="452936"/>
          </a:xfrm>
        </p:grpSpPr>
        <p:sp>
          <p:nvSpPr>
            <p:cNvPr id="25" name="正方形/長方形 24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[MAC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アドレスを追加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をクリック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34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545910"/>
            <a:ext cx="8345488" cy="909379"/>
          </a:xfrm>
        </p:spPr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アドレスの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登録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830" y="1608878"/>
            <a:ext cx="3153588" cy="1790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楕円 3"/>
          <p:cNvSpPr>
            <a:spLocks noChangeAspect="1"/>
          </p:cNvSpPr>
          <p:nvPr/>
        </p:nvSpPr>
        <p:spPr>
          <a:xfrm>
            <a:off x="865243" y="2050836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548635" y="1588792"/>
            <a:ext cx="4043547" cy="357035"/>
            <a:chOff x="4741677" y="3303088"/>
            <a:chExt cx="4043547" cy="452936"/>
          </a:xfrm>
        </p:grpSpPr>
        <p:sp>
          <p:nvSpPr>
            <p:cNvPr id="6" name="正方形/長方形 5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対象の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アドレスを入力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8" name="楕円 7"/>
          <p:cNvSpPr>
            <a:spLocks noChangeAspect="1"/>
          </p:cNvSpPr>
          <p:nvPr/>
        </p:nvSpPr>
        <p:spPr>
          <a:xfrm>
            <a:off x="1125070" y="2480403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550606" y="2066700"/>
            <a:ext cx="4043547" cy="835119"/>
            <a:chOff x="4741677" y="3303088"/>
            <a:chExt cx="4043547" cy="452936"/>
          </a:xfrm>
        </p:grpSpPr>
        <p:sp>
          <p:nvSpPr>
            <p:cNvPr id="10" name="正方形/長方形 9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ホワイトリスト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か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ブラックリスト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を選択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ホワイトリスト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   </a:t>
              </a:r>
              <a:r>
                <a:rPr kumimoji="1" lang="ja-JP" altLang="en-US" sz="1400" dirty="0" err="1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アドレスを通過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ブラック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リスト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   </a:t>
              </a:r>
              <a:r>
                <a:rPr kumimoji="1" lang="ja-JP" altLang="en-US" sz="1400" dirty="0" err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を遮断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2" name="楕円 11"/>
          <p:cNvSpPr>
            <a:spLocks noChangeAspect="1"/>
          </p:cNvSpPr>
          <p:nvPr/>
        </p:nvSpPr>
        <p:spPr>
          <a:xfrm>
            <a:off x="2019150" y="3059523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4550606" y="3075387"/>
            <a:ext cx="4043547" cy="357035"/>
            <a:chOff x="4741677" y="3303088"/>
            <a:chExt cx="4043547" cy="452936"/>
          </a:xfrm>
        </p:grpSpPr>
        <p:sp>
          <p:nvSpPr>
            <p:cNvPr id="14" name="正方形/長方形 13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適用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をクリック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6" name="楕円 15"/>
          <p:cNvSpPr>
            <a:spLocks noChangeAspect="1"/>
          </p:cNvSpPr>
          <p:nvPr/>
        </p:nvSpPr>
        <p:spPr>
          <a:xfrm>
            <a:off x="6326774" y="2290191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楕円 16"/>
          <p:cNvSpPr>
            <a:spLocks noChangeAspect="1"/>
          </p:cNvSpPr>
          <p:nvPr/>
        </p:nvSpPr>
        <p:spPr>
          <a:xfrm>
            <a:off x="6326774" y="2518491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10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31799" y="2371637"/>
            <a:ext cx="4127883" cy="221941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670340" y="2371637"/>
            <a:ext cx="4127883" cy="221941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アプライアンス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vs.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フリーフォーム 12"/>
          <p:cNvSpPr>
            <a:spLocks noChangeAspect="1"/>
          </p:cNvSpPr>
          <p:nvPr/>
        </p:nvSpPr>
        <p:spPr>
          <a:xfrm>
            <a:off x="4758030" y="2632081"/>
            <a:ext cx="595775" cy="595775"/>
          </a:xfrm>
          <a:custGeom>
            <a:avLst/>
            <a:gdLst>
              <a:gd name="connsiteX0" fmla="*/ 327476 w 684000"/>
              <a:gd name="connsiteY0" fmla="*/ 319141 h 684000"/>
              <a:gd name="connsiteX1" fmla="*/ 311312 w 684000"/>
              <a:gd name="connsiteY1" fmla="*/ 325837 h 684000"/>
              <a:gd name="connsiteX2" fmla="*/ 304616 w 684000"/>
              <a:gd name="connsiteY2" fmla="*/ 342001 h 684000"/>
              <a:gd name="connsiteX3" fmla="*/ 304616 w 684000"/>
              <a:gd name="connsiteY3" fmla="*/ 342000 h 684000"/>
              <a:gd name="connsiteX4" fmla="*/ 304616 w 684000"/>
              <a:gd name="connsiteY4" fmla="*/ 342001 h 684000"/>
              <a:gd name="connsiteX5" fmla="*/ 304616 w 684000"/>
              <a:gd name="connsiteY5" fmla="*/ 342001 h 684000"/>
              <a:gd name="connsiteX6" fmla="*/ 311312 w 684000"/>
              <a:gd name="connsiteY6" fmla="*/ 358164 h 684000"/>
              <a:gd name="connsiteX7" fmla="*/ 327476 w 684000"/>
              <a:gd name="connsiteY7" fmla="*/ 364860 h 684000"/>
              <a:gd name="connsiteX8" fmla="*/ 356524 w 684000"/>
              <a:gd name="connsiteY8" fmla="*/ 364861 h 684000"/>
              <a:gd name="connsiteX9" fmla="*/ 379384 w 684000"/>
              <a:gd name="connsiteY9" fmla="*/ 342001 h 684000"/>
              <a:gd name="connsiteX10" fmla="*/ 379385 w 684000"/>
              <a:gd name="connsiteY10" fmla="*/ 342001 h 684000"/>
              <a:gd name="connsiteX11" fmla="*/ 356525 w 684000"/>
              <a:gd name="connsiteY11" fmla="*/ 319141 h 684000"/>
              <a:gd name="connsiteX12" fmla="*/ 114002 w 684000"/>
              <a:gd name="connsiteY12" fmla="*/ 0 h 684000"/>
              <a:gd name="connsiteX13" fmla="*/ 569998 w 684000"/>
              <a:gd name="connsiteY13" fmla="*/ 0 h 684000"/>
              <a:gd name="connsiteX14" fmla="*/ 684000 w 684000"/>
              <a:gd name="connsiteY14" fmla="*/ 114002 h 684000"/>
              <a:gd name="connsiteX15" fmla="*/ 684000 w 684000"/>
              <a:gd name="connsiteY15" fmla="*/ 569998 h 684000"/>
              <a:gd name="connsiteX16" fmla="*/ 569998 w 684000"/>
              <a:gd name="connsiteY16" fmla="*/ 684000 h 684000"/>
              <a:gd name="connsiteX17" fmla="*/ 114002 w 684000"/>
              <a:gd name="connsiteY17" fmla="*/ 684000 h 684000"/>
              <a:gd name="connsiteX18" fmla="*/ 0 w 684000"/>
              <a:gd name="connsiteY18" fmla="*/ 569998 h 684000"/>
              <a:gd name="connsiteX19" fmla="*/ 0 w 684000"/>
              <a:gd name="connsiteY19" fmla="*/ 114002 h 684000"/>
              <a:gd name="connsiteX20" fmla="*/ 114002 w 684000"/>
              <a:gd name="connsiteY20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4000" h="684000">
                <a:moveTo>
                  <a:pt x="327476" y="319141"/>
                </a:moveTo>
                <a:cubicBezTo>
                  <a:pt x="321164" y="319141"/>
                  <a:pt x="315449" y="321700"/>
                  <a:pt x="311312" y="325837"/>
                </a:cubicBezTo>
                <a:lnTo>
                  <a:pt x="304616" y="342001"/>
                </a:lnTo>
                <a:lnTo>
                  <a:pt x="304616" y="342000"/>
                </a:lnTo>
                <a:lnTo>
                  <a:pt x="304616" y="342001"/>
                </a:lnTo>
                <a:lnTo>
                  <a:pt x="304616" y="342001"/>
                </a:lnTo>
                <a:lnTo>
                  <a:pt x="311312" y="358164"/>
                </a:lnTo>
                <a:cubicBezTo>
                  <a:pt x="315449" y="362301"/>
                  <a:pt x="321164" y="364860"/>
                  <a:pt x="327476" y="364860"/>
                </a:cubicBezTo>
                <a:lnTo>
                  <a:pt x="356524" y="364861"/>
                </a:lnTo>
                <a:cubicBezTo>
                  <a:pt x="369149" y="364861"/>
                  <a:pt x="379384" y="354626"/>
                  <a:pt x="379384" y="342001"/>
                </a:cubicBezTo>
                <a:lnTo>
                  <a:pt x="379385" y="342001"/>
                </a:lnTo>
                <a:cubicBezTo>
                  <a:pt x="379385" y="329376"/>
                  <a:pt x="369150" y="319141"/>
                  <a:pt x="356525" y="319141"/>
                </a:cubicBezTo>
                <a:close/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solidFill>
            <a:schemeClr val="bg2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0" name="グループ化 29"/>
          <p:cNvGrpSpPr>
            <a:grpSpLocks noChangeAspect="1"/>
          </p:cNvGrpSpPr>
          <p:nvPr/>
        </p:nvGrpSpPr>
        <p:grpSpPr>
          <a:xfrm>
            <a:off x="533400" y="3787380"/>
            <a:ext cx="595775" cy="595775"/>
            <a:chOff x="1415441" y="601249"/>
            <a:chExt cx="1584000" cy="1584000"/>
          </a:xfrm>
        </p:grpSpPr>
        <p:sp>
          <p:nvSpPr>
            <p:cNvPr id="31" name="正方形/長方形 30"/>
            <p:cNvSpPr/>
            <p:nvPr/>
          </p:nvSpPr>
          <p:spPr>
            <a:xfrm>
              <a:off x="1415441" y="601249"/>
              <a:ext cx="1584000" cy="158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" name="フリーフォーム 31"/>
            <p:cNvSpPr>
              <a:spLocks noChangeAspect="1"/>
            </p:cNvSpPr>
            <p:nvPr/>
          </p:nvSpPr>
          <p:spPr>
            <a:xfrm>
              <a:off x="1487195" y="673249"/>
              <a:ext cx="1440493" cy="1440000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4662025" y="1989309"/>
            <a:ext cx="4127883" cy="336046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61593" tIns="30796" rIns="61593" bIns="30796" anchor="ctr" anchorCtr="0">
            <a:noAutofit/>
          </a:bodyPr>
          <a:lstStyle/>
          <a:p>
            <a:pPr algn="ctr" defTabSz="610791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</a:t>
            </a:r>
            <a:r>
              <a:rPr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(Mobility</a:t>
            </a:r>
            <a:r>
              <a:rPr lang="ja-JP" altLang="en-US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Express)</a:t>
            </a:r>
            <a:endParaRPr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437766" y="1988859"/>
            <a:ext cx="4127883" cy="336046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61593" tIns="30796" rIns="61593" bIns="30796" anchor="ctr" anchorCtr="0">
            <a:noAutofit/>
          </a:bodyPr>
          <a:lstStyle/>
          <a:p>
            <a:pPr marR="57150" algn="ctr">
              <a:spcBef>
                <a:spcPts val="0"/>
              </a:spcBef>
              <a:spcAft>
                <a:spcPts val="300"/>
              </a:spcAft>
              <a:tabLst>
                <a:tab pos="914400" algn="l"/>
                <a:tab pos="2171700" algn="l"/>
              </a:tabLst>
            </a:pPr>
            <a:r>
              <a:rPr lang="ja-JP" altLang="en-US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コントローラ専用機</a:t>
            </a:r>
            <a:endParaRPr lang="en-US" altLang="ja-JP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37766" y="1202864"/>
            <a:ext cx="7860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アクセスポイント（</a:t>
            </a:r>
            <a:r>
              <a:rPr kumimoji="1" lang="en-US" altLang="ja-JP" sz="240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）の</a:t>
            </a:r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集中管理を行うコントローラが存在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312041" y="3900601"/>
            <a:ext cx="284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WLC : 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専用コントローラ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312040" y="2757028"/>
            <a:ext cx="292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集中管理用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1" name="左中かっこ 40"/>
          <p:cNvSpPr/>
          <p:nvPr/>
        </p:nvSpPr>
        <p:spPr>
          <a:xfrm>
            <a:off x="5472496" y="2495786"/>
            <a:ext cx="222223" cy="1835107"/>
          </a:xfrm>
          <a:prstGeom prst="leftBrace">
            <a:avLst>
              <a:gd name="adj1" fmla="val 70106"/>
              <a:gd name="adj2" fmla="val 2415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694719" y="3725568"/>
            <a:ext cx="319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 : 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簡易コントローラ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(AP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内に包含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694718" y="2757028"/>
            <a:ext cx="292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集中管理用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4" name="加算 43"/>
          <p:cNvSpPr/>
          <p:nvPr/>
        </p:nvSpPr>
        <p:spPr>
          <a:xfrm>
            <a:off x="6279222" y="3274676"/>
            <a:ext cx="360000" cy="360000"/>
          </a:xfrm>
          <a:prstGeom prst="mathPlu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5" name="加算 44"/>
          <p:cNvSpPr/>
          <p:nvPr/>
        </p:nvSpPr>
        <p:spPr>
          <a:xfrm>
            <a:off x="636313" y="3312776"/>
            <a:ext cx="360000" cy="360000"/>
          </a:xfrm>
          <a:prstGeom prst="mathPlu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0" name="グループ化 19"/>
          <p:cNvGrpSpPr>
            <a:grpSpLocks noChangeAspect="1"/>
          </p:cNvGrpSpPr>
          <p:nvPr/>
        </p:nvGrpSpPr>
        <p:grpSpPr>
          <a:xfrm>
            <a:off x="533400" y="2632081"/>
            <a:ext cx="595775" cy="604781"/>
            <a:chOff x="3717728" y="3067535"/>
            <a:chExt cx="523846" cy="531765"/>
          </a:xfrm>
        </p:grpSpPr>
        <p:sp>
          <p:nvSpPr>
            <p:cNvPr id="21" name="Freeform 14"/>
            <p:cNvSpPr>
              <a:spLocks noEditPoints="1"/>
            </p:cNvSpPr>
            <p:nvPr/>
          </p:nvSpPr>
          <p:spPr bwMode="auto">
            <a:xfrm>
              <a:off x="3864091" y="3216164"/>
              <a:ext cx="231120" cy="234506"/>
            </a:xfrm>
            <a:custGeom>
              <a:avLst/>
              <a:gdLst>
                <a:gd name="T0" fmla="*/ 384 w 511"/>
                <a:gd name="T1" fmla="*/ 0 h 511"/>
                <a:gd name="T2" fmla="*/ 127 w 511"/>
                <a:gd name="T3" fmla="*/ 0 h 511"/>
                <a:gd name="T4" fmla="*/ 0 w 511"/>
                <a:gd name="T5" fmla="*/ 127 h 511"/>
                <a:gd name="T6" fmla="*/ 0 w 511"/>
                <a:gd name="T7" fmla="*/ 384 h 511"/>
                <a:gd name="T8" fmla="*/ 127 w 511"/>
                <a:gd name="T9" fmla="*/ 511 h 511"/>
                <a:gd name="T10" fmla="*/ 384 w 511"/>
                <a:gd name="T11" fmla="*/ 511 h 511"/>
                <a:gd name="T12" fmla="*/ 511 w 511"/>
                <a:gd name="T13" fmla="*/ 384 h 511"/>
                <a:gd name="T14" fmla="*/ 511 w 511"/>
                <a:gd name="T15" fmla="*/ 127 h 511"/>
                <a:gd name="T16" fmla="*/ 384 w 511"/>
                <a:gd name="T17" fmla="*/ 0 h 511"/>
                <a:gd name="T18" fmla="*/ 275 w 511"/>
                <a:gd name="T19" fmla="*/ 85 h 511"/>
                <a:gd name="T20" fmla="*/ 236 w 511"/>
                <a:gd name="T21" fmla="*/ 85 h 511"/>
                <a:gd name="T22" fmla="*/ 236 w 511"/>
                <a:gd name="T23" fmla="*/ 45 h 511"/>
                <a:gd name="T24" fmla="*/ 275 w 511"/>
                <a:gd name="T25" fmla="*/ 45 h 511"/>
                <a:gd name="T26" fmla="*/ 275 w 511"/>
                <a:gd name="T27" fmla="*/ 8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511">
                  <a:moveTo>
                    <a:pt x="384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54"/>
                    <a:pt x="57" y="511"/>
                    <a:pt x="127" y="511"/>
                  </a:cubicBezTo>
                  <a:cubicBezTo>
                    <a:pt x="384" y="511"/>
                    <a:pt x="384" y="511"/>
                    <a:pt x="384" y="511"/>
                  </a:cubicBezTo>
                  <a:cubicBezTo>
                    <a:pt x="454" y="511"/>
                    <a:pt x="511" y="454"/>
                    <a:pt x="511" y="384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57"/>
                    <a:pt x="454" y="0"/>
                    <a:pt x="384" y="0"/>
                  </a:cubicBezTo>
                  <a:close/>
                  <a:moveTo>
                    <a:pt x="275" y="85"/>
                  </a:moveTo>
                  <a:cubicBezTo>
                    <a:pt x="236" y="85"/>
                    <a:pt x="236" y="85"/>
                    <a:pt x="236" y="85"/>
                  </a:cubicBezTo>
                  <a:cubicBezTo>
                    <a:pt x="236" y="45"/>
                    <a:pt x="236" y="45"/>
                    <a:pt x="236" y="45"/>
                  </a:cubicBezTo>
                  <a:cubicBezTo>
                    <a:pt x="275" y="45"/>
                    <a:pt x="275" y="45"/>
                    <a:pt x="275" y="45"/>
                  </a:cubicBezTo>
                  <a:lnTo>
                    <a:pt x="275" y="85"/>
                  </a:lnTo>
                  <a:close/>
                </a:path>
              </a:pathLst>
            </a:custGeom>
            <a:solidFill>
              <a:schemeClr val="bg2"/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" name="Freeform 481"/>
            <p:cNvSpPr>
              <a:spLocks noEditPoints="1"/>
            </p:cNvSpPr>
            <p:nvPr/>
          </p:nvSpPr>
          <p:spPr bwMode="auto">
            <a:xfrm>
              <a:off x="3717728" y="3067535"/>
              <a:ext cx="523846" cy="531765"/>
            </a:xfrm>
            <a:custGeom>
              <a:avLst/>
              <a:gdLst>
                <a:gd name="T0" fmla="*/ 885 w 1159"/>
                <a:gd name="T1" fmla="*/ 0 h 1159"/>
                <a:gd name="T2" fmla="*/ 274 w 1159"/>
                <a:gd name="T3" fmla="*/ 0 h 1159"/>
                <a:gd name="T4" fmla="*/ 0 w 1159"/>
                <a:gd name="T5" fmla="*/ 274 h 1159"/>
                <a:gd name="T6" fmla="*/ 0 w 1159"/>
                <a:gd name="T7" fmla="*/ 885 h 1159"/>
                <a:gd name="T8" fmla="*/ 274 w 1159"/>
                <a:gd name="T9" fmla="*/ 1159 h 1159"/>
                <a:gd name="T10" fmla="*/ 885 w 1159"/>
                <a:gd name="T11" fmla="*/ 1159 h 1159"/>
                <a:gd name="T12" fmla="*/ 1159 w 1159"/>
                <a:gd name="T13" fmla="*/ 885 h 1159"/>
                <a:gd name="T14" fmla="*/ 1159 w 1159"/>
                <a:gd name="T15" fmla="*/ 274 h 1159"/>
                <a:gd name="T16" fmla="*/ 885 w 1159"/>
                <a:gd name="T17" fmla="*/ 0 h 1159"/>
                <a:gd name="T18" fmla="*/ 867 w 1159"/>
                <a:gd name="T19" fmla="*/ 708 h 1159"/>
                <a:gd name="T20" fmla="*/ 708 w 1159"/>
                <a:gd name="T21" fmla="*/ 867 h 1159"/>
                <a:gd name="T22" fmla="*/ 451 w 1159"/>
                <a:gd name="T23" fmla="*/ 867 h 1159"/>
                <a:gd name="T24" fmla="*/ 292 w 1159"/>
                <a:gd name="T25" fmla="*/ 708 h 1159"/>
                <a:gd name="T26" fmla="*/ 292 w 1159"/>
                <a:gd name="T27" fmla="*/ 451 h 1159"/>
                <a:gd name="T28" fmla="*/ 451 w 1159"/>
                <a:gd name="T29" fmla="*/ 292 h 1159"/>
                <a:gd name="T30" fmla="*/ 708 w 1159"/>
                <a:gd name="T31" fmla="*/ 292 h 1159"/>
                <a:gd name="T32" fmla="*/ 867 w 1159"/>
                <a:gd name="T33" fmla="*/ 451 h 1159"/>
                <a:gd name="T34" fmla="*/ 867 w 1159"/>
                <a:gd name="T35" fmla="*/ 70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9" h="1159">
                  <a:moveTo>
                    <a:pt x="885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123" y="0"/>
                    <a:pt x="0" y="123"/>
                    <a:pt x="0" y="274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1036"/>
                    <a:pt x="123" y="1159"/>
                    <a:pt x="274" y="1159"/>
                  </a:cubicBezTo>
                  <a:cubicBezTo>
                    <a:pt x="885" y="1159"/>
                    <a:pt x="885" y="1159"/>
                    <a:pt x="885" y="1159"/>
                  </a:cubicBezTo>
                  <a:cubicBezTo>
                    <a:pt x="1036" y="1159"/>
                    <a:pt x="1159" y="1036"/>
                    <a:pt x="1159" y="885"/>
                  </a:cubicBezTo>
                  <a:cubicBezTo>
                    <a:pt x="1159" y="274"/>
                    <a:pt x="1159" y="274"/>
                    <a:pt x="1159" y="274"/>
                  </a:cubicBezTo>
                  <a:cubicBezTo>
                    <a:pt x="1159" y="123"/>
                    <a:pt x="1036" y="0"/>
                    <a:pt x="885" y="0"/>
                  </a:cubicBezTo>
                  <a:close/>
                  <a:moveTo>
                    <a:pt x="867" y="708"/>
                  </a:moveTo>
                  <a:cubicBezTo>
                    <a:pt x="867" y="796"/>
                    <a:pt x="796" y="867"/>
                    <a:pt x="708" y="867"/>
                  </a:cubicBezTo>
                  <a:cubicBezTo>
                    <a:pt x="451" y="867"/>
                    <a:pt x="451" y="867"/>
                    <a:pt x="451" y="867"/>
                  </a:cubicBezTo>
                  <a:cubicBezTo>
                    <a:pt x="363" y="867"/>
                    <a:pt x="292" y="796"/>
                    <a:pt x="292" y="708"/>
                  </a:cubicBezTo>
                  <a:cubicBezTo>
                    <a:pt x="292" y="451"/>
                    <a:pt x="292" y="451"/>
                    <a:pt x="292" y="451"/>
                  </a:cubicBezTo>
                  <a:cubicBezTo>
                    <a:pt x="292" y="363"/>
                    <a:pt x="363" y="292"/>
                    <a:pt x="451" y="292"/>
                  </a:cubicBezTo>
                  <a:cubicBezTo>
                    <a:pt x="708" y="292"/>
                    <a:pt x="708" y="292"/>
                    <a:pt x="708" y="292"/>
                  </a:cubicBezTo>
                  <a:cubicBezTo>
                    <a:pt x="796" y="292"/>
                    <a:pt x="867" y="363"/>
                    <a:pt x="867" y="451"/>
                  </a:cubicBezTo>
                  <a:lnTo>
                    <a:pt x="867" y="708"/>
                  </a:lnTo>
                  <a:close/>
                </a:path>
              </a:pathLst>
            </a:custGeom>
            <a:solidFill>
              <a:schemeClr val="bg2"/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" name="角丸四角形吹き出し 2"/>
          <p:cNvSpPr/>
          <p:nvPr/>
        </p:nvSpPr>
        <p:spPr>
          <a:xfrm>
            <a:off x="4706886" y="3316729"/>
            <a:ext cx="802155" cy="568695"/>
          </a:xfrm>
          <a:prstGeom prst="wedgeRoundRectCallout">
            <a:avLst>
              <a:gd name="adj1" fmla="val -6324"/>
              <a:gd name="adj2" fmla="val -7928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4" name="グループ化 23"/>
          <p:cNvGrpSpPr>
            <a:grpSpLocks noChangeAspect="1"/>
          </p:cNvGrpSpPr>
          <p:nvPr/>
        </p:nvGrpSpPr>
        <p:grpSpPr>
          <a:xfrm>
            <a:off x="4880271" y="3381918"/>
            <a:ext cx="393313" cy="393313"/>
            <a:chOff x="1415441" y="601249"/>
            <a:chExt cx="1584000" cy="1584000"/>
          </a:xfrm>
        </p:grpSpPr>
        <p:sp>
          <p:nvSpPr>
            <p:cNvPr id="25" name="正方形/長方形 24"/>
            <p:cNvSpPr/>
            <p:nvPr/>
          </p:nvSpPr>
          <p:spPr>
            <a:xfrm>
              <a:off x="1415441" y="601249"/>
              <a:ext cx="1584000" cy="158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" name="フリーフォーム 25"/>
            <p:cNvSpPr>
              <a:spLocks noChangeAspect="1"/>
            </p:cNvSpPr>
            <p:nvPr/>
          </p:nvSpPr>
          <p:spPr>
            <a:xfrm>
              <a:off x="1487195" y="673249"/>
              <a:ext cx="1440493" cy="1440000"/>
            </a:xfrm>
            <a:custGeom>
              <a:avLst/>
              <a:gdLst>
                <a:gd name="connsiteX0" fmla="*/ 1101774 w 1440493"/>
                <a:gd name="connsiteY0" fmla="*/ 1174886 h 1440000"/>
                <a:gd name="connsiteX1" fmla="*/ 1152530 w 1440493"/>
                <a:gd name="connsiteY1" fmla="*/ 1225642 h 1440000"/>
                <a:gd name="connsiteX2" fmla="*/ 1152874 w 1440493"/>
                <a:gd name="connsiteY2" fmla="*/ 1225642 h 1440000"/>
                <a:gd name="connsiteX3" fmla="*/ 1160851 w 1440493"/>
                <a:gd name="connsiteY3" fmla="*/ 1265155 h 1440000"/>
                <a:gd name="connsiteX4" fmla="*/ 1162643 w 1440493"/>
                <a:gd name="connsiteY4" fmla="*/ 1267812 h 1440000"/>
                <a:gd name="connsiteX5" fmla="*/ 1153896 w 1440493"/>
                <a:gd name="connsiteY5" fmla="*/ 1280137 h 1440000"/>
                <a:gd name="connsiteX6" fmla="*/ 1100655 w 1440493"/>
                <a:gd name="connsiteY6" fmla="*/ 1301042 h 1440000"/>
                <a:gd name="connsiteX7" fmla="*/ 1048058 w 1440493"/>
                <a:gd name="connsiteY7" fmla="*/ 1278567 h 1440000"/>
                <a:gd name="connsiteX8" fmla="*/ 1040901 w 1440493"/>
                <a:gd name="connsiteY8" fmla="*/ 1267819 h 1440000"/>
                <a:gd name="connsiteX9" fmla="*/ 1042697 w 1440493"/>
                <a:gd name="connsiteY9" fmla="*/ 1265155 h 1440000"/>
                <a:gd name="connsiteX10" fmla="*/ 1050674 w 1440493"/>
                <a:gd name="connsiteY10" fmla="*/ 1225642 h 1440000"/>
                <a:gd name="connsiteX11" fmla="*/ 1051018 w 1440493"/>
                <a:gd name="connsiteY11" fmla="*/ 1225642 h 1440000"/>
                <a:gd name="connsiteX12" fmla="*/ 1101774 w 1440493"/>
                <a:gd name="connsiteY12" fmla="*/ 1174886 h 1440000"/>
                <a:gd name="connsiteX13" fmla="*/ 796552 w 1440493"/>
                <a:gd name="connsiteY13" fmla="*/ 1174886 h 1440000"/>
                <a:gd name="connsiteX14" fmla="*/ 847308 w 1440493"/>
                <a:gd name="connsiteY14" fmla="*/ 1225642 h 1440000"/>
                <a:gd name="connsiteX15" fmla="*/ 847652 w 1440493"/>
                <a:gd name="connsiteY15" fmla="*/ 1225642 h 1440000"/>
                <a:gd name="connsiteX16" fmla="*/ 855629 w 1440493"/>
                <a:gd name="connsiteY16" fmla="*/ 1265155 h 1440000"/>
                <a:gd name="connsiteX17" fmla="*/ 857421 w 1440493"/>
                <a:gd name="connsiteY17" fmla="*/ 1267812 h 1440000"/>
                <a:gd name="connsiteX18" fmla="*/ 848674 w 1440493"/>
                <a:gd name="connsiteY18" fmla="*/ 1280137 h 1440000"/>
                <a:gd name="connsiteX19" fmla="*/ 795433 w 1440493"/>
                <a:gd name="connsiteY19" fmla="*/ 1301042 h 1440000"/>
                <a:gd name="connsiteX20" fmla="*/ 742836 w 1440493"/>
                <a:gd name="connsiteY20" fmla="*/ 1278567 h 1440000"/>
                <a:gd name="connsiteX21" fmla="*/ 735678 w 1440493"/>
                <a:gd name="connsiteY21" fmla="*/ 1267818 h 1440000"/>
                <a:gd name="connsiteX22" fmla="*/ 737474 w 1440493"/>
                <a:gd name="connsiteY22" fmla="*/ 1265155 h 1440000"/>
                <a:gd name="connsiteX23" fmla="*/ 745451 w 1440493"/>
                <a:gd name="connsiteY23" fmla="*/ 1225642 h 1440000"/>
                <a:gd name="connsiteX24" fmla="*/ 745796 w 1440493"/>
                <a:gd name="connsiteY24" fmla="*/ 1225642 h 1440000"/>
                <a:gd name="connsiteX25" fmla="*/ 796552 w 1440493"/>
                <a:gd name="connsiteY25" fmla="*/ 1174886 h 1440000"/>
                <a:gd name="connsiteX26" fmla="*/ 491329 w 1440493"/>
                <a:gd name="connsiteY26" fmla="*/ 1174886 h 1440000"/>
                <a:gd name="connsiteX27" fmla="*/ 542085 w 1440493"/>
                <a:gd name="connsiteY27" fmla="*/ 1225642 h 1440000"/>
                <a:gd name="connsiteX28" fmla="*/ 542429 w 1440493"/>
                <a:gd name="connsiteY28" fmla="*/ 1225642 h 1440000"/>
                <a:gd name="connsiteX29" fmla="*/ 550406 w 1440493"/>
                <a:gd name="connsiteY29" fmla="*/ 1265155 h 1440000"/>
                <a:gd name="connsiteX30" fmla="*/ 552198 w 1440493"/>
                <a:gd name="connsiteY30" fmla="*/ 1267812 h 1440000"/>
                <a:gd name="connsiteX31" fmla="*/ 543451 w 1440493"/>
                <a:gd name="connsiteY31" fmla="*/ 1280137 h 1440000"/>
                <a:gd name="connsiteX32" fmla="*/ 490210 w 1440493"/>
                <a:gd name="connsiteY32" fmla="*/ 1301042 h 1440000"/>
                <a:gd name="connsiteX33" fmla="*/ 437613 w 1440493"/>
                <a:gd name="connsiteY33" fmla="*/ 1278567 h 1440000"/>
                <a:gd name="connsiteX34" fmla="*/ 430456 w 1440493"/>
                <a:gd name="connsiteY34" fmla="*/ 1267819 h 1440000"/>
                <a:gd name="connsiteX35" fmla="*/ 432252 w 1440493"/>
                <a:gd name="connsiteY35" fmla="*/ 1265155 h 1440000"/>
                <a:gd name="connsiteX36" fmla="*/ 440229 w 1440493"/>
                <a:gd name="connsiteY36" fmla="*/ 1225642 h 1440000"/>
                <a:gd name="connsiteX37" fmla="*/ 440573 w 1440493"/>
                <a:gd name="connsiteY37" fmla="*/ 1225642 h 1440000"/>
                <a:gd name="connsiteX38" fmla="*/ 491329 w 1440493"/>
                <a:gd name="connsiteY38" fmla="*/ 1174886 h 1440000"/>
                <a:gd name="connsiteX39" fmla="*/ 186107 w 1440493"/>
                <a:gd name="connsiteY39" fmla="*/ 1174886 h 1440000"/>
                <a:gd name="connsiteX40" fmla="*/ 236863 w 1440493"/>
                <a:gd name="connsiteY40" fmla="*/ 1225642 h 1440000"/>
                <a:gd name="connsiteX41" fmla="*/ 237207 w 1440493"/>
                <a:gd name="connsiteY41" fmla="*/ 1225642 h 1440000"/>
                <a:gd name="connsiteX42" fmla="*/ 245184 w 1440493"/>
                <a:gd name="connsiteY42" fmla="*/ 1265155 h 1440000"/>
                <a:gd name="connsiteX43" fmla="*/ 246976 w 1440493"/>
                <a:gd name="connsiteY43" fmla="*/ 1267812 h 1440000"/>
                <a:gd name="connsiteX44" fmla="*/ 238229 w 1440493"/>
                <a:gd name="connsiteY44" fmla="*/ 1280137 h 1440000"/>
                <a:gd name="connsiteX45" fmla="*/ 184988 w 1440493"/>
                <a:gd name="connsiteY45" fmla="*/ 1301042 h 1440000"/>
                <a:gd name="connsiteX46" fmla="*/ 110699 w 1440493"/>
                <a:gd name="connsiteY46" fmla="*/ 1225642 h 1440000"/>
                <a:gd name="connsiteX47" fmla="*/ 135351 w 1440493"/>
                <a:gd name="connsiteY47" fmla="*/ 1225642 h 1440000"/>
                <a:gd name="connsiteX48" fmla="*/ 186107 w 1440493"/>
                <a:gd name="connsiteY48" fmla="*/ 1174886 h 1440000"/>
                <a:gd name="connsiteX49" fmla="*/ 948044 w 1440493"/>
                <a:gd name="connsiteY49" fmla="*/ 1150242 h 1440000"/>
                <a:gd name="connsiteX50" fmla="*/ 1001285 w 1440493"/>
                <a:gd name="connsiteY50" fmla="*/ 1171147 h 1440000"/>
                <a:gd name="connsiteX51" fmla="*/ 1010032 w 1440493"/>
                <a:gd name="connsiteY51" fmla="*/ 1183472 h 1440000"/>
                <a:gd name="connsiteX52" fmla="*/ 1008240 w 1440493"/>
                <a:gd name="connsiteY52" fmla="*/ 1186129 h 1440000"/>
                <a:gd name="connsiteX53" fmla="*/ 1000263 w 1440493"/>
                <a:gd name="connsiteY53" fmla="*/ 1225642 h 1440000"/>
                <a:gd name="connsiteX54" fmla="*/ 999919 w 1440493"/>
                <a:gd name="connsiteY54" fmla="*/ 1225642 h 1440000"/>
                <a:gd name="connsiteX55" fmla="*/ 949163 w 1440493"/>
                <a:gd name="connsiteY55" fmla="*/ 1276398 h 1440000"/>
                <a:gd name="connsiteX56" fmla="*/ 898407 w 1440493"/>
                <a:gd name="connsiteY56" fmla="*/ 1225642 h 1440000"/>
                <a:gd name="connsiteX57" fmla="*/ 898063 w 1440493"/>
                <a:gd name="connsiteY57" fmla="*/ 1225642 h 1440000"/>
                <a:gd name="connsiteX58" fmla="*/ 890086 w 1440493"/>
                <a:gd name="connsiteY58" fmla="*/ 1186129 h 1440000"/>
                <a:gd name="connsiteX59" fmla="*/ 888290 w 1440493"/>
                <a:gd name="connsiteY59" fmla="*/ 1183465 h 1440000"/>
                <a:gd name="connsiteX60" fmla="*/ 895447 w 1440493"/>
                <a:gd name="connsiteY60" fmla="*/ 1172718 h 1440000"/>
                <a:gd name="connsiteX61" fmla="*/ 948044 w 1440493"/>
                <a:gd name="connsiteY61" fmla="*/ 1150242 h 1440000"/>
                <a:gd name="connsiteX62" fmla="*/ 642821 w 1440493"/>
                <a:gd name="connsiteY62" fmla="*/ 1150242 h 1440000"/>
                <a:gd name="connsiteX63" fmla="*/ 696062 w 1440493"/>
                <a:gd name="connsiteY63" fmla="*/ 1171147 h 1440000"/>
                <a:gd name="connsiteX64" fmla="*/ 704809 w 1440493"/>
                <a:gd name="connsiteY64" fmla="*/ 1183473 h 1440000"/>
                <a:gd name="connsiteX65" fmla="*/ 703018 w 1440493"/>
                <a:gd name="connsiteY65" fmla="*/ 1186129 h 1440000"/>
                <a:gd name="connsiteX66" fmla="*/ 695041 w 1440493"/>
                <a:gd name="connsiteY66" fmla="*/ 1225642 h 1440000"/>
                <a:gd name="connsiteX67" fmla="*/ 694696 w 1440493"/>
                <a:gd name="connsiteY67" fmla="*/ 1225642 h 1440000"/>
                <a:gd name="connsiteX68" fmla="*/ 643940 w 1440493"/>
                <a:gd name="connsiteY68" fmla="*/ 1276398 h 1440000"/>
                <a:gd name="connsiteX69" fmla="*/ 593184 w 1440493"/>
                <a:gd name="connsiteY69" fmla="*/ 1225642 h 1440000"/>
                <a:gd name="connsiteX70" fmla="*/ 592840 w 1440493"/>
                <a:gd name="connsiteY70" fmla="*/ 1225642 h 1440000"/>
                <a:gd name="connsiteX71" fmla="*/ 584863 w 1440493"/>
                <a:gd name="connsiteY71" fmla="*/ 1186129 h 1440000"/>
                <a:gd name="connsiteX72" fmla="*/ 583067 w 1440493"/>
                <a:gd name="connsiteY72" fmla="*/ 1183465 h 1440000"/>
                <a:gd name="connsiteX73" fmla="*/ 590224 w 1440493"/>
                <a:gd name="connsiteY73" fmla="*/ 1172718 h 1440000"/>
                <a:gd name="connsiteX74" fmla="*/ 642821 w 1440493"/>
                <a:gd name="connsiteY74" fmla="*/ 1150242 h 1440000"/>
                <a:gd name="connsiteX75" fmla="*/ 337599 w 1440493"/>
                <a:gd name="connsiteY75" fmla="*/ 1150242 h 1440000"/>
                <a:gd name="connsiteX76" fmla="*/ 390840 w 1440493"/>
                <a:gd name="connsiteY76" fmla="*/ 1171147 h 1440000"/>
                <a:gd name="connsiteX77" fmla="*/ 399587 w 1440493"/>
                <a:gd name="connsiteY77" fmla="*/ 1183472 h 1440000"/>
                <a:gd name="connsiteX78" fmla="*/ 397795 w 1440493"/>
                <a:gd name="connsiteY78" fmla="*/ 1186129 h 1440000"/>
                <a:gd name="connsiteX79" fmla="*/ 389818 w 1440493"/>
                <a:gd name="connsiteY79" fmla="*/ 1225642 h 1440000"/>
                <a:gd name="connsiteX80" fmla="*/ 389474 w 1440493"/>
                <a:gd name="connsiteY80" fmla="*/ 1225642 h 1440000"/>
                <a:gd name="connsiteX81" fmla="*/ 338718 w 1440493"/>
                <a:gd name="connsiteY81" fmla="*/ 1276398 h 1440000"/>
                <a:gd name="connsiteX82" fmla="*/ 287962 w 1440493"/>
                <a:gd name="connsiteY82" fmla="*/ 1225642 h 1440000"/>
                <a:gd name="connsiteX83" fmla="*/ 287618 w 1440493"/>
                <a:gd name="connsiteY83" fmla="*/ 1225642 h 1440000"/>
                <a:gd name="connsiteX84" fmla="*/ 279641 w 1440493"/>
                <a:gd name="connsiteY84" fmla="*/ 1186129 h 1440000"/>
                <a:gd name="connsiteX85" fmla="*/ 277845 w 1440493"/>
                <a:gd name="connsiteY85" fmla="*/ 1183465 h 1440000"/>
                <a:gd name="connsiteX86" fmla="*/ 285002 w 1440493"/>
                <a:gd name="connsiteY86" fmla="*/ 1172718 h 1440000"/>
                <a:gd name="connsiteX87" fmla="*/ 337599 w 1440493"/>
                <a:gd name="connsiteY87" fmla="*/ 1150242 h 1440000"/>
                <a:gd name="connsiteX88" fmla="*/ 186107 w 1440493"/>
                <a:gd name="connsiteY88" fmla="*/ 1124131 h 1440000"/>
                <a:gd name="connsiteX89" fmla="*/ 84596 w 1440493"/>
                <a:gd name="connsiteY89" fmla="*/ 1225642 h 1440000"/>
                <a:gd name="connsiteX90" fmla="*/ 184600 w 1440493"/>
                <a:gd name="connsiteY90" fmla="*/ 1327142 h 1440000"/>
                <a:gd name="connsiteX91" fmla="*/ 256270 w 1440493"/>
                <a:gd name="connsiteY91" fmla="*/ 1299001 h 1440000"/>
                <a:gd name="connsiteX92" fmla="*/ 262288 w 1440493"/>
                <a:gd name="connsiteY92" fmla="*/ 1290522 h 1440000"/>
                <a:gd name="connsiteX93" fmla="*/ 266939 w 1440493"/>
                <a:gd name="connsiteY93" fmla="*/ 1297421 h 1440000"/>
                <a:gd name="connsiteX94" fmla="*/ 338718 w 1440493"/>
                <a:gd name="connsiteY94" fmla="*/ 1327153 h 1440000"/>
                <a:gd name="connsiteX95" fmla="*/ 410497 w 1440493"/>
                <a:gd name="connsiteY95" fmla="*/ 1297421 h 1440000"/>
                <a:gd name="connsiteX96" fmla="*/ 414964 w 1440493"/>
                <a:gd name="connsiteY96" fmla="*/ 1290797 h 1440000"/>
                <a:gd name="connsiteX97" fmla="*/ 419019 w 1440493"/>
                <a:gd name="connsiteY97" fmla="*/ 1296886 h 1440000"/>
                <a:gd name="connsiteX98" fmla="*/ 489822 w 1440493"/>
                <a:gd name="connsiteY98" fmla="*/ 1327142 h 1440000"/>
                <a:gd name="connsiteX99" fmla="*/ 561492 w 1440493"/>
                <a:gd name="connsiteY99" fmla="*/ 1299001 h 1440000"/>
                <a:gd name="connsiteX100" fmla="*/ 567510 w 1440493"/>
                <a:gd name="connsiteY100" fmla="*/ 1290522 h 1440000"/>
                <a:gd name="connsiteX101" fmla="*/ 572161 w 1440493"/>
                <a:gd name="connsiteY101" fmla="*/ 1297421 h 1440000"/>
                <a:gd name="connsiteX102" fmla="*/ 643940 w 1440493"/>
                <a:gd name="connsiteY102" fmla="*/ 1327153 h 1440000"/>
                <a:gd name="connsiteX103" fmla="*/ 715719 w 1440493"/>
                <a:gd name="connsiteY103" fmla="*/ 1297421 h 1440000"/>
                <a:gd name="connsiteX104" fmla="*/ 720186 w 1440493"/>
                <a:gd name="connsiteY104" fmla="*/ 1290796 h 1440000"/>
                <a:gd name="connsiteX105" fmla="*/ 724242 w 1440493"/>
                <a:gd name="connsiteY105" fmla="*/ 1296886 h 1440000"/>
                <a:gd name="connsiteX106" fmla="*/ 795045 w 1440493"/>
                <a:gd name="connsiteY106" fmla="*/ 1327142 h 1440000"/>
                <a:gd name="connsiteX107" fmla="*/ 866715 w 1440493"/>
                <a:gd name="connsiteY107" fmla="*/ 1299001 h 1440000"/>
                <a:gd name="connsiteX108" fmla="*/ 872733 w 1440493"/>
                <a:gd name="connsiteY108" fmla="*/ 1290522 h 1440000"/>
                <a:gd name="connsiteX109" fmla="*/ 877384 w 1440493"/>
                <a:gd name="connsiteY109" fmla="*/ 1297421 h 1440000"/>
                <a:gd name="connsiteX110" fmla="*/ 949163 w 1440493"/>
                <a:gd name="connsiteY110" fmla="*/ 1327153 h 1440000"/>
                <a:gd name="connsiteX111" fmla="*/ 1020942 w 1440493"/>
                <a:gd name="connsiteY111" fmla="*/ 1297421 h 1440000"/>
                <a:gd name="connsiteX112" fmla="*/ 1025409 w 1440493"/>
                <a:gd name="connsiteY112" fmla="*/ 1290797 h 1440000"/>
                <a:gd name="connsiteX113" fmla="*/ 1029464 w 1440493"/>
                <a:gd name="connsiteY113" fmla="*/ 1296886 h 1440000"/>
                <a:gd name="connsiteX114" fmla="*/ 1100267 w 1440493"/>
                <a:gd name="connsiteY114" fmla="*/ 1327142 h 1440000"/>
                <a:gd name="connsiteX115" fmla="*/ 1171937 w 1440493"/>
                <a:gd name="connsiteY115" fmla="*/ 1299001 h 1440000"/>
                <a:gd name="connsiteX116" fmla="*/ 1177955 w 1440493"/>
                <a:gd name="connsiteY116" fmla="*/ 1290522 h 1440000"/>
                <a:gd name="connsiteX117" fmla="*/ 1182606 w 1440493"/>
                <a:gd name="connsiteY117" fmla="*/ 1297421 h 1440000"/>
                <a:gd name="connsiteX118" fmla="*/ 1254385 w 1440493"/>
                <a:gd name="connsiteY118" fmla="*/ 1327153 h 1440000"/>
                <a:gd name="connsiteX119" fmla="*/ 1355896 w 1440493"/>
                <a:gd name="connsiteY119" fmla="*/ 1225642 h 1440000"/>
                <a:gd name="connsiteX120" fmla="*/ 1305141 w 1440493"/>
                <a:gd name="connsiteY120" fmla="*/ 1225642 h 1440000"/>
                <a:gd name="connsiteX121" fmla="*/ 1254385 w 1440493"/>
                <a:gd name="connsiteY121" fmla="*/ 1276398 h 1440000"/>
                <a:gd name="connsiteX122" fmla="*/ 1203629 w 1440493"/>
                <a:gd name="connsiteY122" fmla="*/ 1225642 h 1440000"/>
                <a:gd name="connsiteX123" fmla="*/ 1203285 w 1440493"/>
                <a:gd name="connsiteY123" fmla="*/ 1225642 h 1440000"/>
                <a:gd name="connsiteX124" fmla="*/ 1195308 w 1440493"/>
                <a:gd name="connsiteY124" fmla="*/ 1186129 h 1440000"/>
                <a:gd name="connsiteX125" fmla="*/ 1193512 w 1440493"/>
                <a:gd name="connsiteY125" fmla="*/ 1183465 h 1440000"/>
                <a:gd name="connsiteX126" fmla="*/ 1200669 w 1440493"/>
                <a:gd name="connsiteY126" fmla="*/ 1172718 h 1440000"/>
                <a:gd name="connsiteX127" fmla="*/ 1253266 w 1440493"/>
                <a:gd name="connsiteY127" fmla="*/ 1150242 h 1440000"/>
                <a:gd name="connsiteX128" fmla="*/ 1329760 w 1440493"/>
                <a:gd name="connsiteY128" fmla="*/ 1223404 h 1440000"/>
                <a:gd name="connsiteX129" fmla="*/ 1355851 w 1440493"/>
                <a:gd name="connsiteY129" fmla="*/ 1222629 h 1440000"/>
                <a:gd name="connsiteX130" fmla="*/ 1252878 w 1440493"/>
                <a:gd name="connsiteY130" fmla="*/ 1124142 h 1440000"/>
                <a:gd name="connsiteX131" fmla="*/ 1182075 w 1440493"/>
                <a:gd name="connsiteY131" fmla="*/ 1154398 h 1440000"/>
                <a:gd name="connsiteX132" fmla="*/ 1178020 w 1440493"/>
                <a:gd name="connsiteY132" fmla="*/ 1160488 h 1440000"/>
                <a:gd name="connsiteX133" fmla="*/ 1173553 w 1440493"/>
                <a:gd name="connsiteY133" fmla="*/ 1153863 h 1440000"/>
                <a:gd name="connsiteX134" fmla="*/ 1101774 w 1440493"/>
                <a:gd name="connsiteY134" fmla="*/ 1124131 h 1440000"/>
                <a:gd name="connsiteX135" fmla="*/ 1029995 w 1440493"/>
                <a:gd name="connsiteY135" fmla="*/ 1153863 h 1440000"/>
                <a:gd name="connsiteX136" fmla="*/ 1025344 w 1440493"/>
                <a:gd name="connsiteY136" fmla="*/ 1160762 h 1440000"/>
                <a:gd name="connsiteX137" fmla="*/ 1019326 w 1440493"/>
                <a:gd name="connsiteY137" fmla="*/ 1152283 h 1440000"/>
                <a:gd name="connsiteX138" fmla="*/ 947656 w 1440493"/>
                <a:gd name="connsiteY138" fmla="*/ 1124142 h 1440000"/>
                <a:gd name="connsiteX139" fmla="*/ 876853 w 1440493"/>
                <a:gd name="connsiteY139" fmla="*/ 1154398 h 1440000"/>
                <a:gd name="connsiteX140" fmla="*/ 872798 w 1440493"/>
                <a:gd name="connsiteY140" fmla="*/ 1160488 h 1440000"/>
                <a:gd name="connsiteX141" fmla="*/ 868331 w 1440493"/>
                <a:gd name="connsiteY141" fmla="*/ 1153863 h 1440000"/>
                <a:gd name="connsiteX142" fmla="*/ 796552 w 1440493"/>
                <a:gd name="connsiteY142" fmla="*/ 1124131 h 1440000"/>
                <a:gd name="connsiteX143" fmla="*/ 724773 w 1440493"/>
                <a:gd name="connsiteY143" fmla="*/ 1153863 h 1440000"/>
                <a:gd name="connsiteX144" fmla="*/ 720121 w 1440493"/>
                <a:gd name="connsiteY144" fmla="*/ 1160763 h 1440000"/>
                <a:gd name="connsiteX145" fmla="*/ 714103 w 1440493"/>
                <a:gd name="connsiteY145" fmla="*/ 1152283 h 1440000"/>
                <a:gd name="connsiteX146" fmla="*/ 642433 w 1440493"/>
                <a:gd name="connsiteY146" fmla="*/ 1124142 h 1440000"/>
                <a:gd name="connsiteX147" fmla="*/ 571630 w 1440493"/>
                <a:gd name="connsiteY147" fmla="*/ 1154398 h 1440000"/>
                <a:gd name="connsiteX148" fmla="*/ 567575 w 1440493"/>
                <a:gd name="connsiteY148" fmla="*/ 1160488 h 1440000"/>
                <a:gd name="connsiteX149" fmla="*/ 563108 w 1440493"/>
                <a:gd name="connsiteY149" fmla="*/ 1153863 h 1440000"/>
                <a:gd name="connsiteX150" fmla="*/ 491329 w 1440493"/>
                <a:gd name="connsiteY150" fmla="*/ 1124131 h 1440000"/>
                <a:gd name="connsiteX151" fmla="*/ 419550 w 1440493"/>
                <a:gd name="connsiteY151" fmla="*/ 1153863 h 1440000"/>
                <a:gd name="connsiteX152" fmla="*/ 414899 w 1440493"/>
                <a:gd name="connsiteY152" fmla="*/ 1160762 h 1440000"/>
                <a:gd name="connsiteX153" fmla="*/ 408881 w 1440493"/>
                <a:gd name="connsiteY153" fmla="*/ 1152283 h 1440000"/>
                <a:gd name="connsiteX154" fmla="*/ 337211 w 1440493"/>
                <a:gd name="connsiteY154" fmla="*/ 1124142 h 1440000"/>
                <a:gd name="connsiteX155" fmla="*/ 266408 w 1440493"/>
                <a:gd name="connsiteY155" fmla="*/ 1154398 h 1440000"/>
                <a:gd name="connsiteX156" fmla="*/ 262353 w 1440493"/>
                <a:gd name="connsiteY156" fmla="*/ 1160488 h 1440000"/>
                <a:gd name="connsiteX157" fmla="*/ 257886 w 1440493"/>
                <a:gd name="connsiteY157" fmla="*/ 1153863 h 1440000"/>
                <a:gd name="connsiteX158" fmla="*/ 186107 w 1440493"/>
                <a:gd name="connsiteY158" fmla="*/ 1124131 h 1440000"/>
                <a:gd name="connsiteX159" fmla="*/ 725458 w 1440493"/>
                <a:gd name="connsiteY159" fmla="*/ 642022 h 1440000"/>
                <a:gd name="connsiteX160" fmla="*/ 591694 w 1440493"/>
                <a:gd name="connsiteY160" fmla="*/ 775786 h 1440000"/>
                <a:gd name="connsiteX161" fmla="*/ 591694 w 1440493"/>
                <a:gd name="connsiteY161" fmla="*/ 824725 h 1440000"/>
                <a:gd name="connsiteX162" fmla="*/ 640633 w 1440493"/>
                <a:gd name="connsiteY162" fmla="*/ 824725 h 1440000"/>
                <a:gd name="connsiteX163" fmla="*/ 694877 w 1440493"/>
                <a:gd name="connsiteY163" fmla="*/ 770480 h 1440000"/>
                <a:gd name="connsiteX164" fmla="*/ 694877 w 1440493"/>
                <a:gd name="connsiteY164" fmla="*/ 1010570 h 1440000"/>
                <a:gd name="connsiteX165" fmla="*/ 725018 w 1440493"/>
                <a:gd name="connsiteY165" fmla="*/ 1040711 h 1440000"/>
                <a:gd name="connsiteX166" fmla="*/ 725018 w 1440493"/>
                <a:gd name="connsiteY166" fmla="*/ 1040712 h 1440000"/>
                <a:gd name="connsiteX167" fmla="*/ 755160 w 1440493"/>
                <a:gd name="connsiteY167" fmla="*/ 1010570 h 1440000"/>
                <a:gd name="connsiteX168" fmla="*/ 755160 w 1440493"/>
                <a:gd name="connsiteY168" fmla="*/ 769369 h 1440000"/>
                <a:gd name="connsiteX169" fmla="*/ 810515 w 1440493"/>
                <a:gd name="connsiteY169" fmla="*/ 824725 h 1440000"/>
                <a:gd name="connsiteX170" fmla="*/ 859454 w 1440493"/>
                <a:gd name="connsiteY170" fmla="*/ 824725 h 1440000"/>
                <a:gd name="connsiteX171" fmla="*/ 869590 w 1440493"/>
                <a:gd name="connsiteY171" fmla="*/ 800255 h 1440000"/>
                <a:gd name="connsiteX172" fmla="*/ 859454 w 1440493"/>
                <a:gd name="connsiteY172" fmla="*/ 775786 h 1440000"/>
                <a:gd name="connsiteX173" fmla="*/ 725690 w 1440493"/>
                <a:gd name="connsiteY173" fmla="*/ 642022 h 1440000"/>
                <a:gd name="connsiteX174" fmla="*/ 725574 w 1440493"/>
                <a:gd name="connsiteY174" fmla="*/ 642138 h 1440000"/>
                <a:gd name="connsiteX175" fmla="*/ 936833 w 1440493"/>
                <a:gd name="connsiteY175" fmla="*/ 579699 h 1440000"/>
                <a:gd name="connsiteX176" fmla="*/ 936833 w 1440493"/>
                <a:gd name="connsiteY176" fmla="*/ 579863 h 1440000"/>
                <a:gd name="connsiteX177" fmla="*/ 936669 w 1440493"/>
                <a:gd name="connsiteY177" fmla="*/ 579863 h 1440000"/>
                <a:gd name="connsiteX178" fmla="*/ 936669 w 1440493"/>
                <a:gd name="connsiteY178" fmla="*/ 769034 h 1440000"/>
                <a:gd name="connsiteX179" fmla="*/ 971274 w 1440493"/>
                <a:gd name="connsiteY179" fmla="*/ 803639 h 1440000"/>
                <a:gd name="connsiteX180" fmla="*/ 1005879 w 1440493"/>
                <a:gd name="connsiteY180" fmla="*/ 769034 h 1440000"/>
                <a:gd name="connsiteX181" fmla="*/ 1005879 w 1440493"/>
                <a:gd name="connsiteY181" fmla="*/ 692321 h 1440000"/>
                <a:gd name="connsiteX182" fmla="*/ 1175648 w 1440493"/>
                <a:gd name="connsiteY182" fmla="*/ 862090 h 1440000"/>
                <a:gd name="connsiteX183" fmla="*/ 1218274 w 1440493"/>
                <a:gd name="connsiteY183" fmla="*/ 862090 h 1440000"/>
                <a:gd name="connsiteX184" fmla="*/ 1218274 w 1440493"/>
                <a:gd name="connsiteY184" fmla="*/ 862090 h 1440000"/>
                <a:gd name="connsiteX185" fmla="*/ 1218274 w 1440493"/>
                <a:gd name="connsiteY185" fmla="*/ 819463 h 1440000"/>
                <a:gd name="connsiteX186" fmla="*/ 1047720 w 1440493"/>
                <a:gd name="connsiteY186" fmla="*/ 648909 h 1440000"/>
                <a:gd name="connsiteX187" fmla="*/ 1126004 w 1440493"/>
                <a:gd name="connsiteY187" fmla="*/ 648909 h 1440000"/>
                <a:gd name="connsiteX188" fmla="*/ 1160609 w 1440493"/>
                <a:gd name="connsiteY188" fmla="*/ 614304 h 1440000"/>
                <a:gd name="connsiteX189" fmla="*/ 1150473 w 1440493"/>
                <a:gd name="connsiteY189" fmla="*/ 589834 h 1440000"/>
                <a:gd name="connsiteX190" fmla="*/ 1126004 w 1440493"/>
                <a:gd name="connsiteY190" fmla="*/ 579699 h 1440000"/>
                <a:gd name="connsiteX191" fmla="*/ 534254 w 1440493"/>
                <a:gd name="connsiteY191" fmla="*/ 573055 h 1440000"/>
                <a:gd name="connsiteX192" fmla="*/ 345083 w 1440493"/>
                <a:gd name="connsiteY192" fmla="*/ 573055 h 1440000"/>
                <a:gd name="connsiteX193" fmla="*/ 310478 w 1440493"/>
                <a:gd name="connsiteY193" fmla="*/ 607660 h 1440000"/>
                <a:gd name="connsiteX194" fmla="*/ 345083 w 1440493"/>
                <a:gd name="connsiteY194" fmla="*/ 642265 h 1440000"/>
                <a:gd name="connsiteX195" fmla="*/ 421796 w 1440493"/>
                <a:gd name="connsiteY195" fmla="*/ 642265 h 1440000"/>
                <a:gd name="connsiteX196" fmla="*/ 252027 w 1440493"/>
                <a:gd name="connsiteY196" fmla="*/ 812034 h 1440000"/>
                <a:gd name="connsiteX197" fmla="*/ 252027 w 1440493"/>
                <a:gd name="connsiteY197" fmla="*/ 854661 h 1440000"/>
                <a:gd name="connsiteX198" fmla="*/ 252027 w 1440493"/>
                <a:gd name="connsiteY198" fmla="*/ 854661 h 1440000"/>
                <a:gd name="connsiteX199" fmla="*/ 294653 w 1440493"/>
                <a:gd name="connsiteY199" fmla="*/ 854661 h 1440000"/>
                <a:gd name="connsiteX200" fmla="*/ 465208 w 1440493"/>
                <a:gd name="connsiteY200" fmla="*/ 684106 h 1440000"/>
                <a:gd name="connsiteX201" fmla="*/ 465208 w 1440493"/>
                <a:gd name="connsiteY201" fmla="*/ 762391 h 1440000"/>
                <a:gd name="connsiteX202" fmla="*/ 499813 w 1440493"/>
                <a:gd name="connsiteY202" fmla="*/ 796996 h 1440000"/>
                <a:gd name="connsiteX203" fmla="*/ 524282 w 1440493"/>
                <a:gd name="connsiteY203" fmla="*/ 786860 h 1440000"/>
                <a:gd name="connsiteX204" fmla="*/ 534418 w 1440493"/>
                <a:gd name="connsiteY204" fmla="*/ 762391 h 1440000"/>
                <a:gd name="connsiteX205" fmla="*/ 534418 w 1440493"/>
                <a:gd name="connsiteY205" fmla="*/ 573219 h 1440000"/>
                <a:gd name="connsiteX206" fmla="*/ 534254 w 1440493"/>
                <a:gd name="connsiteY206" fmla="*/ 573220 h 1440000"/>
                <a:gd name="connsiteX207" fmla="*/ 720085 w 1440493"/>
                <a:gd name="connsiteY207" fmla="*/ 56065 h 1440000"/>
                <a:gd name="connsiteX208" fmla="*/ 535190 w 1440493"/>
                <a:gd name="connsiteY208" fmla="*/ 240960 h 1440000"/>
                <a:gd name="connsiteX209" fmla="*/ 535190 w 1440493"/>
                <a:gd name="connsiteY209" fmla="*/ 308606 h 1440000"/>
                <a:gd name="connsiteX210" fmla="*/ 602836 w 1440493"/>
                <a:gd name="connsiteY210" fmla="*/ 308606 h 1440000"/>
                <a:gd name="connsiteX211" fmla="*/ 677815 w 1440493"/>
                <a:gd name="connsiteY211" fmla="*/ 233627 h 1440000"/>
                <a:gd name="connsiteX212" fmla="*/ 677815 w 1440493"/>
                <a:gd name="connsiteY212" fmla="*/ 565491 h 1440000"/>
                <a:gd name="connsiteX213" fmla="*/ 719478 w 1440493"/>
                <a:gd name="connsiteY213" fmla="*/ 607154 h 1440000"/>
                <a:gd name="connsiteX214" fmla="*/ 719478 w 1440493"/>
                <a:gd name="connsiteY214" fmla="*/ 607155 h 1440000"/>
                <a:gd name="connsiteX215" fmla="*/ 761141 w 1440493"/>
                <a:gd name="connsiteY215" fmla="*/ 565491 h 1440000"/>
                <a:gd name="connsiteX216" fmla="*/ 761141 w 1440493"/>
                <a:gd name="connsiteY216" fmla="*/ 232091 h 1440000"/>
                <a:gd name="connsiteX217" fmla="*/ 837656 w 1440493"/>
                <a:gd name="connsiteY217" fmla="*/ 308607 h 1440000"/>
                <a:gd name="connsiteX218" fmla="*/ 905302 w 1440493"/>
                <a:gd name="connsiteY218" fmla="*/ 308607 h 1440000"/>
                <a:gd name="connsiteX219" fmla="*/ 919312 w 1440493"/>
                <a:gd name="connsiteY219" fmla="*/ 274784 h 1440000"/>
                <a:gd name="connsiteX220" fmla="*/ 905302 w 1440493"/>
                <a:gd name="connsiteY220" fmla="*/ 240961 h 1440000"/>
                <a:gd name="connsiteX221" fmla="*/ 720406 w 1440493"/>
                <a:gd name="connsiteY221" fmla="*/ 56065 h 1440000"/>
                <a:gd name="connsiteX222" fmla="*/ 720246 w 1440493"/>
                <a:gd name="connsiteY222" fmla="*/ 56225 h 1440000"/>
                <a:gd name="connsiteX223" fmla="*/ 0 w 1440493"/>
                <a:gd name="connsiteY223" fmla="*/ 0 h 1440000"/>
                <a:gd name="connsiteX224" fmla="*/ 1440493 w 1440493"/>
                <a:gd name="connsiteY224" fmla="*/ 0 h 1440000"/>
                <a:gd name="connsiteX225" fmla="*/ 1440493 w 1440493"/>
                <a:gd name="connsiteY225" fmla="*/ 1440000 h 1440000"/>
                <a:gd name="connsiteX226" fmla="*/ 0 w 1440493"/>
                <a:gd name="connsiteY226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440493" h="1440000">
                  <a:moveTo>
                    <a:pt x="1101774" y="1174886"/>
                  </a:moveTo>
                  <a:cubicBezTo>
                    <a:pt x="1129806" y="1174886"/>
                    <a:pt x="1152530" y="1197610"/>
                    <a:pt x="1152530" y="1225642"/>
                  </a:cubicBezTo>
                  <a:lnTo>
                    <a:pt x="1152874" y="1225642"/>
                  </a:lnTo>
                  <a:cubicBezTo>
                    <a:pt x="1152874" y="1239658"/>
                    <a:pt x="1155715" y="1253010"/>
                    <a:pt x="1160851" y="1265155"/>
                  </a:cubicBezTo>
                  <a:lnTo>
                    <a:pt x="1162643" y="1267812"/>
                  </a:lnTo>
                  <a:lnTo>
                    <a:pt x="1153896" y="1280137"/>
                  </a:lnTo>
                  <a:cubicBezTo>
                    <a:pt x="1140076" y="1293355"/>
                    <a:pt x="1121258" y="1301348"/>
                    <a:pt x="1100655" y="1301042"/>
                  </a:cubicBezTo>
                  <a:cubicBezTo>
                    <a:pt x="1080052" y="1300736"/>
                    <a:pt x="1061480" y="1292189"/>
                    <a:pt x="1048058" y="1278567"/>
                  </a:cubicBezTo>
                  <a:lnTo>
                    <a:pt x="1040901" y="1267819"/>
                  </a:lnTo>
                  <a:lnTo>
                    <a:pt x="1042697" y="1265155"/>
                  </a:lnTo>
                  <a:cubicBezTo>
                    <a:pt x="1047834" y="1253010"/>
                    <a:pt x="1050674" y="1239658"/>
                    <a:pt x="1050674" y="1225642"/>
                  </a:cubicBezTo>
                  <a:lnTo>
                    <a:pt x="1051018" y="1225642"/>
                  </a:lnTo>
                  <a:cubicBezTo>
                    <a:pt x="1051018" y="1197610"/>
                    <a:pt x="1073742" y="1174886"/>
                    <a:pt x="1101774" y="1174886"/>
                  </a:cubicBezTo>
                  <a:close/>
                  <a:moveTo>
                    <a:pt x="796552" y="1174886"/>
                  </a:moveTo>
                  <a:cubicBezTo>
                    <a:pt x="824584" y="1174886"/>
                    <a:pt x="847308" y="1197610"/>
                    <a:pt x="847308" y="1225642"/>
                  </a:cubicBezTo>
                  <a:lnTo>
                    <a:pt x="847652" y="1225642"/>
                  </a:lnTo>
                  <a:cubicBezTo>
                    <a:pt x="847652" y="1239658"/>
                    <a:pt x="850493" y="1253010"/>
                    <a:pt x="855629" y="1265155"/>
                  </a:cubicBezTo>
                  <a:lnTo>
                    <a:pt x="857421" y="1267812"/>
                  </a:lnTo>
                  <a:lnTo>
                    <a:pt x="848674" y="1280137"/>
                  </a:lnTo>
                  <a:cubicBezTo>
                    <a:pt x="834854" y="1293355"/>
                    <a:pt x="816036" y="1301348"/>
                    <a:pt x="795433" y="1301042"/>
                  </a:cubicBezTo>
                  <a:cubicBezTo>
                    <a:pt x="774830" y="1300736"/>
                    <a:pt x="756258" y="1292189"/>
                    <a:pt x="742836" y="1278567"/>
                  </a:cubicBezTo>
                  <a:lnTo>
                    <a:pt x="735678" y="1267818"/>
                  </a:lnTo>
                  <a:lnTo>
                    <a:pt x="737474" y="1265155"/>
                  </a:lnTo>
                  <a:cubicBezTo>
                    <a:pt x="742611" y="1253010"/>
                    <a:pt x="745451" y="1239658"/>
                    <a:pt x="745451" y="1225642"/>
                  </a:cubicBezTo>
                  <a:lnTo>
                    <a:pt x="745796" y="1225642"/>
                  </a:lnTo>
                  <a:cubicBezTo>
                    <a:pt x="745796" y="1197610"/>
                    <a:pt x="768520" y="1174886"/>
                    <a:pt x="796552" y="1174886"/>
                  </a:cubicBezTo>
                  <a:close/>
                  <a:moveTo>
                    <a:pt x="491329" y="1174886"/>
                  </a:moveTo>
                  <a:cubicBezTo>
                    <a:pt x="519361" y="1174886"/>
                    <a:pt x="542085" y="1197610"/>
                    <a:pt x="542085" y="1225642"/>
                  </a:cubicBezTo>
                  <a:lnTo>
                    <a:pt x="542429" y="1225642"/>
                  </a:lnTo>
                  <a:cubicBezTo>
                    <a:pt x="542429" y="1239658"/>
                    <a:pt x="545270" y="1253010"/>
                    <a:pt x="550406" y="1265155"/>
                  </a:cubicBezTo>
                  <a:lnTo>
                    <a:pt x="552198" y="1267812"/>
                  </a:lnTo>
                  <a:lnTo>
                    <a:pt x="543451" y="1280137"/>
                  </a:lnTo>
                  <a:cubicBezTo>
                    <a:pt x="529631" y="1293355"/>
                    <a:pt x="510813" y="1301348"/>
                    <a:pt x="490210" y="1301042"/>
                  </a:cubicBezTo>
                  <a:cubicBezTo>
                    <a:pt x="469607" y="1300736"/>
                    <a:pt x="451035" y="1292189"/>
                    <a:pt x="437613" y="1278567"/>
                  </a:cubicBezTo>
                  <a:lnTo>
                    <a:pt x="430456" y="1267819"/>
                  </a:lnTo>
                  <a:lnTo>
                    <a:pt x="432252" y="1265155"/>
                  </a:lnTo>
                  <a:cubicBezTo>
                    <a:pt x="437389" y="1253010"/>
                    <a:pt x="440229" y="1239658"/>
                    <a:pt x="440229" y="1225642"/>
                  </a:cubicBezTo>
                  <a:lnTo>
                    <a:pt x="440573" y="1225642"/>
                  </a:lnTo>
                  <a:cubicBezTo>
                    <a:pt x="440573" y="1197610"/>
                    <a:pt x="463297" y="1174886"/>
                    <a:pt x="491329" y="1174886"/>
                  </a:cubicBezTo>
                  <a:close/>
                  <a:moveTo>
                    <a:pt x="186107" y="1174886"/>
                  </a:moveTo>
                  <a:cubicBezTo>
                    <a:pt x="214139" y="1174886"/>
                    <a:pt x="236863" y="1197610"/>
                    <a:pt x="236863" y="1225642"/>
                  </a:cubicBezTo>
                  <a:lnTo>
                    <a:pt x="237207" y="1225642"/>
                  </a:lnTo>
                  <a:cubicBezTo>
                    <a:pt x="237207" y="1239658"/>
                    <a:pt x="240048" y="1253010"/>
                    <a:pt x="245184" y="1265155"/>
                  </a:cubicBezTo>
                  <a:lnTo>
                    <a:pt x="246976" y="1267812"/>
                  </a:lnTo>
                  <a:lnTo>
                    <a:pt x="238229" y="1280137"/>
                  </a:lnTo>
                  <a:cubicBezTo>
                    <a:pt x="224409" y="1293355"/>
                    <a:pt x="205591" y="1301348"/>
                    <a:pt x="184988" y="1301042"/>
                  </a:cubicBezTo>
                  <a:cubicBezTo>
                    <a:pt x="143782" y="1300430"/>
                    <a:pt x="110699" y="1266853"/>
                    <a:pt x="110699" y="1225642"/>
                  </a:cubicBezTo>
                  <a:lnTo>
                    <a:pt x="135351" y="1225642"/>
                  </a:lnTo>
                  <a:cubicBezTo>
                    <a:pt x="135351" y="1197610"/>
                    <a:pt x="158075" y="1174886"/>
                    <a:pt x="186107" y="1174886"/>
                  </a:cubicBezTo>
                  <a:close/>
                  <a:moveTo>
                    <a:pt x="948044" y="1150242"/>
                  </a:moveTo>
                  <a:cubicBezTo>
                    <a:pt x="968647" y="1149937"/>
                    <a:pt x="987465" y="1157929"/>
                    <a:pt x="1001285" y="1171147"/>
                  </a:cubicBezTo>
                  <a:lnTo>
                    <a:pt x="1010032" y="1183472"/>
                  </a:lnTo>
                  <a:lnTo>
                    <a:pt x="1008240" y="1186129"/>
                  </a:lnTo>
                  <a:cubicBezTo>
                    <a:pt x="1003104" y="1198274"/>
                    <a:pt x="1000263" y="1211626"/>
                    <a:pt x="1000263" y="1225642"/>
                  </a:cubicBezTo>
                  <a:lnTo>
                    <a:pt x="999919" y="1225642"/>
                  </a:lnTo>
                  <a:cubicBezTo>
                    <a:pt x="999919" y="1253674"/>
                    <a:pt x="977195" y="1276398"/>
                    <a:pt x="949163" y="1276398"/>
                  </a:cubicBezTo>
                  <a:cubicBezTo>
                    <a:pt x="921131" y="1276398"/>
                    <a:pt x="898407" y="1253674"/>
                    <a:pt x="898407" y="1225642"/>
                  </a:cubicBezTo>
                  <a:lnTo>
                    <a:pt x="898063" y="1225642"/>
                  </a:lnTo>
                  <a:cubicBezTo>
                    <a:pt x="898063" y="1211626"/>
                    <a:pt x="895223" y="1198274"/>
                    <a:pt x="890086" y="1186129"/>
                  </a:cubicBezTo>
                  <a:lnTo>
                    <a:pt x="888290" y="1183465"/>
                  </a:lnTo>
                  <a:lnTo>
                    <a:pt x="895447" y="1172718"/>
                  </a:lnTo>
                  <a:cubicBezTo>
                    <a:pt x="908869" y="1159095"/>
                    <a:pt x="927441" y="1150548"/>
                    <a:pt x="948044" y="1150242"/>
                  </a:cubicBezTo>
                  <a:close/>
                  <a:moveTo>
                    <a:pt x="642821" y="1150242"/>
                  </a:moveTo>
                  <a:cubicBezTo>
                    <a:pt x="663424" y="1149937"/>
                    <a:pt x="682242" y="1157929"/>
                    <a:pt x="696062" y="1171147"/>
                  </a:cubicBezTo>
                  <a:lnTo>
                    <a:pt x="704809" y="1183473"/>
                  </a:lnTo>
                  <a:lnTo>
                    <a:pt x="703018" y="1186129"/>
                  </a:lnTo>
                  <a:cubicBezTo>
                    <a:pt x="697882" y="1198274"/>
                    <a:pt x="695041" y="1211626"/>
                    <a:pt x="695041" y="1225642"/>
                  </a:cubicBezTo>
                  <a:lnTo>
                    <a:pt x="694696" y="1225642"/>
                  </a:lnTo>
                  <a:cubicBezTo>
                    <a:pt x="694696" y="1253674"/>
                    <a:pt x="671972" y="1276398"/>
                    <a:pt x="643940" y="1276398"/>
                  </a:cubicBezTo>
                  <a:cubicBezTo>
                    <a:pt x="615908" y="1276398"/>
                    <a:pt x="593184" y="1253674"/>
                    <a:pt x="593184" y="1225642"/>
                  </a:cubicBezTo>
                  <a:lnTo>
                    <a:pt x="592840" y="1225642"/>
                  </a:lnTo>
                  <a:cubicBezTo>
                    <a:pt x="592840" y="1211626"/>
                    <a:pt x="590000" y="1198274"/>
                    <a:pt x="584863" y="1186129"/>
                  </a:cubicBezTo>
                  <a:lnTo>
                    <a:pt x="583067" y="1183465"/>
                  </a:lnTo>
                  <a:lnTo>
                    <a:pt x="590224" y="1172718"/>
                  </a:lnTo>
                  <a:cubicBezTo>
                    <a:pt x="603646" y="1159095"/>
                    <a:pt x="622218" y="1150548"/>
                    <a:pt x="642821" y="1150242"/>
                  </a:cubicBezTo>
                  <a:close/>
                  <a:moveTo>
                    <a:pt x="337599" y="1150242"/>
                  </a:moveTo>
                  <a:cubicBezTo>
                    <a:pt x="358202" y="1149937"/>
                    <a:pt x="377020" y="1157929"/>
                    <a:pt x="390840" y="1171147"/>
                  </a:cubicBezTo>
                  <a:lnTo>
                    <a:pt x="399587" y="1183472"/>
                  </a:lnTo>
                  <a:lnTo>
                    <a:pt x="397795" y="1186129"/>
                  </a:lnTo>
                  <a:cubicBezTo>
                    <a:pt x="392659" y="1198274"/>
                    <a:pt x="389818" y="1211626"/>
                    <a:pt x="389818" y="1225642"/>
                  </a:cubicBezTo>
                  <a:lnTo>
                    <a:pt x="389474" y="1225642"/>
                  </a:lnTo>
                  <a:cubicBezTo>
                    <a:pt x="389474" y="1253674"/>
                    <a:pt x="366750" y="1276398"/>
                    <a:pt x="338718" y="1276398"/>
                  </a:cubicBezTo>
                  <a:cubicBezTo>
                    <a:pt x="310686" y="1276398"/>
                    <a:pt x="287962" y="1253674"/>
                    <a:pt x="287962" y="1225642"/>
                  </a:cubicBezTo>
                  <a:lnTo>
                    <a:pt x="287618" y="1225642"/>
                  </a:lnTo>
                  <a:cubicBezTo>
                    <a:pt x="287618" y="1211626"/>
                    <a:pt x="284778" y="1198274"/>
                    <a:pt x="279641" y="1186129"/>
                  </a:cubicBezTo>
                  <a:lnTo>
                    <a:pt x="277845" y="1183465"/>
                  </a:lnTo>
                  <a:lnTo>
                    <a:pt x="285002" y="1172718"/>
                  </a:lnTo>
                  <a:cubicBezTo>
                    <a:pt x="298424" y="1159095"/>
                    <a:pt x="316996" y="1150548"/>
                    <a:pt x="337599" y="1150242"/>
                  </a:cubicBezTo>
                  <a:close/>
                  <a:moveTo>
                    <a:pt x="186107" y="1124131"/>
                  </a:moveTo>
                  <a:cubicBezTo>
                    <a:pt x="130044" y="1124131"/>
                    <a:pt x="84596" y="1169579"/>
                    <a:pt x="84596" y="1225642"/>
                  </a:cubicBezTo>
                  <a:cubicBezTo>
                    <a:pt x="84596" y="1281117"/>
                    <a:pt x="129131" y="1326318"/>
                    <a:pt x="184600" y="1327142"/>
                  </a:cubicBezTo>
                  <a:cubicBezTo>
                    <a:pt x="212335" y="1327554"/>
                    <a:pt x="237666" y="1316795"/>
                    <a:pt x="256270" y="1299001"/>
                  </a:cubicBezTo>
                  <a:lnTo>
                    <a:pt x="262288" y="1290522"/>
                  </a:lnTo>
                  <a:lnTo>
                    <a:pt x="266939" y="1297421"/>
                  </a:lnTo>
                  <a:cubicBezTo>
                    <a:pt x="285309" y="1315791"/>
                    <a:pt x="310687" y="1327153"/>
                    <a:pt x="338718" y="1327153"/>
                  </a:cubicBezTo>
                  <a:cubicBezTo>
                    <a:pt x="366750" y="1327153"/>
                    <a:pt x="392127" y="1315791"/>
                    <a:pt x="410497" y="1297421"/>
                  </a:cubicBezTo>
                  <a:lnTo>
                    <a:pt x="414964" y="1290797"/>
                  </a:lnTo>
                  <a:lnTo>
                    <a:pt x="419019" y="1296886"/>
                  </a:lnTo>
                  <a:cubicBezTo>
                    <a:pt x="437087" y="1315224"/>
                    <a:pt x="462088" y="1326730"/>
                    <a:pt x="489822" y="1327142"/>
                  </a:cubicBezTo>
                  <a:cubicBezTo>
                    <a:pt x="517557" y="1327554"/>
                    <a:pt x="542888" y="1316795"/>
                    <a:pt x="561492" y="1299001"/>
                  </a:cubicBezTo>
                  <a:lnTo>
                    <a:pt x="567510" y="1290522"/>
                  </a:lnTo>
                  <a:lnTo>
                    <a:pt x="572161" y="1297421"/>
                  </a:lnTo>
                  <a:cubicBezTo>
                    <a:pt x="590531" y="1315791"/>
                    <a:pt x="615909" y="1327153"/>
                    <a:pt x="643940" y="1327153"/>
                  </a:cubicBezTo>
                  <a:cubicBezTo>
                    <a:pt x="671972" y="1327153"/>
                    <a:pt x="697349" y="1315791"/>
                    <a:pt x="715719" y="1297421"/>
                  </a:cubicBezTo>
                  <a:lnTo>
                    <a:pt x="720186" y="1290796"/>
                  </a:lnTo>
                  <a:lnTo>
                    <a:pt x="724242" y="1296886"/>
                  </a:lnTo>
                  <a:cubicBezTo>
                    <a:pt x="742310" y="1315224"/>
                    <a:pt x="767311" y="1326730"/>
                    <a:pt x="795045" y="1327142"/>
                  </a:cubicBezTo>
                  <a:cubicBezTo>
                    <a:pt x="822780" y="1327554"/>
                    <a:pt x="848111" y="1316795"/>
                    <a:pt x="866715" y="1299001"/>
                  </a:cubicBezTo>
                  <a:lnTo>
                    <a:pt x="872733" y="1290522"/>
                  </a:lnTo>
                  <a:lnTo>
                    <a:pt x="877384" y="1297421"/>
                  </a:lnTo>
                  <a:cubicBezTo>
                    <a:pt x="895754" y="1315791"/>
                    <a:pt x="921132" y="1327153"/>
                    <a:pt x="949163" y="1327153"/>
                  </a:cubicBezTo>
                  <a:cubicBezTo>
                    <a:pt x="977195" y="1327153"/>
                    <a:pt x="1002572" y="1315791"/>
                    <a:pt x="1020942" y="1297421"/>
                  </a:cubicBezTo>
                  <a:lnTo>
                    <a:pt x="1025409" y="1290797"/>
                  </a:lnTo>
                  <a:lnTo>
                    <a:pt x="1029464" y="1296886"/>
                  </a:lnTo>
                  <a:cubicBezTo>
                    <a:pt x="1047532" y="1315224"/>
                    <a:pt x="1072533" y="1326730"/>
                    <a:pt x="1100267" y="1327142"/>
                  </a:cubicBezTo>
                  <a:cubicBezTo>
                    <a:pt x="1128002" y="1327554"/>
                    <a:pt x="1153333" y="1316795"/>
                    <a:pt x="1171937" y="1299001"/>
                  </a:cubicBezTo>
                  <a:lnTo>
                    <a:pt x="1177955" y="1290522"/>
                  </a:lnTo>
                  <a:lnTo>
                    <a:pt x="1182606" y="1297421"/>
                  </a:lnTo>
                  <a:cubicBezTo>
                    <a:pt x="1200976" y="1315791"/>
                    <a:pt x="1226354" y="1327153"/>
                    <a:pt x="1254385" y="1327153"/>
                  </a:cubicBezTo>
                  <a:cubicBezTo>
                    <a:pt x="1310448" y="1327153"/>
                    <a:pt x="1355896" y="1281705"/>
                    <a:pt x="1355896" y="1225642"/>
                  </a:cubicBezTo>
                  <a:lnTo>
                    <a:pt x="1305141" y="1225642"/>
                  </a:lnTo>
                  <a:cubicBezTo>
                    <a:pt x="1305141" y="1253674"/>
                    <a:pt x="1282417" y="1276398"/>
                    <a:pt x="1254385" y="1276398"/>
                  </a:cubicBezTo>
                  <a:cubicBezTo>
                    <a:pt x="1226353" y="1276398"/>
                    <a:pt x="1203629" y="1253674"/>
                    <a:pt x="1203629" y="1225642"/>
                  </a:cubicBezTo>
                  <a:lnTo>
                    <a:pt x="1203285" y="1225642"/>
                  </a:lnTo>
                  <a:cubicBezTo>
                    <a:pt x="1203285" y="1211626"/>
                    <a:pt x="1200445" y="1198274"/>
                    <a:pt x="1195308" y="1186129"/>
                  </a:cubicBezTo>
                  <a:lnTo>
                    <a:pt x="1193512" y="1183465"/>
                  </a:lnTo>
                  <a:lnTo>
                    <a:pt x="1200669" y="1172718"/>
                  </a:lnTo>
                  <a:cubicBezTo>
                    <a:pt x="1214091" y="1159095"/>
                    <a:pt x="1232663" y="1150548"/>
                    <a:pt x="1253266" y="1150242"/>
                  </a:cubicBezTo>
                  <a:cubicBezTo>
                    <a:pt x="1294472" y="1149631"/>
                    <a:pt x="1328537" y="1182212"/>
                    <a:pt x="1329760" y="1223404"/>
                  </a:cubicBezTo>
                  <a:lnTo>
                    <a:pt x="1355851" y="1222629"/>
                  </a:lnTo>
                  <a:cubicBezTo>
                    <a:pt x="1354204" y="1167178"/>
                    <a:pt x="1308347" y="1123319"/>
                    <a:pt x="1252878" y="1124142"/>
                  </a:cubicBezTo>
                  <a:cubicBezTo>
                    <a:pt x="1225144" y="1124554"/>
                    <a:pt x="1200143" y="1136060"/>
                    <a:pt x="1182075" y="1154398"/>
                  </a:cubicBezTo>
                  <a:lnTo>
                    <a:pt x="1178020" y="1160488"/>
                  </a:lnTo>
                  <a:lnTo>
                    <a:pt x="1173553" y="1153863"/>
                  </a:lnTo>
                  <a:cubicBezTo>
                    <a:pt x="1155183" y="1135493"/>
                    <a:pt x="1129806" y="1124131"/>
                    <a:pt x="1101774" y="1124131"/>
                  </a:cubicBezTo>
                  <a:cubicBezTo>
                    <a:pt x="1073743" y="1124131"/>
                    <a:pt x="1048365" y="1135493"/>
                    <a:pt x="1029995" y="1153863"/>
                  </a:cubicBezTo>
                  <a:lnTo>
                    <a:pt x="1025344" y="1160762"/>
                  </a:lnTo>
                  <a:lnTo>
                    <a:pt x="1019326" y="1152283"/>
                  </a:lnTo>
                  <a:cubicBezTo>
                    <a:pt x="1000722" y="1134490"/>
                    <a:pt x="975391" y="1123731"/>
                    <a:pt x="947656" y="1124142"/>
                  </a:cubicBezTo>
                  <a:cubicBezTo>
                    <a:pt x="919922" y="1124554"/>
                    <a:pt x="894921" y="1136060"/>
                    <a:pt x="876853" y="1154398"/>
                  </a:cubicBezTo>
                  <a:lnTo>
                    <a:pt x="872798" y="1160488"/>
                  </a:lnTo>
                  <a:lnTo>
                    <a:pt x="868331" y="1153863"/>
                  </a:lnTo>
                  <a:cubicBezTo>
                    <a:pt x="849961" y="1135493"/>
                    <a:pt x="824584" y="1124131"/>
                    <a:pt x="796552" y="1124131"/>
                  </a:cubicBezTo>
                  <a:cubicBezTo>
                    <a:pt x="768521" y="1124131"/>
                    <a:pt x="743143" y="1135493"/>
                    <a:pt x="724773" y="1153863"/>
                  </a:cubicBezTo>
                  <a:lnTo>
                    <a:pt x="720121" y="1160763"/>
                  </a:lnTo>
                  <a:lnTo>
                    <a:pt x="714103" y="1152283"/>
                  </a:lnTo>
                  <a:cubicBezTo>
                    <a:pt x="695499" y="1134490"/>
                    <a:pt x="670168" y="1123731"/>
                    <a:pt x="642433" y="1124142"/>
                  </a:cubicBezTo>
                  <a:cubicBezTo>
                    <a:pt x="614699" y="1124554"/>
                    <a:pt x="589698" y="1136060"/>
                    <a:pt x="571630" y="1154398"/>
                  </a:cubicBezTo>
                  <a:lnTo>
                    <a:pt x="567575" y="1160488"/>
                  </a:lnTo>
                  <a:lnTo>
                    <a:pt x="563108" y="1153863"/>
                  </a:lnTo>
                  <a:cubicBezTo>
                    <a:pt x="544738" y="1135493"/>
                    <a:pt x="519361" y="1124131"/>
                    <a:pt x="491329" y="1124131"/>
                  </a:cubicBezTo>
                  <a:cubicBezTo>
                    <a:pt x="463298" y="1124131"/>
                    <a:pt x="437920" y="1135493"/>
                    <a:pt x="419550" y="1153863"/>
                  </a:cubicBezTo>
                  <a:lnTo>
                    <a:pt x="414899" y="1160762"/>
                  </a:lnTo>
                  <a:lnTo>
                    <a:pt x="408881" y="1152283"/>
                  </a:lnTo>
                  <a:cubicBezTo>
                    <a:pt x="390277" y="1134490"/>
                    <a:pt x="364946" y="1123731"/>
                    <a:pt x="337211" y="1124142"/>
                  </a:cubicBezTo>
                  <a:cubicBezTo>
                    <a:pt x="309477" y="1124554"/>
                    <a:pt x="284476" y="1136060"/>
                    <a:pt x="266408" y="1154398"/>
                  </a:cubicBezTo>
                  <a:lnTo>
                    <a:pt x="262353" y="1160488"/>
                  </a:lnTo>
                  <a:lnTo>
                    <a:pt x="257886" y="1153863"/>
                  </a:lnTo>
                  <a:cubicBezTo>
                    <a:pt x="239516" y="1135493"/>
                    <a:pt x="214139" y="1124131"/>
                    <a:pt x="186107" y="1124131"/>
                  </a:cubicBezTo>
                  <a:close/>
                  <a:moveTo>
                    <a:pt x="725458" y="642022"/>
                  </a:moveTo>
                  <a:lnTo>
                    <a:pt x="591694" y="775786"/>
                  </a:lnTo>
                  <a:cubicBezTo>
                    <a:pt x="578180" y="789300"/>
                    <a:pt x="578180" y="811211"/>
                    <a:pt x="591694" y="824725"/>
                  </a:cubicBezTo>
                  <a:cubicBezTo>
                    <a:pt x="605208" y="838239"/>
                    <a:pt x="627119" y="838239"/>
                    <a:pt x="640633" y="824725"/>
                  </a:cubicBezTo>
                  <a:lnTo>
                    <a:pt x="694877" y="770480"/>
                  </a:lnTo>
                  <a:lnTo>
                    <a:pt x="694877" y="1010570"/>
                  </a:lnTo>
                  <a:cubicBezTo>
                    <a:pt x="694877" y="1027217"/>
                    <a:pt x="708372" y="1040711"/>
                    <a:pt x="725018" y="1040711"/>
                  </a:cubicBezTo>
                  <a:lnTo>
                    <a:pt x="725018" y="1040712"/>
                  </a:lnTo>
                  <a:cubicBezTo>
                    <a:pt x="741665" y="1040712"/>
                    <a:pt x="755160" y="1027217"/>
                    <a:pt x="755160" y="1010570"/>
                  </a:cubicBezTo>
                  <a:lnTo>
                    <a:pt x="755160" y="769369"/>
                  </a:lnTo>
                  <a:lnTo>
                    <a:pt x="810515" y="824725"/>
                  </a:lnTo>
                  <a:cubicBezTo>
                    <a:pt x="824029" y="838239"/>
                    <a:pt x="845940" y="838239"/>
                    <a:pt x="859454" y="824725"/>
                  </a:cubicBezTo>
                  <a:cubicBezTo>
                    <a:pt x="866211" y="817968"/>
                    <a:pt x="869590" y="809112"/>
                    <a:pt x="869590" y="800255"/>
                  </a:cubicBezTo>
                  <a:cubicBezTo>
                    <a:pt x="869590" y="791399"/>
                    <a:pt x="866211" y="782543"/>
                    <a:pt x="859454" y="775786"/>
                  </a:cubicBezTo>
                  <a:lnTo>
                    <a:pt x="725690" y="642022"/>
                  </a:lnTo>
                  <a:lnTo>
                    <a:pt x="725574" y="642138"/>
                  </a:lnTo>
                  <a:close/>
                  <a:moveTo>
                    <a:pt x="936833" y="579699"/>
                  </a:moveTo>
                  <a:lnTo>
                    <a:pt x="936833" y="579863"/>
                  </a:lnTo>
                  <a:lnTo>
                    <a:pt x="936669" y="579863"/>
                  </a:lnTo>
                  <a:lnTo>
                    <a:pt x="936669" y="769034"/>
                  </a:lnTo>
                  <a:cubicBezTo>
                    <a:pt x="936669" y="788145"/>
                    <a:pt x="952162" y="803638"/>
                    <a:pt x="971274" y="803639"/>
                  </a:cubicBezTo>
                  <a:cubicBezTo>
                    <a:pt x="990386" y="803639"/>
                    <a:pt x="1005879" y="788146"/>
                    <a:pt x="1005879" y="769034"/>
                  </a:cubicBezTo>
                  <a:lnTo>
                    <a:pt x="1005879" y="692321"/>
                  </a:lnTo>
                  <a:lnTo>
                    <a:pt x="1175648" y="862090"/>
                  </a:lnTo>
                  <a:cubicBezTo>
                    <a:pt x="1187419" y="873861"/>
                    <a:pt x="1206503" y="873861"/>
                    <a:pt x="1218274" y="862090"/>
                  </a:cubicBezTo>
                  <a:lnTo>
                    <a:pt x="1218274" y="862090"/>
                  </a:lnTo>
                  <a:cubicBezTo>
                    <a:pt x="1230045" y="850319"/>
                    <a:pt x="1230045" y="831234"/>
                    <a:pt x="1218274" y="819463"/>
                  </a:cubicBezTo>
                  <a:lnTo>
                    <a:pt x="1047720" y="648909"/>
                  </a:lnTo>
                  <a:lnTo>
                    <a:pt x="1126004" y="648909"/>
                  </a:lnTo>
                  <a:cubicBezTo>
                    <a:pt x="1145116" y="648909"/>
                    <a:pt x="1160609" y="633416"/>
                    <a:pt x="1160609" y="614304"/>
                  </a:cubicBezTo>
                  <a:cubicBezTo>
                    <a:pt x="1160609" y="604748"/>
                    <a:pt x="1156736" y="596097"/>
                    <a:pt x="1150473" y="589834"/>
                  </a:cubicBezTo>
                  <a:cubicBezTo>
                    <a:pt x="1144211" y="583572"/>
                    <a:pt x="1135560" y="579699"/>
                    <a:pt x="1126004" y="579699"/>
                  </a:cubicBezTo>
                  <a:close/>
                  <a:moveTo>
                    <a:pt x="534254" y="573055"/>
                  </a:moveTo>
                  <a:lnTo>
                    <a:pt x="345083" y="573055"/>
                  </a:lnTo>
                  <a:cubicBezTo>
                    <a:pt x="325971" y="573055"/>
                    <a:pt x="310478" y="588549"/>
                    <a:pt x="310478" y="607660"/>
                  </a:cubicBezTo>
                  <a:cubicBezTo>
                    <a:pt x="310478" y="626772"/>
                    <a:pt x="325971" y="642266"/>
                    <a:pt x="345083" y="642265"/>
                  </a:cubicBezTo>
                  <a:lnTo>
                    <a:pt x="421796" y="642265"/>
                  </a:lnTo>
                  <a:lnTo>
                    <a:pt x="252027" y="812034"/>
                  </a:lnTo>
                  <a:cubicBezTo>
                    <a:pt x="240256" y="823805"/>
                    <a:pt x="240256" y="842890"/>
                    <a:pt x="252027" y="854661"/>
                  </a:cubicBezTo>
                  <a:lnTo>
                    <a:pt x="252027" y="854661"/>
                  </a:lnTo>
                  <a:cubicBezTo>
                    <a:pt x="263798" y="866432"/>
                    <a:pt x="282883" y="866432"/>
                    <a:pt x="294653" y="854661"/>
                  </a:cubicBezTo>
                  <a:lnTo>
                    <a:pt x="465208" y="684106"/>
                  </a:lnTo>
                  <a:lnTo>
                    <a:pt x="465208" y="762391"/>
                  </a:lnTo>
                  <a:cubicBezTo>
                    <a:pt x="465208" y="781503"/>
                    <a:pt x="480701" y="796996"/>
                    <a:pt x="499813" y="796996"/>
                  </a:cubicBezTo>
                  <a:cubicBezTo>
                    <a:pt x="509369" y="796996"/>
                    <a:pt x="518020" y="793122"/>
                    <a:pt x="524282" y="786860"/>
                  </a:cubicBezTo>
                  <a:cubicBezTo>
                    <a:pt x="530545" y="780598"/>
                    <a:pt x="534418" y="771947"/>
                    <a:pt x="534418" y="762391"/>
                  </a:cubicBezTo>
                  <a:lnTo>
                    <a:pt x="534418" y="573219"/>
                  </a:lnTo>
                  <a:lnTo>
                    <a:pt x="534254" y="573220"/>
                  </a:lnTo>
                  <a:close/>
                  <a:moveTo>
                    <a:pt x="720085" y="56065"/>
                  </a:moveTo>
                  <a:lnTo>
                    <a:pt x="535190" y="240960"/>
                  </a:lnTo>
                  <a:cubicBezTo>
                    <a:pt x="516510" y="259640"/>
                    <a:pt x="516510" y="289926"/>
                    <a:pt x="535190" y="308606"/>
                  </a:cubicBezTo>
                  <a:cubicBezTo>
                    <a:pt x="553870" y="327286"/>
                    <a:pt x="584156" y="327286"/>
                    <a:pt x="602836" y="308606"/>
                  </a:cubicBezTo>
                  <a:lnTo>
                    <a:pt x="677815" y="233627"/>
                  </a:lnTo>
                  <a:lnTo>
                    <a:pt x="677815" y="565491"/>
                  </a:lnTo>
                  <a:cubicBezTo>
                    <a:pt x="677815" y="588501"/>
                    <a:pt x="696468" y="607154"/>
                    <a:pt x="719478" y="607154"/>
                  </a:cubicBezTo>
                  <a:lnTo>
                    <a:pt x="719478" y="607155"/>
                  </a:lnTo>
                  <a:cubicBezTo>
                    <a:pt x="742488" y="607155"/>
                    <a:pt x="761141" y="588501"/>
                    <a:pt x="761141" y="565491"/>
                  </a:cubicBezTo>
                  <a:lnTo>
                    <a:pt x="761141" y="232091"/>
                  </a:lnTo>
                  <a:lnTo>
                    <a:pt x="837656" y="308607"/>
                  </a:lnTo>
                  <a:cubicBezTo>
                    <a:pt x="856336" y="327287"/>
                    <a:pt x="886622" y="327287"/>
                    <a:pt x="905302" y="308607"/>
                  </a:cubicBezTo>
                  <a:cubicBezTo>
                    <a:pt x="914642" y="299267"/>
                    <a:pt x="919312" y="287025"/>
                    <a:pt x="919312" y="274784"/>
                  </a:cubicBezTo>
                  <a:cubicBezTo>
                    <a:pt x="919312" y="262542"/>
                    <a:pt x="914642" y="250301"/>
                    <a:pt x="905302" y="240961"/>
                  </a:cubicBezTo>
                  <a:lnTo>
                    <a:pt x="720406" y="56065"/>
                  </a:lnTo>
                  <a:lnTo>
                    <a:pt x="720246" y="56225"/>
                  </a:lnTo>
                  <a:close/>
                  <a:moveTo>
                    <a:pt x="0" y="0"/>
                  </a:moveTo>
                  <a:lnTo>
                    <a:pt x="1440493" y="0"/>
                  </a:lnTo>
                  <a:lnTo>
                    <a:pt x="1440493" y="1440000"/>
                  </a:lnTo>
                  <a:lnTo>
                    <a:pt x="0" y="14400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12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099"/>
            <a:ext cx="6025442" cy="3389311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334370" y="640462"/>
            <a:ext cx="8448884" cy="523974"/>
          </a:xfrm>
        </p:spPr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WLAN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へ適用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4741679" y="1304099"/>
            <a:ext cx="3938298" cy="388830"/>
            <a:chOff x="4741677" y="3303089"/>
            <a:chExt cx="4043547" cy="452935"/>
          </a:xfrm>
        </p:grpSpPr>
        <p:sp>
          <p:nvSpPr>
            <p:cNvPr id="20" name="正方形/長方形 19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ワイヤレス設定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 の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[WLAN]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 を選択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sp>
        <p:nvSpPr>
          <p:cNvPr id="10" name="角丸四角形 9"/>
          <p:cNvSpPr/>
          <p:nvPr/>
        </p:nvSpPr>
        <p:spPr>
          <a:xfrm>
            <a:off x="89452" y="1881464"/>
            <a:ext cx="691932" cy="243509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2" name="楕円 21"/>
          <p:cNvSpPr>
            <a:spLocks noChangeAspect="1"/>
          </p:cNvSpPr>
          <p:nvPr/>
        </p:nvSpPr>
        <p:spPr>
          <a:xfrm>
            <a:off x="20208" y="1688126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4741679" y="1771277"/>
            <a:ext cx="3938298" cy="552735"/>
            <a:chOff x="4741677" y="3303089"/>
            <a:chExt cx="4043547" cy="452935"/>
          </a:xfrm>
        </p:grpSpPr>
        <p:sp>
          <p:nvSpPr>
            <p:cNvPr id="26" name="正方形/長方形 2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新規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WLAN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の追加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 または、該当の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+mn-ea"/>
                </a:rPr>
                <a:t>WLAN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の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  <a:t/>
              </a:r>
              <a:br>
                <a:rPr kumimoji="1" lang="en-US" altLang="ja-JP" sz="1400" dirty="0" smtClean="0">
                  <a:solidFill>
                    <a:schemeClr val="tx1"/>
                  </a:solidFill>
                  <a:latin typeface="+mn-ea"/>
                </a:rPr>
              </a:br>
              <a:r>
                <a:rPr kumimoji="1" lang="ja-JP" altLang="en-US" sz="1400" dirty="0" smtClean="0">
                  <a:solidFill>
                    <a:schemeClr val="tx1"/>
                  </a:solidFill>
                  <a:latin typeface="+mn-ea"/>
                </a:rPr>
                <a:t>編集アイコンをクリック</a:t>
              </a:r>
              <a:endParaRPr kumimoji="1" lang="en-US" altLang="ja-JP" sz="1400" dirty="0" smtClean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+mn-ea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/>
          <a:srcRect l="21976" t="39384" r="4843" b="35835"/>
          <a:stretch/>
        </p:blipFill>
        <p:spPr>
          <a:xfrm>
            <a:off x="2181014" y="3495800"/>
            <a:ext cx="6287448" cy="1197610"/>
          </a:xfrm>
          <a:prstGeom prst="roundRect">
            <a:avLst/>
          </a:prstGeom>
          <a:ln w="12700">
            <a:solidFill>
              <a:schemeClr val="accent2"/>
            </a:solidFill>
          </a:ln>
        </p:spPr>
      </p:pic>
      <p:sp>
        <p:nvSpPr>
          <p:cNvPr id="2" name="角丸四角形 1"/>
          <p:cNvSpPr/>
          <p:nvPr/>
        </p:nvSpPr>
        <p:spPr>
          <a:xfrm>
            <a:off x="1334347" y="2635478"/>
            <a:ext cx="4483946" cy="724855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1" name="楕円 30"/>
          <p:cNvSpPr>
            <a:spLocks noChangeAspect="1"/>
          </p:cNvSpPr>
          <p:nvPr/>
        </p:nvSpPr>
        <p:spPr>
          <a:xfrm>
            <a:off x="2257457" y="3488922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sp>
        <p:nvSpPr>
          <p:cNvPr id="14" name="楕円 13"/>
          <p:cNvSpPr>
            <a:spLocks noChangeAspect="1"/>
          </p:cNvSpPr>
          <p:nvPr/>
        </p:nvSpPr>
        <p:spPr>
          <a:xfrm>
            <a:off x="2133465" y="3967174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1353002" y="3310964"/>
            <a:ext cx="853623" cy="129037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5792682" y="2674110"/>
            <a:ext cx="2544868" cy="82169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8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98" y="1201739"/>
            <a:ext cx="3188011" cy="31365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95" y="1202689"/>
            <a:ext cx="3187014" cy="31345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5534" y="423201"/>
            <a:ext cx="8345488" cy="731837"/>
          </a:xfrm>
        </p:spPr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WLAN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WLAN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セキュリティ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41678" y="1201738"/>
            <a:ext cx="3530836" cy="429169"/>
            <a:chOff x="4741677" y="3303089"/>
            <a:chExt cx="4043547" cy="452935"/>
          </a:xfrm>
        </p:grpSpPr>
        <p:sp>
          <p:nvSpPr>
            <p:cNvPr id="7" name="正方形/長方形 6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WPA2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セキュリティ」 を選択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1" name="楕円 20"/>
          <p:cNvSpPr>
            <a:spLocks noChangeAspect="1"/>
          </p:cNvSpPr>
          <p:nvPr/>
        </p:nvSpPr>
        <p:spPr>
          <a:xfrm>
            <a:off x="752383" y="2498605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4739706" y="1692579"/>
            <a:ext cx="3532807" cy="416000"/>
            <a:chOff x="4741677" y="3303089"/>
            <a:chExt cx="4043547" cy="452935"/>
          </a:xfrm>
        </p:grpSpPr>
        <p:sp>
          <p:nvSpPr>
            <p:cNvPr id="26" name="正方形/長方形 2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フィルタリング」 を有効にする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8" name="楕円 27"/>
          <p:cNvSpPr>
            <a:spLocks noChangeAspect="1"/>
          </p:cNvSpPr>
          <p:nvPr/>
        </p:nvSpPr>
        <p:spPr>
          <a:xfrm>
            <a:off x="797356" y="1548591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51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3560" y="354961"/>
            <a:ext cx="8419694" cy="731837"/>
          </a:xfrm>
        </p:spPr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アドレス一覧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3944"/>
          <a:stretch/>
        </p:blipFill>
        <p:spPr>
          <a:xfrm>
            <a:off x="363560" y="1201738"/>
            <a:ext cx="5762954" cy="339165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194754" y="1385248"/>
            <a:ext cx="2949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ファイルを利用して</a:t>
            </a:r>
            <a:r>
              <a:rPr kumimoji="1" lang="en-US" altLang="ja-JP" sz="160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MAC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アドレスの一括登録 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インポート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や登録リストの取得 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エクスポート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が可能です。</a:t>
            </a:r>
            <a:endParaRPr kumimoji="1" lang="en-US" altLang="ja-JP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83504" y="2180494"/>
            <a:ext cx="726332" cy="635541"/>
          </a:xfrm>
          <a:prstGeom prst="rect">
            <a:avLst/>
          </a:prstGeom>
          <a:noFill/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4741679" y="3152624"/>
            <a:ext cx="3305648" cy="402875"/>
            <a:chOff x="4741677" y="3303089"/>
            <a:chExt cx="4043547" cy="452935"/>
          </a:xfrm>
        </p:grpSpPr>
        <p:sp>
          <p:nvSpPr>
            <p:cNvPr id="16" name="正方形/長方形 1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アドレス一覧のエクスポート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4739708" y="3568624"/>
            <a:ext cx="3305648" cy="402875"/>
            <a:chOff x="4741677" y="3303089"/>
            <a:chExt cx="4043547" cy="452935"/>
          </a:xfrm>
        </p:grpSpPr>
        <p:sp>
          <p:nvSpPr>
            <p:cNvPr id="19" name="正方形/長方形 18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アドレス一覧のインポート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1" name="楕円 20"/>
          <p:cNvSpPr>
            <a:spLocks noChangeAspect="1"/>
          </p:cNvSpPr>
          <p:nvPr/>
        </p:nvSpPr>
        <p:spPr>
          <a:xfrm>
            <a:off x="1044878" y="2112030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楕円 21"/>
          <p:cNvSpPr>
            <a:spLocks noChangeAspect="1"/>
          </p:cNvSpPr>
          <p:nvPr/>
        </p:nvSpPr>
        <p:spPr>
          <a:xfrm>
            <a:off x="647228" y="2112030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423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8490" y="307193"/>
            <a:ext cx="8414764" cy="731837"/>
          </a:xfrm>
        </p:spPr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外部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RADIUS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サーバとの連携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479" y="1201739"/>
            <a:ext cx="3175980" cy="3797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1007" y="3197822"/>
            <a:ext cx="2052247" cy="139322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31800" y="812525"/>
            <a:ext cx="7186543" cy="338554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1600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に保</a:t>
            </a:r>
            <a:r>
              <a:rPr kumimoji="1" lang="ja-JP" altLang="en-US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存したリスト以外に外部認証サーバと連携することも可能です。</a:t>
            </a:r>
            <a:endParaRPr kumimoji="1" lang="en-US" altLang="ja-JP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668023" y="2529391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楕円 9"/>
          <p:cNvSpPr>
            <a:spLocks noChangeAspect="1"/>
          </p:cNvSpPr>
          <p:nvPr/>
        </p:nvSpPr>
        <p:spPr>
          <a:xfrm>
            <a:off x="820423" y="3471952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楕円 10"/>
          <p:cNvSpPr>
            <a:spLocks noChangeAspect="1"/>
          </p:cNvSpPr>
          <p:nvPr/>
        </p:nvSpPr>
        <p:spPr>
          <a:xfrm>
            <a:off x="972823" y="3689508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4298473" y="1201738"/>
            <a:ext cx="4585482" cy="816093"/>
            <a:chOff x="4741677" y="3303088"/>
            <a:chExt cx="4043547" cy="452936"/>
          </a:xfrm>
        </p:grpSpPr>
        <p:sp>
          <p:nvSpPr>
            <p:cNvPr id="13" name="正方形/長方形 12"/>
            <p:cNvSpPr/>
            <p:nvPr/>
          </p:nvSpPr>
          <p:spPr>
            <a:xfrm>
              <a:off x="5054599" y="3303088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アドレスのフィルタリングを有効に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する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と連携する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RADIUS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サーバの情報の設定が必要となります。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4300440" y="1969664"/>
            <a:ext cx="4585486" cy="448312"/>
            <a:chOff x="4741677" y="3303089"/>
            <a:chExt cx="4043547" cy="452935"/>
          </a:xfrm>
        </p:grpSpPr>
        <p:sp>
          <p:nvSpPr>
            <p:cNvPr id="16" name="正方形/長方形 15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RARIUS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サーバの種類を指定してください。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3948" y="3197822"/>
            <a:ext cx="2051106" cy="1141976"/>
          </a:xfrm>
          <a:prstGeom prst="rect">
            <a:avLst/>
          </a:prstGeom>
        </p:spPr>
      </p:pic>
      <p:sp>
        <p:nvSpPr>
          <p:cNvPr id="18" name="楕円 17"/>
          <p:cNvSpPr>
            <a:spLocks noChangeAspect="1"/>
          </p:cNvSpPr>
          <p:nvPr/>
        </p:nvSpPr>
        <p:spPr>
          <a:xfrm>
            <a:off x="4436521" y="3072125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楕円 18"/>
          <p:cNvSpPr>
            <a:spLocks noChangeAspect="1"/>
          </p:cNvSpPr>
          <p:nvPr/>
        </p:nvSpPr>
        <p:spPr>
          <a:xfrm>
            <a:off x="6661616" y="3059608"/>
            <a:ext cx="214854" cy="21485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4306033" y="2420811"/>
            <a:ext cx="4585483" cy="664961"/>
            <a:chOff x="4741677" y="3303089"/>
            <a:chExt cx="4043547" cy="452935"/>
          </a:xfrm>
        </p:grpSpPr>
        <p:sp>
          <p:nvSpPr>
            <p:cNvPr id="21" name="正方形/長方形 20"/>
            <p:cNvSpPr/>
            <p:nvPr/>
          </p:nvSpPr>
          <p:spPr>
            <a:xfrm>
              <a:off x="5054599" y="3303089"/>
              <a:ext cx="3730625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RARIUS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サーバの登録されている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MAC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アドレスのフォーマットを指定してください。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3" name="角丸四角形 22"/>
          <p:cNvSpPr/>
          <p:nvPr/>
        </p:nvSpPr>
        <p:spPr>
          <a:xfrm>
            <a:off x="1171229" y="3179552"/>
            <a:ext cx="1973765" cy="308387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798394" y="1600200"/>
            <a:ext cx="1009788" cy="308387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85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確認と監視</a:t>
            </a:r>
            <a:endParaRPr kumimoji="1" lang="ja-JP" altLang="en-US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/>
          <p:cNvSpPr txBox="1">
            <a:spLocks noChangeAspect="1"/>
          </p:cNvSpPr>
          <p:nvPr/>
        </p:nvSpPr>
        <p:spPr>
          <a:xfrm>
            <a:off x="6790349" y="514984"/>
            <a:ext cx="1858351" cy="1858351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3800" dirty="0" smtClean="0">
                <a:solidFill>
                  <a:schemeClr val="bg2"/>
                </a:solidFill>
                <a:latin typeface="+mn-lt"/>
              </a:rPr>
              <a:t>3</a:t>
            </a:r>
            <a:endParaRPr kumimoji="1" lang="ja-JP" altLang="en-US" sz="13800" dirty="0" smtClean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" name="円弧 3"/>
          <p:cNvSpPr>
            <a:spLocks noChangeAspect="1"/>
          </p:cNvSpPr>
          <p:nvPr/>
        </p:nvSpPr>
        <p:spPr>
          <a:xfrm>
            <a:off x="6790349" y="514983"/>
            <a:ext cx="1858351" cy="1858351"/>
          </a:xfrm>
          <a:prstGeom prst="arc">
            <a:avLst>
              <a:gd name="adj1" fmla="val 16200000"/>
              <a:gd name="adj2" fmla="val 1082701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5" y="53181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5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4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日常の監視</a:t>
            </a:r>
            <a:endParaRPr lang="ja-JP" altLang="en-US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000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3174" y="552857"/>
            <a:ext cx="8345488" cy="731837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ネットワーク 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サマリ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09907"/>
            <a:ext cx="5655365" cy="3181143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5222393" y="1959844"/>
            <a:ext cx="361005" cy="245445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1308120" y="2266431"/>
            <a:ext cx="4226405" cy="414271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1308120" y="2741844"/>
            <a:ext cx="4226406" cy="1915980"/>
          </a:xfrm>
          <a:prstGeom prst="roundRect">
            <a:avLst>
              <a:gd name="adj" fmla="val 3955"/>
            </a:avLst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>
            <a:off x="1170844" y="2129488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5709198" y="2854463"/>
            <a:ext cx="3243733" cy="816782"/>
            <a:chOff x="4741677" y="3303089"/>
            <a:chExt cx="3418834" cy="481486"/>
          </a:xfrm>
        </p:grpSpPr>
        <p:sp>
          <p:nvSpPr>
            <p:cNvPr id="13" name="正方形/長方形 12"/>
            <p:cNvSpPr/>
            <p:nvPr/>
          </p:nvSpPr>
          <p:spPr>
            <a:xfrm>
              <a:off x="5054600" y="3303089"/>
              <a:ext cx="3105911" cy="481486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サマリー エリア</a:t>
              </a:r>
              <a:endParaRPr kumimoji="1" lang="en-US" altLang="ja-JP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数字をクリックすると詳細画面に移動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5" name="楕円 14"/>
          <p:cNvSpPr>
            <a:spLocks noChangeAspect="1"/>
          </p:cNvSpPr>
          <p:nvPr/>
        </p:nvSpPr>
        <p:spPr>
          <a:xfrm>
            <a:off x="5029904" y="1782880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楕円 15"/>
          <p:cNvSpPr>
            <a:spLocks noChangeAspect="1"/>
          </p:cNvSpPr>
          <p:nvPr/>
        </p:nvSpPr>
        <p:spPr>
          <a:xfrm>
            <a:off x="1170844" y="2682088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5709197" y="1201738"/>
            <a:ext cx="3211953" cy="1555750"/>
            <a:chOff x="4741677" y="3303089"/>
            <a:chExt cx="3239997" cy="452935"/>
          </a:xfrm>
        </p:grpSpPr>
        <p:sp>
          <p:nvSpPr>
            <p:cNvPr id="18" name="正方形/長方形 17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  で表示される項目を追加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追加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項目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アクセスポイント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kumimoji="1" lang="ja-JP" altLang="en-US" sz="1400" spc="-15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オペレーティング システム</a:t>
              </a:r>
              <a:endParaRPr kumimoji="1" lang="en-US" altLang="ja-JP" sz="1400" spc="-15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アプリケーション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クライアント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上位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WLAN</a:t>
              </a: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0" name="楕円 19"/>
          <p:cNvSpPr>
            <a:spLocks noChangeAspect="1"/>
          </p:cNvSpPr>
          <p:nvPr/>
        </p:nvSpPr>
        <p:spPr>
          <a:xfrm>
            <a:off x="6093411" y="1219406"/>
            <a:ext cx="210214" cy="21021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5711169" y="3719791"/>
            <a:ext cx="3241762" cy="768349"/>
            <a:chOff x="4741677" y="3303089"/>
            <a:chExt cx="3416756" cy="452935"/>
          </a:xfrm>
        </p:grpSpPr>
        <p:sp>
          <p:nvSpPr>
            <p:cNvPr id="22" name="正方形/長方形 21"/>
            <p:cNvSpPr/>
            <p:nvPr/>
          </p:nvSpPr>
          <p:spPr>
            <a:xfrm>
              <a:off x="5054600" y="3303089"/>
              <a:ext cx="3103833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ダッシュレット</a:t>
              </a:r>
              <a:r>
                <a:rPr kumimoji="1" lang="ja-JP" altLang="en-US" sz="14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ja-JP" altLang="en-US" sz="140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エリア</a:t>
              </a:r>
              <a:endParaRPr kumimoji="1" lang="en-US" altLang="ja-JP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無線状況をグラフまたはリストで表示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9" r="1" b="-259"/>
          <a:stretch/>
        </p:blipFill>
        <p:spPr>
          <a:xfrm>
            <a:off x="511489" y="3045812"/>
            <a:ext cx="1314426" cy="11769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613198"/>
              </p:ext>
            </p:extLst>
          </p:nvPr>
        </p:nvGraphicFramePr>
        <p:xfrm>
          <a:off x="3905091" y="2291711"/>
          <a:ext cx="4946403" cy="2188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918">
                  <a:extLst>
                    <a:ext uri="{9D8B030D-6E8A-4147-A177-3AD203B41FA5}">
                      <a16:colId xmlns:a16="http://schemas.microsoft.com/office/drawing/2014/main" val="4090583166"/>
                    </a:ext>
                  </a:extLst>
                </a:gridCol>
                <a:gridCol w="4263485">
                  <a:extLst>
                    <a:ext uri="{9D8B030D-6E8A-4147-A177-3AD203B41FA5}">
                      <a16:colId xmlns:a16="http://schemas.microsoft.com/office/drawing/2014/main" val="1989329793"/>
                    </a:ext>
                  </a:extLst>
                </a:gridCol>
              </a:tblGrid>
              <a:tr h="43764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値のクリア</a:t>
                      </a:r>
                      <a:endParaRPr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459001"/>
                  </a:ext>
                </a:extLst>
              </a:tr>
              <a:tr h="437644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 smtClean="0">
                          <a:latin typeface="+mn-ea"/>
                          <a:ea typeface="+mn-ea"/>
                        </a:rPr>
                        <a:t>リスト表示</a:t>
                      </a:r>
                      <a:r>
                        <a:rPr kumimoji="1" lang="ja-JP" altLang="en-US" sz="1400" dirty="0" smtClean="0">
                          <a:latin typeface="+mn-lt"/>
                          <a:ea typeface="+mn-ea"/>
                        </a:rPr>
                        <a:t>に切り換え</a:t>
                      </a:r>
                      <a:endParaRPr kumimoji="1" lang="ja-JP" altLang="en-US" sz="14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852546"/>
                  </a:ext>
                </a:extLst>
              </a:tr>
              <a:tr h="43764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 smtClean="0">
                          <a:latin typeface="+mn-ea"/>
                          <a:ea typeface="+mn-ea"/>
                        </a:rPr>
                        <a:t>グラフ表示</a:t>
                      </a:r>
                      <a:r>
                        <a:rPr kumimoji="1" lang="ja-JP" altLang="en-US" sz="1400" dirty="0" smtClean="0">
                          <a:latin typeface="+mn-lt"/>
                          <a:ea typeface="+mn-ea"/>
                        </a:rPr>
                        <a:t>に切り換え</a:t>
                      </a:r>
                      <a:endParaRPr kumimoji="1" lang="ja-JP" altLang="en-US" sz="14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483073"/>
                  </a:ext>
                </a:extLst>
              </a:tr>
              <a:tr h="43764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 smtClean="0">
                          <a:latin typeface="+mn-ea"/>
                          <a:ea typeface="+mn-ea"/>
                        </a:rPr>
                        <a:t>リスト表示の内容を</a:t>
                      </a:r>
                      <a:r>
                        <a:rPr kumimoji="1" lang="en-US" altLang="ja-JP" sz="1400" dirty="0" smtClean="0">
                          <a:latin typeface="+mn-ea"/>
                          <a:ea typeface="+mn-ea"/>
                        </a:rPr>
                        <a:t>Excel</a:t>
                      </a:r>
                      <a:r>
                        <a:rPr kumimoji="1" lang="ja-JP" altLang="en-US" sz="1400" dirty="0" smtClean="0">
                          <a:latin typeface="+mn-ea"/>
                          <a:ea typeface="+mn-ea"/>
                        </a:rPr>
                        <a:t> ファイルで保存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620529"/>
                  </a:ext>
                </a:extLst>
              </a:tr>
              <a:tr h="43764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対象のダッシュレットを非表示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922531"/>
                  </a:ext>
                </a:extLst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345488" cy="1422824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ダッシュレットのアイコン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4116276" y="3717733"/>
            <a:ext cx="229804" cy="234082"/>
            <a:chOff x="3945685" y="2070674"/>
            <a:chExt cx="1159370" cy="1144474"/>
          </a:xfrm>
        </p:grpSpPr>
        <p:sp>
          <p:nvSpPr>
            <p:cNvPr id="7" name="正方形/長方形 6"/>
            <p:cNvSpPr/>
            <p:nvPr/>
          </p:nvSpPr>
          <p:spPr>
            <a:xfrm>
              <a:off x="4162656" y="2070675"/>
              <a:ext cx="347077" cy="427946"/>
            </a:xfrm>
            <a:prstGeom prst="rect">
              <a:avLst/>
            </a:prstGeom>
            <a:solidFill>
              <a:schemeClr val="accent4"/>
            </a:solidFill>
            <a:ln w="19050" cap="rnd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3945685" y="2070674"/>
              <a:ext cx="11798" cy="114447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3964366" y="3215148"/>
              <a:ext cx="1132677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5105055" y="2383338"/>
              <a:ext cx="0" cy="83181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H="1">
              <a:off x="3945685" y="2070674"/>
              <a:ext cx="832792" cy="1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 flipV="1">
              <a:off x="4778477" y="2070675"/>
              <a:ext cx="318566" cy="31266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4168878" y="279924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4923501" y="279924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4168878" y="2800237"/>
              <a:ext cx="754623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4697853" y="2070675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V="1">
              <a:off x="4168878" y="207067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H="1">
              <a:off x="4179235" y="2486579"/>
              <a:ext cx="528977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グループ化 18"/>
          <p:cNvGrpSpPr>
            <a:grpSpLocks noChangeAspect="1"/>
          </p:cNvGrpSpPr>
          <p:nvPr/>
        </p:nvGrpSpPr>
        <p:grpSpPr>
          <a:xfrm>
            <a:off x="4061758" y="3282262"/>
            <a:ext cx="338841" cy="231829"/>
            <a:chOff x="5591175" y="1125220"/>
            <a:chExt cx="561975" cy="384493"/>
          </a:xfrm>
        </p:grpSpPr>
        <p:sp>
          <p:nvSpPr>
            <p:cNvPr id="20" name="角丸四角形 19"/>
            <p:cNvSpPr/>
            <p:nvPr/>
          </p:nvSpPr>
          <p:spPr>
            <a:xfrm>
              <a:off x="5591175" y="1125220"/>
              <a:ext cx="561975" cy="384493"/>
            </a:xfrm>
            <a:prstGeom prst="roundRect">
              <a:avLst>
                <a:gd name="adj" fmla="val 7738"/>
              </a:avLst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5654040" y="1328214"/>
              <a:ext cx="81280" cy="1432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5775960" y="1231493"/>
              <a:ext cx="81280" cy="2400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897880" y="1293461"/>
              <a:ext cx="81280" cy="1780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6019800" y="1173282"/>
              <a:ext cx="81280" cy="2982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5" name="グループ化 24"/>
          <p:cNvGrpSpPr>
            <a:grpSpLocks noChangeAspect="1"/>
          </p:cNvGrpSpPr>
          <p:nvPr/>
        </p:nvGrpSpPr>
        <p:grpSpPr>
          <a:xfrm>
            <a:off x="4061757" y="2823360"/>
            <a:ext cx="338842" cy="231829"/>
            <a:chOff x="5310186" y="592647"/>
            <a:chExt cx="561976" cy="384493"/>
          </a:xfrm>
        </p:grpSpPr>
        <p:sp>
          <p:nvSpPr>
            <p:cNvPr id="26" name="角丸四角形 25"/>
            <p:cNvSpPr/>
            <p:nvPr/>
          </p:nvSpPr>
          <p:spPr>
            <a:xfrm>
              <a:off x="5310186" y="592647"/>
              <a:ext cx="561975" cy="384493"/>
            </a:xfrm>
            <a:prstGeom prst="roundRect">
              <a:avLst>
                <a:gd name="adj" fmla="val 7738"/>
              </a:avLst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27" name="グループ化 26"/>
            <p:cNvGrpSpPr/>
            <p:nvPr/>
          </p:nvGrpSpPr>
          <p:grpSpPr>
            <a:xfrm>
              <a:off x="5313046" y="639535"/>
              <a:ext cx="559116" cy="337605"/>
              <a:chOff x="5995986" y="679449"/>
              <a:chExt cx="282575" cy="253999"/>
            </a:xfrm>
          </p:grpSpPr>
          <p:grpSp>
            <p:nvGrpSpPr>
              <p:cNvPr id="29" name="グループ化 28"/>
              <p:cNvGrpSpPr/>
              <p:nvPr/>
            </p:nvGrpSpPr>
            <p:grpSpPr>
              <a:xfrm>
                <a:off x="5995986" y="679450"/>
                <a:ext cx="282575" cy="169332"/>
                <a:chOff x="5995986" y="679450"/>
                <a:chExt cx="282575" cy="169332"/>
              </a:xfrm>
            </p:grpSpPr>
            <p:cxnSp>
              <p:nvCxnSpPr>
                <p:cNvPr id="33" name="直線コネクタ 32"/>
                <p:cNvCxnSpPr/>
                <p:nvPr/>
              </p:nvCxnSpPr>
              <p:spPr>
                <a:xfrm>
                  <a:off x="5995986" y="679450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線コネクタ 33"/>
                <p:cNvCxnSpPr/>
                <p:nvPr/>
              </p:nvCxnSpPr>
              <p:spPr>
                <a:xfrm>
                  <a:off x="5995986" y="764116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/>
                <p:cNvCxnSpPr/>
                <p:nvPr/>
              </p:nvCxnSpPr>
              <p:spPr>
                <a:xfrm>
                  <a:off x="5995986" y="848782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グループ化 29"/>
              <p:cNvGrpSpPr/>
              <p:nvPr/>
            </p:nvGrpSpPr>
            <p:grpSpPr>
              <a:xfrm>
                <a:off x="6090165" y="679449"/>
                <a:ext cx="94192" cy="253999"/>
                <a:chOff x="6107113" y="268288"/>
                <a:chExt cx="66675" cy="208486"/>
              </a:xfrm>
            </p:grpSpPr>
            <p:cxnSp>
              <p:nvCxnSpPr>
                <p:cNvPr id="31" name="直線コネクタ 30"/>
                <p:cNvCxnSpPr/>
                <p:nvPr/>
              </p:nvCxnSpPr>
              <p:spPr>
                <a:xfrm>
                  <a:off x="6107113" y="268288"/>
                  <a:ext cx="0" cy="208486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線コネクタ 31"/>
                <p:cNvCxnSpPr/>
                <p:nvPr/>
              </p:nvCxnSpPr>
              <p:spPr>
                <a:xfrm>
                  <a:off x="6173788" y="268288"/>
                  <a:ext cx="0" cy="208486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片側の 2 つの角を丸めた四角形 27"/>
            <p:cNvSpPr/>
            <p:nvPr/>
          </p:nvSpPr>
          <p:spPr>
            <a:xfrm>
              <a:off x="5310186" y="592648"/>
              <a:ext cx="561976" cy="4688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1" name="乗算 40"/>
          <p:cNvSpPr>
            <a:spLocks noChangeAspect="1"/>
          </p:cNvSpPr>
          <p:nvPr/>
        </p:nvSpPr>
        <p:spPr>
          <a:xfrm>
            <a:off x="4015278" y="4041665"/>
            <a:ext cx="431800" cy="432000"/>
          </a:xfrm>
          <a:prstGeom prst="mathMultiply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06006" y="1607484"/>
            <a:ext cx="738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ダッシュレットでは、共通のアイコンが右上に表示されます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3" name="Freeform 98"/>
          <p:cNvSpPr>
            <a:spLocks noChangeAspect="1" noEditPoints="1"/>
          </p:cNvSpPr>
          <p:nvPr/>
        </p:nvSpPr>
        <p:spPr bwMode="auto">
          <a:xfrm>
            <a:off x="4078011" y="2341155"/>
            <a:ext cx="306335" cy="314543"/>
          </a:xfrm>
          <a:custGeom>
            <a:avLst/>
            <a:gdLst>
              <a:gd name="T0" fmla="*/ 400 w 800"/>
              <a:gd name="T1" fmla="*/ 583 h 799"/>
              <a:gd name="T2" fmla="*/ 216 w 800"/>
              <a:gd name="T3" fmla="*/ 400 h 799"/>
              <a:gd name="T4" fmla="*/ 400 w 800"/>
              <a:gd name="T5" fmla="*/ 216 h 799"/>
              <a:gd name="T6" fmla="*/ 583 w 800"/>
              <a:gd name="T7" fmla="*/ 400 h 799"/>
              <a:gd name="T8" fmla="*/ 400 w 800"/>
              <a:gd name="T9" fmla="*/ 583 h 799"/>
              <a:gd name="T10" fmla="*/ 800 w 800"/>
              <a:gd name="T11" fmla="*/ 433 h 799"/>
              <a:gd name="T12" fmla="*/ 800 w 800"/>
              <a:gd name="T13" fmla="*/ 366 h 799"/>
              <a:gd name="T14" fmla="*/ 633 w 800"/>
              <a:gd name="T15" fmla="*/ 311 h 799"/>
              <a:gd name="T16" fmla="*/ 627 w 800"/>
              <a:gd name="T17" fmla="*/ 297 h 799"/>
              <a:gd name="T18" fmla="*/ 706 w 800"/>
              <a:gd name="T19" fmla="*/ 140 h 799"/>
              <a:gd name="T20" fmla="*/ 659 w 800"/>
              <a:gd name="T21" fmla="*/ 93 h 799"/>
              <a:gd name="T22" fmla="*/ 502 w 800"/>
              <a:gd name="T23" fmla="*/ 172 h 799"/>
              <a:gd name="T24" fmla="*/ 489 w 800"/>
              <a:gd name="T25" fmla="*/ 166 h 799"/>
              <a:gd name="T26" fmla="*/ 433 w 800"/>
              <a:gd name="T27" fmla="*/ 0 h 799"/>
              <a:gd name="T28" fmla="*/ 366 w 800"/>
              <a:gd name="T29" fmla="*/ 0 h 799"/>
              <a:gd name="T30" fmla="*/ 311 w 800"/>
              <a:gd name="T31" fmla="*/ 166 h 799"/>
              <a:gd name="T32" fmla="*/ 298 w 800"/>
              <a:gd name="T33" fmla="*/ 172 h 799"/>
              <a:gd name="T34" fmla="*/ 141 w 800"/>
              <a:gd name="T35" fmla="*/ 93 h 799"/>
              <a:gd name="T36" fmla="*/ 93 w 800"/>
              <a:gd name="T37" fmla="*/ 140 h 799"/>
              <a:gd name="T38" fmla="*/ 172 w 800"/>
              <a:gd name="T39" fmla="*/ 297 h 799"/>
              <a:gd name="T40" fmla="*/ 166 w 800"/>
              <a:gd name="T41" fmla="*/ 310 h 799"/>
              <a:gd name="T42" fmla="*/ 0 w 800"/>
              <a:gd name="T43" fmla="*/ 366 h 799"/>
              <a:gd name="T44" fmla="*/ 0 w 800"/>
              <a:gd name="T45" fmla="*/ 433 h 799"/>
              <a:gd name="T46" fmla="*/ 166 w 800"/>
              <a:gd name="T47" fmla="*/ 488 h 799"/>
              <a:gd name="T48" fmla="*/ 172 w 800"/>
              <a:gd name="T49" fmla="*/ 502 h 799"/>
              <a:gd name="T50" fmla="*/ 93 w 800"/>
              <a:gd name="T51" fmla="*/ 659 h 799"/>
              <a:gd name="T52" fmla="*/ 141 w 800"/>
              <a:gd name="T53" fmla="*/ 706 h 799"/>
              <a:gd name="T54" fmla="*/ 297 w 800"/>
              <a:gd name="T55" fmla="*/ 627 h 799"/>
              <a:gd name="T56" fmla="*/ 311 w 800"/>
              <a:gd name="T57" fmla="*/ 633 h 799"/>
              <a:gd name="T58" fmla="*/ 366 w 800"/>
              <a:gd name="T59" fmla="*/ 799 h 799"/>
              <a:gd name="T60" fmla="*/ 433 w 800"/>
              <a:gd name="T61" fmla="*/ 799 h 799"/>
              <a:gd name="T62" fmla="*/ 488 w 800"/>
              <a:gd name="T63" fmla="*/ 633 h 799"/>
              <a:gd name="T64" fmla="*/ 502 w 800"/>
              <a:gd name="T65" fmla="*/ 627 h 799"/>
              <a:gd name="T66" fmla="*/ 659 w 800"/>
              <a:gd name="T67" fmla="*/ 706 h 799"/>
              <a:gd name="T68" fmla="*/ 706 w 800"/>
              <a:gd name="T69" fmla="*/ 658 h 799"/>
              <a:gd name="T70" fmla="*/ 627 w 800"/>
              <a:gd name="T71" fmla="*/ 502 h 799"/>
              <a:gd name="T72" fmla="*/ 633 w 800"/>
              <a:gd name="T73" fmla="*/ 488 h 799"/>
              <a:gd name="T74" fmla="*/ 800 w 800"/>
              <a:gd name="T75" fmla="*/ 433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00" h="799">
                <a:moveTo>
                  <a:pt x="400" y="583"/>
                </a:moveTo>
                <a:cubicBezTo>
                  <a:pt x="298" y="583"/>
                  <a:pt x="216" y="501"/>
                  <a:pt x="216" y="400"/>
                </a:cubicBezTo>
                <a:cubicBezTo>
                  <a:pt x="216" y="298"/>
                  <a:pt x="298" y="216"/>
                  <a:pt x="400" y="216"/>
                </a:cubicBezTo>
                <a:cubicBezTo>
                  <a:pt x="501" y="216"/>
                  <a:pt x="583" y="298"/>
                  <a:pt x="583" y="400"/>
                </a:cubicBezTo>
                <a:cubicBezTo>
                  <a:pt x="583" y="501"/>
                  <a:pt x="501" y="583"/>
                  <a:pt x="400" y="583"/>
                </a:cubicBezTo>
                <a:moveTo>
                  <a:pt x="800" y="433"/>
                </a:moveTo>
                <a:lnTo>
                  <a:pt x="800" y="366"/>
                </a:lnTo>
                <a:lnTo>
                  <a:pt x="633" y="311"/>
                </a:lnTo>
                <a:cubicBezTo>
                  <a:pt x="631" y="306"/>
                  <a:pt x="629" y="302"/>
                  <a:pt x="627" y="297"/>
                </a:cubicBezTo>
                <a:lnTo>
                  <a:pt x="706" y="140"/>
                </a:lnTo>
                <a:lnTo>
                  <a:pt x="659" y="93"/>
                </a:lnTo>
                <a:lnTo>
                  <a:pt x="502" y="172"/>
                </a:lnTo>
                <a:cubicBezTo>
                  <a:pt x="497" y="170"/>
                  <a:pt x="493" y="168"/>
                  <a:pt x="489" y="166"/>
                </a:cubicBezTo>
                <a:lnTo>
                  <a:pt x="433" y="0"/>
                </a:lnTo>
                <a:lnTo>
                  <a:pt x="366" y="0"/>
                </a:lnTo>
                <a:lnTo>
                  <a:pt x="311" y="166"/>
                </a:lnTo>
                <a:cubicBezTo>
                  <a:pt x="306" y="168"/>
                  <a:pt x="302" y="170"/>
                  <a:pt x="298" y="172"/>
                </a:cubicBezTo>
                <a:lnTo>
                  <a:pt x="141" y="93"/>
                </a:lnTo>
                <a:lnTo>
                  <a:pt x="93" y="140"/>
                </a:lnTo>
                <a:lnTo>
                  <a:pt x="172" y="297"/>
                </a:lnTo>
                <a:cubicBezTo>
                  <a:pt x="170" y="302"/>
                  <a:pt x="168" y="306"/>
                  <a:pt x="166" y="310"/>
                </a:cubicBezTo>
                <a:lnTo>
                  <a:pt x="0" y="366"/>
                </a:lnTo>
                <a:lnTo>
                  <a:pt x="0" y="433"/>
                </a:lnTo>
                <a:lnTo>
                  <a:pt x="166" y="488"/>
                </a:lnTo>
                <a:cubicBezTo>
                  <a:pt x="168" y="493"/>
                  <a:pt x="170" y="497"/>
                  <a:pt x="172" y="502"/>
                </a:cubicBezTo>
                <a:lnTo>
                  <a:pt x="93" y="659"/>
                </a:lnTo>
                <a:lnTo>
                  <a:pt x="141" y="706"/>
                </a:lnTo>
                <a:lnTo>
                  <a:pt x="297" y="627"/>
                </a:lnTo>
                <a:cubicBezTo>
                  <a:pt x="302" y="629"/>
                  <a:pt x="306" y="631"/>
                  <a:pt x="311" y="633"/>
                </a:cubicBezTo>
                <a:lnTo>
                  <a:pt x="366" y="799"/>
                </a:lnTo>
                <a:lnTo>
                  <a:pt x="433" y="799"/>
                </a:lnTo>
                <a:lnTo>
                  <a:pt x="488" y="633"/>
                </a:lnTo>
                <a:cubicBezTo>
                  <a:pt x="493" y="631"/>
                  <a:pt x="498" y="630"/>
                  <a:pt x="502" y="627"/>
                </a:cubicBezTo>
                <a:lnTo>
                  <a:pt x="659" y="706"/>
                </a:lnTo>
                <a:lnTo>
                  <a:pt x="706" y="658"/>
                </a:lnTo>
                <a:lnTo>
                  <a:pt x="627" y="502"/>
                </a:lnTo>
                <a:cubicBezTo>
                  <a:pt x="630" y="497"/>
                  <a:pt x="631" y="493"/>
                  <a:pt x="633" y="488"/>
                </a:cubicBezTo>
                <a:lnTo>
                  <a:pt x="800" y="4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54" b="70779"/>
          <a:stretch/>
        </p:blipFill>
        <p:spPr>
          <a:xfrm>
            <a:off x="1975491" y="2291711"/>
            <a:ext cx="1624906" cy="1158877"/>
          </a:xfrm>
          <a:prstGeom prst="roundRect">
            <a:avLst>
              <a:gd name="adj" fmla="val 9607"/>
            </a:avLst>
          </a:prstGeom>
          <a:ln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" name="角丸四角形 44"/>
          <p:cNvSpPr/>
          <p:nvPr/>
        </p:nvSpPr>
        <p:spPr>
          <a:xfrm>
            <a:off x="2860268" y="2364604"/>
            <a:ext cx="596043" cy="347743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1538055" y="3054384"/>
            <a:ext cx="260768" cy="172707"/>
          </a:xfrm>
          <a:prstGeom prst="roundRect">
            <a:avLst/>
          </a:prstGeom>
          <a:noFill/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0" name="直線コネクタ 49"/>
          <p:cNvCxnSpPr/>
          <p:nvPr/>
        </p:nvCxnSpPr>
        <p:spPr>
          <a:xfrm flipV="1">
            <a:off x="1542101" y="2326661"/>
            <a:ext cx="456734" cy="7407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1560008" y="3224880"/>
            <a:ext cx="497253" cy="222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09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グループ化 90"/>
          <p:cNvGrpSpPr/>
          <p:nvPr/>
        </p:nvGrpSpPr>
        <p:grpSpPr>
          <a:xfrm>
            <a:off x="5717291" y="1911135"/>
            <a:ext cx="3112808" cy="551636"/>
            <a:chOff x="4741677" y="3303089"/>
            <a:chExt cx="3280841" cy="452935"/>
          </a:xfrm>
        </p:grpSpPr>
        <p:sp>
          <p:nvSpPr>
            <p:cNvPr id="92" name="正方形/長方形 91"/>
            <p:cNvSpPr/>
            <p:nvPr/>
          </p:nvSpPr>
          <p:spPr>
            <a:xfrm>
              <a:off x="5054599" y="3303089"/>
              <a:ext cx="2967919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marL="357188"/>
              <a:r>
                <a:rPr kumimoji="1"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Access_Point_Dashlet_Info.xlsx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を取得</a:t>
              </a:r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4" name="グループ化 93"/>
          <p:cNvGrpSpPr>
            <a:grpSpLocks noChangeAspect="1"/>
          </p:cNvGrpSpPr>
          <p:nvPr/>
        </p:nvGrpSpPr>
        <p:grpSpPr>
          <a:xfrm>
            <a:off x="6131576" y="2041537"/>
            <a:ext cx="228216" cy="234082"/>
            <a:chOff x="3945685" y="2070674"/>
            <a:chExt cx="1151358" cy="1144474"/>
          </a:xfrm>
        </p:grpSpPr>
        <p:sp>
          <p:nvSpPr>
            <p:cNvPr id="95" name="正方形/長方形 94"/>
            <p:cNvSpPr/>
            <p:nvPr/>
          </p:nvSpPr>
          <p:spPr>
            <a:xfrm>
              <a:off x="4162656" y="2070675"/>
              <a:ext cx="347077" cy="427946"/>
            </a:xfrm>
            <a:prstGeom prst="rect">
              <a:avLst/>
            </a:prstGeom>
            <a:solidFill>
              <a:schemeClr val="accent4"/>
            </a:solidFill>
            <a:ln w="19050" cap="rnd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96" name="直線コネクタ 95"/>
            <p:cNvCxnSpPr/>
            <p:nvPr/>
          </p:nvCxnSpPr>
          <p:spPr>
            <a:xfrm>
              <a:off x="3945685" y="2070674"/>
              <a:ext cx="11798" cy="114447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>
              <a:off x="3964366" y="3215148"/>
              <a:ext cx="1132677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 flipV="1">
              <a:off x="5097043" y="2383339"/>
              <a:ext cx="0" cy="831809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 flipH="1">
              <a:off x="3945685" y="2070674"/>
              <a:ext cx="832792" cy="1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/>
            <p:nvPr/>
          </p:nvCxnSpPr>
          <p:spPr>
            <a:xfrm flipH="1" flipV="1">
              <a:off x="4778477" y="2070675"/>
              <a:ext cx="318566" cy="31266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 flipV="1">
              <a:off x="4168878" y="279924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 flipV="1">
              <a:off x="4923501" y="279924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/>
            <p:cNvCxnSpPr/>
            <p:nvPr/>
          </p:nvCxnSpPr>
          <p:spPr>
            <a:xfrm flipH="1">
              <a:off x="4168878" y="2800237"/>
              <a:ext cx="754623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 flipV="1">
              <a:off x="4697853" y="2070675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/>
            <p:cNvCxnSpPr/>
            <p:nvPr/>
          </p:nvCxnSpPr>
          <p:spPr>
            <a:xfrm flipV="1">
              <a:off x="4168878" y="207067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/>
            <p:nvPr/>
          </p:nvCxnSpPr>
          <p:spPr>
            <a:xfrm flipH="1">
              <a:off x="4168878" y="2486580"/>
              <a:ext cx="528976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7294" y="634741"/>
            <a:ext cx="8345488" cy="731837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アクセスポイント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449" y="2253633"/>
            <a:ext cx="2312109" cy="2079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8425" y="2252617"/>
            <a:ext cx="2310640" cy="207462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グループ化 9"/>
          <p:cNvGrpSpPr/>
          <p:nvPr/>
        </p:nvGrpSpPr>
        <p:grpSpPr>
          <a:xfrm>
            <a:off x="5709197" y="2547633"/>
            <a:ext cx="3120903" cy="862549"/>
            <a:chOff x="4741677" y="3303089"/>
            <a:chExt cx="3239997" cy="452935"/>
          </a:xfrm>
        </p:grpSpPr>
        <p:sp>
          <p:nvSpPr>
            <p:cNvPr id="11" name="正方形/長方形 10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リストの項目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名前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: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フィルタリング可能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その他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: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ソート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のみ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7" name="楕円 16"/>
          <p:cNvSpPr>
            <a:spLocks noChangeAspect="1"/>
          </p:cNvSpPr>
          <p:nvPr/>
        </p:nvSpPr>
        <p:spPr>
          <a:xfrm>
            <a:off x="5200772" y="2062961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楕円 18"/>
          <p:cNvSpPr>
            <a:spLocks noChangeAspect="1"/>
          </p:cNvSpPr>
          <p:nvPr/>
        </p:nvSpPr>
        <p:spPr>
          <a:xfrm>
            <a:off x="3397530" y="2438438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2" name="グループ化 21"/>
          <p:cNvGrpSpPr>
            <a:grpSpLocks noChangeAspect="1"/>
          </p:cNvGrpSpPr>
          <p:nvPr/>
        </p:nvGrpSpPr>
        <p:grpSpPr>
          <a:xfrm>
            <a:off x="2844602" y="3474334"/>
            <a:ext cx="328951" cy="225062"/>
            <a:chOff x="5591175" y="1125220"/>
            <a:chExt cx="561975" cy="384493"/>
          </a:xfrm>
        </p:grpSpPr>
        <p:sp>
          <p:nvSpPr>
            <p:cNvPr id="23" name="角丸四角形 22"/>
            <p:cNvSpPr/>
            <p:nvPr/>
          </p:nvSpPr>
          <p:spPr>
            <a:xfrm>
              <a:off x="5591175" y="1125220"/>
              <a:ext cx="561975" cy="384493"/>
            </a:xfrm>
            <a:prstGeom prst="roundRect">
              <a:avLst>
                <a:gd name="adj" fmla="val 7738"/>
              </a:avLst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654040" y="1328214"/>
              <a:ext cx="81280" cy="1432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775960" y="1231493"/>
              <a:ext cx="81280" cy="2400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897880" y="1293461"/>
              <a:ext cx="81280" cy="1780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019800" y="1173282"/>
              <a:ext cx="81280" cy="2982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2835481" y="2686421"/>
            <a:ext cx="328952" cy="225062"/>
            <a:chOff x="5310186" y="592647"/>
            <a:chExt cx="561976" cy="384493"/>
          </a:xfrm>
        </p:grpSpPr>
        <p:sp>
          <p:nvSpPr>
            <p:cNvPr id="29" name="角丸四角形 28"/>
            <p:cNvSpPr/>
            <p:nvPr/>
          </p:nvSpPr>
          <p:spPr>
            <a:xfrm>
              <a:off x="5310186" y="592647"/>
              <a:ext cx="561975" cy="384493"/>
            </a:xfrm>
            <a:prstGeom prst="roundRect">
              <a:avLst>
                <a:gd name="adj" fmla="val 7738"/>
              </a:avLst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30" name="グループ化 29"/>
            <p:cNvGrpSpPr/>
            <p:nvPr/>
          </p:nvGrpSpPr>
          <p:grpSpPr>
            <a:xfrm>
              <a:off x="5313046" y="639535"/>
              <a:ext cx="559116" cy="337605"/>
              <a:chOff x="5995986" y="679449"/>
              <a:chExt cx="282575" cy="253999"/>
            </a:xfrm>
          </p:grpSpPr>
          <p:grpSp>
            <p:nvGrpSpPr>
              <p:cNvPr id="32" name="グループ化 31"/>
              <p:cNvGrpSpPr/>
              <p:nvPr/>
            </p:nvGrpSpPr>
            <p:grpSpPr>
              <a:xfrm>
                <a:off x="5995986" y="679450"/>
                <a:ext cx="282575" cy="169332"/>
                <a:chOff x="5995986" y="679450"/>
                <a:chExt cx="282575" cy="169332"/>
              </a:xfrm>
            </p:grpSpPr>
            <p:cxnSp>
              <p:nvCxnSpPr>
                <p:cNvPr id="36" name="直線コネクタ 35"/>
                <p:cNvCxnSpPr/>
                <p:nvPr/>
              </p:nvCxnSpPr>
              <p:spPr>
                <a:xfrm>
                  <a:off x="5995986" y="679450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コネクタ 36"/>
                <p:cNvCxnSpPr/>
                <p:nvPr/>
              </p:nvCxnSpPr>
              <p:spPr>
                <a:xfrm>
                  <a:off x="5995986" y="764116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コネクタ 37"/>
                <p:cNvCxnSpPr/>
                <p:nvPr/>
              </p:nvCxnSpPr>
              <p:spPr>
                <a:xfrm>
                  <a:off x="5995986" y="848782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グループ化 32"/>
              <p:cNvGrpSpPr/>
              <p:nvPr/>
            </p:nvGrpSpPr>
            <p:grpSpPr>
              <a:xfrm>
                <a:off x="6090165" y="679449"/>
                <a:ext cx="94192" cy="253999"/>
                <a:chOff x="6107113" y="268288"/>
                <a:chExt cx="66675" cy="208486"/>
              </a:xfrm>
            </p:grpSpPr>
            <p:cxnSp>
              <p:nvCxnSpPr>
                <p:cNvPr id="34" name="直線コネクタ 33"/>
                <p:cNvCxnSpPr/>
                <p:nvPr/>
              </p:nvCxnSpPr>
              <p:spPr>
                <a:xfrm>
                  <a:off x="6107113" y="268288"/>
                  <a:ext cx="0" cy="208486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/>
                <p:cNvCxnSpPr/>
                <p:nvPr/>
              </p:nvCxnSpPr>
              <p:spPr>
                <a:xfrm>
                  <a:off x="6173788" y="268288"/>
                  <a:ext cx="0" cy="208486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片側の 2 つの角を丸めた四角形 30"/>
            <p:cNvSpPr/>
            <p:nvPr/>
          </p:nvSpPr>
          <p:spPr>
            <a:xfrm>
              <a:off x="5310186" y="592648"/>
              <a:ext cx="561976" cy="4688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437766" y="1900606"/>
            <a:ext cx="1329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グラフ表示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284805" y="1905839"/>
            <a:ext cx="1329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リスト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表示</a:t>
            </a:r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2809302" y="3079050"/>
            <a:ext cx="423285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H="1">
            <a:off x="2809302" y="3299225"/>
            <a:ext cx="423285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テキスト ボックス 82"/>
          <p:cNvSpPr txBox="1"/>
          <p:nvPr/>
        </p:nvSpPr>
        <p:spPr>
          <a:xfrm>
            <a:off x="2697841" y="3739237"/>
            <a:ext cx="6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グラフ表示</a:t>
            </a: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2697841" y="2186953"/>
            <a:ext cx="6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リスト表示</a:t>
            </a: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437766" y="1465402"/>
            <a:ext cx="440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各アクセスポイントの使用状況</a:t>
            </a:r>
          </a:p>
        </p:txBody>
      </p:sp>
      <p:sp>
        <p:nvSpPr>
          <p:cNvPr id="87" name="楕円 86"/>
          <p:cNvSpPr>
            <a:spLocks noChangeAspect="1"/>
          </p:cNvSpPr>
          <p:nvPr/>
        </p:nvSpPr>
        <p:spPr>
          <a:xfrm>
            <a:off x="3425938" y="2959759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88" name="グループ化 87"/>
          <p:cNvGrpSpPr/>
          <p:nvPr/>
        </p:nvGrpSpPr>
        <p:grpSpPr>
          <a:xfrm>
            <a:off x="5709197" y="3423466"/>
            <a:ext cx="3120903" cy="1073109"/>
            <a:chOff x="4741677" y="3303089"/>
            <a:chExt cx="3289373" cy="452935"/>
          </a:xfrm>
        </p:grpSpPr>
        <p:sp>
          <p:nvSpPr>
            <p:cNvPr id="89" name="正方形/長方形 88"/>
            <p:cNvSpPr/>
            <p:nvPr/>
          </p:nvSpPr>
          <p:spPr>
            <a:xfrm>
              <a:off x="5054599" y="3303089"/>
              <a:ext cx="2976451" cy="447328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行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をクリックすると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モニタリング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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ネットワーク サマリー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]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アクセスポイント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に移動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983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04" y="2451522"/>
            <a:ext cx="2320659" cy="20834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6" name="図 8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0738" y="2451522"/>
            <a:ext cx="2305130" cy="2083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0470" y="662038"/>
            <a:ext cx="8345488" cy="731837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オペレーティングシステム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5709197" y="2745523"/>
            <a:ext cx="3216437" cy="851501"/>
            <a:chOff x="4741677" y="3303089"/>
            <a:chExt cx="3239997" cy="452935"/>
          </a:xfrm>
        </p:grpSpPr>
        <p:sp>
          <p:nvSpPr>
            <p:cNvPr id="11" name="正方形/長方形 10"/>
            <p:cNvSpPr/>
            <p:nvPr/>
          </p:nvSpPr>
          <p:spPr>
            <a:xfrm>
              <a:off x="5054600" y="3303089"/>
              <a:ext cx="2927074" cy="45293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リストの項目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名前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: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フィルタリング可能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その他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: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ソート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のみ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9" name="楕円 18"/>
          <p:cNvSpPr>
            <a:spLocks noChangeAspect="1"/>
          </p:cNvSpPr>
          <p:nvPr/>
        </p:nvSpPr>
        <p:spPr>
          <a:xfrm>
            <a:off x="3397530" y="2636328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2" name="グループ化 21"/>
          <p:cNvGrpSpPr>
            <a:grpSpLocks noChangeAspect="1"/>
          </p:cNvGrpSpPr>
          <p:nvPr/>
        </p:nvGrpSpPr>
        <p:grpSpPr>
          <a:xfrm>
            <a:off x="2844602" y="3672224"/>
            <a:ext cx="328951" cy="225062"/>
            <a:chOff x="5591175" y="1125220"/>
            <a:chExt cx="561975" cy="384493"/>
          </a:xfrm>
        </p:grpSpPr>
        <p:sp>
          <p:nvSpPr>
            <p:cNvPr id="23" name="角丸四角形 22"/>
            <p:cNvSpPr/>
            <p:nvPr/>
          </p:nvSpPr>
          <p:spPr>
            <a:xfrm>
              <a:off x="5591175" y="1125220"/>
              <a:ext cx="561975" cy="384493"/>
            </a:xfrm>
            <a:prstGeom prst="roundRect">
              <a:avLst>
                <a:gd name="adj" fmla="val 7738"/>
              </a:avLst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654040" y="1328214"/>
              <a:ext cx="81280" cy="1432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775960" y="1231493"/>
              <a:ext cx="81280" cy="2400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897880" y="1293461"/>
              <a:ext cx="81280" cy="1780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019800" y="1173282"/>
              <a:ext cx="81280" cy="2982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2835481" y="2884311"/>
            <a:ext cx="328952" cy="225062"/>
            <a:chOff x="5310186" y="592647"/>
            <a:chExt cx="561976" cy="384493"/>
          </a:xfrm>
        </p:grpSpPr>
        <p:sp>
          <p:nvSpPr>
            <p:cNvPr id="29" name="角丸四角形 28"/>
            <p:cNvSpPr/>
            <p:nvPr/>
          </p:nvSpPr>
          <p:spPr>
            <a:xfrm>
              <a:off x="5310186" y="592647"/>
              <a:ext cx="561975" cy="384493"/>
            </a:xfrm>
            <a:prstGeom prst="roundRect">
              <a:avLst>
                <a:gd name="adj" fmla="val 7738"/>
              </a:avLst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30" name="グループ化 29"/>
            <p:cNvGrpSpPr/>
            <p:nvPr/>
          </p:nvGrpSpPr>
          <p:grpSpPr>
            <a:xfrm>
              <a:off x="5313046" y="639535"/>
              <a:ext cx="559116" cy="337605"/>
              <a:chOff x="5995986" y="679449"/>
              <a:chExt cx="282575" cy="253999"/>
            </a:xfrm>
          </p:grpSpPr>
          <p:grpSp>
            <p:nvGrpSpPr>
              <p:cNvPr id="32" name="グループ化 31"/>
              <p:cNvGrpSpPr/>
              <p:nvPr/>
            </p:nvGrpSpPr>
            <p:grpSpPr>
              <a:xfrm>
                <a:off x="5995986" y="679450"/>
                <a:ext cx="282575" cy="169332"/>
                <a:chOff x="5995986" y="679450"/>
                <a:chExt cx="282575" cy="169332"/>
              </a:xfrm>
            </p:grpSpPr>
            <p:cxnSp>
              <p:nvCxnSpPr>
                <p:cNvPr id="36" name="直線コネクタ 35"/>
                <p:cNvCxnSpPr/>
                <p:nvPr/>
              </p:nvCxnSpPr>
              <p:spPr>
                <a:xfrm>
                  <a:off x="5995986" y="679450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コネクタ 36"/>
                <p:cNvCxnSpPr/>
                <p:nvPr/>
              </p:nvCxnSpPr>
              <p:spPr>
                <a:xfrm>
                  <a:off x="5995986" y="764116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コネクタ 37"/>
                <p:cNvCxnSpPr/>
                <p:nvPr/>
              </p:nvCxnSpPr>
              <p:spPr>
                <a:xfrm>
                  <a:off x="5995986" y="848782"/>
                  <a:ext cx="282575" cy="0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グループ化 32"/>
              <p:cNvGrpSpPr/>
              <p:nvPr/>
            </p:nvGrpSpPr>
            <p:grpSpPr>
              <a:xfrm>
                <a:off x="6090165" y="679449"/>
                <a:ext cx="94192" cy="253999"/>
                <a:chOff x="6107113" y="268288"/>
                <a:chExt cx="66675" cy="208486"/>
              </a:xfrm>
            </p:grpSpPr>
            <p:cxnSp>
              <p:nvCxnSpPr>
                <p:cNvPr id="34" name="直線コネクタ 33"/>
                <p:cNvCxnSpPr/>
                <p:nvPr/>
              </p:nvCxnSpPr>
              <p:spPr>
                <a:xfrm>
                  <a:off x="6107113" y="268288"/>
                  <a:ext cx="0" cy="208486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/>
                <p:cNvCxnSpPr/>
                <p:nvPr/>
              </p:nvCxnSpPr>
              <p:spPr>
                <a:xfrm>
                  <a:off x="6173788" y="268288"/>
                  <a:ext cx="0" cy="208486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片側の 2 つの角を丸めた四角形 30"/>
            <p:cNvSpPr/>
            <p:nvPr/>
          </p:nvSpPr>
          <p:spPr>
            <a:xfrm>
              <a:off x="5310186" y="592648"/>
              <a:ext cx="561976" cy="4688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5717291" y="2109025"/>
            <a:ext cx="3208344" cy="551636"/>
            <a:chOff x="4741677" y="3303089"/>
            <a:chExt cx="3381534" cy="452935"/>
          </a:xfrm>
        </p:grpSpPr>
        <p:sp>
          <p:nvSpPr>
            <p:cNvPr id="40" name="正方形/長方形 39"/>
            <p:cNvSpPr/>
            <p:nvPr/>
          </p:nvSpPr>
          <p:spPr>
            <a:xfrm>
              <a:off x="5054599" y="3303089"/>
              <a:ext cx="3068612" cy="432956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marL="357188" defTabSz="179388"/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Operating_System_Dashlet_Info.xlsx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を取得</a:t>
              </a:r>
              <a:endPara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437766" y="2098496"/>
            <a:ext cx="1329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グラフ表示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284805" y="2103729"/>
            <a:ext cx="1329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リスト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表示</a:t>
            </a:r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2809302" y="3276940"/>
            <a:ext cx="423285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H="1">
            <a:off x="2809302" y="3497115"/>
            <a:ext cx="423285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グループ化 49"/>
          <p:cNvGrpSpPr>
            <a:grpSpLocks noChangeAspect="1"/>
          </p:cNvGrpSpPr>
          <p:nvPr/>
        </p:nvGrpSpPr>
        <p:grpSpPr>
          <a:xfrm>
            <a:off x="6131576" y="2239427"/>
            <a:ext cx="228216" cy="234082"/>
            <a:chOff x="3945685" y="2070674"/>
            <a:chExt cx="1151358" cy="1144474"/>
          </a:xfrm>
        </p:grpSpPr>
        <p:sp>
          <p:nvSpPr>
            <p:cNvPr id="51" name="正方形/長方形 50"/>
            <p:cNvSpPr/>
            <p:nvPr/>
          </p:nvSpPr>
          <p:spPr>
            <a:xfrm>
              <a:off x="4162656" y="2070675"/>
              <a:ext cx="347077" cy="427946"/>
            </a:xfrm>
            <a:prstGeom prst="rect">
              <a:avLst/>
            </a:prstGeom>
            <a:solidFill>
              <a:schemeClr val="accent4"/>
            </a:solidFill>
            <a:ln w="19050" cap="rnd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52" name="直線コネクタ 51"/>
            <p:cNvCxnSpPr/>
            <p:nvPr/>
          </p:nvCxnSpPr>
          <p:spPr>
            <a:xfrm>
              <a:off x="3945685" y="2070674"/>
              <a:ext cx="11798" cy="114447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3964366" y="3215148"/>
              <a:ext cx="1132677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flipV="1">
              <a:off x="5097043" y="2383339"/>
              <a:ext cx="0" cy="831809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H="1">
              <a:off x="3945685" y="2070674"/>
              <a:ext cx="832792" cy="1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flipH="1" flipV="1">
              <a:off x="4778477" y="2070675"/>
              <a:ext cx="318566" cy="31266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V="1">
              <a:off x="4168878" y="279924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V="1">
              <a:off x="4923501" y="279924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H="1">
              <a:off x="4168878" y="2800237"/>
              <a:ext cx="754623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V="1">
              <a:off x="4697853" y="2070675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flipV="1">
              <a:off x="4168878" y="2070674"/>
              <a:ext cx="0" cy="4159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flipH="1">
              <a:off x="4168878" y="2486580"/>
              <a:ext cx="528976" cy="0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テキスト ボックス 84"/>
          <p:cNvSpPr txBox="1"/>
          <p:nvPr/>
        </p:nvSpPr>
        <p:spPr>
          <a:xfrm>
            <a:off x="410470" y="1663292"/>
            <a:ext cx="443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接続クライアントの</a:t>
            </a:r>
            <a:r>
              <a:rPr kumimoji="1"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を表示</a:t>
            </a: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2697841" y="3937127"/>
            <a:ext cx="6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グラフ表示</a:t>
            </a: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2697841" y="2384843"/>
            <a:ext cx="6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リスト表示</a:t>
            </a:r>
          </a:p>
        </p:txBody>
      </p:sp>
      <p:grpSp>
        <p:nvGrpSpPr>
          <p:cNvPr id="92" name="グループ化 91"/>
          <p:cNvGrpSpPr/>
          <p:nvPr/>
        </p:nvGrpSpPr>
        <p:grpSpPr>
          <a:xfrm>
            <a:off x="5709198" y="3621359"/>
            <a:ext cx="3216436" cy="913658"/>
            <a:chOff x="4741677" y="3303089"/>
            <a:chExt cx="3390063" cy="493212"/>
          </a:xfrm>
        </p:grpSpPr>
        <p:sp>
          <p:nvSpPr>
            <p:cNvPr id="93" name="正方形/長方形 92"/>
            <p:cNvSpPr/>
            <p:nvPr/>
          </p:nvSpPr>
          <p:spPr>
            <a:xfrm>
              <a:off x="5054600" y="3303089"/>
              <a:ext cx="3077140" cy="49321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行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をクリックすると、</a:t>
              </a:r>
              <a:r>
                <a:rPr kumimoji="1" lang="en-US" altLang="ja-JP" sz="140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モニタリング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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ネットワーク サマリー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]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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[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クライアント</a:t>
              </a:r>
              <a:r>
                <a:rPr kumimoji="1" lang="en-US" altLang="ja-JP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]</a:t>
              </a:r>
              <a:r>
                <a:rPr kumimoji="1" lang="ja-JP" altLang="en-US" sz="1400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Wingdings" panose="05000000000000000000" pitchFamily="2" charset="2"/>
                </a:rPr>
                <a:t> に移動</a:t>
              </a:r>
              <a:endParaRPr kumimoji="1"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4" name="正方形/長方形 93"/>
            <p:cNvSpPr/>
            <p:nvPr/>
          </p:nvSpPr>
          <p:spPr>
            <a:xfrm>
              <a:off x="4741677" y="3303089"/>
              <a:ext cx="312922" cy="45293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600" b="1" dirty="0" smtClean="0">
                  <a:solidFill>
                    <a:schemeClr val="bg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endParaRPr kumimoji="1" lang="ja-JP" altLang="en-US" sz="1600" b="1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95" name="楕円 94"/>
          <p:cNvSpPr>
            <a:spLocks noChangeAspect="1"/>
          </p:cNvSpPr>
          <p:nvPr/>
        </p:nvSpPr>
        <p:spPr>
          <a:xfrm>
            <a:off x="5200772" y="2260851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6" name="楕円 95"/>
          <p:cNvSpPr>
            <a:spLocks noChangeAspect="1"/>
          </p:cNvSpPr>
          <p:nvPr/>
        </p:nvSpPr>
        <p:spPr>
          <a:xfrm>
            <a:off x="3425938" y="3157649"/>
            <a:ext cx="247984" cy="24798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6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554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IpIUY9C5PYeJwlb55EEG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Fu9dLcd815CFbWkkYHbg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Fu9dLcd815CFbWkkYHbg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9iUBUOPgLVEcoNrEhsfZH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h6K7pCt7EbBmsgB0ep0C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8D9kjAhH9pYiwPCa6RF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8D9kjAhH9pYiwPCa6RF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SHoVbBXsAIXo27pHKhU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SHoVbBXsAIXo27pHKhU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4KW38GmiAzZDTeNv1ZNW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h6K7pCt7EbBmsgB0ep0C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8D9kjAhH9pYiwPCa6RF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SHoVbBXsAIXo27pHKhU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SHoVbBXsAIXo27pHKhU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IpIUY9C5PYeJwlb55EEG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Fu9dLcd815CFbWkkYHbg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4KW38GmiAzZDTeNv1ZNWE"/>
</p:tagLst>
</file>

<file path=ppt/theme/theme1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ユーザー定義 8">
      <a:majorFont>
        <a:latin typeface="CiscoSansTT ExtraLight"/>
        <a:ea typeface="CiscoSansJPN Light"/>
        <a:cs typeface=""/>
      </a:majorFont>
      <a:minorFont>
        <a:latin typeface="CiscoSansTT ExtraLight"/>
        <a:ea typeface="CiscoSansJP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kumimoji="1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3" id="{4FE25F55-05AF-4A58-A3E8-DBCBE6F8ACDE}" vid="{75AFD5C8-AC03-4291-9905-9D0588D63D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template_JPN</Template>
  <TotalTime>36663</TotalTime>
  <Words>5385</Words>
  <Application>Microsoft Office PowerPoint</Application>
  <PresentationFormat>画面に合わせる (16:9)</PresentationFormat>
  <Paragraphs>1296</Paragraphs>
  <Slides>129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129</vt:i4>
      </vt:variant>
    </vt:vector>
  </HeadingPairs>
  <TitlesOfParts>
    <vt:vector size="145" baseType="lpstr">
      <vt:lpstr>CiscoSansJPN Light</vt:lpstr>
      <vt:lpstr>Helvetica Neue Thin</vt:lpstr>
      <vt:lpstr>ＭＳ Ｐゴシック</vt:lpstr>
      <vt:lpstr>Tipo de letra del sistema Fina</vt:lpstr>
      <vt:lpstr>メイリオ</vt:lpstr>
      <vt:lpstr>Arial</vt:lpstr>
      <vt:lpstr>Arial Narrow</vt:lpstr>
      <vt:lpstr>Calibri</vt:lpstr>
      <vt:lpstr>CiscoSans</vt:lpstr>
      <vt:lpstr>CiscoSans ExtraLight</vt:lpstr>
      <vt:lpstr>CiscoSans Thin</vt:lpstr>
      <vt:lpstr>CiscoSansTT ExtraLight</vt:lpstr>
      <vt:lpstr>CiscoSansTT Thin</vt:lpstr>
      <vt:lpstr>Courier New</vt:lpstr>
      <vt:lpstr>Wingdings</vt:lpstr>
      <vt:lpstr>Blue theme 2015 16x9</vt:lpstr>
      <vt:lpstr>Cisco Mobility Express 8.4 セットアップガイド</vt:lpstr>
      <vt:lpstr>表記について</vt:lpstr>
      <vt:lpstr>参考サイト</vt:lpstr>
      <vt:lpstr>シスコ無線</vt:lpstr>
      <vt:lpstr>シスコ無線LANのメリット</vt:lpstr>
      <vt:lpstr>Cisco Mobility Express Setup とは</vt:lpstr>
      <vt:lpstr>ベスト プラクティス</vt:lpstr>
      <vt:lpstr>分散と集中の比較 : 管理</vt:lpstr>
      <vt:lpstr>アプライアンス vs. ME</vt:lpstr>
      <vt:lpstr>物理コントローラとの比較</vt:lpstr>
      <vt:lpstr>Mobility Express とアプライアンスWLCの比較</vt:lpstr>
      <vt:lpstr>APタイプ</vt:lpstr>
      <vt:lpstr>Cisco 802.11ac Wave 2 対応AP 製品一覧</vt:lpstr>
      <vt:lpstr>ME対応アクセスポイントとスケーラビリティ</vt:lpstr>
      <vt:lpstr>アクセスポイントのサポート モード</vt:lpstr>
      <vt:lpstr>Mobility Express ソリューション日本語対応</vt:lpstr>
      <vt:lpstr>はじめるまえに</vt:lpstr>
      <vt:lpstr>設計の 勘どころ</vt:lpstr>
      <vt:lpstr>展開例 : 小規模単体オフィス (1台からでも)</vt:lpstr>
      <vt:lpstr>通信パス / トポロジ</vt:lpstr>
      <vt:lpstr>ME 管理ネットワーク</vt:lpstr>
      <vt:lpstr>スイッチの設定</vt:lpstr>
      <vt:lpstr>ME、APへのIPアドレス割当て</vt:lpstr>
      <vt:lpstr>ME 管理ネットワークとAPの接続</vt:lpstr>
      <vt:lpstr>ME 冗長機能</vt:lpstr>
      <vt:lpstr>ME 冗長機能</vt:lpstr>
      <vt:lpstr>次のME候補の選択</vt:lpstr>
      <vt:lpstr>ME 設定の同期</vt:lpstr>
      <vt:lpstr>ME 冗長の仕方</vt:lpstr>
      <vt:lpstr>ネットワーク図</vt:lpstr>
      <vt:lpstr>設定手順</vt:lpstr>
      <vt:lpstr>用語 : WLAN</vt:lpstr>
      <vt:lpstr>ME 8.4 セットアップ</vt:lpstr>
      <vt:lpstr>AP1832I/1852I</vt:lpstr>
      <vt:lpstr>OS起動</vt:lpstr>
      <vt:lpstr>AP/Mobility Express起動後</vt:lpstr>
      <vt:lpstr>CiscoAirProvisionに接続</vt:lpstr>
      <vt:lpstr>管理者アカウントの作成</vt:lpstr>
      <vt:lpstr>設定は 3 ステップで完了</vt:lpstr>
      <vt:lpstr>1. コントローラのセットアップ 1/2</vt:lpstr>
      <vt:lpstr>1. コントローラのセットアップ 2/2</vt:lpstr>
      <vt:lpstr>2. ワイヤレス ネットワークの作成</vt:lpstr>
      <vt:lpstr>2. ワイヤレス ネットワークの作成 (補足)</vt:lpstr>
      <vt:lpstr>3. 詳細設定</vt:lpstr>
      <vt:lpstr>設定の確認</vt:lpstr>
      <vt:lpstr>管理画面に接続</vt:lpstr>
      <vt:lpstr>追加作業</vt:lpstr>
      <vt:lpstr>DHCPプールの追加 VLANの設定</vt:lpstr>
      <vt:lpstr>無線クライアント向けDHCPサービス</vt:lpstr>
      <vt:lpstr>WLAN詳細画面</vt:lpstr>
      <vt:lpstr>無線クライアント向けDHCPサービス</vt:lpstr>
      <vt:lpstr>無線クライアント向けDHCPサービス (続き)</vt:lpstr>
      <vt:lpstr>VLANの設定</vt:lpstr>
      <vt:lpstr>VLANの設定</vt:lpstr>
      <vt:lpstr>VLANの設定 (続き)</vt:lpstr>
      <vt:lpstr>VLANの設定</vt:lpstr>
      <vt:lpstr>VLANの設定</vt:lpstr>
      <vt:lpstr>VLANの設定 (続き)</vt:lpstr>
      <vt:lpstr>VLANの設定 (続き)</vt:lpstr>
      <vt:lpstr>よくある サービスの追加、変更</vt:lpstr>
      <vt:lpstr>DHCPプールの追加</vt:lpstr>
      <vt:lpstr>無線クライアント向けDHCPサービス</vt:lpstr>
      <vt:lpstr>WLAN詳細画面</vt:lpstr>
      <vt:lpstr>無線クライアント向けDHCPサービス</vt:lpstr>
      <vt:lpstr>無線クライアント向けDHCPサービス (続き)</vt:lpstr>
      <vt:lpstr>VLANの設定</vt:lpstr>
      <vt:lpstr>VLANの設定</vt:lpstr>
      <vt:lpstr>VLANの設定</vt:lpstr>
      <vt:lpstr>VLANの設定 : DHCPプールを利用しない場合</vt:lpstr>
      <vt:lpstr>VLANの設定 : DHCPプールを利用する場合</vt:lpstr>
      <vt:lpstr>SSIDの追加</vt:lpstr>
      <vt:lpstr>DHCPサービスの利用</vt:lpstr>
      <vt:lpstr>SSIDの追加 1</vt:lpstr>
      <vt:lpstr>SSIDの追加 2</vt:lpstr>
      <vt:lpstr>WLAN : WLANセキュリティ</vt:lpstr>
      <vt:lpstr>WLAN : VLANとファイアウォール</vt:lpstr>
      <vt:lpstr>WLAN : VLANとファイアウォール</vt:lpstr>
      <vt:lpstr>RF最適化</vt:lpstr>
      <vt:lpstr>RF(電波) の最適化</vt:lpstr>
      <vt:lpstr>RF(電波) の最適化</vt:lpstr>
      <vt:lpstr>クライアント密度の目安</vt:lpstr>
      <vt:lpstr>トラフィック タイプに依存したカバレッジ</vt:lpstr>
      <vt:lpstr>可視化</vt:lpstr>
      <vt:lpstr>可視化</vt:lpstr>
      <vt:lpstr>通信の可視化</vt:lpstr>
      <vt:lpstr>クライントのプロファイル</vt:lpstr>
      <vt:lpstr>MACアドレスフィルタ</vt:lpstr>
      <vt:lpstr>MACアドレスの登録 1</vt:lpstr>
      <vt:lpstr>MACアドレスの登録 2</vt:lpstr>
      <vt:lpstr>WLANへ適用</vt:lpstr>
      <vt:lpstr>WLAN : WLANセキュリティ</vt:lpstr>
      <vt:lpstr>MACアドレス一覧</vt:lpstr>
      <vt:lpstr>外部RADIUSサーバとの連携</vt:lpstr>
      <vt:lpstr>確認と監視</vt:lpstr>
      <vt:lpstr>日常の監視</vt:lpstr>
      <vt:lpstr>ネットワーク サマリー</vt:lpstr>
      <vt:lpstr>ダッシュレットのアイコン</vt:lpstr>
      <vt:lpstr>アクセスポイント</vt:lpstr>
      <vt:lpstr>オペレーティングシステム</vt:lpstr>
      <vt:lpstr>アプリケーション</vt:lpstr>
      <vt:lpstr>クライアント</vt:lpstr>
      <vt:lpstr>上位WLAN</vt:lpstr>
      <vt:lpstr>APの確認</vt:lpstr>
      <vt:lpstr>アクセスポイントの一覧</vt:lpstr>
      <vt:lpstr>アクセスポイントの詳細1/2</vt:lpstr>
      <vt:lpstr>アクセスポイントの詳細2/2 RFのトラブルシューティング 1/2</vt:lpstr>
      <vt:lpstr>アクセスポイントの詳細2/2 RFのトラブルシューティング 2/2</vt:lpstr>
      <vt:lpstr>アクセスポイントの詳細2/2 クライアント</vt:lpstr>
      <vt:lpstr>クライアントの 確認</vt:lpstr>
      <vt:lpstr>接続クライアントの一覧</vt:lpstr>
      <vt:lpstr>クライアントの詳細 1/4</vt:lpstr>
      <vt:lpstr>クライアントの詳細 2/4 : 通信経路の確認</vt:lpstr>
      <vt:lpstr>クライアントの詳細 3/4 : 疎通確認</vt:lpstr>
      <vt:lpstr>クライアントの詳細 4/4 : 通信のキャプチャ</vt:lpstr>
      <vt:lpstr>その他</vt:lpstr>
      <vt:lpstr>よく聞かれる質問</vt:lpstr>
      <vt:lpstr>コントローラの初期化</vt:lpstr>
      <vt:lpstr>アクセスポイントの型番から読み取れる情報</vt:lpstr>
      <vt:lpstr>2つのイメージ</vt:lpstr>
      <vt:lpstr>MEモードとCAPWAPモード</vt:lpstr>
      <vt:lpstr>Zipファイルを展開</vt:lpstr>
      <vt:lpstr>MEモードAPのアップデートイメージ  ZIPファイルの中身と対応機種</vt:lpstr>
      <vt:lpstr>Cisco ME イメージが含まれた場合</vt:lpstr>
      <vt:lpstr>イメージの更新</vt:lpstr>
      <vt:lpstr>APモードの確認</vt:lpstr>
      <vt:lpstr>MEからCAPWAPへ変換</vt:lpstr>
      <vt:lpstr>MEに変換後、MEが起動しないとき</vt:lpstr>
      <vt:lpstr>困ったときは？</vt:lpstr>
      <vt:lpstr>PowerPoint プレゼンテーション</vt:lpstr>
    </vt:vector>
  </TitlesOfParts>
  <Company>Cisco Systems,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Cisco Mobility Express 8.4 セットアップガイド</dc:title>
  <dc:creator>Toshiya Ando (tosando)</dc:creator>
  <cp:lastModifiedBy>Sachiko Wakuta -T (swakuta - Adecco at Cisco)</cp:lastModifiedBy>
  <cp:revision>617</cp:revision>
  <cp:lastPrinted>2017-09-08T06:57:59Z</cp:lastPrinted>
  <dcterms:created xsi:type="dcterms:W3CDTF">2017-05-30T05:07:34Z</dcterms:created>
  <dcterms:modified xsi:type="dcterms:W3CDTF">2017-09-13T01:33:22Z</dcterms:modified>
</cp:coreProperties>
</file>