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8"/>
  </p:notesMasterIdLst>
  <p:handoutMasterIdLst>
    <p:handoutMasterId r:id="rId39"/>
  </p:handoutMasterIdLst>
  <p:sldIdLst>
    <p:sldId id="256" r:id="rId2"/>
    <p:sldId id="300" r:id="rId3"/>
    <p:sldId id="301" r:id="rId4"/>
    <p:sldId id="302" r:id="rId5"/>
    <p:sldId id="303" r:id="rId6"/>
    <p:sldId id="304" r:id="rId7"/>
    <p:sldId id="305" r:id="rId8"/>
    <p:sldId id="306" r:id="rId9"/>
    <p:sldId id="307" r:id="rId10"/>
    <p:sldId id="308" r:id="rId11"/>
    <p:sldId id="309" r:id="rId12"/>
    <p:sldId id="310" r:id="rId13"/>
    <p:sldId id="311" r:id="rId14"/>
    <p:sldId id="312" r:id="rId15"/>
    <p:sldId id="313" r:id="rId16"/>
    <p:sldId id="314" r:id="rId17"/>
    <p:sldId id="315" r:id="rId18"/>
    <p:sldId id="316" r:id="rId19"/>
    <p:sldId id="317" r:id="rId20"/>
    <p:sldId id="318" r:id="rId21"/>
    <p:sldId id="319" r:id="rId22"/>
    <p:sldId id="320" r:id="rId23"/>
    <p:sldId id="321" r:id="rId24"/>
    <p:sldId id="322" r:id="rId25"/>
    <p:sldId id="323" r:id="rId26"/>
    <p:sldId id="324" r:id="rId27"/>
    <p:sldId id="325" r:id="rId28"/>
    <p:sldId id="326" r:id="rId29"/>
    <p:sldId id="327" r:id="rId30"/>
    <p:sldId id="328" r:id="rId31"/>
    <p:sldId id="329" r:id="rId32"/>
    <p:sldId id="330" r:id="rId33"/>
    <p:sldId id="331" r:id="rId34"/>
    <p:sldId id="332" r:id="rId35"/>
    <p:sldId id="333" r:id="rId36"/>
    <p:sldId id="279" r:id="rId37"/>
  </p:sldIdLst>
  <p:sldSz cx="9144000" cy="5143500" type="screen16x9"/>
  <p:notesSz cx="6805613" cy="99441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AF"/>
    <a:srgbClr val="335FFA"/>
    <a:srgbClr val="FA661C"/>
    <a:srgbClr val="58585B"/>
    <a:srgbClr val="58595B"/>
    <a:srgbClr val="E8EBF1"/>
    <a:srgbClr val="4D4D4D"/>
    <a:srgbClr val="AB0810"/>
    <a:srgbClr val="FDBE24"/>
    <a:srgbClr val="90BD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88" autoAdjust="0"/>
    <p:restoredTop sz="89236" autoAdjust="0"/>
  </p:normalViewPr>
  <p:slideViewPr>
    <p:cSldViewPr snapToGrid="0" snapToObjects="1">
      <p:cViewPr varScale="1">
        <p:scale>
          <a:sx n="48" d="100"/>
          <a:sy n="48" d="100"/>
        </p:scale>
        <p:origin x="969" y="24"/>
      </p:cViewPr>
      <p:guideLst>
        <p:guide orient="horz" pos="1620"/>
        <p:guide pos="33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858E61C0-B6F7-4C9C-863F-D118B03799EB}" type="datetimeFigureOut">
              <a:rPr lang="en-US"/>
              <a:pPr>
                <a:defRPr/>
              </a:pPr>
              <a:t>7/11/2017</a:t>
            </a:fld>
            <a:endParaRPr lang="en-US"/>
          </a:p>
        </p:txBody>
      </p:sp>
      <p:sp>
        <p:nvSpPr>
          <p:cNvPr id="4" name="Footer Placeholder 3"/>
          <p:cNvSpPr>
            <a:spLocks noGrp="1"/>
          </p:cNvSpPr>
          <p:nvPr>
            <p:ph type="ftr" sz="quarter" idx="2"/>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EFF3F7B5-9A0B-40F3-A257-932ED5C8BDE7}" type="slidenum">
              <a:rPr lang="en-US"/>
              <a:pPr>
                <a:defRPr/>
              </a:pPr>
              <a:t>‹#›</a:t>
            </a:fld>
            <a:endParaRPr lang="en-US"/>
          </a:p>
        </p:txBody>
      </p:sp>
    </p:spTree>
    <p:extLst>
      <p:ext uri="{BB962C8B-B14F-4D97-AF65-F5344CB8AC3E}">
        <p14:creationId xmlns:p14="http://schemas.microsoft.com/office/powerpoint/2010/main" val="251463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099" cy="497205"/>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54939" y="0"/>
            <a:ext cx="2949099" cy="497205"/>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DE6EE8EE-BAD1-491A-8874-8394E5CA366F}" type="datetimeFigureOut">
              <a:rPr lang="en-US"/>
              <a:pPr>
                <a:defRPr/>
              </a:pPr>
              <a:t>7/11/2017</a:t>
            </a:fld>
            <a:endParaRPr lang="en-US"/>
          </a:p>
        </p:txBody>
      </p:sp>
      <p:sp>
        <p:nvSpPr>
          <p:cNvPr id="4" name="Slide Image Placeholder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0562" y="4723448"/>
            <a:ext cx="5444490" cy="4474845"/>
          </a:xfrm>
          <a:prstGeom prst="rect">
            <a:avLst/>
          </a:prstGeom>
        </p:spPr>
        <p:txBody>
          <a:bodyPr vert="horz" lIns="91440" tIns="45720" rIns="91440" bIns="45720" rtlCol="0"/>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US" noProof="0"/>
          </a:p>
        </p:txBody>
      </p:sp>
      <p:sp>
        <p:nvSpPr>
          <p:cNvPr id="6" name="Footer Placeholder 5"/>
          <p:cNvSpPr>
            <a:spLocks noGrp="1"/>
          </p:cNvSpPr>
          <p:nvPr>
            <p:ph type="ftr" sz="quarter" idx="4"/>
          </p:nvPr>
        </p:nvSpPr>
        <p:spPr>
          <a:xfrm>
            <a:off x="0" y="9445169"/>
            <a:ext cx="2949099" cy="497205"/>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54939" y="9445169"/>
            <a:ext cx="2949099" cy="497205"/>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3F6C1005-B323-4A04-B0D1-DB577C3C2ECA}" type="slidenum">
              <a:rPr lang="en-US"/>
              <a:pPr>
                <a:defRPr/>
              </a:pPr>
              <a:t>‹#›</a:t>
            </a:fld>
            <a:endParaRPr lang="en-US"/>
          </a:p>
        </p:txBody>
      </p:sp>
    </p:spTree>
    <p:extLst>
      <p:ext uri="{BB962C8B-B14F-4D97-AF65-F5344CB8AC3E}">
        <p14:creationId xmlns:p14="http://schemas.microsoft.com/office/powerpoint/2010/main" val="354889419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F6C1005-B323-4A04-B0D1-DB577C3C2ECA}" type="slidenum">
              <a:rPr lang="en-US" smtClean="0"/>
              <a:pPr>
                <a:defRPr/>
              </a:pPr>
              <a:t>1</a:t>
            </a:fld>
            <a:endParaRPr lang="en-US"/>
          </a:p>
        </p:txBody>
      </p:sp>
    </p:spTree>
    <p:extLst>
      <p:ext uri="{BB962C8B-B14F-4D97-AF65-F5344CB8AC3E}">
        <p14:creationId xmlns:p14="http://schemas.microsoft.com/office/powerpoint/2010/main" val="1168922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latin typeface="Calibri"/>
              </a:rPr>
              <a:pPr>
                <a:defRPr/>
              </a:pPr>
              <a:t>14</a:t>
            </a:fld>
            <a:endParaRPr lang="en-US">
              <a:solidFill>
                <a:prstClr val="black"/>
              </a:solidFill>
              <a:latin typeface="Calibri"/>
            </a:endParaRPr>
          </a:p>
        </p:txBody>
      </p:sp>
    </p:spTree>
    <p:extLst>
      <p:ext uri="{BB962C8B-B14F-4D97-AF65-F5344CB8AC3E}">
        <p14:creationId xmlns:p14="http://schemas.microsoft.com/office/powerpoint/2010/main" val="3929241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20000"/>
              </a:lnSpc>
              <a:spcBef>
                <a:spcPts val="0"/>
              </a:spcBef>
              <a:spcAft>
                <a:spcPts val="0"/>
              </a:spcAft>
              <a:buClrTx/>
              <a:buSzTx/>
              <a:buFont typeface="Arial"/>
              <a:buNone/>
              <a:tabLst/>
              <a:defRPr/>
            </a:pPr>
            <a:endParaRPr lang="en-US" altLang="ja-JP" dirty="0" smtClean="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474933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3197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635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9966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27735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73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7174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0590278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664033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2520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999651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8331910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4196237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8754889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948361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6537916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2773471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14561792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endParaRPr lang="en-US" sz="1200" b="0" i="0" kern="1200" dirty="0" smtClean="0">
              <a:solidFill>
                <a:schemeClr val="tx1"/>
              </a:solidFill>
              <a:effectLst/>
              <a:latin typeface="+mn-lt"/>
              <a:ea typeface="+mn-ea"/>
              <a:cs typeface="+mn-cs"/>
            </a:endParaRPr>
          </a:p>
        </p:txBody>
      </p:sp>
    </p:spTree>
    <p:extLst>
      <p:ext uri="{BB962C8B-B14F-4D97-AF65-F5344CB8AC3E}">
        <p14:creationId xmlns:p14="http://schemas.microsoft.com/office/powerpoint/2010/main" val="33998079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Arial" charset="0"/>
              <a:buNone/>
            </a:pPr>
            <a:r>
              <a:rPr lang="en-US" sz="1200" b="0" i="0" kern="1200" dirty="0" smtClean="0">
                <a:solidFill>
                  <a:schemeClr val="tx1"/>
                </a:solidFill>
                <a:effectLst/>
                <a:latin typeface="+mn-lt"/>
                <a:ea typeface="+mn-ea"/>
                <a:cs typeface="+mn-cs"/>
              </a:rPr>
              <a:t>SAN: Subject Alternative Name</a:t>
            </a:r>
          </a:p>
        </p:txBody>
      </p:sp>
    </p:spTree>
    <p:extLst>
      <p:ext uri="{BB962C8B-B14F-4D97-AF65-F5344CB8AC3E}">
        <p14:creationId xmlns:p14="http://schemas.microsoft.com/office/powerpoint/2010/main" val="262461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52147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8743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79504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845508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0718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7433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0500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53721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Title Slide-animated gradient">
    <p:bg>
      <p:bgPr>
        <a:gradFill>
          <a:gsLst>
            <a:gs pos="0">
              <a:schemeClr val="bg2"/>
            </a:gs>
            <a:gs pos="100000">
              <a:schemeClr val="accent1"/>
            </a:gs>
          </a:gsLst>
          <a:lin ang="5400000" scaled="0"/>
        </a:gradFill>
        <a:effectLst/>
      </p:bgPr>
    </p:bg>
    <p:spTree>
      <p:nvGrpSpPr>
        <p:cNvPr id="1" name=""/>
        <p:cNvGrpSpPr/>
        <p:nvPr/>
      </p:nvGrpSpPr>
      <p:grpSpPr>
        <a:xfrm>
          <a:off x="0" y="0"/>
          <a:ext cx="0" cy="0"/>
          <a:chOff x="0" y="0"/>
          <a:chExt cx="0" cy="0"/>
        </a:xfrm>
      </p:grpSpPr>
      <p:pic>
        <p:nvPicPr>
          <p:cNvPr id="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5450" y="323850"/>
            <a:ext cx="941388" cy="58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Subtitle 2"/>
          <p:cNvSpPr>
            <a:spLocks noGrp="1"/>
          </p:cNvSpPr>
          <p:nvPr>
            <p:ph type="subTitle" idx="1"/>
          </p:nvPr>
        </p:nvSpPr>
        <p:spPr>
          <a:xfrm>
            <a:off x="469496" y="3793198"/>
            <a:ext cx="8296421" cy="288131"/>
          </a:xfrm>
          <a:prstGeom prst="rect">
            <a:avLst/>
          </a:prstGeom>
        </p:spPr>
        <p:txBody>
          <a:bodyPr lIns="91420" tIns="45710" rIns="91420" bIns="45710" anchor="b" anchorCtr="0">
            <a:noAutofit/>
          </a:bodyPr>
          <a:lstStyle>
            <a:lvl1pPr marL="0" indent="0" algn="l">
              <a:buNone/>
              <a:defRPr sz="1400" b="0" i="0">
                <a:solidFill>
                  <a:srgbClr val="FFFFFE"/>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ja-JP" altLang="en-US" smtClean="0"/>
              <a:t>マスター サブタイトルの書式設定</a:t>
            </a:r>
            <a:endParaRPr lang="en-US" dirty="0"/>
          </a:p>
        </p:txBody>
      </p:sp>
      <p:sp>
        <p:nvSpPr>
          <p:cNvPr id="17" name="Text Placeholder 38"/>
          <p:cNvSpPr>
            <a:spLocks noGrp="1"/>
          </p:cNvSpPr>
          <p:nvPr>
            <p:ph type="body" sz="quarter" idx="11"/>
          </p:nvPr>
        </p:nvSpPr>
        <p:spPr>
          <a:xfrm>
            <a:off x="469496" y="4033195"/>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8" name="Text Placeholder 40"/>
          <p:cNvSpPr>
            <a:spLocks noGrp="1"/>
          </p:cNvSpPr>
          <p:nvPr>
            <p:ph type="body" sz="quarter" idx="12"/>
          </p:nvPr>
        </p:nvSpPr>
        <p:spPr>
          <a:xfrm>
            <a:off x="469496" y="4273192"/>
            <a:ext cx="8296421" cy="288131"/>
          </a:xfrm>
          <a:prstGeom prst="rect">
            <a:avLst/>
          </a:prstGeom>
        </p:spPr>
        <p:txBody>
          <a:bodyPr lIns="91420" tIns="45710" rIns="91420" bIns="45710"/>
          <a:lstStyle>
            <a:lvl1pPr marL="0" indent="0" algn="l">
              <a:buFontTx/>
              <a:buNone/>
              <a:defRPr lang="en-US" sz="1400" b="0" i="0" kern="1200" dirty="0" smtClean="0">
                <a:solidFill>
                  <a:srgbClr val="FFFFFE"/>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ja-JP" altLang="en-US" smtClean="0"/>
              <a:t>マスター テキストの書式設定</a:t>
            </a:r>
          </a:p>
        </p:txBody>
      </p:sp>
      <p:sp>
        <p:nvSpPr>
          <p:cNvPr id="19" name="Text Placeholder 2"/>
          <p:cNvSpPr>
            <a:spLocks noGrp="1"/>
          </p:cNvSpPr>
          <p:nvPr>
            <p:ph type="body" sz="quarter" idx="13"/>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aseline="0">
                <a:solidFill>
                  <a:srgbClr val="FFFFFE"/>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ja-JP" altLang="en-US" smtClean="0"/>
              <a:t>マスター テキストの書式設定</a:t>
            </a:r>
          </a:p>
        </p:txBody>
      </p:sp>
      <p:sp>
        <p:nvSpPr>
          <p:cNvPr id="20" name="Title 1"/>
          <p:cNvSpPr>
            <a:spLocks noGrp="1"/>
          </p:cNvSpPr>
          <p:nvPr>
            <p:ph type="ctrTitle"/>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5200" b="0" i="0" spc="0" baseline="0">
                <a:solidFill>
                  <a:srgbClr val="FFFFFE"/>
                </a:solidFill>
                <a:latin typeface="+mj-lt"/>
                <a:cs typeface="CiscoSans Thin"/>
              </a:defRPr>
            </a:lvl1pPr>
          </a:lstStyle>
          <a:p>
            <a:r>
              <a:rPr lang="ja-JP" altLang="en-US" smtClean="0"/>
              <a:t>マスター タイトルの書式設定</a:t>
            </a:r>
            <a:endParaRPr lang="en-US" dirty="0"/>
          </a:p>
        </p:txBody>
      </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Blue - Blank Slide">
    <p:spTree>
      <p:nvGrpSpPr>
        <p:cNvPr id="1" name=""/>
        <p:cNvGrpSpPr/>
        <p:nvPr/>
      </p:nvGrpSpPr>
      <p:grpSpPr>
        <a:xfrm>
          <a:off x="0" y="0"/>
          <a:ext cx="0" cy="0"/>
          <a:chOff x="0" y="0"/>
          <a:chExt cx="0" cy="0"/>
        </a:xfrm>
      </p:grpSpPr>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Tree>
    <p:extLst>
      <p:ext uri="{BB962C8B-B14F-4D97-AF65-F5344CB8AC3E}">
        <p14:creationId xmlns:p14="http://schemas.microsoft.com/office/powerpoint/2010/main" val="4190007793"/>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1" orient="horz" pos="2748">
          <p15:clr>
            <a:srgbClr val="FBAE40"/>
          </p15:clr>
        </p15:guide>
        <p15:guide id="2" orient="horz" pos="396">
          <p15:clr>
            <a:srgbClr val="FBAE40"/>
          </p15:clr>
        </p15:guide>
        <p15:guide id="3" pos="336">
          <p15:clr>
            <a:srgbClr val="FBAE40"/>
          </p15:clr>
        </p15:guide>
        <p15:guide id="4" pos="54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62301" y="1347788"/>
            <a:ext cx="8277344" cy="3168210"/>
          </a:xfrm>
          <a:prstGeom prst="rect">
            <a:avLst/>
          </a:prstGeom>
        </p:spPr>
        <p:txBody>
          <a:bodyPr lIns="91420" tIns="45710" rIns="91420" bIns="45710">
            <a:noAutofit/>
          </a:bodyPr>
          <a:lstStyle>
            <a:lvl1pPr marL="280928" indent="-223792">
              <a:lnSpc>
                <a:spcPct val="95000"/>
              </a:lnSpc>
              <a:spcBef>
                <a:spcPts val="1110"/>
              </a:spcBef>
              <a:buClr>
                <a:schemeClr val="tx2"/>
              </a:buClr>
              <a:buSzPct val="80000"/>
              <a:buFont typeface="Arial"/>
              <a:buChar char="•"/>
              <a:defRPr sz="2000" b="0" i="0">
                <a:solidFill>
                  <a:schemeClr val="tx2"/>
                </a:solidFill>
                <a:latin typeface="+mn-lt"/>
                <a:cs typeface="CiscoSans ExtraLight"/>
              </a:defRPr>
            </a:lvl1pPr>
            <a:lvl2pPr marL="507895" indent="-215855">
              <a:lnSpc>
                <a:spcPct val="95000"/>
              </a:lnSpc>
              <a:spcBef>
                <a:spcPts val="450"/>
              </a:spcBef>
              <a:buClr>
                <a:schemeClr val="tx2"/>
              </a:buClr>
              <a:buSzPct val="80000"/>
              <a:buFont typeface="Arial"/>
              <a:buChar char="•"/>
              <a:defRPr sz="1800" b="0" i="0">
                <a:solidFill>
                  <a:schemeClr val="tx2"/>
                </a:solidFill>
                <a:latin typeface="+mn-lt"/>
                <a:cs typeface="CiscoSans ExtraLight"/>
              </a:defRPr>
            </a:lvl2pPr>
            <a:lvl3pPr marL="747558" indent="-171415">
              <a:buClr>
                <a:schemeClr val="tx2"/>
              </a:buClr>
              <a:buSzPct val="80000"/>
              <a:buFont typeface="Arial"/>
              <a:buChar char="•"/>
              <a:defRPr sz="1600" b="0" i="0">
                <a:solidFill>
                  <a:schemeClr val="tx2"/>
                </a:solidFill>
                <a:latin typeface="+mn-lt"/>
                <a:cs typeface="CiscoSans ExtraLight"/>
              </a:defRPr>
            </a:lvl3pPr>
            <a:lvl4pPr marL="911035" indent="-171415">
              <a:buClr>
                <a:schemeClr val="tx2"/>
              </a:buClr>
              <a:buSzPct val="80000"/>
              <a:buFont typeface="Arial"/>
              <a:buChar char="•"/>
              <a:defRPr sz="1400" b="0" i="0">
                <a:solidFill>
                  <a:schemeClr val="tx2"/>
                </a:solidFill>
                <a:latin typeface="+mn-lt"/>
                <a:cs typeface="CiscoSans ExtraLight"/>
              </a:defRPr>
            </a:lvl4pPr>
            <a:lvl5pPr marL="1082450" indent="-168240">
              <a:buClr>
                <a:schemeClr val="tx2"/>
              </a:buClr>
              <a:buSzPct val="80000"/>
              <a:buFont typeface="Arial"/>
              <a:buChar char="•"/>
              <a:defRPr sz="1200" b="0" i="0">
                <a:solidFill>
                  <a:schemeClr val="tx2"/>
                </a:solidFill>
                <a:latin typeface="+mn-lt"/>
                <a:cs typeface="CiscoSans ExtraLight"/>
              </a:defRPr>
            </a:lvl5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117436396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_Title only">
    <p:spTree>
      <p:nvGrpSpPr>
        <p:cNvPr id="1" name=""/>
        <p:cNvGrpSpPr/>
        <p:nvPr/>
      </p:nvGrpSpPr>
      <p:grpSpPr>
        <a:xfrm>
          <a:off x="0" y="0"/>
          <a:ext cx="0" cy="0"/>
          <a:chOff x="0" y="0"/>
          <a:chExt cx="0" cy="0"/>
        </a:xfrm>
      </p:grpSpPr>
      <p:sp>
        <p:nvSpPr>
          <p:cNvPr id="3"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ja-JP" altLang="en-US" smtClean="0"/>
              <a:t>マスター タイトルの書式設定</a:t>
            </a:r>
            <a:endParaRPr lang="en-GB" dirty="0"/>
          </a:p>
        </p:txBody>
      </p:sp>
    </p:spTree>
    <p:extLst>
      <p:ext uri="{BB962C8B-B14F-4D97-AF65-F5344CB8AC3E}">
        <p14:creationId xmlns:p14="http://schemas.microsoft.com/office/powerpoint/2010/main" val="426855634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gradFill rotWithShape="1">
          <a:gsLst>
            <a:gs pos="0">
              <a:schemeClr val="bg2"/>
            </a:gs>
            <a:gs pos="100000">
              <a:schemeClr val="accent1"/>
            </a:gs>
          </a:gsLst>
          <a:lin ang="5400000"/>
        </a:gradFill>
        <a:effectLst/>
      </p:bgPr>
    </p:bg>
    <p:spTree>
      <p:nvGrpSpPr>
        <p:cNvPr id="1" name=""/>
        <p:cNvGrpSpPr/>
        <p:nvPr/>
      </p:nvGrpSpPr>
      <p:grpSpPr>
        <a:xfrm>
          <a:off x="0" y="0"/>
          <a:ext cx="0" cy="0"/>
          <a:chOff x="0" y="0"/>
          <a:chExt cx="0" cy="0"/>
        </a:xfrm>
      </p:grpSpPr>
      <p:pic>
        <p:nvPicPr>
          <p:cNvPr id="3"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76638" y="1646238"/>
            <a:ext cx="1990725" cy="185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57134" indent="0">
              <a:lnSpc>
                <a:spcPct val="95000"/>
              </a:lnSpc>
              <a:spcBef>
                <a:spcPts val="1110"/>
              </a:spcBef>
              <a:buClr>
                <a:schemeClr val="tx1"/>
              </a:buClr>
              <a:buSzPct val="80000"/>
              <a:buFont typeface="Arial"/>
              <a:buNone/>
              <a:defRPr sz="3700" b="0" i="0">
                <a:solidFill>
                  <a:schemeClr val="tx1">
                    <a:lumMod val="50000"/>
                  </a:schemeClr>
                </a:solidFill>
                <a:latin typeface="Hiragino Sans W3" charset="-128"/>
                <a:ea typeface="Hiragino Sans W3" charset="-128"/>
                <a:cs typeface="Hiragino Sans W3" charset="-128"/>
              </a:defRPr>
            </a:lvl1pPr>
            <a:lvl2pPr marL="292033"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28" indent="0">
              <a:buClr>
                <a:schemeClr val="tx1"/>
              </a:buClr>
              <a:buSzPct val="80000"/>
              <a:buFont typeface="Arial"/>
              <a:buNone/>
              <a:defRPr sz="1600" b="0" i="0">
                <a:solidFill>
                  <a:srgbClr val="676767"/>
                </a:solidFill>
                <a:latin typeface="+mn-lt"/>
                <a:cs typeface="CiscoSans ExtraLight"/>
              </a:defRPr>
            </a:lvl3pPr>
            <a:lvl4pPr marL="739601" indent="0">
              <a:buClr>
                <a:schemeClr val="tx1"/>
              </a:buClr>
              <a:buSzPct val="80000"/>
              <a:buFont typeface="Arial"/>
              <a:buNone/>
              <a:defRPr sz="1400" b="0" i="0">
                <a:solidFill>
                  <a:srgbClr val="676767"/>
                </a:solidFill>
                <a:latin typeface="+mn-lt"/>
                <a:cs typeface="CiscoSans ExtraLight"/>
              </a:defRPr>
            </a:lvl4pPr>
            <a:lvl5pPr marL="914187" indent="0">
              <a:buClr>
                <a:schemeClr val="tx1"/>
              </a:buClr>
              <a:buSzPct val="80000"/>
              <a:buFont typeface="Arial"/>
              <a:buNone/>
              <a:defRPr sz="1200" b="0" i="0">
                <a:solidFill>
                  <a:srgbClr val="676767"/>
                </a:solidFill>
                <a:latin typeface="+mn-lt"/>
                <a:cs typeface="CiscoSans ExtraLight"/>
              </a:defRPr>
            </a:lvl5pPr>
          </a:lstStyle>
          <a:p>
            <a:pPr lvl="0"/>
            <a:r>
              <a:rPr lang="en-US" altLang="ja-JP"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lumMod val="50000"/>
                  </a:schemeClr>
                </a:solidFill>
                <a:latin typeface="Hiragino Sans W3" charset="-128"/>
                <a:ea typeface="Hiragino Sans W3" charset="-128"/>
                <a:cs typeface="Hiragino Sans W3" charset="-128"/>
              </a:defRPr>
            </a:lvl1pPr>
          </a:lstStyle>
          <a:p>
            <a:pPr lvl="0"/>
            <a:r>
              <a:rPr lang="en-US" altLang="ja-JP" smtClean="0"/>
              <a:t>Click to edit Master title style</a:t>
            </a:r>
            <a:endParaRPr lang="en-GB" dirty="0"/>
          </a:p>
        </p:txBody>
      </p:sp>
    </p:spTree>
    <p:extLst>
      <p:ext uri="{BB962C8B-B14F-4D97-AF65-F5344CB8AC3E}">
        <p14:creationId xmlns:p14="http://schemas.microsoft.com/office/powerpoint/2010/main" val="184820231"/>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ullet Slide With Titl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37766" y="1347788"/>
            <a:ext cx="8345488" cy="3168210"/>
          </a:xfrm>
          <a:prstGeom prst="rect">
            <a:avLst/>
          </a:prstGeom>
        </p:spPr>
        <p:txBody>
          <a:bodyPr lIns="91420" tIns="45710" rIns="91420" bIns="45710">
            <a:noAutofit/>
          </a:bodyPr>
          <a:lstStyle>
            <a:lvl1pPr marL="280921" indent="-223787">
              <a:lnSpc>
                <a:spcPct val="95000"/>
              </a:lnSpc>
              <a:spcBef>
                <a:spcPts val="1110"/>
              </a:spcBef>
              <a:buClr>
                <a:schemeClr val="tx2"/>
              </a:buClr>
              <a:buSzPct val="80000"/>
              <a:buFont typeface="Arial"/>
              <a:buChar char="•"/>
              <a:defRPr sz="3700" b="0" i="0">
                <a:solidFill>
                  <a:schemeClr val="tx2"/>
                </a:solidFill>
                <a:latin typeface="+mn-lt"/>
                <a:cs typeface="CiscoSans ExtraLight"/>
              </a:defRPr>
            </a:lvl1pPr>
            <a:lvl2pPr marL="507882" indent="-215849">
              <a:lnSpc>
                <a:spcPct val="95000"/>
              </a:lnSpc>
              <a:spcBef>
                <a:spcPts val="450"/>
              </a:spcBef>
              <a:buClr>
                <a:schemeClr val="tx1"/>
              </a:buClr>
              <a:buSzPct val="80000"/>
              <a:buFont typeface="Arial"/>
              <a:buChar char="•"/>
              <a:defRPr sz="1800" b="0" i="0">
                <a:solidFill>
                  <a:srgbClr val="676767"/>
                </a:solidFill>
                <a:latin typeface="+mn-lt"/>
                <a:cs typeface="CiscoSans ExtraLight"/>
              </a:defRPr>
            </a:lvl2pPr>
            <a:lvl3pPr marL="747539" indent="-171411">
              <a:buClr>
                <a:schemeClr val="tx1"/>
              </a:buClr>
              <a:buSzPct val="80000"/>
              <a:buFont typeface="Arial"/>
              <a:buChar char="•"/>
              <a:defRPr sz="1600" b="0" i="0">
                <a:solidFill>
                  <a:srgbClr val="676767"/>
                </a:solidFill>
                <a:latin typeface="+mn-lt"/>
                <a:cs typeface="CiscoSans ExtraLight"/>
              </a:defRPr>
            </a:lvl3pPr>
            <a:lvl4pPr marL="911012" indent="-171411">
              <a:buClr>
                <a:schemeClr val="tx1"/>
              </a:buClr>
              <a:buSzPct val="80000"/>
              <a:buFont typeface="Arial"/>
              <a:buChar char="•"/>
              <a:defRPr sz="1400" b="0" i="0">
                <a:solidFill>
                  <a:srgbClr val="676767"/>
                </a:solidFill>
                <a:latin typeface="+mn-lt"/>
                <a:cs typeface="CiscoSans ExtraLight"/>
              </a:defRPr>
            </a:lvl4pPr>
            <a:lvl5pPr marL="1082423" indent="-168236">
              <a:buClr>
                <a:schemeClr val="tx1"/>
              </a:buClr>
              <a:buSzPct val="80000"/>
              <a:buFont typeface="Arial"/>
              <a:buChar char="•"/>
              <a:defRPr sz="1200" b="0" i="0">
                <a:solidFill>
                  <a:srgbClr val="676767"/>
                </a:solidFill>
                <a:latin typeface="+mn-lt"/>
                <a:cs typeface="CiscoSans ExtraLight"/>
              </a:defRPr>
            </a:lvl5pPr>
          </a:lstStyle>
          <a:p>
            <a:pPr lvl="0"/>
            <a:r>
              <a:rPr lang="en-US" smtClean="0"/>
              <a:t>Click to edit Master text styles</a:t>
            </a:r>
          </a:p>
        </p:txBody>
      </p:sp>
      <p:sp>
        <p:nvSpPr>
          <p:cNvPr id="6" name="Title Placeholder 5"/>
          <p:cNvSpPr>
            <a:spLocks noGrp="1"/>
          </p:cNvSpPr>
          <p:nvPr>
            <p:ph type="title"/>
          </p:nvPr>
        </p:nvSpPr>
        <p:spPr bwMode="auto">
          <a:xfrm>
            <a:off x="437766" y="341314"/>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smtClean="0"/>
              <a:t>Click to edit Master title style</a:t>
            </a:r>
            <a:endParaRPr lang="en-GB" dirty="0"/>
          </a:p>
        </p:txBody>
      </p:sp>
    </p:spTree>
    <p:extLst>
      <p:ext uri="{BB962C8B-B14F-4D97-AF65-F5344CB8AC3E}">
        <p14:creationId xmlns:p14="http://schemas.microsoft.com/office/powerpoint/2010/main" val="197581233"/>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Blue - Big Idea BDM1">
    <p:bg>
      <p:bgPr>
        <a:gradFill>
          <a:gsLst>
            <a:gs pos="25000">
              <a:srgbClr val="006A91">
                <a:alpha val="74902"/>
              </a:srgbClr>
            </a:gs>
            <a:gs pos="75000">
              <a:srgbClr val="2F4DB0">
                <a:alpha val="74902"/>
              </a:srgbClr>
            </a:gs>
          </a:gsLst>
          <a:lin ang="3300000" scaled="0"/>
        </a:grad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BEBA8EAE-BF5A-486C-A8C5-ECC9F3942E4B}">
                <a14:imgProps xmlns:a14="http://schemas.microsoft.com/office/drawing/2010/main">
                  <a14:imgLayer r:embed="rId3">
                    <a14:imgEffect>
                      <a14:saturation sat="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0" y="2664"/>
            <a:ext cx="9144000" cy="5138173"/>
          </a:xfrm>
          <a:prstGeom prst="rect">
            <a:avLst/>
          </a:prstGeom>
        </p:spPr>
      </p:pic>
      <p:sp>
        <p:nvSpPr>
          <p:cNvPr id="13" name="Rectangle 12"/>
          <p:cNvSpPr/>
          <p:nvPr userDrawn="1"/>
        </p:nvSpPr>
        <p:spPr>
          <a:xfrm>
            <a:off x="0" y="0"/>
            <a:ext cx="9144000" cy="5143500"/>
          </a:xfrm>
          <a:prstGeom prst="rect">
            <a:avLst/>
          </a:prstGeom>
          <a:gradFill>
            <a:gsLst>
              <a:gs pos="25000">
                <a:srgbClr val="006A91">
                  <a:alpha val="74902"/>
                </a:srgbClr>
              </a:gs>
              <a:gs pos="75000">
                <a:srgbClr val="2F4DB0">
                  <a:alpha val="74902"/>
                </a:srgbClr>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0" name="Text Placeholder 3"/>
          <p:cNvSpPr>
            <a:spLocks noGrp="1"/>
          </p:cNvSpPr>
          <p:nvPr userDrawn="1">
            <p:ph type="body" sz="quarter" idx="10" hasCustomPrompt="1"/>
          </p:nvPr>
        </p:nvSpPr>
        <p:spPr>
          <a:xfrm>
            <a:off x="425455" y="895601"/>
            <a:ext cx="8274410" cy="3168210"/>
          </a:xfrm>
          <a:prstGeom prst="rect">
            <a:avLst/>
          </a:prstGeom>
        </p:spPr>
        <p:txBody>
          <a:bodyPr lIns="91420" tIns="45710" rIns="91420" bIns="45710">
            <a:noAutofit/>
          </a:bodyPr>
          <a:lstStyle>
            <a:lvl1pPr marL="0" indent="0">
              <a:lnSpc>
                <a:spcPts val="6500"/>
              </a:lnSpc>
              <a:spcBef>
                <a:spcPts val="0"/>
              </a:spcBef>
              <a:buClr>
                <a:schemeClr val="tx1"/>
              </a:buClr>
              <a:buSzPct val="80000"/>
              <a:buFont typeface="Arial"/>
              <a:buNone/>
              <a:defRPr sz="6000" b="0" i="0" spc="-150" baseline="0">
                <a:solidFill>
                  <a:schemeClr val="bg1"/>
                </a:solidFill>
                <a:latin typeface="MS PGothic" charset="-128"/>
                <a:ea typeface="MS PGothic" charset="-128"/>
                <a:cs typeface="MS PGothic" charset="-128"/>
              </a:defRPr>
            </a:lvl1pPr>
            <a:lvl2pPr marL="292040" indent="0">
              <a:lnSpc>
                <a:spcPct val="95000"/>
              </a:lnSpc>
              <a:spcBef>
                <a:spcPts val="450"/>
              </a:spcBef>
              <a:buClr>
                <a:schemeClr val="tx1"/>
              </a:buClr>
              <a:buSzPct val="80000"/>
              <a:buFont typeface="Arial"/>
              <a:buNone/>
              <a:defRPr sz="1800" b="0" i="0">
                <a:solidFill>
                  <a:srgbClr val="676767"/>
                </a:solidFill>
                <a:latin typeface="+mn-lt"/>
                <a:cs typeface="CiscoSans ExtraLight"/>
              </a:defRPr>
            </a:lvl2pPr>
            <a:lvl3pPr marL="576143" indent="0">
              <a:buClr>
                <a:schemeClr val="tx1"/>
              </a:buClr>
              <a:buSzPct val="80000"/>
              <a:buFont typeface="Arial"/>
              <a:buNone/>
              <a:defRPr sz="1600" b="0" i="0">
                <a:solidFill>
                  <a:srgbClr val="676767"/>
                </a:solidFill>
                <a:latin typeface="+mn-lt"/>
                <a:cs typeface="CiscoSans ExtraLight"/>
              </a:defRPr>
            </a:lvl3pPr>
            <a:lvl4pPr marL="739620" indent="0">
              <a:buClr>
                <a:schemeClr val="tx1"/>
              </a:buClr>
              <a:buSzPct val="80000"/>
              <a:buFont typeface="Arial"/>
              <a:buNone/>
              <a:defRPr sz="1400" b="0" i="0">
                <a:solidFill>
                  <a:srgbClr val="676767"/>
                </a:solidFill>
                <a:latin typeface="+mn-lt"/>
                <a:cs typeface="CiscoSans ExtraLight"/>
              </a:defRPr>
            </a:lvl4pPr>
            <a:lvl5pPr marL="914210" indent="0">
              <a:buClr>
                <a:schemeClr val="tx1"/>
              </a:buClr>
              <a:buSzPct val="80000"/>
              <a:buFont typeface="Arial"/>
              <a:buNone/>
              <a:defRPr sz="1200" b="0" i="0">
                <a:solidFill>
                  <a:srgbClr val="676767"/>
                </a:solidFill>
                <a:latin typeface="+mn-lt"/>
                <a:cs typeface="CiscoSans ExtraLight"/>
              </a:defRPr>
            </a:lvl5pPr>
          </a:lstStyle>
          <a:p>
            <a:pPr lvl="0"/>
            <a:r>
              <a:rPr lang="en-US" dirty="0" smtClean="0"/>
              <a:t>Click to edit big idea text.</a:t>
            </a:r>
          </a:p>
        </p:txBody>
      </p:sp>
      <p:sp>
        <p:nvSpPr>
          <p:cNvPr id="9" name="Rectangle 7"/>
          <p:cNvSpPr>
            <a:spLocks noChangeArrowheads="1"/>
          </p:cNvSpPr>
          <p:nvPr userDrawn="1"/>
        </p:nvSpPr>
        <p:spPr bwMode="ltGray">
          <a:xfrm>
            <a:off x="8458158"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bg1">
                    <a:alpha val="60000"/>
                  </a:schemeClr>
                </a:solidFill>
                <a:latin typeface="+mn-lt"/>
                <a:ea typeface="+mn-ea"/>
                <a:cs typeface="CiscoSans Thin"/>
              </a:rPr>
              <a:pPr algn="r" defTabSz="610744" fontAlgn="auto">
                <a:spcBef>
                  <a:spcPts val="0"/>
                </a:spcBef>
                <a:spcAft>
                  <a:spcPts val="0"/>
                </a:spcAft>
                <a:defRPr/>
              </a:pPr>
              <a:t>‹#›</a:t>
            </a:fld>
            <a:endParaRPr lang="en-US" sz="600" dirty="0">
              <a:solidFill>
                <a:schemeClr val="bg1">
                  <a:alpha val="60000"/>
                </a:schemeClr>
              </a:solidFill>
              <a:latin typeface="+mn-lt"/>
              <a:ea typeface="+mn-ea"/>
              <a:cs typeface="CiscoSans Thin"/>
            </a:endParaRPr>
          </a:p>
        </p:txBody>
      </p:sp>
      <p:sp>
        <p:nvSpPr>
          <p:cNvPr id="15" name="Rectangle 4"/>
          <p:cNvSpPr>
            <a:spLocks noChangeArrowheads="1"/>
          </p:cNvSpPr>
          <p:nvPr userDrawn="1"/>
        </p:nvSpPr>
        <p:spPr bwMode="ltGray">
          <a:xfrm>
            <a:off x="5809959"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bg1">
                    <a:alpha val="60000"/>
                  </a:schemeClr>
                </a:solidFill>
                <a:latin typeface="+mn-lt"/>
                <a:ea typeface="+mn-ea"/>
                <a:cs typeface="CiscoSans Thin"/>
              </a:rPr>
              <a:t>© </a:t>
            </a:r>
            <a:r>
              <a:rPr lang="is-IS" sz="600" dirty="0" smtClean="0">
                <a:solidFill>
                  <a:schemeClr val="bg1">
                    <a:alpha val="60000"/>
                  </a:schemeClr>
                </a:solidFill>
                <a:latin typeface="+mn-lt"/>
                <a:ea typeface="+mn-ea"/>
                <a:cs typeface="CiscoSans Thin"/>
              </a:rPr>
              <a:t>2017</a:t>
            </a:r>
            <a:r>
              <a:rPr lang="en-US" sz="600" dirty="0" smtClean="0">
                <a:solidFill>
                  <a:schemeClr val="bg1">
                    <a:alpha val="60000"/>
                  </a:schemeClr>
                </a:solidFill>
                <a:latin typeface="+mn-lt"/>
                <a:ea typeface="+mn-ea"/>
                <a:cs typeface="CiscoSans Thin"/>
              </a:rPr>
              <a:t>  </a:t>
            </a:r>
            <a:r>
              <a:rPr lang="en-US" sz="600" dirty="0">
                <a:solidFill>
                  <a:schemeClr val="bg1">
                    <a:alpha val="60000"/>
                  </a:schemeClr>
                </a:solidFill>
                <a:latin typeface="+mn-lt"/>
                <a:ea typeface="+mn-ea"/>
                <a:cs typeface="CiscoSans Thin"/>
              </a:rPr>
              <a:t>Cisco and/or its affiliates. All rights reserved.   Cisco </a:t>
            </a:r>
            <a:r>
              <a:rPr lang="en-US" sz="600" dirty="0" smtClean="0">
                <a:solidFill>
                  <a:schemeClr val="bg1">
                    <a:alpha val="60000"/>
                  </a:schemeClr>
                </a:solidFill>
                <a:latin typeface="+mn-lt"/>
                <a:ea typeface="+mn-ea"/>
                <a:cs typeface="CiscoSans Thin"/>
              </a:rPr>
              <a:t>Public</a:t>
            </a:r>
            <a:endParaRPr lang="en-US" sz="600" dirty="0">
              <a:solidFill>
                <a:schemeClr val="bg1">
                  <a:alpha val="60000"/>
                </a:schemeClr>
              </a:solidFill>
              <a:latin typeface="+mn-lt"/>
              <a:ea typeface="+mn-ea"/>
              <a:cs typeface="CiscoSans Thin"/>
            </a:endParaRPr>
          </a:p>
        </p:txBody>
      </p:sp>
      <p:pic>
        <p:nvPicPr>
          <p:cNvPr id="8" name="Picture 7" descr="logo_black.ai"/>
          <p:cNvPicPr>
            <a:picLocks noChangeAspect="1"/>
          </p:cNvPicPr>
          <p:nvPr userDrawn="1"/>
        </p:nvPicPr>
        <p:blipFill>
          <a:blip r:embed="rId4">
            <a:alphaModFix/>
            <a:duotone>
              <a:schemeClr val="bg2">
                <a:shade val="45000"/>
                <a:satMod val="135000"/>
              </a:schemeClr>
              <a:prstClr val="white"/>
            </a:duotone>
            <a:lum bright="100000" contrast="100000"/>
            <a:extLst>
              <a:ext uri="{28A0092B-C50C-407E-A947-70E740481C1C}">
                <a14:useLocalDpi xmlns:a14="http://schemas.microsoft.com/office/drawing/2010/main"/>
              </a:ext>
            </a:extLst>
          </a:blip>
          <a:stretch>
            <a:fillRect/>
          </a:stretch>
        </p:blipFill>
        <p:spPr>
          <a:xfrm>
            <a:off x="494214" y="4640854"/>
            <a:ext cx="417974" cy="257589"/>
          </a:xfrm>
          <a:prstGeom prst="rect">
            <a:avLst/>
          </a:prstGeom>
        </p:spPr>
      </p:pic>
    </p:spTree>
    <p:extLst>
      <p:ext uri="{BB962C8B-B14F-4D97-AF65-F5344CB8AC3E}">
        <p14:creationId xmlns:p14="http://schemas.microsoft.com/office/powerpoint/2010/main" val="2946448135"/>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ue - Title Only">
    <p:spTree>
      <p:nvGrpSpPr>
        <p:cNvPr id="1" name=""/>
        <p:cNvGrpSpPr/>
        <p:nvPr/>
      </p:nvGrpSpPr>
      <p:grpSpPr>
        <a:xfrm>
          <a:off x="0" y="0"/>
          <a:ext cx="0" cy="0"/>
          <a:chOff x="0" y="0"/>
          <a:chExt cx="0" cy="0"/>
        </a:xfrm>
      </p:grpSpPr>
      <p:sp>
        <p:nvSpPr>
          <p:cNvPr id="6" name="Title Placeholder 5"/>
          <p:cNvSpPr>
            <a:spLocks noGrp="1"/>
          </p:cNvSpPr>
          <p:nvPr>
            <p:ph type="title" hasCustomPrompt="1"/>
          </p:nvPr>
        </p:nvSpPr>
        <p:spPr bwMode="auto">
          <a:xfrm>
            <a:off x="437766" y="489098"/>
            <a:ext cx="8268468" cy="3808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a:defRPr>
                <a:solidFill>
                  <a:schemeClr val="tx1"/>
                </a:solidFill>
                <a:latin typeface="MS PGothic" charset="-128"/>
                <a:ea typeface="MS PGothic" charset="-128"/>
                <a:cs typeface="MS PGothic" charset="-128"/>
              </a:defRPr>
            </a:lvl1pPr>
          </a:lstStyle>
          <a:p>
            <a:pPr lvl="0"/>
            <a:r>
              <a:rPr lang="en-US" dirty="0" smtClean="0"/>
              <a:t>Click to edit title</a:t>
            </a:r>
            <a:endParaRPr lang="en-GB" dirty="0"/>
          </a:p>
        </p:txBody>
      </p:sp>
      <p:sp>
        <p:nvSpPr>
          <p:cNvPr id="3" name="Text Placeholder 10"/>
          <p:cNvSpPr>
            <a:spLocks noGrp="1"/>
          </p:cNvSpPr>
          <p:nvPr>
            <p:ph type="body" sz="quarter" idx="11" hasCustomPrompt="1"/>
          </p:nvPr>
        </p:nvSpPr>
        <p:spPr>
          <a:xfrm>
            <a:off x="437766" y="869950"/>
            <a:ext cx="8268468" cy="477838"/>
          </a:xfrm>
          <a:prstGeom prst="rect">
            <a:avLst/>
          </a:prstGeom>
        </p:spPr>
        <p:txBody>
          <a:bodyPr vert="horz"/>
          <a:lstStyle>
            <a:lvl1pPr marL="0" indent="0">
              <a:buNone/>
              <a:defRPr sz="1800">
                <a:solidFill>
                  <a:schemeClr val="tx1">
                    <a:lumMod val="75000"/>
                  </a:schemeClr>
                </a:solidFill>
                <a:latin typeface="MS PGothic" charset="-128"/>
                <a:ea typeface="MS PGothic" charset="-128"/>
                <a:cs typeface="MS PGothic" charset="-128"/>
              </a:defRPr>
            </a:lvl1pPr>
          </a:lstStyle>
          <a:p>
            <a:pPr lvl="0"/>
            <a:r>
              <a:rPr lang="en-US" dirty="0" smtClean="0"/>
              <a:t>Click to edit subtitle</a:t>
            </a:r>
          </a:p>
        </p:txBody>
      </p:sp>
      <p:sp>
        <p:nvSpPr>
          <p:cNvPr id="5" name="Rectangle 4"/>
          <p:cNvSpPr/>
          <p:nvPr userDrawn="1"/>
        </p:nvSpPr>
        <p:spPr>
          <a:xfrm>
            <a:off x="0" y="0"/>
            <a:ext cx="9144000" cy="73152"/>
          </a:xfrm>
          <a:prstGeom prst="rect">
            <a:avLst/>
          </a:prstGeom>
          <a:gradFill>
            <a:gsLst>
              <a:gs pos="10000">
                <a:srgbClr val="04A0C3"/>
              </a:gs>
              <a:gs pos="90000">
                <a:srgbClr val="576DEB"/>
              </a:gs>
            </a:gsLst>
            <a:lin ang="33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937452" y="4671892"/>
            <a:ext cx="1313970" cy="207469"/>
          </a:xfrm>
          <a:prstGeom prst="rect">
            <a:avLst/>
          </a:prstGeom>
          <a:solidFill>
            <a:schemeClr val="bg1"/>
          </a:solidFill>
          <a:ln cap="rnd">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Tree>
    <p:extLst>
      <p:ext uri="{BB962C8B-B14F-4D97-AF65-F5344CB8AC3E}">
        <p14:creationId xmlns:p14="http://schemas.microsoft.com/office/powerpoint/2010/main" val="1698315019"/>
      </p:ext>
    </p:extLst>
  </p:cSld>
  <p:clrMapOvr>
    <a:masterClrMapping/>
  </p:clrMapOvr>
  <p:transition spd="med">
    <p:fade/>
  </p:transition>
  <p:timing>
    <p:tnLst>
      <p:par>
        <p:cTn id="1" dur="indefinite" restart="never" nodeType="tmRoot"/>
      </p:par>
    </p:tnLst>
  </p:timing>
  <p:extLst mod="1">
    <p:ext uri="{DCECCB84-F9BA-43D5-87BE-67443E8EF086}">
      <p15:sldGuideLst xmlns:p15="http://schemas.microsoft.com/office/powerpoint/2012/main">
        <p15:guide id="2" orient="horz" pos="996">
          <p15:clr>
            <a:srgbClr val="FBAE40"/>
          </p15:clr>
        </p15:guide>
        <p15:guide id="3" pos="336">
          <p15:clr>
            <a:srgbClr val="FBAE40"/>
          </p15:clr>
        </p15:guide>
        <p15:guide id="4" pos="5424">
          <p15:clr>
            <a:srgbClr val="FBAE40"/>
          </p15:clr>
        </p15:guide>
        <p15:guide id="5" orient="horz" pos="274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3_Blank_gradient only">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99978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rgbClr val="000000">
                    <a:alpha val="25000"/>
                  </a:srgbClr>
                </a:solidFill>
                <a:latin typeface="+mn-lt"/>
                <a:ea typeface="+mn-ea"/>
                <a:cs typeface="CiscoSans Thin"/>
              </a:rPr>
              <a:pPr algn="r" defTabSz="610744" fontAlgn="auto">
                <a:spcBef>
                  <a:spcPts val="0"/>
                </a:spcBef>
                <a:spcAft>
                  <a:spcPts val="0"/>
                </a:spcAft>
                <a:defRPr/>
              </a:pPr>
              <a:t>‹#›</a:t>
            </a:fld>
            <a:endParaRPr lang="en-US" sz="600" dirty="0">
              <a:solidFill>
                <a:srgbClr val="000000">
                  <a:alpha val="25000"/>
                </a:srgb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rgbClr val="000000">
                    <a:alpha val="25000"/>
                  </a:srgbClr>
                </a:solidFill>
                <a:latin typeface="+mn-lt"/>
                <a:ea typeface="+mn-ea"/>
                <a:cs typeface="CiscoSans Thin"/>
              </a:rPr>
              <a:t>© </a:t>
            </a:r>
            <a:r>
              <a:rPr lang="en-US" sz="600" dirty="0" smtClean="0">
                <a:solidFill>
                  <a:srgbClr val="000000">
                    <a:alpha val="25000"/>
                  </a:srgbClr>
                </a:solidFill>
                <a:latin typeface="+mn-lt"/>
                <a:ea typeface="+mn-ea"/>
                <a:cs typeface="CiscoSans Thin"/>
              </a:rPr>
              <a:t>2017  </a:t>
            </a:r>
            <a:r>
              <a:rPr lang="en-US" sz="600" dirty="0">
                <a:solidFill>
                  <a:srgbClr val="000000">
                    <a:alpha val="25000"/>
                  </a:srgbClr>
                </a:solidFill>
                <a:latin typeface="+mn-lt"/>
                <a:ea typeface="+mn-ea"/>
                <a:cs typeface="CiscoSans Thin"/>
              </a:rPr>
              <a:t>Cisco and/or its affiliates. All rights reserved.   Cisco </a:t>
            </a:r>
            <a:r>
              <a:rPr lang="en-US" altLang="ja-JP" sz="600" dirty="0" smtClean="0">
                <a:solidFill>
                  <a:srgbClr val="000000">
                    <a:alpha val="25000"/>
                  </a:srgbClr>
                </a:solidFill>
                <a:latin typeface="+mn-lt"/>
                <a:ea typeface="+mn-ea"/>
                <a:cs typeface="CiscoSans Thin"/>
              </a:rPr>
              <a:t>Public</a:t>
            </a:r>
            <a:endParaRPr lang="en-US" sz="600" dirty="0">
              <a:solidFill>
                <a:srgbClr val="000000">
                  <a:alpha val="25000"/>
                </a:srgbClr>
              </a:solidFill>
              <a:latin typeface="+mn-lt"/>
              <a:ea typeface="+mn-ea"/>
              <a:cs typeface="CiscoSans Thin"/>
            </a:endParaRPr>
          </a:p>
        </p:txBody>
      </p:sp>
      <p:pic>
        <p:nvPicPr>
          <p:cNvPr id="1029" name="Picture 2"/>
          <p:cNvPicPr>
            <a:picLocks noChangeAspect="1" noChangeArrowheads="1"/>
          </p:cNvPicPr>
          <p:nvPr/>
        </p:nvPicPr>
        <p:blipFill>
          <a:blip r:embed="rId12">
            <a:extLst>
              <a:ext uri="{28A0092B-C50C-407E-A947-70E740481C1C}">
                <a14:useLocalDpi xmlns:a14="http://schemas.microsoft.com/office/drawing/2010/main" val="0"/>
              </a:ext>
            </a:extLst>
          </a:blip>
          <a:stretch>
            <a:fillRect/>
          </a:stretch>
        </p:blipFill>
        <p:spPr bwMode="auto">
          <a:xfrm>
            <a:off x="477679" y="4625975"/>
            <a:ext cx="424180" cy="265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62" r:id="rId1"/>
    <p:sldLayoutId id="2147483972" r:id="rId2"/>
    <p:sldLayoutId id="2147483977" r:id="rId3"/>
    <p:sldLayoutId id="2147483998" r:id="rId4"/>
    <p:sldLayoutId id="2147484001" r:id="rId5"/>
    <p:sldLayoutId id="2147484002" r:id="rId6"/>
    <p:sldLayoutId id="2147484009" r:id="rId7"/>
    <p:sldLayoutId id="2147484010" r:id="rId8"/>
    <p:sldLayoutId id="2147484011" r:id="rId9"/>
    <p:sldLayoutId id="2147484012" r:id="rId10"/>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kumimoji="1" lang="en-US" sz="3200" kern="1200" dirty="0">
          <a:solidFill>
            <a:schemeClr val="tx2"/>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kumimoji="1"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kumimoji="1"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kumimoji="1"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kumimoji="1"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kumimoji="1"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kumimoji="1"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kumimoji="1"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kumimoji="1"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en-US"/>
      </a:defPPr>
      <a:lvl1pPr marL="0" algn="l" defTabSz="685777" rtl="0" eaLnBrk="1" latinLnBrk="0" hangingPunct="1">
        <a:defRPr kumimoji="1" sz="1400" kern="1200">
          <a:solidFill>
            <a:schemeClr val="tx1"/>
          </a:solidFill>
          <a:latin typeface="+mn-lt"/>
          <a:ea typeface="+mn-ea"/>
          <a:cs typeface="+mn-cs"/>
        </a:defRPr>
      </a:lvl1pPr>
      <a:lvl2pPr marL="342886" algn="l" defTabSz="685777" rtl="0" eaLnBrk="1" latinLnBrk="0" hangingPunct="1">
        <a:defRPr kumimoji="1" sz="1400" kern="1200">
          <a:solidFill>
            <a:schemeClr val="tx1"/>
          </a:solidFill>
          <a:latin typeface="+mn-lt"/>
          <a:ea typeface="+mn-ea"/>
          <a:cs typeface="+mn-cs"/>
        </a:defRPr>
      </a:lvl2pPr>
      <a:lvl3pPr marL="685777" algn="l" defTabSz="685777" rtl="0" eaLnBrk="1" latinLnBrk="0" hangingPunct="1">
        <a:defRPr kumimoji="1" sz="1400" kern="1200">
          <a:solidFill>
            <a:schemeClr val="tx1"/>
          </a:solidFill>
          <a:latin typeface="+mn-lt"/>
          <a:ea typeface="+mn-ea"/>
          <a:cs typeface="+mn-cs"/>
        </a:defRPr>
      </a:lvl3pPr>
      <a:lvl4pPr marL="1028665" algn="l" defTabSz="685777" rtl="0" eaLnBrk="1" latinLnBrk="0" hangingPunct="1">
        <a:defRPr kumimoji="1" sz="1400" kern="1200">
          <a:solidFill>
            <a:schemeClr val="tx1"/>
          </a:solidFill>
          <a:latin typeface="+mn-lt"/>
          <a:ea typeface="+mn-ea"/>
          <a:cs typeface="+mn-cs"/>
        </a:defRPr>
      </a:lvl4pPr>
      <a:lvl5pPr marL="1371555" algn="l" defTabSz="685777" rtl="0" eaLnBrk="1" latinLnBrk="0" hangingPunct="1">
        <a:defRPr kumimoji="1" sz="1400" kern="1200">
          <a:solidFill>
            <a:schemeClr val="tx1"/>
          </a:solidFill>
          <a:latin typeface="+mn-lt"/>
          <a:ea typeface="+mn-ea"/>
          <a:cs typeface="+mn-cs"/>
        </a:defRPr>
      </a:lvl5pPr>
      <a:lvl6pPr marL="1714441" algn="l" defTabSz="685777" rtl="0" eaLnBrk="1" latinLnBrk="0" hangingPunct="1">
        <a:defRPr kumimoji="1" sz="1400" kern="1200">
          <a:solidFill>
            <a:schemeClr val="tx1"/>
          </a:solidFill>
          <a:latin typeface="+mn-lt"/>
          <a:ea typeface="+mn-ea"/>
          <a:cs typeface="+mn-cs"/>
        </a:defRPr>
      </a:lvl6pPr>
      <a:lvl7pPr marL="2057332" algn="l" defTabSz="685777" rtl="0" eaLnBrk="1" latinLnBrk="0" hangingPunct="1">
        <a:defRPr kumimoji="1" sz="1400" kern="1200">
          <a:solidFill>
            <a:schemeClr val="tx1"/>
          </a:solidFill>
          <a:latin typeface="+mn-lt"/>
          <a:ea typeface="+mn-ea"/>
          <a:cs typeface="+mn-cs"/>
        </a:defRPr>
      </a:lvl7pPr>
      <a:lvl8pPr marL="2400220" algn="l" defTabSz="685777" rtl="0" eaLnBrk="1" latinLnBrk="0" hangingPunct="1">
        <a:defRPr kumimoji="1" sz="1400" kern="1200">
          <a:solidFill>
            <a:schemeClr val="tx1"/>
          </a:solidFill>
          <a:latin typeface="+mn-lt"/>
          <a:ea typeface="+mn-ea"/>
          <a:cs typeface="+mn-cs"/>
        </a:defRPr>
      </a:lvl8pPr>
      <a:lvl9pPr marL="2743110" algn="l" defTabSz="685777" rtl="0" eaLnBrk="1" latinLnBrk="0" hangingPunct="1">
        <a:defRPr kumimoji="1"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1.png"/><Relationship Id="rId7" Type="http://schemas.openxmlformats.org/officeDocument/2006/relationships/image" Target="../media/image17.pn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6.xml"/><Relationship Id="rId6" Type="http://schemas.openxmlformats.org/officeDocument/2006/relationships/hyperlink" Target="http://blog.talosintelligence.com/"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6.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17.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1.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45.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0.xml"/><Relationship Id="rId4" Type="http://schemas.openxmlformats.org/officeDocument/2006/relationships/image" Target="../media/image48.tiff"/></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39.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Text Placeholder 3"/>
          <p:cNvSpPr>
            <a:spLocks noGrp="1"/>
          </p:cNvSpPr>
          <p:nvPr>
            <p:ph type="body" sz="quarter" idx="11"/>
          </p:nvPr>
        </p:nvSpPr>
        <p:spPr bwMode="auto">
          <a:xfrm>
            <a:off x="465936" y="3869720"/>
            <a:ext cx="8299981" cy="40095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r>
              <a:rPr lang="en-US" altLang="ja-JP" sz="1600" dirty="0" smtClean="0"/>
              <a:t>2017</a:t>
            </a:r>
            <a:r>
              <a:rPr lang="ja-JP" altLang="en-US" sz="1600" dirty="0" smtClean="0"/>
              <a:t>年</a:t>
            </a:r>
            <a:r>
              <a:rPr lang="en-US" altLang="ja-JP" sz="1600" dirty="0"/>
              <a:t>7</a:t>
            </a:r>
            <a:r>
              <a:rPr lang="ja-JP" altLang="en-US" sz="1600" dirty="0" smtClean="0"/>
              <a:t>月</a:t>
            </a:r>
            <a:r>
              <a:rPr lang="en-US" altLang="ja-JP" sz="1600" dirty="0"/>
              <a:t/>
            </a:r>
            <a:br>
              <a:rPr lang="en-US" altLang="ja-JP" sz="1600" dirty="0"/>
            </a:br>
            <a:endParaRPr altLang="en-US" sz="1600" dirty="0">
              <a:ea typeface="ＭＳ Ｐゴシック" pitchFamily="34" charset="-128"/>
              <a:cs typeface="CiscoSans" pitchFamily="34" charset="0"/>
            </a:endParaRPr>
          </a:p>
        </p:txBody>
      </p:sp>
      <p:sp>
        <p:nvSpPr>
          <p:cNvPr id="8" name="Subtitle 1"/>
          <p:cNvSpPr txBox="1">
            <a:spLocks/>
          </p:cNvSpPr>
          <p:nvPr/>
        </p:nvSpPr>
        <p:spPr>
          <a:xfrm>
            <a:off x="465936" y="3299790"/>
            <a:ext cx="8452381" cy="569929"/>
          </a:xfrm>
          <a:prstGeom prst="rect">
            <a:avLst/>
          </a:prstGeom>
        </p:spPr>
        <p:txBody>
          <a:bodyPr lIns="91420" tIns="45710" rIns="91420" bIns="45710" anchor="b" anchorCtr="0">
            <a:noAutofit/>
          </a:bodyPr>
          <a:lstStyle>
            <a:lvl1pPr marL="0" indent="0" algn="l" defTabSz="684213" rtl="0" eaLnBrk="1" fontAlgn="base" hangingPunct="1">
              <a:lnSpc>
                <a:spcPct val="95000"/>
              </a:lnSpc>
              <a:spcBef>
                <a:spcPts val="1075"/>
              </a:spcBef>
              <a:spcAft>
                <a:spcPct val="0"/>
              </a:spcAft>
              <a:buClr>
                <a:schemeClr val="tx2"/>
              </a:buClr>
              <a:buSzPct val="90000"/>
              <a:buFont typeface="Arial" charset="0"/>
              <a:buNone/>
              <a:defRPr kumimoji="1" lang="en-US" sz="1400" b="0" i="0" kern="1200">
                <a:solidFill>
                  <a:srgbClr val="FFFFFE"/>
                </a:solidFill>
                <a:latin typeface="+mn-lt"/>
                <a:ea typeface="ＭＳ Ｐゴシック" charset="0"/>
                <a:cs typeface="CiscoSans"/>
              </a:defRPr>
            </a:lvl1pPr>
            <a:lvl2pPr marL="342856" indent="0" algn="ctr" defTabSz="684213" rtl="0" eaLnBrk="1" fontAlgn="base" hangingPunct="1">
              <a:lnSpc>
                <a:spcPct val="95000"/>
              </a:lnSpc>
              <a:spcBef>
                <a:spcPts val="600"/>
              </a:spcBef>
              <a:spcAft>
                <a:spcPct val="0"/>
              </a:spcAft>
              <a:buClr>
                <a:schemeClr val="tx2"/>
              </a:buClr>
              <a:buFont typeface="Arial" charset="0"/>
              <a:buNone/>
              <a:defRPr kumimoji="1" lang="en-US" sz="1400" kern="1200">
                <a:solidFill>
                  <a:schemeClr val="tx1">
                    <a:tint val="75000"/>
                  </a:schemeClr>
                </a:solidFill>
                <a:latin typeface="+mn-lt"/>
                <a:ea typeface="ＭＳ Ｐゴシック" charset="0"/>
                <a:cs typeface="CiscoSans"/>
              </a:defRPr>
            </a:lvl2pPr>
            <a:lvl3pPr marL="685720" indent="0" algn="ctr" defTabSz="684213" rtl="0" eaLnBrk="1" fontAlgn="base" hangingPunct="1">
              <a:lnSpc>
                <a:spcPct val="95000"/>
              </a:lnSpc>
              <a:spcBef>
                <a:spcPts val="625"/>
              </a:spcBef>
              <a:spcAft>
                <a:spcPct val="0"/>
              </a:spcAft>
              <a:buFont typeface="Arial" charset="0"/>
              <a:buNone/>
              <a:defRPr kumimoji="1" lang="en-US" sz="1200" kern="1200">
                <a:solidFill>
                  <a:schemeClr val="tx1">
                    <a:tint val="75000"/>
                  </a:schemeClr>
                </a:solidFill>
                <a:latin typeface="+mn-lt"/>
                <a:ea typeface="ＭＳ Ｐゴシック" charset="0"/>
                <a:cs typeface="CiscoSans"/>
              </a:defRPr>
            </a:lvl3pPr>
            <a:lvl4pPr marL="1028579"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4pPr>
            <a:lvl5pPr marL="1371441" indent="0" algn="ctr" defTabSz="684213" rtl="0" eaLnBrk="1" fontAlgn="base" hangingPunct="1">
              <a:lnSpc>
                <a:spcPct val="95000"/>
              </a:lnSpc>
              <a:spcBef>
                <a:spcPts val="625"/>
              </a:spcBef>
              <a:spcAft>
                <a:spcPct val="0"/>
              </a:spcAft>
              <a:buFont typeface="Arial" charset="0"/>
              <a:buNone/>
              <a:defRPr kumimoji="1" lang="en-US" sz="1100" kern="1200">
                <a:solidFill>
                  <a:schemeClr val="tx1">
                    <a:tint val="75000"/>
                  </a:schemeClr>
                </a:solidFill>
                <a:latin typeface="+mn-lt"/>
                <a:ea typeface="ＭＳ Ｐゴシック" charset="0"/>
                <a:cs typeface="CiscoSans"/>
              </a:defRPr>
            </a:lvl5pPr>
            <a:lvl6pPr marL="1714297" indent="0" algn="ctr" defTabSz="685777" rtl="0" eaLnBrk="1" latinLnBrk="0" hangingPunct="1">
              <a:spcBef>
                <a:spcPts val="600"/>
              </a:spcBef>
              <a:buFont typeface="Arial" pitchFamily="34" charset="0"/>
              <a:buNone/>
              <a:defRPr kumimoji="1" sz="900" kern="1200" baseline="0">
                <a:solidFill>
                  <a:schemeClr val="tx1">
                    <a:tint val="75000"/>
                  </a:schemeClr>
                </a:solidFill>
                <a:latin typeface="+mn-lt"/>
                <a:ea typeface="+mn-ea"/>
                <a:cs typeface="+mn-cs"/>
              </a:defRPr>
            </a:lvl6pPr>
            <a:lvl7pPr marL="2057161" indent="0" algn="ctr" defTabSz="685777" rtl="0" eaLnBrk="1" latinLnBrk="0" hangingPunct="1">
              <a:spcBef>
                <a:spcPts val="600"/>
              </a:spcBef>
              <a:buFont typeface="Arial" pitchFamily="34" charset="0"/>
              <a:buNone/>
              <a:defRPr kumimoji="1" sz="800" kern="1200" baseline="0">
                <a:solidFill>
                  <a:schemeClr val="tx1">
                    <a:tint val="75000"/>
                  </a:schemeClr>
                </a:solidFill>
                <a:latin typeface="+mn-lt"/>
                <a:ea typeface="+mn-ea"/>
                <a:cs typeface="+mn-cs"/>
              </a:defRPr>
            </a:lvl7pPr>
            <a:lvl8pPr marL="2400020"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8pPr>
            <a:lvl9pPr marL="2742882" indent="0" algn="ctr" defTabSz="685777" rtl="0" eaLnBrk="1" latinLnBrk="0" hangingPunct="1">
              <a:spcBef>
                <a:spcPct val="20000"/>
              </a:spcBef>
              <a:buFont typeface="Arial" pitchFamily="34" charset="0"/>
              <a:buNone/>
              <a:defRPr kumimoji="1" sz="1500" kern="1200">
                <a:solidFill>
                  <a:schemeClr val="tx1">
                    <a:tint val="75000"/>
                  </a:schemeClr>
                </a:solidFill>
                <a:latin typeface="+mn-lt"/>
                <a:ea typeface="+mn-ea"/>
                <a:cs typeface="+mn-cs"/>
              </a:defRPr>
            </a:lvl9pPr>
          </a:lstStyle>
          <a:p>
            <a:pPr lvl="0" defTabSz="914400" fontAlgn="auto">
              <a:lnSpc>
                <a:spcPct val="100000"/>
              </a:lnSpc>
              <a:spcBef>
                <a:spcPts val="0"/>
              </a:spcBef>
              <a:spcAft>
                <a:spcPts val="0"/>
              </a:spcAft>
              <a:buClr>
                <a:srgbClr val="2968AF"/>
              </a:buClr>
              <a:buSzTx/>
            </a:pPr>
            <a:r>
              <a:rPr lang="ja-JP" altLang="en-US" sz="1800" dirty="0" smtClean="0">
                <a:latin typeface="+mn-ea"/>
                <a:ea typeface="+mn-ea"/>
              </a:rPr>
              <a:t>シスコシステムズ合同会社</a:t>
            </a:r>
            <a:r>
              <a:rPr lang="en-US" altLang="ja-JP" sz="1800" dirty="0" smtClean="0">
                <a:latin typeface="+mn-ea"/>
                <a:ea typeface="+mn-ea"/>
              </a:rPr>
              <a:t/>
            </a:r>
            <a:br>
              <a:rPr lang="en-US" altLang="ja-JP" sz="1800" dirty="0" smtClean="0">
                <a:latin typeface="+mn-ea"/>
                <a:ea typeface="+mn-ea"/>
              </a:rPr>
            </a:br>
            <a:r>
              <a:rPr kumimoji="0" lang="ja-JP" altLang="en-US" sz="1800" dirty="0">
                <a:solidFill>
                  <a:schemeClr val="bg1"/>
                </a:solidFill>
                <a:latin typeface="+mn-ea"/>
                <a:ea typeface="+mn-ea"/>
              </a:rPr>
              <a:t>セキュリティ</a:t>
            </a:r>
            <a:r>
              <a:rPr kumimoji="0" lang="ja-JP" altLang="en-US" sz="1800" dirty="0" smtClean="0">
                <a:solidFill>
                  <a:schemeClr val="bg1"/>
                </a:solidFill>
                <a:latin typeface="+mn-ea"/>
                <a:ea typeface="+mn-ea"/>
                <a:cs typeface="Hiragino Sans W3" charset="-128"/>
              </a:rPr>
              <a:t>事業</a:t>
            </a:r>
            <a:endParaRPr kumimoji="0" lang="ja-JP" altLang="en-US" sz="1800" dirty="0">
              <a:solidFill>
                <a:schemeClr val="bg1"/>
              </a:solidFill>
              <a:latin typeface="+mn-ea"/>
              <a:ea typeface="+mn-ea"/>
              <a:cs typeface="Hiragino Sans W3" charset="-128"/>
            </a:endParaRPr>
          </a:p>
        </p:txBody>
      </p:sp>
      <p:sp>
        <p:nvSpPr>
          <p:cNvPr id="5" name="正方形/長方形 4"/>
          <p:cNvSpPr/>
          <p:nvPr/>
        </p:nvSpPr>
        <p:spPr>
          <a:xfrm>
            <a:off x="4216723" y="4561323"/>
            <a:ext cx="5006789" cy="276999"/>
          </a:xfrm>
          <a:prstGeom prst="rect">
            <a:avLst/>
          </a:prstGeom>
        </p:spPr>
        <p:txBody>
          <a:bodyPr wrap="square">
            <a:spAutoFit/>
          </a:bodyPr>
          <a:lstStyle/>
          <a:p>
            <a:pPr defTabSz="457200" fontAlgn="base">
              <a:spcBef>
                <a:spcPct val="0"/>
              </a:spcBef>
              <a:spcAft>
                <a:spcPct val="0"/>
              </a:spcAft>
            </a:pPr>
            <a:r>
              <a:rPr kumimoji="0" lang="ja-JP" altLang="ja-JP" sz="1200" dirty="0">
                <a:solidFill>
                  <a:schemeClr val="bg1"/>
                </a:solidFill>
                <a:latin typeface="Arial" charset="0"/>
                <a:ea typeface="ＭＳ Ｐゴシック" pitchFamily="34" charset="-128"/>
              </a:rPr>
              <a:t>本資料に記載の各社社名、製品名は、各社の商標または登録商標です。</a:t>
            </a:r>
            <a:endParaRPr lang="ja-JP" altLang="en-US" sz="1200" dirty="0">
              <a:solidFill>
                <a:schemeClr val="bg1"/>
              </a:solidFill>
              <a:latin typeface="Arial" charset="0"/>
              <a:ea typeface="ＭＳ Ｐゴシック" pitchFamily="34" charset="-128"/>
            </a:endParaRPr>
          </a:p>
        </p:txBody>
      </p:sp>
      <p:sp>
        <p:nvSpPr>
          <p:cNvPr id="3" name="テキスト ボックス 2"/>
          <p:cNvSpPr txBox="1"/>
          <p:nvPr/>
        </p:nvSpPr>
        <p:spPr>
          <a:xfrm>
            <a:off x="3269973" y="398885"/>
            <a:ext cx="5648344" cy="461665"/>
          </a:xfrm>
          <a:prstGeom prst="rect">
            <a:avLst/>
          </a:prstGeom>
          <a:noFill/>
        </p:spPr>
        <p:txBody>
          <a:bodyPr wrap="square" rtlCol="0">
            <a:spAutoFit/>
          </a:bodyPr>
          <a:lstStyle/>
          <a:p>
            <a:pPr algn="r"/>
            <a:r>
              <a:rPr kumimoji="1" lang="ja-JP" altLang="en-US" sz="2400" dirty="0" smtClean="0">
                <a:solidFill>
                  <a:schemeClr val="bg1"/>
                </a:solidFill>
                <a:latin typeface="+mn-ea"/>
                <a:ea typeface="+mn-ea"/>
              </a:rPr>
              <a:t>シスコ アカデミック フォーラム </a:t>
            </a:r>
            <a:r>
              <a:rPr kumimoji="1" lang="en-US" altLang="ja-JP" sz="2400" dirty="0" smtClean="0">
                <a:solidFill>
                  <a:schemeClr val="bg1"/>
                </a:solidFill>
                <a:latin typeface="+mn-ea"/>
                <a:ea typeface="+mn-ea"/>
              </a:rPr>
              <a:t>2017</a:t>
            </a:r>
            <a:endParaRPr kumimoji="1" lang="ja-JP" altLang="en-US" sz="2400" dirty="0">
              <a:solidFill>
                <a:schemeClr val="bg1"/>
              </a:solidFill>
              <a:latin typeface="+mn-ea"/>
              <a:ea typeface="+mn-ea"/>
            </a:endParaRPr>
          </a:p>
        </p:txBody>
      </p:sp>
      <p:sp>
        <p:nvSpPr>
          <p:cNvPr id="10" name="Title 5"/>
          <p:cNvSpPr>
            <a:spLocks noGrp="1"/>
          </p:cNvSpPr>
          <p:nvPr>
            <p:ph type="ctrTitle"/>
          </p:nvPr>
        </p:nvSpPr>
        <p:spPr>
          <a:xfrm>
            <a:off x="425765" y="1480931"/>
            <a:ext cx="8201400" cy="695740"/>
          </a:xfrm>
        </p:spPr>
        <p:txBody>
          <a:bodyPr/>
          <a:lstStyle/>
          <a:p>
            <a:r>
              <a:rPr lang="ja-JP" altLang="en-US" sz="3200" spc="-150" dirty="0">
                <a:latin typeface="+mn-ea"/>
                <a:ea typeface="+mn-ea"/>
              </a:rPr>
              <a:t>大学における</a:t>
            </a:r>
            <a:r>
              <a:rPr lang="en-US" altLang="ja-JP" sz="3200" spc="-150" dirty="0">
                <a:latin typeface="+mn-ea"/>
                <a:ea typeface="+mn-ea"/>
              </a:rPr>
              <a:t>IT</a:t>
            </a:r>
            <a:r>
              <a:rPr lang="ja-JP" altLang="en-US" sz="3200" spc="-150" dirty="0">
                <a:latin typeface="+mn-ea"/>
                <a:ea typeface="+mn-ea"/>
              </a:rPr>
              <a:t>セキュリティの現状と将来の対策</a:t>
            </a:r>
            <a:endParaRPr lang="en-US" sz="3200" dirty="0">
              <a:latin typeface="+mn-ea"/>
              <a:ea typeface="+mn-ea"/>
            </a:endParaRPr>
          </a:p>
        </p:txBody>
      </p:sp>
      <p:sp>
        <p:nvSpPr>
          <p:cNvPr id="11" name="Text Placeholder 19"/>
          <p:cNvSpPr>
            <a:spLocks noGrp="1"/>
          </p:cNvSpPr>
          <p:nvPr>
            <p:ph type="body" sz="quarter" idx="13"/>
          </p:nvPr>
        </p:nvSpPr>
        <p:spPr>
          <a:xfrm>
            <a:off x="465936" y="2176671"/>
            <a:ext cx="8757577" cy="1402398"/>
          </a:xfrm>
        </p:spPr>
        <p:txBody>
          <a:bodyPr/>
          <a:lstStyle/>
          <a:p>
            <a:r>
              <a:rPr lang="ja-JP" altLang="en-US" dirty="0">
                <a:latin typeface="+mn-ea"/>
                <a:ea typeface="+mn-ea"/>
              </a:rPr>
              <a:t>～</a:t>
            </a:r>
            <a:r>
              <a:rPr lang="en-US" altLang="ja-JP" dirty="0" smtClean="0">
                <a:latin typeface="+mn-ea"/>
                <a:ea typeface="+mn-ea"/>
              </a:rPr>
              <a:t> </a:t>
            </a:r>
            <a:r>
              <a:rPr lang="ja-JP" altLang="en-US" dirty="0" smtClean="0">
                <a:latin typeface="+mn-ea"/>
                <a:ea typeface="+mn-ea"/>
              </a:rPr>
              <a:t>世界</a:t>
            </a:r>
            <a:r>
              <a:rPr lang="ja-JP" altLang="en-US" dirty="0">
                <a:latin typeface="+mn-ea"/>
                <a:ea typeface="+mn-ea"/>
              </a:rPr>
              <a:t>最大規模かつ高品質の</a:t>
            </a:r>
            <a:r>
              <a:rPr lang="ja-JP" altLang="en-US" dirty="0" smtClean="0">
                <a:latin typeface="+mn-ea"/>
                <a:ea typeface="+mn-ea"/>
              </a:rPr>
              <a:t>セキュリティ インテリジェンス</a:t>
            </a:r>
            <a:r>
              <a:rPr lang="ja-JP" altLang="en-US" dirty="0">
                <a:latin typeface="+mn-ea"/>
                <a:ea typeface="+mn-ea"/>
              </a:rPr>
              <a:t>“</a:t>
            </a:r>
            <a:r>
              <a:rPr lang="en-US" altLang="ja-JP" dirty="0" err="1">
                <a:latin typeface="+mn-ea"/>
                <a:ea typeface="+mn-ea"/>
              </a:rPr>
              <a:t>Talos</a:t>
            </a:r>
            <a:r>
              <a:rPr lang="en-US" altLang="ja-JP" dirty="0">
                <a:latin typeface="+mn-ea"/>
                <a:ea typeface="+mn-ea"/>
              </a:rPr>
              <a:t>”</a:t>
            </a:r>
            <a:r>
              <a:rPr lang="ja-JP" altLang="en-US" dirty="0" smtClean="0">
                <a:latin typeface="+mn-ea"/>
                <a:ea typeface="+mn-ea"/>
              </a:rPr>
              <a:t>と</a:t>
            </a:r>
            <a:endParaRPr lang="en-US" altLang="ja-JP" dirty="0" smtClean="0">
              <a:latin typeface="+mn-ea"/>
              <a:ea typeface="+mn-ea"/>
            </a:endParaRPr>
          </a:p>
          <a:p>
            <a:r>
              <a:rPr lang="ja-JP" altLang="en-US" dirty="0">
                <a:latin typeface="+mn-ea"/>
                <a:ea typeface="+mn-ea"/>
              </a:rPr>
              <a:t>　</a:t>
            </a:r>
            <a:r>
              <a:rPr lang="ja-JP" altLang="en-US" dirty="0" smtClean="0">
                <a:latin typeface="+mn-ea"/>
                <a:ea typeface="+mn-ea"/>
              </a:rPr>
              <a:t>それ</a:t>
            </a:r>
            <a:r>
              <a:rPr lang="ja-JP" altLang="en-US" dirty="0">
                <a:latin typeface="+mn-ea"/>
                <a:ea typeface="+mn-ea"/>
              </a:rPr>
              <a:t>を最大限に活用した</a:t>
            </a:r>
            <a:r>
              <a:rPr lang="ja-JP" altLang="en-US" dirty="0" smtClean="0">
                <a:latin typeface="+mn-ea"/>
                <a:ea typeface="+mn-ea"/>
              </a:rPr>
              <a:t>シスコ セキュリティ ソリューション</a:t>
            </a:r>
            <a:r>
              <a:rPr lang="ja-JP" altLang="en-US" dirty="0">
                <a:latin typeface="+mn-ea"/>
                <a:ea typeface="+mn-ea"/>
              </a:rPr>
              <a:t>の</a:t>
            </a:r>
            <a:r>
              <a:rPr lang="ja-JP" altLang="en-US" dirty="0" smtClean="0">
                <a:latin typeface="+mn-ea"/>
                <a:ea typeface="+mn-ea"/>
              </a:rPr>
              <a:t>ご紹介</a:t>
            </a:r>
            <a:r>
              <a:rPr lang="ja-JP" altLang="en-US" dirty="0">
                <a:latin typeface="+mn-ea"/>
                <a:ea typeface="+mn-ea"/>
              </a:rPr>
              <a:t> </a:t>
            </a:r>
            <a:r>
              <a:rPr lang="ja-JP" altLang="en-US" dirty="0" smtClean="0">
                <a:latin typeface="+mn-ea"/>
                <a:ea typeface="+mn-ea"/>
              </a:rPr>
              <a:t>～</a:t>
            </a:r>
            <a:endParaRPr lang="en-US" dirty="0">
              <a:latin typeface="+mn-ea"/>
              <a:ea typeface="+mn-ea"/>
            </a:endParaRPr>
          </a:p>
        </p:txBody>
      </p:sp>
    </p:spTree>
    <p:extLst>
      <p:ext uri="{BB962C8B-B14F-4D97-AF65-F5344CB8AC3E}">
        <p14:creationId xmlns:p14="http://schemas.microsoft.com/office/powerpoint/2010/main" val="202602018"/>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lgn="ctr"/>
            <a:r>
              <a:rPr lang="ja-JP" altLang="en-US" sz="3200" dirty="0" smtClean="0"/>
              <a:t>シスコ セキュリティ</a:t>
            </a:r>
            <a:endParaRPr lang="en-US" altLang="ja-JP" sz="3200" dirty="0" smtClean="0"/>
          </a:p>
          <a:p>
            <a:pPr algn="ctr"/>
            <a:endParaRPr lang="en-US" altLang="ja-JP" sz="3200" dirty="0" smtClean="0"/>
          </a:p>
          <a:p>
            <a:pPr algn="ctr"/>
            <a:r>
              <a:rPr lang="ja-JP" altLang="en-US" sz="3200" dirty="0" smtClean="0"/>
              <a:t>世界最大規模の</a:t>
            </a:r>
            <a:r>
              <a:rPr lang="ja-JP" altLang="en-US" sz="3200" dirty="0" smtClean="0"/>
              <a:t>セキュリティ インテリジェンス</a:t>
            </a:r>
            <a:endParaRPr lang="en-US" altLang="ja-JP" sz="3200" dirty="0" smtClean="0"/>
          </a:p>
        </p:txBody>
      </p:sp>
      <p:cxnSp>
        <p:nvCxnSpPr>
          <p:cNvPr id="4" name="Straight Connector 3"/>
          <p:cNvCxnSpPr/>
          <p:nvPr/>
        </p:nvCxnSpPr>
        <p:spPr>
          <a:xfrm>
            <a:off x="4402317" y="1970201"/>
            <a:ext cx="0" cy="49019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611278" y="1970201"/>
            <a:ext cx="0" cy="49019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147083"/>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5138400"/>
          </a:xfrm>
          <a:prstGeom prst="rect">
            <a:avLst/>
          </a:prstGeom>
        </p:spPr>
      </p:pic>
      <p:sp>
        <p:nvSpPr>
          <p:cNvPr id="4" name="Rectangle 3"/>
          <p:cNvSpPr>
            <a:spLocks/>
          </p:cNvSpPr>
          <p:nvPr/>
        </p:nvSpPr>
        <p:spPr>
          <a:xfrm>
            <a:off x="0" y="0"/>
            <a:ext cx="9180512" cy="5138400"/>
          </a:xfrm>
          <a:prstGeom prst="rect">
            <a:avLst/>
          </a:prstGeom>
          <a:solidFill>
            <a:srgbClr val="0070C0">
              <a:alpha val="56863"/>
            </a:srgbClr>
          </a:solidFill>
          <a:ln>
            <a:solidFill>
              <a:schemeClr val="tx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5" name="TextBox 4"/>
          <p:cNvSpPr txBox="1"/>
          <p:nvPr/>
        </p:nvSpPr>
        <p:spPr>
          <a:xfrm>
            <a:off x="1823269" y="906274"/>
            <a:ext cx="5561138" cy="523220"/>
          </a:xfrm>
          <a:prstGeom prst="rect">
            <a:avLst/>
          </a:prstGeom>
          <a:noFill/>
        </p:spPr>
        <p:txBody>
          <a:bodyPr wrap="none" rtlCol="0">
            <a:spAutoFit/>
          </a:bodyPr>
          <a:lstStyle/>
          <a:p>
            <a:pPr algn="ctr"/>
            <a:r>
              <a:rPr lang="ja-JP" altLang="en-US" sz="2800" dirty="0" smtClean="0">
                <a:solidFill>
                  <a:schemeClr val="bg1"/>
                </a:solidFill>
              </a:rPr>
              <a:t>最強の</a:t>
            </a:r>
            <a:r>
              <a:rPr lang="ja-JP" altLang="en-US" sz="2800" dirty="0" smtClean="0">
                <a:solidFill>
                  <a:schemeClr val="bg1"/>
                </a:solidFill>
              </a:rPr>
              <a:t>セキュリティ インテリジェンス</a:t>
            </a:r>
            <a:endParaRPr lang="en-US" sz="2800" dirty="0">
              <a:solidFill>
                <a:schemeClr val="bg1"/>
              </a:solidFill>
            </a:endParaRPr>
          </a:p>
        </p:txBody>
      </p:sp>
      <p:sp>
        <p:nvSpPr>
          <p:cNvPr id="8" name="Rectangle 7"/>
          <p:cNvSpPr/>
          <p:nvPr/>
        </p:nvSpPr>
        <p:spPr>
          <a:xfrm>
            <a:off x="1691680" y="2283718"/>
            <a:ext cx="5904656" cy="720080"/>
          </a:xfrm>
          <a:prstGeom prst="rect">
            <a:avLst/>
          </a:prstGeom>
          <a:solidFill>
            <a:srgbClr val="D4813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pic>
        <p:nvPicPr>
          <p:cNvPr id="6" name="Picture 5"/>
          <p:cNvPicPr>
            <a:picLocks noChangeAspect="1"/>
          </p:cNvPicPr>
          <p:nvPr/>
        </p:nvPicPr>
        <p:blipFill>
          <a:blip r:embed="rId3"/>
          <a:stretch>
            <a:fillRect/>
          </a:stretch>
        </p:blipFill>
        <p:spPr>
          <a:xfrm>
            <a:off x="3584363" y="1642094"/>
            <a:ext cx="2093679" cy="929656"/>
          </a:xfrm>
          <a:prstGeom prst="rect">
            <a:avLst/>
          </a:prstGeom>
        </p:spPr>
      </p:pic>
      <p:sp>
        <p:nvSpPr>
          <p:cNvPr id="7" name="Rectangle 6"/>
          <p:cNvSpPr/>
          <p:nvPr/>
        </p:nvSpPr>
        <p:spPr>
          <a:xfrm>
            <a:off x="2317574" y="2531680"/>
            <a:ext cx="4630690" cy="400110"/>
          </a:xfrm>
          <a:prstGeom prst="rect">
            <a:avLst/>
          </a:prstGeom>
        </p:spPr>
        <p:txBody>
          <a:bodyPr wrap="none">
            <a:spAutoFit/>
          </a:bodyPr>
          <a:lstStyle/>
          <a:p>
            <a:pPr algn="ctr"/>
            <a:r>
              <a:rPr lang="en-US" sz="2000" dirty="0">
                <a:solidFill>
                  <a:schemeClr val="bg1"/>
                </a:solidFill>
                <a:latin typeface="+mj-ea"/>
                <a:ea typeface="+mj-ea"/>
              </a:rPr>
              <a:t>https://</a:t>
            </a:r>
            <a:r>
              <a:rPr lang="en-US" sz="2000" dirty="0" err="1">
                <a:solidFill>
                  <a:schemeClr val="bg1"/>
                </a:solidFill>
                <a:latin typeface="+mj-ea"/>
                <a:ea typeface="+mj-ea"/>
              </a:rPr>
              <a:t>www.talosintelligence.com</a:t>
            </a:r>
            <a:r>
              <a:rPr lang="en-US" sz="2000" dirty="0">
                <a:solidFill>
                  <a:schemeClr val="bg1"/>
                </a:solidFill>
                <a:latin typeface="+mj-ea"/>
                <a:ea typeface="+mj-ea"/>
              </a:rPr>
              <a:t>/</a:t>
            </a:r>
          </a:p>
        </p:txBody>
      </p:sp>
      <p:sp>
        <p:nvSpPr>
          <p:cNvPr id="10" name="Rectangle 9"/>
          <p:cNvSpPr/>
          <p:nvPr/>
        </p:nvSpPr>
        <p:spPr>
          <a:xfrm>
            <a:off x="3774030" y="3219822"/>
            <a:ext cx="1659620" cy="338554"/>
          </a:xfrm>
          <a:prstGeom prst="rect">
            <a:avLst/>
          </a:prstGeom>
        </p:spPr>
        <p:txBody>
          <a:bodyPr wrap="none">
            <a:spAutoFit/>
          </a:bodyPr>
          <a:lstStyle/>
          <a:p>
            <a:pPr algn="ctr"/>
            <a:r>
              <a:rPr lang="en-US" sz="1600" dirty="0" smtClean="0">
                <a:solidFill>
                  <a:schemeClr val="bg1"/>
                </a:solidFill>
                <a:latin typeface="+mn-ea"/>
              </a:rPr>
              <a:t> is provided by</a:t>
            </a:r>
            <a:endParaRPr lang="en-US" sz="1600" dirty="0">
              <a:solidFill>
                <a:schemeClr val="bg1"/>
              </a:solidFill>
              <a:latin typeface="+mn-ea"/>
            </a:endParaRPr>
          </a:p>
        </p:txBody>
      </p:sp>
      <p:pic>
        <p:nvPicPr>
          <p:cNvPr id="1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8608" y="3147814"/>
            <a:ext cx="1990725" cy="1857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0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ja-JP" altLang="en-US" dirty="0" smtClean="0">
                <a:solidFill>
                  <a:schemeClr val="accent1"/>
                </a:solidFill>
              </a:rPr>
              <a:t>シスコ</a:t>
            </a:r>
            <a:r>
              <a:rPr lang="en-US" altLang="ja-JP" dirty="0" smtClean="0">
                <a:solidFill>
                  <a:schemeClr val="accent1"/>
                </a:solidFill>
              </a:rPr>
              <a:t> </a:t>
            </a:r>
            <a:r>
              <a:rPr lang="ja-JP" altLang="en-US" dirty="0" smtClean="0">
                <a:solidFill>
                  <a:schemeClr val="accent1"/>
                </a:solidFill>
              </a:rPr>
              <a:t>セキュリティ ポートフォリオ</a:t>
            </a:r>
            <a:endParaRPr lang="en-US" dirty="0">
              <a:solidFill>
                <a:schemeClr val="accent1"/>
              </a:solidFill>
            </a:endParaRPr>
          </a:p>
        </p:txBody>
      </p:sp>
      <p:sp>
        <p:nvSpPr>
          <p:cNvPr id="16" name="Oval 15"/>
          <p:cNvSpPr/>
          <p:nvPr/>
        </p:nvSpPr>
        <p:spPr>
          <a:xfrm>
            <a:off x="174567" y="3355902"/>
            <a:ext cx="8794866" cy="902587"/>
          </a:xfrm>
          <a:prstGeom prst="ellipse">
            <a:avLst/>
          </a:prstGeom>
          <a:no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68" name="Snip Diagonal Corner Rectangle 3"/>
          <p:cNvSpPr>
            <a:spLocks noChangeAspect="1"/>
          </p:cNvSpPr>
          <p:nvPr/>
        </p:nvSpPr>
        <p:spPr>
          <a:xfrm>
            <a:off x="1669410" y="2773190"/>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pic>
        <p:nvPicPr>
          <p:cNvPr id="66" name="Picture 65"/>
          <p:cNvPicPr>
            <a:picLocks noChangeAspect="1"/>
          </p:cNvPicPr>
          <p:nvPr/>
        </p:nvPicPr>
        <p:blipFill>
          <a:blip r:embed="rId2">
            <a:clrChange>
              <a:clrFrom>
                <a:srgbClr val="FFFFFF"/>
              </a:clrFrom>
              <a:clrTo>
                <a:srgbClr val="FFFFFF">
                  <a:alpha val="0"/>
                </a:srgbClr>
              </a:clrTo>
            </a:clrChange>
          </a:blip>
          <a:stretch>
            <a:fillRect/>
          </a:stretch>
        </p:blipFill>
        <p:spPr>
          <a:xfrm>
            <a:off x="2111827" y="2908344"/>
            <a:ext cx="377495" cy="377495"/>
          </a:xfrm>
          <a:prstGeom prst="rect">
            <a:avLst/>
          </a:prstGeom>
        </p:spPr>
      </p:pic>
      <p:sp>
        <p:nvSpPr>
          <p:cNvPr id="71" name="TextBox 70"/>
          <p:cNvSpPr txBox="1"/>
          <p:nvPr/>
        </p:nvSpPr>
        <p:spPr>
          <a:xfrm>
            <a:off x="1679836" y="3296375"/>
            <a:ext cx="1623199"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マルウェア解析</a:t>
            </a:r>
            <a:endParaRPr lang="en-US" sz="1600" dirty="0">
              <a:solidFill>
                <a:schemeClr val="accent2">
                  <a:lumMod val="50000"/>
                </a:schemeClr>
              </a:solidFill>
              <a:latin typeface="MS PGothic" charset="-128"/>
              <a:ea typeface="MS PGothic" charset="-128"/>
              <a:cs typeface="MS PGothic" charset="-128"/>
            </a:endParaRPr>
          </a:p>
        </p:txBody>
      </p:sp>
      <p:sp>
        <p:nvSpPr>
          <p:cNvPr id="65" name="Snip Diagonal Corner Rectangle 3"/>
          <p:cNvSpPr>
            <a:spLocks noChangeAspect="1"/>
          </p:cNvSpPr>
          <p:nvPr/>
        </p:nvSpPr>
        <p:spPr>
          <a:xfrm>
            <a:off x="1251358" y="3856746"/>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sp>
        <p:nvSpPr>
          <p:cNvPr id="73" name="TextBox 72"/>
          <p:cNvSpPr txBox="1"/>
          <p:nvPr/>
        </p:nvSpPr>
        <p:spPr>
          <a:xfrm>
            <a:off x="1267644" y="4365542"/>
            <a:ext cx="1636244"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ウェブ セキュリティ</a:t>
            </a:r>
            <a:endParaRPr lang="en-US" sz="1600" dirty="0">
              <a:solidFill>
                <a:schemeClr val="accent2">
                  <a:lumMod val="50000"/>
                </a:schemeClr>
              </a:solidFill>
              <a:latin typeface="MS PGothic" charset="-128"/>
              <a:ea typeface="MS PGothic" charset="-128"/>
              <a:cs typeface="MS PGothic" charset="-128"/>
            </a:endParaRPr>
          </a:p>
        </p:txBody>
      </p:sp>
      <p:pic>
        <p:nvPicPr>
          <p:cNvPr id="95" name="Picture 94"/>
          <p:cNvPicPr>
            <a:picLocks noChangeAspect="1"/>
          </p:cNvPicPr>
          <p:nvPr/>
        </p:nvPicPr>
        <p:blipFill rotWithShape="1">
          <a:blip r:embed="rId3">
            <a:clrChange>
              <a:clrFrom>
                <a:srgbClr val="FFFFFF"/>
              </a:clrFrom>
              <a:clrTo>
                <a:srgbClr val="FFFFFF">
                  <a:alpha val="0"/>
                </a:srgbClr>
              </a:clrTo>
            </a:clrChange>
          </a:blip>
          <a:srcRect l="3747" t="4020" r="75759" b="7082"/>
          <a:stretch/>
        </p:blipFill>
        <p:spPr>
          <a:xfrm>
            <a:off x="1679836" y="3958538"/>
            <a:ext cx="389152" cy="393875"/>
          </a:xfrm>
          <a:prstGeom prst="rect">
            <a:avLst/>
          </a:prstGeom>
        </p:spPr>
      </p:pic>
      <p:grpSp>
        <p:nvGrpSpPr>
          <p:cNvPr id="12" name="Group 11"/>
          <p:cNvGrpSpPr/>
          <p:nvPr/>
        </p:nvGrpSpPr>
        <p:grpSpPr>
          <a:xfrm>
            <a:off x="3782137" y="3961818"/>
            <a:ext cx="1636246" cy="936000"/>
            <a:chOff x="3782137" y="3961818"/>
            <a:chExt cx="1636246" cy="936000"/>
          </a:xfrm>
        </p:grpSpPr>
        <p:sp>
          <p:nvSpPr>
            <p:cNvPr id="88" name="Snip Diagonal Corner Rectangle 3"/>
            <p:cNvSpPr>
              <a:spLocks noChangeAspect="1"/>
            </p:cNvSpPr>
            <p:nvPr/>
          </p:nvSpPr>
          <p:spPr>
            <a:xfrm>
              <a:off x="3782138" y="3961818"/>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6">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sp>
          <p:nvSpPr>
            <p:cNvPr id="91" name="TextBox 90"/>
            <p:cNvSpPr txBox="1"/>
            <p:nvPr/>
          </p:nvSpPr>
          <p:spPr>
            <a:xfrm>
              <a:off x="3782137" y="4483595"/>
              <a:ext cx="1636245"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メール セキュリティ</a:t>
              </a:r>
              <a:endParaRPr lang="en-US" sz="1600" dirty="0">
                <a:solidFill>
                  <a:schemeClr val="accent2">
                    <a:lumMod val="50000"/>
                  </a:schemeClr>
                </a:solidFill>
                <a:latin typeface="MS PGothic" charset="-128"/>
                <a:ea typeface="MS PGothic" charset="-128"/>
                <a:cs typeface="MS PGothic" charset="-128"/>
              </a:endParaRPr>
            </a:p>
          </p:txBody>
        </p:sp>
        <p:pic>
          <p:nvPicPr>
            <p:cNvPr id="96" name="Picture 95"/>
            <p:cNvPicPr>
              <a:picLocks noChangeAspect="1"/>
            </p:cNvPicPr>
            <p:nvPr/>
          </p:nvPicPr>
          <p:blipFill rotWithShape="1">
            <a:blip r:embed="rId4">
              <a:clrChange>
                <a:clrFrom>
                  <a:srgbClr val="FFFFFF"/>
                </a:clrFrom>
                <a:clrTo>
                  <a:srgbClr val="FFFFFF">
                    <a:alpha val="0"/>
                  </a:srgbClr>
                </a:clrTo>
              </a:clrChange>
            </a:blip>
            <a:srcRect r="69553"/>
            <a:stretch/>
          </p:blipFill>
          <p:spPr>
            <a:xfrm>
              <a:off x="4188963" y="4060061"/>
              <a:ext cx="410453" cy="396000"/>
            </a:xfrm>
            <a:prstGeom prst="rect">
              <a:avLst/>
            </a:prstGeom>
          </p:spPr>
        </p:pic>
      </p:grpSp>
      <p:sp>
        <p:nvSpPr>
          <p:cNvPr id="92" name="Snip Diagonal Corner Rectangle 3"/>
          <p:cNvSpPr>
            <a:spLocks noChangeAspect="1"/>
          </p:cNvSpPr>
          <p:nvPr/>
        </p:nvSpPr>
        <p:spPr>
          <a:xfrm>
            <a:off x="6394543" y="3827008"/>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sp>
        <p:nvSpPr>
          <p:cNvPr id="94" name="TextBox 93"/>
          <p:cNvSpPr txBox="1"/>
          <p:nvPr/>
        </p:nvSpPr>
        <p:spPr>
          <a:xfrm>
            <a:off x="6394542" y="4333529"/>
            <a:ext cx="1636246"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アンチ マルウェア</a:t>
            </a:r>
            <a:endParaRPr lang="en-US" sz="1600" dirty="0">
              <a:solidFill>
                <a:schemeClr val="accent2">
                  <a:lumMod val="50000"/>
                </a:schemeClr>
              </a:solidFill>
              <a:latin typeface="MS PGothic" charset="-128"/>
              <a:ea typeface="MS PGothic" charset="-128"/>
              <a:cs typeface="MS PGothic" charset="-128"/>
            </a:endParaRPr>
          </a:p>
        </p:txBody>
      </p:sp>
      <p:grpSp>
        <p:nvGrpSpPr>
          <p:cNvPr id="9" name="Group 8"/>
          <p:cNvGrpSpPr/>
          <p:nvPr/>
        </p:nvGrpSpPr>
        <p:grpSpPr>
          <a:xfrm>
            <a:off x="323850" y="1018940"/>
            <a:ext cx="8645582" cy="1471896"/>
            <a:chOff x="323850" y="1018940"/>
            <a:chExt cx="8645582" cy="1471896"/>
          </a:xfrm>
        </p:grpSpPr>
        <p:sp>
          <p:nvSpPr>
            <p:cNvPr id="109" name="角丸四角形 78"/>
            <p:cNvSpPr/>
            <p:nvPr/>
          </p:nvSpPr>
          <p:spPr>
            <a:xfrm>
              <a:off x="323850" y="1018940"/>
              <a:ext cx="8496300" cy="1230992"/>
            </a:xfrm>
            <a:prstGeom prst="roundRect">
              <a:avLst>
                <a:gd name="adj" fmla="val 11644"/>
              </a:avLst>
            </a:prstGeom>
            <a:solidFill>
              <a:schemeClr val="bg1">
                <a:lumMod val="95000"/>
              </a:schemeClr>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Arial" panose="020B0604020202020204" pitchFamily="34" charset="0"/>
                <a:ea typeface="ＭＳ Ｐゴシック"/>
                <a:cs typeface="Arial" panose="020B0604020202020204" pitchFamily="34" charset="0"/>
              </a:endParaRPr>
            </a:p>
          </p:txBody>
        </p:sp>
        <p:sp>
          <p:nvSpPr>
            <p:cNvPr id="110" name="正方形/長方形 65"/>
            <p:cNvSpPr/>
            <p:nvPr/>
          </p:nvSpPr>
          <p:spPr>
            <a:xfrm>
              <a:off x="2196590" y="1820104"/>
              <a:ext cx="4750820" cy="461665"/>
            </a:xfrm>
            <a:prstGeom prst="rect">
              <a:avLst/>
            </a:prstGeom>
          </p:spPr>
          <p:txBody>
            <a:bodyPr wrap="none">
              <a:spAutoFit/>
            </a:bodyPr>
            <a:lstStyle/>
            <a:p>
              <a:pPr algn="ctr"/>
              <a:r>
                <a:rPr kumimoji="1" lang="ja-JP" altLang="en-US" sz="2400" dirty="0" smtClean="0">
                  <a:solidFill>
                    <a:srgbClr val="192954"/>
                  </a:solidFill>
                  <a:latin typeface="Arial" panose="020B0604020202020204" pitchFamily="34" charset="0"/>
                  <a:ea typeface="ＭＳ Ｐゴシック"/>
                  <a:cs typeface="Arial" panose="020B0604020202020204" pitchFamily="34" charset="0"/>
                </a:rPr>
                <a:t>世界最大規模の</a:t>
              </a:r>
              <a:r>
                <a:rPr kumimoji="1" lang="en-US" altLang="ja-JP" sz="2400" dirty="0">
                  <a:solidFill>
                    <a:srgbClr val="192954"/>
                  </a:solidFill>
                  <a:latin typeface="Arial" panose="020B0604020202020204" pitchFamily="34" charset="0"/>
                  <a:ea typeface="ＭＳ Ｐゴシック"/>
                  <a:cs typeface="Arial" panose="020B0604020202020204" pitchFamily="34" charset="0"/>
                </a:rPr>
                <a:t> </a:t>
              </a:r>
              <a:r>
                <a:rPr kumimoji="1" lang="ja-JP" altLang="en-US" sz="2400" dirty="0" smtClean="0">
                  <a:solidFill>
                    <a:srgbClr val="192954"/>
                  </a:solidFill>
                  <a:latin typeface="Arial" panose="020B0604020202020204" pitchFamily="34" charset="0"/>
                  <a:ea typeface="ＭＳ Ｐゴシック"/>
                  <a:cs typeface="Arial" panose="020B0604020202020204" pitchFamily="34" charset="0"/>
                </a:rPr>
                <a:t>ビッグデータ</a:t>
              </a:r>
              <a:r>
                <a:rPr kumimoji="1" lang="en-US" altLang="ja-JP" sz="2400" dirty="0" smtClean="0">
                  <a:solidFill>
                    <a:srgbClr val="192954"/>
                  </a:solidFill>
                  <a:latin typeface="Arial" panose="020B0604020202020204" pitchFamily="34" charset="0"/>
                  <a:ea typeface="ＭＳ Ｐゴシック"/>
                  <a:cs typeface="Arial" panose="020B0604020202020204" pitchFamily="34" charset="0"/>
                </a:rPr>
                <a:t> </a:t>
              </a:r>
              <a:r>
                <a:rPr kumimoji="1" lang="ja-JP" altLang="en-US" sz="2400" dirty="0" smtClean="0">
                  <a:solidFill>
                    <a:srgbClr val="192954"/>
                  </a:solidFill>
                  <a:latin typeface="Arial" panose="020B0604020202020204" pitchFamily="34" charset="0"/>
                  <a:ea typeface="ＭＳ Ｐゴシック"/>
                  <a:cs typeface="Arial" panose="020B0604020202020204" pitchFamily="34" charset="0"/>
                </a:rPr>
                <a:t>分析</a:t>
              </a:r>
              <a:endParaRPr kumimoji="1" lang="en-US" altLang="ja-JP" sz="2400" dirty="0" smtClean="0">
                <a:solidFill>
                  <a:srgbClr val="192954"/>
                </a:solidFill>
                <a:latin typeface="Arial" panose="020B0604020202020204" pitchFamily="34" charset="0"/>
                <a:ea typeface="ＭＳ Ｐゴシック"/>
                <a:cs typeface="Arial" panose="020B0604020202020204" pitchFamily="34" charset="0"/>
              </a:endParaRPr>
            </a:p>
          </p:txBody>
        </p:sp>
        <p:sp>
          <p:nvSpPr>
            <p:cNvPr id="111" name="二等辺三角形 20"/>
            <p:cNvSpPr/>
            <p:nvPr/>
          </p:nvSpPr>
          <p:spPr>
            <a:xfrm rot="10800000">
              <a:off x="4401667" y="2248127"/>
              <a:ext cx="340666" cy="242709"/>
            </a:xfrm>
            <a:prstGeom prst="triangl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smtClean="0">
                <a:solidFill>
                  <a:srgbClr val="FFFFFF"/>
                </a:solidFill>
                <a:latin typeface="Arial" panose="020B0604020202020204" pitchFamily="34" charset="0"/>
                <a:ea typeface="ＭＳ Ｐゴシック"/>
                <a:cs typeface="Arial" panose="020B0604020202020204" pitchFamily="34" charset="0"/>
              </a:endParaRPr>
            </a:p>
          </p:txBody>
        </p:sp>
        <p:grpSp>
          <p:nvGrpSpPr>
            <p:cNvPr id="4" name="Group 3"/>
            <p:cNvGrpSpPr/>
            <p:nvPr/>
          </p:nvGrpSpPr>
          <p:grpSpPr>
            <a:xfrm>
              <a:off x="420106" y="1057946"/>
              <a:ext cx="7629005" cy="773612"/>
              <a:chOff x="1108740" y="4228726"/>
              <a:chExt cx="7629005" cy="773612"/>
            </a:xfrm>
          </p:grpSpPr>
          <p:sp>
            <p:nvSpPr>
              <p:cNvPr id="112" name="テキスト ボックス 16"/>
              <p:cNvSpPr txBox="1"/>
              <p:nvPr/>
            </p:nvSpPr>
            <p:spPr>
              <a:xfrm>
                <a:off x="1108740" y="4232897"/>
                <a:ext cx="1069524"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150</a:t>
                </a:r>
                <a:r>
                  <a:rPr kumimoji="1" lang="ja-JP" altLang="en-US" sz="2000" b="1" dirty="0" smtClean="0">
                    <a:solidFill>
                      <a:schemeClr val="accent2">
                        <a:lumMod val="50000"/>
                      </a:schemeClr>
                    </a:solidFill>
                    <a:latin typeface="MS PGothic" charset="-128"/>
                    <a:ea typeface="MS PGothic" charset="-128"/>
                    <a:cs typeface="MS PGothic" charset="-128"/>
                  </a:rPr>
                  <a:t>万</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マルウェア</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サンプル収集</a:t>
                </a:r>
                <a:endParaRPr kumimoji="1" lang="ja-JP" altLang="en-US" sz="1200" dirty="0">
                  <a:solidFill>
                    <a:schemeClr val="accent2">
                      <a:lumMod val="50000"/>
                    </a:schemeClr>
                  </a:solidFill>
                  <a:latin typeface="MS PGothic" charset="-128"/>
                  <a:ea typeface="MS PGothic" charset="-128"/>
                  <a:cs typeface="MS PGothic" charset="-128"/>
                </a:endParaRPr>
              </a:p>
            </p:txBody>
          </p:sp>
          <p:sp>
            <p:nvSpPr>
              <p:cNvPr id="113" name="テキスト ボックス 66"/>
              <p:cNvSpPr txBox="1"/>
              <p:nvPr/>
            </p:nvSpPr>
            <p:spPr>
              <a:xfrm>
                <a:off x="2258652" y="4232897"/>
                <a:ext cx="878767"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42</a:t>
                </a:r>
                <a:r>
                  <a:rPr kumimoji="1" lang="ja-JP" altLang="en-US" sz="2000" b="1" dirty="0" smtClean="0">
                    <a:solidFill>
                      <a:schemeClr val="accent2">
                        <a:lumMod val="50000"/>
                      </a:schemeClr>
                    </a:solidFill>
                    <a:latin typeface="MS PGothic" charset="-128"/>
                    <a:ea typeface="MS PGothic" charset="-128"/>
                    <a:cs typeface="MS PGothic" charset="-128"/>
                  </a:rPr>
                  <a:t>億</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en-US" altLang="ja-JP" sz="1200" dirty="0" smtClean="0">
                    <a:solidFill>
                      <a:schemeClr val="accent2">
                        <a:lumMod val="50000"/>
                      </a:schemeClr>
                    </a:solidFill>
                    <a:latin typeface="MS PGothic" charset="-128"/>
                    <a:ea typeface="MS PGothic" charset="-128"/>
                    <a:cs typeface="MS PGothic" charset="-128"/>
                  </a:rPr>
                  <a:t>Web </a:t>
                </a:r>
                <a:r>
                  <a:rPr kumimoji="1" lang="ja-JP" altLang="en-US" sz="1200" dirty="0" smtClean="0">
                    <a:solidFill>
                      <a:schemeClr val="accent2">
                        <a:lumMod val="50000"/>
                      </a:schemeClr>
                    </a:solidFill>
                    <a:latin typeface="MS PGothic" charset="-128"/>
                    <a:ea typeface="MS PGothic" charset="-128"/>
                    <a:cs typeface="MS PGothic" charset="-128"/>
                  </a:rPr>
                  <a:t>サイト</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ja-JP" altLang="en-US" sz="1200" dirty="0">
                    <a:solidFill>
                      <a:schemeClr val="accent2">
                        <a:lumMod val="50000"/>
                      </a:schemeClr>
                    </a:solidFill>
                    <a:latin typeface="MS PGothic" charset="-128"/>
                    <a:ea typeface="MS PGothic" charset="-128"/>
                    <a:cs typeface="MS PGothic" charset="-128"/>
                  </a:rPr>
                  <a:t>ブロック</a:t>
                </a:r>
              </a:p>
            </p:txBody>
          </p:sp>
          <p:sp>
            <p:nvSpPr>
              <p:cNvPr id="114" name="テキスト ボックス 70"/>
              <p:cNvSpPr txBox="1"/>
              <p:nvPr/>
            </p:nvSpPr>
            <p:spPr>
              <a:xfrm>
                <a:off x="3251016" y="4232897"/>
                <a:ext cx="1225816"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10</a:t>
                </a:r>
                <a:r>
                  <a:rPr kumimoji="1" lang="ja-JP" altLang="en-US" sz="2000" b="1" dirty="0" smtClean="0">
                    <a:solidFill>
                      <a:schemeClr val="accent2">
                        <a:lumMod val="50000"/>
                      </a:schemeClr>
                    </a:solidFill>
                    <a:latin typeface="MS PGothic" charset="-128"/>
                    <a:ea typeface="MS PGothic" charset="-128"/>
                    <a:cs typeface="MS PGothic" charset="-128"/>
                  </a:rPr>
                  <a:t>億</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レピュテーション</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クエリ登録</a:t>
                </a:r>
                <a:endParaRPr kumimoji="1" lang="en-US" altLang="ja-JP" sz="1200" dirty="0" smtClean="0">
                  <a:solidFill>
                    <a:schemeClr val="accent2">
                      <a:lumMod val="50000"/>
                    </a:schemeClr>
                  </a:solidFill>
                  <a:latin typeface="MS PGothic" charset="-128"/>
                  <a:ea typeface="MS PGothic" charset="-128"/>
                  <a:cs typeface="MS PGothic" charset="-128"/>
                </a:endParaRPr>
              </a:p>
            </p:txBody>
          </p:sp>
          <p:sp>
            <p:nvSpPr>
              <p:cNvPr id="115" name="テキスト ボックス 71"/>
              <p:cNvSpPr txBox="1"/>
              <p:nvPr/>
            </p:nvSpPr>
            <p:spPr>
              <a:xfrm>
                <a:off x="4548128" y="4232897"/>
                <a:ext cx="825867"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930</a:t>
                </a:r>
                <a:r>
                  <a:rPr kumimoji="1" lang="ja-JP" altLang="en-US" sz="2000" b="1" dirty="0" smtClean="0">
                    <a:solidFill>
                      <a:schemeClr val="accent2">
                        <a:lumMod val="50000"/>
                      </a:schemeClr>
                    </a:solidFill>
                    <a:latin typeface="MS PGothic" charset="-128"/>
                    <a:ea typeface="MS PGothic" charset="-128"/>
                    <a:cs typeface="MS PGothic" charset="-128"/>
                  </a:rPr>
                  <a:t>億</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メール</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ja-JP" altLang="en-US" sz="1200" dirty="0">
                    <a:solidFill>
                      <a:schemeClr val="accent2">
                        <a:lumMod val="50000"/>
                      </a:schemeClr>
                    </a:solidFill>
                    <a:latin typeface="MS PGothic" charset="-128"/>
                    <a:ea typeface="MS PGothic" charset="-128"/>
                    <a:cs typeface="MS PGothic" charset="-128"/>
                  </a:rPr>
                  <a:t>解析</a:t>
                </a:r>
                <a:endParaRPr kumimoji="1" lang="en-US" altLang="ja-JP" sz="1200" dirty="0" smtClean="0">
                  <a:solidFill>
                    <a:schemeClr val="accent2">
                      <a:lumMod val="50000"/>
                    </a:schemeClr>
                  </a:solidFill>
                  <a:latin typeface="MS PGothic" charset="-128"/>
                  <a:ea typeface="MS PGothic" charset="-128"/>
                  <a:cs typeface="MS PGothic" charset="-128"/>
                </a:endParaRPr>
              </a:p>
            </p:txBody>
          </p:sp>
          <p:sp>
            <p:nvSpPr>
              <p:cNvPr id="116" name="テキスト ボックス 73"/>
              <p:cNvSpPr txBox="1"/>
              <p:nvPr/>
            </p:nvSpPr>
            <p:spPr>
              <a:xfrm>
                <a:off x="5417287" y="4232897"/>
                <a:ext cx="1184940"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1</a:t>
                </a:r>
                <a:r>
                  <a:rPr kumimoji="1" lang="ja-JP" altLang="en-US" sz="2000" b="1" dirty="0" smtClean="0">
                    <a:solidFill>
                      <a:schemeClr val="accent2">
                        <a:lumMod val="50000"/>
                      </a:schemeClr>
                    </a:solidFill>
                    <a:latin typeface="MS PGothic" charset="-128"/>
                    <a:ea typeface="MS PGothic" charset="-128"/>
                    <a:cs typeface="MS PGothic" charset="-128"/>
                  </a:rPr>
                  <a:t>万</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en-US" altLang="ja-JP" sz="1200" dirty="0" smtClean="0">
                    <a:solidFill>
                      <a:schemeClr val="accent2">
                        <a:lumMod val="50000"/>
                      </a:schemeClr>
                    </a:solidFill>
                    <a:latin typeface="MS PGothic" charset="-128"/>
                    <a:ea typeface="MS PGothic" charset="-128"/>
                    <a:cs typeface="MS PGothic" charset="-128"/>
                  </a:rPr>
                  <a:t>Cisco</a:t>
                </a:r>
                <a:r>
                  <a:rPr kumimoji="1" lang="ja-JP" altLang="en-US" sz="1200" dirty="0" smtClean="0">
                    <a:solidFill>
                      <a:schemeClr val="accent2">
                        <a:lumMod val="50000"/>
                      </a:schemeClr>
                    </a:solidFill>
                    <a:latin typeface="MS PGothic" charset="-128"/>
                    <a:ea typeface="MS PGothic" charset="-128"/>
                    <a:cs typeface="MS PGothic" charset="-128"/>
                  </a:rPr>
                  <a:t> </a:t>
                </a:r>
                <a:r>
                  <a:rPr kumimoji="1" lang="en-US" altLang="ja-JP" sz="1200" dirty="0" smtClean="0">
                    <a:solidFill>
                      <a:schemeClr val="accent2">
                        <a:lumMod val="50000"/>
                      </a:schemeClr>
                    </a:solidFill>
                    <a:latin typeface="MS PGothic" charset="-128"/>
                    <a:ea typeface="MS PGothic" charset="-128"/>
                    <a:cs typeface="MS PGothic" charset="-128"/>
                  </a:rPr>
                  <a:t>AMP </a:t>
                </a:r>
                <a:r>
                  <a:rPr kumimoji="1" lang="ja-JP" altLang="en-US" sz="1200" dirty="0" smtClean="0">
                    <a:solidFill>
                      <a:schemeClr val="accent2">
                        <a:lumMod val="50000"/>
                      </a:schemeClr>
                    </a:solidFill>
                    <a:latin typeface="MS PGothic" charset="-128"/>
                    <a:ea typeface="MS PGothic" charset="-128"/>
                    <a:cs typeface="MS PGothic" charset="-128"/>
                  </a:rPr>
                  <a:t>で</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マルウェア発見</a:t>
                </a:r>
                <a:endParaRPr kumimoji="1" lang="en-US" altLang="ja-JP" sz="1200" dirty="0" smtClean="0">
                  <a:solidFill>
                    <a:schemeClr val="accent2">
                      <a:lumMod val="50000"/>
                    </a:schemeClr>
                  </a:solidFill>
                  <a:latin typeface="MS PGothic" charset="-128"/>
                  <a:ea typeface="MS PGothic" charset="-128"/>
                  <a:cs typeface="MS PGothic" charset="-128"/>
                </a:endParaRPr>
              </a:p>
            </p:txBody>
          </p:sp>
          <p:sp>
            <p:nvSpPr>
              <p:cNvPr id="117" name="テキスト ボックス 76"/>
              <p:cNvSpPr txBox="1"/>
              <p:nvPr/>
            </p:nvSpPr>
            <p:spPr>
              <a:xfrm>
                <a:off x="6576017" y="4232897"/>
                <a:ext cx="1441420"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30</a:t>
                </a:r>
                <a:r>
                  <a:rPr kumimoji="1" lang="ja-JP" altLang="en-US" sz="2000" b="1" dirty="0" smtClean="0">
                    <a:solidFill>
                      <a:schemeClr val="accent2">
                        <a:lumMod val="50000"/>
                      </a:schemeClr>
                    </a:solidFill>
                    <a:latin typeface="MS PGothic" charset="-128"/>
                    <a:ea typeface="MS PGothic" charset="-128"/>
                    <a:cs typeface="MS PGothic" charset="-128"/>
                  </a:rPr>
                  <a:t>万</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マルウェア情報を</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en-US" altLang="ja-JP" sz="1200" dirty="0" smtClean="0">
                    <a:solidFill>
                      <a:schemeClr val="accent2">
                        <a:lumMod val="50000"/>
                      </a:schemeClr>
                    </a:solidFill>
                    <a:latin typeface="MS PGothic" charset="-128"/>
                    <a:ea typeface="MS PGothic" charset="-128"/>
                    <a:cs typeface="MS PGothic" charset="-128"/>
                  </a:rPr>
                  <a:t>Cisco</a:t>
                </a:r>
                <a:r>
                  <a:rPr kumimoji="1" lang="ja-JP" altLang="en-US" sz="1200" dirty="0" smtClean="0">
                    <a:solidFill>
                      <a:schemeClr val="accent2">
                        <a:lumMod val="50000"/>
                      </a:schemeClr>
                    </a:solidFill>
                    <a:latin typeface="MS PGothic" charset="-128"/>
                    <a:ea typeface="MS PGothic" charset="-128"/>
                    <a:cs typeface="MS PGothic" charset="-128"/>
                  </a:rPr>
                  <a:t> </a:t>
                </a:r>
                <a:r>
                  <a:rPr kumimoji="1" lang="en-US" altLang="ja-JP" sz="1200" dirty="0" smtClean="0">
                    <a:solidFill>
                      <a:schemeClr val="accent2">
                        <a:lumMod val="50000"/>
                      </a:schemeClr>
                    </a:solidFill>
                    <a:latin typeface="MS PGothic" charset="-128"/>
                    <a:ea typeface="MS PGothic" charset="-128"/>
                    <a:cs typeface="MS PGothic" charset="-128"/>
                  </a:rPr>
                  <a:t>AMP </a:t>
                </a:r>
                <a:r>
                  <a:rPr kumimoji="1" lang="ja-JP" altLang="en-US" sz="1200" dirty="0" smtClean="0">
                    <a:solidFill>
                      <a:schemeClr val="accent2">
                        <a:lumMod val="50000"/>
                      </a:schemeClr>
                    </a:solidFill>
                    <a:latin typeface="MS PGothic" charset="-128"/>
                    <a:ea typeface="MS PGothic" charset="-128"/>
                    <a:cs typeface="MS PGothic" charset="-128"/>
                  </a:rPr>
                  <a:t>へ送信</a:t>
                </a:r>
                <a:endParaRPr kumimoji="1" lang="en-US" altLang="ja-JP" sz="1200" dirty="0" smtClean="0">
                  <a:solidFill>
                    <a:schemeClr val="accent2">
                      <a:lumMod val="50000"/>
                    </a:schemeClr>
                  </a:solidFill>
                  <a:latin typeface="MS PGothic" charset="-128"/>
                  <a:ea typeface="MS PGothic" charset="-128"/>
                  <a:cs typeface="MS PGothic" charset="-128"/>
                </a:endParaRPr>
              </a:p>
            </p:txBody>
          </p:sp>
          <p:sp>
            <p:nvSpPr>
              <p:cNvPr id="118" name="テキスト ボックス 77"/>
              <p:cNvSpPr txBox="1"/>
              <p:nvPr/>
            </p:nvSpPr>
            <p:spPr>
              <a:xfrm>
                <a:off x="8040118" y="4232897"/>
                <a:ext cx="697627" cy="769441"/>
              </a:xfrm>
              <a:prstGeom prst="rect">
                <a:avLst/>
              </a:prstGeom>
              <a:noFill/>
            </p:spPr>
            <p:txBody>
              <a:bodyPr wrap="none" rtlCol="0">
                <a:spAutoFit/>
              </a:bodyPr>
              <a:lstStyle/>
              <a:p>
                <a:pPr algn="ctr"/>
                <a:r>
                  <a:rPr kumimoji="1" lang="en-US" altLang="ja-JP" sz="2000" b="1" dirty="0" smtClean="0">
                    <a:solidFill>
                      <a:schemeClr val="accent2">
                        <a:lumMod val="50000"/>
                      </a:schemeClr>
                    </a:solidFill>
                    <a:latin typeface="MS PGothic" charset="-128"/>
                    <a:ea typeface="MS PGothic" charset="-128"/>
                    <a:cs typeface="MS PGothic" charset="-128"/>
                  </a:rPr>
                  <a:t>10</a:t>
                </a:r>
                <a:r>
                  <a:rPr kumimoji="1" lang="ja-JP" altLang="en-US" sz="2000" b="1" dirty="0" smtClean="0">
                    <a:solidFill>
                      <a:schemeClr val="accent2">
                        <a:lumMod val="50000"/>
                      </a:schemeClr>
                    </a:solidFill>
                    <a:latin typeface="MS PGothic" charset="-128"/>
                    <a:ea typeface="MS PGothic" charset="-128"/>
                    <a:cs typeface="MS PGothic" charset="-128"/>
                  </a:rPr>
                  <a:t>万</a:t>
                </a:r>
                <a:endParaRPr kumimoji="1" lang="en-US" altLang="ja-JP" sz="2000" b="1" dirty="0" smtClean="0">
                  <a:solidFill>
                    <a:schemeClr val="accent2">
                      <a:lumMod val="50000"/>
                    </a:schemeClr>
                  </a:solidFill>
                  <a:latin typeface="MS PGothic" charset="-128"/>
                  <a:ea typeface="MS PGothic" charset="-128"/>
                  <a:cs typeface="MS PGothic" charset="-128"/>
                </a:endParaRPr>
              </a:p>
              <a:p>
                <a:pPr algn="ctr"/>
                <a:r>
                  <a:rPr kumimoji="1" lang="ja-JP" altLang="en-US" sz="1200" dirty="0" smtClean="0">
                    <a:solidFill>
                      <a:schemeClr val="accent2">
                        <a:lumMod val="50000"/>
                      </a:schemeClr>
                    </a:solidFill>
                    <a:latin typeface="MS PGothic" charset="-128"/>
                    <a:ea typeface="MS PGothic" charset="-128"/>
                    <a:cs typeface="MS PGothic" charset="-128"/>
                  </a:rPr>
                  <a:t>イベント</a:t>
                </a:r>
                <a:endParaRPr kumimoji="1" lang="en-US" altLang="ja-JP" sz="1200" dirty="0" smtClean="0">
                  <a:solidFill>
                    <a:schemeClr val="accent2">
                      <a:lumMod val="50000"/>
                    </a:schemeClr>
                  </a:solidFill>
                  <a:latin typeface="MS PGothic" charset="-128"/>
                  <a:ea typeface="MS PGothic" charset="-128"/>
                  <a:cs typeface="MS PGothic" charset="-128"/>
                </a:endParaRPr>
              </a:p>
              <a:p>
                <a:pPr algn="ctr"/>
                <a:r>
                  <a:rPr kumimoji="1" lang="ja-JP" altLang="en-US" sz="1200" dirty="0">
                    <a:solidFill>
                      <a:schemeClr val="accent2">
                        <a:lumMod val="50000"/>
                      </a:schemeClr>
                    </a:solidFill>
                    <a:latin typeface="MS PGothic" charset="-128"/>
                    <a:ea typeface="MS PGothic" charset="-128"/>
                    <a:cs typeface="MS PGothic" charset="-128"/>
                  </a:rPr>
                  <a:t>検出</a:t>
                </a:r>
                <a:endParaRPr kumimoji="1" lang="en-US" altLang="ja-JP" sz="1200" dirty="0" smtClean="0">
                  <a:solidFill>
                    <a:schemeClr val="accent2">
                      <a:lumMod val="50000"/>
                    </a:schemeClr>
                  </a:solidFill>
                  <a:latin typeface="MS PGothic" charset="-128"/>
                  <a:ea typeface="MS PGothic" charset="-128"/>
                  <a:cs typeface="MS PGothic" charset="-128"/>
                </a:endParaRPr>
              </a:p>
            </p:txBody>
          </p:sp>
          <p:cxnSp>
            <p:nvCxnSpPr>
              <p:cNvPr id="119" name="Straight Connector 118"/>
              <p:cNvCxnSpPr/>
              <p:nvPr/>
            </p:nvCxnSpPr>
            <p:spPr>
              <a:xfrm>
                <a:off x="2184593"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3201196"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4509083"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421612"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6611564"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997395" y="4228726"/>
                <a:ext cx="0" cy="769441"/>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7944373" y="1558935"/>
              <a:ext cx="1025059" cy="461665"/>
            </a:xfrm>
            <a:prstGeom prst="rect">
              <a:avLst/>
            </a:prstGeom>
            <a:noFill/>
          </p:spPr>
          <p:txBody>
            <a:bodyPr wrap="square" rtlCol="0">
              <a:spAutoFit/>
            </a:bodyPr>
            <a:lstStyle/>
            <a:p>
              <a:r>
                <a:rPr lang="en-US" sz="2400" b="1" dirty="0" smtClean="0">
                  <a:solidFill>
                    <a:schemeClr val="accent1"/>
                  </a:solidFill>
                  <a:latin typeface="MS PGothic" charset="-128"/>
                  <a:ea typeface="MS PGothic" charset="-128"/>
                  <a:cs typeface="MS PGothic" charset="-128"/>
                </a:rPr>
                <a:t>/</a:t>
              </a:r>
              <a:r>
                <a:rPr lang="en-US" sz="1050" dirty="0" smtClean="0">
                  <a:solidFill>
                    <a:schemeClr val="accent1"/>
                  </a:solidFill>
                  <a:latin typeface="MS PGothic" charset="-128"/>
                  <a:ea typeface="MS PGothic" charset="-128"/>
                  <a:cs typeface="MS PGothic" charset="-128"/>
                </a:rPr>
                <a:t> </a:t>
              </a:r>
              <a:r>
                <a:rPr lang="en-US" altLang="ja-JP" sz="2400" b="1" dirty="0" smtClean="0">
                  <a:solidFill>
                    <a:schemeClr val="accent1"/>
                  </a:solidFill>
                  <a:latin typeface="MS PGothic" charset="-128"/>
                  <a:ea typeface="MS PGothic" charset="-128"/>
                  <a:cs typeface="MS PGothic" charset="-128"/>
                </a:rPr>
                <a:t>1</a:t>
              </a:r>
              <a:r>
                <a:rPr lang="ja-JP" altLang="en-US" sz="2400" b="1" dirty="0" smtClean="0">
                  <a:solidFill>
                    <a:schemeClr val="accent1"/>
                  </a:solidFill>
                  <a:latin typeface="MS PGothic" charset="-128"/>
                  <a:ea typeface="MS PGothic" charset="-128"/>
                  <a:cs typeface="MS PGothic" charset="-128"/>
                </a:rPr>
                <a:t>日</a:t>
              </a:r>
              <a:endParaRPr lang="en-US" sz="2400" b="1" dirty="0">
                <a:solidFill>
                  <a:schemeClr val="accent1"/>
                </a:solidFill>
                <a:latin typeface="MS PGothic" charset="-128"/>
                <a:ea typeface="MS PGothic" charset="-128"/>
                <a:cs typeface="MS PGothic" charset="-128"/>
              </a:endParaRPr>
            </a:p>
          </p:txBody>
        </p:sp>
      </p:grpSp>
      <p:grpSp>
        <p:nvGrpSpPr>
          <p:cNvPr id="6" name="Group 5"/>
          <p:cNvGrpSpPr/>
          <p:nvPr/>
        </p:nvGrpSpPr>
        <p:grpSpPr>
          <a:xfrm>
            <a:off x="3470690" y="2532623"/>
            <a:ext cx="2202633" cy="1260000"/>
            <a:chOff x="3470684" y="2532623"/>
            <a:chExt cx="2202633" cy="1260000"/>
          </a:xfrm>
        </p:grpSpPr>
        <p:sp>
          <p:nvSpPr>
            <p:cNvPr id="19" name="Snip Diagonal Corner Rectangle 3"/>
            <p:cNvSpPr>
              <a:spLocks noChangeAspect="1"/>
            </p:cNvSpPr>
            <p:nvPr/>
          </p:nvSpPr>
          <p:spPr>
            <a:xfrm>
              <a:off x="3470684" y="2532623"/>
              <a:ext cx="2202633" cy="1260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rgbClr val="FFFFFF"/>
                </a:solidFill>
                <a:latin typeface="Trade Gothic LT Std"/>
                <a:ea typeface="ＭＳ Ｐゴシック"/>
                <a:cs typeface="Trade Gothic LT Std"/>
              </a:endParaRPr>
            </a:p>
          </p:txBody>
        </p:sp>
        <p:pic>
          <p:nvPicPr>
            <p:cNvPr id="17" name="Picture 3" descr="TalosLogo_dropshadow_p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2000" y="3091175"/>
              <a:ext cx="1620000" cy="540000"/>
            </a:xfrm>
            <a:prstGeom prst="rect">
              <a:avLst/>
            </a:prstGeom>
          </p:spPr>
        </p:pic>
      </p:grpSp>
      <p:sp>
        <p:nvSpPr>
          <p:cNvPr id="50" name="Snip Diagonal Corner Rectangle 3"/>
          <p:cNvSpPr>
            <a:spLocks noChangeAspect="1"/>
          </p:cNvSpPr>
          <p:nvPr/>
        </p:nvSpPr>
        <p:spPr>
          <a:xfrm>
            <a:off x="5873706" y="2752875"/>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sp>
        <p:nvSpPr>
          <p:cNvPr id="51" name="TextBox 50"/>
          <p:cNvSpPr txBox="1"/>
          <p:nvPr/>
        </p:nvSpPr>
        <p:spPr>
          <a:xfrm>
            <a:off x="5987675" y="3297173"/>
            <a:ext cx="1321086"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セキュア</a:t>
            </a:r>
            <a:r>
              <a:rPr lang="en-US" altLang="ja-JP" sz="1400" dirty="0" smtClean="0">
                <a:solidFill>
                  <a:schemeClr val="accent2">
                    <a:lumMod val="50000"/>
                  </a:schemeClr>
                </a:solidFill>
                <a:latin typeface="MS PGothic" charset="-128"/>
                <a:ea typeface="MS PGothic" charset="-128"/>
                <a:cs typeface="MS PGothic" charset="-128"/>
              </a:rPr>
              <a:t>DNS</a:t>
            </a:r>
            <a:endParaRPr lang="en-US" sz="1600" dirty="0">
              <a:solidFill>
                <a:schemeClr val="accent2">
                  <a:lumMod val="50000"/>
                </a:schemeClr>
              </a:solidFill>
              <a:latin typeface="MS PGothic" charset="-128"/>
              <a:ea typeface="MS PGothic" charset="-128"/>
              <a:cs typeface="MS PGothic" charset="-128"/>
            </a:endParaRPr>
          </a:p>
        </p:txBody>
      </p:sp>
      <p:grpSp>
        <p:nvGrpSpPr>
          <p:cNvPr id="52" name="Group 51"/>
          <p:cNvGrpSpPr/>
          <p:nvPr/>
        </p:nvGrpSpPr>
        <p:grpSpPr>
          <a:xfrm>
            <a:off x="6510757" y="2926448"/>
            <a:ext cx="264712" cy="336212"/>
            <a:chOff x="1755735" y="1690064"/>
            <a:chExt cx="405342" cy="514828"/>
          </a:xfrm>
        </p:grpSpPr>
        <p:sp>
          <p:nvSpPr>
            <p:cNvPr id="53" name="Freeform 52"/>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50800" cap="rnd">
              <a:solidFill>
                <a:schemeClr val="tx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MS PGothic" charset="-128"/>
                <a:ea typeface="MS PGothic" charset="-128"/>
                <a:cs typeface="MS PGothic" charset="-128"/>
              </a:endParaRPr>
            </a:p>
          </p:txBody>
        </p:sp>
        <p:sp>
          <p:nvSpPr>
            <p:cNvPr id="54" name="Freeform 53"/>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S PGothic" charset="-128"/>
                <a:ea typeface="MS PGothic" charset="-128"/>
                <a:cs typeface="MS PGothic" charset="-128"/>
              </a:endParaRPr>
            </a:p>
          </p:txBody>
        </p:sp>
      </p:grpSp>
      <p:pic>
        <p:nvPicPr>
          <p:cNvPr id="55" name="Picture 2" descr="/Users/njito/Library/Group Containers/UBF8T346G9.Office/msoclip1/01/ADAF3FA9-9D48-8040-869A-789F1F775BEB.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47923" y="3938628"/>
            <a:ext cx="403348" cy="4033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Users/njito/Library/Group Containers/UBF8T346G9.Office/msoclip1/01/ADAF3FA9-9D48-8040-869A-789F1F775B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89825" y="2387877"/>
            <a:ext cx="322892" cy="3228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33140" y="2355726"/>
            <a:ext cx="1717137" cy="507831"/>
          </a:xfrm>
          <a:prstGeom prst="rect">
            <a:avLst/>
          </a:prstGeom>
          <a:noFill/>
        </p:spPr>
        <p:txBody>
          <a:bodyPr wrap="none" rtlCol="0">
            <a:spAutoFit/>
          </a:bodyPr>
          <a:lstStyle/>
          <a:p>
            <a:r>
              <a:rPr lang="en-US" sz="900" dirty="0" smtClean="0">
                <a:solidFill>
                  <a:schemeClr val="tx2">
                    <a:lumMod val="50000"/>
                  </a:schemeClr>
                </a:solidFill>
                <a:latin typeface="Arial" charset="0"/>
                <a:ea typeface="Arial" charset="0"/>
                <a:cs typeface="Arial" charset="0"/>
              </a:rPr>
              <a:t>AMP:</a:t>
            </a:r>
          </a:p>
          <a:p>
            <a:r>
              <a:rPr lang="en-US" sz="900" dirty="0" smtClean="0">
                <a:solidFill>
                  <a:schemeClr val="tx2">
                    <a:lumMod val="50000"/>
                  </a:schemeClr>
                </a:solidFill>
                <a:latin typeface="Arial" charset="0"/>
                <a:ea typeface="Arial" charset="0"/>
                <a:cs typeface="Arial" charset="0"/>
              </a:rPr>
              <a:t>Advanced Malware Protection</a:t>
            </a:r>
          </a:p>
          <a:p>
            <a:r>
              <a:rPr lang="en-US" sz="900" dirty="0" smtClean="0">
                <a:solidFill>
                  <a:schemeClr val="tx2">
                    <a:lumMod val="50000"/>
                  </a:schemeClr>
                </a:solidFill>
                <a:latin typeface="Arial" charset="0"/>
                <a:ea typeface="Arial" charset="0"/>
                <a:cs typeface="Arial" charset="0"/>
              </a:rPr>
              <a:t>Architecture</a:t>
            </a:r>
            <a:endParaRPr lang="en-US" sz="900" dirty="0">
              <a:solidFill>
                <a:schemeClr val="tx2">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166635310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ou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ja-JP" altLang="en-US" dirty="0" smtClean="0">
                <a:solidFill>
                  <a:schemeClr val="accent1"/>
                </a:solidFill>
                <a:latin typeface="MS PGothic" charset="-128"/>
                <a:ea typeface="MS PGothic" charset="-128"/>
                <a:cs typeface="MS PGothic" charset="-128"/>
              </a:rPr>
              <a:t>シスコ</a:t>
            </a:r>
            <a:r>
              <a:rPr lang="en-US" altLang="ja-JP" dirty="0" smtClean="0">
                <a:solidFill>
                  <a:schemeClr val="accent1"/>
                </a:solidFill>
                <a:latin typeface="MS PGothic" charset="-128"/>
                <a:ea typeface="MS PGothic" charset="-128"/>
                <a:cs typeface="MS PGothic" charset="-128"/>
              </a:rPr>
              <a:t> </a:t>
            </a:r>
            <a:r>
              <a:rPr lang="ja-JP" altLang="en-US" dirty="0" smtClean="0">
                <a:solidFill>
                  <a:schemeClr val="accent1"/>
                </a:solidFill>
                <a:latin typeface="MS PGothic" charset="-128"/>
                <a:ea typeface="MS PGothic" charset="-128"/>
                <a:cs typeface="MS PGothic" charset="-128"/>
              </a:rPr>
              <a:t>セキュリティ ポートフォリオ</a:t>
            </a:r>
            <a:endParaRPr lang="en-US" dirty="0">
              <a:solidFill>
                <a:schemeClr val="accent1"/>
              </a:solidFill>
              <a:latin typeface="MS PGothic" charset="-128"/>
              <a:ea typeface="MS PGothic" charset="-128"/>
              <a:cs typeface="MS PGothic" charset="-128"/>
            </a:endParaRPr>
          </a:p>
        </p:txBody>
      </p:sp>
      <p:sp>
        <p:nvSpPr>
          <p:cNvPr id="127" name="Oval 126"/>
          <p:cNvSpPr/>
          <p:nvPr/>
        </p:nvSpPr>
        <p:spPr>
          <a:xfrm>
            <a:off x="174567" y="1819872"/>
            <a:ext cx="8794866" cy="902587"/>
          </a:xfrm>
          <a:prstGeom prst="ellipse">
            <a:avLst/>
          </a:prstGeom>
          <a:noFill/>
          <a:ln>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latin typeface="Arial"/>
            </a:endParaRPr>
          </a:p>
        </p:txBody>
      </p:sp>
      <p:sp>
        <p:nvSpPr>
          <p:cNvPr id="129" name="Snip Diagonal Corner Rectangle 3"/>
          <p:cNvSpPr>
            <a:spLocks noChangeAspect="1"/>
          </p:cNvSpPr>
          <p:nvPr/>
        </p:nvSpPr>
        <p:spPr>
          <a:xfrm>
            <a:off x="1669410" y="1237160"/>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pic>
        <p:nvPicPr>
          <p:cNvPr id="130" name="Picture 129"/>
          <p:cNvPicPr>
            <a:picLocks noChangeAspect="1"/>
          </p:cNvPicPr>
          <p:nvPr/>
        </p:nvPicPr>
        <p:blipFill>
          <a:blip r:embed="rId2">
            <a:clrChange>
              <a:clrFrom>
                <a:srgbClr val="FFFFFF"/>
              </a:clrFrom>
              <a:clrTo>
                <a:srgbClr val="FFFFFF">
                  <a:alpha val="0"/>
                </a:srgbClr>
              </a:clrTo>
            </a:clrChange>
          </a:blip>
          <a:stretch>
            <a:fillRect/>
          </a:stretch>
        </p:blipFill>
        <p:spPr>
          <a:xfrm>
            <a:off x="2111827" y="1372314"/>
            <a:ext cx="377495" cy="377495"/>
          </a:xfrm>
          <a:prstGeom prst="rect">
            <a:avLst/>
          </a:prstGeom>
        </p:spPr>
      </p:pic>
      <p:sp>
        <p:nvSpPr>
          <p:cNvPr id="131" name="TextBox 130"/>
          <p:cNvSpPr txBox="1"/>
          <p:nvPr/>
        </p:nvSpPr>
        <p:spPr>
          <a:xfrm>
            <a:off x="1679836" y="1760345"/>
            <a:ext cx="1623199"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マルウェア解析</a:t>
            </a:r>
            <a:endParaRPr lang="en-US" sz="1600" dirty="0">
              <a:solidFill>
                <a:schemeClr val="accent2">
                  <a:lumMod val="50000"/>
                </a:schemeClr>
              </a:solidFill>
              <a:latin typeface="MS PGothic" charset="-128"/>
              <a:ea typeface="MS PGothic" charset="-128"/>
              <a:cs typeface="MS PGothic" charset="-128"/>
            </a:endParaRPr>
          </a:p>
        </p:txBody>
      </p:sp>
      <p:grpSp>
        <p:nvGrpSpPr>
          <p:cNvPr id="132" name="Group 131"/>
          <p:cNvGrpSpPr/>
          <p:nvPr/>
        </p:nvGrpSpPr>
        <p:grpSpPr>
          <a:xfrm>
            <a:off x="3470690" y="996593"/>
            <a:ext cx="2202633" cy="1260000"/>
            <a:chOff x="3470684" y="2532623"/>
            <a:chExt cx="2202633" cy="1260000"/>
          </a:xfrm>
        </p:grpSpPr>
        <p:sp>
          <p:nvSpPr>
            <p:cNvPr id="133" name="Snip Diagonal Corner Rectangle 3"/>
            <p:cNvSpPr>
              <a:spLocks noChangeAspect="1"/>
            </p:cNvSpPr>
            <p:nvPr/>
          </p:nvSpPr>
          <p:spPr>
            <a:xfrm>
              <a:off x="3470684" y="2532623"/>
              <a:ext cx="2202633" cy="1260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rgbClr val="FFFFFF"/>
                </a:solidFill>
                <a:latin typeface="Trade Gothic LT Std"/>
                <a:ea typeface="ＭＳ Ｐゴシック"/>
                <a:cs typeface="Trade Gothic LT Std"/>
              </a:endParaRPr>
            </a:p>
          </p:txBody>
        </p:sp>
        <p:pic>
          <p:nvPicPr>
            <p:cNvPr id="134" name="Picture 3" descr="TalosLogo_dropshadow_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000" y="3091175"/>
              <a:ext cx="1620000" cy="540000"/>
            </a:xfrm>
            <a:prstGeom prst="rect">
              <a:avLst/>
            </a:prstGeom>
          </p:spPr>
        </p:pic>
      </p:grpSp>
      <p:sp>
        <p:nvSpPr>
          <p:cNvPr id="135" name="Snip Diagonal Corner Rectangle 3"/>
          <p:cNvSpPr>
            <a:spLocks noChangeAspect="1"/>
          </p:cNvSpPr>
          <p:nvPr/>
        </p:nvSpPr>
        <p:spPr>
          <a:xfrm>
            <a:off x="5873706" y="1216845"/>
            <a:ext cx="1636245" cy="936000"/>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60000"/>
                <a:lumOff val="40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chemeClr val="accent1"/>
              </a:solidFill>
              <a:latin typeface="MS PGothic" charset="-128"/>
              <a:ea typeface="MS PGothic" charset="-128"/>
              <a:cs typeface="MS PGothic" charset="-128"/>
            </a:endParaRPr>
          </a:p>
        </p:txBody>
      </p:sp>
      <p:sp>
        <p:nvSpPr>
          <p:cNvPr id="136" name="TextBox 135"/>
          <p:cNvSpPr txBox="1"/>
          <p:nvPr/>
        </p:nvSpPr>
        <p:spPr>
          <a:xfrm>
            <a:off x="5987675" y="1761143"/>
            <a:ext cx="1321086"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セキュア</a:t>
            </a:r>
            <a:r>
              <a:rPr lang="en-US" altLang="ja-JP" sz="1400" dirty="0" smtClean="0">
                <a:solidFill>
                  <a:schemeClr val="accent2">
                    <a:lumMod val="50000"/>
                  </a:schemeClr>
                </a:solidFill>
                <a:latin typeface="MS PGothic" charset="-128"/>
                <a:ea typeface="MS PGothic" charset="-128"/>
                <a:cs typeface="MS PGothic" charset="-128"/>
              </a:rPr>
              <a:t>DNS</a:t>
            </a:r>
            <a:endParaRPr lang="en-US" sz="1600" dirty="0">
              <a:solidFill>
                <a:schemeClr val="accent2">
                  <a:lumMod val="50000"/>
                </a:schemeClr>
              </a:solidFill>
              <a:latin typeface="MS PGothic" charset="-128"/>
              <a:ea typeface="MS PGothic" charset="-128"/>
              <a:cs typeface="MS PGothic" charset="-128"/>
            </a:endParaRPr>
          </a:p>
        </p:txBody>
      </p:sp>
      <p:grpSp>
        <p:nvGrpSpPr>
          <p:cNvPr id="137" name="Group 136"/>
          <p:cNvGrpSpPr/>
          <p:nvPr/>
        </p:nvGrpSpPr>
        <p:grpSpPr>
          <a:xfrm>
            <a:off x="6510757" y="1390418"/>
            <a:ext cx="264712" cy="336212"/>
            <a:chOff x="1755735" y="1690064"/>
            <a:chExt cx="405342" cy="514828"/>
          </a:xfrm>
        </p:grpSpPr>
        <p:sp>
          <p:nvSpPr>
            <p:cNvPr id="138" name="Freeform 137"/>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50800" cap="rnd">
              <a:solidFill>
                <a:schemeClr val="tx2"/>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latin typeface="MS PGothic" charset="-128"/>
                <a:ea typeface="MS PGothic" charset="-128"/>
                <a:cs typeface="MS PGothic" charset="-128"/>
              </a:endParaRPr>
            </a:p>
          </p:txBody>
        </p:sp>
        <p:sp>
          <p:nvSpPr>
            <p:cNvPr id="139" name="Freeform 138"/>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atin typeface="MS PGothic" charset="-128"/>
                <a:ea typeface="MS PGothic" charset="-128"/>
                <a:cs typeface="MS PGothic" charset="-128"/>
              </a:endParaRPr>
            </a:p>
          </p:txBody>
        </p:sp>
      </p:grpSp>
      <p:sp>
        <p:nvSpPr>
          <p:cNvPr id="21" name="Rectangle 19"/>
          <p:cNvSpPr>
            <a:spLocks noChangeArrowheads="1"/>
          </p:cNvSpPr>
          <p:nvPr/>
        </p:nvSpPr>
        <p:spPr bwMode="auto">
          <a:xfrm flipH="1">
            <a:off x="388978" y="2550127"/>
            <a:ext cx="2036619" cy="869579"/>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28" name="TextBox 27"/>
          <p:cNvSpPr txBox="1"/>
          <p:nvPr/>
        </p:nvSpPr>
        <p:spPr>
          <a:xfrm>
            <a:off x="683633" y="2582115"/>
            <a:ext cx="1447310"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次世代</a:t>
            </a:r>
            <a:r>
              <a:rPr lang="en-US" altLang="ja-JP" sz="1400" dirty="0" smtClean="0">
                <a:solidFill>
                  <a:schemeClr val="accent2">
                    <a:lumMod val="50000"/>
                  </a:schemeClr>
                </a:solidFill>
                <a:latin typeface="MS PGothic" charset="-128"/>
                <a:ea typeface="MS PGothic" charset="-128"/>
                <a:cs typeface="MS PGothic" charset="-128"/>
              </a:rPr>
              <a:t>FW</a:t>
            </a:r>
            <a:r>
              <a:rPr lang="ja-JP" altLang="en-US" sz="1400" dirty="0" smtClean="0">
                <a:solidFill>
                  <a:schemeClr val="accent2">
                    <a:lumMod val="50000"/>
                  </a:schemeClr>
                </a:solidFill>
                <a:latin typeface="MS PGothic" charset="-128"/>
                <a:ea typeface="MS PGothic" charset="-128"/>
                <a:cs typeface="MS PGothic" charset="-128"/>
              </a:rPr>
              <a:t> </a:t>
            </a:r>
            <a:r>
              <a:rPr lang="en-US" altLang="ja-JP" sz="1400" dirty="0" smtClean="0">
                <a:solidFill>
                  <a:schemeClr val="accent2">
                    <a:lumMod val="50000"/>
                  </a:schemeClr>
                </a:solidFill>
                <a:latin typeface="MS PGothic" charset="-128"/>
                <a:ea typeface="MS PGothic" charset="-128"/>
                <a:cs typeface="MS PGothic" charset="-128"/>
              </a:rPr>
              <a:t>/</a:t>
            </a:r>
            <a:r>
              <a:rPr lang="ja-JP" altLang="en-US" sz="1400" dirty="0" smtClean="0">
                <a:solidFill>
                  <a:schemeClr val="accent2">
                    <a:lumMod val="50000"/>
                  </a:schemeClr>
                </a:solidFill>
                <a:latin typeface="MS PGothic" charset="-128"/>
                <a:ea typeface="MS PGothic" charset="-128"/>
                <a:cs typeface="MS PGothic" charset="-128"/>
              </a:rPr>
              <a:t> </a:t>
            </a:r>
            <a:r>
              <a:rPr lang="en-US" altLang="ja-JP" sz="1400" dirty="0" smtClean="0">
                <a:solidFill>
                  <a:schemeClr val="accent2">
                    <a:lumMod val="50000"/>
                  </a:schemeClr>
                </a:solidFill>
                <a:latin typeface="MS PGothic" charset="-128"/>
                <a:ea typeface="MS PGothic" charset="-128"/>
                <a:cs typeface="MS PGothic" charset="-128"/>
              </a:rPr>
              <a:t>IPS</a:t>
            </a:r>
            <a:endParaRPr lang="en-US" dirty="0">
              <a:solidFill>
                <a:schemeClr val="accent2">
                  <a:lumMod val="50000"/>
                </a:schemeClr>
              </a:solidFill>
              <a:latin typeface="MS PGothic" charset="-128"/>
              <a:ea typeface="MS PGothic" charset="-128"/>
              <a:cs typeface="MS PGothic" charset="-128"/>
            </a:endParaRPr>
          </a:p>
        </p:txBody>
      </p:sp>
      <p:sp>
        <p:nvSpPr>
          <p:cNvPr id="32" name="Rectangle 19"/>
          <p:cNvSpPr>
            <a:spLocks noChangeArrowheads="1"/>
          </p:cNvSpPr>
          <p:nvPr/>
        </p:nvSpPr>
        <p:spPr bwMode="auto">
          <a:xfrm flipH="1">
            <a:off x="388978" y="3502617"/>
            <a:ext cx="2036619" cy="869579"/>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39" name="TextBox 38"/>
          <p:cNvSpPr txBox="1"/>
          <p:nvPr/>
        </p:nvSpPr>
        <p:spPr>
          <a:xfrm>
            <a:off x="388978" y="3534605"/>
            <a:ext cx="2036619"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クラウド マネージド</a:t>
            </a:r>
            <a:r>
              <a:rPr lang="en-US" sz="1400" dirty="0" smtClean="0">
                <a:solidFill>
                  <a:schemeClr val="accent2">
                    <a:lumMod val="50000"/>
                  </a:schemeClr>
                </a:solidFill>
                <a:latin typeface="MS PGothic" charset="-128"/>
                <a:ea typeface="MS PGothic" charset="-128"/>
                <a:cs typeface="MS PGothic" charset="-128"/>
              </a:rPr>
              <a:t>UTM</a:t>
            </a:r>
            <a:endParaRPr lang="en-US" sz="1400" dirty="0">
              <a:solidFill>
                <a:schemeClr val="accent2">
                  <a:lumMod val="50000"/>
                </a:schemeClr>
              </a:solidFill>
              <a:latin typeface="MS PGothic" charset="-128"/>
              <a:ea typeface="MS PGothic" charset="-128"/>
              <a:cs typeface="MS PGothic" charset="-128"/>
            </a:endParaRPr>
          </a:p>
        </p:txBody>
      </p:sp>
      <p:sp>
        <p:nvSpPr>
          <p:cNvPr id="42" name="Rectangle 19"/>
          <p:cNvSpPr>
            <a:spLocks noChangeArrowheads="1"/>
          </p:cNvSpPr>
          <p:nvPr/>
        </p:nvSpPr>
        <p:spPr bwMode="auto">
          <a:xfrm flipH="1">
            <a:off x="2505727" y="2550127"/>
            <a:ext cx="2036619" cy="869579"/>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49" name="TextBox 48"/>
          <p:cNvSpPr txBox="1"/>
          <p:nvPr/>
        </p:nvSpPr>
        <p:spPr>
          <a:xfrm>
            <a:off x="2591536" y="2582115"/>
            <a:ext cx="1950810" cy="307777"/>
          </a:xfrm>
          <a:prstGeom prst="rect">
            <a:avLst/>
          </a:prstGeom>
          <a:noFill/>
        </p:spPr>
        <p:txBody>
          <a:bodyPr wrap="square" rtlCol="0">
            <a:spAutoFit/>
          </a:bodyPr>
          <a:lstStyle/>
          <a:p>
            <a:r>
              <a:rPr lang="ja-JP" altLang="en-US" sz="1400" dirty="0" smtClean="0">
                <a:solidFill>
                  <a:schemeClr val="accent2">
                    <a:lumMod val="50000"/>
                  </a:schemeClr>
                </a:solidFill>
                <a:latin typeface="MS PGothic" charset="-128"/>
                <a:ea typeface="MS PGothic" charset="-128"/>
                <a:cs typeface="MS PGothic" charset="-128"/>
              </a:rPr>
              <a:t>メール セキュリティ</a:t>
            </a:r>
            <a:endParaRPr lang="en-US" sz="1600" dirty="0">
              <a:solidFill>
                <a:schemeClr val="accent2">
                  <a:lumMod val="50000"/>
                </a:schemeClr>
              </a:solidFill>
              <a:latin typeface="MS PGothic" charset="-128"/>
              <a:ea typeface="MS PGothic" charset="-128"/>
              <a:cs typeface="MS PGothic" charset="-128"/>
            </a:endParaRPr>
          </a:p>
        </p:txBody>
      </p:sp>
      <p:sp>
        <p:nvSpPr>
          <p:cNvPr id="50" name="Rectangle 19"/>
          <p:cNvSpPr>
            <a:spLocks noChangeArrowheads="1"/>
          </p:cNvSpPr>
          <p:nvPr/>
        </p:nvSpPr>
        <p:spPr bwMode="auto">
          <a:xfrm flipH="1">
            <a:off x="2500048" y="3508456"/>
            <a:ext cx="2036619" cy="869579"/>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57" name="TextBox 56"/>
          <p:cNvSpPr txBox="1"/>
          <p:nvPr/>
        </p:nvSpPr>
        <p:spPr>
          <a:xfrm>
            <a:off x="2577564" y="3540444"/>
            <a:ext cx="1959103" cy="307777"/>
          </a:xfrm>
          <a:prstGeom prst="rect">
            <a:avLst/>
          </a:prstGeom>
          <a:noFill/>
        </p:spPr>
        <p:txBody>
          <a:bodyPr wrap="square" rtlCol="0">
            <a:spAutoFit/>
          </a:bodyPr>
          <a:lstStyle/>
          <a:p>
            <a:r>
              <a:rPr lang="ja-JP" altLang="en-US" sz="1400" dirty="0" smtClean="0">
                <a:solidFill>
                  <a:schemeClr val="accent2">
                    <a:lumMod val="50000"/>
                  </a:schemeClr>
                </a:solidFill>
                <a:latin typeface="MS PGothic" charset="-128"/>
                <a:ea typeface="MS PGothic" charset="-128"/>
                <a:cs typeface="MS PGothic" charset="-128"/>
              </a:rPr>
              <a:t>ウェブ セキュリティ</a:t>
            </a:r>
            <a:endParaRPr lang="en-US" sz="1600" dirty="0">
              <a:solidFill>
                <a:schemeClr val="accent2">
                  <a:lumMod val="50000"/>
                </a:schemeClr>
              </a:solidFill>
              <a:latin typeface="MS PGothic" charset="-128"/>
              <a:ea typeface="MS PGothic" charset="-128"/>
              <a:cs typeface="MS PGothic" charset="-128"/>
            </a:endParaRPr>
          </a:p>
        </p:txBody>
      </p:sp>
      <p:pic>
        <p:nvPicPr>
          <p:cNvPr id="41" name="Picture 40"/>
          <p:cNvPicPr>
            <a:picLocks noChangeAspect="1"/>
          </p:cNvPicPr>
          <p:nvPr/>
        </p:nvPicPr>
        <p:blipFill rotWithShape="1">
          <a:blip r:embed="rId4"/>
          <a:srcRect t="26634" b="26313"/>
          <a:stretch/>
        </p:blipFill>
        <p:spPr>
          <a:xfrm>
            <a:off x="2679493" y="2903728"/>
            <a:ext cx="1517137" cy="509901"/>
          </a:xfrm>
          <a:prstGeom prst="rect">
            <a:avLst/>
          </a:prstGeom>
        </p:spPr>
      </p:pic>
      <p:pic>
        <p:nvPicPr>
          <p:cNvPr id="61" name="Picture 60"/>
          <p:cNvPicPr>
            <a:picLocks noChangeAspect="1"/>
          </p:cNvPicPr>
          <p:nvPr/>
        </p:nvPicPr>
        <p:blipFill rotWithShape="1">
          <a:blip r:embed="rId4"/>
          <a:srcRect t="26634" b="26313"/>
          <a:stretch/>
        </p:blipFill>
        <p:spPr>
          <a:xfrm>
            <a:off x="2679493" y="3853265"/>
            <a:ext cx="1517137" cy="509901"/>
          </a:xfrm>
          <a:prstGeom prst="rect">
            <a:avLst/>
          </a:prstGeom>
        </p:spPr>
      </p:pic>
      <p:sp>
        <p:nvSpPr>
          <p:cNvPr id="63" name="Rectangle 19"/>
          <p:cNvSpPr>
            <a:spLocks noChangeArrowheads="1"/>
          </p:cNvSpPr>
          <p:nvPr/>
        </p:nvSpPr>
        <p:spPr bwMode="auto">
          <a:xfrm flipH="1">
            <a:off x="4622476" y="2550127"/>
            <a:ext cx="2036619" cy="869579"/>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64" name="TextBox 63"/>
          <p:cNvSpPr txBox="1"/>
          <p:nvPr/>
        </p:nvSpPr>
        <p:spPr>
          <a:xfrm>
            <a:off x="4622476" y="2582115"/>
            <a:ext cx="2036619"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セキュリティ ポリシー</a:t>
            </a:r>
            <a:endParaRPr lang="en-US" sz="1400" dirty="0">
              <a:solidFill>
                <a:schemeClr val="accent2">
                  <a:lumMod val="50000"/>
                </a:schemeClr>
              </a:solidFill>
              <a:latin typeface="MS PGothic" charset="-128"/>
              <a:ea typeface="MS PGothic" charset="-128"/>
              <a:cs typeface="MS PGothic" charset="-128"/>
            </a:endParaRPr>
          </a:p>
        </p:txBody>
      </p:sp>
      <p:sp>
        <p:nvSpPr>
          <p:cNvPr id="69" name="Rectangle 19"/>
          <p:cNvSpPr>
            <a:spLocks noChangeArrowheads="1"/>
          </p:cNvSpPr>
          <p:nvPr/>
        </p:nvSpPr>
        <p:spPr bwMode="auto">
          <a:xfrm flipH="1">
            <a:off x="4622476" y="3508456"/>
            <a:ext cx="2036619" cy="869579"/>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70" name="TextBox 69"/>
          <p:cNvSpPr txBox="1"/>
          <p:nvPr/>
        </p:nvSpPr>
        <p:spPr>
          <a:xfrm>
            <a:off x="4622476" y="3540444"/>
            <a:ext cx="2036619" cy="307777"/>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ネットワーク可視化</a:t>
            </a:r>
            <a:endParaRPr lang="en-US" sz="1600" dirty="0">
              <a:solidFill>
                <a:schemeClr val="accent2">
                  <a:lumMod val="50000"/>
                </a:schemeClr>
              </a:solidFill>
              <a:latin typeface="MS PGothic" charset="-128"/>
              <a:ea typeface="MS PGothic" charset="-128"/>
              <a:cs typeface="MS PGothic" charset="-128"/>
            </a:endParaRPr>
          </a:p>
        </p:txBody>
      </p:sp>
      <p:sp>
        <p:nvSpPr>
          <p:cNvPr id="77" name="Rectangle 19"/>
          <p:cNvSpPr>
            <a:spLocks noChangeArrowheads="1"/>
          </p:cNvSpPr>
          <p:nvPr/>
        </p:nvSpPr>
        <p:spPr bwMode="auto">
          <a:xfrm flipH="1">
            <a:off x="6723457" y="2544218"/>
            <a:ext cx="977568" cy="1827978"/>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78" name="TextBox 77"/>
          <p:cNvSpPr txBox="1"/>
          <p:nvPr/>
        </p:nvSpPr>
        <p:spPr>
          <a:xfrm>
            <a:off x="6659095" y="2576206"/>
            <a:ext cx="1106292" cy="523220"/>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アンチ</a:t>
            </a:r>
            <a:r>
              <a:rPr lang="en-US" altLang="ja-JP" sz="1400" dirty="0">
                <a:solidFill>
                  <a:schemeClr val="accent2">
                    <a:lumMod val="50000"/>
                  </a:schemeClr>
                </a:solidFill>
                <a:latin typeface="MS PGothic" charset="-128"/>
                <a:ea typeface="MS PGothic" charset="-128"/>
                <a:cs typeface="MS PGothic" charset="-128"/>
              </a:rPr>
              <a:t/>
            </a:r>
            <a:br>
              <a:rPr lang="en-US" altLang="ja-JP" sz="1400" dirty="0">
                <a:solidFill>
                  <a:schemeClr val="accent2">
                    <a:lumMod val="50000"/>
                  </a:schemeClr>
                </a:solidFill>
                <a:latin typeface="MS PGothic" charset="-128"/>
                <a:ea typeface="MS PGothic" charset="-128"/>
                <a:cs typeface="MS PGothic" charset="-128"/>
              </a:rPr>
            </a:br>
            <a:r>
              <a:rPr lang="ja-JP" altLang="en-US" sz="1400" dirty="0" smtClean="0">
                <a:solidFill>
                  <a:schemeClr val="accent2">
                    <a:lumMod val="50000"/>
                  </a:schemeClr>
                </a:solidFill>
                <a:latin typeface="MS PGothic" charset="-128"/>
                <a:ea typeface="MS PGothic" charset="-128"/>
                <a:cs typeface="MS PGothic" charset="-128"/>
              </a:rPr>
              <a:t>マルウェア</a:t>
            </a:r>
            <a:endParaRPr lang="en-US" sz="1600" dirty="0">
              <a:solidFill>
                <a:schemeClr val="accent2">
                  <a:lumMod val="50000"/>
                </a:schemeClr>
              </a:solidFill>
              <a:latin typeface="MS PGothic" charset="-128"/>
              <a:ea typeface="MS PGothic" charset="-128"/>
              <a:cs typeface="MS PGothic" charset="-128"/>
            </a:endParaRPr>
          </a:p>
        </p:txBody>
      </p:sp>
      <p:grpSp>
        <p:nvGrpSpPr>
          <p:cNvPr id="80" name="Group 55"/>
          <p:cNvGrpSpPr>
            <a:grpSpLocks noChangeAspect="1"/>
          </p:cNvGrpSpPr>
          <p:nvPr/>
        </p:nvGrpSpPr>
        <p:grpSpPr>
          <a:xfrm>
            <a:off x="6783264" y="3389827"/>
            <a:ext cx="879693" cy="691665"/>
            <a:chOff x="3198813" y="2921001"/>
            <a:chExt cx="849312" cy="660399"/>
          </a:xfrm>
          <a:effectLst/>
        </p:grpSpPr>
        <p:sp>
          <p:nvSpPr>
            <p:cNvPr id="81" name="Rectangle 80"/>
            <p:cNvSpPr/>
            <p:nvPr/>
          </p:nvSpPr>
          <p:spPr>
            <a:xfrm>
              <a:off x="3293269" y="2921001"/>
              <a:ext cx="660400" cy="419100"/>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latin typeface="MS PGothic" charset="-128"/>
                <a:ea typeface="MS PGothic" charset="-128"/>
                <a:cs typeface="MS PGothic" charset="-128"/>
              </a:endParaRPr>
            </a:p>
          </p:txBody>
        </p:sp>
        <p:sp>
          <p:nvSpPr>
            <p:cNvPr id="82" name="Trapezoid 81"/>
            <p:cNvSpPr/>
            <p:nvPr/>
          </p:nvSpPr>
          <p:spPr>
            <a:xfrm>
              <a:off x="3198813" y="3368675"/>
              <a:ext cx="849312" cy="148187"/>
            </a:xfrm>
            <a:prstGeom prst="trapezoid">
              <a:avLst>
                <a:gd name="adj" fmla="val 61424"/>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latin typeface="MS PGothic" charset="-128"/>
                <a:ea typeface="MS PGothic" charset="-128"/>
                <a:cs typeface="MS PGothic" charset="-128"/>
              </a:endParaRPr>
            </a:p>
          </p:txBody>
        </p:sp>
        <p:sp>
          <p:nvSpPr>
            <p:cNvPr id="83" name="Rectangle 82"/>
            <p:cNvSpPr/>
            <p:nvPr/>
          </p:nvSpPr>
          <p:spPr>
            <a:xfrm>
              <a:off x="3198813" y="3516862"/>
              <a:ext cx="849312" cy="64538"/>
            </a:xfrm>
            <a:prstGeom prst="rect">
              <a:avLst/>
            </a:prstGeom>
            <a:noFill/>
            <a:ln w="12700" cmpd="sng">
              <a:solidFill>
                <a:srgbClr val="464646"/>
              </a:solid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accent1"/>
                </a:solidFill>
                <a:latin typeface="MS PGothic" charset="-128"/>
                <a:ea typeface="MS PGothic" charset="-128"/>
                <a:cs typeface="MS PGothic" charset="-128"/>
              </a:endParaRPr>
            </a:p>
          </p:txBody>
        </p:sp>
        <p:cxnSp>
          <p:nvCxnSpPr>
            <p:cNvPr id="84" name="Straight Connector 83"/>
            <p:cNvCxnSpPr/>
            <p:nvPr/>
          </p:nvCxnSpPr>
          <p:spPr>
            <a:xfrm>
              <a:off x="3383947" y="3398243"/>
              <a:ext cx="495300"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338989" y="3442693"/>
              <a:ext cx="58521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3293269" y="3487143"/>
              <a:ext cx="676656" cy="0"/>
            </a:xfrm>
            <a:prstGeom prst="line">
              <a:avLst/>
            </a:prstGeom>
            <a:ln w="12700" cmpd="sng">
              <a:solidFill>
                <a:srgbClr val="464646"/>
              </a:solidFill>
            </a:ln>
          </p:spPr>
          <p:style>
            <a:lnRef idx="2">
              <a:schemeClr val="accent1"/>
            </a:lnRef>
            <a:fillRef idx="0">
              <a:schemeClr val="accent1"/>
            </a:fillRef>
            <a:effectRef idx="1">
              <a:schemeClr val="accent1"/>
            </a:effectRef>
            <a:fontRef idx="minor">
              <a:schemeClr val="tx1"/>
            </a:fontRef>
          </p:style>
        </p:cxnSp>
      </p:grpSp>
      <p:sp>
        <p:nvSpPr>
          <p:cNvPr id="100" name="Rectangle 19"/>
          <p:cNvSpPr>
            <a:spLocks noChangeArrowheads="1"/>
          </p:cNvSpPr>
          <p:nvPr/>
        </p:nvSpPr>
        <p:spPr bwMode="auto">
          <a:xfrm flipH="1">
            <a:off x="7765387" y="2538361"/>
            <a:ext cx="989648" cy="1827978"/>
          </a:xfrm>
          <a:prstGeom prst="roundRect">
            <a:avLst>
              <a:gd name="adj" fmla="val 4621"/>
            </a:avLst>
          </a:prstGeom>
          <a:solidFill>
            <a:schemeClr val="bg1"/>
          </a:solidFill>
          <a:ln w="3175" cmpd="sng">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68430" tIns="136860" rIns="68430" bIns="34216" rtlCol="0" anchor="t"/>
          <a:lstStyle/>
          <a:p>
            <a:pPr algn="ctr" defTabSz="684381">
              <a:lnSpc>
                <a:spcPct val="90000"/>
              </a:lnSpc>
              <a:spcBef>
                <a:spcPts val="450"/>
              </a:spcBef>
            </a:pPr>
            <a:endParaRPr lang="en-US" dirty="0">
              <a:solidFill>
                <a:schemeClr val="accent1"/>
              </a:solidFill>
              <a:latin typeface="MS PGothic" charset="-128"/>
              <a:ea typeface="MS PGothic" charset="-128"/>
              <a:cs typeface="MS PGothic" charset="-128"/>
            </a:endParaRPr>
          </a:p>
        </p:txBody>
      </p:sp>
      <p:sp>
        <p:nvSpPr>
          <p:cNvPr id="89" name="TextBox 88"/>
          <p:cNvSpPr txBox="1"/>
          <p:nvPr/>
        </p:nvSpPr>
        <p:spPr>
          <a:xfrm>
            <a:off x="7796508" y="2571393"/>
            <a:ext cx="912272" cy="523220"/>
          </a:xfrm>
          <a:prstGeom prst="rect">
            <a:avLst/>
          </a:prstGeom>
          <a:noFill/>
        </p:spPr>
        <p:txBody>
          <a:bodyPr wrap="square" rtlCol="0">
            <a:spAutoFit/>
          </a:bodyPr>
          <a:lstStyle/>
          <a:p>
            <a:pPr algn="ctr"/>
            <a:r>
              <a:rPr lang="ja-JP" altLang="en-US" sz="1400" dirty="0" smtClean="0">
                <a:solidFill>
                  <a:schemeClr val="accent2">
                    <a:lumMod val="50000"/>
                  </a:schemeClr>
                </a:solidFill>
                <a:latin typeface="MS PGothic" charset="-128"/>
                <a:ea typeface="MS PGothic" charset="-128"/>
                <a:cs typeface="MS PGothic" charset="-128"/>
              </a:rPr>
              <a:t>リモート</a:t>
            </a:r>
            <a:r>
              <a:rPr lang="en-US" altLang="ja-JP" sz="1400" dirty="0" smtClean="0">
                <a:solidFill>
                  <a:schemeClr val="accent2">
                    <a:lumMod val="50000"/>
                  </a:schemeClr>
                </a:solidFill>
                <a:latin typeface="MS PGothic" charset="-128"/>
                <a:ea typeface="MS PGothic" charset="-128"/>
                <a:cs typeface="MS PGothic" charset="-128"/>
              </a:rPr>
              <a:t/>
            </a:r>
            <a:br>
              <a:rPr lang="en-US" altLang="ja-JP" sz="1400" dirty="0" smtClean="0">
                <a:solidFill>
                  <a:schemeClr val="accent2">
                    <a:lumMod val="50000"/>
                  </a:schemeClr>
                </a:solidFill>
                <a:latin typeface="MS PGothic" charset="-128"/>
                <a:ea typeface="MS PGothic" charset="-128"/>
                <a:cs typeface="MS PGothic" charset="-128"/>
              </a:rPr>
            </a:br>
            <a:r>
              <a:rPr lang="ja-JP" altLang="en-US" sz="1400" dirty="0" smtClean="0">
                <a:solidFill>
                  <a:schemeClr val="accent2">
                    <a:lumMod val="50000"/>
                  </a:schemeClr>
                </a:solidFill>
                <a:latin typeface="MS PGothic" charset="-128"/>
                <a:ea typeface="MS PGothic" charset="-128"/>
                <a:cs typeface="MS PGothic" charset="-128"/>
              </a:rPr>
              <a:t>アクセス</a:t>
            </a:r>
            <a:endParaRPr lang="en-US" sz="1600" dirty="0">
              <a:solidFill>
                <a:schemeClr val="accent2">
                  <a:lumMod val="50000"/>
                </a:schemeClr>
              </a:solidFill>
              <a:latin typeface="MS PGothic" charset="-128"/>
              <a:ea typeface="MS PGothic" charset="-128"/>
              <a:cs typeface="MS PGothic" charset="-128"/>
            </a:endParaRPr>
          </a:p>
        </p:txBody>
      </p:sp>
      <p:sp>
        <p:nvSpPr>
          <p:cNvPr id="98" name="AutoShape 306"/>
          <p:cNvSpPr>
            <a:spLocks/>
          </p:cNvSpPr>
          <p:nvPr/>
        </p:nvSpPr>
        <p:spPr bwMode="auto">
          <a:xfrm>
            <a:off x="7945046" y="3263631"/>
            <a:ext cx="642950" cy="900988"/>
          </a:xfrm>
          <a:custGeom>
            <a:avLst/>
            <a:gdLst>
              <a:gd name="T0" fmla="*/ 260 w 21600"/>
              <a:gd name="T1" fmla="*/ 364 h 21600"/>
              <a:gd name="T2" fmla="*/ 0 60000 65536"/>
              <a:gd name="T3" fmla="*/ 0 w 21600"/>
              <a:gd name="T4" fmla="*/ 0 h 21600"/>
              <a:gd name="T5" fmla="*/ 21600 w 21600"/>
              <a:gd name="T6" fmla="*/ 21600 h 21600"/>
            </a:gdLst>
            <a:ahLst/>
            <a:cxnLst>
              <a:cxn ang="T2">
                <a:pos x="T0" y="T1"/>
              </a:cxn>
            </a:cxnLst>
            <a:rect l="T3" t="T4" r="T5" b="T6"/>
            <a:pathLst>
              <a:path w="21600" h="21600">
                <a:moveTo>
                  <a:pt x="19895" y="0"/>
                </a:moveTo>
                <a:cubicBezTo>
                  <a:pt x="8185" y="0"/>
                  <a:pt x="1933" y="0"/>
                  <a:pt x="1933" y="0"/>
                </a:cubicBezTo>
                <a:cubicBezTo>
                  <a:pt x="909" y="0"/>
                  <a:pt x="0" y="650"/>
                  <a:pt x="0" y="1462"/>
                </a:cubicBezTo>
                <a:cubicBezTo>
                  <a:pt x="0" y="20301"/>
                  <a:pt x="0" y="20301"/>
                  <a:pt x="0" y="20301"/>
                </a:cubicBezTo>
                <a:cubicBezTo>
                  <a:pt x="0" y="21113"/>
                  <a:pt x="909" y="21600"/>
                  <a:pt x="1933" y="21600"/>
                </a:cubicBezTo>
                <a:cubicBezTo>
                  <a:pt x="13642" y="21600"/>
                  <a:pt x="19895" y="21600"/>
                  <a:pt x="19895" y="21600"/>
                </a:cubicBezTo>
                <a:cubicBezTo>
                  <a:pt x="20918" y="21600"/>
                  <a:pt x="21600" y="21113"/>
                  <a:pt x="21600" y="20301"/>
                </a:cubicBezTo>
                <a:cubicBezTo>
                  <a:pt x="21600" y="1462"/>
                  <a:pt x="21600" y="1462"/>
                  <a:pt x="21600" y="1462"/>
                </a:cubicBezTo>
                <a:cubicBezTo>
                  <a:pt x="21600" y="650"/>
                  <a:pt x="20918" y="0"/>
                  <a:pt x="19895" y="0"/>
                </a:cubicBezTo>
                <a:close/>
                <a:moveTo>
                  <a:pt x="20236" y="17621"/>
                </a:moveTo>
                <a:cubicBezTo>
                  <a:pt x="20236" y="18189"/>
                  <a:pt x="19554" y="18596"/>
                  <a:pt x="18872" y="18596"/>
                </a:cubicBezTo>
                <a:cubicBezTo>
                  <a:pt x="9208" y="18596"/>
                  <a:pt x="2956" y="18596"/>
                  <a:pt x="2956" y="18596"/>
                </a:cubicBezTo>
                <a:cubicBezTo>
                  <a:pt x="2046" y="18596"/>
                  <a:pt x="1364" y="18189"/>
                  <a:pt x="1364" y="17621"/>
                </a:cubicBezTo>
                <a:cubicBezTo>
                  <a:pt x="1364" y="4223"/>
                  <a:pt x="1364" y="2192"/>
                  <a:pt x="1364" y="2192"/>
                </a:cubicBezTo>
                <a:cubicBezTo>
                  <a:pt x="1364" y="1543"/>
                  <a:pt x="2046" y="1056"/>
                  <a:pt x="2956" y="1056"/>
                </a:cubicBezTo>
                <a:cubicBezTo>
                  <a:pt x="12619" y="1056"/>
                  <a:pt x="18872" y="1056"/>
                  <a:pt x="18872" y="1056"/>
                </a:cubicBezTo>
                <a:cubicBezTo>
                  <a:pt x="19554" y="1056"/>
                  <a:pt x="20236" y="1543"/>
                  <a:pt x="20236" y="2192"/>
                </a:cubicBezTo>
                <a:cubicBezTo>
                  <a:pt x="20236" y="15591"/>
                  <a:pt x="20236" y="15591"/>
                  <a:pt x="20236" y="15591"/>
                </a:cubicBezTo>
                <a:lnTo>
                  <a:pt x="20236" y="17621"/>
                </a:lnTo>
                <a:close/>
                <a:moveTo>
                  <a:pt x="20236" y="17621"/>
                </a:moveTo>
              </a:path>
            </a:pathLst>
          </a:custGeom>
          <a:noFill/>
          <a:ln w="9525">
            <a:solidFill>
              <a:srgbClr val="464646"/>
            </a:solidFill>
            <a:round/>
            <a:headEnd/>
            <a:tailEnd/>
          </a:ln>
          <a:effectLst>
            <a:outerShdw blurRad="63500" sx="102000" sy="102000" algn="ctr" rotWithShape="0">
              <a:prstClr val="black">
                <a:alpha val="40000"/>
              </a:prstClr>
            </a:outerShdw>
          </a:effectLst>
        </p:spPr>
        <p:txBody>
          <a:bodyPr lIns="0" tIns="0" rIns="0" bIns="0"/>
          <a:lstStyle/>
          <a:p>
            <a:endParaRPr lang="en-US">
              <a:solidFill>
                <a:schemeClr val="accent1"/>
              </a:solidFill>
              <a:latin typeface="MS PGothic" charset="-128"/>
              <a:ea typeface="MS PGothic" charset="-128"/>
              <a:cs typeface="MS PGothic" charset="-128"/>
            </a:endParaRPr>
          </a:p>
        </p:txBody>
      </p:sp>
      <p:pic>
        <p:nvPicPr>
          <p:cNvPr id="99"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306838" y="3635501"/>
            <a:ext cx="359602" cy="359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a:blip r:embed="rId6"/>
          <a:stretch>
            <a:fillRect/>
          </a:stretch>
        </p:blipFill>
        <p:spPr>
          <a:xfrm>
            <a:off x="770030" y="3098345"/>
            <a:ext cx="1303452" cy="273375"/>
          </a:xfrm>
          <a:prstGeom prst="rect">
            <a:avLst/>
          </a:prstGeom>
        </p:spPr>
      </p:pic>
      <p:pic>
        <p:nvPicPr>
          <p:cNvPr id="68" name="Picture 67"/>
          <p:cNvPicPr>
            <a:picLocks noChangeAspect="1"/>
          </p:cNvPicPr>
          <p:nvPr/>
        </p:nvPicPr>
        <p:blipFill>
          <a:blip r:embed="rId7"/>
          <a:stretch>
            <a:fillRect/>
          </a:stretch>
        </p:blipFill>
        <p:spPr>
          <a:xfrm>
            <a:off x="773980" y="2921933"/>
            <a:ext cx="1271637" cy="236082"/>
          </a:xfrm>
          <a:prstGeom prst="rect">
            <a:avLst/>
          </a:prstGeom>
        </p:spPr>
      </p:pic>
      <p:pic>
        <p:nvPicPr>
          <p:cNvPr id="71" name="Picture 2" descr="/Users/njito/Library/Group Containers/UBF8T346G9.Office/msoclip1/01/ADAF3FA9-9D48-8040-869A-789F1F775BE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16801" y="2948971"/>
            <a:ext cx="403348" cy="403348"/>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91"/>
          <p:cNvPicPr>
            <a:picLocks noChangeAspect="1"/>
          </p:cNvPicPr>
          <p:nvPr/>
        </p:nvPicPr>
        <p:blipFill>
          <a:blip r:embed="rId9"/>
          <a:stretch>
            <a:fillRect/>
          </a:stretch>
        </p:blipFill>
        <p:spPr>
          <a:xfrm>
            <a:off x="5203921" y="3098250"/>
            <a:ext cx="1274102" cy="234405"/>
          </a:xfrm>
          <a:prstGeom prst="rect">
            <a:avLst/>
          </a:prstGeom>
        </p:spPr>
      </p:pic>
      <p:grpSp>
        <p:nvGrpSpPr>
          <p:cNvPr id="93" name="Group 92"/>
          <p:cNvGrpSpPr/>
          <p:nvPr/>
        </p:nvGrpSpPr>
        <p:grpSpPr>
          <a:xfrm>
            <a:off x="4775945" y="2858256"/>
            <a:ext cx="464095" cy="464095"/>
            <a:chOff x="3420574" y="3760895"/>
            <a:chExt cx="464095" cy="464095"/>
          </a:xfrm>
        </p:grpSpPr>
        <p:sp>
          <p:nvSpPr>
            <p:cNvPr id="94" name="Oval 93"/>
            <p:cNvSpPr/>
            <p:nvPr/>
          </p:nvSpPr>
          <p:spPr>
            <a:xfrm>
              <a:off x="3420574" y="3760895"/>
              <a:ext cx="464095" cy="464095"/>
            </a:xfrm>
            <a:prstGeom prst="ellipse">
              <a:avLst/>
            </a:prstGeom>
            <a:solidFill>
              <a:srgbClr val="19295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endParaRPr lang="en-US" dirty="0" smtClean="0">
                <a:solidFill>
                  <a:srgbClr val="FFFFFF"/>
                </a:solidFill>
                <a:latin typeface="MS PGothic" charset="-128"/>
                <a:ea typeface="MS PGothic" charset="-128"/>
                <a:cs typeface="MS PGothic" charset="-128"/>
              </a:endParaRPr>
            </a:p>
          </p:txBody>
        </p:sp>
        <p:grpSp>
          <p:nvGrpSpPr>
            <p:cNvPr id="95" name="Group 603"/>
            <p:cNvGrpSpPr>
              <a:grpSpLocks noChangeAspect="1"/>
            </p:cNvGrpSpPr>
            <p:nvPr/>
          </p:nvGrpSpPr>
          <p:grpSpPr bwMode="auto">
            <a:xfrm>
              <a:off x="3545627" y="3837475"/>
              <a:ext cx="208960" cy="302726"/>
              <a:chOff x="6556" y="492"/>
              <a:chExt cx="2551" cy="3655"/>
            </a:xfrm>
            <a:solidFill>
              <a:schemeClr val="bg1"/>
            </a:solidFill>
            <a:effectLst/>
          </p:grpSpPr>
          <p:sp>
            <p:nvSpPr>
              <p:cNvPr id="96"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9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1"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2"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3"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4"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5"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6"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7"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8"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09"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0"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2"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3"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4"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5"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6"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7"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8"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19"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20"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21"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sp>
            <p:nvSpPr>
              <p:cNvPr id="122"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9525">
                <a:noFill/>
                <a:round/>
                <a:headEnd/>
                <a:tailEnd/>
              </a:ln>
            </p:spPr>
            <p:txBody>
              <a:bodyPr/>
              <a:lstStyle/>
              <a:p>
                <a:pPr eaLnBrk="0" hangingPunct="0">
                  <a:defRPr/>
                </a:pPr>
                <a:endParaRPr lang="en-US" sz="1350" dirty="0">
                  <a:solidFill>
                    <a:srgbClr val="676767"/>
                  </a:solidFill>
                  <a:latin typeface="MS PGothic" charset="-128"/>
                  <a:ea typeface="MS PGothic" charset="-128"/>
                  <a:cs typeface="MS PGothic" charset="-128"/>
                </a:endParaRPr>
              </a:p>
            </p:txBody>
          </p:sp>
        </p:grpSp>
      </p:grpSp>
      <p:pic>
        <p:nvPicPr>
          <p:cNvPr id="123" name="Picture 122"/>
          <p:cNvPicPr>
            <a:picLocks noChangeAspect="1"/>
          </p:cNvPicPr>
          <p:nvPr/>
        </p:nvPicPr>
        <p:blipFill>
          <a:blip r:embed="rId10"/>
          <a:stretch>
            <a:fillRect/>
          </a:stretch>
        </p:blipFill>
        <p:spPr>
          <a:xfrm>
            <a:off x="5386590" y="3799508"/>
            <a:ext cx="421849" cy="514656"/>
          </a:xfrm>
          <a:prstGeom prst="rect">
            <a:avLst/>
          </a:prstGeom>
        </p:spPr>
      </p:pic>
      <p:pic>
        <p:nvPicPr>
          <p:cNvPr id="140" name="Picture 2" descr="/Users/njito/Library/Group Containers/UBF8T346G9.Office/msoclip1/01/ADAF3FA9-9D48-8040-869A-789F1F775BE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71549" y="2973230"/>
            <a:ext cx="403348" cy="403348"/>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Users/njito/Library/Group Containers/UBF8T346G9.Office/msoclip1/01/ADAF3FA9-9D48-8040-869A-789F1F775BE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4754" y="3960901"/>
            <a:ext cx="403348" cy="403348"/>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Users/njito/Library/Group Containers/UBF8T346G9.Office/msoclip1/01/ADAF3FA9-9D48-8040-869A-789F1F775BE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01784" y="3429995"/>
            <a:ext cx="403348" cy="403348"/>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1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878819" y="3845635"/>
            <a:ext cx="1029874" cy="576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 name="Picture 2" descr="/Users/njito/Library/Group Containers/UBF8T346G9.Office/msoclip1/01/ADAF3FA9-9D48-8040-869A-789F1F775BEB.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51746" y="3936218"/>
            <a:ext cx="403348" cy="403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1740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circle(out)">
                                      <p:cBhvr>
                                        <p:cTn id="7" dur="5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ja-JP" altLang="en-US" dirty="0" smtClean="0"/>
              <a:t>競合他社との脅威インテリジェンスの比較</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387244549"/>
              </p:ext>
            </p:extLst>
          </p:nvPr>
        </p:nvGraphicFramePr>
        <p:xfrm>
          <a:off x="367792" y="1044770"/>
          <a:ext cx="8415463" cy="3516718"/>
        </p:xfrm>
        <a:graphic>
          <a:graphicData uri="http://schemas.openxmlformats.org/drawingml/2006/table">
            <a:tbl>
              <a:tblPr firstRow="1" bandRow="1">
                <a:tableStyleId>{5C22544A-7EE6-4342-B048-85BDC9FD1C3A}</a:tableStyleId>
              </a:tblPr>
              <a:tblGrid>
                <a:gridCol w="2389649">
                  <a:extLst>
                    <a:ext uri="{9D8B030D-6E8A-4147-A177-3AD203B41FA5}">
                      <a16:colId xmlns:a16="http://schemas.microsoft.com/office/drawing/2014/main" val="20000"/>
                    </a:ext>
                  </a:extLst>
                </a:gridCol>
                <a:gridCol w="1521143">
                  <a:extLst>
                    <a:ext uri="{9D8B030D-6E8A-4147-A177-3AD203B41FA5}">
                      <a16:colId xmlns:a16="http://schemas.microsoft.com/office/drawing/2014/main" val="20001"/>
                    </a:ext>
                  </a:extLst>
                </a:gridCol>
                <a:gridCol w="1190003">
                  <a:extLst>
                    <a:ext uri="{9D8B030D-6E8A-4147-A177-3AD203B41FA5}">
                      <a16:colId xmlns:a16="http://schemas.microsoft.com/office/drawing/2014/main" val="20002"/>
                    </a:ext>
                  </a:extLst>
                </a:gridCol>
                <a:gridCol w="926126">
                  <a:extLst>
                    <a:ext uri="{9D8B030D-6E8A-4147-A177-3AD203B41FA5}">
                      <a16:colId xmlns:a16="http://schemas.microsoft.com/office/drawing/2014/main" val="20003"/>
                    </a:ext>
                  </a:extLst>
                </a:gridCol>
                <a:gridCol w="1384925">
                  <a:extLst>
                    <a:ext uri="{9D8B030D-6E8A-4147-A177-3AD203B41FA5}">
                      <a16:colId xmlns:a16="http://schemas.microsoft.com/office/drawing/2014/main" val="20004"/>
                    </a:ext>
                  </a:extLst>
                </a:gridCol>
                <a:gridCol w="1003617">
                  <a:extLst>
                    <a:ext uri="{9D8B030D-6E8A-4147-A177-3AD203B41FA5}">
                      <a16:colId xmlns:a16="http://schemas.microsoft.com/office/drawing/2014/main" val="20005"/>
                    </a:ext>
                  </a:extLst>
                </a:gridCol>
              </a:tblGrid>
              <a:tr h="370840">
                <a:tc>
                  <a:txBody>
                    <a:bodyPr/>
                    <a:lstStyle/>
                    <a:p>
                      <a:pPr algn="ctr"/>
                      <a:endParaRPr lang="en-US" sz="11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100" dirty="0" smtClean="0">
                          <a:solidFill>
                            <a:schemeClr val="bg1"/>
                          </a:solidFill>
                        </a:rPr>
                        <a:t>Cisco</a:t>
                      </a:r>
                      <a:r>
                        <a:rPr lang="en-US" altLang="ja-JP" sz="1100" baseline="0" dirty="0" smtClean="0">
                          <a:solidFill>
                            <a:schemeClr val="bg1"/>
                          </a:solidFill>
                        </a:rPr>
                        <a:t> </a:t>
                      </a:r>
                      <a:r>
                        <a:rPr lang="en-US" altLang="ja-JP" sz="1100" dirty="0" err="1" smtClean="0">
                          <a:solidFill>
                            <a:schemeClr val="bg1"/>
                          </a:solidFill>
                        </a:rPr>
                        <a:t>Talos</a:t>
                      </a:r>
                      <a:endParaRPr lang="en-US" sz="11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en-US" altLang="ja-JP" sz="1100" dirty="0" smtClean="0">
                          <a:solidFill>
                            <a:schemeClr val="tx1">
                              <a:lumMod val="50000"/>
                            </a:schemeClr>
                          </a:solidFill>
                        </a:rPr>
                        <a:t>P</a:t>
                      </a:r>
                      <a:r>
                        <a:rPr lang="ja-JP" altLang="en-US" sz="1100" dirty="0" smtClean="0">
                          <a:solidFill>
                            <a:schemeClr val="tx1">
                              <a:lumMod val="50000"/>
                            </a:schemeClr>
                          </a:solidFill>
                        </a:rPr>
                        <a:t>社</a:t>
                      </a:r>
                      <a:endParaRPr lang="en-US" sz="11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100" dirty="0" smtClean="0">
                          <a:solidFill>
                            <a:schemeClr val="tx1">
                              <a:lumMod val="50000"/>
                            </a:schemeClr>
                          </a:solidFill>
                        </a:rPr>
                        <a:t>C</a:t>
                      </a:r>
                      <a:r>
                        <a:rPr lang="ja-JP" altLang="en-US" sz="1100" dirty="0" smtClean="0">
                          <a:solidFill>
                            <a:schemeClr val="tx1">
                              <a:lumMod val="50000"/>
                            </a:schemeClr>
                          </a:solidFill>
                        </a:rPr>
                        <a:t>社</a:t>
                      </a:r>
                      <a:endParaRPr lang="en-US" sz="11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100" dirty="0" smtClean="0">
                          <a:solidFill>
                            <a:schemeClr val="tx1">
                              <a:lumMod val="50000"/>
                            </a:schemeClr>
                          </a:solidFill>
                        </a:rPr>
                        <a:t>F</a:t>
                      </a:r>
                      <a:r>
                        <a:rPr lang="ja-JP" altLang="en-US" sz="1100" dirty="0" smtClean="0">
                          <a:solidFill>
                            <a:schemeClr val="tx1">
                              <a:lumMod val="50000"/>
                            </a:schemeClr>
                          </a:solidFill>
                        </a:rPr>
                        <a:t>社</a:t>
                      </a:r>
                      <a:endParaRPr lang="en-US" sz="11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100" dirty="0" smtClean="0">
                          <a:solidFill>
                            <a:schemeClr val="tx1">
                              <a:lumMod val="50000"/>
                            </a:schemeClr>
                          </a:solidFill>
                        </a:rPr>
                        <a:t>S(B)</a:t>
                      </a:r>
                      <a:r>
                        <a:rPr lang="ja-JP" altLang="en-US" sz="1100" dirty="0" smtClean="0">
                          <a:solidFill>
                            <a:schemeClr val="tx1">
                              <a:lumMod val="50000"/>
                            </a:schemeClr>
                          </a:solidFill>
                        </a:rPr>
                        <a:t>社</a:t>
                      </a:r>
                      <a:endParaRPr lang="en-US" sz="11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3840">
                <a:tc>
                  <a:txBody>
                    <a:bodyPr/>
                    <a:lstStyle/>
                    <a:p>
                      <a:r>
                        <a:rPr lang="ja-JP" altLang="en-US" sz="1000" dirty="0" smtClean="0">
                          <a:solidFill>
                            <a:schemeClr val="tx1">
                              <a:lumMod val="50000"/>
                            </a:schemeClr>
                          </a:solidFill>
                        </a:rPr>
                        <a:t>ユニークな</a:t>
                      </a:r>
                      <a:r>
                        <a:rPr lang="ja-JP" altLang="en-US" sz="1000" dirty="0" smtClean="0">
                          <a:solidFill>
                            <a:schemeClr val="tx1">
                              <a:lumMod val="50000"/>
                            </a:schemeClr>
                          </a:solidFill>
                        </a:rPr>
                        <a:t>マルウェア サンプル数</a:t>
                      </a:r>
                      <a:r>
                        <a:rPr lang="en-US" altLang="ja-JP" sz="1000" dirty="0" smtClean="0">
                          <a:solidFill>
                            <a:schemeClr val="tx1">
                              <a:lumMod val="50000"/>
                            </a:schemeClr>
                          </a:solidFill>
                        </a:rPr>
                        <a:t> </a:t>
                      </a:r>
                      <a:r>
                        <a:rPr lang="en-US" altLang="ja-JP" sz="1000" dirty="0" smtClean="0">
                          <a:solidFill>
                            <a:schemeClr val="tx1">
                              <a:lumMod val="50000"/>
                            </a:schemeClr>
                          </a:solidFill>
                        </a:rPr>
                        <a:t>/ </a:t>
                      </a:r>
                      <a:r>
                        <a:rPr lang="ja-JP" altLang="en-US" sz="1000" dirty="0" smtClean="0">
                          <a:solidFill>
                            <a:schemeClr val="tx1">
                              <a:lumMod val="50000"/>
                            </a:schemeClr>
                          </a:solidFill>
                        </a:rPr>
                        <a:t>日</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900" b="0" dirty="0" smtClean="0">
                          <a:solidFill>
                            <a:schemeClr val="bg1"/>
                          </a:solidFill>
                        </a:rPr>
                        <a:t>150</a:t>
                      </a:r>
                      <a:r>
                        <a:rPr lang="ja-JP" altLang="en-US" sz="900" b="0" dirty="0" smtClean="0">
                          <a:solidFill>
                            <a:schemeClr val="bg1"/>
                          </a:solidFill>
                        </a:rPr>
                        <a:t>万</a:t>
                      </a:r>
                      <a:endParaRPr lang="en-US" sz="9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900" dirty="0" smtClean="0">
                          <a:solidFill>
                            <a:schemeClr val="tx1">
                              <a:lumMod val="50000"/>
                            </a:schemeClr>
                          </a:solidFill>
                        </a:rPr>
                        <a:t>数万</a:t>
                      </a:r>
                      <a:endParaRPr lang="en-US" sz="9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900" dirty="0" smtClean="0">
                          <a:solidFill>
                            <a:schemeClr val="tx1">
                              <a:lumMod val="50000"/>
                            </a:schemeClr>
                          </a:solidFill>
                        </a:rPr>
                        <a:t>数万</a:t>
                      </a:r>
                      <a:endParaRPr lang="en-US" sz="9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900" dirty="0" smtClean="0">
                          <a:solidFill>
                            <a:schemeClr val="tx1">
                              <a:lumMod val="50000"/>
                            </a:schemeClr>
                          </a:solidFill>
                        </a:rPr>
                        <a:t>数万</a:t>
                      </a:r>
                      <a:endParaRPr lang="en-US" sz="9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900" dirty="0" smtClean="0">
                          <a:solidFill>
                            <a:schemeClr val="tx1">
                              <a:lumMod val="50000"/>
                            </a:schemeClr>
                          </a:solidFill>
                        </a:rPr>
                        <a:t>50</a:t>
                      </a:r>
                      <a:r>
                        <a:rPr lang="ja-JP" altLang="en-US" sz="900" dirty="0" smtClean="0">
                          <a:solidFill>
                            <a:schemeClr val="tx1">
                              <a:lumMod val="50000"/>
                            </a:schemeClr>
                          </a:solidFill>
                        </a:rPr>
                        <a:t>万</a:t>
                      </a:r>
                      <a:endParaRPr lang="en-US" sz="9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96240">
                <a:tc>
                  <a:txBody>
                    <a:bodyPr/>
                    <a:lstStyle/>
                    <a:p>
                      <a:r>
                        <a:rPr lang="ja-JP" altLang="en-US" sz="1000" dirty="0" smtClean="0">
                          <a:solidFill>
                            <a:schemeClr val="tx1">
                              <a:lumMod val="50000"/>
                            </a:schemeClr>
                          </a:solidFill>
                        </a:rPr>
                        <a:t>分析される電子メール数</a:t>
                      </a:r>
                      <a:r>
                        <a:rPr lang="en-US" altLang="ja-JP" sz="1000" dirty="0" smtClean="0">
                          <a:solidFill>
                            <a:schemeClr val="tx1">
                              <a:lumMod val="50000"/>
                            </a:schemeClr>
                          </a:solidFill>
                        </a:rPr>
                        <a:t> / </a:t>
                      </a:r>
                      <a:r>
                        <a:rPr lang="ja-JP" altLang="en-US" sz="1000" dirty="0" smtClean="0">
                          <a:solidFill>
                            <a:schemeClr val="tx1">
                              <a:lumMod val="50000"/>
                            </a:schemeClr>
                          </a:solidFill>
                        </a:rPr>
                        <a:t>日</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930</a:t>
                      </a:r>
                      <a:r>
                        <a:rPr lang="ja-JP" altLang="en-US" sz="1000" b="0" dirty="0" smtClean="0">
                          <a:solidFill>
                            <a:schemeClr val="bg1"/>
                          </a:solidFill>
                        </a:rPr>
                        <a:t>億通</a:t>
                      </a:r>
                      <a:r>
                        <a:rPr lang="en-US" altLang="ja-JP" sz="1000" b="0" dirty="0" smtClean="0">
                          <a:solidFill>
                            <a:schemeClr val="bg1"/>
                          </a:solidFill>
                        </a:rPr>
                        <a:t/>
                      </a:r>
                      <a:br>
                        <a:rPr lang="en-US" altLang="ja-JP" sz="1000" b="0" dirty="0" smtClean="0">
                          <a:solidFill>
                            <a:schemeClr val="bg1"/>
                          </a:solidFill>
                        </a:rPr>
                      </a:br>
                      <a:r>
                        <a:rPr lang="en-US" altLang="ja-JP" sz="1000" b="0" dirty="0" smtClean="0">
                          <a:solidFill>
                            <a:schemeClr val="bg1"/>
                          </a:solidFill>
                        </a:rPr>
                        <a:t>(</a:t>
                      </a:r>
                      <a:r>
                        <a:rPr lang="ja-JP" altLang="en-US" sz="1000" b="0" dirty="0" smtClean="0">
                          <a:solidFill>
                            <a:schemeClr val="bg1"/>
                          </a:solidFill>
                        </a:rPr>
                        <a:t>約</a:t>
                      </a:r>
                      <a:r>
                        <a:rPr lang="en-US" altLang="ja-JP" sz="1000" b="0" dirty="0" smtClean="0">
                          <a:solidFill>
                            <a:schemeClr val="bg1"/>
                          </a:solidFill>
                        </a:rPr>
                        <a:t>86</a:t>
                      </a:r>
                      <a:r>
                        <a:rPr lang="ja-JP" altLang="en-US" sz="1000" b="0" dirty="0" smtClean="0">
                          <a:solidFill>
                            <a:schemeClr val="bg1"/>
                          </a:solidFill>
                        </a:rPr>
                        <a:t>％がスパム</a:t>
                      </a:r>
                      <a:r>
                        <a:rPr lang="en-US" altLang="ja-JP" sz="1000" b="0" dirty="0" smtClean="0">
                          <a:solidFill>
                            <a:schemeClr val="bg1"/>
                          </a:solidFill>
                        </a:rPr>
                        <a:t>)</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ja-JP" sz="1000" dirty="0" smtClean="0">
                          <a:solidFill>
                            <a:schemeClr val="tx1">
                              <a:lumMod val="50000"/>
                            </a:schemeClr>
                          </a:solidFill>
                        </a:rPr>
                        <a:t>600</a:t>
                      </a:r>
                      <a:r>
                        <a:rPr lang="ja-JP" altLang="en-US" sz="1000" dirty="0" smtClean="0">
                          <a:solidFill>
                            <a:schemeClr val="tx1">
                              <a:lumMod val="50000"/>
                            </a:schemeClr>
                          </a:solidFill>
                        </a:rPr>
                        <a:t>万</a:t>
                      </a:r>
                      <a:r>
                        <a:rPr lang="en-US" altLang="ja-JP" sz="1000" dirty="0" smtClean="0">
                          <a:solidFill>
                            <a:schemeClr val="tx1">
                              <a:lumMod val="50000"/>
                            </a:schemeClr>
                          </a:solidFill>
                        </a:rPr>
                        <a:t/>
                      </a:r>
                      <a:br>
                        <a:rPr lang="en-US" altLang="ja-JP" sz="1000" dirty="0" smtClean="0">
                          <a:solidFill>
                            <a:schemeClr val="tx1">
                              <a:lumMod val="50000"/>
                            </a:schemeClr>
                          </a:solidFill>
                        </a:rPr>
                      </a:br>
                      <a:r>
                        <a:rPr lang="en-US" altLang="ja-JP" sz="1000" dirty="0" smtClean="0">
                          <a:solidFill>
                            <a:schemeClr val="tx1">
                              <a:lumMod val="50000"/>
                            </a:schemeClr>
                          </a:solidFill>
                        </a:rPr>
                        <a:t>(SPAM</a:t>
                      </a:r>
                      <a:r>
                        <a:rPr lang="ja-JP" altLang="en-US" sz="1000" dirty="0" smtClean="0">
                          <a:solidFill>
                            <a:schemeClr val="tx1">
                              <a:lumMod val="50000"/>
                            </a:schemeClr>
                          </a:solidFill>
                        </a:rPr>
                        <a:t>シグネチャ</a:t>
                      </a:r>
                      <a:r>
                        <a:rPr lang="en-US" altLang="ja-JP" sz="1000" dirty="0" smtClean="0">
                          <a:solidFill>
                            <a:schemeClr val="tx1">
                              <a:lumMod val="50000"/>
                            </a:schemeClr>
                          </a:solidFill>
                        </a:rPr>
                        <a:t>)</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262365">
                <a:tc>
                  <a:txBody>
                    <a:bodyPr/>
                    <a:lstStyle/>
                    <a:p>
                      <a:r>
                        <a:rPr lang="ja-JP" altLang="en-US" sz="1000" dirty="0" smtClean="0">
                          <a:solidFill>
                            <a:schemeClr val="tx1">
                              <a:lumMod val="50000"/>
                            </a:schemeClr>
                          </a:solidFill>
                        </a:rPr>
                        <a:t>ブロックする脅威の合計数</a:t>
                      </a:r>
                      <a:r>
                        <a:rPr lang="en-US" altLang="ja-JP" sz="1000" dirty="0" smtClean="0">
                          <a:solidFill>
                            <a:schemeClr val="tx1">
                              <a:lumMod val="50000"/>
                            </a:schemeClr>
                          </a:solidFill>
                        </a:rPr>
                        <a:t> / </a:t>
                      </a:r>
                      <a:r>
                        <a:rPr lang="ja-JP" altLang="en-US" sz="1000" dirty="0" smtClean="0">
                          <a:solidFill>
                            <a:schemeClr val="tx1">
                              <a:lumMod val="50000"/>
                            </a:schemeClr>
                          </a:solidFill>
                        </a:rPr>
                        <a:t>日</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196</a:t>
                      </a:r>
                      <a:r>
                        <a:rPr lang="ja-JP" altLang="en-US" sz="1000" b="0" dirty="0" smtClean="0">
                          <a:solidFill>
                            <a:schemeClr val="bg1"/>
                          </a:solidFill>
                        </a:rPr>
                        <a:t>億</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報告なし：数千</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dirty="0" smtClean="0">
                          <a:solidFill>
                            <a:schemeClr val="tx1">
                              <a:lumMod val="50000"/>
                            </a:schemeClr>
                          </a:solidFill>
                        </a:rPr>
                        <a:t>70</a:t>
                      </a:r>
                      <a:r>
                        <a:rPr lang="ja-JP" altLang="en-US" sz="1000" dirty="0" smtClean="0">
                          <a:solidFill>
                            <a:schemeClr val="tx1">
                              <a:lumMod val="50000"/>
                            </a:schemeClr>
                          </a:solidFill>
                        </a:rPr>
                        <a:t>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ja-JP" sz="1000" dirty="0" smtClean="0">
                          <a:solidFill>
                            <a:schemeClr val="tx1">
                              <a:lumMod val="50000"/>
                            </a:schemeClr>
                          </a:solidFill>
                        </a:rPr>
                        <a:t>400</a:t>
                      </a:r>
                      <a:r>
                        <a:rPr lang="ja-JP" altLang="en-US" sz="1000" dirty="0" smtClean="0">
                          <a:solidFill>
                            <a:schemeClr val="tx1">
                              <a:lumMod val="50000"/>
                            </a:schemeClr>
                          </a:solidFill>
                        </a:rPr>
                        <a:t>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23193">
                <a:tc>
                  <a:txBody>
                    <a:bodyPr/>
                    <a:lstStyle/>
                    <a:p>
                      <a:r>
                        <a:rPr lang="ja-JP" altLang="en-US" sz="1000" dirty="0" smtClean="0">
                          <a:solidFill>
                            <a:schemeClr val="tx1">
                              <a:lumMod val="50000"/>
                            </a:schemeClr>
                          </a:solidFill>
                        </a:rPr>
                        <a:t>ブロックする脅威の数</a:t>
                      </a:r>
                      <a:r>
                        <a:rPr lang="en-US" altLang="ja-JP" sz="1000" dirty="0" smtClean="0">
                          <a:solidFill>
                            <a:schemeClr val="tx1">
                              <a:lumMod val="50000"/>
                            </a:schemeClr>
                          </a:solidFill>
                        </a:rPr>
                        <a:t> / </a:t>
                      </a:r>
                      <a:r>
                        <a:rPr lang="ja-JP" altLang="en-US" sz="1000" b="1" dirty="0" smtClean="0">
                          <a:solidFill>
                            <a:schemeClr val="tx1">
                              <a:lumMod val="50000"/>
                            </a:schemeClr>
                          </a:solidFill>
                        </a:rPr>
                        <a:t>秒</a:t>
                      </a:r>
                      <a:endParaRPr lang="en-US" sz="1000" b="1"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dirty="0" smtClean="0">
                          <a:solidFill>
                            <a:schemeClr val="bg1"/>
                          </a:solidFill>
                        </a:rPr>
                        <a:t>250</a:t>
                      </a:r>
                      <a:r>
                        <a:rPr lang="ja-JP" altLang="en-US" sz="1000" b="0" dirty="0" smtClean="0">
                          <a:solidFill>
                            <a:schemeClr val="bg1"/>
                          </a:solidFill>
                        </a:rPr>
                        <a:t>万</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報告なし：数百</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ja-JP" sz="1000" dirty="0" smtClean="0">
                          <a:solidFill>
                            <a:schemeClr val="tx1">
                              <a:lumMod val="50000"/>
                            </a:schemeClr>
                          </a:solidFill>
                        </a:rPr>
                        <a:t>46</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43840">
                <a:tc>
                  <a:txBody>
                    <a:bodyPr/>
                    <a:lstStyle/>
                    <a:p>
                      <a:r>
                        <a:rPr lang="ja-JP" altLang="en-US" sz="1000" dirty="0" smtClean="0">
                          <a:solidFill>
                            <a:schemeClr val="tx1">
                              <a:lumMod val="50000"/>
                            </a:schemeClr>
                          </a:solidFill>
                        </a:rPr>
                        <a:t>分析処理される</a:t>
                      </a:r>
                      <a:r>
                        <a:rPr lang="en-US" altLang="ja-JP" sz="1000" dirty="0" smtClean="0">
                          <a:solidFill>
                            <a:schemeClr val="tx1">
                              <a:lumMod val="50000"/>
                            </a:schemeClr>
                          </a:solidFill>
                        </a:rPr>
                        <a:t>URL</a:t>
                      </a:r>
                      <a:r>
                        <a:rPr lang="ja-JP" altLang="en-US" sz="1000" dirty="0" smtClean="0">
                          <a:solidFill>
                            <a:schemeClr val="tx1">
                              <a:lumMod val="50000"/>
                            </a:schemeClr>
                          </a:solidFill>
                        </a:rPr>
                        <a:t>数</a:t>
                      </a:r>
                      <a:r>
                        <a:rPr lang="en-US" altLang="ja-JP" sz="1000" dirty="0" smtClean="0">
                          <a:solidFill>
                            <a:schemeClr val="tx1">
                              <a:lumMod val="50000"/>
                            </a:schemeClr>
                          </a:solidFill>
                        </a:rPr>
                        <a:t> / </a:t>
                      </a:r>
                      <a:r>
                        <a:rPr lang="ja-JP" altLang="en-US" sz="1000" dirty="0" smtClean="0">
                          <a:solidFill>
                            <a:schemeClr val="tx1">
                              <a:lumMod val="50000"/>
                            </a:schemeClr>
                          </a:solidFill>
                        </a:rPr>
                        <a:t>日</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130</a:t>
                      </a:r>
                      <a:r>
                        <a:rPr lang="ja-JP" altLang="en-US" sz="1000" b="0" dirty="0" smtClean="0">
                          <a:solidFill>
                            <a:schemeClr val="bg1"/>
                          </a:solidFill>
                        </a:rPr>
                        <a:t>億</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数百万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数百万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数百万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dirty="0" smtClean="0">
                          <a:solidFill>
                            <a:schemeClr val="tx1">
                              <a:lumMod val="50000"/>
                            </a:schemeClr>
                          </a:solidFill>
                        </a:rPr>
                        <a:t>120</a:t>
                      </a:r>
                      <a:r>
                        <a:rPr lang="ja-JP" altLang="en-US" sz="1000" dirty="0" smtClean="0">
                          <a:solidFill>
                            <a:schemeClr val="tx1">
                              <a:lumMod val="50000"/>
                            </a:schemeClr>
                          </a:solidFill>
                        </a:rPr>
                        <a:t>億</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43840">
                <a:tc>
                  <a:txBody>
                    <a:bodyPr/>
                    <a:lstStyle/>
                    <a:p>
                      <a:r>
                        <a:rPr lang="ja-JP" altLang="en-US" sz="1000" dirty="0" smtClean="0">
                          <a:solidFill>
                            <a:schemeClr val="tx1">
                              <a:lumMod val="50000"/>
                            </a:schemeClr>
                          </a:solidFill>
                        </a:rPr>
                        <a:t>ブロックする</a:t>
                      </a:r>
                      <a:r>
                        <a:rPr lang="en-US" altLang="ja-JP" sz="1000" dirty="0" smtClean="0">
                          <a:solidFill>
                            <a:schemeClr val="tx1">
                              <a:lumMod val="50000"/>
                            </a:schemeClr>
                          </a:solidFill>
                        </a:rPr>
                        <a:t>Web</a:t>
                      </a:r>
                      <a:r>
                        <a:rPr lang="ja-JP" altLang="en-US" sz="1000" dirty="0" smtClean="0">
                          <a:solidFill>
                            <a:schemeClr val="tx1">
                              <a:lumMod val="50000"/>
                            </a:schemeClr>
                          </a:solidFill>
                        </a:rPr>
                        <a:t>リクエスト</a:t>
                      </a:r>
                      <a:r>
                        <a:rPr lang="en-US" altLang="ja-JP" sz="1000" dirty="0" smtClean="0">
                          <a:solidFill>
                            <a:schemeClr val="tx1">
                              <a:lumMod val="50000"/>
                            </a:schemeClr>
                          </a:solidFill>
                        </a:rPr>
                        <a:t> / </a:t>
                      </a:r>
                      <a:r>
                        <a:rPr lang="ja-JP" altLang="en-US" sz="1000" dirty="0" smtClean="0">
                          <a:solidFill>
                            <a:schemeClr val="tx1">
                              <a:lumMod val="50000"/>
                            </a:schemeClr>
                          </a:solidFill>
                        </a:rPr>
                        <a:t>日</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43</a:t>
                      </a:r>
                      <a:r>
                        <a:rPr lang="ja-JP" altLang="en-US" sz="1000" b="0" dirty="0" smtClean="0">
                          <a:solidFill>
                            <a:schemeClr val="bg1"/>
                          </a:solidFill>
                        </a:rPr>
                        <a:t>億</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数百万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dirty="0" smtClean="0">
                          <a:solidFill>
                            <a:schemeClr val="tx1">
                              <a:lumMod val="50000"/>
                            </a:schemeClr>
                          </a:solidFill>
                        </a:rPr>
                        <a:t>3500</a:t>
                      </a:r>
                      <a:r>
                        <a:rPr lang="ja-JP" altLang="en-US" sz="1000" dirty="0" smtClean="0">
                          <a:solidFill>
                            <a:schemeClr val="tx1">
                              <a:lumMod val="50000"/>
                            </a:schemeClr>
                          </a:solidFill>
                        </a:rPr>
                        <a:t>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dirty="0" smtClean="0">
                          <a:solidFill>
                            <a:schemeClr val="tx1">
                              <a:lumMod val="50000"/>
                            </a:schemeClr>
                          </a:solidFill>
                        </a:rPr>
                        <a:t>5</a:t>
                      </a:r>
                      <a:r>
                        <a:rPr lang="ja-JP" altLang="en-US" sz="1000" dirty="0" smtClean="0">
                          <a:solidFill>
                            <a:schemeClr val="tx1">
                              <a:lumMod val="50000"/>
                            </a:schemeClr>
                          </a:solidFill>
                        </a:rPr>
                        <a:t>億</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43840">
                <a:tc>
                  <a:txBody>
                    <a:bodyPr/>
                    <a:lstStyle/>
                    <a:p>
                      <a:r>
                        <a:rPr lang="ja-JP" altLang="en-US" sz="1000" dirty="0" smtClean="0">
                          <a:solidFill>
                            <a:schemeClr val="tx1">
                              <a:lumMod val="50000"/>
                            </a:schemeClr>
                          </a:solidFill>
                        </a:rPr>
                        <a:t>処理される脅威データ</a:t>
                      </a:r>
                      <a:r>
                        <a:rPr lang="en-US" altLang="ja-JP" sz="1000" dirty="0" smtClean="0">
                          <a:solidFill>
                            <a:schemeClr val="tx1">
                              <a:lumMod val="50000"/>
                            </a:schemeClr>
                          </a:solidFill>
                        </a:rPr>
                        <a:t> / </a:t>
                      </a:r>
                      <a:r>
                        <a:rPr lang="ja-JP" altLang="en-US" sz="1000" dirty="0" smtClean="0">
                          <a:solidFill>
                            <a:schemeClr val="tx1">
                              <a:lumMod val="50000"/>
                            </a:schemeClr>
                          </a:solidFill>
                        </a:rPr>
                        <a:t>日</a:t>
                      </a:r>
                      <a:r>
                        <a:rPr lang="en-US" altLang="ja-JP" sz="1000" dirty="0" smtClean="0">
                          <a:solidFill>
                            <a:schemeClr val="tx1">
                              <a:lumMod val="50000"/>
                            </a:schemeClr>
                          </a:solidFill>
                        </a:rPr>
                        <a:t>,</a:t>
                      </a:r>
                      <a:r>
                        <a:rPr lang="ja-JP" altLang="en-US" sz="1000" dirty="0" smtClean="0">
                          <a:solidFill>
                            <a:schemeClr val="tx1">
                              <a:lumMod val="50000"/>
                            </a:schemeClr>
                          </a:solidFill>
                        </a:rPr>
                        <a:t>月</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120TB/D, 3.6PB/M</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sz="1000" dirty="0" smtClean="0">
                          <a:solidFill>
                            <a:schemeClr val="tx1">
                              <a:lumMod val="50000"/>
                            </a:schemeClr>
                          </a:solidFill>
                        </a:rPr>
                        <a:t>31TB/D, 0.9PB/M</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96240">
                <a:tc>
                  <a:txBody>
                    <a:bodyPr/>
                    <a:lstStyle/>
                    <a:p>
                      <a:r>
                        <a:rPr lang="ja-JP" altLang="en-US" sz="1000" dirty="0" smtClean="0">
                          <a:solidFill>
                            <a:schemeClr val="tx1">
                              <a:lumMod val="50000"/>
                            </a:schemeClr>
                          </a:solidFill>
                        </a:rPr>
                        <a:t>貢献しているセンサー</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1.5</a:t>
                      </a:r>
                      <a:r>
                        <a:rPr lang="ja-JP" altLang="en-US" sz="1000" b="0" dirty="0" smtClean="0">
                          <a:solidFill>
                            <a:schemeClr val="bg1"/>
                          </a:solidFill>
                        </a:rPr>
                        <a:t>億</a:t>
                      </a:r>
                      <a:r>
                        <a:rPr lang="en-US" altLang="ja-JP" sz="1000" b="0" dirty="0" smtClean="0">
                          <a:solidFill>
                            <a:schemeClr val="bg1"/>
                          </a:solidFill>
                        </a:rPr>
                        <a:t>(AC/AMP)</a:t>
                      </a:r>
                      <a:br>
                        <a:rPr lang="en-US" altLang="ja-JP" sz="1000" b="0" dirty="0" smtClean="0">
                          <a:solidFill>
                            <a:schemeClr val="bg1"/>
                          </a:solidFill>
                        </a:rPr>
                      </a:br>
                      <a:r>
                        <a:rPr lang="en-US" altLang="ja-JP" sz="1000" b="0" dirty="0" smtClean="0">
                          <a:solidFill>
                            <a:schemeClr val="bg1"/>
                          </a:solidFill>
                        </a:rPr>
                        <a:t>160</a:t>
                      </a:r>
                      <a:r>
                        <a:rPr lang="ja-JP" altLang="en-US" sz="1000" b="0" dirty="0" smtClean="0">
                          <a:solidFill>
                            <a:schemeClr val="bg1"/>
                          </a:solidFill>
                        </a:rPr>
                        <a:t>万</a:t>
                      </a:r>
                      <a:r>
                        <a:rPr lang="en-US" altLang="ja-JP" sz="1000" b="0" dirty="0" smtClean="0">
                          <a:solidFill>
                            <a:schemeClr val="bg1"/>
                          </a:solidFill>
                        </a:rPr>
                        <a:t>(IPS)</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数千</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数千</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en-US" altLang="ja-JP" sz="1000" dirty="0" smtClean="0">
                          <a:solidFill>
                            <a:schemeClr val="tx1">
                              <a:lumMod val="50000"/>
                            </a:schemeClr>
                          </a:solidFill>
                        </a:rPr>
                        <a:t>7500</a:t>
                      </a:r>
                      <a:r>
                        <a:rPr lang="ja-JP" altLang="en-US" sz="1000" dirty="0" smtClean="0">
                          <a:solidFill>
                            <a:schemeClr val="tx1">
                              <a:lumMod val="50000"/>
                            </a:schemeClr>
                          </a:solidFill>
                        </a:rPr>
                        <a:t>万</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396240">
                <a:tc>
                  <a:txBody>
                    <a:bodyPr/>
                    <a:lstStyle/>
                    <a:p>
                      <a:r>
                        <a:rPr lang="ja-JP" altLang="en-US" sz="1000" dirty="0" smtClean="0">
                          <a:solidFill>
                            <a:schemeClr val="tx1">
                              <a:lumMod val="50000"/>
                            </a:schemeClr>
                          </a:solidFill>
                        </a:rPr>
                        <a:t>クライアント上でのブロック</a:t>
                      </a:r>
                      <a:r>
                        <a:rPr lang="en-US" altLang="ja-JP" sz="1000" baseline="0" dirty="0" smtClean="0">
                          <a:solidFill>
                            <a:schemeClr val="tx1">
                              <a:lumMod val="50000"/>
                            </a:schemeClr>
                          </a:solidFill>
                        </a:rPr>
                        <a:t> / </a:t>
                      </a:r>
                      <a:r>
                        <a:rPr lang="ja-JP" altLang="en-US" sz="1000" baseline="0" dirty="0" smtClean="0">
                          <a:solidFill>
                            <a:schemeClr val="tx1">
                              <a:lumMod val="50000"/>
                            </a:schemeClr>
                          </a:solidFill>
                        </a:rPr>
                        <a:t>日</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ja-JP" sz="1000" b="0" dirty="0" smtClean="0">
                          <a:solidFill>
                            <a:schemeClr val="bg1"/>
                          </a:solidFill>
                        </a:rPr>
                        <a:t>1</a:t>
                      </a:r>
                      <a:r>
                        <a:rPr lang="ja-JP" altLang="en-US" sz="1000" b="0" dirty="0" smtClean="0">
                          <a:solidFill>
                            <a:schemeClr val="bg1"/>
                          </a:solidFill>
                        </a:rPr>
                        <a:t>万件</a:t>
                      </a:r>
                      <a:r>
                        <a:rPr lang="en-US" altLang="ja-JP" sz="1000" b="0" dirty="0" smtClean="0">
                          <a:solidFill>
                            <a:schemeClr val="bg1"/>
                          </a:solidFill>
                        </a:rPr>
                        <a:t>(AMP)</a:t>
                      </a:r>
                      <a:br>
                        <a:rPr lang="en-US" altLang="ja-JP" sz="1000" b="0" dirty="0" smtClean="0">
                          <a:solidFill>
                            <a:schemeClr val="bg1"/>
                          </a:solidFill>
                        </a:rPr>
                      </a:br>
                      <a:r>
                        <a:rPr lang="en-US" altLang="ja-JP" sz="1000" b="0" dirty="0" smtClean="0">
                          <a:solidFill>
                            <a:schemeClr val="bg1"/>
                          </a:solidFill>
                        </a:rPr>
                        <a:t>30</a:t>
                      </a:r>
                      <a:r>
                        <a:rPr lang="ja-JP" altLang="en-US" sz="1000" b="0" dirty="0" smtClean="0">
                          <a:solidFill>
                            <a:schemeClr val="bg1"/>
                          </a:solidFill>
                        </a:rPr>
                        <a:t>万の情報をプッシュ</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ja-JP" altLang="en-US" sz="1000" dirty="0" smtClean="0">
                          <a:solidFill>
                            <a:schemeClr val="tx1">
                              <a:lumMod val="50000"/>
                            </a:schemeClr>
                          </a:solidFill>
                        </a:rPr>
                        <a:t>報告なし</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9"/>
                  </a:ext>
                </a:extLst>
              </a:tr>
              <a:tr h="396240">
                <a:tc>
                  <a:txBody>
                    <a:bodyPr/>
                    <a:lstStyle/>
                    <a:p>
                      <a:r>
                        <a:rPr lang="ja-JP" altLang="en-US" sz="1000" dirty="0" smtClean="0">
                          <a:solidFill>
                            <a:schemeClr val="tx1">
                              <a:lumMod val="50000"/>
                            </a:schemeClr>
                          </a:solidFill>
                        </a:rPr>
                        <a:t>本インテリジェンスを利用するコスト</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b="0" dirty="0" smtClean="0">
                          <a:solidFill>
                            <a:schemeClr val="bg1"/>
                          </a:solidFill>
                        </a:rPr>
                        <a:t>無料</a:t>
                      </a:r>
                      <a:r>
                        <a:rPr lang="en-US" altLang="ja-JP" sz="1000" b="0" dirty="0" smtClean="0">
                          <a:solidFill>
                            <a:schemeClr val="bg1"/>
                          </a:solidFill>
                        </a:rPr>
                        <a:t/>
                      </a:r>
                      <a:br>
                        <a:rPr lang="en-US" altLang="ja-JP" sz="1000" b="0" dirty="0" smtClean="0">
                          <a:solidFill>
                            <a:schemeClr val="bg1"/>
                          </a:solidFill>
                        </a:rPr>
                      </a:br>
                      <a:r>
                        <a:rPr lang="en-US" altLang="ja-JP" sz="1000" b="0" dirty="0" smtClean="0">
                          <a:solidFill>
                            <a:schemeClr val="bg1"/>
                          </a:solidFill>
                        </a:rPr>
                        <a:t>(</a:t>
                      </a:r>
                      <a:r>
                        <a:rPr lang="ja-JP" altLang="en-US" sz="1000" b="0" dirty="0" smtClean="0">
                          <a:solidFill>
                            <a:schemeClr val="bg1"/>
                          </a:solidFill>
                        </a:rPr>
                        <a:t>製品に付属</a:t>
                      </a:r>
                      <a:r>
                        <a:rPr lang="en-US" altLang="ja-JP" sz="1000" b="0" dirty="0" smtClean="0">
                          <a:solidFill>
                            <a:schemeClr val="bg1"/>
                          </a:solidFill>
                        </a:rPr>
                        <a:t>)</a:t>
                      </a:r>
                      <a:endParaRPr lang="en-US" sz="10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r>
                        <a:rPr lang="ja-JP" altLang="en-US" sz="900" dirty="0" smtClean="0">
                          <a:solidFill>
                            <a:schemeClr val="tx1">
                              <a:lumMod val="50000"/>
                            </a:schemeClr>
                          </a:solidFill>
                        </a:rPr>
                        <a:t>シートあたりに付属</a:t>
                      </a:r>
                      <a:endParaRPr lang="en-US" sz="9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000" dirty="0" smtClean="0">
                          <a:solidFill>
                            <a:schemeClr val="tx1">
                              <a:lumMod val="50000"/>
                            </a:schemeClr>
                          </a:solidFill>
                        </a:rPr>
                        <a:t>無料</a:t>
                      </a:r>
                      <a:r>
                        <a:rPr lang="en-US" altLang="ja-JP" sz="1000" dirty="0" smtClean="0">
                          <a:solidFill>
                            <a:schemeClr val="tx1">
                              <a:lumMod val="50000"/>
                            </a:schemeClr>
                          </a:solidFill>
                        </a:rPr>
                        <a:t/>
                      </a:r>
                      <a:br>
                        <a:rPr lang="en-US" altLang="ja-JP" sz="1000" dirty="0" smtClean="0">
                          <a:solidFill>
                            <a:schemeClr val="tx1">
                              <a:lumMod val="50000"/>
                            </a:schemeClr>
                          </a:solidFill>
                        </a:rPr>
                      </a:br>
                      <a:r>
                        <a:rPr lang="en-US" altLang="ja-JP" sz="1000" dirty="0" smtClean="0">
                          <a:solidFill>
                            <a:schemeClr val="tx1">
                              <a:lumMod val="50000"/>
                            </a:schemeClr>
                          </a:solidFill>
                        </a:rPr>
                        <a:t>(</a:t>
                      </a:r>
                      <a:r>
                        <a:rPr lang="ja-JP" altLang="en-US" sz="1000" dirty="0" smtClean="0">
                          <a:solidFill>
                            <a:schemeClr val="tx1">
                              <a:lumMod val="50000"/>
                            </a:schemeClr>
                          </a:solidFill>
                        </a:rPr>
                        <a:t>製品に付属</a:t>
                      </a:r>
                      <a:r>
                        <a:rPr lang="en-US" altLang="ja-JP" sz="1000" dirty="0" smtClean="0">
                          <a:solidFill>
                            <a:schemeClr val="tx1">
                              <a:lumMod val="50000"/>
                            </a:schemeClr>
                          </a:solidFill>
                        </a:rPr>
                        <a:t>)</a:t>
                      </a:r>
                      <a:endParaRPr lang="en-US" sz="1000" dirty="0" smtClean="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ja-JP" altLang="en-US" sz="1000" dirty="0" smtClean="0">
                          <a:solidFill>
                            <a:schemeClr val="tx1">
                              <a:lumMod val="50000"/>
                            </a:schemeClr>
                          </a:solidFill>
                        </a:rPr>
                        <a:t>サブスクリプション</a:t>
                      </a:r>
                      <a:endParaRPr lang="en-US" sz="1000" dirty="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ctr" defTabSz="685777" rtl="0" eaLnBrk="1" fontAlgn="auto" latinLnBrk="0" hangingPunct="1">
                        <a:lnSpc>
                          <a:spcPct val="100000"/>
                        </a:lnSpc>
                        <a:spcBef>
                          <a:spcPts val="0"/>
                        </a:spcBef>
                        <a:spcAft>
                          <a:spcPts val="0"/>
                        </a:spcAft>
                        <a:buClrTx/>
                        <a:buSzTx/>
                        <a:buFontTx/>
                        <a:buNone/>
                        <a:tabLst/>
                        <a:defRPr/>
                      </a:pPr>
                      <a:r>
                        <a:rPr lang="ja-JP" altLang="en-US" sz="1000" dirty="0" smtClean="0">
                          <a:solidFill>
                            <a:schemeClr val="tx1">
                              <a:lumMod val="50000"/>
                            </a:schemeClr>
                          </a:solidFill>
                        </a:rPr>
                        <a:t>無料</a:t>
                      </a:r>
                      <a:r>
                        <a:rPr lang="en-US" altLang="ja-JP" sz="1000" dirty="0" smtClean="0">
                          <a:solidFill>
                            <a:schemeClr val="tx1">
                              <a:lumMod val="50000"/>
                            </a:schemeClr>
                          </a:solidFill>
                        </a:rPr>
                        <a:t/>
                      </a:r>
                      <a:br>
                        <a:rPr lang="en-US" altLang="ja-JP" sz="1000" dirty="0" smtClean="0">
                          <a:solidFill>
                            <a:schemeClr val="tx1">
                              <a:lumMod val="50000"/>
                            </a:schemeClr>
                          </a:solidFill>
                        </a:rPr>
                      </a:br>
                      <a:r>
                        <a:rPr lang="en-US" altLang="ja-JP" sz="1000" dirty="0" smtClean="0">
                          <a:solidFill>
                            <a:schemeClr val="tx1">
                              <a:lumMod val="50000"/>
                            </a:schemeClr>
                          </a:solidFill>
                        </a:rPr>
                        <a:t>(</a:t>
                      </a:r>
                      <a:r>
                        <a:rPr lang="ja-JP" altLang="en-US" sz="1000" dirty="0" smtClean="0">
                          <a:solidFill>
                            <a:schemeClr val="tx1">
                              <a:lumMod val="50000"/>
                            </a:schemeClr>
                          </a:solidFill>
                        </a:rPr>
                        <a:t>製品に付属</a:t>
                      </a:r>
                      <a:r>
                        <a:rPr lang="en-US" altLang="ja-JP" sz="1000" dirty="0" smtClean="0">
                          <a:solidFill>
                            <a:schemeClr val="tx1">
                              <a:lumMod val="50000"/>
                            </a:schemeClr>
                          </a:solidFill>
                        </a:rPr>
                        <a:t>)</a:t>
                      </a:r>
                      <a:endParaRPr lang="en-US" sz="1000" dirty="0" smtClean="0">
                        <a:solidFill>
                          <a:schemeClr val="tx1">
                            <a:lumMod val="50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820255568"/>
      </p:ext>
    </p:extLst>
  </p:cSld>
  <p:clrMapOvr>
    <a:masterClrMapping/>
  </p:clrMapOvr>
  <p:transition spd="med">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solidFill>
                  <a:schemeClr val="accent1"/>
                </a:solidFill>
                <a:latin typeface="MS PGothic" charset="-128"/>
                <a:ea typeface="MS PGothic" charset="-128"/>
                <a:cs typeface="MS PGothic" charset="-128"/>
              </a:rPr>
              <a:t>シスコ</a:t>
            </a:r>
            <a:r>
              <a:rPr lang="ja-JP" altLang="en-US" dirty="0">
                <a:solidFill>
                  <a:schemeClr val="accent1"/>
                </a:solidFill>
                <a:latin typeface="MS PGothic" charset="-128"/>
                <a:ea typeface="MS PGothic" charset="-128"/>
                <a:cs typeface="MS PGothic" charset="-128"/>
              </a:rPr>
              <a:t> </a:t>
            </a:r>
            <a:r>
              <a:rPr lang="ja-JP" altLang="en-US" dirty="0" smtClean="0">
                <a:solidFill>
                  <a:schemeClr val="accent1"/>
                </a:solidFill>
                <a:latin typeface="MS PGothic" charset="-128"/>
                <a:ea typeface="MS PGothic" charset="-128"/>
                <a:cs typeface="MS PGothic" charset="-128"/>
              </a:rPr>
              <a:t>セキュリティ</a:t>
            </a:r>
            <a:r>
              <a:rPr lang="en-US" dirty="0" smtClean="0">
                <a:solidFill>
                  <a:schemeClr val="accent1"/>
                </a:solidFill>
                <a:latin typeface="MS PGothic" charset="-128"/>
                <a:ea typeface="MS PGothic" charset="-128"/>
                <a:cs typeface="MS PGothic" charset="-128"/>
              </a:rPr>
              <a:t>年次レポート</a:t>
            </a:r>
            <a:endParaRPr lang="en-US" dirty="0">
              <a:solidFill>
                <a:schemeClr val="accent1"/>
              </a:solidFill>
              <a:latin typeface="MS PGothic" charset="-128"/>
              <a:ea typeface="MS PGothic" charset="-128"/>
              <a:cs typeface="MS PGothic" charset="-128"/>
            </a:endParaRPr>
          </a:p>
        </p:txBody>
      </p:sp>
      <p:pic>
        <p:nvPicPr>
          <p:cNvPr id="4" name="Picture 3" descr="20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194" y="3274151"/>
            <a:ext cx="1694775" cy="1309091"/>
          </a:xfrm>
          <a:prstGeom prst="rect">
            <a:avLst/>
          </a:prstGeom>
          <a:ln w="28575">
            <a:solidFill>
              <a:schemeClr val="bg1"/>
            </a:solidFill>
          </a:ln>
        </p:spPr>
      </p:pic>
      <p:pic>
        <p:nvPicPr>
          <p:cNvPr id="5" name="Picture 4" descr="201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183" y="3236372"/>
            <a:ext cx="1691837" cy="1309091"/>
          </a:xfrm>
          <a:prstGeom prst="rect">
            <a:avLst/>
          </a:prstGeom>
          <a:ln w="28575">
            <a:solidFill>
              <a:schemeClr val="bg1"/>
            </a:solidFill>
          </a:ln>
        </p:spPr>
      </p:pic>
      <p:pic>
        <p:nvPicPr>
          <p:cNvPr id="6" name="Picture 5" descr="2011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27847" y="3023710"/>
            <a:ext cx="1267837" cy="1636364"/>
          </a:xfrm>
          <a:prstGeom prst="rect">
            <a:avLst/>
          </a:prstGeom>
          <a:ln w="28575">
            <a:solidFill>
              <a:schemeClr val="bg1"/>
            </a:solidFill>
          </a:ln>
        </p:spPr>
      </p:pic>
      <p:pic>
        <p:nvPicPr>
          <p:cNvPr id="7" name="Picture 6" descr="20110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97613" y="2876599"/>
            <a:ext cx="1160541" cy="1636364"/>
          </a:xfrm>
          <a:prstGeom prst="rect">
            <a:avLst/>
          </a:prstGeom>
          <a:ln w="28575">
            <a:solidFill>
              <a:schemeClr val="bg1"/>
            </a:solidFill>
          </a:ln>
        </p:spPr>
      </p:pic>
      <p:pic>
        <p:nvPicPr>
          <p:cNvPr id="8" name="Picture 7" descr="201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2976" y="2639686"/>
            <a:ext cx="1231323" cy="1636364"/>
          </a:xfrm>
          <a:prstGeom prst="rect">
            <a:avLst/>
          </a:prstGeom>
          <a:ln w="28575">
            <a:solidFill>
              <a:schemeClr val="bg1"/>
            </a:solidFill>
          </a:ln>
        </p:spPr>
      </p:pic>
      <p:pic>
        <p:nvPicPr>
          <p:cNvPr id="10" name="Picture 9" descr="201401.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9042" y="2443591"/>
            <a:ext cx="1229598" cy="1636364"/>
          </a:xfrm>
          <a:prstGeom prst="rect">
            <a:avLst/>
          </a:prstGeom>
          <a:ln w="28575">
            <a:solidFill>
              <a:schemeClr val="bg1"/>
            </a:solidFill>
          </a:ln>
        </p:spPr>
      </p:pic>
      <p:pic>
        <p:nvPicPr>
          <p:cNvPr id="12" name="Picture 11" descr="201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9936" y="2206672"/>
            <a:ext cx="1263198" cy="1636364"/>
          </a:xfrm>
          <a:prstGeom prst="rect">
            <a:avLst/>
          </a:prstGeom>
          <a:ln w="28575">
            <a:solidFill>
              <a:schemeClr val="bg1"/>
            </a:solidFill>
          </a:ln>
        </p:spPr>
      </p:pic>
      <p:sp>
        <p:nvSpPr>
          <p:cNvPr id="2" name="Rectangle 1"/>
          <p:cNvSpPr/>
          <p:nvPr/>
        </p:nvSpPr>
        <p:spPr>
          <a:xfrm>
            <a:off x="442776" y="872185"/>
            <a:ext cx="5667997" cy="400110"/>
          </a:xfrm>
          <a:prstGeom prst="rect">
            <a:avLst/>
          </a:prstGeom>
        </p:spPr>
        <p:txBody>
          <a:bodyPr wrap="square">
            <a:spAutoFit/>
          </a:bodyPr>
          <a:lstStyle/>
          <a:p>
            <a:r>
              <a:rPr lang="en-US" sz="2000" u="sng" dirty="0">
                <a:solidFill>
                  <a:schemeClr val="accent1"/>
                </a:solidFill>
                <a:latin typeface="MS PGothic" charset="-128"/>
                <a:ea typeface="MS PGothic" charset="-128"/>
                <a:cs typeface="MS PGothic" charset="-128"/>
              </a:rPr>
              <a:t>http://</a:t>
            </a:r>
            <a:r>
              <a:rPr lang="en-US" sz="2000" u="sng" dirty="0" err="1">
                <a:solidFill>
                  <a:schemeClr val="accent1"/>
                </a:solidFill>
                <a:latin typeface="MS PGothic" charset="-128"/>
                <a:ea typeface="MS PGothic" charset="-128"/>
                <a:cs typeface="MS PGothic" charset="-128"/>
              </a:rPr>
              <a:t>www.cisco.com</a:t>
            </a:r>
            <a:r>
              <a:rPr lang="en-US" sz="2000" u="sng" dirty="0">
                <a:solidFill>
                  <a:schemeClr val="accent1"/>
                </a:solidFill>
                <a:latin typeface="MS PGothic" charset="-128"/>
                <a:ea typeface="MS PGothic" charset="-128"/>
                <a:cs typeface="MS PGothic" charset="-128"/>
              </a:rPr>
              <a:t>/c/</a:t>
            </a:r>
            <a:r>
              <a:rPr lang="en-US" sz="2000" u="sng" dirty="0" err="1">
                <a:solidFill>
                  <a:schemeClr val="accent1"/>
                </a:solidFill>
                <a:latin typeface="MS PGothic" charset="-128"/>
                <a:ea typeface="MS PGothic" charset="-128"/>
                <a:cs typeface="MS PGothic" charset="-128"/>
              </a:rPr>
              <a:t>ja_jp</a:t>
            </a:r>
            <a:r>
              <a:rPr lang="en-US" sz="2000" u="sng" dirty="0">
                <a:solidFill>
                  <a:schemeClr val="accent1"/>
                </a:solidFill>
                <a:latin typeface="MS PGothic" charset="-128"/>
                <a:ea typeface="MS PGothic" charset="-128"/>
                <a:cs typeface="MS PGothic" charset="-128"/>
              </a:rPr>
              <a:t>/</a:t>
            </a:r>
            <a:r>
              <a:rPr lang="en-US" sz="2000" u="sng" dirty="0" err="1">
                <a:solidFill>
                  <a:schemeClr val="accent1"/>
                </a:solidFill>
                <a:latin typeface="MS PGothic" charset="-128"/>
                <a:ea typeface="MS PGothic" charset="-128"/>
                <a:cs typeface="MS PGothic" charset="-128"/>
              </a:rPr>
              <a:t>index.html</a:t>
            </a:r>
            <a:endParaRPr lang="en-US" sz="2000" dirty="0">
              <a:solidFill>
                <a:schemeClr val="accent1"/>
              </a:solidFill>
              <a:latin typeface="MS PGothic" charset="-128"/>
              <a:ea typeface="MS PGothic" charset="-128"/>
              <a:cs typeface="MS PGothic" charset="-128"/>
            </a:endParaRPr>
          </a:p>
        </p:txBody>
      </p:sp>
      <p:sp>
        <p:nvSpPr>
          <p:cNvPr id="17" name="右矢印 16"/>
          <p:cNvSpPr/>
          <p:nvPr/>
        </p:nvSpPr>
        <p:spPr>
          <a:xfrm rot="20894127">
            <a:off x="-300985" y="1714129"/>
            <a:ext cx="9295949" cy="485803"/>
          </a:xfrm>
          <a:prstGeom prst="rightArrow">
            <a:avLst>
              <a:gd name="adj1" fmla="val 100000"/>
              <a:gd name="adj2" fmla="val 50000"/>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FFFFFF"/>
              </a:solidFill>
              <a:latin typeface="Arial"/>
              <a:ea typeface="ＭＳ Ｐゴシック"/>
            </a:endParaRPr>
          </a:p>
        </p:txBody>
      </p:sp>
      <p:sp>
        <p:nvSpPr>
          <p:cNvPr id="25" name="円/楕円 24"/>
          <p:cNvSpPr/>
          <p:nvPr/>
        </p:nvSpPr>
        <p:spPr>
          <a:xfrm>
            <a:off x="375344" y="2449389"/>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sz="1600" dirty="0">
                <a:solidFill>
                  <a:schemeClr val="accent1"/>
                </a:solidFill>
                <a:latin typeface="MS PGothic" charset="-128"/>
                <a:ea typeface="MS PGothic" charset="-128"/>
                <a:cs typeface="MS PGothic" charset="-128"/>
              </a:rPr>
              <a:t>2010</a:t>
            </a:r>
          </a:p>
        </p:txBody>
      </p:sp>
      <p:sp>
        <p:nvSpPr>
          <p:cNvPr id="26" name="円/楕円 25"/>
          <p:cNvSpPr/>
          <p:nvPr/>
        </p:nvSpPr>
        <p:spPr>
          <a:xfrm>
            <a:off x="1446228" y="2224785"/>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2011</a:t>
            </a:r>
            <a:endParaRPr lang="ja-JP" altLang="en-US" dirty="0">
              <a:solidFill>
                <a:schemeClr val="accent1"/>
              </a:solidFill>
              <a:latin typeface="MS PGothic" charset="-128"/>
              <a:ea typeface="MS PGothic" charset="-128"/>
              <a:cs typeface="MS PGothic" charset="-128"/>
            </a:endParaRPr>
          </a:p>
        </p:txBody>
      </p:sp>
      <p:sp>
        <p:nvSpPr>
          <p:cNvPr id="27" name="円/楕円 26"/>
          <p:cNvSpPr/>
          <p:nvPr/>
        </p:nvSpPr>
        <p:spPr>
          <a:xfrm>
            <a:off x="2425674" y="2018469"/>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2012</a:t>
            </a:r>
            <a:endParaRPr lang="ja-JP" altLang="en-US" dirty="0">
              <a:solidFill>
                <a:schemeClr val="accent1"/>
              </a:solidFill>
              <a:latin typeface="MS PGothic" charset="-128"/>
              <a:ea typeface="MS PGothic" charset="-128"/>
              <a:cs typeface="MS PGothic" charset="-128"/>
            </a:endParaRPr>
          </a:p>
        </p:txBody>
      </p:sp>
      <p:sp>
        <p:nvSpPr>
          <p:cNvPr id="28" name="円/楕円 27"/>
          <p:cNvSpPr/>
          <p:nvPr/>
        </p:nvSpPr>
        <p:spPr>
          <a:xfrm>
            <a:off x="3423407" y="1821297"/>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2013</a:t>
            </a:r>
            <a:endParaRPr lang="ja-JP" altLang="en-US" dirty="0">
              <a:solidFill>
                <a:schemeClr val="accent1"/>
              </a:solidFill>
              <a:latin typeface="MS PGothic" charset="-128"/>
              <a:ea typeface="MS PGothic" charset="-128"/>
              <a:cs typeface="MS PGothic" charset="-128"/>
            </a:endParaRPr>
          </a:p>
        </p:txBody>
      </p:sp>
      <p:sp>
        <p:nvSpPr>
          <p:cNvPr id="29" name="円/楕円 28"/>
          <p:cNvSpPr/>
          <p:nvPr/>
        </p:nvSpPr>
        <p:spPr>
          <a:xfrm>
            <a:off x="4430283" y="1605834"/>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2014</a:t>
            </a:r>
            <a:endParaRPr lang="ja-JP" altLang="en-US" dirty="0">
              <a:solidFill>
                <a:schemeClr val="accent1"/>
              </a:solidFill>
              <a:latin typeface="MS PGothic" charset="-128"/>
              <a:ea typeface="MS PGothic" charset="-128"/>
              <a:cs typeface="MS PGothic" charset="-128"/>
            </a:endParaRPr>
          </a:p>
        </p:txBody>
      </p:sp>
      <p:sp>
        <p:nvSpPr>
          <p:cNvPr id="30" name="円/楕円 29"/>
          <p:cNvSpPr/>
          <p:nvPr/>
        </p:nvSpPr>
        <p:spPr>
          <a:xfrm>
            <a:off x="5446302" y="1399518"/>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2015</a:t>
            </a:r>
            <a:endParaRPr lang="ja-JP" altLang="en-US" dirty="0">
              <a:solidFill>
                <a:schemeClr val="accent1"/>
              </a:solidFill>
              <a:latin typeface="MS PGothic" charset="-128"/>
              <a:ea typeface="MS PGothic" charset="-128"/>
              <a:cs typeface="MS PGothic" charset="-128"/>
            </a:endParaRPr>
          </a:p>
        </p:txBody>
      </p:sp>
      <p:sp>
        <p:nvSpPr>
          <p:cNvPr id="31" name="円/楕円 30"/>
          <p:cNvSpPr/>
          <p:nvPr/>
        </p:nvSpPr>
        <p:spPr>
          <a:xfrm>
            <a:off x="7575627" y="860153"/>
            <a:ext cx="718740" cy="718740"/>
          </a:xfrm>
          <a:prstGeom prst="ellipse">
            <a:avLst/>
          </a:prstGeom>
          <a:ln>
            <a:solidFill>
              <a:schemeClr val="accent3">
                <a:lumMod val="75000"/>
              </a:schemeClr>
            </a:solidFill>
          </a:ln>
        </p:spPr>
        <p:style>
          <a:lnRef idx="2">
            <a:schemeClr val="accent5"/>
          </a:lnRef>
          <a:fillRef idx="1">
            <a:schemeClr val="lt1"/>
          </a:fillRef>
          <a:effectRef idx="0">
            <a:schemeClr val="accent5"/>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2017</a:t>
            </a:r>
            <a:endParaRPr lang="ja-JP" altLang="en-US" dirty="0">
              <a:solidFill>
                <a:schemeClr val="accent1"/>
              </a:solidFill>
              <a:latin typeface="MS PGothic" charset="-128"/>
              <a:ea typeface="MS PGothic" charset="-128"/>
              <a:cs typeface="MS PGothic" charset="-128"/>
            </a:endParaRPr>
          </a:p>
        </p:txBody>
      </p:sp>
      <p:pic>
        <p:nvPicPr>
          <p:cNvPr id="9" name="Picture 8" descr="Screen Shot 2016-02-08 at 9.10.39 PM.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81881" y="1844910"/>
            <a:ext cx="1410176" cy="1823864"/>
          </a:xfrm>
          <a:prstGeom prst="rect">
            <a:avLst/>
          </a:prstGeom>
          <a:ln w="28575">
            <a:solidFill>
              <a:schemeClr val="bg1"/>
            </a:solidFill>
          </a:ln>
        </p:spPr>
      </p:pic>
      <p:sp>
        <p:nvSpPr>
          <p:cNvPr id="24" name="円/楕円 29"/>
          <p:cNvSpPr/>
          <p:nvPr/>
        </p:nvSpPr>
        <p:spPr>
          <a:xfrm>
            <a:off x="6466836" y="1177446"/>
            <a:ext cx="540088" cy="540088"/>
          </a:xfrm>
          <a:prstGeom prst="ellipse">
            <a:avLst/>
          </a:prstGeom>
          <a:ln/>
        </p:spPr>
        <p:style>
          <a:lnRef idx="2">
            <a:schemeClr val="accent2"/>
          </a:lnRef>
          <a:fillRef idx="1">
            <a:schemeClr val="lt1"/>
          </a:fillRef>
          <a:effectRef idx="0">
            <a:schemeClr val="accent2"/>
          </a:effectRef>
          <a:fontRef idx="minor">
            <a:schemeClr val="dk1"/>
          </a:fontRef>
        </p:style>
        <p:txBody>
          <a:bodyPr wrap="none" rtlCol="0" anchor="ctr"/>
          <a:lstStyle/>
          <a:p>
            <a:pPr algn="ctr"/>
            <a:r>
              <a:rPr lang="en-US" altLang="ja-JP" dirty="0">
                <a:solidFill>
                  <a:schemeClr val="accent1"/>
                </a:solidFill>
                <a:latin typeface="MS PGothic" charset="-128"/>
                <a:ea typeface="MS PGothic" charset="-128"/>
                <a:cs typeface="MS PGothic" charset="-128"/>
              </a:rPr>
              <a:t>2016</a:t>
            </a:r>
            <a:endParaRPr lang="ja-JP" altLang="en-US" dirty="0">
              <a:solidFill>
                <a:schemeClr val="accent1"/>
              </a:solidFill>
              <a:latin typeface="MS PGothic" charset="-128"/>
              <a:ea typeface="MS PGothic" charset="-128"/>
              <a:cs typeface="MS PGothic" charset="-128"/>
            </a:endParaRPr>
          </a:p>
        </p:txBody>
      </p:sp>
      <p:pic>
        <p:nvPicPr>
          <p:cNvPr id="11" name="Picture 10"/>
          <p:cNvPicPr>
            <a:picLocks noChangeAspect="1"/>
          </p:cNvPicPr>
          <p:nvPr/>
        </p:nvPicPr>
        <p:blipFill>
          <a:blip r:embed="rId11"/>
          <a:stretch>
            <a:fillRect/>
          </a:stretch>
        </p:blipFill>
        <p:spPr>
          <a:xfrm>
            <a:off x="5981015" y="1691273"/>
            <a:ext cx="1426816" cy="1841796"/>
          </a:xfrm>
          <a:prstGeom prst="rect">
            <a:avLst/>
          </a:prstGeom>
          <a:ln w="38100" cmpd="sng">
            <a:solidFill>
              <a:schemeClr val="bg1"/>
            </a:solidFill>
          </a:ln>
        </p:spPr>
      </p:pic>
      <p:pic>
        <p:nvPicPr>
          <p:cNvPr id="14" name="Picture 13"/>
          <p:cNvPicPr>
            <a:picLocks noChangeAspect="1"/>
          </p:cNvPicPr>
          <p:nvPr/>
        </p:nvPicPr>
        <p:blipFill>
          <a:blip r:embed="rId12"/>
          <a:stretch>
            <a:fillRect/>
          </a:stretch>
        </p:blipFill>
        <p:spPr>
          <a:xfrm>
            <a:off x="6965136" y="1553919"/>
            <a:ext cx="1993798" cy="2588313"/>
          </a:xfrm>
          <a:prstGeom prst="rect">
            <a:avLst/>
          </a:prstGeom>
        </p:spPr>
      </p:pic>
      <p:sp>
        <p:nvSpPr>
          <p:cNvPr id="32" name="円/楕円 31"/>
          <p:cNvSpPr/>
          <p:nvPr/>
        </p:nvSpPr>
        <p:spPr>
          <a:xfrm>
            <a:off x="8340180" y="1114748"/>
            <a:ext cx="618753" cy="618753"/>
          </a:xfrm>
          <a:prstGeom prst="ellipse">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b="1" dirty="0">
                <a:solidFill>
                  <a:srgbClr val="FFFFFF"/>
                </a:solidFill>
                <a:latin typeface="MS PGothic" charset="-128"/>
                <a:ea typeface="MS PGothic" charset="-128"/>
                <a:cs typeface="MS PGothic" charset="-128"/>
              </a:rPr>
              <a:t>NEW!</a:t>
            </a:r>
            <a:endParaRPr lang="ja-JP" altLang="en-US" b="1" dirty="0">
              <a:solidFill>
                <a:srgbClr val="FFFFFF"/>
              </a:solidFill>
              <a:latin typeface="MS PGothic" charset="-128"/>
              <a:ea typeface="MS PGothic" charset="-128"/>
              <a:cs typeface="MS PGothic" charset="-128"/>
            </a:endParaRPr>
          </a:p>
        </p:txBody>
      </p:sp>
    </p:spTree>
    <p:extLst>
      <p:ext uri="{BB962C8B-B14F-4D97-AF65-F5344CB8AC3E}">
        <p14:creationId xmlns:p14="http://schemas.microsoft.com/office/powerpoint/2010/main" val="2993968695"/>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8334" y="1104218"/>
            <a:ext cx="3258783" cy="2187612"/>
          </a:xfrm>
          <a:prstGeom prst="rect">
            <a:avLst/>
          </a:prstGeom>
        </p:spPr>
      </p:pic>
      <p:sp>
        <p:nvSpPr>
          <p:cNvPr id="9" name="Rectangle 8"/>
          <p:cNvSpPr/>
          <p:nvPr/>
        </p:nvSpPr>
        <p:spPr>
          <a:xfrm>
            <a:off x="4860032" y="829696"/>
            <a:ext cx="2510624" cy="276999"/>
          </a:xfrm>
          <a:prstGeom prst="rect">
            <a:avLst/>
          </a:prstGeom>
        </p:spPr>
        <p:txBody>
          <a:bodyPr wrap="none">
            <a:spAutoFit/>
          </a:bodyPr>
          <a:lstStyle/>
          <a:p>
            <a:r>
              <a:rPr lang="en-US" sz="1200" dirty="0" err="1" smtClean="0">
                <a:solidFill>
                  <a:schemeClr val="accent2">
                    <a:lumMod val="50000"/>
                  </a:schemeClr>
                </a:solidFill>
              </a:rPr>
              <a:t>labs.opendns.com</a:t>
            </a:r>
            <a:r>
              <a:rPr lang="en-US" sz="1200" dirty="0" smtClean="0">
                <a:solidFill>
                  <a:schemeClr val="accent2">
                    <a:lumMod val="50000"/>
                  </a:schemeClr>
                </a:solidFill>
              </a:rPr>
              <a:t>/global-network</a:t>
            </a:r>
            <a:r>
              <a:rPr lang="en-US" sz="1200" dirty="0">
                <a:solidFill>
                  <a:schemeClr val="accent2">
                    <a:lumMod val="50000"/>
                  </a:schemeClr>
                </a:solidFill>
              </a:rPr>
              <a:t>/</a:t>
            </a:r>
          </a:p>
        </p:txBody>
      </p:sp>
      <p:pic>
        <p:nvPicPr>
          <p:cNvPr id="13" name="Picture 12"/>
          <p:cNvPicPr>
            <a:picLocks noChangeAspect="1"/>
          </p:cNvPicPr>
          <p:nvPr/>
        </p:nvPicPr>
        <p:blipFill>
          <a:blip r:embed="rId3"/>
          <a:stretch>
            <a:fillRect/>
          </a:stretch>
        </p:blipFill>
        <p:spPr>
          <a:xfrm>
            <a:off x="2596110" y="2517567"/>
            <a:ext cx="2241075" cy="2005474"/>
          </a:xfrm>
          <a:prstGeom prst="rect">
            <a:avLst/>
          </a:prstGeom>
        </p:spPr>
      </p:pic>
      <p:pic>
        <p:nvPicPr>
          <p:cNvPr id="14" name="Picture 13"/>
          <p:cNvPicPr>
            <a:picLocks noChangeAspect="1"/>
          </p:cNvPicPr>
          <p:nvPr/>
        </p:nvPicPr>
        <p:blipFill>
          <a:blip r:embed="rId4"/>
          <a:stretch>
            <a:fillRect/>
          </a:stretch>
        </p:blipFill>
        <p:spPr>
          <a:xfrm>
            <a:off x="5124221" y="2503453"/>
            <a:ext cx="2875973" cy="1977579"/>
          </a:xfrm>
          <a:prstGeom prst="rect">
            <a:avLst/>
          </a:prstGeom>
        </p:spPr>
      </p:pic>
      <p:pic>
        <p:nvPicPr>
          <p:cNvPr id="12" name="Picture 11"/>
          <p:cNvPicPr>
            <a:picLocks noChangeAspect="1"/>
          </p:cNvPicPr>
          <p:nvPr/>
        </p:nvPicPr>
        <p:blipFill>
          <a:blip r:embed="rId5"/>
          <a:stretch>
            <a:fillRect/>
          </a:stretch>
        </p:blipFill>
        <p:spPr>
          <a:xfrm>
            <a:off x="183936" y="985644"/>
            <a:ext cx="3532712" cy="2023979"/>
          </a:xfrm>
          <a:prstGeom prst="rect">
            <a:avLst/>
          </a:prstGeom>
        </p:spPr>
      </p:pic>
      <p:sp>
        <p:nvSpPr>
          <p:cNvPr id="2" name="Title 1"/>
          <p:cNvSpPr>
            <a:spLocks noGrp="1"/>
          </p:cNvSpPr>
          <p:nvPr>
            <p:ph type="title"/>
          </p:nvPr>
        </p:nvSpPr>
        <p:spPr/>
        <p:txBody>
          <a:bodyPr/>
          <a:lstStyle/>
          <a:p>
            <a:r>
              <a:rPr lang="ja-JP" altLang="en-US" sz="2400" dirty="0" smtClean="0">
                <a:solidFill>
                  <a:schemeClr val="accent1"/>
                </a:solidFill>
                <a:latin typeface="MS PGothic" charset="-128"/>
                <a:ea typeface="MS PGothic" charset="-128"/>
                <a:cs typeface="MS PGothic" charset="-128"/>
              </a:rPr>
              <a:t>一般公開されている</a:t>
            </a:r>
            <a:r>
              <a:rPr lang="ja-JP" altLang="en-US" sz="2400" dirty="0" smtClean="0">
                <a:solidFill>
                  <a:schemeClr val="accent1"/>
                </a:solidFill>
                <a:latin typeface="MS PGothic" charset="-128"/>
                <a:ea typeface="MS PGothic" charset="-128"/>
                <a:cs typeface="MS PGothic" charset="-128"/>
              </a:rPr>
              <a:t>セキュリティ インテリジェンス</a:t>
            </a:r>
            <a:endParaRPr lang="en-US" sz="2400" dirty="0">
              <a:solidFill>
                <a:schemeClr val="accent1"/>
              </a:solidFill>
              <a:latin typeface="MS PGothic" charset="-128"/>
              <a:ea typeface="MS PGothic" charset="-128"/>
              <a:cs typeface="MS PGothic" charset="-128"/>
            </a:endParaRPr>
          </a:p>
        </p:txBody>
      </p:sp>
      <p:sp>
        <p:nvSpPr>
          <p:cNvPr id="8" name="Rectangle 7"/>
          <p:cNvSpPr/>
          <p:nvPr/>
        </p:nvSpPr>
        <p:spPr>
          <a:xfrm>
            <a:off x="118688" y="2978172"/>
            <a:ext cx="2113079" cy="461665"/>
          </a:xfrm>
          <a:prstGeom prst="rect">
            <a:avLst/>
          </a:prstGeom>
        </p:spPr>
        <p:txBody>
          <a:bodyPr wrap="none">
            <a:spAutoFit/>
          </a:bodyPr>
          <a:lstStyle/>
          <a:p>
            <a:r>
              <a:rPr lang="en-US" sz="1200" dirty="0">
                <a:solidFill>
                  <a:schemeClr val="accent2">
                    <a:lumMod val="50000"/>
                  </a:schemeClr>
                </a:solidFill>
              </a:rPr>
              <a:t>https://</a:t>
            </a:r>
            <a:r>
              <a:rPr lang="en-US" sz="1200" dirty="0" err="1">
                <a:solidFill>
                  <a:schemeClr val="accent2">
                    <a:lumMod val="50000"/>
                  </a:schemeClr>
                </a:solidFill>
              </a:rPr>
              <a:t>talosintelligence.com</a:t>
            </a:r>
            <a:r>
              <a:rPr lang="en-US" sz="1200" dirty="0" smtClean="0">
                <a:solidFill>
                  <a:schemeClr val="accent2">
                    <a:lumMod val="50000"/>
                  </a:schemeClr>
                </a:solidFill>
              </a:rPr>
              <a:t>/</a:t>
            </a:r>
          </a:p>
          <a:p>
            <a:r>
              <a:rPr lang="ja-JP" altLang="en-US" sz="1050" dirty="0" smtClean="0">
                <a:solidFill>
                  <a:schemeClr val="accent2">
                    <a:lumMod val="50000"/>
                  </a:schemeClr>
                </a:solidFill>
              </a:rPr>
              <a:t>旧</a:t>
            </a:r>
            <a:r>
              <a:rPr lang="en-US" sz="1200" dirty="0" err="1" smtClean="0">
                <a:solidFill>
                  <a:schemeClr val="accent2">
                    <a:lumMod val="50000"/>
                  </a:schemeClr>
                </a:solidFill>
              </a:rPr>
              <a:t>www.senderbase.org</a:t>
            </a:r>
            <a:endParaRPr lang="en-US" sz="1200" dirty="0">
              <a:solidFill>
                <a:schemeClr val="accent2">
                  <a:lumMod val="50000"/>
                </a:schemeClr>
              </a:solidFill>
            </a:endParaRPr>
          </a:p>
        </p:txBody>
      </p:sp>
      <p:sp>
        <p:nvSpPr>
          <p:cNvPr id="10" name="Rectangle 9"/>
          <p:cNvSpPr/>
          <p:nvPr/>
        </p:nvSpPr>
        <p:spPr>
          <a:xfrm>
            <a:off x="2591174" y="4562605"/>
            <a:ext cx="2367956" cy="276999"/>
          </a:xfrm>
          <a:prstGeom prst="rect">
            <a:avLst/>
          </a:prstGeom>
        </p:spPr>
        <p:txBody>
          <a:bodyPr wrap="none">
            <a:spAutoFit/>
          </a:bodyPr>
          <a:lstStyle/>
          <a:p>
            <a:r>
              <a:rPr lang="en-US" sz="1200" dirty="0">
                <a:solidFill>
                  <a:schemeClr val="accent2">
                    <a:lumMod val="50000"/>
                  </a:schemeClr>
                </a:solidFill>
              </a:rPr>
              <a:t>http://</a:t>
            </a:r>
            <a:r>
              <a:rPr lang="en-US" sz="1200" dirty="0" err="1">
                <a:solidFill>
                  <a:schemeClr val="accent2">
                    <a:lumMod val="50000"/>
                  </a:schemeClr>
                </a:solidFill>
              </a:rPr>
              <a:t>blog.talosintelligence.com</a:t>
            </a:r>
            <a:r>
              <a:rPr lang="en-US" sz="1200" dirty="0" smtClean="0">
                <a:solidFill>
                  <a:schemeClr val="accent2">
                    <a:lumMod val="50000"/>
                  </a:schemeClr>
                </a:solidFill>
              </a:rPr>
              <a:t>/</a:t>
            </a:r>
            <a:endParaRPr lang="en-US" sz="1200" dirty="0" smtClean="0">
              <a:solidFill>
                <a:schemeClr val="accent2">
                  <a:lumMod val="50000"/>
                </a:schemeClr>
              </a:solidFill>
              <a:hlinkClick r:id="rId6"/>
            </a:endParaRPr>
          </a:p>
        </p:txBody>
      </p:sp>
      <p:sp>
        <p:nvSpPr>
          <p:cNvPr id="11" name="Rectangle 10"/>
          <p:cNvSpPr/>
          <p:nvPr/>
        </p:nvSpPr>
        <p:spPr>
          <a:xfrm>
            <a:off x="5149888" y="4568229"/>
            <a:ext cx="3451241" cy="276999"/>
          </a:xfrm>
          <a:prstGeom prst="rect">
            <a:avLst/>
          </a:prstGeom>
        </p:spPr>
        <p:txBody>
          <a:bodyPr wrap="square">
            <a:spAutoFit/>
          </a:bodyPr>
          <a:lstStyle/>
          <a:p>
            <a:r>
              <a:rPr lang="en-US" sz="1200" dirty="0">
                <a:solidFill>
                  <a:schemeClr val="accent2">
                    <a:lumMod val="50000"/>
                  </a:schemeClr>
                </a:solidFill>
              </a:rPr>
              <a:t>https://</a:t>
            </a:r>
            <a:r>
              <a:rPr lang="en-US" sz="1200" dirty="0" err="1">
                <a:solidFill>
                  <a:schemeClr val="accent2">
                    <a:lumMod val="50000"/>
                  </a:schemeClr>
                </a:solidFill>
              </a:rPr>
              <a:t>gblogs.cisco.com</a:t>
            </a:r>
            <a:r>
              <a:rPr lang="en-US" sz="1200" dirty="0">
                <a:solidFill>
                  <a:schemeClr val="accent2">
                    <a:lumMod val="50000"/>
                  </a:schemeClr>
                </a:solidFill>
              </a:rPr>
              <a:t>/</a:t>
            </a:r>
            <a:r>
              <a:rPr lang="en-US" sz="1200" dirty="0" err="1">
                <a:solidFill>
                  <a:schemeClr val="accent2">
                    <a:lumMod val="50000"/>
                  </a:schemeClr>
                </a:solidFill>
              </a:rPr>
              <a:t>jp</a:t>
            </a:r>
            <a:r>
              <a:rPr lang="en-US" sz="1200" dirty="0">
                <a:solidFill>
                  <a:schemeClr val="accent2">
                    <a:lumMod val="50000"/>
                  </a:schemeClr>
                </a:solidFill>
              </a:rPr>
              <a:t>/category/security/</a:t>
            </a:r>
          </a:p>
        </p:txBody>
      </p:sp>
      <p:sp>
        <p:nvSpPr>
          <p:cNvPr id="4" name="TextBox 3"/>
          <p:cNvSpPr txBox="1"/>
          <p:nvPr/>
        </p:nvSpPr>
        <p:spPr>
          <a:xfrm>
            <a:off x="470972" y="2472919"/>
            <a:ext cx="8073801" cy="584776"/>
          </a:xfrm>
          <a:prstGeom prst="rect">
            <a:avLst/>
          </a:prstGeom>
          <a:solidFill>
            <a:srgbClr val="FFFFFF">
              <a:alpha val="74902"/>
            </a:srgbClr>
          </a:solidFill>
          <a:ln>
            <a:solidFill>
              <a:schemeClr val="tx1"/>
            </a:solidFill>
          </a:ln>
        </p:spPr>
        <p:txBody>
          <a:bodyPr wrap="square" rtlCol="0">
            <a:spAutoFit/>
          </a:bodyPr>
          <a:lstStyle/>
          <a:p>
            <a:pPr algn="ctr"/>
            <a:r>
              <a:rPr lang="en-US" sz="3200" u="sng" dirty="0">
                <a:solidFill>
                  <a:schemeClr val="accent1"/>
                </a:solidFill>
              </a:rPr>
              <a:t>http://</a:t>
            </a:r>
            <a:r>
              <a:rPr lang="en-US" sz="3200" u="sng" dirty="0" err="1">
                <a:solidFill>
                  <a:schemeClr val="accent1"/>
                </a:solidFill>
              </a:rPr>
              <a:t>www.cisco.com</a:t>
            </a:r>
            <a:r>
              <a:rPr lang="en-US" sz="3200" u="sng" dirty="0">
                <a:solidFill>
                  <a:schemeClr val="accent1"/>
                </a:solidFill>
              </a:rPr>
              <a:t>/</a:t>
            </a:r>
            <a:r>
              <a:rPr lang="en-US" sz="3200" u="sng" dirty="0" err="1">
                <a:solidFill>
                  <a:schemeClr val="accent1"/>
                </a:solidFill>
              </a:rPr>
              <a:t>jp</a:t>
            </a:r>
            <a:r>
              <a:rPr lang="en-US" sz="3200" u="sng" dirty="0">
                <a:solidFill>
                  <a:schemeClr val="accent1"/>
                </a:solidFill>
              </a:rPr>
              <a:t>/go/</a:t>
            </a:r>
            <a:r>
              <a:rPr lang="en-US" sz="3200" u="sng" dirty="0" err="1">
                <a:solidFill>
                  <a:schemeClr val="accent1"/>
                </a:solidFill>
              </a:rPr>
              <a:t>securityportal</a:t>
            </a:r>
            <a:endParaRPr lang="en-US" sz="3200" dirty="0">
              <a:solidFill>
                <a:schemeClr val="accent1"/>
              </a:solidFill>
            </a:endParaRPr>
          </a:p>
        </p:txBody>
      </p:sp>
    </p:spTree>
    <p:extLst>
      <p:ext uri="{BB962C8B-B14F-4D97-AF65-F5344CB8AC3E}">
        <p14:creationId xmlns:p14="http://schemas.microsoft.com/office/powerpoint/2010/main" val="1192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sz="4400" dirty="0" smtClean="0"/>
              <a:t>教育機関、大学での</a:t>
            </a:r>
            <a:endParaRPr lang="en-US" altLang="ja-JP" sz="4400" dirty="0" smtClean="0"/>
          </a:p>
          <a:p>
            <a:r>
              <a:rPr lang="ja-JP" altLang="en-US" sz="4400" dirty="0" smtClean="0"/>
              <a:t>セキュリティ ソリューション例</a:t>
            </a:r>
            <a:endParaRPr lang="en-US" sz="4400" dirty="0"/>
          </a:p>
        </p:txBody>
      </p:sp>
    </p:spTree>
    <p:extLst>
      <p:ext uri="{BB962C8B-B14F-4D97-AF65-F5344CB8AC3E}">
        <p14:creationId xmlns:p14="http://schemas.microsoft.com/office/powerpoint/2010/main" val="3201899000"/>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17" y="283052"/>
            <a:ext cx="8885583" cy="595892"/>
          </a:xfrm>
        </p:spPr>
        <p:txBody>
          <a:bodyPr/>
          <a:lstStyle/>
          <a:p>
            <a:r>
              <a:rPr lang="ja-JP" altLang="en-US" dirty="0"/>
              <a:t>教育機関、大学で</a:t>
            </a:r>
            <a:r>
              <a:rPr lang="ja-JP" altLang="en-US" dirty="0" smtClean="0"/>
              <a:t>の</a:t>
            </a:r>
            <a:r>
              <a:rPr lang="ja-JP" altLang="en-US" dirty="0" smtClean="0"/>
              <a:t>セキュリティ ソリューション例</a:t>
            </a:r>
            <a:endParaRPr lang="ja-JP" altLang="en-US" dirty="0"/>
          </a:p>
        </p:txBody>
      </p:sp>
      <p:grpSp>
        <p:nvGrpSpPr>
          <p:cNvPr id="47" name="Group 46"/>
          <p:cNvGrpSpPr/>
          <p:nvPr/>
        </p:nvGrpSpPr>
        <p:grpSpPr>
          <a:xfrm>
            <a:off x="4072646" y="3668789"/>
            <a:ext cx="640756" cy="688702"/>
            <a:chOff x="7689453" y="3762134"/>
            <a:chExt cx="381000" cy="738187"/>
          </a:xfrm>
        </p:grpSpPr>
        <p:sp>
          <p:nvSpPr>
            <p:cNvPr id="48"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9"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0"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1"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2"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3"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4"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5"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6"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7"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58"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59"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96" name="Group 95"/>
          <p:cNvGrpSpPr/>
          <p:nvPr/>
        </p:nvGrpSpPr>
        <p:grpSpPr>
          <a:xfrm>
            <a:off x="840465" y="4023449"/>
            <a:ext cx="466017" cy="345550"/>
            <a:chOff x="3789359" y="2959092"/>
            <a:chExt cx="466725" cy="346074"/>
          </a:xfrm>
        </p:grpSpPr>
        <p:sp>
          <p:nvSpPr>
            <p:cNvPr id="97"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98"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00"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07"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sp>
        <p:nvSpPr>
          <p:cNvPr id="111"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bg2">
                <a:lumMod val="50000"/>
              </a:schemeClr>
            </a:solidFill>
            <a:prstDash val="solid"/>
          </a:ln>
          <a:effectLst/>
        </p:spPr>
        <p:txBody>
          <a:bodyPr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A6A6A6">
                  <a:lumMod val="50000"/>
                </a:srgbClr>
              </a:solidFill>
              <a:effectLst/>
              <a:uLnTx/>
              <a:uFillTx/>
              <a:ea typeface="Apple LiGothic Medium"/>
              <a:cs typeface="Apple LiGothic Medium"/>
            </a:endParaRPr>
          </a:p>
        </p:txBody>
      </p:sp>
      <p:sp>
        <p:nvSpPr>
          <p:cNvPr id="157" name="Rectangle 156"/>
          <p:cNvSpPr/>
          <p:nvPr/>
        </p:nvSpPr>
        <p:spPr>
          <a:xfrm>
            <a:off x="434974" y="3164824"/>
            <a:ext cx="8267787" cy="508001"/>
          </a:xfrm>
          <a:prstGeom prst="rect">
            <a:avLst/>
          </a:prstGeom>
          <a:solidFill>
            <a:schemeClr val="accent2">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smtClean="0"/>
              <a:t>セキュリティ ポリシー</a:t>
            </a:r>
            <a:r>
              <a:rPr lang="ja-JP" altLang="en-US" sz="1400" dirty="0" smtClean="0"/>
              <a:t>管理システム</a:t>
            </a:r>
            <a:endParaRPr lang="en-US" sz="1400" dirty="0" smtClean="0"/>
          </a:p>
        </p:txBody>
      </p:sp>
      <p:sp>
        <p:nvSpPr>
          <p:cNvPr id="145" name="Rectangle 144"/>
          <p:cNvSpPr/>
          <p:nvPr/>
        </p:nvSpPr>
        <p:spPr>
          <a:xfrm>
            <a:off x="434294" y="2004904"/>
            <a:ext cx="8268468" cy="511733"/>
          </a:xfrm>
          <a:prstGeom prst="rect">
            <a:avLst/>
          </a:prstGeom>
          <a:solidFill>
            <a:schemeClr val="accent2">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smtClean="0">
                <a:solidFill>
                  <a:schemeClr val="accent2">
                    <a:lumMod val="75000"/>
                  </a:schemeClr>
                </a:solidFill>
              </a:rPr>
              <a:t>次世代型ファイアウォール</a:t>
            </a:r>
            <a:endParaRPr lang="en-US" sz="1400" dirty="0" smtClean="0">
              <a:solidFill>
                <a:schemeClr val="accent2">
                  <a:lumMod val="75000"/>
                </a:schemeClr>
              </a:solidFill>
            </a:endParaRPr>
          </a:p>
        </p:txBody>
      </p:sp>
      <p:sp>
        <p:nvSpPr>
          <p:cNvPr id="154" name="Rectangle 153"/>
          <p:cNvSpPr/>
          <p:nvPr/>
        </p:nvSpPr>
        <p:spPr>
          <a:xfrm>
            <a:off x="434294" y="1433374"/>
            <a:ext cx="8268468" cy="491904"/>
          </a:xfrm>
          <a:prstGeom prst="rect">
            <a:avLst/>
          </a:prstGeom>
          <a:solidFill>
            <a:schemeClr val="accent1">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smtClean="0">
                <a:solidFill>
                  <a:schemeClr val="accent2">
                    <a:lumMod val="75000"/>
                  </a:schemeClr>
                </a:solidFill>
              </a:rPr>
              <a:t>セキュア</a:t>
            </a:r>
            <a:r>
              <a:rPr lang="en-US" altLang="ja-JP" sz="1400" dirty="0" smtClean="0">
                <a:solidFill>
                  <a:schemeClr val="accent2">
                    <a:lumMod val="75000"/>
                  </a:schemeClr>
                </a:solidFill>
              </a:rPr>
              <a:t>DNS</a:t>
            </a:r>
            <a:r>
              <a:rPr lang="ja-JP" altLang="en-US" sz="1400" dirty="0">
                <a:solidFill>
                  <a:schemeClr val="accent2">
                    <a:lumMod val="75000"/>
                  </a:schemeClr>
                </a:solidFill>
              </a:rPr>
              <a:t>、</a:t>
            </a:r>
            <a:r>
              <a:rPr lang="en-US" altLang="ja-JP" sz="1400" dirty="0" smtClean="0">
                <a:solidFill>
                  <a:schemeClr val="accent2">
                    <a:lumMod val="75000"/>
                  </a:schemeClr>
                </a:solidFill>
              </a:rPr>
              <a:t>Web</a:t>
            </a:r>
            <a:r>
              <a:rPr lang="ja-JP" altLang="en-US" sz="1400" dirty="0" smtClean="0">
                <a:solidFill>
                  <a:schemeClr val="accent2">
                    <a:lumMod val="75000"/>
                  </a:schemeClr>
                </a:solidFill>
              </a:rPr>
              <a:t>セキュリティ</a:t>
            </a:r>
            <a:endParaRPr lang="en-US" sz="1400" dirty="0" smtClean="0">
              <a:solidFill>
                <a:schemeClr val="accent2">
                  <a:lumMod val="75000"/>
                </a:schemeClr>
              </a:solidFill>
            </a:endParaRPr>
          </a:p>
        </p:txBody>
      </p:sp>
      <p:sp>
        <p:nvSpPr>
          <p:cNvPr id="155" name="Rectangle 154"/>
          <p:cNvSpPr/>
          <p:nvPr/>
        </p:nvSpPr>
        <p:spPr>
          <a:xfrm>
            <a:off x="434294" y="858069"/>
            <a:ext cx="8268468" cy="493101"/>
          </a:xfrm>
          <a:prstGeom prst="rect">
            <a:avLst/>
          </a:prstGeom>
          <a:solidFill>
            <a:schemeClr val="accent1">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smtClean="0">
                <a:solidFill>
                  <a:schemeClr val="accent2">
                    <a:lumMod val="50000"/>
                  </a:schemeClr>
                </a:solidFill>
              </a:rPr>
              <a:t>クラウド</a:t>
            </a:r>
            <a:r>
              <a:rPr lang="en-US" altLang="ja-JP" sz="1400" dirty="0" smtClean="0">
                <a:solidFill>
                  <a:schemeClr val="accent2">
                    <a:lumMod val="50000"/>
                  </a:schemeClr>
                </a:solidFill>
              </a:rPr>
              <a:t>Email</a:t>
            </a:r>
            <a:r>
              <a:rPr lang="ja-JP" altLang="en-US" sz="1400" dirty="0" smtClean="0">
                <a:solidFill>
                  <a:schemeClr val="accent2">
                    <a:lumMod val="50000"/>
                  </a:schemeClr>
                </a:solidFill>
              </a:rPr>
              <a:t>セキュリティ</a:t>
            </a:r>
            <a:endParaRPr lang="en-US" sz="1400" dirty="0" smtClean="0">
              <a:solidFill>
                <a:schemeClr val="accent2">
                  <a:lumMod val="50000"/>
                </a:schemeClr>
              </a:solidFill>
            </a:endParaRPr>
          </a:p>
        </p:txBody>
      </p:sp>
      <p:sp>
        <p:nvSpPr>
          <p:cNvPr id="156" name="Rectangle 155"/>
          <p:cNvSpPr/>
          <p:nvPr/>
        </p:nvSpPr>
        <p:spPr>
          <a:xfrm>
            <a:off x="434294" y="2594588"/>
            <a:ext cx="8268468" cy="510898"/>
          </a:xfrm>
          <a:prstGeom prst="rect">
            <a:avLst/>
          </a:prstGeom>
          <a:solidFill>
            <a:schemeClr val="accent2">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dirty="0" smtClean="0">
                <a:solidFill>
                  <a:schemeClr val="accent2">
                    <a:lumMod val="75000"/>
                  </a:schemeClr>
                </a:solidFill>
              </a:rPr>
              <a:t>クライアント マルウェア プロテクション</a:t>
            </a:r>
            <a:endParaRPr lang="en-US" sz="1400" dirty="0" smtClean="0">
              <a:solidFill>
                <a:schemeClr val="accent2">
                  <a:lumMod val="75000"/>
                </a:schemeClr>
              </a:solidFill>
            </a:endParaRPr>
          </a:p>
        </p:txBody>
      </p:sp>
      <p:grpSp>
        <p:nvGrpSpPr>
          <p:cNvPr id="115" name="Group 114"/>
          <p:cNvGrpSpPr/>
          <p:nvPr/>
        </p:nvGrpSpPr>
        <p:grpSpPr>
          <a:xfrm>
            <a:off x="4799886" y="4086154"/>
            <a:ext cx="123031" cy="250031"/>
            <a:chOff x="7310438" y="4252274"/>
            <a:chExt cx="123031" cy="250031"/>
          </a:xfrm>
        </p:grpSpPr>
        <p:sp>
          <p:nvSpPr>
            <p:cNvPr id="11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17"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8" name="Group 157"/>
          <p:cNvGrpSpPr/>
          <p:nvPr/>
        </p:nvGrpSpPr>
        <p:grpSpPr>
          <a:xfrm>
            <a:off x="4993448" y="4087427"/>
            <a:ext cx="123031" cy="250031"/>
            <a:chOff x="7310438" y="4252274"/>
            <a:chExt cx="123031" cy="250031"/>
          </a:xfrm>
        </p:grpSpPr>
        <p:sp>
          <p:nvSpPr>
            <p:cNvPr id="15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0"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1" name="Group 160"/>
          <p:cNvGrpSpPr/>
          <p:nvPr/>
        </p:nvGrpSpPr>
        <p:grpSpPr>
          <a:xfrm>
            <a:off x="3852289" y="4088063"/>
            <a:ext cx="123031" cy="250031"/>
            <a:chOff x="7310438" y="4252274"/>
            <a:chExt cx="123031" cy="250031"/>
          </a:xfrm>
        </p:grpSpPr>
        <p:sp>
          <p:nvSpPr>
            <p:cNvPr id="16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4" name="Group 163"/>
          <p:cNvGrpSpPr/>
          <p:nvPr/>
        </p:nvGrpSpPr>
        <p:grpSpPr>
          <a:xfrm>
            <a:off x="7190856" y="4086154"/>
            <a:ext cx="123031" cy="250031"/>
            <a:chOff x="7310438" y="4252274"/>
            <a:chExt cx="123031" cy="250031"/>
          </a:xfrm>
        </p:grpSpPr>
        <p:sp>
          <p:nvSpPr>
            <p:cNvPr id="16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7" name="Group 166"/>
          <p:cNvGrpSpPr/>
          <p:nvPr/>
        </p:nvGrpSpPr>
        <p:grpSpPr>
          <a:xfrm>
            <a:off x="7384418" y="4087427"/>
            <a:ext cx="123031" cy="250031"/>
            <a:chOff x="7310438" y="4252274"/>
            <a:chExt cx="123031" cy="250031"/>
          </a:xfrm>
        </p:grpSpPr>
        <p:sp>
          <p:nvSpPr>
            <p:cNvPr id="16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70" name="Group 169"/>
          <p:cNvGrpSpPr/>
          <p:nvPr/>
        </p:nvGrpSpPr>
        <p:grpSpPr>
          <a:xfrm>
            <a:off x="8447683" y="4086154"/>
            <a:ext cx="123031" cy="250031"/>
            <a:chOff x="7310438" y="4252274"/>
            <a:chExt cx="123031" cy="250031"/>
          </a:xfrm>
        </p:grpSpPr>
        <p:sp>
          <p:nvSpPr>
            <p:cNvPr id="17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7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73" name="Group 172"/>
          <p:cNvGrpSpPr/>
          <p:nvPr/>
        </p:nvGrpSpPr>
        <p:grpSpPr>
          <a:xfrm>
            <a:off x="8641245" y="4087427"/>
            <a:ext cx="123031" cy="250031"/>
            <a:chOff x="7310438" y="4252274"/>
            <a:chExt cx="123031" cy="250031"/>
          </a:xfrm>
        </p:grpSpPr>
        <p:sp>
          <p:nvSpPr>
            <p:cNvPr id="17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75"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Tree>
    <p:extLst>
      <p:ext uri="{BB962C8B-B14F-4D97-AF65-F5344CB8AC3E}">
        <p14:creationId xmlns:p14="http://schemas.microsoft.com/office/powerpoint/2010/main" val="34689404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anim calcmode="lin" valueType="num">
                                      <p:cBhvr>
                                        <p:cTn id="8" dur="1000" fill="hold"/>
                                        <p:tgtEl>
                                          <p:spTgt spid="157"/>
                                        </p:tgtEl>
                                        <p:attrNameLst>
                                          <p:attrName>ppt_x</p:attrName>
                                        </p:attrNameLst>
                                      </p:cBhvr>
                                      <p:tavLst>
                                        <p:tav tm="0">
                                          <p:val>
                                            <p:strVal val="#ppt_x"/>
                                          </p:val>
                                        </p:tav>
                                        <p:tav tm="100000">
                                          <p:val>
                                            <p:strVal val="#ppt_x"/>
                                          </p:val>
                                        </p:tav>
                                      </p:tavLst>
                                    </p:anim>
                                    <p:anim calcmode="lin" valueType="num">
                                      <p:cBhvr>
                                        <p:cTn id="9" dur="900" decel="100000" fill="hold"/>
                                        <p:tgtEl>
                                          <p:spTgt spid="15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grpId="0" nodeType="afterEffect">
                                  <p:stCondLst>
                                    <p:cond delay="0"/>
                                  </p:stCondLst>
                                  <p:childTnLst>
                                    <p:set>
                                      <p:cBhvr>
                                        <p:cTn id="13" dur="1" fill="hold">
                                          <p:stCondLst>
                                            <p:cond delay="0"/>
                                          </p:stCondLst>
                                        </p:cTn>
                                        <p:tgtEl>
                                          <p:spTgt spid="156"/>
                                        </p:tgtEl>
                                        <p:attrNameLst>
                                          <p:attrName>style.visibility</p:attrName>
                                        </p:attrNameLst>
                                      </p:cBhvr>
                                      <p:to>
                                        <p:strVal val="visible"/>
                                      </p:to>
                                    </p:set>
                                    <p:animEffect transition="in" filter="fade">
                                      <p:cBhvr>
                                        <p:cTn id="14" dur="1000"/>
                                        <p:tgtEl>
                                          <p:spTgt spid="156"/>
                                        </p:tgtEl>
                                      </p:cBhvr>
                                    </p:animEffect>
                                    <p:anim calcmode="lin" valueType="num">
                                      <p:cBhvr>
                                        <p:cTn id="15" dur="1000" fill="hold"/>
                                        <p:tgtEl>
                                          <p:spTgt spid="156"/>
                                        </p:tgtEl>
                                        <p:attrNameLst>
                                          <p:attrName>ppt_x</p:attrName>
                                        </p:attrNameLst>
                                      </p:cBhvr>
                                      <p:tavLst>
                                        <p:tav tm="0">
                                          <p:val>
                                            <p:strVal val="#ppt_x"/>
                                          </p:val>
                                        </p:tav>
                                        <p:tav tm="100000">
                                          <p:val>
                                            <p:strVal val="#ppt_x"/>
                                          </p:val>
                                        </p:tav>
                                      </p:tavLst>
                                    </p:anim>
                                    <p:anim calcmode="lin" valueType="num">
                                      <p:cBhvr>
                                        <p:cTn id="16" dur="900" decel="100000" fill="hold"/>
                                        <p:tgtEl>
                                          <p:spTgt spid="156"/>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56"/>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grpId="0" nodeType="afterEffect">
                                  <p:stCondLst>
                                    <p:cond delay="0"/>
                                  </p:stCondLst>
                                  <p:childTnLst>
                                    <p:set>
                                      <p:cBhvr>
                                        <p:cTn id="20" dur="1" fill="hold">
                                          <p:stCondLst>
                                            <p:cond delay="0"/>
                                          </p:stCondLst>
                                        </p:cTn>
                                        <p:tgtEl>
                                          <p:spTgt spid="145"/>
                                        </p:tgtEl>
                                        <p:attrNameLst>
                                          <p:attrName>style.visibility</p:attrName>
                                        </p:attrNameLst>
                                      </p:cBhvr>
                                      <p:to>
                                        <p:strVal val="visible"/>
                                      </p:to>
                                    </p:set>
                                    <p:animEffect transition="in" filter="fade">
                                      <p:cBhvr>
                                        <p:cTn id="21" dur="1000"/>
                                        <p:tgtEl>
                                          <p:spTgt spid="145"/>
                                        </p:tgtEl>
                                      </p:cBhvr>
                                    </p:animEffect>
                                    <p:anim calcmode="lin" valueType="num">
                                      <p:cBhvr>
                                        <p:cTn id="22" dur="1000" fill="hold"/>
                                        <p:tgtEl>
                                          <p:spTgt spid="145"/>
                                        </p:tgtEl>
                                        <p:attrNameLst>
                                          <p:attrName>ppt_x</p:attrName>
                                        </p:attrNameLst>
                                      </p:cBhvr>
                                      <p:tavLst>
                                        <p:tav tm="0">
                                          <p:val>
                                            <p:strVal val="#ppt_x"/>
                                          </p:val>
                                        </p:tav>
                                        <p:tav tm="100000">
                                          <p:val>
                                            <p:strVal val="#ppt_x"/>
                                          </p:val>
                                        </p:tav>
                                      </p:tavLst>
                                    </p:anim>
                                    <p:anim calcmode="lin" valueType="num">
                                      <p:cBhvr>
                                        <p:cTn id="23" dur="900" decel="100000" fill="hold"/>
                                        <p:tgtEl>
                                          <p:spTgt spid="145"/>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grpId="0" nodeType="afterEffect">
                                  <p:stCondLst>
                                    <p:cond delay="0"/>
                                  </p:stCondLst>
                                  <p:childTnLst>
                                    <p:set>
                                      <p:cBhvr>
                                        <p:cTn id="27" dur="1" fill="hold">
                                          <p:stCondLst>
                                            <p:cond delay="0"/>
                                          </p:stCondLst>
                                        </p:cTn>
                                        <p:tgtEl>
                                          <p:spTgt spid="154"/>
                                        </p:tgtEl>
                                        <p:attrNameLst>
                                          <p:attrName>style.visibility</p:attrName>
                                        </p:attrNameLst>
                                      </p:cBhvr>
                                      <p:to>
                                        <p:strVal val="visible"/>
                                      </p:to>
                                    </p:set>
                                    <p:animEffect transition="in" filter="fade">
                                      <p:cBhvr>
                                        <p:cTn id="28" dur="1000"/>
                                        <p:tgtEl>
                                          <p:spTgt spid="154"/>
                                        </p:tgtEl>
                                      </p:cBhvr>
                                    </p:animEffect>
                                    <p:anim calcmode="lin" valueType="num">
                                      <p:cBhvr>
                                        <p:cTn id="29" dur="1000" fill="hold"/>
                                        <p:tgtEl>
                                          <p:spTgt spid="154"/>
                                        </p:tgtEl>
                                        <p:attrNameLst>
                                          <p:attrName>ppt_x</p:attrName>
                                        </p:attrNameLst>
                                      </p:cBhvr>
                                      <p:tavLst>
                                        <p:tav tm="0">
                                          <p:val>
                                            <p:strVal val="#ppt_x"/>
                                          </p:val>
                                        </p:tav>
                                        <p:tav tm="100000">
                                          <p:val>
                                            <p:strVal val="#ppt_x"/>
                                          </p:val>
                                        </p:tav>
                                      </p:tavLst>
                                    </p:anim>
                                    <p:anim calcmode="lin" valueType="num">
                                      <p:cBhvr>
                                        <p:cTn id="30" dur="900" decel="100000" fill="hold"/>
                                        <p:tgtEl>
                                          <p:spTgt spid="154"/>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4"/>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37" presetClass="entr" presetSubtype="0" fill="hold" grpId="0" nodeType="afterEffect">
                                  <p:stCondLst>
                                    <p:cond delay="0"/>
                                  </p:stCondLst>
                                  <p:childTnLst>
                                    <p:set>
                                      <p:cBhvr>
                                        <p:cTn id="34" dur="1" fill="hold">
                                          <p:stCondLst>
                                            <p:cond delay="0"/>
                                          </p:stCondLst>
                                        </p:cTn>
                                        <p:tgtEl>
                                          <p:spTgt spid="155"/>
                                        </p:tgtEl>
                                        <p:attrNameLst>
                                          <p:attrName>style.visibility</p:attrName>
                                        </p:attrNameLst>
                                      </p:cBhvr>
                                      <p:to>
                                        <p:strVal val="visible"/>
                                      </p:to>
                                    </p:set>
                                    <p:animEffect transition="in" filter="fade">
                                      <p:cBhvr>
                                        <p:cTn id="35" dur="1000"/>
                                        <p:tgtEl>
                                          <p:spTgt spid="155"/>
                                        </p:tgtEl>
                                      </p:cBhvr>
                                    </p:animEffect>
                                    <p:anim calcmode="lin" valueType="num">
                                      <p:cBhvr>
                                        <p:cTn id="36" dur="1000" fill="hold"/>
                                        <p:tgtEl>
                                          <p:spTgt spid="155"/>
                                        </p:tgtEl>
                                        <p:attrNameLst>
                                          <p:attrName>ppt_x</p:attrName>
                                        </p:attrNameLst>
                                      </p:cBhvr>
                                      <p:tavLst>
                                        <p:tav tm="0">
                                          <p:val>
                                            <p:strVal val="#ppt_x"/>
                                          </p:val>
                                        </p:tav>
                                        <p:tav tm="100000">
                                          <p:val>
                                            <p:strVal val="#ppt_x"/>
                                          </p:val>
                                        </p:tav>
                                      </p:tavLst>
                                    </p:anim>
                                    <p:anim calcmode="lin" valueType="num">
                                      <p:cBhvr>
                                        <p:cTn id="37" dur="900" decel="100000" fill="hold"/>
                                        <p:tgtEl>
                                          <p:spTgt spid="155"/>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45" grpId="0" animBg="1"/>
      <p:bldP spid="154" grpId="0" animBg="1"/>
      <p:bldP spid="155" grpId="0" animBg="1"/>
      <p:bldP spid="15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930" y="489098"/>
            <a:ext cx="8597022" cy="533674"/>
          </a:xfrm>
        </p:spPr>
        <p:txBody>
          <a:bodyPr/>
          <a:lstStyle/>
          <a:p>
            <a:r>
              <a:rPr lang="ja-JP" altLang="en-US" dirty="0"/>
              <a:t>教育機関、大学でのセキュリティソリューション例</a:t>
            </a:r>
          </a:p>
        </p:txBody>
      </p:sp>
      <p:sp>
        <p:nvSpPr>
          <p:cNvPr id="3" name="Text Placeholder 2"/>
          <p:cNvSpPr>
            <a:spLocks noGrp="1"/>
          </p:cNvSpPr>
          <p:nvPr>
            <p:ph type="body" sz="quarter" idx="11"/>
          </p:nvPr>
        </p:nvSpPr>
        <p:spPr/>
        <p:txBody>
          <a:bodyPr/>
          <a:lstStyle/>
          <a:p>
            <a:r>
              <a:rPr lang="ja-JP" altLang="en-US" sz="2400" dirty="0" smtClean="0"/>
              <a:t>クラウド </a:t>
            </a:r>
            <a:r>
              <a:rPr lang="en-US" altLang="ja-JP" sz="2400" dirty="0" smtClean="0"/>
              <a:t>Email </a:t>
            </a:r>
            <a:r>
              <a:rPr lang="ja-JP" altLang="en-US" sz="2400" dirty="0" smtClean="0"/>
              <a:t>セキュリティ</a:t>
            </a:r>
            <a:r>
              <a:rPr lang="en-US" altLang="ja-JP" sz="2400" dirty="0" smtClean="0"/>
              <a:t> </a:t>
            </a:r>
            <a:r>
              <a:rPr lang="en-US" altLang="ja-JP" sz="2400" dirty="0" smtClean="0"/>
              <a:t>&amp; </a:t>
            </a:r>
            <a:r>
              <a:rPr lang="ja-JP" altLang="en-US" sz="2400" dirty="0"/>
              <a:t>セキュア</a:t>
            </a:r>
            <a:r>
              <a:rPr lang="en-US" altLang="ja-JP" sz="2400" dirty="0" smtClean="0"/>
              <a:t>DNS</a:t>
            </a:r>
            <a:r>
              <a:rPr lang="ja-JP" altLang="en-US" sz="2400" dirty="0"/>
              <a:t>、</a:t>
            </a:r>
            <a:r>
              <a:rPr lang="en-US" altLang="ja-JP" sz="2400" dirty="0" smtClean="0"/>
              <a:t>Web</a:t>
            </a:r>
            <a:r>
              <a:rPr lang="ja-JP" altLang="en-US" sz="2400" dirty="0"/>
              <a:t>セキュリティ</a:t>
            </a:r>
          </a:p>
          <a:p>
            <a:r>
              <a:rPr lang="en-US" altLang="ja-JP" sz="2400" dirty="0" smtClean="0"/>
              <a:t> </a:t>
            </a:r>
            <a:endParaRPr lang="ja-JP" altLang="en-US" sz="2400" dirty="0"/>
          </a:p>
        </p:txBody>
      </p:sp>
      <p:sp>
        <p:nvSpPr>
          <p:cNvPr id="19" name="Rounded Rectangle 18"/>
          <p:cNvSpPr/>
          <p:nvPr/>
        </p:nvSpPr>
        <p:spPr>
          <a:xfrm>
            <a:off x="491778" y="1643038"/>
            <a:ext cx="8298756" cy="1257094"/>
          </a:xfrm>
          <a:prstGeom prst="roundRect">
            <a:avLst/>
          </a:prstGeom>
          <a:solidFill>
            <a:schemeClr val="bg1"/>
          </a:solidFill>
          <a:ln cap="rnd">
            <a:solidFill>
              <a:schemeClr val="accent1">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0" name="Rectangle 19"/>
          <p:cNvSpPr/>
          <p:nvPr/>
        </p:nvSpPr>
        <p:spPr>
          <a:xfrm>
            <a:off x="591671" y="1440311"/>
            <a:ext cx="2735516" cy="405454"/>
          </a:xfrm>
          <a:prstGeom prst="rect">
            <a:avLst/>
          </a:prstGeom>
          <a:solidFill>
            <a:schemeClr val="accent1">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bg1"/>
                </a:solidFill>
              </a:rPr>
              <a:t>Cisco ESA</a:t>
            </a:r>
            <a:r>
              <a:rPr lang="ja-JP" altLang="en-US" dirty="0" smtClean="0">
                <a:solidFill>
                  <a:schemeClr val="bg1"/>
                </a:solidFill>
              </a:rPr>
              <a:t>・</a:t>
            </a:r>
            <a:r>
              <a:rPr lang="en-US" dirty="0" smtClean="0">
                <a:solidFill>
                  <a:schemeClr val="bg1"/>
                </a:solidFill>
              </a:rPr>
              <a:t>CES</a:t>
            </a:r>
          </a:p>
        </p:txBody>
      </p:sp>
      <p:sp>
        <p:nvSpPr>
          <p:cNvPr id="21" name="TextBox 20"/>
          <p:cNvSpPr txBox="1"/>
          <p:nvPr/>
        </p:nvSpPr>
        <p:spPr>
          <a:xfrm>
            <a:off x="1112135" y="1853692"/>
            <a:ext cx="7778291" cy="104644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ja-JP" altLang="en-US" sz="1400" dirty="0" smtClean="0">
                <a:latin typeface="MS PGothic" charset="-128"/>
                <a:ea typeface="MS PGothic" charset="-128"/>
                <a:cs typeface="MS PGothic" charset="-128"/>
              </a:rPr>
              <a:t>メール サービス</a:t>
            </a:r>
            <a:r>
              <a:rPr lang="ja-JP" altLang="en-US" sz="1400" dirty="0">
                <a:latin typeface="MS PGothic" charset="-128"/>
                <a:ea typeface="MS PGothic" charset="-128"/>
                <a:cs typeface="MS PGothic" charset="-128"/>
              </a:rPr>
              <a:t>標準の</a:t>
            </a:r>
            <a:r>
              <a:rPr lang="ja-JP" altLang="en-US" sz="1400" dirty="0" smtClean="0">
                <a:latin typeface="MS PGothic" charset="-128"/>
                <a:ea typeface="MS PGothic" charset="-128"/>
                <a:cs typeface="MS PGothic" charset="-128"/>
              </a:rPr>
              <a:t>セキュリティで</a:t>
            </a:r>
            <a:r>
              <a:rPr lang="ja-JP" altLang="en-US" sz="1400" dirty="0">
                <a:latin typeface="MS PGothic" charset="-128"/>
                <a:ea typeface="MS PGothic" charset="-128"/>
                <a:cs typeface="MS PGothic" charset="-128"/>
              </a:rPr>
              <a:t>は不十分</a:t>
            </a:r>
            <a:r>
              <a:rPr lang="ja-JP" altLang="en-US" sz="1400" dirty="0" smtClean="0">
                <a:latin typeface="MS PGothic" charset="-128"/>
                <a:ea typeface="MS PGothic" charset="-128"/>
                <a:cs typeface="MS PGothic" charset="-128"/>
              </a:rPr>
              <a:t>！進化</a:t>
            </a:r>
            <a:r>
              <a:rPr lang="ja-JP" altLang="en-US" sz="1400" dirty="0">
                <a:latin typeface="MS PGothic" charset="-128"/>
                <a:ea typeface="MS PGothic" charset="-128"/>
                <a:cs typeface="MS PGothic" charset="-128"/>
              </a:rPr>
              <a:t>する脅威</a:t>
            </a:r>
            <a:r>
              <a:rPr lang="ja-JP" altLang="en-US" sz="1400" dirty="0" smtClean="0">
                <a:latin typeface="MS PGothic" charset="-128"/>
                <a:ea typeface="MS PGothic" charset="-128"/>
                <a:cs typeface="MS PGothic" charset="-128"/>
              </a:rPr>
              <a:t>に対抗できる</a:t>
            </a:r>
            <a:r>
              <a:rPr lang="ja-JP" altLang="en-US" sz="1400" dirty="0" smtClean="0">
                <a:latin typeface="MS PGothic" charset="-128"/>
                <a:ea typeface="MS PGothic" charset="-128"/>
                <a:cs typeface="MS PGothic" charset="-128"/>
              </a:rPr>
              <a:t>メール セキュリティ</a:t>
            </a:r>
            <a:endParaRPr lang="en-US" altLang="ja-JP" sz="1400" dirty="0" smtClean="0">
              <a:latin typeface="MS PGothic" charset="-128"/>
              <a:ea typeface="MS PGothic" charset="-128"/>
              <a:cs typeface="MS PGothic" charset="-128"/>
            </a:endParaRPr>
          </a:p>
          <a:p>
            <a:pPr marL="171450" indent="-171450">
              <a:buFont typeface="Wingdings" charset="2"/>
              <a:buChar char="ü"/>
            </a:pPr>
            <a:r>
              <a:rPr lang="en-US" altLang="ja-JP" sz="1200" dirty="0" smtClean="0">
                <a:latin typeface="MS PGothic" charset="-128"/>
                <a:ea typeface="MS PGothic" charset="-128"/>
                <a:cs typeface="MS PGothic" charset="-128"/>
              </a:rPr>
              <a:t>IP</a:t>
            </a:r>
            <a:r>
              <a:rPr lang="ja-JP" altLang="en-US" sz="1200" dirty="0" smtClean="0">
                <a:latin typeface="MS PGothic" charset="-128"/>
                <a:ea typeface="MS PGothic" charset="-128"/>
                <a:cs typeface="MS PGothic" charset="-128"/>
              </a:rPr>
              <a:t>レピュテーション フィルタ</a:t>
            </a:r>
            <a:r>
              <a:rPr lang="ja-JP" altLang="en-US" sz="1200" dirty="0" smtClean="0">
                <a:latin typeface="MS PGothic" charset="-128"/>
                <a:ea typeface="MS PGothic" charset="-128"/>
                <a:cs typeface="MS PGothic" charset="-128"/>
              </a:rPr>
              <a:t>により、</a:t>
            </a:r>
            <a:r>
              <a:rPr lang="ja-JP" altLang="en-US" sz="1200" dirty="0" smtClean="0">
                <a:latin typeface="MS PGothic" charset="-128"/>
                <a:ea typeface="MS PGothic" charset="-128"/>
                <a:cs typeface="MS PGothic" charset="-128"/>
              </a:rPr>
              <a:t>スパム メール</a:t>
            </a:r>
            <a:r>
              <a:rPr lang="ja-JP" altLang="en-US" sz="1200" dirty="0" smtClean="0">
                <a:latin typeface="MS PGothic" charset="-128"/>
                <a:ea typeface="MS PGothic" charset="-128"/>
                <a:cs typeface="MS PGothic" charset="-128"/>
              </a:rPr>
              <a:t>を大幅に削減可能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標</a:t>
            </a:r>
            <a:r>
              <a:rPr lang="ja-JP" altLang="en-US" sz="1200" dirty="0">
                <a:latin typeface="MS PGothic" charset="-128"/>
                <a:ea typeface="MS PGothic" charset="-128"/>
                <a:cs typeface="MS PGothic" charset="-128"/>
              </a:rPr>
              <a:t>準機能</a:t>
            </a:r>
            <a:r>
              <a:rPr lang="ja-JP" altLang="en-US" sz="1200" dirty="0" smtClean="0">
                <a:latin typeface="MS PGothic" charset="-128"/>
                <a:ea typeface="MS PGothic" charset="-128"/>
                <a:cs typeface="MS PGothic" charset="-128"/>
              </a:rPr>
              <a:t>の</a:t>
            </a:r>
            <a:r>
              <a:rPr lang="ja-JP" altLang="en-US" sz="1200" dirty="0" smtClean="0">
                <a:latin typeface="MS PGothic" charset="-128"/>
                <a:ea typeface="MS PGothic" charset="-128"/>
                <a:cs typeface="MS PGothic" charset="-128"/>
              </a:rPr>
              <a:t>アンチ マルウェア</a:t>
            </a:r>
            <a:r>
              <a:rPr lang="ja-JP" altLang="en-US" sz="1200" dirty="0">
                <a:latin typeface="MS PGothic" charset="-128"/>
                <a:ea typeface="MS PGothic" charset="-128"/>
                <a:cs typeface="MS PGothic" charset="-128"/>
              </a:rPr>
              <a:t>機能のほか、</a:t>
            </a:r>
            <a:r>
              <a:rPr lang="ja-JP" altLang="en-US" sz="1200" dirty="0" smtClean="0">
                <a:latin typeface="MS PGothic" charset="-128"/>
                <a:ea typeface="MS PGothic" charset="-128"/>
                <a:cs typeface="MS PGothic" charset="-128"/>
              </a:rPr>
              <a:t>アウトブレイク フィルタ</a:t>
            </a:r>
            <a:r>
              <a:rPr lang="ja-JP" altLang="en-US" sz="1200" dirty="0" smtClean="0">
                <a:latin typeface="MS PGothic" charset="-128"/>
                <a:ea typeface="MS PGothic" charset="-128"/>
                <a:cs typeface="MS PGothic" charset="-128"/>
              </a:rPr>
              <a:t>機能</a:t>
            </a:r>
            <a:r>
              <a:rPr lang="ja-JP" altLang="en-US" sz="1200" dirty="0">
                <a:latin typeface="MS PGothic" charset="-128"/>
                <a:ea typeface="MS PGothic" charset="-128"/>
                <a:cs typeface="MS PGothic" charset="-128"/>
              </a:rPr>
              <a:t>により</a:t>
            </a:r>
            <a:r>
              <a:rPr lang="ja-JP" altLang="en-US" sz="1200" dirty="0" smtClean="0">
                <a:latin typeface="MS PGothic" charset="-128"/>
                <a:ea typeface="MS PGothic" charset="-128"/>
                <a:cs typeface="MS PGothic" charset="-128"/>
              </a:rPr>
              <a:t>不正な添付</a:t>
            </a:r>
            <a:r>
              <a:rPr lang="ja-JP" altLang="en-US" sz="1200" dirty="0" smtClean="0">
                <a:latin typeface="MS PGothic" charset="-128"/>
                <a:ea typeface="MS PGothic" charset="-128"/>
                <a:cs typeface="MS PGothic" charset="-128"/>
              </a:rPr>
              <a:t>ファイル メール</a:t>
            </a:r>
            <a:r>
              <a:rPr lang="ja-JP" altLang="en-US" sz="1200" dirty="0">
                <a:latin typeface="MS PGothic" charset="-128"/>
                <a:ea typeface="MS PGothic" charset="-128"/>
                <a:cs typeface="MS PGothic" charset="-128"/>
              </a:rPr>
              <a:t>を</a:t>
            </a:r>
            <a:r>
              <a:rPr lang="ja-JP" altLang="en-US" sz="1200" dirty="0" smtClean="0">
                <a:latin typeface="MS PGothic" charset="-128"/>
                <a:ea typeface="MS PGothic" charset="-128"/>
                <a:cs typeface="MS PGothic" charset="-128"/>
              </a:rPr>
              <a:t>隔離可能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en-US" altLang="ja-JP" sz="1200" dirty="0" smtClean="0">
                <a:latin typeface="MS PGothic" charset="-128"/>
                <a:ea typeface="MS PGothic" charset="-128"/>
                <a:cs typeface="MS PGothic" charset="-128"/>
              </a:rPr>
              <a:t>Cisco AMP</a:t>
            </a:r>
            <a:r>
              <a:rPr lang="ja-JP" altLang="en-US" sz="1200" dirty="0" smtClean="0">
                <a:latin typeface="MS PGothic" charset="-128"/>
                <a:ea typeface="MS PGothic" charset="-128"/>
                <a:cs typeface="MS PGothic" charset="-128"/>
              </a:rPr>
              <a:t>機能の実装により、より高度なマルウェアやランサムウェアなど最新の脅威の排除が可能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en-US" altLang="ja-JP" sz="1200" dirty="0" smtClean="0">
                <a:latin typeface="MS PGothic" charset="-128"/>
                <a:ea typeface="MS PGothic" charset="-128"/>
                <a:cs typeface="MS PGothic" charset="-128"/>
              </a:rPr>
              <a:t>Office365</a:t>
            </a:r>
            <a:r>
              <a:rPr lang="ja-JP" altLang="en-US" sz="1200" dirty="0" smtClean="0">
                <a:latin typeface="MS PGothic" charset="-128"/>
                <a:ea typeface="MS PGothic" charset="-128"/>
                <a:cs typeface="MS PGothic" charset="-128"/>
              </a:rPr>
              <a:t>との親和性の高い </a:t>
            </a:r>
            <a:r>
              <a:rPr lang="en-US" altLang="ja-JP" sz="1200" dirty="0" smtClean="0">
                <a:latin typeface="MS PGothic" charset="-128"/>
                <a:ea typeface="MS PGothic" charset="-128"/>
                <a:cs typeface="MS PGothic" charset="-128"/>
              </a:rPr>
              <a:t>Cloud Email </a:t>
            </a:r>
            <a:r>
              <a:rPr lang="en-US" altLang="ja-JP" sz="1200" dirty="0" smtClean="0">
                <a:latin typeface="MS PGothic" charset="-128"/>
                <a:ea typeface="MS PGothic" charset="-128"/>
                <a:cs typeface="MS PGothic" charset="-128"/>
              </a:rPr>
              <a:t>Security (</a:t>
            </a:r>
            <a:r>
              <a:rPr lang="ja-JP" altLang="en-US" sz="1200" dirty="0" smtClean="0">
                <a:latin typeface="MS PGothic" charset="-128"/>
                <a:ea typeface="MS PGothic" charset="-128"/>
                <a:cs typeface="MS PGothic" charset="-128"/>
              </a:rPr>
              <a:t>クラウド サービス</a:t>
            </a:r>
            <a:r>
              <a:rPr lang="en-US" altLang="ja-JP" sz="1200" dirty="0" smtClean="0">
                <a:latin typeface="MS PGothic" charset="-128"/>
                <a:ea typeface="MS PGothic" charset="-128"/>
                <a:cs typeface="MS PGothic" charset="-128"/>
              </a:rPr>
              <a:t>) </a:t>
            </a:r>
            <a:r>
              <a:rPr lang="ja-JP" altLang="en-US" sz="1200" dirty="0" smtClean="0">
                <a:latin typeface="MS PGothic" charset="-128"/>
                <a:ea typeface="MS PGothic" charset="-128"/>
                <a:cs typeface="MS PGothic" charset="-128"/>
              </a:rPr>
              <a:t>と</a:t>
            </a:r>
            <a:r>
              <a:rPr lang="ja-JP" altLang="en-US" sz="1200" dirty="0" smtClean="0">
                <a:latin typeface="MS PGothic" charset="-128"/>
                <a:ea typeface="MS PGothic" charset="-128"/>
                <a:cs typeface="MS PGothic" charset="-128"/>
              </a:rPr>
              <a:t>しても提供可能</a:t>
            </a:r>
            <a:endParaRPr lang="en-US" altLang="ja-JP" sz="1200" dirty="0" smtClean="0">
              <a:latin typeface="MS PGothic" charset="-128"/>
              <a:ea typeface="MS PGothic" charset="-128"/>
              <a:cs typeface="MS PGothic" charset="-128"/>
            </a:endParaRPr>
          </a:p>
        </p:txBody>
      </p:sp>
      <p:sp>
        <p:nvSpPr>
          <p:cNvPr id="11" name="Rounded Rectangle 10"/>
          <p:cNvSpPr/>
          <p:nvPr/>
        </p:nvSpPr>
        <p:spPr>
          <a:xfrm>
            <a:off x="491778" y="3245750"/>
            <a:ext cx="8298756" cy="1257094"/>
          </a:xfrm>
          <a:prstGeom prst="roundRect">
            <a:avLst/>
          </a:prstGeom>
          <a:solidFill>
            <a:schemeClr val="bg1"/>
          </a:solidFill>
          <a:ln cap="rnd">
            <a:solidFill>
              <a:schemeClr val="accent1">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2" name="Rectangle 11"/>
          <p:cNvSpPr/>
          <p:nvPr/>
        </p:nvSpPr>
        <p:spPr>
          <a:xfrm>
            <a:off x="591671" y="3043023"/>
            <a:ext cx="2735516" cy="405454"/>
          </a:xfrm>
          <a:prstGeom prst="rect">
            <a:avLst/>
          </a:prstGeom>
          <a:solidFill>
            <a:schemeClr val="accent1">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mtClean="0">
                <a:solidFill>
                  <a:schemeClr val="accent2">
                    <a:lumMod val="75000"/>
                  </a:schemeClr>
                </a:solidFill>
              </a:rPr>
              <a:t>Cisco Umbrella</a:t>
            </a:r>
            <a:endParaRPr lang="en-US" dirty="0" smtClean="0">
              <a:solidFill>
                <a:schemeClr val="accent2">
                  <a:lumMod val="75000"/>
                </a:schemeClr>
              </a:solidFill>
            </a:endParaRPr>
          </a:p>
        </p:txBody>
      </p:sp>
      <p:sp>
        <p:nvSpPr>
          <p:cNvPr id="13" name="TextBox 12"/>
          <p:cNvSpPr txBox="1"/>
          <p:nvPr/>
        </p:nvSpPr>
        <p:spPr>
          <a:xfrm>
            <a:off x="1112136" y="3456404"/>
            <a:ext cx="7778290" cy="104644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ja-JP" altLang="en-US" sz="1400" dirty="0" smtClean="0">
                <a:latin typeface="MS PGothic" charset="-128"/>
                <a:ea typeface="MS PGothic" charset="-128"/>
                <a:cs typeface="MS PGothic" charset="-128"/>
              </a:rPr>
              <a:t>社内外、国内外を問わず、どこでも安全なインターネット</a:t>
            </a:r>
            <a:r>
              <a:rPr lang="ja-JP" altLang="en-US" sz="1400" dirty="0" smtClean="0">
                <a:latin typeface="MS PGothic" charset="-128"/>
                <a:ea typeface="MS PGothic" charset="-128"/>
                <a:cs typeface="MS PGothic" charset="-128"/>
              </a:rPr>
              <a:t>接続 </a:t>
            </a:r>
            <a:r>
              <a:rPr lang="en-US" altLang="ja-JP" sz="1100" dirty="0" smtClean="0">
                <a:latin typeface="MS PGothic" charset="-128"/>
                <a:ea typeface="MS PGothic" charset="-128"/>
                <a:cs typeface="MS PGothic" charset="-128"/>
              </a:rPr>
              <a:t>(</a:t>
            </a:r>
            <a:r>
              <a:rPr lang="en-US" altLang="ja-JP" sz="1100" dirty="0" err="1" smtClean="0">
                <a:latin typeface="MS PGothic" charset="-128"/>
                <a:ea typeface="MS PGothic" charset="-128"/>
                <a:cs typeface="MS PGothic" charset="-128"/>
              </a:rPr>
              <a:t>SIG:Secure</a:t>
            </a:r>
            <a:r>
              <a:rPr lang="en-US" altLang="ja-JP" sz="1100" dirty="0" smtClean="0">
                <a:latin typeface="MS PGothic" charset="-128"/>
                <a:ea typeface="MS PGothic" charset="-128"/>
                <a:cs typeface="MS PGothic" charset="-128"/>
              </a:rPr>
              <a:t> Internet Gateway</a:t>
            </a:r>
            <a:r>
              <a:rPr lang="en-US" altLang="ja-JP" sz="1100" dirty="0" smtClean="0">
                <a:latin typeface="MS PGothic" charset="-128"/>
                <a:ea typeface="MS PGothic" charset="-128"/>
                <a:cs typeface="MS PGothic" charset="-128"/>
              </a:rPr>
              <a:t>) </a:t>
            </a:r>
            <a:r>
              <a:rPr lang="ja-JP" altLang="en-US" sz="1400" dirty="0" smtClean="0">
                <a:latin typeface="MS PGothic" charset="-128"/>
                <a:ea typeface="MS PGothic" charset="-128"/>
                <a:cs typeface="MS PGothic" charset="-128"/>
              </a:rPr>
              <a:t>が</a:t>
            </a:r>
            <a:r>
              <a:rPr lang="ja-JP" altLang="en-US" sz="1400" dirty="0" smtClean="0">
                <a:latin typeface="MS PGothic" charset="-128"/>
                <a:ea typeface="MS PGothic" charset="-128"/>
                <a:cs typeface="MS PGothic" charset="-128"/>
              </a:rPr>
              <a:t>可能</a:t>
            </a:r>
            <a:endParaRPr lang="en-US"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すべての</a:t>
            </a:r>
            <a:r>
              <a:rPr lang="en-US" altLang="ja-JP" sz="1200" dirty="0" smtClean="0">
                <a:latin typeface="MS PGothic" charset="-128"/>
                <a:ea typeface="MS PGothic" charset="-128"/>
                <a:cs typeface="MS PGothic" charset="-128"/>
              </a:rPr>
              <a:t>DNS</a:t>
            </a:r>
            <a:r>
              <a:rPr lang="ja-JP" altLang="en-US" sz="1200" dirty="0" smtClean="0">
                <a:latin typeface="MS PGothic" charset="-128"/>
                <a:ea typeface="MS PGothic" charset="-128"/>
                <a:cs typeface="MS PGothic" charset="-128"/>
              </a:rPr>
              <a:t>クエリのリクエストをチェックしているので、ポートに依存しないすべての通信において不正なトラフィックを排除可能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カテゴリー ベース</a:t>
            </a:r>
            <a:r>
              <a:rPr lang="ja-JP" altLang="en-US" sz="1200" dirty="0" smtClean="0">
                <a:latin typeface="MS PGothic" charset="-128"/>
                <a:ea typeface="MS PGothic" charset="-128"/>
                <a:cs typeface="MS PGothic" charset="-128"/>
              </a:rPr>
              <a:t>での</a:t>
            </a:r>
            <a:r>
              <a:rPr lang="en-US" altLang="ja-JP" sz="1200" dirty="0" smtClean="0">
                <a:latin typeface="MS PGothic" charset="-128"/>
                <a:ea typeface="MS PGothic" charset="-128"/>
                <a:cs typeface="MS PGothic" charset="-128"/>
              </a:rPr>
              <a:t>URL</a:t>
            </a:r>
            <a:r>
              <a:rPr lang="ja-JP" altLang="en-US" sz="1200" dirty="0" smtClean="0">
                <a:latin typeface="MS PGothic" charset="-128"/>
                <a:ea typeface="MS PGothic" charset="-128"/>
                <a:cs typeface="MS PGothic" charset="-128"/>
              </a:rPr>
              <a:t>フィルタ機能も搭載。業務に関係の無いサイトへのアクセスを制限可能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en-US" sz="1200" dirty="0" smtClean="0">
                <a:latin typeface="MS PGothic" charset="-128"/>
                <a:ea typeface="MS PGothic" charset="-128"/>
                <a:cs typeface="MS PGothic" charset="-128"/>
              </a:rPr>
              <a:t>ISR</a:t>
            </a:r>
            <a:r>
              <a:rPr lang="ja-JP" altLang="en-US" sz="1200" dirty="0" smtClean="0">
                <a:latin typeface="MS PGothic" charset="-128"/>
                <a:ea typeface="MS PGothic" charset="-128"/>
                <a:cs typeface="MS PGothic" charset="-128"/>
              </a:rPr>
              <a:t>連携により</a:t>
            </a:r>
            <a:r>
              <a:rPr lang="en-US" altLang="ja-JP" sz="1200" dirty="0" smtClean="0">
                <a:latin typeface="MS PGothic" charset="-128"/>
                <a:ea typeface="MS PGothic" charset="-128"/>
                <a:cs typeface="MS PGothic" charset="-128"/>
              </a:rPr>
              <a:t>Umbrella</a:t>
            </a:r>
            <a:r>
              <a:rPr lang="ja-JP" altLang="en-US" sz="1200" dirty="0" smtClean="0">
                <a:latin typeface="MS PGothic" charset="-128"/>
                <a:ea typeface="MS PGothic" charset="-128"/>
                <a:cs typeface="MS PGothic" charset="-128"/>
              </a:rPr>
              <a:t>の実装が簡単に行え、</a:t>
            </a:r>
            <a:r>
              <a:rPr lang="en-US" altLang="ja-JP" sz="1200" dirty="0" smtClean="0">
                <a:latin typeface="MS PGothic" charset="-128"/>
                <a:ea typeface="MS PGothic" charset="-128"/>
                <a:cs typeface="MS PGothic" charset="-128"/>
              </a:rPr>
              <a:t>AnyConnect</a:t>
            </a:r>
            <a:r>
              <a:rPr lang="ja-JP" altLang="en-US" sz="1200" dirty="0" smtClean="0">
                <a:latin typeface="MS PGothic" charset="-128"/>
                <a:ea typeface="MS PGothic" charset="-128"/>
                <a:cs typeface="MS PGothic" charset="-128"/>
              </a:rPr>
              <a:t>との連携により持ち出し</a:t>
            </a:r>
            <a:r>
              <a:rPr lang="en-US" altLang="ja-JP" sz="1200" dirty="0" smtClean="0">
                <a:latin typeface="MS PGothic" charset="-128"/>
                <a:ea typeface="MS PGothic" charset="-128"/>
                <a:cs typeface="MS PGothic" charset="-128"/>
              </a:rPr>
              <a:t>PC</a:t>
            </a:r>
            <a:r>
              <a:rPr lang="ja-JP" altLang="en-US" sz="1200" dirty="0" smtClean="0">
                <a:latin typeface="MS PGothic" charset="-128"/>
                <a:ea typeface="MS PGothic" charset="-128"/>
                <a:cs typeface="MS PGothic" charset="-128"/>
              </a:rPr>
              <a:t>のインターネット制御も可能</a:t>
            </a:r>
            <a:endParaRPr lang="en-US" sz="1200" dirty="0">
              <a:latin typeface="MS PGothic" charset="-128"/>
              <a:ea typeface="MS PGothic" charset="-128"/>
              <a:cs typeface="MS PGothic" charset="-128"/>
            </a:endParaRPr>
          </a:p>
        </p:txBody>
      </p:sp>
      <p:grpSp>
        <p:nvGrpSpPr>
          <p:cNvPr id="14" name="Group 13"/>
          <p:cNvGrpSpPr/>
          <p:nvPr/>
        </p:nvGrpSpPr>
        <p:grpSpPr>
          <a:xfrm>
            <a:off x="636196" y="3504894"/>
            <a:ext cx="381899" cy="485051"/>
            <a:chOff x="1755735" y="1690064"/>
            <a:chExt cx="405342" cy="514828"/>
          </a:xfrm>
        </p:grpSpPr>
        <p:sp>
          <p:nvSpPr>
            <p:cNvPr id="15" name="Freeform 14"/>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2" name="Freeform 21"/>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5" name="Picture 4"/>
          <p:cNvPicPr>
            <a:picLocks noChangeAspect="1"/>
          </p:cNvPicPr>
          <p:nvPr/>
        </p:nvPicPr>
        <p:blipFill>
          <a:blip r:embed="rId3"/>
          <a:stretch>
            <a:fillRect/>
          </a:stretch>
        </p:blipFill>
        <p:spPr>
          <a:xfrm>
            <a:off x="571640" y="1918037"/>
            <a:ext cx="512104" cy="501653"/>
          </a:xfrm>
          <a:prstGeom prst="rect">
            <a:avLst/>
          </a:prstGeom>
        </p:spPr>
      </p:pic>
      <p:pic>
        <p:nvPicPr>
          <p:cNvPr id="16" name="Picture 15"/>
          <p:cNvPicPr>
            <a:picLocks noChangeAspect="1"/>
          </p:cNvPicPr>
          <p:nvPr/>
        </p:nvPicPr>
        <p:blipFill>
          <a:blip r:embed="rId4"/>
          <a:stretch>
            <a:fillRect/>
          </a:stretch>
        </p:blipFill>
        <p:spPr>
          <a:xfrm>
            <a:off x="8265256" y="2964671"/>
            <a:ext cx="669696" cy="642908"/>
          </a:xfrm>
          <a:prstGeom prst="rect">
            <a:avLst/>
          </a:prstGeom>
        </p:spPr>
      </p:pic>
    </p:spTree>
    <p:extLst>
      <p:ext uri="{BB962C8B-B14F-4D97-AF65-F5344CB8AC3E}">
        <p14:creationId xmlns:p14="http://schemas.microsoft.com/office/powerpoint/2010/main" val="39467418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sz="4400" dirty="0" smtClean="0"/>
              <a:t>大学におけるインシデント</a:t>
            </a:r>
            <a:endParaRPr lang="en-US" sz="4400" dirty="0"/>
          </a:p>
        </p:txBody>
      </p:sp>
    </p:spTree>
    <p:extLst>
      <p:ext uri="{BB962C8B-B14F-4D97-AF65-F5344CB8AC3E}">
        <p14:creationId xmlns:p14="http://schemas.microsoft.com/office/powerpoint/2010/main" val="708652554"/>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193" y="489098"/>
            <a:ext cx="8706234" cy="380852"/>
          </a:xfrm>
        </p:spPr>
        <p:txBody>
          <a:bodyPr/>
          <a:lstStyle/>
          <a:p>
            <a:r>
              <a:rPr lang="ja-JP" altLang="en-US" dirty="0"/>
              <a:t>教育機関、大学での</a:t>
            </a:r>
            <a:r>
              <a:rPr lang="ja-JP" altLang="en-US" dirty="0" smtClean="0"/>
              <a:t>セキュリティ ソリューション例</a:t>
            </a:r>
            <a:endParaRPr lang="ja-JP" altLang="en-US" dirty="0"/>
          </a:p>
        </p:txBody>
      </p:sp>
      <p:sp>
        <p:nvSpPr>
          <p:cNvPr id="3" name="Text Placeholder 2"/>
          <p:cNvSpPr>
            <a:spLocks noGrp="1"/>
          </p:cNvSpPr>
          <p:nvPr>
            <p:ph type="body" sz="quarter" idx="11"/>
          </p:nvPr>
        </p:nvSpPr>
        <p:spPr/>
        <p:txBody>
          <a:bodyPr/>
          <a:lstStyle/>
          <a:p>
            <a:r>
              <a:rPr lang="ja-JP" altLang="en-US" sz="2400" dirty="0"/>
              <a:t>次世代型ファイアウォール</a:t>
            </a:r>
          </a:p>
        </p:txBody>
      </p:sp>
      <p:sp>
        <p:nvSpPr>
          <p:cNvPr id="8" name="Rounded Rectangle 7"/>
          <p:cNvSpPr/>
          <p:nvPr/>
        </p:nvSpPr>
        <p:spPr>
          <a:xfrm>
            <a:off x="491778" y="1652066"/>
            <a:ext cx="8439168" cy="2778531"/>
          </a:xfrm>
          <a:prstGeom prst="roundRect">
            <a:avLst/>
          </a:prstGeom>
          <a:solidFill>
            <a:schemeClr val="bg1"/>
          </a:solidFill>
          <a:ln cap="rnd">
            <a:solidFill>
              <a:schemeClr val="accent2">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 name="Rectangle 5"/>
          <p:cNvSpPr/>
          <p:nvPr/>
        </p:nvSpPr>
        <p:spPr>
          <a:xfrm>
            <a:off x="591671" y="1449340"/>
            <a:ext cx="2735516" cy="405454"/>
          </a:xfrm>
          <a:prstGeom prst="rect">
            <a:avLst/>
          </a:prstGeom>
          <a:solidFill>
            <a:schemeClr val="accent2">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accent2">
                    <a:lumMod val="75000"/>
                  </a:schemeClr>
                </a:solidFill>
              </a:rPr>
              <a:t>Cisco ASA</a:t>
            </a:r>
            <a:r>
              <a:rPr lang="en-US" dirty="0" smtClean="0">
                <a:solidFill>
                  <a:schemeClr val="accent2">
                    <a:lumMod val="75000"/>
                  </a:schemeClr>
                </a:solidFill>
              </a:rPr>
              <a:t>/ FP</a:t>
            </a:r>
            <a:r>
              <a:rPr lang="ja-JP" altLang="en-US" dirty="0" smtClean="0">
                <a:solidFill>
                  <a:schemeClr val="accent2">
                    <a:lumMod val="75000"/>
                  </a:schemeClr>
                </a:solidFill>
              </a:rPr>
              <a:t>シリーズ</a:t>
            </a:r>
            <a:endParaRPr lang="en-US" dirty="0" smtClean="0">
              <a:solidFill>
                <a:schemeClr val="accent2">
                  <a:lumMod val="75000"/>
                </a:schemeClr>
              </a:solidFill>
            </a:endParaRPr>
          </a:p>
        </p:txBody>
      </p:sp>
      <p:sp>
        <p:nvSpPr>
          <p:cNvPr id="12" name="TextBox 11"/>
          <p:cNvSpPr txBox="1"/>
          <p:nvPr/>
        </p:nvSpPr>
        <p:spPr>
          <a:xfrm>
            <a:off x="1835212" y="1865217"/>
            <a:ext cx="7236146" cy="236988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ja-JP" altLang="en-US" sz="1400" dirty="0" smtClean="0">
                <a:latin typeface="MS PGothic" charset="-128"/>
                <a:ea typeface="MS PGothic" charset="-128"/>
                <a:cs typeface="MS PGothic" charset="-128"/>
              </a:rPr>
              <a:t>全世界</a:t>
            </a:r>
            <a:r>
              <a:rPr lang="ja-JP" altLang="en-US" sz="1400" dirty="0">
                <a:latin typeface="MS PGothic" charset="-128"/>
                <a:ea typeface="MS PGothic" charset="-128"/>
                <a:cs typeface="MS PGothic" charset="-128"/>
              </a:rPr>
              <a:t>で幅広く導入されて</a:t>
            </a:r>
            <a:r>
              <a:rPr lang="ja-JP" altLang="en-US" sz="1400" dirty="0" smtClean="0">
                <a:latin typeface="MS PGothic" charset="-128"/>
                <a:ea typeface="MS PGothic" charset="-128"/>
                <a:cs typeface="MS PGothic" charset="-128"/>
              </a:rPr>
              <a:t>いる</a:t>
            </a:r>
            <a:r>
              <a:rPr lang="ja-JP" altLang="en-US" sz="1400" dirty="0" smtClean="0">
                <a:latin typeface="MS PGothic" charset="-128"/>
                <a:ea typeface="MS PGothic" charset="-128"/>
                <a:cs typeface="MS PGothic" charset="-128"/>
              </a:rPr>
              <a:t>ステートフル ファイアウォール</a:t>
            </a:r>
            <a:r>
              <a:rPr lang="en-US" altLang="ja-JP" sz="1400" dirty="0" smtClean="0">
                <a:latin typeface="MS PGothic" charset="-128"/>
                <a:ea typeface="MS PGothic" charset="-128"/>
                <a:cs typeface="MS PGothic" charset="-128"/>
              </a:rPr>
              <a:t>ASA</a:t>
            </a:r>
            <a:r>
              <a:rPr lang="ja-JP" altLang="en-US" sz="1400" dirty="0" smtClean="0">
                <a:latin typeface="MS PGothic" charset="-128"/>
                <a:ea typeface="MS PGothic" charset="-128"/>
                <a:cs typeface="MS PGothic" charset="-128"/>
              </a:rPr>
              <a:t>に、極めて検知率の高い</a:t>
            </a:r>
            <a:r>
              <a:rPr lang="en-US" altLang="ja-JP" sz="1400" dirty="0" smtClean="0">
                <a:latin typeface="MS PGothic" charset="-128"/>
                <a:ea typeface="MS PGothic" charset="-128"/>
                <a:cs typeface="MS PGothic" charset="-128"/>
              </a:rPr>
              <a:t>Firepower</a:t>
            </a:r>
            <a:r>
              <a:rPr lang="ja-JP" altLang="en-US" sz="1400" dirty="0" smtClean="0">
                <a:latin typeface="MS PGothic" charset="-128"/>
                <a:ea typeface="MS PGothic" charset="-128"/>
                <a:cs typeface="MS PGothic" charset="-128"/>
              </a:rPr>
              <a:t>の機能と、</a:t>
            </a:r>
            <a:r>
              <a:rPr lang="en-US" altLang="ja-JP" sz="1400" dirty="0" err="1" smtClean="0">
                <a:latin typeface="MS PGothic" charset="-128"/>
                <a:ea typeface="MS PGothic" charset="-128"/>
                <a:cs typeface="MS PGothic" charset="-128"/>
              </a:rPr>
              <a:t>Talos</a:t>
            </a:r>
            <a:r>
              <a:rPr lang="ja-JP" altLang="en-US" sz="1400" dirty="0" smtClean="0">
                <a:latin typeface="MS PGothic" charset="-128"/>
                <a:ea typeface="MS PGothic" charset="-128"/>
                <a:cs typeface="MS PGothic" charset="-128"/>
              </a:rPr>
              <a:t>インテリジェンスを搭載した次世代型</a:t>
            </a:r>
            <a:r>
              <a:rPr lang="ja-JP" altLang="en-US" sz="1400" dirty="0" smtClean="0">
                <a:latin typeface="MS PGothic" charset="-128"/>
                <a:ea typeface="MS PGothic" charset="-128"/>
                <a:cs typeface="MS PGothic" charset="-128"/>
              </a:rPr>
              <a:t>セキュリティ アプライアンス</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en-US" altLang="ja-JP" sz="1200" dirty="0" smtClean="0">
                <a:latin typeface="MS PGothic" charset="-128"/>
                <a:ea typeface="MS PGothic" charset="-128"/>
                <a:cs typeface="MS PGothic" charset="-128"/>
              </a:rPr>
              <a:t>Cisco </a:t>
            </a:r>
            <a:r>
              <a:rPr lang="en-US" altLang="ja-JP" sz="1200" dirty="0">
                <a:latin typeface="MS PGothic" charset="-128"/>
                <a:ea typeface="MS PGothic" charset="-128"/>
                <a:cs typeface="MS PGothic" charset="-128"/>
              </a:rPr>
              <a:t>ASA</a:t>
            </a:r>
            <a:r>
              <a:rPr lang="ja-JP" altLang="en-US" sz="1200" dirty="0" smtClean="0">
                <a:latin typeface="MS PGothic" charset="-128"/>
                <a:ea typeface="MS PGothic" charset="-128"/>
                <a:cs typeface="MS PGothic" charset="-128"/>
              </a:rPr>
              <a:t>ファイアウォールに、</a:t>
            </a:r>
            <a:r>
              <a:rPr lang="ja-JP" altLang="en-US" sz="1200" dirty="0">
                <a:latin typeface="MS PGothic" charset="-128"/>
                <a:ea typeface="MS PGothic" charset="-128"/>
                <a:cs typeface="MS PGothic" charset="-128"/>
              </a:rPr>
              <a:t>脅威重視型の独自の次世代</a:t>
            </a:r>
            <a:r>
              <a:rPr lang="ja-JP" altLang="en-US" sz="1200" dirty="0" smtClean="0">
                <a:latin typeface="MS PGothic" charset="-128"/>
                <a:ea typeface="MS PGothic" charset="-128"/>
                <a:cs typeface="MS PGothic" charset="-128"/>
              </a:rPr>
              <a:t>セキュリティ サービス</a:t>
            </a:r>
            <a:r>
              <a:rPr lang="ja-JP" altLang="en-US" sz="1200" dirty="0">
                <a:latin typeface="MS PGothic" charset="-128"/>
                <a:ea typeface="MS PGothic" charset="-128"/>
                <a:cs typeface="MS PGothic" charset="-128"/>
              </a:rPr>
              <a:t>を追加</a:t>
            </a:r>
            <a:r>
              <a:rPr lang="ja-JP" altLang="en-US" sz="1200" dirty="0" smtClean="0">
                <a:latin typeface="MS PGothic" charset="-128"/>
                <a:ea typeface="MS PGothic" charset="-128"/>
                <a:cs typeface="MS PGothic" charset="-128"/>
              </a:rPr>
              <a:t>し、</a:t>
            </a:r>
            <a:r>
              <a:rPr lang="ja-JP" altLang="en-US" sz="1200" dirty="0">
                <a:latin typeface="MS PGothic" charset="-128"/>
                <a:ea typeface="MS PGothic" charset="-128"/>
                <a:cs typeface="MS PGothic" charset="-128"/>
              </a:rPr>
              <a:t>既知の脅威</a:t>
            </a:r>
            <a:r>
              <a:rPr lang="ja-JP" altLang="en-US" sz="1200" dirty="0" smtClean="0">
                <a:latin typeface="MS PGothic" charset="-128"/>
                <a:ea typeface="MS PGothic" charset="-128"/>
                <a:cs typeface="MS PGothic" charset="-128"/>
              </a:rPr>
              <a:t>と、新たな脅威</a:t>
            </a:r>
            <a:r>
              <a:rPr lang="ja-JP" altLang="en-US" sz="1200" dirty="0">
                <a:latin typeface="MS PGothic" charset="-128"/>
                <a:ea typeface="MS PGothic" charset="-128"/>
                <a:cs typeface="MS PGothic" charset="-128"/>
              </a:rPr>
              <a:t>に対する包括的な防御手段を提供し</a:t>
            </a:r>
            <a:r>
              <a:rPr lang="ja-JP" altLang="en-US" sz="1200" dirty="0" smtClean="0">
                <a:latin typeface="MS PGothic" charset="-128"/>
                <a:ea typeface="MS PGothic" charset="-128"/>
                <a:cs typeface="MS PGothic" charset="-128"/>
              </a:rPr>
              <a:t>、執拗な標的型攻撃</a:t>
            </a:r>
            <a:r>
              <a:rPr lang="ja-JP" altLang="en-US" sz="1200" dirty="0">
                <a:latin typeface="MS PGothic" charset="-128"/>
                <a:ea typeface="MS PGothic" charset="-128"/>
                <a:cs typeface="MS PGothic" charset="-128"/>
              </a:rPr>
              <a:t>などからネットワークを</a:t>
            </a:r>
            <a:r>
              <a:rPr lang="ja-JP" altLang="en-US" sz="1200" dirty="0" smtClean="0">
                <a:latin typeface="MS PGothic" charset="-128"/>
                <a:ea typeface="MS PGothic" charset="-128"/>
                <a:cs typeface="MS PGothic" charset="-128"/>
              </a:rPr>
              <a:t>保護</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en-US" altLang="ja-JP" sz="1200" dirty="0" smtClean="0">
                <a:latin typeface="MS PGothic" charset="-128"/>
                <a:ea typeface="MS PGothic" charset="-128"/>
                <a:cs typeface="MS PGothic" charset="-128"/>
              </a:rPr>
              <a:t>3,000</a:t>
            </a:r>
            <a:r>
              <a:rPr lang="ja-JP" altLang="en-US" sz="1200" dirty="0" smtClean="0">
                <a:latin typeface="MS PGothic" charset="-128"/>
                <a:ea typeface="MS PGothic" charset="-128"/>
                <a:cs typeface="MS PGothic" charset="-128"/>
              </a:rPr>
              <a:t>を</a:t>
            </a:r>
            <a:r>
              <a:rPr lang="ja-JP" altLang="en-US" sz="1200" dirty="0">
                <a:latin typeface="MS PGothic" charset="-128"/>
                <a:ea typeface="MS PGothic" charset="-128"/>
                <a:cs typeface="MS PGothic" charset="-128"/>
              </a:rPr>
              <a:t>超える</a:t>
            </a:r>
            <a:r>
              <a:rPr lang="ja-JP" altLang="en-US" sz="1200" dirty="0" smtClean="0">
                <a:latin typeface="MS PGothic" charset="-128"/>
                <a:ea typeface="MS PGothic" charset="-128"/>
                <a:cs typeface="MS PGothic" charset="-128"/>
              </a:rPr>
              <a:t>アプリケーションを可視化し、アプリのリスクを把握し、コントロールします。きめ</a:t>
            </a:r>
            <a:r>
              <a:rPr lang="ja-JP" altLang="en-US" sz="1200" dirty="0">
                <a:latin typeface="MS PGothic" charset="-128"/>
                <a:ea typeface="MS PGothic" charset="-128"/>
                <a:cs typeface="MS PGothic" charset="-128"/>
              </a:rPr>
              <a:t>細やかな </a:t>
            </a:r>
            <a:r>
              <a:rPr lang="en-US" altLang="ja-JP" sz="1200" dirty="0">
                <a:latin typeface="MS PGothic" charset="-128"/>
                <a:ea typeface="MS PGothic" charset="-128"/>
                <a:cs typeface="MS PGothic" charset="-128"/>
              </a:rPr>
              <a:t>Application Visibility and Control (AVC) </a:t>
            </a:r>
            <a:r>
              <a:rPr lang="ja-JP" altLang="en-US" sz="1200" dirty="0">
                <a:latin typeface="MS PGothic" charset="-128"/>
                <a:ea typeface="MS PGothic" charset="-128"/>
                <a:cs typeface="MS PGothic" charset="-128"/>
              </a:rPr>
              <a:t>によって</a:t>
            </a:r>
            <a:r>
              <a:rPr lang="ja-JP" altLang="en-US" sz="1200" dirty="0" smtClean="0">
                <a:latin typeface="MS PGothic" charset="-128"/>
                <a:ea typeface="MS PGothic" charset="-128"/>
                <a:cs typeface="MS PGothic" charset="-128"/>
              </a:rPr>
              <a:t>、リスクのあるアプリケーションを排除し、より健全なネットワーク環境を提供可能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a:latin typeface="MS PGothic" charset="-128"/>
                <a:ea typeface="MS PGothic" charset="-128"/>
                <a:cs typeface="MS PGothic" charset="-128"/>
              </a:rPr>
              <a:t>業界をリードする</a:t>
            </a:r>
            <a:r>
              <a:rPr lang="en-US" altLang="ja-JP" sz="1200" dirty="0">
                <a:latin typeface="MS PGothic" charset="-128"/>
                <a:ea typeface="MS PGothic" charset="-128"/>
                <a:cs typeface="MS PGothic" charset="-128"/>
              </a:rPr>
              <a:t>Cisco Firepower Next-Generation </a:t>
            </a:r>
            <a:r>
              <a:rPr lang="en-US" altLang="ja-JP" sz="1200" dirty="0" smtClean="0">
                <a:latin typeface="MS PGothic" charset="-128"/>
                <a:ea typeface="MS PGothic" charset="-128"/>
                <a:cs typeface="MS PGothic" charset="-128"/>
              </a:rPr>
              <a:t>IPS (</a:t>
            </a:r>
            <a:r>
              <a:rPr lang="en-US" altLang="ja-JP" sz="1200" dirty="0">
                <a:latin typeface="MS PGothic" charset="-128"/>
                <a:ea typeface="MS PGothic" charset="-128"/>
                <a:cs typeface="MS PGothic" charset="-128"/>
              </a:rPr>
              <a:t>NGIPS</a:t>
            </a:r>
            <a:r>
              <a:rPr lang="en-US" altLang="ja-JP" sz="1200" dirty="0" smtClean="0">
                <a:latin typeface="MS PGothic" charset="-128"/>
                <a:ea typeface="MS PGothic" charset="-128"/>
                <a:cs typeface="MS PGothic" charset="-128"/>
              </a:rPr>
              <a:t>) </a:t>
            </a:r>
            <a:r>
              <a:rPr lang="ja-JP" altLang="en-US" sz="1200" dirty="0" smtClean="0">
                <a:latin typeface="MS PGothic" charset="-128"/>
                <a:ea typeface="MS PGothic" charset="-128"/>
                <a:cs typeface="MS PGothic" charset="-128"/>
              </a:rPr>
              <a:t>に</a:t>
            </a:r>
            <a:r>
              <a:rPr lang="ja-JP" altLang="en-US" sz="1200" dirty="0">
                <a:latin typeface="MS PGothic" charset="-128"/>
                <a:ea typeface="MS PGothic" charset="-128"/>
                <a:cs typeface="MS PGothic" charset="-128"/>
              </a:rPr>
              <a:t>よって、クライアントの脆弱性を把握し</a:t>
            </a:r>
            <a:r>
              <a:rPr lang="ja-JP" altLang="en-US" sz="1200" dirty="0" smtClean="0">
                <a:latin typeface="MS PGothic" charset="-128"/>
                <a:ea typeface="MS PGothic" charset="-128"/>
                <a:cs typeface="MS PGothic" charset="-128"/>
              </a:rPr>
              <a:t>、</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それら</a:t>
            </a:r>
            <a:r>
              <a:rPr lang="ja-JP" altLang="en-US" sz="1200" dirty="0">
                <a:latin typeface="MS PGothic" charset="-128"/>
                <a:ea typeface="MS PGothic" charset="-128"/>
                <a:cs typeface="MS PGothic" charset="-128"/>
              </a:rPr>
              <a:t>の脆弱性をカバーする</a:t>
            </a:r>
            <a:r>
              <a:rPr lang="en-US" altLang="ja-JP" sz="1200" dirty="0">
                <a:latin typeface="MS PGothic" charset="-128"/>
                <a:ea typeface="MS PGothic" charset="-128"/>
                <a:cs typeface="MS PGothic" charset="-128"/>
              </a:rPr>
              <a:t>IPS</a:t>
            </a:r>
            <a:r>
              <a:rPr lang="ja-JP" altLang="en-US" sz="1200" dirty="0">
                <a:latin typeface="MS PGothic" charset="-128"/>
                <a:ea typeface="MS PGothic" charset="-128"/>
                <a:cs typeface="MS PGothic" charset="-128"/>
              </a:rPr>
              <a:t>シグニチャを自動的にチューニングできます。さらに、</a:t>
            </a:r>
            <a:r>
              <a:rPr lang="en-US" altLang="ja-JP" sz="1200" dirty="0">
                <a:latin typeface="MS PGothic" charset="-128"/>
                <a:ea typeface="MS PGothic" charset="-128"/>
                <a:cs typeface="MS PGothic" charset="-128"/>
              </a:rPr>
              <a:t>Firepower</a:t>
            </a:r>
            <a:r>
              <a:rPr lang="ja-JP" altLang="en-US" sz="1200" dirty="0">
                <a:latin typeface="MS PGothic" charset="-128"/>
                <a:ea typeface="MS PGothic" charset="-128"/>
                <a:cs typeface="MS PGothic" charset="-128"/>
              </a:rPr>
              <a:t>のきわめて効果的な保護機能により、既知の脅威だけでなく、</a:t>
            </a:r>
            <a:r>
              <a:rPr lang="ja-JP" altLang="en-US" sz="1200" dirty="0" smtClean="0">
                <a:latin typeface="MS PGothic" charset="-128"/>
                <a:ea typeface="MS PGothic" charset="-128"/>
                <a:cs typeface="MS PGothic" charset="-128"/>
              </a:rPr>
              <a:t>エクスプロイト キット</a:t>
            </a:r>
            <a:r>
              <a:rPr lang="ja-JP" altLang="en-US" sz="1200" dirty="0">
                <a:latin typeface="MS PGothic" charset="-128"/>
                <a:ea typeface="MS PGothic" charset="-128"/>
                <a:cs typeface="MS PGothic" charset="-128"/>
              </a:rPr>
              <a:t>により事前の偵察行為も把握</a:t>
            </a:r>
            <a:r>
              <a:rPr lang="ja-JP" altLang="en-US" sz="1200" dirty="0" smtClean="0">
                <a:latin typeface="MS PGothic" charset="-128"/>
                <a:ea typeface="MS PGothic" charset="-128"/>
                <a:cs typeface="MS PGothic" charset="-128"/>
              </a:rPr>
              <a:t>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インシデント解析に特化した</a:t>
            </a:r>
            <a:r>
              <a:rPr lang="en-US" altLang="ja-JP" sz="1200" dirty="0" smtClean="0">
                <a:latin typeface="MS PGothic" charset="-128"/>
                <a:ea typeface="MS PGothic" charset="-128"/>
                <a:cs typeface="MS PGothic" charset="-128"/>
              </a:rPr>
              <a:t>GUI</a:t>
            </a:r>
            <a:r>
              <a:rPr lang="ja-JP" altLang="en-US" sz="1200" dirty="0" smtClean="0">
                <a:latin typeface="MS PGothic" charset="-128"/>
                <a:ea typeface="MS PGothic" charset="-128"/>
                <a:cs typeface="MS PGothic" charset="-128"/>
              </a:rPr>
              <a:t>と、定常分析に最適なレポートとの組み合わせで、効率的かつ効果的</a:t>
            </a:r>
            <a:r>
              <a:rPr lang="ja-JP" altLang="en-US" sz="1200" dirty="0" smtClean="0">
                <a:latin typeface="MS PGothic" charset="-128"/>
                <a:ea typeface="MS PGothic" charset="-128"/>
                <a:cs typeface="MS PGothic" charset="-128"/>
              </a:rPr>
              <a:t>な</a:t>
            </a:r>
            <a:r>
              <a:rPr lang="en-US" altLang="ja-JP" sz="1200" dirty="0" smtClean="0">
                <a:latin typeface="MS PGothic" charset="-128"/>
                <a:ea typeface="MS PGothic" charset="-128"/>
                <a:cs typeface="MS PGothic" charset="-128"/>
              </a:rPr>
              <a:t/>
            </a:r>
            <a:br>
              <a:rPr lang="en-US" altLang="ja-JP" sz="1200" dirty="0" smtClean="0">
                <a:latin typeface="MS PGothic" charset="-128"/>
                <a:ea typeface="MS PGothic" charset="-128"/>
                <a:cs typeface="MS PGothic" charset="-128"/>
              </a:rPr>
            </a:br>
            <a:r>
              <a:rPr lang="ja-JP" altLang="en-US" sz="1200" dirty="0" smtClean="0">
                <a:latin typeface="MS PGothic" charset="-128"/>
                <a:ea typeface="MS PGothic" charset="-128"/>
                <a:cs typeface="MS PGothic" charset="-128"/>
              </a:rPr>
              <a:t>管理</a:t>
            </a:r>
            <a:r>
              <a:rPr lang="ja-JP" altLang="en-US" sz="1200" dirty="0" smtClean="0">
                <a:latin typeface="MS PGothic" charset="-128"/>
                <a:ea typeface="MS PGothic" charset="-128"/>
                <a:cs typeface="MS PGothic" charset="-128"/>
              </a:rPr>
              <a:t>、運用を実現可能</a:t>
            </a:r>
            <a:endParaRPr lang="ja-JP" altLang="en-US" sz="1200" dirty="0">
              <a:latin typeface="MS PGothic" charset="-128"/>
              <a:ea typeface="MS PGothic" charset="-128"/>
              <a:cs typeface="MS PGothic" charset="-128"/>
            </a:endParaRPr>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190" y="2458025"/>
            <a:ext cx="1243541" cy="11727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9" name="Picture 18"/>
          <p:cNvPicPr>
            <a:picLocks noChangeAspect="1"/>
          </p:cNvPicPr>
          <p:nvPr/>
        </p:nvPicPr>
        <p:blipFill>
          <a:blip r:embed="rId4"/>
          <a:stretch>
            <a:fillRect/>
          </a:stretch>
        </p:blipFill>
        <p:spPr>
          <a:xfrm>
            <a:off x="591671" y="2185779"/>
            <a:ext cx="1243541" cy="230866"/>
          </a:xfrm>
          <a:prstGeom prst="rect">
            <a:avLst/>
          </a:prstGeom>
        </p:spPr>
      </p:pic>
      <p:pic>
        <p:nvPicPr>
          <p:cNvPr id="20" name="Picture 19"/>
          <p:cNvPicPr>
            <a:picLocks noChangeAspect="1"/>
          </p:cNvPicPr>
          <p:nvPr/>
        </p:nvPicPr>
        <p:blipFill>
          <a:blip r:embed="rId5"/>
          <a:stretch>
            <a:fillRect/>
          </a:stretch>
        </p:blipFill>
        <p:spPr>
          <a:xfrm>
            <a:off x="948578" y="1956346"/>
            <a:ext cx="624387" cy="198230"/>
          </a:xfrm>
          <a:prstGeom prst="rect">
            <a:avLst/>
          </a:prstGeom>
        </p:spPr>
      </p:pic>
    </p:spTree>
    <p:extLst>
      <p:ext uri="{BB962C8B-B14F-4D97-AF65-F5344CB8AC3E}">
        <p14:creationId xmlns:p14="http://schemas.microsoft.com/office/powerpoint/2010/main" val="163991274"/>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75" y="469219"/>
            <a:ext cx="8626721" cy="492041"/>
          </a:xfrm>
        </p:spPr>
        <p:txBody>
          <a:bodyPr/>
          <a:lstStyle/>
          <a:p>
            <a:r>
              <a:rPr lang="ja-JP" altLang="en-US" dirty="0"/>
              <a:t>教育機関、大学でのセキュリティソリューション例</a:t>
            </a:r>
          </a:p>
        </p:txBody>
      </p:sp>
      <p:sp>
        <p:nvSpPr>
          <p:cNvPr id="3" name="Text Placeholder 2"/>
          <p:cNvSpPr>
            <a:spLocks noGrp="1"/>
          </p:cNvSpPr>
          <p:nvPr>
            <p:ph type="body" sz="quarter" idx="11"/>
          </p:nvPr>
        </p:nvSpPr>
        <p:spPr/>
        <p:txBody>
          <a:bodyPr/>
          <a:lstStyle/>
          <a:p>
            <a:r>
              <a:rPr lang="ja-JP" altLang="en-US" sz="2000" dirty="0" smtClean="0"/>
              <a:t>クライアント マルウェア プロテクション</a:t>
            </a:r>
            <a:r>
              <a:rPr lang="en-US" altLang="ja-JP" sz="2000" dirty="0" smtClean="0"/>
              <a:t> </a:t>
            </a:r>
            <a:r>
              <a:rPr lang="en-US" altLang="ja-JP" sz="2000" dirty="0" smtClean="0"/>
              <a:t>&amp; </a:t>
            </a:r>
            <a:r>
              <a:rPr lang="ja-JP" altLang="en-US" sz="2000" dirty="0" smtClean="0"/>
              <a:t>セキュリティ ポリシー</a:t>
            </a:r>
            <a:r>
              <a:rPr lang="ja-JP" altLang="en-US" sz="2000" dirty="0"/>
              <a:t>管理システム</a:t>
            </a:r>
          </a:p>
          <a:p>
            <a:r>
              <a:rPr lang="en-US" altLang="ja-JP" sz="2000" dirty="0" smtClean="0"/>
              <a:t> </a:t>
            </a:r>
            <a:endParaRPr lang="ja-JP" altLang="en-US" sz="2000" dirty="0"/>
          </a:p>
        </p:txBody>
      </p:sp>
      <p:sp>
        <p:nvSpPr>
          <p:cNvPr id="8" name="Rounded Rectangle 7"/>
          <p:cNvSpPr/>
          <p:nvPr/>
        </p:nvSpPr>
        <p:spPr>
          <a:xfrm>
            <a:off x="491778" y="1652067"/>
            <a:ext cx="8298756" cy="1257094"/>
          </a:xfrm>
          <a:prstGeom prst="roundRect">
            <a:avLst/>
          </a:prstGeom>
          <a:solidFill>
            <a:schemeClr val="bg1"/>
          </a:solidFill>
          <a:ln cap="rnd">
            <a:solidFill>
              <a:schemeClr val="accent2">
                <a:lumMod val="40000"/>
                <a:lumOff val="6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6" name="Rectangle 5"/>
          <p:cNvSpPr/>
          <p:nvPr/>
        </p:nvSpPr>
        <p:spPr>
          <a:xfrm>
            <a:off x="591671" y="1449340"/>
            <a:ext cx="2735516" cy="405454"/>
          </a:xfrm>
          <a:prstGeom prst="rect">
            <a:avLst/>
          </a:prstGeom>
          <a:solidFill>
            <a:schemeClr val="accent2">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solidFill>
                  <a:schemeClr val="accent2">
                    <a:lumMod val="75000"/>
                  </a:schemeClr>
                </a:solidFill>
              </a:rPr>
              <a:t>Cisco AMP for Endpoints</a:t>
            </a:r>
          </a:p>
        </p:txBody>
      </p:sp>
      <p:sp>
        <p:nvSpPr>
          <p:cNvPr id="12" name="TextBox 11"/>
          <p:cNvSpPr txBox="1"/>
          <p:nvPr/>
        </p:nvSpPr>
        <p:spPr>
          <a:xfrm>
            <a:off x="1043825" y="1865217"/>
            <a:ext cx="7844499" cy="123110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ja-JP" altLang="en-US" sz="1400" dirty="0" smtClean="0">
                <a:latin typeface="MS PGothic" charset="-128"/>
                <a:ea typeface="MS PGothic" charset="-128"/>
                <a:cs typeface="MS PGothic" charset="-128"/>
              </a:rPr>
              <a:t>エンドポイント セキュリティ</a:t>
            </a:r>
            <a:r>
              <a:rPr lang="ja-JP" altLang="en-US" sz="1400" dirty="0" smtClean="0">
                <a:latin typeface="MS PGothic" charset="-128"/>
                <a:ea typeface="MS PGothic" charset="-128"/>
                <a:cs typeface="MS PGothic" charset="-128"/>
              </a:rPr>
              <a:t>＋</a:t>
            </a:r>
            <a:r>
              <a:rPr lang="en-US" altLang="ja-JP" sz="1400" dirty="0" smtClean="0">
                <a:latin typeface="MS PGothic" charset="-128"/>
                <a:ea typeface="MS PGothic" charset="-128"/>
                <a:cs typeface="MS PGothic" charset="-128"/>
              </a:rPr>
              <a:t>100%</a:t>
            </a:r>
            <a:r>
              <a:rPr lang="ja-JP" altLang="en-US" sz="1400" dirty="0" smtClean="0">
                <a:latin typeface="MS PGothic" charset="-128"/>
                <a:ea typeface="MS PGothic" charset="-128"/>
                <a:cs typeface="MS PGothic" charset="-128"/>
              </a:rPr>
              <a:t>クラウド</a:t>
            </a:r>
            <a:r>
              <a:rPr lang="ja-JP" altLang="en-US" sz="1400" dirty="0">
                <a:latin typeface="MS PGothic" charset="-128"/>
                <a:ea typeface="MS PGothic" charset="-128"/>
                <a:cs typeface="MS PGothic" charset="-128"/>
              </a:rPr>
              <a:t>で管理</a:t>
            </a:r>
            <a:r>
              <a:rPr lang="ja-JP" altLang="en-US" sz="1400" dirty="0" smtClean="0">
                <a:latin typeface="MS PGothic" charset="-128"/>
                <a:ea typeface="MS PGothic" charset="-128"/>
                <a:cs typeface="MS PGothic" charset="-128"/>
              </a:rPr>
              <a:t>する原因究明型</a:t>
            </a:r>
            <a:r>
              <a:rPr lang="ja-JP" altLang="en-US" sz="1400" dirty="0" smtClean="0">
                <a:latin typeface="MS PGothic" charset="-128"/>
                <a:ea typeface="MS PGothic" charset="-128"/>
                <a:cs typeface="MS PGothic" charset="-128"/>
              </a:rPr>
              <a:t>マルウェア プロテクション</a:t>
            </a:r>
            <a:endParaRPr lang="en-US"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最強の</a:t>
            </a:r>
            <a:r>
              <a:rPr lang="ja-JP" altLang="en-US" sz="1200" dirty="0" smtClean="0">
                <a:latin typeface="MS PGothic" charset="-128"/>
                <a:ea typeface="MS PGothic" charset="-128"/>
                <a:cs typeface="MS PGothic" charset="-128"/>
              </a:rPr>
              <a:t>セキュリティ インテリジェンス</a:t>
            </a:r>
            <a:r>
              <a:rPr lang="en-US" altLang="ja-JP" sz="1200" dirty="0" err="1" smtClean="0">
                <a:latin typeface="MS PGothic" charset="-128"/>
                <a:ea typeface="MS PGothic" charset="-128"/>
                <a:cs typeface="MS PGothic" charset="-128"/>
              </a:rPr>
              <a:t>Talos</a:t>
            </a:r>
            <a:r>
              <a:rPr lang="ja-JP" altLang="en-US" sz="1200" dirty="0" smtClean="0">
                <a:latin typeface="MS PGothic" charset="-128"/>
                <a:ea typeface="MS PGothic" charset="-128"/>
                <a:cs typeface="MS PGothic" charset="-128"/>
              </a:rPr>
              <a:t>のデータを最大限に利用した</a:t>
            </a:r>
            <a:r>
              <a:rPr lang="ja-JP" altLang="en-US" sz="1200" dirty="0" smtClean="0">
                <a:latin typeface="MS PGothic" charset="-128"/>
                <a:ea typeface="MS PGothic" charset="-128"/>
                <a:cs typeface="MS PGothic" charset="-128"/>
              </a:rPr>
              <a:t>エンドポイント セキュリティ ソリューション</a:t>
            </a:r>
            <a:endParaRPr lang="ja-JP" altLang="en-US" sz="1200" dirty="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マルウェア プロテクション</a:t>
            </a:r>
            <a:r>
              <a:rPr lang="ja-JP" altLang="en-US" sz="1200" dirty="0" smtClean="0">
                <a:latin typeface="MS PGothic" charset="-128"/>
                <a:ea typeface="MS PGothic" charset="-128"/>
                <a:cs typeface="MS PGothic" charset="-128"/>
              </a:rPr>
              <a:t>だけでなく、感染経路、原因、感染範囲を特定できるトラジェクトリ機能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未知の脅威を検出する</a:t>
            </a:r>
            <a:r>
              <a:rPr lang="ja-JP" altLang="en-US" sz="1200" dirty="0" smtClean="0">
                <a:latin typeface="MS PGothic" charset="-128"/>
                <a:ea typeface="MS PGothic" charset="-128"/>
                <a:cs typeface="MS PGothic" charset="-128"/>
              </a:rPr>
              <a:t>マルウェア エンジン</a:t>
            </a:r>
            <a:r>
              <a:rPr lang="ja-JP" altLang="en-US" sz="1200" dirty="0" smtClean="0">
                <a:latin typeface="MS PGothic" charset="-128"/>
                <a:ea typeface="MS PGothic" charset="-128"/>
                <a:cs typeface="MS PGothic" charset="-128"/>
              </a:rPr>
              <a:t>と、特異な</a:t>
            </a:r>
            <a:r>
              <a:rPr lang="en-US" altLang="ja-JP" sz="1200" dirty="0" smtClean="0">
                <a:latin typeface="MS PGothic" charset="-128"/>
                <a:ea typeface="MS PGothic" charset="-128"/>
                <a:cs typeface="MS PGothic" charset="-128"/>
              </a:rPr>
              <a:t>exe</a:t>
            </a:r>
            <a:r>
              <a:rPr lang="ja-JP" altLang="en-US" sz="1200" dirty="0" smtClean="0">
                <a:latin typeface="MS PGothic" charset="-128"/>
                <a:ea typeface="MS PGothic" charset="-128"/>
                <a:cs typeface="MS PGothic" charset="-128"/>
              </a:rPr>
              <a:t>ファイルを検出するプリバランス機能より、ゼロデイ攻撃にも対策も可能</a:t>
            </a:r>
            <a:endParaRPr lang="en-US" altLang="ja-JP" sz="1200" dirty="0">
              <a:latin typeface="MS PGothic" charset="-128"/>
              <a:ea typeface="MS PGothic" charset="-128"/>
              <a:cs typeface="MS PGothic" charset="-128"/>
            </a:endParaRPr>
          </a:p>
          <a:p>
            <a:pPr marL="171450" indent="-171450">
              <a:buFont typeface="Wingdings" charset="2"/>
              <a:buChar char="ü"/>
            </a:pPr>
            <a:endParaRPr lang="ja-JP" altLang="en-US" sz="1200" dirty="0">
              <a:latin typeface="MS PGothic" charset="-128"/>
              <a:ea typeface="MS PGothic" charset="-128"/>
              <a:cs typeface="MS PGothic" charset="-128"/>
            </a:endParaRPr>
          </a:p>
        </p:txBody>
      </p:sp>
      <p:sp>
        <p:nvSpPr>
          <p:cNvPr id="13" name="Rounded Rectangle 12"/>
          <p:cNvSpPr/>
          <p:nvPr/>
        </p:nvSpPr>
        <p:spPr>
          <a:xfrm>
            <a:off x="491778" y="3256763"/>
            <a:ext cx="8298756" cy="1354993"/>
          </a:xfrm>
          <a:prstGeom prst="roundRect">
            <a:avLst/>
          </a:prstGeom>
          <a:solidFill>
            <a:schemeClr val="bg1"/>
          </a:solidFill>
          <a:ln cap="rnd">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4" name="Rectangle 13"/>
          <p:cNvSpPr/>
          <p:nvPr/>
        </p:nvSpPr>
        <p:spPr>
          <a:xfrm>
            <a:off x="591671" y="3054037"/>
            <a:ext cx="2735516" cy="405454"/>
          </a:xfrm>
          <a:prstGeom prst="rect">
            <a:avLst/>
          </a:prstGeom>
          <a:solidFill>
            <a:schemeClr val="accent2">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smtClean="0"/>
              <a:t>Cisco ISE</a:t>
            </a:r>
          </a:p>
        </p:txBody>
      </p:sp>
      <p:sp>
        <p:nvSpPr>
          <p:cNvPr id="15" name="TextBox 14"/>
          <p:cNvSpPr txBox="1"/>
          <p:nvPr/>
        </p:nvSpPr>
        <p:spPr>
          <a:xfrm>
            <a:off x="1043826" y="3459975"/>
            <a:ext cx="7746708" cy="1077218"/>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r>
              <a:rPr lang="ja-JP" altLang="en-US" sz="1400" dirty="0" smtClean="0">
                <a:latin typeface="MS PGothic" charset="-128"/>
                <a:ea typeface="MS PGothic" charset="-128"/>
                <a:cs typeface="MS PGothic" charset="-128"/>
              </a:rPr>
              <a:t>ユーザ、デバイス、接続方法、ロケーションなどを紐付けたポリシー管理が可能な、ネットワーク</a:t>
            </a:r>
            <a:endParaRPr lang="en-US" altLang="ja-JP" sz="1400" dirty="0" smtClean="0">
              <a:latin typeface="MS PGothic" charset="-128"/>
              <a:ea typeface="MS PGothic" charset="-128"/>
              <a:cs typeface="MS PGothic" charset="-128"/>
            </a:endParaRPr>
          </a:p>
          <a:p>
            <a:r>
              <a:rPr lang="ja-JP" altLang="en-US" sz="1400" dirty="0" smtClean="0">
                <a:latin typeface="MS PGothic" charset="-128"/>
                <a:ea typeface="MS PGothic" charset="-128"/>
                <a:cs typeface="MS PGothic" charset="-128"/>
              </a:rPr>
              <a:t>セキュリティに強い認証サーバ</a:t>
            </a:r>
            <a:endParaRPr lang="en-US"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有線、無線、</a:t>
            </a:r>
            <a:r>
              <a:rPr lang="ja-JP" altLang="en-US" sz="1200" dirty="0" smtClean="0">
                <a:latin typeface="MS PGothic" charset="-128"/>
                <a:ea typeface="MS PGothic" charset="-128"/>
                <a:cs typeface="MS PGothic" charset="-128"/>
              </a:rPr>
              <a:t>リモート アクセス</a:t>
            </a:r>
            <a:r>
              <a:rPr lang="ja-JP" altLang="en-US" sz="1200" dirty="0" smtClean="0">
                <a:latin typeface="MS PGothic" charset="-128"/>
                <a:ea typeface="MS PGothic" charset="-128"/>
                <a:cs typeface="MS PGothic" charset="-128"/>
              </a:rPr>
              <a:t>と幅広い接続方法に対応した認証サーバ</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セルフ プロビジョニング</a:t>
            </a:r>
            <a:r>
              <a:rPr lang="ja-JP" altLang="en-US" sz="1200" dirty="0" smtClean="0">
                <a:latin typeface="MS PGothic" charset="-128"/>
                <a:ea typeface="MS PGothic" charset="-128"/>
                <a:cs typeface="MS PGothic" charset="-128"/>
              </a:rPr>
              <a:t>、</a:t>
            </a:r>
            <a:r>
              <a:rPr lang="ja-JP" altLang="en-US" sz="1200" dirty="0" smtClean="0">
                <a:latin typeface="MS PGothic" charset="-128"/>
                <a:ea typeface="MS PGothic" charset="-128"/>
                <a:cs typeface="MS PGothic" charset="-128"/>
              </a:rPr>
              <a:t>ゲスト ポータル</a:t>
            </a:r>
            <a:r>
              <a:rPr lang="ja-JP" altLang="en-US" sz="1200" dirty="0" smtClean="0">
                <a:latin typeface="MS PGothic" charset="-128"/>
                <a:ea typeface="MS PGothic" charset="-128"/>
                <a:cs typeface="MS PGothic" charset="-128"/>
              </a:rPr>
              <a:t>など、</a:t>
            </a:r>
            <a:r>
              <a:rPr lang="en-US" altLang="ja-JP" sz="1200" dirty="0" smtClean="0">
                <a:latin typeface="MS PGothic" charset="-128"/>
                <a:ea typeface="MS PGothic" charset="-128"/>
                <a:cs typeface="MS PGothic" charset="-128"/>
              </a:rPr>
              <a:t>IT</a:t>
            </a:r>
            <a:r>
              <a:rPr lang="ja-JP" altLang="en-US" sz="1200" dirty="0" smtClean="0">
                <a:latin typeface="MS PGothic" charset="-128"/>
                <a:ea typeface="MS PGothic" charset="-128"/>
                <a:cs typeface="MS PGothic" charset="-128"/>
              </a:rPr>
              <a:t>管理者負荷を軽減できる</a:t>
            </a:r>
            <a:r>
              <a:rPr lang="ja-JP" altLang="en-US" sz="1200" dirty="0" smtClean="0">
                <a:latin typeface="MS PGothic" charset="-128"/>
                <a:ea typeface="MS PGothic" charset="-128"/>
                <a:cs typeface="MS PGothic" charset="-128"/>
              </a:rPr>
              <a:t>ユーザ インターフェース</a:t>
            </a:r>
            <a:r>
              <a:rPr lang="ja-JP" altLang="en-US" sz="1200" dirty="0" smtClean="0">
                <a:latin typeface="MS PGothic" charset="-128"/>
                <a:ea typeface="MS PGothic" charset="-128"/>
                <a:cs typeface="MS PGothic" charset="-128"/>
              </a:rPr>
              <a:t>の利用が可能</a:t>
            </a:r>
            <a:endParaRPr lang="en-US" altLang="ja-JP" sz="1200" dirty="0" smtClean="0">
              <a:latin typeface="MS PGothic" charset="-128"/>
              <a:ea typeface="MS PGothic" charset="-128"/>
              <a:cs typeface="MS PGothic" charset="-128"/>
            </a:endParaRPr>
          </a:p>
          <a:p>
            <a:pPr marL="171450" indent="-171450">
              <a:buFont typeface="Wingdings" charset="2"/>
              <a:buChar char="ü"/>
            </a:pPr>
            <a:r>
              <a:rPr lang="ja-JP" altLang="en-US" sz="1200" dirty="0" smtClean="0">
                <a:latin typeface="MS PGothic" charset="-128"/>
                <a:ea typeface="MS PGothic" charset="-128"/>
                <a:cs typeface="MS PGothic" charset="-128"/>
              </a:rPr>
              <a:t>同一</a:t>
            </a:r>
            <a:r>
              <a:rPr lang="ja-JP" altLang="en-US" sz="1200" dirty="0" smtClean="0">
                <a:latin typeface="MS PGothic" charset="-128"/>
                <a:ea typeface="MS PGothic" charset="-128"/>
                <a:cs typeface="MS PGothic" charset="-128"/>
              </a:rPr>
              <a:t>ユーザ、端末</a:t>
            </a:r>
            <a:r>
              <a:rPr lang="ja-JP" altLang="en-US" sz="1200" dirty="0" smtClean="0">
                <a:latin typeface="MS PGothic" charset="-128"/>
                <a:ea typeface="MS PGothic" charset="-128"/>
                <a:cs typeface="MS PGothic" charset="-128"/>
              </a:rPr>
              <a:t>であっても、社内での接続、</a:t>
            </a:r>
            <a:r>
              <a:rPr lang="en-US" altLang="ja-JP" sz="1200" dirty="0" smtClean="0">
                <a:latin typeface="MS PGothic" charset="-128"/>
                <a:ea typeface="MS PGothic" charset="-128"/>
                <a:cs typeface="MS PGothic" charset="-128"/>
              </a:rPr>
              <a:t>VPN</a:t>
            </a:r>
            <a:r>
              <a:rPr lang="ja-JP" altLang="en-US" sz="1200" dirty="0" smtClean="0">
                <a:latin typeface="MS PGothic" charset="-128"/>
                <a:ea typeface="MS PGothic" charset="-128"/>
                <a:cs typeface="MS PGothic" charset="-128"/>
              </a:rPr>
              <a:t>接続などによりポリシー管理ができ、アクセス権限の変更が可能</a:t>
            </a:r>
            <a:endParaRPr lang="en-US" sz="1200" dirty="0">
              <a:latin typeface="MS PGothic" charset="-128"/>
              <a:ea typeface="MS PGothic" charset="-128"/>
              <a:cs typeface="MS PGothic" charset="-128"/>
            </a:endParaRPr>
          </a:p>
        </p:txBody>
      </p:sp>
      <p:pic>
        <p:nvPicPr>
          <p:cNvPr id="17" name="Picture 2" descr="/Users/njito/Library/Group Containers/UBF8T346G9.Office/msoclip1/01/ADAF3FA9-9D48-8040-869A-789F1F775BE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569" y="1864406"/>
            <a:ext cx="537651" cy="537651"/>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212"/>
          <p:cNvGrpSpPr>
            <a:grpSpLocks noChangeAspect="1"/>
          </p:cNvGrpSpPr>
          <p:nvPr/>
        </p:nvGrpSpPr>
        <p:grpSpPr>
          <a:xfrm>
            <a:off x="650964" y="3539626"/>
            <a:ext cx="301987" cy="303304"/>
            <a:chOff x="7650317" y="328527"/>
            <a:chExt cx="910433" cy="914400"/>
          </a:xfrm>
        </p:grpSpPr>
        <p:sp>
          <p:nvSpPr>
            <p:cNvPr id="18" name="Oval 213"/>
            <p:cNvSpPr>
              <a:spLocks noChangeAspect="1"/>
            </p:cNvSpPr>
            <p:nvPr/>
          </p:nvSpPr>
          <p:spPr>
            <a:xfrm>
              <a:off x="7650317" y="328527"/>
              <a:ext cx="910433" cy="914400"/>
            </a:xfrm>
            <a:prstGeom prst="ellipse">
              <a:avLst/>
            </a:prstGeom>
            <a:solidFill>
              <a:schemeClr val="accent1"/>
            </a:solidFill>
            <a:ln w="38100" cap="flat" cmpd="sng" algn="ctr">
              <a:solidFill>
                <a:schemeClr val="accent1"/>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19" name="Group 603"/>
            <p:cNvGrpSpPr>
              <a:grpSpLocks noChangeAspect="1"/>
            </p:cNvGrpSpPr>
            <p:nvPr/>
          </p:nvGrpSpPr>
          <p:grpSpPr bwMode="auto">
            <a:xfrm>
              <a:off x="7874303" y="460285"/>
              <a:ext cx="445858" cy="640080"/>
              <a:chOff x="6556" y="492"/>
              <a:chExt cx="2551" cy="3655"/>
            </a:xfrm>
            <a:solidFill>
              <a:srgbClr val="FFFFFF"/>
            </a:solidFill>
            <a:effectLst/>
          </p:grpSpPr>
          <p:sp>
            <p:nvSpPr>
              <p:cNvPr id="2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grpSp>
      </p:grpSp>
    </p:spTree>
    <p:extLst>
      <p:ext uri="{BB962C8B-B14F-4D97-AF65-F5344CB8AC3E}">
        <p14:creationId xmlns:p14="http://schemas.microsoft.com/office/powerpoint/2010/main" val="2464321517"/>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ja-JP" altLang="en-US" sz="4400" dirty="0" smtClean="0"/>
              <a:t>利用シーンにおける</a:t>
            </a:r>
            <a:endParaRPr lang="en-US" altLang="ja-JP" sz="4400" dirty="0" smtClean="0"/>
          </a:p>
          <a:p>
            <a:r>
              <a:rPr lang="ja-JP" altLang="en-US" sz="4400" dirty="0" smtClean="0"/>
              <a:t>シスコ ソリューション例</a:t>
            </a:r>
            <a:endParaRPr lang="en-US" sz="4400" dirty="0"/>
          </a:p>
        </p:txBody>
      </p:sp>
    </p:spTree>
    <p:extLst>
      <p:ext uri="{BB962C8B-B14F-4D97-AF65-F5344CB8AC3E}">
        <p14:creationId xmlns:p14="http://schemas.microsoft.com/office/powerpoint/2010/main" val="167745908"/>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2064261"/>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600" dirty="0" smtClean="0">
                <a:solidFill>
                  <a:schemeClr val="accent2">
                    <a:lumMod val="75000"/>
                  </a:schemeClr>
                </a:solidFill>
              </a:rPr>
              <a:t>『</a:t>
            </a:r>
            <a:r>
              <a:rPr lang="ja-JP" altLang="en-US" sz="3600" dirty="0" smtClean="0">
                <a:solidFill>
                  <a:schemeClr val="accent2">
                    <a:lumMod val="75000"/>
                  </a:schemeClr>
                </a:solidFill>
              </a:rPr>
              <a:t>大量のスパムメールから学内を守る！</a:t>
            </a:r>
            <a:endParaRPr lang="en-US" altLang="ja-JP" sz="3600" dirty="0" smtClean="0">
              <a:solidFill>
                <a:schemeClr val="accent2">
                  <a:lumMod val="75000"/>
                </a:schemeClr>
              </a:solidFill>
            </a:endParaRPr>
          </a:p>
          <a:p>
            <a:r>
              <a:rPr lang="en-US" altLang="ja-JP" sz="3600" dirty="0" smtClean="0">
                <a:solidFill>
                  <a:schemeClr val="accent2">
                    <a:lumMod val="75000"/>
                  </a:schemeClr>
                </a:solidFill>
              </a:rPr>
              <a:t> Email Security</a:t>
            </a:r>
            <a:r>
              <a:rPr lang="ja-JP" altLang="en-US" sz="3600" dirty="0" smtClean="0">
                <a:solidFill>
                  <a:schemeClr val="accent2">
                    <a:lumMod val="75000"/>
                  </a:schemeClr>
                </a:solidFill>
              </a:rPr>
              <a:t>での入り口対策</a:t>
            </a:r>
            <a:r>
              <a:rPr lang="en-US" altLang="ja-JP" sz="3600" dirty="0" smtClean="0">
                <a:solidFill>
                  <a:schemeClr val="accent2">
                    <a:lumMod val="75000"/>
                  </a:schemeClr>
                </a:solidFill>
              </a:rPr>
              <a:t>』</a:t>
            </a:r>
            <a:endParaRPr lang="ja-JP" altLang="en-US" sz="3600" dirty="0">
              <a:solidFill>
                <a:schemeClr val="accent2">
                  <a:lumMod val="75000"/>
                </a:schemeClr>
              </a:solidFill>
            </a:endParaRPr>
          </a:p>
        </p:txBody>
      </p:sp>
      <p:sp>
        <p:nvSpPr>
          <p:cNvPr id="30" name="Rectangle 29"/>
          <p:cNvSpPr/>
          <p:nvPr/>
        </p:nvSpPr>
        <p:spPr>
          <a:xfrm>
            <a:off x="472580" y="1445437"/>
            <a:ext cx="3722494" cy="461665"/>
          </a:xfrm>
          <a:prstGeom prst="rect">
            <a:avLst/>
          </a:prstGeom>
          <a:solidFill>
            <a:schemeClr val="accent2">
              <a:lumMod val="75000"/>
            </a:schemeClr>
          </a:solidFill>
        </p:spPr>
        <p:txBody>
          <a:bodyPr wrap="none">
            <a:spAutoFit/>
          </a:bodyPr>
          <a:lstStyle/>
          <a:p>
            <a:r>
              <a:rPr lang="ja-JP" altLang="en-US" sz="2400" spc="-150" dirty="0" smtClean="0">
                <a:solidFill>
                  <a:schemeClr val="bg1"/>
                </a:solidFill>
                <a:latin typeface="+mn-ea"/>
              </a:rPr>
              <a:t>セキュリティ ソリューション </a:t>
            </a:r>
            <a:r>
              <a:rPr lang="en-US" altLang="ja-JP" sz="2400" spc="-150" dirty="0" smtClean="0">
                <a:solidFill>
                  <a:schemeClr val="bg1"/>
                </a:solidFill>
                <a:latin typeface="+mn-ea"/>
              </a:rPr>
              <a:t># 1</a:t>
            </a:r>
            <a:endParaRPr lang="en-US" sz="2400" dirty="0">
              <a:solidFill>
                <a:schemeClr val="bg1"/>
              </a:solidFill>
            </a:endParaRPr>
          </a:p>
        </p:txBody>
      </p:sp>
      <p:grpSp>
        <p:nvGrpSpPr>
          <p:cNvPr id="123" name="Group 122"/>
          <p:cNvGrpSpPr/>
          <p:nvPr/>
        </p:nvGrpSpPr>
        <p:grpSpPr>
          <a:xfrm>
            <a:off x="4072646" y="3668789"/>
            <a:ext cx="640756" cy="688702"/>
            <a:chOff x="7689453" y="3762134"/>
            <a:chExt cx="381000" cy="738187"/>
          </a:xfrm>
        </p:grpSpPr>
        <p:sp>
          <p:nvSpPr>
            <p:cNvPr id="124"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25"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6"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7"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8"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9"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0"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1"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2"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3"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34"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5"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36" name="Group 135"/>
          <p:cNvGrpSpPr/>
          <p:nvPr/>
        </p:nvGrpSpPr>
        <p:grpSpPr>
          <a:xfrm>
            <a:off x="840465" y="4023449"/>
            <a:ext cx="466017" cy="345550"/>
            <a:chOff x="3789359" y="2959092"/>
            <a:chExt cx="466725" cy="346074"/>
          </a:xfrm>
        </p:grpSpPr>
        <p:sp>
          <p:nvSpPr>
            <p:cNvPr id="137"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38"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39"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40"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sp>
        <p:nvSpPr>
          <p:cNvPr id="141"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tx2">
                <a:lumMod val="40000"/>
                <a:lumOff val="60000"/>
              </a:schemeClr>
            </a:solidFill>
            <a:prstDash val="solid"/>
          </a:ln>
          <a:effectLst/>
        </p:spPr>
        <p:txBody>
          <a:bodyPr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A6A6A6">
                  <a:lumMod val="50000"/>
                </a:srgbClr>
              </a:solidFill>
              <a:effectLst/>
              <a:uLnTx/>
              <a:uFillTx/>
              <a:ea typeface="Apple LiGothic Medium"/>
              <a:cs typeface="Apple LiGothic Medium"/>
            </a:endParaRPr>
          </a:p>
        </p:txBody>
      </p:sp>
      <p:grpSp>
        <p:nvGrpSpPr>
          <p:cNvPr id="142" name="Group 141"/>
          <p:cNvGrpSpPr/>
          <p:nvPr/>
        </p:nvGrpSpPr>
        <p:grpSpPr>
          <a:xfrm>
            <a:off x="4799886" y="4086154"/>
            <a:ext cx="123031" cy="250031"/>
            <a:chOff x="7310438" y="4252274"/>
            <a:chExt cx="123031" cy="250031"/>
          </a:xfrm>
        </p:grpSpPr>
        <p:sp>
          <p:nvSpPr>
            <p:cNvPr id="143"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4"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5" name="Group 144"/>
          <p:cNvGrpSpPr/>
          <p:nvPr/>
        </p:nvGrpSpPr>
        <p:grpSpPr>
          <a:xfrm>
            <a:off x="4993448" y="4087427"/>
            <a:ext cx="123031" cy="250031"/>
            <a:chOff x="7310438" y="4252274"/>
            <a:chExt cx="123031" cy="250031"/>
          </a:xfrm>
        </p:grpSpPr>
        <p:sp>
          <p:nvSpPr>
            <p:cNvPr id="14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7"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8" name="Group 147"/>
          <p:cNvGrpSpPr/>
          <p:nvPr/>
        </p:nvGrpSpPr>
        <p:grpSpPr>
          <a:xfrm>
            <a:off x="3852289" y="4088063"/>
            <a:ext cx="123031" cy="250031"/>
            <a:chOff x="7310438" y="4252274"/>
            <a:chExt cx="123031" cy="250031"/>
          </a:xfrm>
        </p:grpSpPr>
        <p:sp>
          <p:nvSpPr>
            <p:cNvPr id="14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0"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1" name="Group 150"/>
          <p:cNvGrpSpPr/>
          <p:nvPr/>
        </p:nvGrpSpPr>
        <p:grpSpPr>
          <a:xfrm>
            <a:off x="7190856" y="4086154"/>
            <a:ext cx="123031" cy="250031"/>
            <a:chOff x="7310438" y="4252274"/>
            <a:chExt cx="123031" cy="250031"/>
          </a:xfrm>
        </p:grpSpPr>
        <p:sp>
          <p:nvSpPr>
            <p:cNvPr id="15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4" name="Group 153"/>
          <p:cNvGrpSpPr/>
          <p:nvPr/>
        </p:nvGrpSpPr>
        <p:grpSpPr>
          <a:xfrm>
            <a:off x="7384418" y="4087427"/>
            <a:ext cx="123031" cy="250031"/>
            <a:chOff x="7310438" y="4252274"/>
            <a:chExt cx="123031" cy="250031"/>
          </a:xfrm>
        </p:grpSpPr>
        <p:sp>
          <p:nvSpPr>
            <p:cNvPr id="15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7" name="Group 156"/>
          <p:cNvGrpSpPr/>
          <p:nvPr/>
        </p:nvGrpSpPr>
        <p:grpSpPr>
          <a:xfrm>
            <a:off x="8447683" y="4086154"/>
            <a:ext cx="123031" cy="250031"/>
            <a:chOff x="7310438" y="4252274"/>
            <a:chExt cx="123031" cy="250031"/>
          </a:xfrm>
        </p:grpSpPr>
        <p:sp>
          <p:nvSpPr>
            <p:cNvPr id="15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0" name="Group 159"/>
          <p:cNvGrpSpPr/>
          <p:nvPr/>
        </p:nvGrpSpPr>
        <p:grpSpPr>
          <a:xfrm>
            <a:off x="8641245" y="4087427"/>
            <a:ext cx="123031" cy="250031"/>
            <a:chOff x="7310438" y="4252274"/>
            <a:chExt cx="123031" cy="250031"/>
          </a:xfrm>
        </p:grpSpPr>
        <p:sp>
          <p:nvSpPr>
            <p:cNvPr id="16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Tree>
    <p:extLst>
      <p:ext uri="{BB962C8B-B14F-4D97-AF65-F5344CB8AC3E}">
        <p14:creationId xmlns:p14="http://schemas.microsoft.com/office/powerpoint/2010/main" val="1502224922"/>
      </p:ext>
    </p:extLst>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489098"/>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000" dirty="0" smtClean="0">
                <a:solidFill>
                  <a:schemeClr val="accent2">
                    <a:lumMod val="75000"/>
                  </a:schemeClr>
                </a:solidFill>
              </a:rPr>
              <a:t>『</a:t>
            </a:r>
            <a:r>
              <a:rPr lang="ja-JP" altLang="en-US" sz="2000" dirty="0">
                <a:solidFill>
                  <a:schemeClr val="accent2">
                    <a:lumMod val="75000"/>
                  </a:schemeClr>
                </a:solidFill>
              </a:rPr>
              <a:t>大量の</a:t>
            </a:r>
            <a:r>
              <a:rPr lang="ja-JP" altLang="en-US" sz="2000" dirty="0" smtClean="0">
                <a:solidFill>
                  <a:schemeClr val="accent2">
                    <a:lumMod val="75000"/>
                  </a:schemeClr>
                </a:solidFill>
              </a:rPr>
              <a:t>スパム メール</a:t>
            </a:r>
            <a:r>
              <a:rPr lang="ja-JP" altLang="en-US" sz="2000" dirty="0">
                <a:solidFill>
                  <a:schemeClr val="accent2">
                    <a:lumMod val="75000"/>
                  </a:schemeClr>
                </a:solidFill>
              </a:rPr>
              <a:t>から学内を守る</a:t>
            </a:r>
            <a:r>
              <a:rPr lang="ja-JP" altLang="en-US" sz="2000" dirty="0" smtClean="0">
                <a:solidFill>
                  <a:schemeClr val="accent2">
                    <a:lumMod val="75000"/>
                  </a:schemeClr>
                </a:solidFill>
              </a:rPr>
              <a:t>！</a:t>
            </a:r>
            <a:r>
              <a:rPr lang="en-US" altLang="ja-JP" sz="2000" dirty="0" smtClean="0">
                <a:solidFill>
                  <a:schemeClr val="accent2">
                    <a:lumMod val="75000"/>
                  </a:schemeClr>
                </a:solidFill>
              </a:rPr>
              <a:t>Email </a:t>
            </a:r>
            <a:r>
              <a:rPr lang="en-US" altLang="ja-JP" sz="2000" dirty="0">
                <a:solidFill>
                  <a:schemeClr val="accent2">
                    <a:lumMod val="75000"/>
                  </a:schemeClr>
                </a:solidFill>
              </a:rPr>
              <a:t>Security</a:t>
            </a:r>
            <a:r>
              <a:rPr lang="ja-JP" altLang="en-US" sz="2000" dirty="0">
                <a:solidFill>
                  <a:schemeClr val="accent2">
                    <a:lumMod val="75000"/>
                  </a:schemeClr>
                </a:solidFill>
              </a:rPr>
              <a:t>での入り口対策</a:t>
            </a:r>
            <a:r>
              <a:rPr lang="en-US" altLang="ja-JP" sz="2000" dirty="0" smtClean="0">
                <a:solidFill>
                  <a:schemeClr val="accent2">
                    <a:lumMod val="75000"/>
                  </a:schemeClr>
                </a:solidFill>
              </a:rPr>
              <a:t>』</a:t>
            </a:r>
            <a:endParaRPr lang="ja-JP" altLang="en-US" sz="2000" dirty="0">
              <a:solidFill>
                <a:schemeClr val="accent2">
                  <a:lumMod val="75000"/>
                </a:schemeClr>
              </a:solidFill>
            </a:endParaRPr>
          </a:p>
        </p:txBody>
      </p:sp>
      <p:sp>
        <p:nvSpPr>
          <p:cNvPr id="10" name="TextBox 9"/>
          <p:cNvSpPr txBox="1"/>
          <p:nvPr/>
        </p:nvSpPr>
        <p:spPr>
          <a:xfrm>
            <a:off x="437767" y="924586"/>
            <a:ext cx="8537268" cy="175432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dirty="0" smtClean="0">
                <a:latin typeface="MS PGothic" charset="-128"/>
                <a:ea typeface="MS PGothic" charset="-128"/>
                <a:cs typeface="MS PGothic" charset="-128"/>
              </a:rPr>
              <a:t>大量のスパムメールが届いており、その中に紛れてウィルス、マルウェアが</a:t>
            </a:r>
            <a:r>
              <a:rPr lang="ja-JP" altLang="en-US" dirty="0" smtClean="0">
                <a:latin typeface="MS PGothic" charset="-128"/>
                <a:ea typeface="MS PGothic" charset="-128"/>
                <a:cs typeface="MS PGothic" charset="-128"/>
              </a:rPr>
              <a:t>添付</a:t>
            </a:r>
            <a:r>
              <a:rPr lang="en-US" altLang="ja-JP" dirty="0" smtClean="0">
                <a:latin typeface="MS PGothic" charset="-128"/>
                <a:ea typeface="MS PGothic" charset="-128"/>
                <a:cs typeface="MS PGothic" charset="-128"/>
              </a:rPr>
              <a:t/>
            </a:r>
            <a:br>
              <a:rPr lang="en-US" altLang="ja-JP" dirty="0" smtClean="0">
                <a:latin typeface="MS PGothic" charset="-128"/>
                <a:ea typeface="MS PGothic" charset="-128"/>
                <a:cs typeface="MS PGothic" charset="-128"/>
              </a:rPr>
            </a:br>
            <a:r>
              <a:rPr lang="ja-JP" altLang="en-US" dirty="0" smtClean="0">
                <a:latin typeface="MS PGothic" charset="-128"/>
                <a:ea typeface="MS PGothic" charset="-128"/>
                <a:cs typeface="MS PGothic" charset="-128"/>
              </a:rPr>
              <a:t>されて</a:t>
            </a:r>
            <a:r>
              <a:rPr lang="ja-JP" altLang="en-US" dirty="0" smtClean="0">
                <a:latin typeface="MS PGothic" charset="-128"/>
                <a:ea typeface="MS PGothic" charset="-128"/>
                <a:cs typeface="MS PGothic" charset="-128"/>
              </a:rPr>
              <a:t>きている</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個別にスパム判定のホワイトリストを作成したい</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スパム判定後の添付ファイルの</a:t>
            </a:r>
            <a:r>
              <a:rPr lang="ja-JP" altLang="en-US" dirty="0" smtClean="0">
                <a:latin typeface="MS PGothic" charset="-128"/>
                <a:ea typeface="MS PGothic" charset="-128"/>
                <a:cs typeface="MS PGothic" charset="-128"/>
              </a:rPr>
              <a:t>マルウェア チェック</a:t>
            </a:r>
            <a:r>
              <a:rPr lang="ja-JP" altLang="en-US" dirty="0" smtClean="0">
                <a:latin typeface="MS PGothic" charset="-128"/>
                <a:ea typeface="MS PGothic" charset="-128"/>
                <a:cs typeface="MS PGothic" charset="-128"/>
              </a:rPr>
              <a:t>を行いたい</a:t>
            </a:r>
            <a:endParaRPr lang="en-US" dirty="0">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高精度の</a:t>
            </a:r>
            <a:r>
              <a:rPr lang="ja-JP" altLang="en-US" dirty="0" smtClean="0">
                <a:solidFill>
                  <a:schemeClr val="accent2">
                    <a:lumMod val="75000"/>
                  </a:schemeClr>
                </a:solidFill>
                <a:latin typeface="MS PGothic" charset="-128"/>
                <a:ea typeface="MS PGothic" charset="-128"/>
                <a:cs typeface="MS PGothic" charset="-128"/>
              </a:rPr>
              <a:t>スパム フィルタ</a:t>
            </a:r>
            <a:r>
              <a:rPr lang="ja-JP" altLang="en-US" dirty="0" smtClean="0">
                <a:solidFill>
                  <a:schemeClr val="accent2">
                    <a:lumMod val="75000"/>
                  </a:schemeClr>
                </a:solidFill>
                <a:latin typeface="MS PGothic" charset="-128"/>
                <a:ea typeface="MS PGothic" charset="-128"/>
                <a:cs typeface="MS PGothic" charset="-128"/>
              </a:rPr>
              <a:t>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ホワイトリスト メール</a:t>
            </a:r>
            <a:r>
              <a:rPr lang="ja-JP" altLang="en-US" dirty="0" smtClean="0">
                <a:solidFill>
                  <a:schemeClr val="accent2">
                    <a:lumMod val="75000"/>
                  </a:schemeClr>
                </a:solidFill>
                <a:latin typeface="MS PGothic" charset="-128"/>
                <a:ea typeface="MS PGothic" charset="-128"/>
                <a:cs typeface="MS PGothic" charset="-128"/>
              </a:rPr>
              <a:t>からマルウェア送信の可能性も。高度なマルウェア検知が必要</a:t>
            </a:r>
            <a:endParaRPr lang="en-US" altLang="ja-JP" dirty="0" smtClean="0">
              <a:solidFill>
                <a:schemeClr val="accent2">
                  <a:lumMod val="75000"/>
                </a:schemeClr>
              </a:solidFill>
              <a:latin typeface="MS PGothic" charset="-128"/>
              <a:ea typeface="MS PGothic" charset="-128"/>
              <a:cs typeface="MS PGothic" charset="-128"/>
            </a:endParaRPr>
          </a:p>
        </p:txBody>
      </p:sp>
      <p:sp>
        <p:nvSpPr>
          <p:cNvPr id="29" name="Rectangle 28"/>
          <p:cNvSpPr/>
          <p:nvPr/>
        </p:nvSpPr>
        <p:spPr>
          <a:xfrm>
            <a:off x="0" y="2913315"/>
            <a:ext cx="9152789" cy="325862"/>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シスコ ソリューション</a:t>
            </a:r>
            <a:r>
              <a:rPr lang="ja-JP" altLang="en-US" dirty="0" smtClean="0"/>
              <a:t>で解決！</a:t>
            </a:r>
            <a:endParaRPr lang="en-US" dirty="0" smtClean="0"/>
          </a:p>
        </p:txBody>
      </p:sp>
      <p:sp>
        <p:nvSpPr>
          <p:cNvPr id="30" name="Rectangle 29"/>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 1</a:t>
            </a:r>
            <a:endParaRPr lang="en-US" sz="1400" dirty="0">
              <a:solidFill>
                <a:schemeClr val="bg1"/>
              </a:solidFill>
            </a:endParaRPr>
          </a:p>
        </p:txBody>
      </p:sp>
      <p:grpSp>
        <p:nvGrpSpPr>
          <p:cNvPr id="31" name="Group 30"/>
          <p:cNvGrpSpPr/>
          <p:nvPr/>
        </p:nvGrpSpPr>
        <p:grpSpPr>
          <a:xfrm>
            <a:off x="2578846" y="4247077"/>
            <a:ext cx="3995095" cy="369332"/>
            <a:chOff x="2604302" y="4505839"/>
            <a:chExt cx="3995095" cy="369332"/>
          </a:xfrm>
        </p:grpSpPr>
        <p:sp>
          <p:nvSpPr>
            <p:cNvPr id="32" name="TextBox 31"/>
            <p:cNvSpPr txBox="1"/>
            <p:nvPr/>
          </p:nvSpPr>
          <p:spPr>
            <a:xfrm>
              <a:off x="2860873" y="4505839"/>
              <a:ext cx="3738524"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Umbrella: </a:t>
              </a:r>
              <a:r>
                <a:rPr lang="ja-JP" altLang="en-US" sz="1400" dirty="0" smtClean="0"/>
                <a:t>セキュア</a:t>
              </a:r>
              <a:r>
                <a:rPr lang="en-US" altLang="ja-JP" sz="1400" dirty="0" smtClean="0"/>
                <a:t>DNS &amp; Web</a:t>
              </a:r>
              <a:r>
                <a:rPr lang="ja-JP" altLang="en-US" sz="1400" dirty="0" smtClean="0"/>
                <a:t>セキュリティ</a:t>
              </a:r>
              <a:endParaRPr lang="en-US" altLang="ja-JP" sz="1400" dirty="0" smtClean="0"/>
            </a:p>
          </p:txBody>
        </p:sp>
        <p:grpSp>
          <p:nvGrpSpPr>
            <p:cNvPr id="33" name="Group 32"/>
            <p:cNvGrpSpPr/>
            <p:nvPr/>
          </p:nvGrpSpPr>
          <p:grpSpPr>
            <a:xfrm>
              <a:off x="2604302" y="4571729"/>
              <a:ext cx="230389" cy="292618"/>
              <a:chOff x="1755735" y="1690064"/>
              <a:chExt cx="405342" cy="514828"/>
            </a:xfrm>
          </p:grpSpPr>
          <p:sp>
            <p:nvSpPr>
              <p:cNvPr id="35" name="Freeform 34"/>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36" name="Freeform 35"/>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grpSp>
        <p:nvGrpSpPr>
          <p:cNvPr id="5" name="Group 4"/>
          <p:cNvGrpSpPr/>
          <p:nvPr/>
        </p:nvGrpSpPr>
        <p:grpSpPr>
          <a:xfrm>
            <a:off x="2127146" y="3314364"/>
            <a:ext cx="5155065" cy="440749"/>
            <a:chOff x="356207" y="3314364"/>
            <a:chExt cx="5155065" cy="440749"/>
          </a:xfrm>
        </p:grpSpPr>
        <p:sp>
          <p:nvSpPr>
            <p:cNvPr id="2" name="TextBox 1"/>
            <p:cNvSpPr txBox="1"/>
            <p:nvPr/>
          </p:nvSpPr>
          <p:spPr>
            <a:xfrm>
              <a:off x="806138" y="3350655"/>
              <a:ext cx="4705134"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a:t>Cisco </a:t>
              </a:r>
              <a:r>
                <a:rPr lang="en-US" dirty="0" smtClean="0"/>
                <a:t>ESA</a:t>
              </a:r>
              <a:r>
                <a:rPr lang="ja-JP" altLang="en-US" dirty="0" smtClean="0"/>
                <a:t>：</a:t>
              </a:r>
              <a:r>
                <a:rPr lang="en-US" altLang="ja-JP" dirty="0" smtClean="0"/>
                <a:t>Email </a:t>
              </a:r>
              <a:r>
                <a:rPr lang="ja-JP" altLang="en-US" dirty="0" smtClean="0"/>
                <a:t>セキュリティ アプライアンス</a:t>
              </a:r>
              <a:endParaRPr lang="en-US" dirty="0" err="1"/>
            </a:p>
          </p:txBody>
        </p:sp>
        <p:pic>
          <p:nvPicPr>
            <p:cNvPr id="27" name="Picture 26"/>
            <p:cNvPicPr>
              <a:picLocks noChangeAspect="1"/>
            </p:cNvPicPr>
            <p:nvPr/>
          </p:nvPicPr>
          <p:blipFill>
            <a:blip r:embed="rId4"/>
            <a:stretch>
              <a:fillRect/>
            </a:stretch>
          </p:blipFill>
          <p:spPr>
            <a:xfrm>
              <a:off x="356207" y="3314364"/>
              <a:ext cx="449931" cy="440749"/>
            </a:xfrm>
            <a:prstGeom prst="rect">
              <a:avLst/>
            </a:prstGeom>
          </p:spPr>
        </p:pic>
      </p:grpSp>
      <p:sp>
        <p:nvSpPr>
          <p:cNvPr id="37" name="Rectangle 36"/>
          <p:cNvSpPr/>
          <p:nvPr/>
        </p:nvSpPr>
        <p:spPr>
          <a:xfrm>
            <a:off x="-8789" y="3866591"/>
            <a:ext cx="9152789" cy="325862"/>
          </a:xfrm>
          <a:prstGeom prst="rect">
            <a:avLst/>
          </a:prstGeom>
          <a:solidFill>
            <a:schemeClr val="accent2">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さらなるセキュリティ</a:t>
            </a:r>
            <a:r>
              <a:rPr lang="ja-JP" altLang="en-US" smtClean="0"/>
              <a:t>対策でより高度なセキュリティを実現！</a:t>
            </a:r>
            <a:endParaRPr lang="en-US" dirty="0" smtClean="0"/>
          </a:p>
        </p:txBody>
      </p:sp>
    </p:spTree>
    <p:extLst>
      <p:ext uri="{BB962C8B-B14F-4D97-AF65-F5344CB8AC3E}">
        <p14:creationId xmlns:p14="http://schemas.microsoft.com/office/powerpoint/2010/main" val="4254987854"/>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358219" y="1857080"/>
            <a:ext cx="4204354" cy="1112363"/>
          </a:xfrm>
          <a:custGeom>
            <a:avLst/>
            <a:gdLst>
              <a:gd name="connsiteX0" fmla="*/ 0 w 4204354"/>
              <a:gd name="connsiteY0" fmla="*/ 1112363 h 1112363"/>
              <a:gd name="connsiteX1" fmla="*/ 2865748 w 4204354"/>
              <a:gd name="connsiteY1" fmla="*/ 254524 h 1112363"/>
              <a:gd name="connsiteX2" fmla="*/ 4204354 w 4204354"/>
              <a:gd name="connsiteY2" fmla="*/ 0 h 1112363"/>
            </a:gdLst>
            <a:ahLst/>
            <a:cxnLst>
              <a:cxn ang="0">
                <a:pos x="connsiteX0" y="connsiteY0"/>
              </a:cxn>
              <a:cxn ang="0">
                <a:pos x="connsiteX1" y="connsiteY1"/>
              </a:cxn>
              <a:cxn ang="0">
                <a:pos x="connsiteX2" y="connsiteY2"/>
              </a:cxn>
            </a:cxnLst>
            <a:rect l="l" t="t" r="r" b="b"/>
            <a:pathLst>
              <a:path w="4204354" h="1112363">
                <a:moveTo>
                  <a:pt x="0" y="1112363"/>
                </a:moveTo>
                <a:cubicBezTo>
                  <a:pt x="1082511" y="776140"/>
                  <a:pt x="2165022" y="439918"/>
                  <a:pt x="2865748" y="254524"/>
                </a:cubicBezTo>
                <a:cubicBezTo>
                  <a:pt x="3566474" y="69130"/>
                  <a:pt x="4204354" y="0"/>
                  <a:pt x="4204354" y="0"/>
                </a:cubicBezTo>
              </a:path>
            </a:pathLst>
          </a:custGeom>
          <a:noFill/>
          <a:ln cap="rnd">
            <a:solidFill>
              <a:schemeClr val="accent2">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ular Callout 222"/>
          <p:cNvSpPr/>
          <p:nvPr/>
        </p:nvSpPr>
        <p:spPr>
          <a:xfrm>
            <a:off x="4626766" y="1045017"/>
            <a:ext cx="2582764" cy="1917143"/>
          </a:xfrm>
          <a:prstGeom prst="wedgeRoundRectCallout">
            <a:avLst>
              <a:gd name="adj1" fmla="val -71071"/>
              <a:gd name="adj2" fmla="val 7485"/>
              <a:gd name="adj3" fmla="val 16667"/>
            </a:avLst>
          </a:prstGeom>
          <a:solidFill>
            <a:schemeClr val="bg1"/>
          </a:solidFill>
          <a:ln cap="rnd">
            <a:solidFill>
              <a:schemeClr val="accent6">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7" name="TextBox 86"/>
          <p:cNvSpPr txBox="1"/>
          <p:nvPr/>
        </p:nvSpPr>
        <p:spPr>
          <a:xfrm>
            <a:off x="799666"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smtClean="0">
                <a:solidFill>
                  <a:schemeClr val="tx1">
                    <a:lumMod val="40000"/>
                    <a:lumOff val="60000"/>
                  </a:schemeClr>
                </a:solidFill>
              </a:rPr>
              <a:t>端末</a:t>
            </a:r>
            <a:endParaRPr lang="en-US" sz="1400" dirty="0" smtClean="0">
              <a:solidFill>
                <a:schemeClr val="tx1">
                  <a:lumMod val="40000"/>
                  <a:lumOff val="60000"/>
                </a:schemeClr>
              </a:solidFill>
            </a:endParaRPr>
          </a:p>
        </p:txBody>
      </p:sp>
      <p:sp>
        <p:nvSpPr>
          <p:cNvPr id="88" name="TextBox 87"/>
          <p:cNvSpPr txBox="1"/>
          <p:nvPr/>
        </p:nvSpPr>
        <p:spPr>
          <a:xfrm>
            <a:off x="3271596" y="4368835"/>
            <a:ext cx="227979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キャンパス、オープン エリア</a:t>
            </a:r>
            <a:endParaRPr lang="en-US" sz="1400" dirty="0" smtClean="0">
              <a:solidFill>
                <a:schemeClr val="tx2">
                  <a:lumMod val="75000"/>
                </a:schemeClr>
              </a:solidFill>
            </a:endParaRPr>
          </a:p>
        </p:txBody>
      </p:sp>
      <p:sp>
        <p:nvSpPr>
          <p:cNvPr id="89" name="TextBox 88"/>
          <p:cNvSpPr txBox="1"/>
          <p:nvPr/>
        </p:nvSpPr>
        <p:spPr>
          <a:xfrm>
            <a:off x="7164778" y="4368832"/>
            <a:ext cx="1478290"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業務、研究</a:t>
            </a:r>
            <a:r>
              <a:rPr lang="ja-JP" altLang="en-US" sz="1400" dirty="0" smtClean="0">
                <a:solidFill>
                  <a:schemeClr val="tx2">
                    <a:lumMod val="75000"/>
                  </a:schemeClr>
                </a:solidFill>
              </a:rPr>
              <a:t>エリア</a:t>
            </a:r>
            <a:endParaRPr lang="en-US" sz="1400" dirty="0" smtClean="0">
              <a:solidFill>
                <a:schemeClr val="tx2">
                  <a:lumMod val="75000"/>
                </a:schemeClr>
              </a:solidFill>
            </a:endParaRPr>
          </a:p>
        </p:txBody>
      </p:sp>
      <p:sp>
        <p:nvSpPr>
          <p:cNvPr id="123" name="Rectangle 168"/>
          <p:cNvSpPr>
            <a:spLocks noChangeArrowheads="1"/>
          </p:cNvSpPr>
          <p:nvPr/>
        </p:nvSpPr>
        <p:spPr bwMode="auto">
          <a:xfrm>
            <a:off x="3033890" y="2299375"/>
            <a:ext cx="133401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en-US" sz="1200" dirty="0" smtClean="0">
                <a:solidFill>
                  <a:srgbClr val="192954"/>
                </a:solidFill>
              </a:rPr>
              <a:t>Email</a:t>
            </a:r>
            <a:r>
              <a:rPr kumimoji="0" lang="ja-JP" altLang="en-US" sz="1200" dirty="0" smtClean="0">
                <a:solidFill>
                  <a:srgbClr val="192954"/>
                </a:solidFill>
              </a:rPr>
              <a:t>セキュリティ</a:t>
            </a:r>
            <a:endParaRPr kumimoji="0" lang="en-US" altLang="ja-JP" sz="1200" dirty="0" smtClean="0">
              <a:solidFill>
                <a:srgbClr val="192954"/>
              </a:solidFill>
            </a:endParaRPr>
          </a:p>
          <a:p>
            <a:pPr algn="ctr" defTabSz="457162" eaLnBrk="1" hangingPunct="1"/>
            <a:r>
              <a:rPr kumimoji="0" lang="ja-JP" altLang="en-US" sz="1200" dirty="0" smtClean="0">
                <a:solidFill>
                  <a:srgbClr val="192954"/>
                </a:solidFill>
              </a:rPr>
              <a:t>アプライアンス</a:t>
            </a:r>
            <a:endParaRPr kumimoji="0" lang="en-US" altLang="en-US" sz="1200" dirty="0">
              <a:solidFill>
                <a:srgbClr val="192954"/>
              </a:solidFill>
            </a:endParaRPr>
          </a:p>
        </p:txBody>
      </p:sp>
      <p:sp>
        <p:nvSpPr>
          <p:cNvPr id="130" name="Rectangle 129"/>
          <p:cNvSpPr/>
          <p:nvPr/>
        </p:nvSpPr>
        <p:spPr>
          <a:xfrm>
            <a:off x="1316126" y="699941"/>
            <a:ext cx="938077" cy="592470"/>
          </a:xfrm>
          <a:prstGeom prst="rect">
            <a:avLst/>
          </a:prstGeom>
        </p:spPr>
        <p:txBody>
          <a:bodyPr wrap="none">
            <a:spAutoFit/>
          </a:bodyPr>
          <a:lstStyle/>
          <a:p>
            <a:pPr defTabSz="685777" fontAlgn="auto">
              <a:lnSpc>
                <a:spcPts val="1300"/>
              </a:lnSpc>
              <a:spcBef>
                <a:spcPts val="0"/>
              </a:spcBef>
              <a:spcAft>
                <a:spcPts val="0"/>
              </a:spcAft>
              <a:defRPr/>
            </a:pPr>
            <a:r>
              <a:rPr lang="en-US" sz="1000" kern="0" dirty="0" smtClean="0">
                <a:solidFill>
                  <a:srgbClr val="C31230"/>
                </a:solidFill>
              </a:rPr>
              <a:t>Malware</a:t>
            </a:r>
          </a:p>
          <a:p>
            <a:pPr defTabSz="685777" fontAlgn="auto">
              <a:lnSpc>
                <a:spcPts val="1300"/>
              </a:lnSpc>
              <a:spcBef>
                <a:spcPts val="0"/>
              </a:spcBef>
              <a:spcAft>
                <a:spcPts val="0"/>
              </a:spcAft>
              <a:defRPr/>
            </a:pPr>
            <a:r>
              <a:rPr lang="en-US" sz="1000" kern="0" dirty="0">
                <a:solidFill>
                  <a:srgbClr val="C31230"/>
                </a:solidFill>
              </a:rPr>
              <a:t>C2 </a:t>
            </a:r>
            <a:r>
              <a:rPr lang="en-US" sz="1000" kern="0" dirty="0" smtClean="0">
                <a:solidFill>
                  <a:srgbClr val="C31230"/>
                </a:solidFill>
              </a:rPr>
              <a:t>Callbacks</a:t>
            </a:r>
          </a:p>
          <a:p>
            <a:pPr defTabSz="685777" fontAlgn="auto">
              <a:lnSpc>
                <a:spcPts val="1300"/>
              </a:lnSpc>
              <a:spcBef>
                <a:spcPts val="0"/>
              </a:spcBef>
              <a:spcAft>
                <a:spcPts val="0"/>
              </a:spcAft>
              <a:defRPr/>
            </a:pPr>
            <a:r>
              <a:rPr lang="en-US" sz="1000" kern="0" dirty="0" smtClean="0">
                <a:solidFill>
                  <a:srgbClr val="C31230"/>
                </a:solidFill>
              </a:rPr>
              <a:t>Phishing</a:t>
            </a:r>
            <a:endParaRPr lang="en-US" sz="1000" kern="0" dirty="0">
              <a:solidFill>
                <a:srgbClr val="C31230"/>
              </a:solidFill>
              <a:ea typeface="Arial" charset="0"/>
              <a:cs typeface="Arial" charset="0"/>
            </a:endParaRPr>
          </a:p>
        </p:txBody>
      </p:sp>
      <p:cxnSp>
        <p:nvCxnSpPr>
          <p:cNvPr id="131" name="Straight Connector 130"/>
          <p:cNvCxnSpPr/>
          <p:nvPr/>
        </p:nvCxnSpPr>
        <p:spPr>
          <a:xfrm>
            <a:off x="1292761" y="776720"/>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2" name="Group 131"/>
          <p:cNvGrpSpPr/>
          <p:nvPr/>
        </p:nvGrpSpPr>
        <p:grpSpPr>
          <a:xfrm>
            <a:off x="627294" y="368648"/>
            <a:ext cx="1724896" cy="923763"/>
            <a:chOff x="5596581" y="595429"/>
            <a:chExt cx="2272456" cy="1217008"/>
          </a:xfrm>
        </p:grpSpPr>
        <p:grpSp>
          <p:nvGrpSpPr>
            <p:cNvPr id="133" name="Group 132"/>
            <p:cNvGrpSpPr/>
            <p:nvPr/>
          </p:nvGrpSpPr>
          <p:grpSpPr>
            <a:xfrm>
              <a:off x="5596581" y="595429"/>
              <a:ext cx="2272456" cy="1217008"/>
              <a:chOff x="3435772" y="1179303"/>
              <a:chExt cx="2272456" cy="1217008"/>
            </a:xfrm>
          </p:grpSpPr>
          <p:sp>
            <p:nvSpPr>
              <p:cNvPr id="135" name="Freeform 134"/>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6" name="Freeform 135"/>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7" name="Freeform 136"/>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38" name="Freeform 137"/>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34" name="Straight Connector 133"/>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9" name="Group 138"/>
          <p:cNvGrpSpPr/>
          <p:nvPr/>
        </p:nvGrpSpPr>
        <p:grpSpPr>
          <a:xfrm>
            <a:off x="858379" y="821578"/>
            <a:ext cx="349192" cy="349196"/>
            <a:chOff x="1239211" y="1569263"/>
            <a:chExt cx="347588" cy="347592"/>
          </a:xfrm>
        </p:grpSpPr>
        <p:sp>
          <p:nvSpPr>
            <p:cNvPr id="140"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endParaRPr>
            </a:p>
          </p:txBody>
        </p:sp>
        <p:grpSp>
          <p:nvGrpSpPr>
            <p:cNvPr id="141" name="Group 140"/>
            <p:cNvGrpSpPr/>
            <p:nvPr/>
          </p:nvGrpSpPr>
          <p:grpSpPr>
            <a:xfrm>
              <a:off x="1330788" y="1649282"/>
              <a:ext cx="164435" cy="178646"/>
              <a:chOff x="6562985" y="1082506"/>
              <a:chExt cx="204378" cy="222040"/>
            </a:xfrm>
            <a:solidFill>
              <a:schemeClr val="bg1"/>
            </a:solidFill>
          </p:grpSpPr>
          <p:sp>
            <p:nvSpPr>
              <p:cNvPr id="142"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43"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44"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grpSp>
      </p:grpSp>
      <p:grpSp>
        <p:nvGrpSpPr>
          <p:cNvPr id="153" name="Group 152"/>
          <p:cNvGrpSpPr/>
          <p:nvPr/>
        </p:nvGrpSpPr>
        <p:grpSpPr>
          <a:xfrm>
            <a:off x="1715990" y="1392319"/>
            <a:ext cx="230389" cy="292618"/>
            <a:chOff x="1755735" y="1690064"/>
            <a:chExt cx="405342" cy="514828"/>
          </a:xfrm>
        </p:grpSpPr>
        <p:sp>
          <p:nvSpPr>
            <p:cNvPr id="154" name="Freeform 153"/>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55" name="Freeform 154"/>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56" name="Rectangle 168"/>
          <p:cNvSpPr>
            <a:spLocks noChangeArrowheads="1"/>
          </p:cNvSpPr>
          <p:nvPr/>
        </p:nvSpPr>
        <p:spPr bwMode="auto">
          <a:xfrm>
            <a:off x="544641" y="1454104"/>
            <a:ext cx="1289584"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セキュア</a:t>
            </a:r>
            <a:r>
              <a:rPr kumimoji="0" lang="en-US" altLang="en-US" sz="1200" dirty="0" smtClean="0">
                <a:solidFill>
                  <a:srgbClr val="192954"/>
                </a:solidFill>
              </a:rPr>
              <a:t>DNS</a:t>
            </a:r>
          </a:p>
          <a:p>
            <a:pPr algn="ctr" defTabSz="457162" eaLnBrk="1" hangingPunct="1"/>
            <a:r>
              <a:rPr lang="en-US" altLang="en-US" sz="1200" dirty="0" smtClean="0">
                <a:solidFill>
                  <a:srgbClr val="192954"/>
                </a:solidFill>
              </a:rPr>
              <a:t>Web</a:t>
            </a:r>
            <a:r>
              <a:rPr lang="ja-JP" altLang="en-US" sz="1200" dirty="0" smtClean="0">
                <a:solidFill>
                  <a:srgbClr val="192954"/>
                </a:solidFill>
              </a:rPr>
              <a:t>セキュリティ</a:t>
            </a:r>
            <a:endParaRPr kumimoji="0" lang="en-US" altLang="en-US" sz="1200" dirty="0">
              <a:solidFill>
                <a:srgbClr val="192954"/>
              </a:solidFill>
            </a:endParaRPr>
          </a:p>
        </p:txBody>
      </p:sp>
      <p:sp>
        <p:nvSpPr>
          <p:cNvPr id="174" name="Rectangle 173"/>
          <p:cNvSpPr/>
          <p:nvPr/>
        </p:nvSpPr>
        <p:spPr>
          <a:xfrm>
            <a:off x="1405750" y="3570890"/>
            <a:ext cx="448935" cy="323949"/>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183" name="Rectangle 182"/>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grpSp>
        <p:nvGrpSpPr>
          <p:cNvPr id="177" name="Group 176"/>
          <p:cNvGrpSpPr/>
          <p:nvPr/>
        </p:nvGrpSpPr>
        <p:grpSpPr>
          <a:xfrm>
            <a:off x="4072646" y="3668789"/>
            <a:ext cx="640756" cy="688702"/>
            <a:chOff x="7689453" y="3762134"/>
            <a:chExt cx="381000" cy="738187"/>
          </a:xfrm>
        </p:grpSpPr>
        <p:sp>
          <p:nvSpPr>
            <p:cNvPr id="179"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8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5"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6"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7"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8"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9"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0"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1"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2"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3"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4"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95" name="Group 194"/>
          <p:cNvGrpSpPr/>
          <p:nvPr/>
        </p:nvGrpSpPr>
        <p:grpSpPr>
          <a:xfrm>
            <a:off x="840465" y="4023449"/>
            <a:ext cx="466017" cy="345550"/>
            <a:chOff x="3789359" y="2959092"/>
            <a:chExt cx="466725" cy="346074"/>
          </a:xfrm>
        </p:grpSpPr>
        <p:sp>
          <p:nvSpPr>
            <p:cNvPr id="196"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7"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99"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sp>
        <p:nvSpPr>
          <p:cNvPr id="200"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tx2">
                <a:lumMod val="40000"/>
                <a:lumOff val="60000"/>
              </a:schemeClr>
            </a:solidFill>
            <a:prstDash val="solid"/>
          </a:ln>
          <a:effectLst/>
        </p:spPr>
        <p:txBody>
          <a:bodyPr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A6A6A6">
                  <a:lumMod val="50000"/>
                </a:srgbClr>
              </a:solidFill>
              <a:effectLst/>
              <a:uLnTx/>
              <a:uFillTx/>
              <a:ea typeface="Apple LiGothic Medium"/>
              <a:cs typeface="Apple LiGothic Medium"/>
            </a:endParaRPr>
          </a:p>
        </p:txBody>
      </p:sp>
      <p:grpSp>
        <p:nvGrpSpPr>
          <p:cNvPr id="201" name="Group 200"/>
          <p:cNvGrpSpPr/>
          <p:nvPr/>
        </p:nvGrpSpPr>
        <p:grpSpPr>
          <a:xfrm>
            <a:off x="4799886" y="4086154"/>
            <a:ext cx="123031" cy="250031"/>
            <a:chOff x="7310438" y="4252274"/>
            <a:chExt cx="123031" cy="250031"/>
          </a:xfrm>
        </p:grpSpPr>
        <p:sp>
          <p:nvSpPr>
            <p:cNvPr id="20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4" name="Group 203"/>
          <p:cNvGrpSpPr/>
          <p:nvPr/>
        </p:nvGrpSpPr>
        <p:grpSpPr>
          <a:xfrm>
            <a:off x="4993448" y="4087427"/>
            <a:ext cx="123031" cy="250031"/>
            <a:chOff x="7310438" y="4252274"/>
            <a:chExt cx="123031" cy="250031"/>
          </a:xfrm>
        </p:grpSpPr>
        <p:sp>
          <p:nvSpPr>
            <p:cNvPr id="20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7" name="Group 206"/>
          <p:cNvGrpSpPr/>
          <p:nvPr/>
        </p:nvGrpSpPr>
        <p:grpSpPr>
          <a:xfrm>
            <a:off x="3852289" y="4088063"/>
            <a:ext cx="123031" cy="250031"/>
            <a:chOff x="7310438" y="4252274"/>
            <a:chExt cx="123031" cy="250031"/>
          </a:xfrm>
        </p:grpSpPr>
        <p:sp>
          <p:nvSpPr>
            <p:cNvPr id="20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0" name="Group 209"/>
          <p:cNvGrpSpPr/>
          <p:nvPr/>
        </p:nvGrpSpPr>
        <p:grpSpPr>
          <a:xfrm>
            <a:off x="7190856" y="4086154"/>
            <a:ext cx="123031" cy="250031"/>
            <a:chOff x="7310438" y="4252274"/>
            <a:chExt cx="123031" cy="250031"/>
          </a:xfrm>
        </p:grpSpPr>
        <p:sp>
          <p:nvSpPr>
            <p:cNvPr id="21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3" name="Group 212"/>
          <p:cNvGrpSpPr/>
          <p:nvPr/>
        </p:nvGrpSpPr>
        <p:grpSpPr>
          <a:xfrm>
            <a:off x="7384418" y="4087427"/>
            <a:ext cx="123031" cy="250031"/>
            <a:chOff x="7310438" y="4252274"/>
            <a:chExt cx="123031" cy="250031"/>
          </a:xfrm>
        </p:grpSpPr>
        <p:sp>
          <p:nvSpPr>
            <p:cNvPr id="21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5"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6" name="Group 215"/>
          <p:cNvGrpSpPr/>
          <p:nvPr/>
        </p:nvGrpSpPr>
        <p:grpSpPr>
          <a:xfrm>
            <a:off x="8447683" y="4086154"/>
            <a:ext cx="123031" cy="250031"/>
            <a:chOff x="7310438" y="4252274"/>
            <a:chExt cx="123031" cy="250031"/>
          </a:xfrm>
        </p:grpSpPr>
        <p:sp>
          <p:nvSpPr>
            <p:cNvPr id="217"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8"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9" name="Group 218"/>
          <p:cNvGrpSpPr/>
          <p:nvPr/>
        </p:nvGrpSpPr>
        <p:grpSpPr>
          <a:xfrm>
            <a:off x="8641245" y="4087427"/>
            <a:ext cx="123031" cy="250031"/>
            <a:chOff x="7310438" y="4252274"/>
            <a:chExt cx="123031" cy="250031"/>
          </a:xfrm>
        </p:grpSpPr>
        <p:sp>
          <p:nvSpPr>
            <p:cNvPr id="220"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1"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pic>
        <p:nvPicPr>
          <p:cNvPr id="222" name="Picture 221"/>
          <p:cNvPicPr>
            <a:picLocks noChangeAspect="1"/>
          </p:cNvPicPr>
          <p:nvPr/>
        </p:nvPicPr>
        <p:blipFill>
          <a:blip r:embed="rId3"/>
          <a:stretch>
            <a:fillRect/>
          </a:stretch>
        </p:blipFill>
        <p:spPr>
          <a:xfrm>
            <a:off x="3358713" y="1815554"/>
            <a:ext cx="512104" cy="501653"/>
          </a:xfrm>
          <a:prstGeom prst="rect">
            <a:avLst/>
          </a:prstGeom>
        </p:spPr>
      </p:pic>
      <p:pic>
        <p:nvPicPr>
          <p:cNvPr id="6" name="Picture 5"/>
          <p:cNvPicPr>
            <a:picLocks noChangeAspect="1"/>
          </p:cNvPicPr>
          <p:nvPr/>
        </p:nvPicPr>
        <p:blipFill>
          <a:blip r:embed="rId4"/>
          <a:stretch>
            <a:fillRect/>
          </a:stretch>
        </p:blipFill>
        <p:spPr>
          <a:xfrm>
            <a:off x="4764230" y="1114988"/>
            <a:ext cx="2397445" cy="1690506"/>
          </a:xfrm>
          <a:prstGeom prst="rect">
            <a:avLst/>
          </a:prstGeom>
        </p:spPr>
      </p:pic>
      <p:grpSp>
        <p:nvGrpSpPr>
          <p:cNvPr id="231" name="Group 230"/>
          <p:cNvGrpSpPr/>
          <p:nvPr/>
        </p:nvGrpSpPr>
        <p:grpSpPr>
          <a:xfrm>
            <a:off x="2969449" y="394123"/>
            <a:ext cx="904996" cy="484668"/>
            <a:chOff x="5596581" y="595429"/>
            <a:chExt cx="2272456" cy="1217008"/>
          </a:xfrm>
        </p:grpSpPr>
        <p:grpSp>
          <p:nvGrpSpPr>
            <p:cNvPr id="232" name="Group 231"/>
            <p:cNvGrpSpPr/>
            <p:nvPr/>
          </p:nvGrpSpPr>
          <p:grpSpPr>
            <a:xfrm>
              <a:off x="5596581" y="595429"/>
              <a:ext cx="2272456" cy="1217008"/>
              <a:chOff x="3435772" y="1179303"/>
              <a:chExt cx="2272456" cy="1217008"/>
            </a:xfrm>
          </p:grpSpPr>
          <p:sp>
            <p:nvSpPr>
              <p:cNvPr id="234" name="Freeform 233"/>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35" name="Freeform 234"/>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36" name="Freeform 235"/>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37" name="Freeform 236"/>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33" name="Straight Connector 232"/>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238" name="Picture 237"/>
          <p:cNvPicPr>
            <a:picLocks noChangeAspect="1"/>
          </p:cNvPicPr>
          <p:nvPr/>
        </p:nvPicPr>
        <p:blipFill>
          <a:blip r:embed="rId3"/>
          <a:stretch>
            <a:fillRect/>
          </a:stretch>
        </p:blipFill>
        <p:spPr>
          <a:xfrm>
            <a:off x="3261406" y="529198"/>
            <a:ext cx="289729" cy="283816"/>
          </a:xfrm>
          <a:prstGeom prst="rect">
            <a:avLst/>
          </a:prstGeom>
        </p:spPr>
      </p:pic>
      <p:sp>
        <p:nvSpPr>
          <p:cNvPr id="239" name="Rectangle 168"/>
          <p:cNvSpPr>
            <a:spLocks noChangeArrowheads="1"/>
          </p:cNvSpPr>
          <p:nvPr/>
        </p:nvSpPr>
        <p:spPr bwMode="auto">
          <a:xfrm>
            <a:off x="2576406" y="877676"/>
            <a:ext cx="1776448"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en-US" sz="1200" dirty="0" smtClean="0">
                <a:solidFill>
                  <a:srgbClr val="192954"/>
                </a:solidFill>
              </a:rPr>
              <a:t>Cloud Email</a:t>
            </a:r>
            <a:r>
              <a:rPr kumimoji="0" lang="ja-JP" altLang="en-US" sz="1200" dirty="0" smtClean="0">
                <a:solidFill>
                  <a:srgbClr val="192954"/>
                </a:solidFill>
              </a:rPr>
              <a:t>セキュリティ</a:t>
            </a:r>
            <a:endParaRPr kumimoji="0" lang="en-US" altLang="ja-JP" sz="1200" dirty="0" smtClean="0">
              <a:solidFill>
                <a:srgbClr val="192954"/>
              </a:solidFill>
            </a:endParaRPr>
          </a:p>
          <a:p>
            <a:pPr algn="ctr" defTabSz="457162" eaLnBrk="1" hangingPunct="1"/>
            <a:r>
              <a:rPr lang="en-US" altLang="en-US" sz="1200" dirty="0">
                <a:solidFill>
                  <a:srgbClr val="192954"/>
                </a:solidFill>
              </a:rPr>
              <a:t> </a:t>
            </a:r>
            <a:r>
              <a:rPr lang="ja-JP" altLang="en-US" sz="1200" dirty="0" smtClean="0">
                <a:solidFill>
                  <a:srgbClr val="192954"/>
                </a:solidFill>
              </a:rPr>
              <a:t>としても提供可能！</a:t>
            </a:r>
            <a:endParaRPr kumimoji="0" lang="en-US" altLang="en-US" sz="1200" dirty="0">
              <a:solidFill>
                <a:srgbClr val="192954"/>
              </a:solidFill>
            </a:endParaRPr>
          </a:p>
        </p:txBody>
      </p:sp>
      <p:grpSp>
        <p:nvGrpSpPr>
          <p:cNvPr id="12" name="Group 11"/>
          <p:cNvGrpSpPr/>
          <p:nvPr/>
        </p:nvGrpSpPr>
        <p:grpSpPr>
          <a:xfrm>
            <a:off x="680062" y="2154341"/>
            <a:ext cx="1724896" cy="923763"/>
            <a:chOff x="680062" y="2154341"/>
            <a:chExt cx="1724896" cy="923763"/>
          </a:xfrm>
        </p:grpSpPr>
        <p:grpSp>
          <p:nvGrpSpPr>
            <p:cNvPr id="224" name="Group 223"/>
            <p:cNvGrpSpPr/>
            <p:nvPr/>
          </p:nvGrpSpPr>
          <p:grpSpPr>
            <a:xfrm>
              <a:off x="680062" y="2154341"/>
              <a:ext cx="1724896" cy="923763"/>
              <a:chOff x="5596581" y="595429"/>
              <a:chExt cx="2272456" cy="1217008"/>
            </a:xfrm>
            <a:solidFill>
              <a:schemeClr val="bg1"/>
            </a:solidFill>
          </p:grpSpPr>
          <p:grpSp>
            <p:nvGrpSpPr>
              <p:cNvPr id="225" name="Group 224"/>
              <p:cNvGrpSpPr/>
              <p:nvPr/>
            </p:nvGrpSpPr>
            <p:grpSpPr>
              <a:xfrm>
                <a:off x="5596581" y="595429"/>
                <a:ext cx="2272456" cy="1217008"/>
                <a:chOff x="3435772" y="1179303"/>
                <a:chExt cx="2272456" cy="1217008"/>
              </a:xfrm>
              <a:grpFill/>
            </p:grpSpPr>
            <p:sp>
              <p:nvSpPr>
                <p:cNvPr id="227" name="Freeform 226"/>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28" name="Freeform 227"/>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29" name="Freeform 228"/>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30" name="Freeform 229"/>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26" name="Straight Connector 225"/>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9"/>
            <p:cNvSpPr/>
            <p:nvPr/>
          </p:nvSpPr>
          <p:spPr>
            <a:xfrm>
              <a:off x="976309" y="2440919"/>
              <a:ext cx="1155503" cy="56765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 name="Rectangle 10"/>
            <p:cNvSpPr/>
            <p:nvPr/>
          </p:nvSpPr>
          <p:spPr>
            <a:xfrm>
              <a:off x="858379" y="2761040"/>
              <a:ext cx="171247" cy="112443"/>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grpSp>
      <p:sp>
        <p:nvSpPr>
          <p:cNvPr id="13" name="Freeform 12"/>
          <p:cNvSpPr/>
          <p:nvPr/>
        </p:nvSpPr>
        <p:spPr>
          <a:xfrm>
            <a:off x="5052767" y="3026004"/>
            <a:ext cx="877286" cy="772998"/>
          </a:xfrm>
          <a:custGeom>
            <a:avLst/>
            <a:gdLst>
              <a:gd name="connsiteX0" fmla="*/ 876693 w 877286"/>
              <a:gd name="connsiteY0" fmla="*/ 0 h 772998"/>
              <a:gd name="connsiteX1" fmla="*/ 735291 w 877286"/>
              <a:gd name="connsiteY1" fmla="*/ 461914 h 772998"/>
              <a:gd name="connsiteX2" fmla="*/ 0 w 877286"/>
              <a:gd name="connsiteY2" fmla="*/ 772998 h 772998"/>
            </a:gdLst>
            <a:ahLst/>
            <a:cxnLst>
              <a:cxn ang="0">
                <a:pos x="connsiteX0" y="connsiteY0"/>
              </a:cxn>
              <a:cxn ang="0">
                <a:pos x="connsiteX1" y="connsiteY1"/>
              </a:cxn>
              <a:cxn ang="0">
                <a:pos x="connsiteX2" y="connsiteY2"/>
              </a:cxn>
            </a:cxnLst>
            <a:rect l="l" t="t" r="r" b="b"/>
            <a:pathLst>
              <a:path w="877286" h="772998">
                <a:moveTo>
                  <a:pt x="876693" y="0"/>
                </a:moveTo>
                <a:cubicBezTo>
                  <a:pt x="879049" y="166540"/>
                  <a:pt x="881406" y="333081"/>
                  <a:pt x="735291" y="461914"/>
                </a:cubicBezTo>
                <a:cubicBezTo>
                  <a:pt x="589176" y="590747"/>
                  <a:pt x="0" y="772998"/>
                  <a:pt x="0" y="772998"/>
                </a:cubicBezTo>
              </a:path>
            </a:pathLst>
          </a:custGeom>
          <a:noFill/>
          <a:ln cap="rnd">
            <a:solidFill>
              <a:schemeClr val="accent6">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reeform 239"/>
          <p:cNvSpPr/>
          <p:nvPr/>
        </p:nvSpPr>
        <p:spPr>
          <a:xfrm flipH="1">
            <a:off x="6390045" y="3032131"/>
            <a:ext cx="877286" cy="772998"/>
          </a:xfrm>
          <a:custGeom>
            <a:avLst/>
            <a:gdLst>
              <a:gd name="connsiteX0" fmla="*/ 876693 w 877286"/>
              <a:gd name="connsiteY0" fmla="*/ 0 h 772998"/>
              <a:gd name="connsiteX1" fmla="*/ 735291 w 877286"/>
              <a:gd name="connsiteY1" fmla="*/ 461914 h 772998"/>
              <a:gd name="connsiteX2" fmla="*/ 0 w 877286"/>
              <a:gd name="connsiteY2" fmla="*/ 772998 h 772998"/>
            </a:gdLst>
            <a:ahLst/>
            <a:cxnLst>
              <a:cxn ang="0">
                <a:pos x="connsiteX0" y="connsiteY0"/>
              </a:cxn>
              <a:cxn ang="0">
                <a:pos x="connsiteX1" y="connsiteY1"/>
              </a:cxn>
              <a:cxn ang="0">
                <a:pos x="connsiteX2" y="connsiteY2"/>
              </a:cxn>
            </a:cxnLst>
            <a:rect l="l" t="t" r="r" b="b"/>
            <a:pathLst>
              <a:path w="877286" h="772998">
                <a:moveTo>
                  <a:pt x="876693" y="0"/>
                </a:moveTo>
                <a:cubicBezTo>
                  <a:pt x="879049" y="166540"/>
                  <a:pt x="881406" y="333081"/>
                  <a:pt x="735291" y="461914"/>
                </a:cubicBezTo>
                <a:cubicBezTo>
                  <a:pt x="589176" y="590747"/>
                  <a:pt x="0" y="772998"/>
                  <a:pt x="0" y="772998"/>
                </a:cubicBezTo>
              </a:path>
            </a:pathLst>
          </a:custGeom>
          <a:noFill/>
          <a:ln cap="rnd">
            <a:solidFill>
              <a:schemeClr val="accent6">
                <a:lumMod val="60000"/>
                <a:lumOff val="40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168"/>
          <p:cNvSpPr>
            <a:spLocks noChangeArrowheads="1"/>
          </p:cNvSpPr>
          <p:nvPr/>
        </p:nvSpPr>
        <p:spPr bwMode="auto">
          <a:xfrm>
            <a:off x="5185270" y="3149208"/>
            <a:ext cx="1949573"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所属や属性により</a:t>
            </a:r>
            <a:endParaRPr lang="en-US" altLang="ja-JP" sz="1200" dirty="0" smtClean="0">
              <a:solidFill>
                <a:srgbClr val="192954"/>
              </a:solidFill>
            </a:endParaRPr>
          </a:p>
          <a:p>
            <a:pPr algn="ctr" defTabSz="457162" eaLnBrk="1" hangingPunct="1"/>
            <a:r>
              <a:rPr kumimoji="0" lang="ja-JP" altLang="en-US" sz="1200" dirty="0" smtClean="0">
                <a:solidFill>
                  <a:srgbClr val="192954"/>
                </a:solidFill>
              </a:rPr>
              <a:t>細かなポリシー設定が</a:t>
            </a:r>
            <a:r>
              <a:rPr lang="ja-JP" altLang="en-US" sz="1200" dirty="0" smtClean="0">
                <a:solidFill>
                  <a:srgbClr val="192954"/>
                </a:solidFill>
              </a:rPr>
              <a:t>可能</a:t>
            </a:r>
            <a:endParaRPr kumimoji="0" lang="en-US" altLang="en-US" sz="1200" dirty="0">
              <a:solidFill>
                <a:srgbClr val="192954"/>
              </a:solidFill>
            </a:endParaRPr>
          </a:p>
        </p:txBody>
      </p:sp>
      <p:sp>
        <p:nvSpPr>
          <p:cNvPr id="242" name="Rectangle 168"/>
          <p:cNvSpPr>
            <a:spLocks noChangeArrowheads="1"/>
          </p:cNvSpPr>
          <p:nvPr/>
        </p:nvSpPr>
        <p:spPr bwMode="auto">
          <a:xfrm>
            <a:off x="1182533" y="2566599"/>
            <a:ext cx="705642" cy="27699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en-US" sz="1200" dirty="0" smtClean="0">
                <a:solidFill>
                  <a:srgbClr val="192954"/>
                </a:solidFill>
              </a:rPr>
              <a:t>Internet</a:t>
            </a:r>
            <a:endParaRPr kumimoji="0" lang="en-US" altLang="en-US" sz="1200" dirty="0">
              <a:solidFill>
                <a:srgbClr val="192954"/>
              </a:solidFill>
            </a:endParaRPr>
          </a:p>
        </p:txBody>
      </p:sp>
      <p:sp>
        <p:nvSpPr>
          <p:cNvPr id="16" name="Freeform 15"/>
          <p:cNvSpPr/>
          <p:nvPr/>
        </p:nvSpPr>
        <p:spPr>
          <a:xfrm>
            <a:off x="2055043" y="1545996"/>
            <a:ext cx="1923068" cy="2158738"/>
          </a:xfrm>
          <a:custGeom>
            <a:avLst/>
            <a:gdLst>
              <a:gd name="connsiteX0" fmla="*/ 1923068 w 1923068"/>
              <a:gd name="connsiteY0" fmla="*/ 2158738 h 2158738"/>
              <a:gd name="connsiteX1" fmla="*/ 1027522 w 1923068"/>
              <a:gd name="connsiteY1" fmla="*/ 1734532 h 2158738"/>
              <a:gd name="connsiteX2" fmla="*/ 0 w 1923068"/>
              <a:gd name="connsiteY2" fmla="*/ 0 h 2158738"/>
            </a:gdLst>
            <a:ahLst/>
            <a:cxnLst>
              <a:cxn ang="0">
                <a:pos x="connsiteX0" y="connsiteY0"/>
              </a:cxn>
              <a:cxn ang="0">
                <a:pos x="connsiteX1" y="connsiteY1"/>
              </a:cxn>
              <a:cxn ang="0">
                <a:pos x="connsiteX2" y="connsiteY2"/>
              </a:cxn>
            </a:cxnLst>
            <a:rect l="l" t="t" r="r" b="b"/>
            <a:pathLst>
              <a:path w="1923068" h="2158738">
                <a:moveTo>
                  <a:pt x="1923068" y="2158738"/>
                </a:moveTo>
                <a:cubicBezTo>
                  <a:pt x="1635550" y="2126530"/>
                  <a:pt x="1348033" y="2094322"/>
                  <a:pt x="1027522" y="1734532"/>
                </a:cubicBezTo>
                <a:cubicBezTo>
                  <a:pt x="707011" y="1374742"/>
                  <a:pt x="0" y="0"/>
                  <a:pt x="0" y="0"/>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Snip Diagonal Corner Rectangle 3"/>
          <p:cNvSpPr>
            <a:spLocks noChangeAspect="1"/>
          </p:cNvSpPr>
          <p:nvPr/>
        </p:nvSpPr>
        <p:spPr>
          <a:xfrm>
            <a:off x="7134843" y="338388"/>
            <a:ext cx="1586691" cy="907655"/>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rgbClr val="FFFFFF"/>
              </a:solidFill>
              <a:latin typeface="Trade Gothic LT Std"/>
              <a:ea typeface="ＭＳ Ｐゴシック"/>
              <a:cs typeface="Trade Gothic LT Std"/>
            </a:endParaRPr>
          </a:p>
        </p:txBody>
      </p:sp>
      <p:pic>
        <p:nvPicPr>
          <p:cNvPr id="246" name="Picture 3" descr="TalosLogo_dropshadow_p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2588" y="755542"/>
            <a:ext cx="1166985" cy="388995"/>
          </a:xfrm>
          <a:prstGeom prst="rect">
            <a:avLst/>
          </a:prstGeom>
        </p:spPr>
      </p:pic>
      <p:sp>
        <p:nvSpPr>
          <p:cNvPr id="247" name="Rectangle 168"/>
          <p:cNvSpPr>
            <a:spLocks noChangeArrowheads="1"/>
          </p:cNvSpPr>
          <p:nvPr/>
        </p:nvSpPr>
        <p:spPr bwMode="auto">
          <a:xfrm>
            <a:off x="7252371" y="1307852"/>
            <a:ext cx="1891629" cy="120032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62" eaLnBrk="1" hangingPunct="1"/>
            <a:r>
              <a:rPr kumimoji="0" lang="en-US" altLang="en-US" sz="1200" dirty="0" err="1" smtClean="0">
                <a:solidFill>
                  <a:srgbClr val="192954"/>
                </a:solidFill>
              </a:rPr>
              <a:t>Talos</a:t>
            </a:r>
            <a:r>
              <a:rPr kumimoji="0" lang="ja-JP" altLang="en-US" sz="1200" dirty="0" smtClean="0">
                <a:solidFill>
                  <a:srgbClr val="192954"/>
                </a:solidFill>
              </a:rPr>
              <a:t>データを最大限</a:t>
            </a:r>
            <a:r>
              <a:rPr kumimoji="0" lang="ja-JP" altLang="en-US" sz="1200" dirty="0" smtClean="0">
                <a:solidFill>
                  <a:srgbClr val="192954"/>
                </a:solidFill>
              </a:rPr>
              <a:t>に</a:t>
            </a:r>
            <a:r>
              <a:rPr kumimoji="0" lang="en-US" altLang="ja-JP" sz="1200" dirty="0" smtClean="0">
                <a:solidFill>
                  <a:srgbClr val="192954"/>
                </a:solidFill>
              </a:rPr>
              <a:t/>
            </a:r>
            <a:br>
              <a:rPr kumimoji="0" lang="en-US" altLang="ja-JP" sz="1200" dirty="0" smtClean="0">
                <a:solidFill>
                  <a:srgbClr val="192954"/>
                </a:solidFill>
              </a:rPr>
            </a:br>
            <a:r>
              <a:rPr kumimoji="0" lang="ja-JP" altLang="en-US" sz="1200" dirty="0" smtClean="0">
                <a:solidFill>
                  <a:srgbClr val="192954"/>
                </a:solidFill>
              </a:rPr>
              <a:t>利用</a:t>
            </a:r>
            <a:r>
              <a:rPr kumimoji="0" lang="ja-JP" altLang="en-US" sz="1200" dirty="0" smtClean="0">
                <a:solidFill>
                  <a:srgbClr val="192954"/>
                </a:solidFill>
              </a:rPr>
              <a:t>して、</a:t>
            </a:r>
            <a:r>
              <a:rPr lang="ja-JP" altLang="en-US" sz="1200" dirty="0" smtClean="0">
                <a:solidFill>
                  <a:srgbClr val="192954"/>
                </a:solidFill>
              </a:rPr>
              <a:t>レピュテーションフィルタで大多数のスパムをドロップし、</a:t>
            </a:r>
            <a:r>
              <a:rPr kumimoji="0" lang="ja-JP" altLang="en-US" sz="1200" dirty="0" smtClean="0">
                <a:solidFill>
                  <a:srgbClr val="192954"/>
                </a:solidFill>
              </a:rPr>
              <a:t>複数の</a:t>
            </a:r>
            <a:r>
              <a:rPr kumimoji="0" lang="ja-JP" altLang="en-US" sz="1200" dirty="0" smtClean="0">
                <a:solidFill>
                  <a:srgbClr val="192954"/>
                </a:solidFill>
              </a:rPr>
              <a:t>ウィルス、マルウェア フィルタ</a:t>
            </a:r>
            <a:r>
              <a:rPr kumimoji="0" lang="ja-JP" altLang="en-US" sz="1200" dirty="0" smtClean="0">
                <a:solidFill>
                  <a:srgbClr val="192954"/>
                </a:solidFill>
              </a:rPr>
              <a:t>で</a:t>
            </a:r>
            <a:r>
              <a:rPr lang="ja-JP" altLang="en-US" sz="1200" dirty="0" smtClean="0">
                <a:solidFill>
                  <a:srgbClr val="192954"/>
                </a:solidFill>
              </a:rPr>
              <a:t>脅威を排除</a:t>
            </a:r>
            <a:endParaRPr kumimoji="0" lang="en-US" altLang="en-US" sz="1200" dirty="0">
              <a:solidFill>
                <a:srgbClr val="192954"/>
              </a:solidFill>
            </a:endParaRPr>
          </a:p>
        </p:txBody>
      </p:sp>
      <p:sp>
        <p:nvSpPr>
          <p:cNvPr id="248" name="Rectangle 247"/>
          <p:cNvSpPr/>
          <p:nvPr/>
        </p:nvSpPr>
        <p:spPr>
          <a:xfrm>
            <a:off x="-1" y="-2181"/>
            <a:ext cx="2101857"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 1</a:t>
            </a:r>
            <a:endParaRPr lang="en-US" sz="1400" dirty="0">
              <a:solidFill>
                <a:schemeClr val="bg1"/>
              </a:solidFill>
            </a:endParaRPr>
          </a:p>
        </p:txBody>
      </p:sp>
      <p:sp>
        <p:nvSpPr>
          <p:cNvPr id="249" name="Rectangle 168"/>
          <p:cNvSpPr>
            <a:spLocks noChangeArrowheads="1"/>
          </p:cNvSpPr>
          <p:nvPr/>
        </p:nvSpPr>
        <p:spPr bwMode="auto">
          <a:xfrm>
            <a:off x="2220960" y="3180309"/>
            <a:ext cx="1978426"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a:t>
            </a:r>
            <a:r>
              <a:rPr lang="en-US" altLang="ja-JP" sz="1200" dirty="0" smtClean="0">
                <a:solidFill>
                  <a:srgbClr val="192954"/>
                </a:solidFill>
              </a:rPr>
              <a:t>α</a:t>
            </a:r>
            <a:r>
              <a:rPr lang="ja-JP" altLang="en-US" sz="1200" dirty="0" smtClean="0">
                <a:solidFill>
                  <a:srgbClr val="192954"/>
                </a:solidFill>
              </a:rPr>
              <a:t>の対策</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Cisco Umbrella</a:t>
            </a:r>
            <a:r>
              <a:rPr kumimoji="0" lang="ja-JP" altLang="en-US" sz="1200" dirty="0" smtClean="0">
                <a:solidFill>
                  <a:srgbClr val="192954"/>
                </a:solidFill>
              </a:rPr>
              <a:t>で出口対策</a:t>
            </a:r>
            <a:endParaRPr kumimoji="0" lang="en-US" altLang="en-US" sz="1200" dirty="0">
              <a:solidFill>
                <a:srgbClr val="192954"/>
              </a:solidFill>
            </a:endParaRPr>
          </a:p>
        </p:txBody>
      </p:sp>
    </p:spTree>
    <p:extLst>
      <p:ext uri="{BB962C8B-B14F-4D97-AF65-F5344CB8AC3E}">
        <p14:creationId xmlns:p14="http://schemas.microsoft.com/office/powerpoint/2010/main" val="85251449"/>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2064261"/>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600" dirty="0" smtClean="0">
                <a:solidFill>
                  <a:schemeClr val="accent2">
                    <a:lumMod val="75000"/>
                  </a:schemeClr>
                </a:solidFill>
              </a:rPr>
              <a:t>『</a:t>
            </a:r>
            <a:r>
              <a:rPr lang="ja-JP" altLang="en-US" sz="3600" dirty="0" smtClean="0">
                <a:solidFill>
                  <a:schemeClr val="accent2">
                    <a:lumMod val="75000"/>
                  </a:schemeClr>
                </a:solidFill>
              </a:rPr>
              <a:t>内部の脆弱性を把握し、外部からの</a:t>
            </a:r>
            <a:endParaRPr lang="en-US" altLang="ja-JP" sz="3600" dirty="0" smtClean="0">
              <a:solidFill>
                <a:schemeClr val="accent2">
                  <a:lumMod val="75000"/>
                </a:schemeClr>
              </a:solidFill>
            </a:endParaRPr>
          </a:p>
          <a:p>
            <a:r>
              <a:rPr lang="ja-JP" altLang="en-US" sz="3600" dirty="0">
                <a:solidFill>
                  <a:schemeClr val="accent2">
                    <a:lumMod val="75000"/>
                  </a:schemeClr>
                </a:solidFill>
              </a:rPr>
              <a:t>　</a:t>
            </a:r>
            <a:r>
              <a:rPr lang="ja-JP" altLang="en-US" sz="3600" dirty="0" smtClean="0">
                <a:solidFill>
                  <a:schemeClr val="accent2">
                    <a:lumMod val="75000"/>
                  </a:schemeClr>
                </a:solidFill>
              </a:rPr>
              <a:t>攻撃を効果的に防御！</a:t>
            </a:r>
            <a:r>
              <a:rPr lang="en-US" altLang="ja-JP" sz="3600" dirty="0" smtClean="0">
                <a:solidFill>
                  <a:schemeClr val="accent2">
                    <a:lumMod val="75000"/>
                  </a:schemeClr>
                </a:solidFill>
              </a:rPr>
              <a:t>』</a:t>
            </a:r>
            <a:endParaRPr lang="ja-JP" altLang="en-US" sz="3600" dirty="0">
              <a:solidFill>
                <a:schemeClr val="accent2">
                  <a:lumMod val="75000"/>
                </a:schemeClr>
              </a:solidFill>
            </a:endParaRPr>
          </a:p>
        </p:txBody>
      </p:sp>
      <p:sp>
        <p:nvSpPr>
          <p:cNvPr id="30" name="Rectangle 29"/>
          <p:cNvSpPr/>
          <p:nvPr/>
        </p:nvSpPr>
        <p:spPr>
          <a:xfrm>
            <a:off x="472580" y="1445437"/>
            <a:ext cx="3722494" cy="461665"/>
          </a:xfrm>
          <a:prstGeom prst="rect">
            <a:avLst/>
          </a:prstGeom>
          <a:solidFill>
            <a:schemeClr val="accent2">
              <a:lumMod val="75000"/>
            </a:schemeClr>
          </a:solidFill>
        </p:spPr>
        <p:txBody>
          <a:bodyPr wrap="none">
            <a:spAutoFit/>
          </a:bodyPr>
          <a:lstStyle/>
          <a:p>
            <a:r>
              <a:rPr lang="ja-JP" altLang="en-US" sz="2400" spc="-150" dirty="0" smtClean="0">
                <a:solidFill>
                  <a:schemeClr val="bg1"/>
                </a:solidFill>
                <a:latin typeface="+mn-ea"/>
              </a:rPr>
              <a:t>セキュリティ ソリューション </a:t>
            </a:r>
            <a:r>
              <a:rPr lang="en-US" altLang="ja-JP" sz="2400" spc="-150" dirty="0" smtClean="0">
                <a:solidFill>
                  <a:schemeClr val="bg1"/>
                </a:solidFill>
                <a:latin typeface="+mn-ea"/>
              </a:rPr>
              <a:t># 2</a:t>
            </a:r>
            <a:endParaRPr lang="en-US" sz="2400" dirty="0">
              <a:solidFill>
                <a:schemeClr val="bg1"/>
              </a:solidFill>
            </a:endParaRPr>
          </a:p>
        </p:txBody>
      </p:sp>
      <p:grpSp>
        <p:nvGrpSpPr>
          <p:cNvPr id="123" name="Group 122"/>
          <p:cNvGrpSpPr/>
          <p:nvPr/>
        </p:nvGrpSpPr>
        <p:grpSpPr>
          <a:xfrm>
            <a:off x="4072646" y="3668789"/>
            <a:ext cx="640756" cy="688702"/>
            <a:chOff x="7689453" y="3762134"/>
            <a:chExt cx="381000" cy="738187"/>
          </a:xfrm>
        </p:grpSpPr>
        <p:sp>
          <p:nvSpPr>
            <p:cNvPr id="124"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25"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6"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7"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8"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9"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0"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1"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2"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3"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34"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5"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36" name="Group 135"/>
          <p:cNvGrpSpPr/>
          <p:nvPr/>
        </p:nvGrpSpPr>
        <p:grpSpPr>
          <a:xfrm>
            <a:off x="840465" y="4023449"/>
            <a:ext cx="466017" cy="345550"/>
            <a:chOff x="3789359" y="2959092"/>
            <a:chExt cx="466725" cy="346074"/>
          </a:xfrm>
        </p:grpSpPr>
        <p:sp>
          <p:nvSpPr>
            <p:cNvPr id="137"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38"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39"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40"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sp>
        <p:nvSpPr>
          <p:cNvPr id="141"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tx2">
                <a:lumMod val="40000"/>
                <a:lumOff val="60000"/>
              </a:schemeClr>
            </a:solidFill>
            <a:prstDash val="solid"/>
          </a:ln>
          <a:effectLst/>
        </p:spPr>
        <p:txBody>
          <a:bodyPr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A6A6A6">
                  <a:lumMod val="50000"/>
                </a:srgbClr>
              </a:solidFill>
              <a:effectLst/>
              <a:uLnTx/>
              <a:uFillTx/>
              <a:ea typeface="Apple LiGothic Medium"/>
              <a:cs typeface="Apple LiGothic Medium"/>
            </a:endParaRPr>
          </a:p>
        </p:txBody>
      </p:sp>
      <p:grpSp>
        <p:nvGrpSpPr>
          <p:cNvPr id="142" name="Group 141"/>
          <p:cNvGrpSpPr/>
          <p:nvPr/>
        </p:nvGrpSpPr>
        <p:grpSpPr>
          <a:xfrm>
            <a:off x="4799886" y="4086154"/>
            <a:ext cx="123031" cy="250031"/>
            <a:chOff x="7310438" y="4252274"/>
            <a:chExt cx="123031" cy="250031"/>
          </a:xfrm>
        </p:grpSpPr>
        <p:sp>
          <p:nvSpPr>
            <p:cNvPr id="143"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4"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5" name="Group 144"/>
          <p:cNvGrpSpPr/>
          <p:nvPr/>
        </p:nvGrpSpPr>
        <p:grpSpPr>
          <a:xfrm>
            <a:off x="4993448" y="4087427"/>
            <a:ext cx="123031" cy="250031"/>
            <a:chOff x="7310438" y="4252274"/>
            <a:chExt cx="123031" cy="250031"/>
          </a:xfrm>
        </p:grpSpPr>
        <p:sp>
          <p:nvSpPr>
            <p:cNvPr id="14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7"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8" name="Group 147"/>
          <p:cNvGrpSpPr/>
          <p:nvPr/>
        </p:nvGrpSpPr>
        <p:grpSpPr>
          <a:xfrm>
            <a:off x="3852289" y="4088063"/>
            <a:ext cx="123031" cy="250031"/>
            <a:chOff x="7310438" y="4252274"/>
            <a:chExt cx="123031" cy="250031"/>
          </a:xfrm>
        </p:grpSpPr>
        <p:sp>
          <p:nvSpPr>
            <p:cNvPr id="14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0"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1" name="Group 150"/>
          <p:cNvGrpSpPr/>
          <p:nvPr/>
        </p:nvGrpSpPr>
        <p:grpSpPr>
          <a:xfrm>
            <a:off x="7190856" y="4086154"/>
            <a:ext cx="123031" cy="250031"/>
            <a:chOff x="7310438" y="4252274"/>
            <a:chExt cx="123031" cy="250031"/>
          </a:xfrm>
        </p:grpSpPr>
        <p:sp>
          <p:nvSpPr>
            <p:cNvPr id="15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4" name="Group 153"/>
          <p:cNvGrpSpPr/>
          <p:nvPr/>
        </p:nvGrpSpPr>
        <p:grpSpPr>
          <a:xfrm>
            <a:off x="7384418" y="4087427"/>
            <a:ext cx="123031" cy="250031"/>
            <a:chOff x="7310438" y="4252274"/>
            <a:chExt cx="123031" cy="250031"/>
          </a:xfrm>
        </p:grpSpPr>
        <p:sp>
          <p:nvSpPr>
            <p:cNvPr id="15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7" name="Group 156"/>
          <p:cNvGrpSpPr/>
          <p:nvPr/>
        </p:nvGrpSpPr>
        <p:grpSpPr>
          <a:xfrm>
            <a:off x="8447683" y="4086154"/>
            <a:ext cx="123031" cy="250031"/>
            <a:chOff x="7310438" y="4252274"/>
            <a:chExt cx="123031" cy="250031"/>
          </a:xfrm>
        </p:grpSpPr>
        <p:sp>
          <p:nvSpPr>
            <p:cNvPr id="15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0" name="Group 159"/>
          <p:cNvGrpSpPr/>
          <p:nvPr/>
        </p:nvGrpSpPr>
        <p:grpSpPr>
          <a:xfrm>
            <a:off x="8641245" y="4087427"/>
            <a:ext cx="123031" cy="250031"/>
            <a:chOff x="7310438" y="4252274"/>
            <a:chExt cx="123031" cy="250031"/>
          </a:xfrm>
        </p:grpSpPr>
        <p:sp>
          <p:nvSpPr>
            <p:cNvPr id="16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Tree>
    <p:extLst>
      <p:ext uri="{BB962C8B-B14F-4D97-AF65-F5344CB8AC3E}">
        <p14:creationId xmlns:p14="http://schemas.microsoft.com/office/powerpoint/2010/main" val="1204176547"/>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489098"/>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000" dirty="0" smtClean="0">
                <a:solidFill>
                  <a:schemeClr val="accent2">
                    <a:lumMod val="75000"/>
                  </a:schemeClr>
                </a:solidFill>
              </a:rPr>
              <a:t>『</a:t>
            </a:r>
            <a:r>
              <a:rPr lang="ja-JP" altLang="en-US" sz="2000" dirty="0">
                <a:solidFill>
                  <a:schemeClr val="accent2">
                    <a:lumMod val="75000"/>
                  </a:schemeClr>
                </a:solidFill>
              </a:rPr>
              <a:t>内部の脆弱性を把握し、外部から</a:t>
            </a:r>
            <a:r>
              <a:rPr lang="ja-JP" altLang="en-US" sz="2000" dirty="0" smtClean="0">
                <a:solidFill>
                  <a:schemeClr val="accent2">
                    <a:lumMod val="75000"/>
                  </a:schemeClr>
                </a:solidFill>
              </a:rPr>
              <a:t>の攻撃</a:t>
            </a:r>
            <a:r>
              <a:rPr lang="ja-JP" altLang="en-US" sz="2000" dirty="0">
                <a:solidFill>
                  <a:schemeClr val="accent2">
                    <a:lumMod val="75000"/>
                  </a:schemeClr>
                </a:solidFill>
              </a:rPr>
              <a:t>を効果的に防御！</a:t>
            </a:r>
            <a:r>
              <a:rPr lang="en-US" altLang="ja-JP" sz="2000" dirty="0" smtClean="0">
                <a:solidFill>
                  <a:schemeClr val="accent2">
                    <a:lumMod val="75000"/>
                  </a:schemeClr>
                </a:solidFill>
              </a:rPr>
              <a:t>』</a:t>
            </a:r>
            <a:endParaRPr lang="ja-JP" altLang="en-US" sz="2000" dirty="0">
              <a:solidFill>
                <a:schemeClr val="accent2">
                  <a:lumMod val="75000"/>
                </a:schemeClr>
              </a:solidFill>
            </a:endParaRPr>
          </a:p>
        </p:txBody>
      </p:sp>
      <p:sp>
        <p:nvSpPr>
          <p:cNvPr id="10" name="TextBox 9"/>
          <p:cNvSpPr txBox="1"/>
          <p:nvPr/>
        </p:nvSpPr>
        <p:spPr>
          <a:xfrm>
            <a:off x="437767" y="924586"/>
            <a:ext cx="8406556" cy="175432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dirty="0" smtClean="0">
                <a:latin typeface="MS PGothic" charset="-128"/>
                <a:ea typeface="MS PGothic" charset="-128"/>
                <a:cs typeface="MS PGothic" charset="-128"/>
              </a:rPr>
              <a:t>脆弱性を突かれて外部から攻撃</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サーバが侵害されランサムウェアにて</a:t>
            </a:r>
            <a:r>
              <a:rPr lang="ja-JP" altLang="en-US" dirty="0" smtClean="0">
                <a:latin typeface="MS PGothic" charset="-128"/>
                <a:ea typeface="MS PGothic" charset="-128"/>
                <a:cs typeface="MS PGothic" charset="-128"/>
              </a:rPr>
              <a:t>システム ダウン</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外部への通信も発見されゲートウェイで通信を全断</a:t>
            </a:r>
            <a:endParaRPr lang="en-US" dirty="0">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外部から攻撃、内部から外部への通信、さらに内部のノードの可視化が必要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既存の</a:t>
            </a:r>
            <a:r>
              <a:rPr lang="en-US" altLang="ja-JP" dirty="0" smtClean="0">
                <a:solidFill>
                  <a:schemeClr val="accent2">
                    <a:lumMod val="75000"/>
                  </a:schemeClr>
                </a:solidFill>
                <a:latin typeface="MS PGothic" charset="-128"/>
                <a:ea typeface="MS PGothic" charset="-128"/>
                <a:cs typeface="MS PGothic" charset="-128"/>
              </a:rPr>
              <a:t>FW</a:t>
            </a:r>
            <a:r>
              <a:rPr lang="ja-JP" altLang="en-US" dirty="0" smtClean="0">
                <a:solidFill>
                  <a:schemeClr val="accent2">
                    <a:lumMod val="75000"/>
                  </a:schemeClr>
                </a:solidFill>
                <a:latin typeface="MS PGothic" charset="-128"/>
                <a:ea typeface="MS PGothic" charset="-128"/>
                <a:cs typeface="MS PGothic" charset="-128"/>
              </a:rPr>
              <a:t>では止められない。信頼性の高い</a:t>
            </a:r>
            <a:r>
              <a:rPr lang="en-US" altLang="ja-JP" dirty="0" smtClean="0">
                <a:solidFill>
                  <a:schemeClr val="accent2">
                    <a:lumMod val="75000"/>
                  </a:schemeClr>
                </a:solidFill>
                <a:latin typeface="MS PGothic" charset="-128"/>
                <a:ea typeface="MS PGothic" charset="-128"/>
                <a:cs typeface="MS PGothic" charset="-128"/>
              </a:rPr>
              <a:t>IPS</a:t>
            </a:r>
            <a:r>
              <a:rPr lang="ja-JP" altLang="en-US" dirty="0" smtClean="0">
                <a:solidFill>
                  <a:schemeClr val="accent2">
                    <a:lumMod val="75000"/>
                  </a:schemeClr>
                </a:solidFill>
                <a:latin typeface="MS PGothic" charset="-128"/>
                <a:ea typeface="MS PGothic" charset="-128"/>
                <a:cs typeface="MS PGothic" charset="-128"/>
              </a:rPr>
              <a:t>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単発の防御ではなく、継続した運用が可能な、わかりやすいシステムが必要</a:t>
            </a:r>
            <a:endParaRPr lang="en-US" altLang="ja-JP" dirty="0" smtClean="0">
              <a:solidFill>
                <a:schemeClr val="accent2">
                  <a:lumMod val="75000"/>
                </a:schemeClr>
              </a:solidFill>
              <a:latin typeface="MS PGothic" charset="-128"/>
              <a:ea typeface="MS PGothic" charset="-128"/>
              <a:cs typeface="MS PGothic" charset="-128"/>
            </a:endParaRPr>
          </a:p>
        </p:txBody>
      </p:sp>
      <p:sp>
        <p:nvSpPr>
          <p:cNvPr id="29" name="Rectangle 28"/>
          <p:cNvSpPr/>
          <p:nvPr/>
        </p:nvSpPr>
        <p:spPr>
          <a:xfrm>
            <a:off x="0" y="2913315"/>
            <a:ext cx="9152789" cy="325862"/>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シスコ ソリューション</a:t>
            </a:r>
            <a:r>
              <a:rPr lang="ja-JP" altLang="en-US" dirty="0" smtClean="0"/>
              <a:t>で解決！</a:t>
            </a:r>
            <a:endParaRPr lang="en-US" dirty="0" smtClean="0"/>
          </a:p>
        </p:txBody>
      </p:sp>
      <p:sp>
        <p:nvSpPr>
          <p:cNvPr id="30" name="Rectangle 29"/>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 2</a:t>
            </a:r>
            <a:endParaRPr lang="en-US" sz="1400" dirty="0">
              <a:solidFill>
                <a:schemeClr val="bg1"/>
              </a:solidFill>
            </a:endParaRPr>
          </a:p>
        </p:txBody>
      </p:sp>
      <p:sp>
        <p:nvSpPr>
          <p:cNvPr id="32" name="TextBox 31"/>
          <p:cNvSpPr txBox="1"/>
          <p:nvPr/>
        </p:nvSpPr>
        <p:spPr>
          <a:xfrm>
            <a:off x="2835417" y="4247077"/>
            <a:ext cx="2732608"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Cisco AMP for Endpoints</a:t>
            </a:r>
            <a:endParaRPr lang="en-US" altLang="ja-JP" sz="1400" dirty="0" smtClean="0"/>
          </a:p>
        </p:txBody>
      </p:sp>
      <p:sp>
        <p:nvSpPr>
          <p:cNvPr id="2" name="TextBox 1"/>
          <p:cNvSpPr txBox="1"/>
          <p:nvPr/>
        </p:nvSpPr>
        <p:spPr>
          <a:xfrm>
            <a:off x="2577077" y="3350655"/>
            <a:ext cx="4171463"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a:t>Cisco </a:t>
            </a:r>
            <a:r>
              <a:rPr lang="en-US" dirty="0" smtClean="0"/>
              <a:t>ASA/</a:t>
            </a:r>
            <a:r>
              <a:rPr lang="en-US" altLang="ja-JP" dirty="0" smtClean="0"/>
              <a:t>FP</a:t>
            </a:r>
            <a:r>
              <a:rPr lang="ja-JP" altLang="en-US" dirty="0" smtClean="0"/>
              <a:t>次世代型ファイアウォール</a:t>
            </a:r>
            <a:endParaRPr lang="en-US" dirty="0" err="1"/>
          </a:p>
        </p:txBody>
      </p:sp>
      <p:sp>
        <p:nvSpPr>
          <p:cNvPr id="37" name="Rectangle 36"/>
          <p:cNvSpPr/>
          <p:nvPr/>
        </p:nvSpPr>
        <p:spPr>
          <a:xfrm>
            <a:off x="-8789" y="3866591"/>
            <a:ext cx="9152789" cy="325862"/>
          </a:xfrm>
          <a:prstGeom prst="rect">
            <a:avLst/>
          </a:prstGeom>
          <a:solidFill>
            <a:schemeClr val="accent2">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さらなるセキュリティ</a:t>
            </a:r>
            <a:r>
              <a:rPr lang="ja-JP" altLang="en-US" smtClean="0"/>
              <a:t>対策でより高度なセキュリティを実現！</a:t>
            </a:r>
            <a:endParaRPr lang="en-US" dirty="0" smtClean="0"/>
          </a:p>
        </p:txBody>
      </p:sp>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0059" y="3721992"/>
            <a:ext cx="1096380" cy="1033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0" name="Picture 19"/>
          <p:cNvPicPr>
            <a:picLocks noChangeAspect="1"/>
          </p:cNvPicPr>
          <p:nvPr/>
        </p:nvPicPr>
        <p:blipFill>
          <a:blip r:embed="rId5"/>
          <a:stretch>
            <a:fillRect/>
          </a:stretch>
        </p:blipFill>
        <p:spPr>
          <a:xfrm>
            <a:off x="1480059" y="3487972"/>
            <a:ext cx="1096380" cy="203545"/>
          </a:xfrm>
          <a:prstGeom prst="rect">
            <a:avLst/>
          </a:prstGeom>
        </p:spPr>
      </p:pic>
      <p:pic>
        <p:nvPicPr>
          <p:cNvPr id="21" name="Picture 20"/>
          <p:cNvPicPr>
            <a:picLocks noChangeAspect="1"/>
          </p:cNvPicPr>
          <p:nvPr/>
        </p:nvPicPr>
        <p:blipFill>
          <a:blip r:embed="rId6"/>
          <a:stretch>
            <a:fillRect/>
          </a:stretch>
        </p:blipFill>
        <p:spPr>
          <a:xfrm>
            <a:off x="1753000" y="3298809"/>
            <a:ext cx="550497" cy="174771"/>
          </a:xfrm>
          <a:prstGeom prst="rect">
            <a:avLst/>
          </a:prstGeom>
        </p:spPr>
      </p:pic>
      <p:pic>
        <p:nvPicPr>
          <p:cNvPr id="22" name="Picture 2" descr="/Users/njito/Library/Group Containers/UBF8T346G9.Office/msoclip1/01/ADAF3FA9-9D48-8040-869A-789F1F775B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85100" y="4202802"/>
            <a:ext cx="413607" cy="413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47648"/>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358219" y="2071717"/>
            <a:ext cx="2438843" cy="897726"/>
          </a:xfrm>
          <a:custGeom>
            <a:avLst/>
            <a:gdLst>
              <a:gd name="connsiteX0" fmla="*/ 0 w 4204354"/>
              <a:gd name="connsiteY0" fmla="*/ 1112363 h 1112363"/>
              <a:gd name="connsiteX1" fmla="*/ 2865748 w 4204354"/>
              <a:gd name="connsiteY1" fmla="*/ 254524 h 1112363"/>
              <a:gd name="connsiteX2" fmla="*/ 4204354 w 4204354"/>
              <a:gd name="connsiteY2" fmla="*/ 0 h 1112363"/>
            </a:gdLst>
            <a:ahLst/>
            <a:cxnLst>
              <a:cxn ang="0">
                <a:pos x="connsiteX0" y="connsiteY0"/>
              </a:cxn>
              <a:cxn ang="0">
                <a:pos x="connsiteX1" y="connsiteY1"/>
              </a:cxn>
              <a:cxn ang="0">
                <a:pos x="connsiteX2" y="connsiteY2"/>
              </a:cxn>
            </a:cxnLst>
            <a:rect l="l" t="t" r="r" b="b"/>
            <a:pathLst>
              <a:path w="4204354" h="1112363">
                <a:moveTo>
                  <a:pt x="0" y="1112363"/>
                </a:moveTo>
                <a:cubicBezTo>
                  <a:pt x="1082511" y="776140"/>
                  <a:pt x="2165022" y="439918"/>
                  <a:pt x="2865748" y="254524"/>
                </a:cubicBezTo>
                <a:cubicBezTo>
                  <a:pt x="3566474" y="69130"/>
                  <a:pt x="4204354" y="0"/>
                  <a:pt x="4204354" y="0"/>
                </a:cubicBezTo>
              </a:path>
            </a:pathLst>
          </a:custGeom>
          <a:noFill/>
          <a:ln cap="rnd">
            <a:solidFill>
              <a:schemeClr val="accent2">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ular Callout 222"/>
          <p:cNvSpPr/>
          <p:nvPr/>
        </p:nvSpPr>
        <p:spPr>
          <a:xfrm>
            <a:off x="4618058" y="1045018"/>
            <a:ext cx="2634314" cy="1882142"/>
          </a:xfrm>
          <a:prstGeom prst="wedgeRoundRectCallout">
            <a:avLst>
              <a:gd name="adj1" fmla="val -57129"/>
              <a:gd name="adj2" fmla="val 3060"/>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7" name="TextBox 86"/>
          <p:cNvSpPr txBox="1"/>
          <p:nvPr/>
        </p:nvSpPr>
        <p:spPr>
          <a:xfrm>
            <a:off x="799666"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smtClean="0">
                <a:solidFill>
                  <a:schemeClr val="tx1">
                    <a:lumMod val="40000"/>
                    <a:lumOff val="60000"/>
                  </a:schemeClr>
                </a:solidFill>
              </a:rPr>
              <a:t>端末</a:t>
            </a:r>
            <a:endParaRPr lang="en-US" sz="1400" dirty="0" smtClean="0">
              <a:solidFill>
                <a:schemeClr val="tx1">
                  <a:lumMod val="40000"/>
                  <a:lumOff val="60000"/>
                </a:schemeClr>
              </a:solidFill>
            </a:endParaRPr>
          </a:p>
        </p:txBody>
      </p:sp>
      <p:sp>
        <p:nvSpPr>
          <p:cNvPr id="88" name="TextBox 87"/>
          <p:cNvSpPr txBox="1"/>
          <p:nvPr/>
        </p:nvSpPr>
        <p:spPr>
          <a:xfrm>
            <a:off x="3271596" y="4368835"/>
            <a:ext cx="227979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キャンパス、オープン エリア</a:t>
            </a:r>
            <a:endParaRPr lang="en-US" sz="1400" dirty="0" smtClean="0">
              <a:solidFill>
                <a:schemeClr val="tx2">
                  <a:lumMod val="75000"/>
                </a:schemeClr>
              </a:solidFill>
            </a:endParaRPr>
          </a:p>
        </p:txBody>
      </p:sp>
      <p:sp>
        <p:nvSpPr>
          <p:cNvPr id="89" name="TextBox 88"/>
          <p:cNvSpPr txBox="1"/>
          <p:nvPr/>
        </p:nvSpPr>
        <p:spPr>
          <a:xfrm>
            <a:off x="7164778" y="4368832"/>
            <a:ext cx="1478290"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業務、研究</a:t>
            </a:r>
            <a:r>
              <a:rPr lang="ja-JP" altLang="en-US" sz="1400" dirty="0" smtClean="0">
                <a:solidFill>
                  <a:schemeClr val="tx2">
                    <a:lumMod val="75000"/>
                  </a:schemeClr>
                </a:solidFill>
              </a:rPr>
              <a:t>エリア</a:t>
            </a:r>
            <a:endParaRPr lang="en-US" sz="1400" dirty="0" smtClean="0">
              <a:solidFill>
                <a:schemeClr val="tx2">
                  <a:lumMod val="75000"/>
                </a:schemeClr>
              </a:solidFill>
            </a:endParaRPr>
          </a:p>
        </p:txBody>
      </p:sp>
      <p:sp>
        <p:nvSpPr>
          <p:cNvPr id="123" name="Rectangle 168"/>
          <p:cNvSpPr>
            <a:spLocks noChangeArrowheads="1"/>
          </p:cNvSpPr>
          <p:nvPr/>
        </p:nvSpPr>
        <p:spPr bwMode="auto">
          <a:xfrm>
            <a:off x="2745428" y="2093822"/>
            <a:ext cx="187262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en-US" sz="1200" dirty="0" smtClean="0">
                <a:solidFill>
                  <a:srgbClr val="192954"/>
                </a:solidFill>
              </a:rPr>
              <a:t>ASA/FP</a:t>
            </a:r>
          </a:p>
          <a:p>
            <a:pPr algn="ctr" defTabSz="457162" eaLnBrk="1" hangingPunct="1"/>
            <a:r>
              <a:rPr lang="ja-JP" altLang="en-US" sz="1200" dirty="0" smtClean="0">
                <a:solidFill>
                  <a:srgbClr val="192954"/>
                </a:solidFill>
              </a:rPr>
              <a:t>次世代型ファイアウォール</a:t>
            </a:r>
            <a:endParaRPr kumimoji="0" lang="en-US" altLang="en-US" sz="1200" dirty="0">
              <a:solidFill>
                <a:srgbClr val="192954"/>
              </a:solidFill>
            </a:endParaRPr>
          </a:p>
        </p:txBody>
      </p:sp>
      <p:sp>
        <p:nvSpPr>
          <p:cNvPr id="183" name="Rectangle 182"/>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grpSp>
        <p:nvGrpSpPr>
          <p:cNvPr id="177" name="Group 176"/>
          <p:cNvGrpSpPr/>
          <p:nvPr/>
        </p:nvGrpSpPr>
        <p:grpSpPr>
          <a:xfrm>
            <a:off x="4072646" y="3668789"/>
            <a:ext cx="640756" cy="688702"/>
            <a:chOff x="7689453" y="3762134"/>
            <a:chExt cx="381000" cy="738187"/>
          </a:xfrm>
        </p:grpSpPr>
        <p:sp>
          <p:nvSpPr>
            <p:cNvPr id="179"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8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5"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6"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7"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8"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9"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0"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1"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2"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3"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4"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95" name="Group 194"/>
          <p:cNvGrpSpPr/>
          <p:nvPr/>
        </p:nvGrpSpPr>
        <p:grpSpPr>
          <a:xfrm>
            <a:off x="840465" y="4023449"/>
            <a:ext cx="466017" cy="345550"/>
            <a:chOff x="3789359" y="2959092"/>
            <a:chExt cx="466725" cy="346074"/>
          </a:xfrm>
        </p:grpSpPr>
        <p:sp>
          <p:nvSpPr>
            <p:cNvPr id="196"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7"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tx2">
                  <a:lumMod val="40000"/>
                  <a:lumOff val="60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99"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sp>
        <p:nvSpPr>
          <p:cNvPr id="200" name="Freeform 76"/>
          <p:cNvSpPr>
            <a:spLocks noChangeAspect="1"/>
          </p:cNvSpPr>
          <p:nvPr/>
        </p:nvSpPr>
        <p:spPr>
          <a:xfrm>
            <a:off x="1504142" y="3872668"/>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tx2">
                <a:lumMod val="40000"/>
                <a:lumOff val="60000"/>
              </a:schemeClr>
            </a:solidFill>
            <a:prstDash val="solid"/>
          </a:ln>
          <a:effectLst/>
        </p:spPr>
        <p:txBody>
          <a:bodyPr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A6A6A6">
                  <a:lumMod val="50000"/>
                </a:srgbClr>
              </a:solidFill>
              <a:effectLst/>
              <a:uLnTx/>
              <a:uFillTx/>
              <a:ea typeface="Apple LiGothic Medium"/>
              <a:cs typeface="Apple LiGothic Medium"/>
            </a:endParaRPr>
          </a:p>
        </p:txBody>
      </p:sp>
      <p:grpSp>
        <p:nvGrpSpPr>
          <p:cNvPr id="201" name="Group 200"/>
          <p:cNvGrpSpPr/>
          <p:nvPr/>
        </p:nvGrpSpPr>
        <p:grpSpPr>
          <a:xfrm>
            <a:off x="4799886" y="4086154"/>
            <a:ext cx="123031" cy="250031"/>
            <a:chOff x="7310438" y="4252274"/>
            <a:chExt cx="123031" cy="250031"/>
          </a:xfrm>
        </p:grpSpPr>
        <p:sp>
          <p:nvSpPr>
            <p:cNvPr id="20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4" name="Group 203"/>
          <p:cNvGrpSpPr/>
          <p:nvPr/>
        </p:nvGrpSpPr>
        <p:grpSpPr>
          <a:xfrm>
            <a:off x="4993448" y="4087427"/>
            <a:ext cx="123031" cy="250031"/>
            <a:chOff x="7310438" y="4252274"/>
            <a:chExt cx="123031" cy="250031"/>
          </a:xfrm>
        </p:grpSpPr>
        <p:sp>
          <p:nvSpPr>
            <p:cNvPr id="20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7" name="Group 206"/>
          <p:cNvGrpSpPr/>
          <p:nvPr/>
        </p:nvGrpSpPr>
        <p:grpSpPr>
          <a:xfrm>
            <a:off x="3852289" y="4088063"/>
            <a:ext cx="123031" cy="250031"/>
            <a:chOff x="7310438" y="4252274"/>
            <a:chExt cx="123031" cy="250031"/>
          </a:xfrm>
        </p:grpSpPr>
        <p:sp>
          <p:nvSpPr>
            <p:cNvPr id="20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0" name="Group 209"/>
          <p:cNvGrpSpPr/>
          <p:nvPr/>
        </p:nvGrpSpPr>
        <p:grpSpPr>
          <a:xfrm>
            <a:off x="7190856" y="4086154"/>
            <a:ext cx="123031" cy="250031"/>
            <a:chOff x="7310438" y="4252274"/>
            <a:chExt cx="123031" cy="250031"/>
          </a:xfrm>
        </p:grpSpPr>
        <p:sp>
          <p:nvSpPr>
            <p:cNvPr id="21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3" name="Group 212"/>
          <p:cNvGrpSpPr/>
          <p:nvPr/>
        </p:nvGrpSpPr>
        <p:grpSpPr>
          <a:xfrm>
            <a:off x="7384418" y="4087427"/>
            <a:ext cx="123031" cy="250031"/>
            <a:chOff x="7310438" y="4252274"/>
            <a:chExt cx="123031" cy="250031"/>
          </a:xfrm>
        </p:grpSpPr>
        <p:sp>
          <p:nvSpPr>
            <p:cNvPr id="21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5"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6" name="Group 215"/>
          <p:cNvGrpSpPr/>
          <p:nvPr/>
        </p:nvGrpSpPr>
        <p:grpSpPr>
          <a:xfrm>
            <a:off x="8447683" y="4086154"/>
            <a:ext cx="123031" cy="250031"/>
            <a:chOff x="7310438" y="4252274"/>
            <a:chExt cx="123031" cy="250031"/>
          </a:xfrm>
        </p:grpSpPr>
        <p:sp>
          <p:nvSpPr>
            <p:cNvPr id="217"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8"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9" name="Group 218"/>
          <p:cNvGrpSpPr/>
          <p:nvPr/>
        </p:nvGrpSpPr>
        <p:grpSpPr>
          <a:xfrm>
            <a:off x="8641245" y="4087427"/>
            <a:ext cx="123031" cy="250031"/>
            <a:chOff x="7310438" y="4252274"/>
            <a:chExt cx="123031" cy="250031"/>
          </a:xfrm>
        </p:grpSpPr>
        <p:sp>
          <p:nvSpPr>
            <p:cNvPr id="220"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1"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
        <p:nvSpPr>
          <p:cNvPr id="13" name="Freeform 12"/>
          <p:cNvSpPr/>
          <p:nvPr/>
        </p:nvSpPr>
        <p:spPr>
          <a:xfrm>
            <a:off x="5052767" y="3026004"/>
            <a:ext cx="877286" cy="772998"/>
          </a:xfrm>
          <a:custGeom>
            <a:avLst/>
            <a:gdLst>
              <a:gd name="connsiteX0" fmla="*/ 876693 w 877286"/>
              <a:gd name="connsiteY0" fmla="*/ 0 h 772998"/>
              <a:gd name="connsiteX1" fmla="*/ 735291 w 877286"/>
              <a:gd name="connsiteY1" fmla="*/ 461914 h 772998"/>
              <a:gd name="connsiteX2" fmla="*/ 0 w 877286"/>
              <a:gd name="connsiteY2" fmla="*/ 772998 h 772998"/>
            </a:gdLst>
            <a:ahLst/>
            <a:cxnLst>
              <a:cxn ang="0">
                <a:pos x="connsiteX0" y="connsiteY0"/>
              </a:cxn>
              <a:cxn ang="0">
                <a:pos x="connsiteX1" y="connsiteY1"/>
              </a:cxn>
              <a:cxn ang="0">
                <a:pos x="connsiteX2" y="connsiteY2"/>
              </a:cxn>
            </a:cxnLst>
            <a:rect l="l" t="t" r="r" b="b"/>
            <a:pathLst>
              <a:path w="877286" h="772998">
                <a:moveTo>
                  <a:pt x="876693" y="0"/>
                </a:moveTo>
                <a:cubicBezTo>
                  <a:pt x="879049" y="166540"/>
                  <a:pt x="881406" y="333081"/>
                  <a:pt x="735291" y="461914"/>
                </a:cubicBezTo>
                <a:cubicBezTo>
                  <a:pt x="589176" y="590747"/>
                  <a:pt x="0" y="772998"/>
                  <a:pt x="0" y="772998"/>
                </a:cubicBezTo>
              </a:path>
            </a:pathLst>
          </a:custGeom>
          <a:noFill/>
          <a:ln cap="rnd">
            <a:solidFill>
              <a:schemeClr val="accent6">
                <a:lumMod val="75000"/>
              </a:schemeClr>
            </a:solidFill>
            <a:headEnd type="triangl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Freeform 239"/>
          <p:cNvSpPr/>
          <p:nvPr/>
        </p:nvSpPr>
        <p:spPr>
          <a:xfrm flipH="1">
            <a:off x="6390045" y="3032131"/>
            <a:ext cx="877286" cy="772998"/>
          </a:xfrm>
          <a:custGeom>
            <a:avLst/>
            <a:gdLst>
              <a:gd name="connsiteX0" fmla="*/ 876693 w 877286"/>
              <a:gd name="connsiteY0" fmla="*/ 0 h 772998"/>
              <a:gd name="connsiteX1" fmla="*/ 735291 w 877286"/>
              <a:gd name="connsiteY1" fmla="*/ 461914 h 772998"/>
              <a:gd name="connsiteX2" fmla="*/ 0 w 877286"/>
              <a:gd name="connsiteY2" fmla="*/ 772998 h 772998"/>
            </a:gdLst>
            <a:ahLst/>
            <a:cxnLst>
              <a:cxn ang="0">
                <a:pos x="connsiteX0" y="connsiteY0"/>
              </a:cxn>
              <a:cxn ang="0">
                <a:pos x="connsiteX1" y="connsiteY1"/>
              </a:cxn>
              <a:cxn ang="0">
                <a:pos x="connsiteX2" y="connsiteY2"/>
              </a:cxn>
            </a:cxnLst>
            <a:rect l="l" t="t" r="r" b="b"/>
            <a:pathLst>
              <a:path w="877286" h="772998">
                <a:moveTo>
                  <a:pt x="876693" y="0"/>
                </a:moveTo>
                <a:cubicBezTo>
                  <a:pt x="879049" y="166540"/>
                  <a:pt x="881406" y="333081"/>
                  <a:pt x="735291" y="461914"/>
                </a:cubicBezTo>
                <a:cubicBezTo>
                  <a:pt x="589176" y="590747"/>
                  <a:pt x="0" y="772998"/>
                  <a:pt x="0" y="772998"/>
                </a:cubicBezTo>
              </a:path>
            </a:pathLst>
          </a:custGeom>
          <a:noFill/>
          <a:ln cap="rnd">
            <a:solidFill>
              <a:schemeClr val="accent6">
                <a:lumMod val="60000"/>
                <a:lumOff val="40000"/>
              </a:schemeClr>
            </a:solidFill>
            <a:headEnd type="triangl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168"/>
          <p:cNvSpPr>
            <a:spLocks noChangeArrowheads="1"/>
          </p:cNvSpPr>
          <p:nvPr/>
        </p:nvSpPr>
        <p:spPr bwMode="auto">
          <a:xfrm>
            <a:off x="4867194" y="3181670"/>
            <a:ext cx="2573140"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わかりやすい</a:t>
            </a:r>
            <a:r>
              <a:rPr lang="ja-JP" altLang="en-US" sz="1200" dirty="0" smtClean="0">
                <a:solidFill>
                  <a:srgbClr val="192954"/>
                </a:solidFill>
              </a:rPr>
              <a:t>サマリー レポート</a:t>
            </a:r>
            <a:r>
              <a:rPr lang="ja-JP" altLang="en-US" sz="1200" dirty="0" smtClean="0">
                <a:solidFill>
                  <a:srgbClr val="192954"/>
                </a:solidFill>
              </a:rPr>
              <a:t>により</a:t>
            </a:r>
            <a:endParaRPr lang="en-US" altLang="ja-JP" sz="1200" dirty="0" smtClean="0">
              <a:solidFill>
                <a:srgbClr val="192954"/>
              </a:solidFill>
            </a:endParaRPr>
          </a:p>
          <a:p>
            <a:pPr algn="ctr" defTabSz="457162" eaLnBrk="1" hangingPunct="1"/>
            <a:r>
              <a:rPr lang="ja-JP" altLang="en-US" sz="1200" dirty="0" smtClean="0">
                <a:solidFill>
                  <a:srgbClr val="192954"/>
                </a:solidFill>
              </a:rPr>
              <a:t>現状把握が容易</a:t>
            </a:r>
            <a:endParaRPr kumimoji="0" lang="en-US" altLang="en-US" sz="1200" dirty="0">
              <a:solidFill>
                <a:srgbClr val="192954"/>
              </a:solidFill>
            </a:endParaRPr>
          </a:p>
        </p:txBody>
      </p:sp>
      <p:sp>
        <p:nvSpPr>
          <p:cNvPr id="245" name="Snip Diagonal Corner Rectangle 3"/>
          <p:cNvSpPr>
            <a:spLocks noChangeAspect="1"/>
          </p:cNvSpPr>
          <p:nvPr/>
        </p:nvSpPr>
        <p:spPr>
          <a:xfrm>
            <a:off x="7134843" y="338388"/>
            <a:ext cx="1586691" cy="907655"/>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rgbClr val="FFFFFF"/>
              </a:solidFill>
              <a:latin typeface="Trade Gothic LT Std"/>
              <a:ea typeface="ＭＳ Ｐゴシック"/>
              <a:cs typeface="Trade Gothic LT Std"/>
            </a:endParaRPr>
          </a:p>
        </p:txBody>
      </p:sp>
      <p:pic>
        <p:nvPicPr>
          <p:cNvPr id="246" name="Picture 3" descr="TalosLogo_dropshadow_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588" y="755542"/>
            <a:ext cx="1166985" cy="388995"/>
          </a:xfrm>
          <a:prstGeom prst="rect">
            <a:avLst/>
          </a:prstGeom>
        </p:spPr>
      </p:pic>
      <p:sp>
        <p:nvSpPr>
          <p:cNvPr id="247" name="Rectangle 168"/>
          <p:cNvSpPr>
            <a:spLocks noChangeArrowheads="1"/>
          </p:cNvSpPr>
          <p:nvPr/>
        </p:nvSpPr>
        <p:spPr bwMode="auto">
          <a:xfrm>
            <a:off x="7272250" y="1307852"/>
            <a:ext cx="1891628" cy="1806350"/>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62" eaLnBrk="1" hangingPunct="1"/>
            <a:r>
              <a:rPr kumimoji="0" lang="en-US" altLang="en-US" sz="1200" dirty="0" err="1" smtClean="0">
                <a:solidFill>
                  <a:srgbClr val="192954"/>
                </a:solidFill>
              </a:rPr>
              <a:t>Talos</a:t>
            </a:r>
            <a:r>
              <a:rPr kumimoji="0" lang="ja-JP" altLang="en-US" sz="1200" dirty="0" smtClean="0">
                <a:solidFill>
                  <a:srgbClr val="192954"/>
                </a:solidFill>
              </a:rPr>
              <a:t>データを最大限</a:t>
            </a:r>
            <a:r>
              <a:rPr kumimoji="0" lang="ja-JP" altLang="en-US" sz="1200" dirty="0" smtClean="0">
                <a:solidFill>
                  <a:srgbClr val="192954"/>
                </a:solidFill>
              </a:rPr>
              <a:t>に</a:t>
            </a:r>
            <a:r>
              <a:rPr kumimoji="0" lang="en-US" altLang="ja-JP" sz="1200" dirty="0" smtClean="0">
                <a:solidFill>
                  <a:srgbClr val="192954"/>
                </a:solidFill>
              </a:rPr>
              <a:t/>
            </a:r>
            <a:br>
              <a:rPr kumimoji="0" lang="en-US" altLang="ja-JP" sz="1200" dirty="0" smtClean="0">
                <a:solidFill>
                  <a:srgbClr val="192954"/>
                </a:solidFill>
              </a:rPr>
            </a:br>
            <a:r>
              <a:rPr kumimoji="0" lang="ja-JP" altLang="en-US" sz="1200" dirty="0" smtClean="0">
                <a:solidFill>
                  <a:srgbClr val="192954"/>
                </a:solidFill>
              </a:rPr>
              <a:t>利用</a:t>
            </a:r>
            <a:r>
              <a:rPr kumimoji="0" lang="ja-JP" altLang="en-US" sz="1200" dirty="0" smtClean="0">
                <a:solidFill>
                  <a:srgbClr val="192954"/>
                </a:solidFill>
              </a:rPr>
              <a:t>し</a:t>
            </a:r>
            <a:r>
              <a:rPr lang="ja-JP" altLang="en-US" sz="1200" dirty="0" smtClean="0">
                <a:solidFill>
                  <a:srgbClr val="192954"/>
                </a:solidFill>
              </a:rPr>
              <a:t>た</a:t>
            </a:r>
            <a:r>
              <a:rPr lang="en-US" altLang="ja-JP" sz="1200" dirty="0" smtClean="0">
                <a:solidFill>
                  <a:srgbClr val="192954"/>
                </a:solidFill>
              </a:rPr>
              <a:t>IPS</a:t>
            </a:r>
            <a:r>
              <a:rPr lang="ja-JP" altLang="en-US" sz="1200" dirty="0" smtClean="0">
                <a:solidFill>
                  <a:srgbClr val="192954"/>
                </a:solidFill>
              </a:rPr>
              <a:t>シグニチャ、</a:t>
            </a:r>
            <a:r>
              <a:rPr lang="en-US" altLang="ja-JP" sz="1200" dirty="0" smtClean="0">
                <a:solidFill>
                  <a:srgbClr val="192954"/>
                </a:solidFill>
              </a:rPr>
              <a:t>I</a:t>
            </a:r>
            <a:r>
              <a:rPr kumimoji="0" lang="en-US" altLang="ja-JP" sz="1200" dirty="0" smtClean="0">
                <a:solidFill>
                  <a:srgbClr val="192954"/>
                </a:solidFill>
              </a:rPr>
              <a:t>P</a:t>
            </a:r>
            <a:r>
              <a:rPr lang="ja-JP" altLang="en-US" sz="1200" dirty="0" smtClean="0">
                <a:solidFill>
                  <a:srgbClr val="192954"/>
                </a:solidFill>
              </a:rPr>
              <a:t>レピュテーション、</a:t>
            </a:r>
            <a:r>
              <a:rPr lang="en-US" altLang="ja-JP" sz="1200" dirty="0" smtClean="0">
                <a:solidFill>
                  <a:srgbClr val="192954"/>
                </a:solidFill>
              </a:rPr>
              <a:t>AVC</a:t>
            </a:r>
            <a:r>
              <a:rPr lang="ja-JP" altLang="en-US" sz="1200" dirty="0" err="1" smtClean="0">
                <a:solidFill>
                  <a:srgbClr val="192954"/>
                </a:solidFill>
              </a:rPr>
              <a:t>、</a:t>
            </a:r>
            <a:r>
              <a:rPr lang="ja-JP" altLang="en-US" sz="1200" dirty="0" smtClean="0">
                <a:solidFill>
                  <a:srgbClr val="192954"/>
                </a:solidFill>
              </a:rPr>
              <a:t>マルウェア プロテクション</a:t>
            </a:r>
            <a:r>
              <a:rPr lang="ja-JP" altLang="en-US" sz="1200" dirty="0" smtClean="0">
                <a:solidFill>
                  <a:srgbClr val="192954"/>
                </a:solidFill>
              </a:rPr>
              <a:t>と、その機能を最大限</a:t>
            </a:r>
            <a:r>
              <a:rPr lang="ja-JP" altLang="en-US" sz="1200" dirty="0" smtClean="0">
                <a:solidFill>
                  <a:srgbClr val="192954"/>
                </a:solidFill>
              </a:rPr>
              <a:t>に</a:t>
            </a:r>
            <a:r>
              <a:rPr lang="en-US" altLang="ja-JP" sz="1200" dirty="0" smtClean="0">
                <a:solidFill>
                  <a:srgbClr val="192954"/>
                </a:solidFill>
              </a:rPr>
              <a:t/>
            </a:r>
            <a:br>
              <a:rPr lang="en-US" altLang="ja-JP" sz="1200" dirty="0" smtClean="0">
                <a:solidFill>
                  <a:srgbClr val="192954"/>
                </a:solidFill>
              </a:rPr>
            </a:br>
            <a:r>
              <a:rPr lang="ja-JP" altLang="en-US" sz="1200" dirty="0" smtClean="0">
                <a:solidFill>
                  <a:srgbClr val="192954"/>
                </a:solidFill>
              </a:rPr>
              <a:t>生かす</a:t>
            </a:r>
            <a:r>
              <a:rPr lang="ja-JP" altLang="en-US" sz="1200" dirty="0" smtClean="0">
                <a:solidFill>
                  <a:srgbClr val="192954"/>
                </a:solidFill>
              </a:rPr>
              <a:t>ためのクライアント可視化</a:t>
            </a:r>
            <a:r>
              <a:rPr lang="en-US" altLang="ja-JP" sz="1200" dirty="0" smtClean="0">
                <a:solidFill>
                  <a:srgbClr val="192954"/>
                </a:solidFill>
              </a:rPr>
              <a:t>“</a:t>
            </a:r>
            <a:r>
              <a:rPr lang="ja-JP" altLang="en-US" sz="1200" dirty="0" smtClean="0">
                <a:solidFill>
                  <a:srgbClr val="192954"/>
                </a:solidFill>
              </a:rPr>
              <a:t>ネットワーク マップ</a:t>
            </a:r>
            <a:r>
              <a:rPr lang="en-US" altLang="ja-JP" sz="1200" dirty="0" smtClean="0">
                <a:solidFill>
                  <a:srgbClr val="192954"/>
                </a:solidFill>
              </a:rPr>
              <a:t>”</a:t>
            </a:r>
            <a:r>
              <a:rPr lang="ja-JP" altLang="en-US" sz="1200" dirty="0" smtClean="0">
                <a:solidFill>
                  <a:srgbClr val="192954"/>
                </a:solidFill>
              </a:rPr>
              <a:t>機能で、内部の脆弱性をカバー可能</a:t>
            </a:r>
            <a:endParaRPr kumimoji="0" lang="en-US" altLang="en-US" sz="1200" dirty="0">
              <a:solidFill>
                <a:srgbClr val="192954"/>
              </a:solidFill>
            </a:endParaRPr>
          </a:p>
        </p:txBody>
      </p:sp>
      <p:sp>
        <p:nvSpPr>
          <p:cNvPr id="248" name="Rectangle 247"/>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a:t>
            </a:r>
            <a:r>
              <a:rPr lang="en-US" altLang="ja-JP" sz="1400" spc="-150" dirty="0">
                <a:solidFill>
                  <a:schemeClr val="bg1"/>
                </a:solidFill>
                <a:latin typeface="+mn-ea"/>
              </a:rPr>
              <a:t> </a:t>
            </a:r>
            <a:r>
              <a:rPr lang="en-US" altLang="ja-JP" sz="1400" spc="-150" dirty="0" smtClean="0">
                <a:solidFill>
                  <a:schemeClr val="bg1"/>
                </a:solidFill>
                <a:latin typeface="+mn-ea"/>
              </a:rPr>
              <a:t>2</a:t>
            </a:r>
            <a:endParaRPr lang="en-US" sz="1400" dirty="0">
              <a:solidFill>
                <a:schemeClr val="bg1"/>
              </a:solidFill>
            </a:endParaRPr>
          </a:p>
        </p:txBody>
      </p:sp>
      <p:pic>
        <p:nvPicPr>
          <p:cNvPr id="10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9477" y="1969904"/>
            <a:ext cx="1494895" cy="14097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 name="Picture 101" descr="Screen Shot 2014-09-17 at 10.38.4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62911" y="1131896"/>
            <a:ext cx="2065279" cy="1062735"/>
          </a:xfrm>
          <a:prstGeom prst="rect">
            <a:avLst/>
          </a:prstGeom>
        </p:spPr>
      </p:pic>
      <p:pic>
        <p:nvPicPr>
          <p:cNvPr id="111" name="Picture 110"/>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956929" y="1798971"/>
            <a:ext cx="2212424" cy="1014570"/>
          </a:xfrm>
          <a:prstGeom prst="rect">
            <a:avLst/>
          </a:prstGeom>
          <a:ln>
            <a:solidFill>
              <a:schemeClr val="bg2">
                <a:lumMod val="40000"/>
                <a:lumOff val="60000"/>
              </a:schemeClr>
            </a:solidFill>
          </a:ln>
          <a:effectLst/>
        </p:spPr>
      </p:pic>
      <p:grpSp>
        <p:nvGrpSpPr>
          <p:cNvPr id="2" name="Group 1"/>
          <p:cNvGrpSpPr/>
          <p:nvPr/>
        </p:nvGrpSpPr>
        <p:grpSpPr>
          <a:xfrm>
            <a:off x="680062" y="2154341"/>
            <a:ext cx="1724896" cy="923763"/>
            <a:chOff x="680062" y="2154341"/>
            <a:chExt cx="1724896" cy="923763"/>
          </a:xfrm>
        </p:grpSpPr>
        <p:sp>
          <p:nvSpPr>
            <p:cNvPr id="10" name="Rectangle 9"/>
            <p:cNvSpPr/>
            <p:nvPr/>
          </p:nvSpPr>
          <p:spPr>
            <a:xfrm>
              <a:off x="976309" y="2318995"/>
              <a:ext cx="1043383" cy="689580"/>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 name="Rectangle 10"/>
            <p:cNvSpPr/>
            <p:nvPr/>
          </p:nvSpPr>
          <p:spPr>
            <a:xfrm>
              <a:off x="858379" y="2638122"/>
              <a:ext cx="170324" cy="23536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42" name="Rectangle 168"/>
            <p:cNvSpPr>
              <a:spLocks noChangeArrowheads="1"/>
            </p:cNvSpPr>
            <p:nvPr/>
          </p:nvSpPr>
          <p:spPr bwMode="auto">
            <a:xfrm>
              <a:off x="1182533" y="2566599"/>
              <a:ext cx="705642" cy="27699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en-US" sz="1200" dirty="0" smtClean="0">
                  <a:solidFill>
                    <a:srgbClr val="192954"/>
                  </a:solidFill>
                </a:rPr>
                <a:t>Internet</a:t>
              </a:r>
              <a:endParaRPr kumimoji="0" lang="en-US" altLang="en-US" sz="1200" dirty="0">
                <a:solidFill>
                  <a:srgbClr val="192954"/>
                </a:solidFill>
              </a:endParaRPr>
            </a:p>
          </p:txBody>
        </p:sp>
        <p:grpSp>
          <p:nvGrpSpPr>
            <p:cNvPr id="224" name="Group 223"/>
            <p:cNvGrpSpPr/>
            <p:nvPr/>
          </p:nvGrpSpPr>
          <p:grpSpPr>
            <a:xfrm>
              <a:off x="680062" y="2154341"/>
              <a:ext cx="1724896" cy="923763"/>
              <a:chOff x="5596581" y="595429"/>
              <a:chExt cx="2272456" cy="1217008"/>
            </a:xfrm>
            <a:solidFill>
              <a:schemeClr val="bg1"/>
            </a:solidFill>
          </p:grpSpPr>
          <p:grpSp>
            <p:nvGrpSpPr>
              <p:cNvPr id="225" name="Group 224"/>
              <p:cNvGrpSpPr/>
              <p:nvPr/>
            </p:nvGrpSpPr>
            <p:grpSpPr>
              <a:xfrm>
                <a:off x="5596581" y="595429"/>
                <a:ext cx="2272456" cy="1217008"/>
                <a:chOff x="3435772" y="1179303"/>
                <a:chExt cx="2272456" cy="1217008"/>
              </a:xfrm>
              <a:grpFill/>
            </p:grpSpPr>
            <p:sp>
              <p:nvSpPr>
                <p:cNvPr id="227" name="Freeform 226"/>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28" name="Freeform 227"/>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29" name="Freeform 228"/>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30" name="Freeform 229"/>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26" name="Straight Connector 225"/>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14" name="Freeform 22"/>
          <p:cNvSpPr>
            <a:spLocks noEditPoints="1"/>
          </p:cNvSpPr>
          <p:nvPr/>
        </p:nvSpPr>
        <p:spPr bwMode="auto">
          <a:xfrm>
            <a:off x="1911452" y="689980"/>
            <a:ext cx="273128" cy="363902"/>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FF0000"/>
          </a:solidFill>
          <a:ln w="19050" cap="flat" cmpd="sng">
            <a:noFill/>
            <a:prstDash val="solid"/>
            <a:round/>
            <a:headEnd type="none" w="med" len="med"/>
            <a:tailEnd type="none" w="med" len="med"/>
          </a:ln>
          <a:effectLst>
            <a:outerShdw blurRad="50800" dist="25400" dir="2700000" algn="tl" rotWithShape="0">
              <a:srgbClr val="000000">
                <a:alpha val="22000"/>
              </a:srgbClr>
            </a:outerShdw>
          </a:effectLst>
        </p:spPr>
        <p:txBody>
          <a:bodyPr/>
          <a:lstStyle/>
          <a:p>
            <a:pPr>
              <a:defRPr/>
            </a:pPr>
            <a:endParaRPr kumimoji="0" lang="en-US" sz="1200" kern="0" dirty="0">
              <a:solidFill>
                <a:sysClr val="windowText" lastClr="000000"/>
              </a:solidFill>
              <a:latin typeface="MS PGothic" charset="-128"/>
              <a:ea typeface="MS PGothic" charset="-128"/>
              <a:cs typeface="MS PGothic" charset="-128"/>
            </a:endParaRPr>
          </a:p>
        </p:txBody>
      </p:sp>
      <p:sp>
        <p:nvSpPr>
          <p:cNvPr id="115" name="TextBox 114"/>
          <p:cNvSpPr txBox="1"/>
          <p:nvPr/>
        </p:nvSpPr>
        <p:spPr>
          <a:xfrm>
            <a:off x="2745891" y="1306928"/>
            <a:ext cx="492443" cy="461665"/>
          </a:xfrm>
          <a:prstGeom prst="rect">
            <a:avLst/>
          </a:prstGeom>
          <a:noFill/>
        </p:spPr>
        <p:txBody>
          <a:bodyPr wrap="none" rtlCol="0">
            <a:spAutoFit/>
          </a:bodyPr>
          <a:lstStyle/>
          <a:p>
            <a:r>
              <a:rPr lang="ja-JP" altLang="en-US" sz="2400" dirty="0">
                <a:solidFill>
                  <a:srgbClr val="C00000"/>
                </a:solidFill>
                <a:latin typeface="MS PGothic" charset="-128"/>
                <a:ea typeface="MS PGothic" charset="-128"/>
                <a:cs typeface="MS PGothic" charset="-128"/>
              </a:rPr>
              <a:t>✖</a:t>
            </a:r>
            <a:endParaRPr lang="en-US" sz="2400" dirty="0">
              <a:solidFill>
                <a:srgbClr val="C00000"/>
              </a:solidFill>
              <a:latin typeface="MS PGothic" charset="-128"/>
              <a:ea typeface="MS PGothic" charset="-128"/>
              <a:cs typeface="MS PGothic" charset="-128"/>
            </a:endParaRPr>
          </a:p>
        </p:txBody>
      </p:sp>
      <p:grpSp>
        <p:nvGrpSpPr>
          <p:cNvPr id="116" name="Group 77"/>
          <p:cNvGrpSpPr/>
          <p:nvPr/>
        </p:nvGrpSpPr>
        <p:grpSpPr>
          <a:xfrm>
            <a:off x="2016666" y="1686279"/>
            <a:ext cx="229562" cy="247016"/>
            <a:chOff x="7143750" y="1444627"/>
            <a:chExt cx="1346200" cy="1447800"/>
          </a:xfrm>
          <a:solidFill>
            <a:srgbClr val="FF0000"/>
          </a:solidFill>
        </p:grpSpPr>
        <p:grpSp>
          <p:nvGrpSpPr>
            <p:cNvPr id="117" name="Group 88"/>
            <p:cNvGrpSpPr/>
            <p:nvPr/>
          </p:nvGrpSpPr>
          <p:grpSpPr>
            <a:xfrm>
              <a:off x="7143750" y="1444627"/>
              <a:ext cx="1346200" cy="1447800"/>
              <a:chOff x="7143750" y="1444627"/>
              <a:chExt cx="1346200" cy="1447800"/>
            </a:xfrm>
            <a:grpFill/>
          </p:grpSpPr>
          <p:sp>
            <p:nvSpPr>
              <p:cNvPr id="119"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20"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21"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118"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sp>
        <p:nvSpPr>
          <p:cNvPr id="122" name="Freeform 22"/>
          <p:cNvSpPr>
            <a:spLocks noEditPoints="1"/>
          </p:cNvSpPr>
          <p:nvPr/>
        </p:nvSpPr>
        <p:spPr bwMode="auto">
          <a:xfrm>
            <a:off x="1206841" y="1113278"/>
            <a:ext cx="273128" cy="363902"/>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FF0000"/>
          </a:solidFill>
          <a:ln w="19050" cap="flat" cmpd="sng">
            <a:noFill/>
            <a:prstDash val="solid"/>
            <a:round/>
            <a:headEnd type="none" w="med" len="med"/>
            <a:tailEnd type="none" w="med" len="med"/>
          </a:ln>
          <a:effectLst>
            <a:outerShdw blurRad="50800" dist="25400" dir="2700000" algn="tl" rotWithShape="0">
              <a:srgbClr val="000000">
                <a:alpha val="22000"/>
              </a:srgbClr>
            </a:outerShdw>
          </a:effectLst>
        </p:spPr>
        <p:txBody>
          <a:bodyPr/>
          <a:lstStyle/>
          <a:p>
            <a:pPr>
              <a:defRPr/>
            </a:pPr>
            <a:endParaRPr kumimoji="0" lang="en-US" sz="1200" kern="0" dirty="0">
              <a:solidFill>
                <a:sysClr val="windowText" lastClr="000000"/>
              </a:solidFill>
              <a:latin typeface="MS PGothic" charset="-128"/>
              <a:ea typeface="MS PGothic" charset="-128"/>
              <a:cs typeface="MS PGothic" charset="-128"/>
            </a:endParaRPr>
          </a:p>
        </p:txBody>
      </p:sp>
      <p:grpSp>
        <p:nvGrpSpPr>
          <p:cNvPr id="124" name="Group 194"/>
          <p:cNvGrpSpPr/>
          <p:nvPr/>
        </p:nvGrpSpPr>
        <p:grpSpPr>
          <a:xfrm>
            <a:off x="1412287" y="1249719"/>
            <a:ext cx="383179" cy="376485"/>
            <a:chOff x="8074120" y="3569713"/>
            <a:chExt cx="728663" cy="731520"/>
          </a:xfrm>
        </p:grpSpPr>
        <p:sp>
          <p:nvSpPr>
            <p:cNvPr id="125" name="Oval 263"/>
            <p:cNvSpPr>
              <a:spLocks noChangeAspect="1"/>
            </p:cNvSpPr>
            <p:nvPr/>
          </p:nvSpPr>
          <p:spPr bwMode="auto">
            <a:xfrm>
              <a:off x="8074120" y="3569713"/>
              <a:ext cx="728663" cy="73152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lstStyle/>
            <a:p>
              <a:pPr eaLnBrk="0" hangingPunct="0">
                <a:lnSpc>
                  <a:spcPct val="90000"/>
                </a:lnSpc>
                <a:defRPr/>
              </a:pPr>
              <a:endParaRPr lang="en-US" sz="1200" kern="0" dirty="0">
                <a:solidFill>
                  <a:srgbClr val="00B0F0"/>
                </a:solidFill>
                <a:latin typeface="MS PGothic" charset="-128"/>
                <a:ea typeface="MS PGothic" charset="-128"/>
                <a:cs typeface="MS PGothic" charset="-128"/>
              </a:endParaRPr>
            </a:p>
          </p:txBody>
        </p:sp>
        <p:sp>
          <p:nvSpPr>
            <p:cNvPr id="126" name="Freeform 11"/>
            <p:cNvSpPr>
              <a:spLocks noChangeAspect="1" noEditPoints="1"/>
            </p:cNvSpPr>
            <p:nvPr/>
          </p:nvSpPr>
          <p:spPr bwMode="auto">
            <a:xfrm>
              <a:off x="8202826" y="3700026"/>
              <a:ext cx="471250" cy="470894"/>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p:spPr>
          <p:txBody>
            <a:bodyPr anchor="ctr"/>
            <a:lstStyle/>
            <a:p>
              <a:pPr algn="ctr">
                <a:defRPr/>
              </a:pPr>
              <a:endParaRPr lang="en-US" sz="1200" dirty="0">
                <a:latin typeface="MS PGothic" charset="-128"/>
                <a:ea typeface="MS PGothic" charset="-128"/>
                <a:cs typeface="MS PGothic" charset="-128"/>
              </a:endParaRPr>
            </a:p>
          </p:txBody>
        </p:sp>
      </p:grpSp>
      <p:sp>
        <p:nvSpPr>
          <p:cNvPr id="3" name="Freeform 2"/>
          <p:cNvSpPr/>
          <p:nvPr/>
        </p:nvSpPr>
        <p:spPr>
          <a:xfrm>
            <a:off x="2331037" y="896331"/>
            <a:ext cx="577798" cy="527290"/>
          </a:xfrm>
          <a:custGeom>
            <a:avLst/>
            <a:gdLst>
              <a:gd name="connsiteX0" fmla="*/ 0 w 490193"/>
              <a:gd name="connsiteY0" fmla="*/ 0 h 688157"/>
              <a:gd name="connsiteX1" fmla="*/ 282804 w 490193"/>
              <a:gd name="connsiteY1" fmla="*/ 150829 h 688157"/>
              <a:gd name="connsiteX2" fmla="*/ 490193 w 490193"/>
              <a:gd name="connsiteY2" fmla="*/ 688157 h 688157"/>
            </a:gdLst>
            <a:ahLst/>
            <a:cxnLst>
              <a:cxn ang="0">
                <a:pos x="connsiteX0" y="connsiteY0"/>
              </a:cxn>
              <a:cxn ang="0">
                <a:pos x="connsiteX1" y="connsiteY1"/>
              </a:cxn>
              <a:cxn ang="0">
                <a:pos x="connsiteX2" y="connsiteY2"/>
              </a:cxn>
            </a:cxnLst>
            <a:rect l="l" t="t" r="r" b="b"/>
            <a:pathLst>
              <a:path w="490193" h="688157">
                <a:moveTo>
                  <a:pt x="0" y="0"/>
                </a:moveTo>
                <a:cubicBezTo>
                  <a:pt x="100552" y="18068"/>
                  <a:pt x="201105" y="36136"/>
                  <a:pt x="282804" y="150829"/>
                </a:cubicBezTo>
                <a:cubicBezTo>
                  <a:pt x="364503" y="265522"/>
                  <a:pt x="490193" y="688157"/>
                  <a:pt x="490193" y="688157"/>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894823" y="1356758"/>
            <a:ext cx="902239" cy="211762"/>
          </a:xfrm>
          <a:custGeom>
            <a:avLst/>
            <a:gdLst>
              <a:gd name="connsiteX0" fmla="*/ 0 w 1018094"/>
              <a:gd name="connsiteY0" fmla="*/ 10130 h 255227"/>
              <a:gd name="connsiteX1" fmla="*/ 480767 w 1018094"/>
              <a:gd name="connsiteY1" fmla="*/ 28983 h 255227"/>
              <a:gd name="connsiteX2" fmla="*/ 1018094 w 1018094"/>
              <a:gd name="connsiteY2" fmla="*/ 255227 h 255227"/>
            </a:gdLst>
            <a:ahLst/>
            <a:cxnLst>
              <a:cxn ang="0">
                <a:pos x="connsiteX0" y="connsiteY0"/>
              </a:cxn>
              <a:cxn ang="0">
                <a:pos x="connsiteX1" y="connsiteY1"/>
              </a:cxn>
              <a:cxn ang="0">
                <a:pos x="connsiteX2" y="connsiteY2"/>
              </a:cxn>
            </a:cxnLst>
            <a:rect l="l" t="t" r="r" b="b"/>
            <a:pathLst>
              <a:path w="1018094" h="255227">
                <a:moveTo>
                  <a:pt x="0" y="10130"/>
                </a:moveTo>
                <a:cubicBezTo>
                  <a:pt x="155542" y="-868"/>
                  <a:pt x="311085" y="-11866"/>
                  <a:pt x="480767" y="28983"/>
                </a:cubicBezTo>
                <a:cubicBezTo>
                  <a:pt x="650449" y="69832"/>
                  <a:pt x="1018094" y="255227"/>
                  <a:pt x="1018094" y="255227"/>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2309567" y="1621410"/>
            <a:ext cx="480767" cy="169683"/>
          </a:xfrm>
          <a:custGeom>
            <a:avLst/>
            <a:gdLst>
              <a:gd name="connsiteX0" fmla="*/ 0 w 480767"/>
              <a:gd name="connsiteY0" fmla="*/ 169683 h 169683"/>
              <a:gd name="connsiteX1" fmla="*/ 235670 w 480767"/>
              <a:gd name="connsiteY1" fmla="*/ 84842 h 169683"/>
              <a:gd name="connsiteX2" fmla="*/ 480767 w 480767"/>
              <a:gd name="connsiteY2" fmla="*/ 0 h 169683"/>
            </a:gdLst>
            <a:ahLst/>
            <a:cxnLst>
              <a:cxn ang="0">
                <a:pos x="connsiteX0" y="connsiteY0"/>
              </a:cxn>
              <a:cxn ang="0">
                <a:pos x="connsiteX1" y="connsiteY1"/>
              </a:cxn>
              <a:cxn ang="0">
                <a:pos x="connsiteX2" y="connsiteY2"/>
              </a:cxn>
            </a:cxnLst>
            <a:rect l="l" t="t" r="r" b="b"/>
            <a:pathLst>
              <a:path w="480767" h="169683">
                <a:moveTo>
                  <a:pt x="0" y="169683"/>
                </a:moveTo>
                <a:lnTo>
                  <a:pt x="235670" y="84842"/>
                </a:lnTo>
                <a:lnTo>
                  <a:pt x="480767" y="0"/>
                </a:ln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68"/>
          <p:cNvSpPr>
            <a:spLocks noChangeArrowheads="1"/>
          </p:cNvSpPr>
          <p:nvPr/>
        </p:nvSpPr>
        <p:spPr bwMode="auto">
          <a:xfrm>
            <a:off x="2553422" y="630448"/>
            <a:ext cx="1986441" cy="646331"/>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攻撃、マルウェア、</a:t>
            </a:r>
            <a:endParaRPr lang="en-US" altLang="ja-JP" sz="1200" dirty="0" smtClean="0">
              <a:solidFill>
                <a:srgbClr val="192954"/>
              </a:solidFill>
            </a:endParaRPr>
          </a:p>
          <a:p>
            <a:pPr algn="ctr" defTabSz="457162" eaLnBrk="1" hangingPunct="1"/>
            <a:r>
              <a:rPr lang="ja-JP" altLang="en-US" sz="1200" dirty="0" smtClean="0">
                <a:solidFill>
                  <a:srgbClr val="192954"/>
                </a:solidFill>
              </a:rPr>
              <a:t>サイトでのマルウェア感染を</a:t>
            </a:r>
            <a:endParaRPr lang="en-US" altLang="ja-JP" sz="1200" dirty="0" smtClean="0">
              <a:solidFill>
                <a:srgbClr val="192954"/>
              </a:solidFill>
            </a:endParaRPr>
          </a:p>
          <a:p>
            <a:pPr algn="ctr" defTabSz="457162" eaLnBrk="1" hangingPunct="1"/>
            <a:r>
              <a:rPr lang="ja-JP" altLang="en-US" sz="1200" dirty="0" smtClean="0">
                <a:solidFill>
                  <a:srgbClr val="192954"/>
                </a:solidFill>
              </a:rPr>
              <a:t>ゲートウェイで防御</a:t>
            </a:r>
            <a:endParaRPr lang="en-US" altLang="ja-JP" sz="1200" dirty="0" smtClean="0">
              <a:solidFill>
                <a:srgbClr val="192954"/>
              </a:solidFill>
            </a:endParaRPr>
          </a:p>
        </p:txBody>
      </p:sp>
      <p:sp>
        <p:nvSpPr>
          <p:cNvPr id="148" name="Freeform 45"/>
          <p:cNvSpPr>
            <a:spLocks noEditPoints="1"/>
          </p:cNvSpPr>
          <p:nvPr/>
        </p:nvSpPr>
        <p:spPr bwMode="auto">
          <a:xfrm>
            <a:off x="3061215" y="3384486"/>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pic>
        <p:nvPicPr>
          <p:cNvPr id="149" name="Picture 2" descr="/Users/njito/Library/Group Containers/UBF8T346G9.Office/msoclip1/01/ADAF3FA9-9D48-8040-869A-789F1F775BE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62081" y="3468399"/>
            <a:ext cx="284561" cy="284561"/>
          </a:xfrm>
          <a:prstGeom prst="rect">
            <a:avLst/>
          </a:prstGeom>
          <a:noFill/>
          <a:extLst>
            <a:ext uri="{909E8E84-426E-40DD-AFC4-6F175D3DCCD1}">
              <a14:hiddenFill xmlns:a14="http://schemas.microsoft.com/office/drawing/2010/main">
                <a:solidFill>
                  <a:srgbClr val="FFFFFF"/>
                </a:solidFill>
              </a14:hiddenFill>
            </a:ext>
          </a:extLst>
        </p:spPr>
      </p:pic>
      <p:sp>
        <p:nvSpPr>
          <p:cNvPr id="150" name="Rectangle 168"/>
          <p:cNvSpPr>
            <a:spLocks noChangeArrowheads="1"/>
          </p:cNvSpPr>
          <p:nvPr/>
        </p:nvSpPr>
        <p:spPr bwMode="auto">
          <a:xfrm>
            <a:off x="2463553" y="2970296"/>
            <a:ext cx="1880643"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a:solidFill>
                  <a:srgbClr val="192954"/>
                </a:solidFill>
              </a:rPr>
              <a:t>＋</a:t>
            </a:r>
            <a:r>
              <a:rPr lang="en-US" altLang="ja-JP" sz="1200" dirty="0">
                <a:solidFill>
                  <a:srgbClr val="192954"/>
                </a:solidFill>
              </a:rPr>
              <a:t>α</a:t>
            </a:r>
            <a:r>
              <a:rPr lang="ja-JP" altLang="en-US" sz="1200" dirty="0">
                <a:solidFill>
                  <a:srgbClr val="192954"/>
                </a:solidFill>
              </a:rPr>
              <a:t>の</a:t>
            </a:r>
            <a:r>
              <a:rPr lang="ja-JP" altLang="en-US" sz="1200" dirty="0" smtClean="0">
                <a:solidFill>
                  <a:srgbClr val="192954"/>
                </a:solidFill>
              </a:rPr>
              <a:t>対策</a:t>
            </a:r>
            <a:endParaRPr lang="en-US" altLang="en-US" sz="1200" dirty="0" smtClean="0">
              <a:solidFill>
                <a:srgbClr val="192954"/>
              </a:solidFill>
            </a:endParaRPr>
          </a:p>
          <a:p>
            <a:pPr algn="ctr" defTabSz="457162" eaLnBrk="1" hangingPunct="1"/>
            <a:r>
              <a:rPr lang="en-US" altLang="en-US" sz="1200" dirty="0" smtClean="0">
                <a:solidFill>
                  <a:srgbClr val="192954"/>
                </a:solidFill>
              </a:rPr>
              <a:t>Cisco AMP for Endpoints</a:t>
            </a:r>
            <a:endParaRPr kumimoji="0" lang="en-US" altLang="en-US" sz="1200" dirty="0">
              <a:solidFill>
                <a:srgbClr val="192954"/>
              </a:solidFill>
            </a:endParaRPr>
          </a:p>
        </p:txBody>
      </p:sp>
      <p:grpSp>
        <p:nvGrpSpPr>
          <p:cNvPr id="151" name="Group 77"/>
          <p:cNvGrpSpPr/>
          <p:nvPr/>
        </p:nvGrpSpPr>
        <p:grpSpPr>
          <a:xfrm>
            <a:off x="2263280" y="3659210"/>
            <a:ext cx="229562" cy="247016"/>
            <a:chOff x="7143750" y="1444627"/>
            <a:chExt cx="1346200" cy="1447800"/>
          </a:xfrm>
          <a:solidFill>
            <a:srgbClr val="FF0000"/>
          </a:solidFill>
        </p:grpSpPr>
        <p:grpSp>
          <p:nvGrpSpPr>
            <p:cNvPr id="152" name="Group 88"/>
            <p:cNvGrpSpPr/>
            <p:nvPr/>
          </p:nvGrpSpPr>
          <p:grpSpPr>
            <a:xfrm>
              <a:off x="7143750" y="1444627"/>
              <a:ext cx="1346200" cy="1447800"/>
              <a:chOff x="7143750" y="1444627"/>
              <a:chExt cx="1346200" cy="1447800"/>
            </a:xfrm>
            <a:grpFill/>
          </p:grpSpPr>
          <p:sp>
            <p:nvSpPr>
              <p:cNvPr id="158"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59"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60"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157"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sp>
        <p:nvSpPr>
          <p:cNvPr id="161" name="Freeform 160"/>
          <p:cNvSpPr/>
          <p:nvPr/>
        </p:nvSpPr>
        <p:spPr>
          <a:xfrm>
            <a:off x="2556181" y="3594341"/>
            <a:ext cx="480767" cy="169683"/>
          </a:xfrm>
          <a:custGeom>
            <a:avLst/>
            <a:gdLst>
              <a:gd name="connsiteX0" fmla="*/ 0 w 480767"/>
              <a:gd name="connsiteY0" fmla="*/ 169683 h 169683"/>
              <a:gd name="connsiteX1" fmla="*/ 235670 w 480767"/>
              <a:gd name="connsiteY1" fmla="*/ 84842 h 169683"/>
              <a:gd name="connsiteX2" fmla="*/ 480767 w 480767"/>
              <a:gd name="connsiteY2" fmla="*/ 0 h 169683"/>
            </a:gdLst>
            <a:ahLst/>
            <a:cxnLst>
              <a:cxn ang="0">
                <a:pos x="connsiteX0" y="connsiteY0"/>
              </a:cxn>
              <a:cxn ang="0">
                <a:pos x="connsiteX1" y="connsiteY1"/>
              </a:cxn>
              <a:cxn ang="0">
                <a:pos x="connsiteX2" y="connsiteY2"/>
              </a:cxn>
            </a:cxnLst>
            <a:rect l="l" t="t" r="r" b="b"/>
            <a:pathLst>
              <a:path w="480767" h="169683">
                <a:moveTo>
                  <a:pt x="0" y="169683"/>
                </a:moveTo>
                <a:lnTo>
                  <a:pt x="235670" y="84842"/>
                </a:lnTo>
                <a:lnTo>
                  <a:pt x="480767" y="0"/>
                </a:ln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Rectangle 168"/>
          <p:cNvSpPr>
            <a:spLocks noChangeArrowheads="1"/>
          </p:cNvSpPr>
          <p:nvPr/>
        </p:nvSpPr>
        <p:spPr bwMode="auto">
          <a:xfrm>
            <a:off x="2094518" y="3875793"/>
            <a:ext cx="1832554" cy="461665"/>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ネットワークとそれ以外の</a:t>
            </a:r>
            <a:endParaRPr lang="en-US" altLang="ja-JP" sz="1200" dirty="0" smtClean="0">
              <a:solidFill>
                <a:srgbClr val="192954"/>
              </a:solidFill>
            </a:endParaRPr>
          </a:p>
          <a:p>
            <a:pPr algn="ctr" defTabSz="457162" eaLnBrk="1" hangingPunct="1"/>
            <a:r>
              <a:rPr lang="ja-JP" altLang="en-US" sz="1200" dirty="0" smtClean="0">
                <a:solidFill>
                  <a:srgbClr val="192954"/>
                </a:solidFill>
              </a:rPr>
              <a:t>マルウェア感染を防御</a:t>
            </a:r>
            <a:endParaRPr lang="en-US" altLang="ja-JP" sz="1200" dirty="0" smtClean="0">
              <a:solidFill>
                <a:srgbClr val="192954"/>
              </a:solidFill>
            </a:endParaRPr>
          </a:p>
        </p:txBody>
      </p:sp>
      <p:pic>
        <p:nvPicPr>
          <p:cNvPr id="8" name="Picture 7"/>
          <p:cNvPicPr>
            <a:picLocks noChangeAspect="1"/>
          </p:cNvPicPr>
          <p:nvPr/>
        </p:nvPicPr>
        <p:blipFill>
          <a:blip r:embed="rId8"/>
          <a:stretch>
            <a:fillRect/>
          </a:stretch>
        </p:blipFill>
        <p:spPr>
          <a:xfrm>
            <a:off x="5669541" y="3629235"/>
            <a:ext cx="1018120" cy="1170204"/>
          </a:xfrm>
          <a:prstGeom prst="rect">
            <a:avLst/>
          </a:prstGeom>
          <a:ln>
            <a:solidFill>
              <a:schemeClr val="tx2">
                <a:lumMod val="40000"/>
                <a:lumOff val="60000"/>
              </a:schemeClr>
            </a:solidFill>
          </a:ln>
        </p:spPr>
      </p:pic>
    </p:spTree>
    <p:extLst>
      <p:ext uri="{BB962C8B-B14F-4D97-AF65-F5344CB8AC3E}">
        <p14:creationId xmlns:p14="http://schemas.microsoft.com/office/powerpoint/2010/main" val="1770402808"/>
      </p:ext>
    </p:extLst>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2064261"/>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600" dirty="0" smtClean="0">
                <a:solidFill>
                  <a:schemeClr val="accent2">
                    <a:lumMod val="75000"/>
                  </a:schemeClr>
                </a:solidFill>
              </a:rPr>
              <a:t>『</a:t>
            </a:r>
            <a:r>
              <a:rPr lang="ja-JP" altLang="en-US" sz="3600" dirty="0" smtClean="0">
                <a:solidFill>
                  <a:schemeClr val="accent2">
                    <a:lumMod val="75000"/>
                  </a:schemeClr>
                </a:solidFill>
              </a:rPr>
              <a:t>学内全端末のセキュリティを強化！</a:t>
            </a:r>
            <a:endParaRPr lang="en-US" altLang="ja-JP" sz="3600" dirty="0" smtClean="0">
              <a:solidFill>
                <a:schemeClr val="accent2">
                  <a:lumMod val="75000"/>
                </a:schemeClr>
              </a:solidFill>
            </a:endParaRPr>
          </a:p>
          <a:p>
            <a:r>
              <a:rPr lang="ja-JP" altLang="en-US" sz="3600" dirty="0">
                <a:solidFill>
                  <a:schemeClr val="accent2">
                    <a:lumMod val="75000"/>
                  </a:schemeClr>
                </a:solidFill>
              </a:rPr>
              <a:t>　</a:t>
            </a:r>
            <a:r>
              <a:rPr lang="ja-JP" altLang="en-US" sz="3600" dirty="0" smtClean="0">
                <a:solidFill>
                  <a:schemeClr val="accent2">
                    <a:lumMod val="75000"/>
                  </a:schemeClr>
                </a:solidFill>
              </a:rPr>
              <a:t>教職員の端末の保護と、持ち込まれる</a:t>
            </a:r>
            <a:endParaRPr lang="en-US" altLang="ja-JP" sz="3600" dirty="0" smtClean="0">
              <a:solidFill>
                <a:schemeClr val="accent2">
                  <a:lumMod val="75000"/>
                </a:schemeClr>
              </a:solidFill>
            </a:endParaRPr>
          </a:p>
          <a:p>
            <a:r>
              <a:rPr lang="ja-JP" altLang="en-US" sz="3600" dirty="0">
                <a:solidFill>
                  <a:schemeClr val="accent2">
                    <a:lumMod val="75000"/>
                  </a:schemeClr>
                </a:solidFill>
              </a:rPr>
              <a:t>　</a:t>
            </a:r>
            <a:r>
              <a:rPr lang="ja-JP" altLang="en-US" sz="3600" dirty="0" smtClean="0">
                <a:solidFill>
                  <a:schemeClr val="accent2">
                    <a:lumMod val="75000"/>
                  </a:schemeClr>
                </a:solidFill>
              </a:rPr>
              <a:t>端末の不正通信をブロック！</a:t>
            </a:r>
            <a:r>
              <a:rPr lang="en-US" altLang="ja-JP" sz="3600" dirty="0" smtClean="0">
                <a:solidFill>
                  <a:schemeClr val="accent2">
                    <a:lumMod val="75000"/>
                  </a:schemeClr>
                </a:solidFill>
              </a:rPr>
              <a:t>』</a:t>
            </a:r>
            <a:endParaRPr lang="ja-JP" altLang="en-US" sz="3600" dirty="0">
              <a:solidFill>
                <a:schemeClr val="accent2">
                  <a:lumMod val="75000"/>
                </a:schemeClr>
              </a:solidFill>
            </a:endParaRPr>
          </a:p>
        </p:txBody>
      </p:sp>
      <p:sp>
        <p:nvSpPr>
          <p:cNvPr id="30" name="Rectangle 29"/>
          <p:cNvSpPr/>
          <p:nvPr/>
        </p:nvSpPr>
        <p:spPr>
          <a:xfrm>
            <a:off x="472580" y="1445437"/>
            <a:ext cx="3722494" cy="461665"/>
          </a:xfrm>
          <a:prstGeom prst="rect">
            <a:avLst/>
          </a:prstGeom>
          <a:solidFill>
            <a:schemeClr val="accent2">
              <a:lumMod val="75000"/>
            </a:schemeClr>
          </a:solidFill>
        </p:spPr>
        <p:txBody>
          <a:bodyPr wrap="none">
            <a:spAutoFit/>
          </a:bodyPr>
          <a:lstStyle/>
          <a:p>
            <a:r>
              <a:rPr lang="ja-JP" altLang="en-US" sz="2400" spc="-150" dirty="0" smtClean="0">
                <a:solidFill>
                  <a:schemeClr val="bg1"/>
                </a:solidFill>
                <a:latin typeface="+mn-ea"/>
              </a:rPr>
              <a:t>セキュリティ ソリューション </a:t>
            </a:r>
            <a:r>
              <a:rPr lang="en-US" altLang="ja-JP" sz="2400" spc="-150" dirty="0" smtClean="0">
                <a:solidFill>
                  <a:schemeClr val="bg1"/>
                </a:solidFill>
                <a:latin typeface="+mn-ea"/>
              </a:rPr>
              <a:t># 3</a:t>
            </a:r>
            <a:endParaRPr lang="en-US" sz="2400" dirty="0">
              <a:solidFill>
                <a:schemeClr val="bg1"/>
              </a:solidFill>
            </a:endParaRPr>
          </a:p>
        </p:txBody>
      </p:sp>
      <p:grpSp>
        <p:nvGrpSpPr>
          <p:cNvPr id="123" name="Group 122"/>
          <p:cNvGrpSpPr/>
          <p:nvPr/>
        </p:nvGrpSpPr>
        <p:grpSpPr>
          <a:xfrm>
            <a:off x="4072646" y="3668789"/>
            <a:ext cx="640756" cy="688702"/>
            <a:chOff x="7689453" y="3762134"/>
            <a:chExt cx="381000" cy="738187"/>
          </a:xfrm>
        </p:grpSpPr>
        <p:sp>
          <p:nvSpPr>
            <p:cNvPr id="124"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25"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6"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7"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8"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9"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0"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1"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2"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3"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34"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5"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
        <p:nvSpPr>
          <p:cNvPr id="139"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40"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grpSp>
        <p:nvGrpSpPr>
          <p:cNvPr id="142" name="Group 141"/>
          <p:cNvGrpSpPr/>
          <p:nvPr/>
        </p:nvGrpSpPr>
        <p:grpSpPr>
          <a:xfrm>
            <a:off x="4799886" y="4086154"/>
            <a:ext cx="123031" cy="250031"/>
            <a:chOff x="7310438" y="4252274"/>
            <a:chExt cx="123031" cy="250031"/>
          </a:xfrm>
        </p:grpSpPr>
        <p:sp>
          <p:nvSpPr>
            <p:cNvPr id="143"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4"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5" name="Group 144"/>
          <p:cNvGrpSpPr/>
          <p:nvPr/>
        </p:nvGrpSpPr>
        <p:grpSpPr>
          <a:xfrm>
            <a:off x="4993448" y="4087427"/>
            <a:ext cx="123031" cy="250031"/>
            <a:chOff x="7310438" y="4252274"/>
            <a:chExt cx="123031" cy="250031"/>
          </a:xfrm>
        </p:grpSpPr>
        <p:sp>
          <p:nvSpPr>
            <p:cNvPr id="14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7"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8" name="Group 147"/>
          <p:cNvGrpSpPr/>
          <p:nvPr/>
        </p:nvGrpSpPr>
        <p:grpSpPr>
          <a:xfrm>
            <a:off x="3852289" y="4088063"/>
            <a:ext cx="123031" cy="250031"/>
            <a:chOff x="7310438" y="4252274"/>
            <a:chExt cx="123031" cy="250031"/>
          </a:xfrm>
        </p:grpSpPr>
        <p:sp>
          <p:nvSpPr>
            <p:cNvPr id="14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0"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1" name="Group 150"/>
          <p:cNvGrpSpPr/>
          <p:nvPr/>
        </p:nvGrpSpPr>
        <p:grpSpPr>
          <a:xfrm>
            <a:off x="7190856" y="4086154"/>
            <a:ext cx="123031" cy="250031"/>
            <a:chOff x="7310438" y="4252274"/>
            <a:chExt cx="123031" cy="250031"/>
          </a:xfrm>
        </p:grpSpPr>
        <p:sp>
          <p:nvSpPr>
            <p:cNvPr id="15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4" name="Group 153"/>
          <p:cNvGrpSpPr/>
          <p:nvPr/>
        </p:nvGrpSpPr>
        <p:grpSpPr>
          <a:xfrm>
            <a:off x="7384418" y="4087427"/>
            <a:ext cx="123031" cy="250031"/>
            <a:chOff x="7310438" y="4252274"/>
            <a:chExt cx="123031" cy="250031"/>
          </a:xfrm>
        </p:grpSpPr>
        <p:sp>
          <p:nvSpPr>
            <p:cNvPr id="15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7" name="Group 156"/>
          <p:cNvGrpSpPr/>
          <p:nvPr/>
        </p:nvGrpSpPr>
        <p:grpSpPr>
          <a:xfrm>
            <a:off x="8447683" y="4086154"/>
            <a:ext cx="123031" cy="250031"/>
            <a:chOff x="7310438" y="4252274"/>
            <a:chExt cx="123031" cy="250031"/>
          </a:xfrm>
        </p:grpSpPr>
        <p:sp>
          <p:nvSpPr>
            <p:cNvPr id="15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0" name="Group 159"/>
          <p:cNvGrpSpPr/>
          <p:nvPr/>
        </p:nvGrpSpPr>
        <p:grpSpPr>
          <a:xfrm>
            <a:off x="8641245" y="4087427"/>
            <a:ext cx="123031" cy="250031"/>
            <a:chOff x="7310438" y="4252274"/>
            <a:chExt cx="123031" cy="250031"/>
          </a:xfrm>
        </p:grpSpPr>
        <p:sp>
          <p:nvSpPr>
            <p:cNvPr id="16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47" name="Group 46"/>
          <p:cNvGrpSpPr/>
          <p:nvPr/>
        </p:nvGrpSpPr>
        <p:grpSpPr>
          <a:xfrm>
            <a:off x="840465" y="4023449"/>
            <a:ext cx="466017" cy="345550"/>
            <a:chOff x="3789359" y="2959092"/>
            <a:chExt cx="466725" cy="346074"/>
          </a:xfrm>
        </p:grpSpPr>
        <p:sp>
          <p:nvSpPr>
            <p:cNvPr id="48"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Tree>
    <p:extLst>
      <p:ext uri="{BB962C8B-B14F-4D97-AF65-F5344CB8AC3E}">
        <p14:creationId xmlns:p14="http://schemas.microsoft.com/office/powerpoint/2010/main" val="3154842671"/>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大学におけるインシデント例</a:t>
            </a:r>
            <a:endParaRPr lang="en-US" dirty="0">
              <a:latin typeface="MS PGothic" charset="-128"/>
              <a:ea typeface="MS PGothic" charset="-128"/>
              <a:cs typeface="MS PGothic" charset="-128"/>
            </a:endParaRPr>
          </a:p>
        </p:txBody>
      </p:sp>
      <p:sp>
        <p:nvSpPr>
          <p:cNvPr id="4" name="TextBox 3"/>
          <p:cNvSpPr txBox="1"/>
          <p:nvPr/>
        </p:nvSpPr>
        <p:spPr>
          <a:xfrm>
            <a:off x="437766" y="1362832"/>
            <a:ext cx="8268467" cy="3108543"/>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大量のスパムメールによりウィルス、ランサムウェアに感染</a:t>
            </a:r>
            <a:endParaRPr lang="en-US" altLang="ja-JP" sz="24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他校からの問い合わせに偽装したメールで感染</a:t>
            </a:r>
            <a:endParaRPr lang="en-US" altLang="ja-JP" sz="20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ランサムウェア</a:t>
            </a:r>
            <a:r>
              <a:rPr lang="ja-JP" altLang="en-US" sz="2000" dirty="0" smtClean="0">
                <a:latin typeface="MS PGothic" charset="-128"/>
                <a:ea typeface="MS PGothic" charset="-128"/>
                <a:cs typeface="MS PGothic" charset="-128"/>
              </a:rPr>
              <a:t>感染により</a:t>
            </a:r>
            <a:r>
              <a:rPr lang="ja-JP" altLang="en-US" sz="2000" dirty="0" smtClean="0">
                <a:latin typeface="MS PGothic" charset="-128"/>
                <a:ea typeface="MS PGothic" charset="-128"/>
                <a:cs typeface="MS PGothic" charset="-128"/>
              </a:rPr>
              <a:t>アプリケーション サーバ</a:t>
            </a:r>
            <a:r>
              <a:rPr lang="ja-JP" altLang="en-US" sz="2000" dirty="0" smtClean="0">
                <a:latin typeface="MS PGothic" charset="-128"/>
                <a:ea typeface="MS PGothic" charset="-128"/>
                <a:cs typeface="MS PGothic" charset="-128"/>
              </a:rPr>
              <a:t>がダウン</a:t>
            </a:r>
            <a:endParaRPr lang="en-US" altLang="ja-JP" sz="2000" dirty="0" smtClean="0">
              <a:latin typeface="MS PGothic" charset="-128"/>
              <a:ea typeface="MS PGothic" charset="-128"/>
              <a:cs typeface="MS PGothic" charset="-128"/>
            </a:endParaRPr>
          </a:p>
          <a:p>
            <a:pPr marL="800100" lvl="1" indent="-342900">
              <a:spcAft>
                <a:spcPts val="0"/>
              </a:spcAft>
              <a:buFont typeface="Arial" charset="0"/>
              <a:buChar char="•"/>
            </a:pPr>
            <a:endParaRPr lang="en-US" sz="2000" dirty="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外部からのサーバへのハッキング</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校内のサーバへのハッキングとサーバのボット化</a:t>
            </a:r>
            <a:endParaRPr lang="en-US" altLang="ja-JP" sz="2000" dirty="0" smtClean="0">
              <a:latin typeface="MS PGothic" charset="-128"/>
              <a:ea typeface="MS PGothic" charset="-128"/>
              <a:cs typeface="MS PGothic" charset="-128"/>
            </a:endParaRPr>
          </a:p>
          <a:p>
            <a:pPr lvl="1">
              <a:spcAft>
                <a:spcPts val="0"/>
              </a:spcAft>
            </a:pPr>
            <a:endParaRPr lang="en-US" altLang="ja-JP" sz="2400"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学内から外部への不正通信</a:t>
            </a:r>
            <a:endParaRPr lang="en-US" altLang="ja-JP" sz="24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ボット サーバ</a:t>
            </a:r>
            <a:r>
              <a:rPr lang="ja-JP" altLang="en-US" sz="2000" dirty="0" smtClean="0">
                <a:latin typeface="MS PGothic" charset="-128"/>
                <a:ea typeface="MS PGothic" charset="-128"/>
                <a:cs typeface="MS PGothic" charset="-128"/>
              </a:rPr>
              <a:t>からの外部通信と、持ち込み端末からの不正通信</a:t>
            </a:r>
            <a:endParaRPr lang="en-US" altLang="ja-JP" sz="2000"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412813913"/>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489098"/>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000" dirty="0" smtClean="0">
                <a:solidFill>
                  <a:schemeClr val="accent2">
                    <a:lumMod val="75000"/>
                  </a:schemeClr>
                </a:solidFill>
              </a:rPr>
              <a:t>『</a:t>
            </a:r>
            <a:r>
              <a:rPr lang="ja-JP" altLang="en-US" sz="2000" dirty="0">
                <a:solidFill>
                  <a:schemeClr val="accent2">
                    <a:lumMod val="75000"/>
                  </a:schemeClr>
                </a:solidFill>
              </a:rPr>
              <a:t>学内全端末のセキュリティを強化</a:t>
            </a:r>
            <a:r>
              <a:rPr lang="ja-JP" altLang="en-US" sz="2000" dirty="0" smtClean="0">
                <a:solidFill>
                  <a:schemeClr val="accent2">
                    <a:lumMod val="75000"/>
                  </a:schemeClr>
                </a:solidFill>
              </a:rPr>
              <a:t>！</a:t>
            </a:r>
            <a:endParaRPr lang="en-US" altLang="ja-JP" sz="2000" dirty="0" smtClean="0">
              <a:solidFill>
                <a:schemeClr val="accent2">
                  <a:lumMod val="75000"/>
                </a:schemeClr>
              </a:solidFill>
            </a:endParaRPr>
          </a:p>
          <a:p>
            <a:r>
              <a:rPr lang="ja-JP" altLang="en-US" sz="2000" dirty="0" smtClean="0">
                <a:solidFill>
                  <a:schemeClr val="accent2">
                    <a:lumMod val="75000"/>
                  </a:schemeClr>
                </a:solidFill>
              </a:rPr>
              <a:t>　教職員</a:t>
            </a:r>
            <a:r>
              <a:rPr lang="ja-JP" altLang="en-US" sz="2000" dirty="0">
                <a:solidFill>
                  <a:schemeClr val="accent2">
                    <a:lumMod val="75000"/>
                  </a:schemeClr>
                </a:solidFill>
              </a:rPr>
              <a:t>の端末の保護と、</a:t>
            </a:r>
            <a:r>
              <a:rPr lang="ja-JP" altLang="en-US" sz="2000" dirty="0" smtClean="0">
                <a:solidFill>
                  <a:schemeClr val="accent2">
                    <a:lumMod val="75000"/>
                  </a:schemeClr>
                </a:solidFill>
              </a:rPr>
              <a:t>持ち込まれる端末</a:t>
            </a:r>
            <a:r>
              <a:rPr lang="ja-JP" altLang="en-US" sz="2000" dirty="0">
                <a:solidFill>
                  <a:schemeClr val="accent2">
                    <a:lumMod val="75000"/>
                  </a:schemeClr>
                </a:solidFill>
              </a:rPr>
              <a:t>の不正通信をブロック！</a:t>
            </a:r>
            <a:r>
              <a:rPr lang="en-US" altLang="ja-JP" sz="2000" dirty="0" smtClean="0">
                <a:solidFill>
                  <a:schemeClr val="accent2">
                    <a:lumMod val="75000"/>
                  </a:schemeClr>
                </a:solidFill>
              </a:rPr>
              <a:t>』</a:t>
            </a:r>
            <a:endParaRPr lang="ja-JP" altLang="en-US" sz="2000" dirty="0">
              <a:solidFill>
                <a:schemeClr val="accent2">
                  <a:lumMod val="75000"/>
                </a:schemeClr>
              </a:solidFill>
            </a:endParaRPr>
          </a:p>
        </p:txBody>
      </p:sp>
      <p:sp>
        <p:nvSpPr>
          <p:cNvPr id="10" name="TextBox 9"/>
          <p:cNvSpPr txBox="1"/>
          <p:nvPr/>
        </p:nvSpPr>
        <p:spPr>
          <a:xfrm>
            <a:off x="437767" y="1094272"/>
            <a:ext cx="8406556" cy="175432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dirty="0" smtClean="0">
                <a:latin typeface="MS PGothic" charset="-128"/>
                <a:ea typeface="MS PGothic" charset="-128"/>
                <a:cs typeface="MS PGothic" charset="-128"/>
              </a:rPr>
              <a:t>教職員の端末のセキュリティを高めたい</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学内のサーバにもマルウェア、ランサムウェア対策を実施したい</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a:latin typeface="MS PGothic" charset="-128"/>
                <a:ea typeface="MS PGothic" charset="-128"/>
                <a:cs typeface="MS PGothic" charset="-128"/>
              </a:rPr>
              <a:t>学内のどこかの端末から不正通信が散見</a:t>
            </a:r>
            <a:r>
              <a:rPr lang="ja-JP" altLang="en-US" dirty="0" smtClean="0">
                <a:latin typeface="MS PGothic" charset="-128"/>
                <a:ea typeface="MS PGothic" charset="-128"/>
                <a:cs typeface="MS PGothic" charset="-128"/>
              </a:rPr>
              <a:t>される</a:t>
            </a:r>
            <a:endParaRPr lang="en-US" dirty="0">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既存の</a:t>
            </a:r>
            <a:r>
              <a:rPr lang="en-US" altLang="ja-JP" dirty="0" err="1" smtClean="0">
                <a:solidFill>
                  <a:schemeClr val="accent2">
                    <a:lumMod val="75000"/>
                  </a:schemeClr>
                </a:solidFill>
                <a:latin typeface="MS PGothic" charset="-128"/>
                <a:ea typeface="MS PGothic" charset="-128"/>
                <a:cs typeface="MS PGothic" charset="-128"/>
              </a:rPr>
              <a:t>AntiVirus</a:t>
            </a:r>
            <a:r>
              <a:rPr lang="ja-JP" altLang="en-US" dirty="0" smtClean="0">
                <a:solidFill>
                  <a:schemeClr val="accent2">
                    <a:lumMod val="75000"/>
                  </a:schemeClr>
                </a:solidFill>
                <a:latin typeface="MS PGothic" charset="-128"/>
                <a:ea typeface="MS PGothic" charset="-128"/>
                <a:cs typeface="MS PGothic" charset="-128"/>
              </a:rPr>
              <a:t>では防げない新たな脅威に対する対策が必要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クライアントだけでなく、多数分散しているサーバにも対応した対策が必要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ソフトがインストールできない持ち込み端末についても対策が必要</a:t>
            </a:r>
            <a:endParaRPr lang="en-US" altLang="ja-JP" dirty="0" smtClean="0">
              <a:solidFill>
                <a:schemeClr val="accent2">
                  <a:lumMod val="75000"/>
                </a:schemeClr>
              </a:solidFill>
              <a:latin typeface="MS PGothic" charset="-128"/>
              <a:ea typeface="MS PGothic" charset="-128"/>
              <a:cs typeface="MS PGothic" charset="-128"/>
            </a:endParaRPr>
          </a:p>
        </p:txBody>
      </p:sp>
      <p:sp>
        <p:nvSpPr>
          <p:cNvPr id="29" name="Rectangle 28"/>
          <p:cNvSpPr/>
          <p:nvPr/>
        </p:nvSpPr>
        <p:spPr>
          <a:xfrm>
            <a:off x="0" y="2913315"/>
            <a:ext cx="9152789" cy="325862"/>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シスコ ソリューション</a:t>
            </a:r>
            <a:r>
              <a:rPr lang="ja-JP" altLang="en-US" dirty="0" smtClean="0"/>
              <a:t>で解決！</a:t>
            </a:r>
            <a:endParaRPr lang="en-US" dirty="0" smtClean="0"/>
          </a:p>
        </p:txBody>
      </p:sp>
      <p:sp>
        <p:nvSpPr>
          <p:cNvPr id="30" name="Rectangle 29"/>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 3</a:t>
            </a:r>
            <a:endParaRPr lang="en-US" sz="1400" dirty="0">
              <a:solidFill>
                <a:schemeClr val="bg1"/>
              </a:solidFill>
            </a:endParaRPr>
          </a:p>
        </p:txBody>
      </p:sp>
      <p:sp>
        <p:nvSpPr>
          <p:cNvPr id="32" name="TextBox 31"/>
          <p:cNvSpPr txBox="1"/>
          <p:nvPr/>
        </p:nvSpPr>
        <p:spPr>
          <a:xfrm>
            <a:off x="2835417" y="3347639"/>
            <a:ext cx="2732608"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Cisco AMP for Endpoints</a:t>
            </a:r>
            <a:endParaRPr lang="en-US" altLang="ja-JP" sz="1400" dirty="0" smtClean="0"/>
          </a:p>
        </p:txBody>
      </p:sp>
      <p:pic>
        <p:nvPicPr>
          <p:cNvPr id="22" name="Picture 2"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5100" y="3303364"/>
            <a:ext cx="413607" cy="413607"/>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2578846" y="3800821"/>
            <a:ext cx="3995095" cy="369332"/>
            <a:chOff x="2604302" y="4505839"/>
            <a:chExt cx="3995095" cy="369332"/>
          </a:xfrm>
        </p:grpSpPr>
        <p:sp>
          <p:nvSpPr>
            <p:cNvPr id="24" name="TextBox 23"/>
            <p:cNvSpPr txBox="1"/>
            <p:nvPr/>
          </p:nvSpPr>
          <p:spPr>
            <a:xfrm>
              <a:off x="2860873" y="4505839"/>
              <a:ext cx="3738524"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Umbrella: </a:t>
              </a:r>
              <a:r>
                <a:rPr lang="ja-JP" altLang="en-US" sz="1400" dirty="0" smtClean="0"/>
                <a:t>セキュア</a:t>
              </a:r>
              <a:r>
                <a:rPr lang="en-US" altLang="ja-JP" sz="1400" dirty="0" smtClean="0"/>
                <a:t>DNS &amp; Web</a:t>
              </a:r>
              <a:r>
                <a:rPr lang="ja-JP" altLang="en-US" sz="1400" dirty="0" smtClean="0"/>
                <a:t>セキュリティ</a:t>
              </a:r>
              <a:endParaRPr lang="en-US" altLang="ja-JP" sz="1400" dirty="0" smtClean="0"/>
            </a:p>
          </p:txBody>
        </p:sp>
        <p:grpSp>
          <p:nvGrpSpPr>
            <p:cNvPr id="25" name="Group 24"/>
            <p:cNvGrpSpPr/>
            <p:nvPr/>
          </p:nvGrpSpPr>
          <p:grpSpPr>
            <a:xfrm>
              <a:off x="2604302" y="4571729"/>
              <a:ext cx="230389" cy="292618"/>
              <a:chOff x="1755735" y="1690064"/>
              <a:chExt cx="405342" cy="514828"/>
            </a:xfrm>
          </p:grpSpPr>
          <p:sp>
            <p:nvSpPr>
              <p:cNvPr id="26" name="Freeform 25"/>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26"/>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grpSp>
    </p:spTree>
    <p:extLst>
      <p:ext uri="{BB962C8B-B14F-4D97-AF65-F5344CB8AC3E}">
        <p14:creationId xmlns:p14="http://schemas.microsoft.com/office/powerpoint/2010/main" val="1004504394"/>
      </p:ext>
    </p:extLst>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4"/>
          <p:cNvSpPr/>
          <p:nvPr/>
        </p:nvSpPr>
        <p:spPr>
          <a:xfrm>
            <a:off x="2592371" y="1517715"/>
            <a:ext cx="2366128" cy="1470582"/>
          </a:xfrm>
          <a:custGeom>
            <a:avLst/>
            <a:gdLst>
              <a:gd name="connsiteX0" fmla="*/ 2366128 w 2366128"/>
              <a:gd name="connsiteY0" fmla="*/ 1470582 h 1470582"/>
              <a:gd name="connsiteX1" fmla="*/ 1762813 w 2366128"/>
              <a:gd name="connsiteY1" fmla="*/ 1150071 h 1470582"/>
              <a:gd name="connsiteX2" fmla="*/ 1244338 w 2366128"/>
              <a:gd name="connsiteY2" fmla="*/ 509048 h 1470582"/>
              <a:gd name="connsiteX3" fmla="*/ 0 w 2366128"/>
              <a:gd name="connsiteY3" fmla="*/ 0 h 1470582"/>
            </a:gdLst>
            <a:ahLst/>
            <a:cxnLst>
              <a:cxn ang="0">
                <a:pos x="connsiteX0" y="connsiteY0"/>
              </a:cxn>
              <a:cxn ang="0">
                <a:pos x="connsiteX1" y="connsiteY1"/>
              </a:cxn>
              <a:cxn ang="0">
                <a:pos x="connsiteX2" y="connsiteY2"/>
              </a:cxn>
              <a:cxn ang="0">
                <a:pos x="connsiteX3" y="connsiteY3"/>
              </a:cxn>
            </a:cxnLst>
            <a:rect l="l" t="t" r="r" b="b"/>
            <a:pathLst>
              <a:path w="2366128" h="1470582">
                <a:moveTo>
                  <a:pt x="2366128" y="1470582"/>
                </a:moveTo>
                <a:cubicBezTo>
                  <a:pt x="2157953" y="1390454"/>
                  <a:pt x="1949778" y="1310327"/>
                  <a:pt x="1762813" y="1150071"/>
                </a:cubicBezTo>
                <a:cubicBezTo>
                  <a:pt x="1575848" y="989815"/>
                  <a:pt x="1538140" y="700726"/>
                  <a:pt x="1244338" y="509048"/>
                </a:cubicBezTo>
                <a:cubicBezTo>
                  <a:pt x="950536" y="317370"/>
                  <a:pt x="0" y="0"/>
                  <a:pt x="0" y="0"/>
                </a:cubicBezTo>
              </a:path>
            </a:pathLst>
          </a:custGeom>
          <a:noFill/>
          <a:ln cap="rnd">
            <a:solidFill>
              <a:schemeClr val="accent6">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2516957" y="1423447"/>
            <a:ext cx="1296029" cy="1649691"/>
          </a:xfrm>
          <a:custGeom>
            <a:avLst/>
            <a:gdLst>
              <a:gd name="connsiteX0" fmla="*/ 1150070 w 1296029"/>
              <a:gd name="connsiteY0" fmla="*/ 1649691 h 1649691"/>
              <a:gd name="connsiteX1" fmla="*/ 1291472 w 1296029"/>
              <a:gd name="connsiteY1" fmla="*/ 999242 h 1649691"/>
              <a:gd name="connsiteX2" fmla="*/ 999241 w 1296029"/>
              <a:gd name="connsiteY2" fmla="*/ 339365 h 1649691"/>
              <a:gd name="connsiteX3" fmla="*/ 0 w 1296029"/>
              <a:gd name="connsiteY3" fmla="*/ 0 h 1649691"/>
            </a:gdLst>
            <a:ahLst/>
            <a:cxnLst>
              <a:cxn ang="0">
                <a:pos x="connsiteX0" y="connsiteY0"/>
              </a:cxn>
              <a:cxn ang="0">
                <a:pos x="connsiteX1" y="connsiteY1"/>
              </a:cxn>
              <a:cxn ang="0">
                <a:pos x="connsiteX2" y="connsiteY2"/>
              </a:cxn>
              <a:cxn ang="0">
                <a:pos x="connsiteX3" y="connsiteY3"/>
              </a:cxn>
            </a:cxnLst>
            <a:rect l="l" t="t" r="r" b="b"/>
            <a:pathLst>
              <a:path w="1296029" h="1649691">
                <a:moveTo>
                  <a:pt x="1150070" y="1649691"/>
                </a:moveTo>
                <a:cubicBezTo>
                  <a:pt x="1233340" y="1433660"/>
                  <a:pt x="1316610" y="1217630"/>
                  <a:pt x="1291472" y="999242"/>
                </a:cubicBezTo>
                <a:cubicBezTo>
                  <a:pt x="1266334" y="780854"/>
                  <a:pt x="1214486" y="505905"/>
                  <a:pt x="999241" y="339365"/>
                </a:cubicBezTo>
                <a:cubicBezTo>
                  <a:pt x="783996" y="172825"/>
                  <a:pt x="0" y="0"/>
                  <a:pt x="0" y="0"/>
                </a:cubicBezTo>
              </a:path>
            </a:pathLst>
          </a:custGeom>
          <a:noFill/>
          <a:ln cap="rnd">
            <a:solidFill>
              <a:schemeClr val="accent6">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358219" y="2071717"/>
            <a:ext cx="2438843" cy="897726"/>
          </a:xfrm>
          <a:custGeom>
            <a:avLst/>
            <a:gdLst>
              <a:gd name="connsiteX0" fmla="*/ 0 w 4204354"/>
              <a:gd name="connsiteY0" fmla="*/ 1112363 h 1112363"/>
              <a:gd name="connsiteX1" fmla="*/ 2865748 w 4204354"/>
              <a:gd name="connsiteY1" fmla="*/ 254524 h 1112363"/>
              <a:gd name="connsiteX2" fmla="*/ 4204354 w 4204354"/>
              <a:gd name="connsiteY2" fmla="*/ 0 h 1112363"/>
            </a:gdLst>
            <a:ahLst/>
            <a:cxnLst>
              <a:cxn ang="0">
                <a:pos x="connsiteX0" y="connsiteY0"/>
              </a:cxn>
              <a:cxn ang="0">
                <a:pos x="connsiteX1" y="connsiteY1"/>
              </a:cxn>
              <a:cxn ang="0">
                <a:pos x="connsiteX2" y="connsiteY2"/>
              </a:cxn>
            </a:cxnLst>
            <a:rect l="l" t="t" r="r" b="b"/>
            <a:pathLst>
              <a:path w="4204354" h="1112363">
                <a:moveTo>
                  <a:pt x="0" y="1112363"/>
                </a:moveTo>
                <a:cubicBezTo>
                  <a:pt x="1082511" y="776140"/>
                  <a:pt x="2165022" y="439918"/>
                  <a:pt x="2865748" y="254524"/>
                </a:cubicBezTo>
                <a:cubicBezTo>
                  <a:pt x="3566474" y="69130"/>
                  <a:pt x="4204354" y="0"/>
                  <a:pt x="4204354" y="0"/>
                </a:cubicBezTo>
              </a:path>
            </a:pathLst>
          </a:custGeom>
          <a:noFill/>
          <a:ln cap="rnd">
            <a:solidFill>
              <a:schemeClr val="accent2">
                <a:lumMod val="75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ular Callout 222"/>
          <p:cNvSpPr/>
          <p:nvPr/>
        </p:nvSpPr>
        <p:spPr>
          <a:xfrm>
            <a:off x="4523583" y="299495"/>
            <a:ext cx="2807820" cy="2573988"/>
          </a:xfrm>
          <a:prstGeom prst="wedgeRoundRectCallout">
            <a:avLst>
              <a:gd name="adj1" fmla="val -63787"/>
              <a:gd name="adj2" fmla="val -16921"/>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7" name="TextBox 86"/>
          <p:cNvSpPr txBox="1"/>
          <p:nvPr/>
        </p:nvSpPr>
        <p:spPr>
          <a:xfrm>
            <a:off x="799667" y="4378928"/>
            <a:ext cx="543739"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bg2">
                    <a:lumMod val="75000"/>
                  </a:schemeClr>
                </a:solidFill>
              </a:rPr>
              <a:t>学外</a:t>
            </a:r>
            <a:endParaRPr lang="en-US" sz="1400" dirty="0" smtClean="0">
              <a:solidFill>
                <a:schemeClr val="bg2">
                  <a:lumMod val="75000"/>
                </a:schemeClr>
              </a:solidFill>
            </a:endParaRPr>
          </a:p>
        </p:txBody>
      </p:sp>
      <p:sp>
        <p:nvSpPr>
          <p:cNvPr id="88" name="TextBox 87"/>
          <p:cNvSpPr txBox="1"/>
          <p:nvPr/>
        </p:nvSpPr>
        <p:spPr>
          <a:xfrm>
            <a:off x="3271596" y="4368835"/>
            <a:ext cx="227979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キャンパス、オープン エリア</a:t>
            </a:r>
            <a:endParaRPr lang="en-US" sz="1400" dirty="0" smtClean="0">
              <a:solidFill>
                <a:schemeClr val="tx2">
                  <a:lumMod val="75000"/>
                </a:schemeClr>
              </a:solidFill>
            </a:endParaRPr>
          </a:p>
        </p:txBody>
      </p:sp>
      <p:sp>
        <p:nvSpPr>
          <p:cNvPr id="89" name="TextBox 88"/>
          <p:cNvSpPr txBox="1"/>
          <p:nvPr/>
        </p:nvSpPr>
        <p:spPr>
          <a:xfrm>
            <a:off x="7164778" y="4368832"/>
            <a:ext cx="1478290"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業務、研究</a:t>
            </a:r>
            <a:r>
              <a:rPr lang="ja-JP" altLang="en-US" sz="1400" dirty="0" smtClean="0">
                <a:solidFill>
                  <a:schemeClr val="tx2">
                    <a:lumMod val="75000"/>
                  </a:schemeClr>
                </a:solidFill>
              </a:rPr>
              <a:t>エリア</a:t>
            </a:r>
            <a:endParaRPr lang="en-US" sz="1400" dirty="0" smtClean="0">
              <a:solidFill>
                <a:schemeClr val="tx2">
                  <a:lumMod val="75000"/>
                </a:schemeClr>
              </a:solidFill>
            </a:endParaRPr>
          </a:p>
        </p:txBody>
      </p:sp>
      <p:sp>
        <p:nvSpPr>
          <p:cNvPr id="183" name="Rectangle 182"/>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grpSp>
        <p:nvGrpSpPr>
          <p:cNvPr id="177" name="Group 176"/>
          <p:cNvGrpSpPr/>
          <p:nvPr/>
        </p:nvGrpSpPr>
        <p:grpSpPr>
          <a:xfrm>
            <a:off x="4072646" y="3668789"/>
            <a:ext cx="640756" cy="688702"/>
            <a:chOff x="7689453" y="3762134"/>
            <a:chExt cx="381000" cy="738187"/>
          </a:xfrm>
        </p:grpSpPr>
        <p:sp>
          <p:nvSpPr>
            <p:cNvPr id="179"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8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5"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6"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7"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8"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9"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0"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1"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2"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3"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4"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95" name="Group 194"/>
          <p:cNvGrpSpPr/>
          <p:nvPr/>
        </p:nvGrpSpPr>
        <p:grpSpPr>
          <a:xfrm>
            <a:off x="840465" y="4023449"/>
            <a:ext cx="466017" cy="345550"/>
            <a:chOff x="3789359" y="2959092"/>
            <a:chExt cx="466725" cy="346074"/>
          </a:xfrm>
        </p:grpSpPr>
        <p:sp>
          <p:nvSpPr>
            <p:cNvPr id="196"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7"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99"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grpSp>
        <p:nvGrpSpPr>
          <p:cNvPr id="201" name="Group 200"/>
          <p:cNvGrpSpPr/>
          <p:nvPr/>
        </p:nvGrpSpPr>
        <p:grpSpPr>
          <a:xfrm>
            <a:off x="4799886" y="4086154"/>
            <a:ext cx="123031" cy="250031"/>
            <a:chOff x="7310438" y="4252274"/>
            <a:chExt cx="123031" cy="250031"/>
          </a:xfrm>
        </p:grpSpPr>
        <p:sp>
          <p:nvSpPr>
            <p:cNvPr id="20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4" name="Group 203"/>
          <p:cNvGrpSpPr/>
          <p:nvPr/>
        </p:nvGrpSpPr>
        <p:grpSpPr>
          <a:xfrm>
            <a:off x="4993448" y="4087427"/>
            <a:ext cx="123031" cy="250031"/>
            <a:chOff x="7310438" y="4252274"/>
            <a:chExt cx="123031" cy="250031"/>
          </a:xfrm>
        </p:grpSpPr>
        <p:sp>
          <p:nvSpPr>
            <p:cNvPr id="20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7" name="Group 206"/>
          <p:cNvGrpSpPr/>
          <p:nvPr/>
        </p:nvGrpSpPr>
        <p:grpSpPr>
          <a:xfrm>
            <a:off x="3852289" y="4088063"/>
            <a:ext cx="123031" cy="250031"/>
            <a:chOff x="7310438" y="4252274"/>
            <a:chExt cx="123031" cy="250031"/>
          </a:xfrm>
        </p:grpSpPr>
        <p:sp>
          <p:nvSpPr>
            <p:cNvPr id="20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0" name="Group 209"/>
          <p:cNvGrpSpPr/>
          <p:nvPr/>
        </p:nvGrpSpPr>
        <p:grpSpPr>
          <a:xfrm>
            <a:off x="7190856" y="4086154"/>
            <a:ext cx="123031" cy="250031"/>
            <a:chOff x="7310438" y="4252274"/>
            <a:chExt cx="123031" cy="250031"/>
          </a:xfrm>
        </p:grpSpPr>
        <p:sp>
          <p:nvSpPr>
            <p:cNvPr id="21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3" name="Group 212"/>
          <p:cNvGrpSpPr/>
          <p:nvPr/>
        </p:nvGrpSpPr>
        <p:grpSpPr>
          <a:xfrm>
            <a:off x="7384418" y="4087427"/>
            <a:ext cx="123031" cy="250031"/>
            <a:chOff x="7310438" y="4252274"/>
            <a:chExt cx="123031" cy="250031"/>
          </a:xfrm>
        </p:grpSpPr>
        <p:sp>
          <p:nvSpPr>
            <p:cNvPr id="214"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5"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6" name="Group 215"/>
          <p:cNvGrpSpPr/>
          <p:nvPr/>
        </p:nvGrpSpPr>
        <p:grpSpPr>
          <a:xfrm>
            <a:off x="8447683" y="4086154"/>
            <a:ext cx="123031" cy="250031"/>
            <a:chOff x="7310438" y="4252274"/>
            <a:chExt cx="123031" cy="250031"/>
          </a:xfrm>
        </p:grpSpPr>
        <p:sp>
          <p:nvSpPr>
            <p:cNvPr id="217"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8"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9" name="Group 218"/>
          <p:cNvGrpSpPr/>
          <p:nvPr/>
        </p:nvGrpSpPr>
        <p:grpSpPr>
          <a:xfrm>
            <a:off x="8641245" y="4087427"/>
            <a:ext cx="123031" cy="250031"/>
            <a:chOff x="7310438" y="4252274"/>
            <a:chExt cx="123031" cy="250031"/>
          </a:xfrm>
        </p:grpSpPr>
        <p:sp>
          <p:nvSpPr>
            <p:cNvPr id="220"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1"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
        <p:nvSpPr>
          <p:cNvPr id="245" name="Snip Diagonal Corner Rectangle 3"/>
          <p:cNvSpPr>
            <a:spLocks noChangeAspect="1"/>
          </p:cNvSpPr>
          <p:nvPr/>
        </p:nvSpPr>
        <p:spPr>
          <a:xfrm>
            <a:off x="7134843" y="338388"/>
            <a:ext cx="1586691" cy="907655"/>
          </a:xfrm>
          <a:custGeom>
            <a:avLst/>
            <a:gdLst>
              <a:gd name="connsiteX0" fmla="*/ 548430 w 4830306"/>
              <a:gd name="connsiteY0" fmla="*/ 0 h 3125490"/>
              <a:gd name="connsiteX1" fmla="*/ 4309381 w 4830306"/>
              <a:gd name="connsiteY1" fmla="*/ 0 h 3125490"/>
              <a:gd name="connsiteX2" fmla="*/ 4830306 w 4830306"/>
              <a:gd name="connsiteY2" fmla="*/ 520925 h 3125490"/>
              <a:gd name="connsiteX3" fmla="*/ 4830306 w 4830306"/>
              <a:gd name="connsiteY3" fmla="*/ 2577060 h 3125490"/>
              <a:gd name="connsiteX4" fmla="*/ 4281876 w 4830306"/>
              <a:gd name="connsiteY4" fmla="*/ 3125490 h 3125490"/>
              <a:gd name="connsiteX5" fmla="*/ 520925 w 4830306"/>
              <a:gd name="connsiteY5" fmla="*/ 3125490 h 3125490"/>
              <a:gd name="connsiteX6" fmla="*/ 0 w 4830306"/>
              <a:gd name="connsiteY6" fmla="*/ 2604565 h 3125490"/>
              <a:gd name="connsiteX7" fmla="*/ 0 w 4830306"/>
              <a:gd name="connsiteY7" fmla="*/ 548430 h 3125490"/>
              <a:gd name="connsiteX8" fmla="*/ 548430 w 4830306"/>
              <a:gd name="connsiteY8" fmla="*/ 0 h 3125490"/>
              <a:gd name="connsiteX0" fmla="*/ 548430 w 4830306"/>
              <a:gd name="connsiteY0" fmla="*/ 0 h 3192335"/>
              <a:gd name="connsiteX1" fmla="*/ 4309381 w 4830306"/>
              <a:gd name="connsiteY1" fmla="*/ 0 h 3192335"/>
              <a:gd name="connsiteX2" fmla="*/ 4830306 w 4830306"/>
              <a:gd name="connsiteY2" fmla="*/ 520925 h 3192335"/>
              <a:gd name="connsiteX3" fmla="*/ 4830306 w 4830306"/>
              <a:gd name="connsiteY3" fmla="*/ 2577060 h 3192335"/>
              <a:gd name="connsiteX4" fmla="*/ 4281876 w 4830306"/>
              <a:gd name="connsiteY4" fmla="*/ 3125490 h 3192335"/>
              <a:gd name="connsiteX5" fmla="*/ 520925 w 4830306"/>
              <a:gd name="connsiteY5" fmla="*/ 3125490 h 3192335"/>
              <a:gd name="connsiteX6" fmla="*/ 0 w 4830306"/>
              <a:gd name="connsiteY6" fmla="*/ 2604565 h 3192335"/>
              <a:gd name="connsiteX7" fmla="*/ 0 w 4830306"/>
              <a:gd name="connsiteY7" fmla="*/ 548430 h 3192335"/>
              <a:gd name="connsiteX8" fmla="*/ 548430 w 4830306"/>
              <a:gd name="connsiteY8" fmla="*/ 0 h 3192335"/>
              <a:gd name="connsiteX0" fmla="*/ 576675 w 4858551"/>
              <a:gd name="connsiteY0" fmla="*/ 0 h 3164267"/>
              <a:gd name="connsiteX1" fmla="*/ 4337626 w 4858551"/>
              <a:gd name="connsiteY1" fmla="*/ 0 h 3164267"/>
              <a:gd name="connsiteX2" fmla="*/ 4858551 w 4858551"/>
              <a:gd name="connsiteY2" fmla="*/ 520925 h 3164267"/>
              <a:gd name="connsiteX3" fmla="*/ 4858551 w 4858551"/>
              <a:gd name="connsiteY3" fmla="*/ 2577060 h 3164267"/>
              <a:gd name="connsiteX4" fmla="*/ 4310121 w 4858551"/>
              <a:gd name="connsiteY4" fmla="*/ 3125490 h 3164267"/>
              <a:gd name="connsiteX5" fmla="*/ 549170 w 4858551"/>
              <a:gd name="connsiteY5" fmla="*/ 3125490 h 3164267"/>
              <a:gd name="connsiteX6" fmla="*/ 28245 w 4858551"/>
              <a:gd name="connsiteY6" fmla="*/ 2604565 h 3164267"/>
              <a:gd name="connsiteX7" fmla="*/ 28245 w 4858551"/>
              <a:gd name="connsiteY7" fmla="*/ 548430 h 3164267"/>
              <a:gd name="connsiteX8" fmla="*/ 576675 w 4858551"/>
              <a:gd name="connsiteY8" fmla="*/ 0 h 3164267"/>
              <a:gd name="connsiteX0" fmla="*/ 576675 w 4858551"/>
              <a:gd name="connsiteY0" fmla="*/ 0 h 3164549"/>
              <a:gd name="connsiteX1" fmla="*/ 4337626 w 4858551"/>
              <a:gd name="connsiteY1" fmla="*/ 0 h 3164549"/>
              <a:gd name="connsiteX2" fmla="*/ 4858551 w 4858551"/>
              <a:gd name="connsiteY2" fmla="*/ 520925 h 3164549"/>
              <a:gd name="connsiteX3" fmla="*/ 4858551 w 4858551"/>
              <a:gd name="connsiteY3" fmla="*/ 2577060 h 3164549"/>
              <a:gd name="connsiteX4" fmla="*/ 4310121 w 4858551"/>
              <a:gd name="connsiteY4" fmla="*/ 3125490 h 3164549"/>
              <a:gd name="connsiteX5" fmla="*/ 549170 w 4858551"/>
              <a:gd name="connsiteY5" fmla="*/ 3125490 h 3164549"/>
              <a:gd name="connsiteX6" fmla="*/ 28245 w 4858551"/>
              <a:gd name="connsiteY6" fmla="*/ 2604565 h 3164549"/>
              <a:gd name="connsiteX7" fmla="*/ 28245 w 4858551"/>
              <a:gd name="connsiteY7" fmla="*/ 548430 h 3164549"/>
              <a:gd name="connsiteX8" fmla="*/ 576675 w 4858551"/>
              <a:gd name="connsiteY8" fmla="*/ 0 h 3164549"/>
              <a:gd name="connsiteX0" fmla="*/ 576675 w 4858551"/>
              <a:gd name="connsiteY0" fmla="*/ 0 h 3166114"/>
              <a:gd name="connsiteX1" fmla="*/ 4337626 w 4858551"/>
              <a:gd name="connsiteY1" fmla="*/ 0 h 3166114"/>
              <a:gd name="connsiteX2" fmla="*/ 4858551 w 4858551"/>
              <a:gd name="connsiteY2" fmla="*/ 520925 h 3166114"/>
              <a:gd name="connsiteX3" fmla="*/ 4858551 w 4858551"/>
              <a:gd name="connsiteY3" fmla="*/ 2577060 h 3166114"/>
              <a:gd name="connsiteX4" fmla="*/ 4310121 w 4858551"/>
              <a:gd name="connsiteY4" fmla="*/ 3125490 h 3166114"/>
              <a:gd name="connsiteX5" fmla="*/ 549170 w 4858551"/>
              <a:gd name="connsiteY5" fmla="*/ 3125490 h 3166114"/>
              <a:gd name="connsiteX6" fmla="*/ 28245 w 4858551"/>
              <a:gd name="connsiteY6" fmla="*/ 2604565 h 3166114"/>
              <a:gd name="connsiteX7" fmla="*/ 28245 w 4858551"/>
              <a:gd name="connsiteY7" fmla="*/ 548430 h 3166114"/>
              <a:gd name="connsiteX8" fmla="*/ 576675 w 4858551"/>
              <a:gd name="connsiteY8" fmla="*/ 0 h 3166114"/>
              <a:gd name="connsiteX0" fmla="*/ 548430 w 4830306"/>
              <a:gd name="connsiteY0" fmla="*/ 0 h 3166114"/>
              <a:gd name="connsiteX1" fmla="*/ 4309381 w 4830306"/>
              <a:gd name="connsiteY1" fmla="*/ 0 h 3166114"/>
              <a:gd name="connsiteX2" fmla="*/ 4830306 w 4830306"/>
              <a:gd name="connsiteY2" fmla="*/ 520925 h 3166114"/>
              <a:gd name="connsiteX3" fmla="*/ 4830306 w 4830306"/>
              <a:gd name="connsiteY3" fmla="*/ 2577060 h 3166114"/>
              <a:gd name="connsiteX4" fmla="*/ 4281876 w 4830306"/>
              <a:gd name="connsiteY4" fmla="*/ 3125490 h 3166114"/>
              <a:gd name="connsiteX5" fmla="*/ 520925 w 4830306"/>
              <a:gd name="connsiteY5" fmla="*/ 3125490 h 3166114"/>
              <a:gd name="connsiteX6" fmla="*/ 0 w 4830306"/>
              <a:gd name="connsiteY6" fmla="*/ 2604565 h 3166114"/>
              <a:gd name="connsiteX7" fmla="*/ 0 w 4830306"/>
              <a:gd name="connsiteY7" fmla="*/ 548430 h 3166114"/>
              <a:gd name="connsiteX8" fmla="*/ 548430 w 4830306"/>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535607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14682 w 4844988"/>
              <a:gd name="connsiteY7" fmla="*/ 548430 h 3166114"/>
              <a:gd name="connsiteX8" fmla="*/ 563112 w 4844988"/>
              <a:gd name="connsiteY8" fmla="*/ 0 h 3166114"/>
              <a:gd name="connsiteX0" fmla="*/ 563112 w 4844988"/>
              <a:gd name="connsiteY0" fmla="*/ 0 h 3166114"/>
              <a:gd name="connsiteX1" fmla="*/ 4324063 w 4844988"/>
              <a:gd name="connsiteY1" fmla="*/ 0 h 3166114"/>
              <a:gd name="connsiteX2" fmla="*/ 4844988 w 4844988"/>
              <a:gd name="connsiteY2" fmla="*/ 520925 h 3166114"/>
              <a:gd name="connsiteX3" fmla="*/ 4844988 w 4844988"/>
              <a:gd name="connsiteY3" fmla="*/ 2577060 h 3166114"/>
              <a:gd name="connsiteX4" fmla="*/ 4296558 w 4844988"/>
              <a:gd name="connsiteY4" fmla="*/ 3125490 h 3166114"/>
              <a:gd name="connsiteX5" fmla="*/ 1034788 w 4844988"/>
              <a:gd name="connsiteY5" fmla="*/ 3125490 h 3166114"/>
              <a:gd name="connsiteX6" fmla="*/ 0 w 4844988"/>
              <a:gd name="connsiteY6" fmla="*/ 2193489 h 3166114"/>
              <a:gd name="connsiteX7" fmla="*/ 851544 w 4844988"/>
              <a:gd name="connsiteY7" fmla="*/ 1385264 h 3166114"/>
              <a:gd name="connsiteX8" fmla="*/ 563112 w 4844988"/>
              <a:gd name="connsiteY8" fmla="*/ 0 h 3166114"/>
              <a:gd name="connsiteX0" fmla="*/ 1899155 w 4844988"/>
              <a:gd name="connsiteY0" fmla="*/ 0 h 3173454"/>
              <a:gd name="connsiteX1" fmla="*/ 4324063 w 4844988"/>
              <a:gd name="connsiteY1" fmla="*/ 7340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4844988 w 4844988"/>
              <a:gd name="connsiteY2" fmla="*/ 528265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844988 w 4844988"/>
              <a:gd name="connsiteY3" fmla="*/ 2584400 h 3173454"/>
              <a:gd name="connsiteX4" fmla="*/ 4296558 w 4844988"/>
              <a:gd name="connsiteY4" fmla="*/ 3132830 h 3173454"/>
              <a:gd name="connsiteX5" fmla="*/ 1034788 w 4844988"/>
              <a:gd name="connsiteY5" fmla="*/ 3132830 h 3173454"/>
              <a:gd name="connsiteX6" fmla="*/ 0 w 4844988"/>
              <a:gd name="connsiteY6" fmla="*/ 2200829 h 3173454"/>
              <a:gd name="connsiteX7" fmla="*/ 851544 w 4844988"/>
              <a:gd name="connsiteY7" fmla="*/ 1392604 h 3173454"/>
              <a:gd name="connsiteX8" fmla="*/ 1899155 w 4844988"/>
              <a:gd name="connsiteY8"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4015467 w 4844988"/>
              <a:gd name="connsiteY3" fmla="*/ 118588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2584400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4296558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73454"/>
              <a:gd name="connsiteX1" fmla="*/ 2731090 w 4844988"/>
              <a:gd name="connsiteY1" fmla="*/ 418416 h 3173454"/>
              <a:gd name="connsiteX2" fmla="*/ 3538309 w 4844988"/>
              <a:gd name="connsiteY2" fmla="*/ 396134 h 3173454"/>
              <a:gd name="connsiteX3" fmla="*/ 3861308 w 4844988"/>
              <a:gd name="connsiteY3" fmla="*/ 958323 h 3173454"/>
              <a:gd name="connsiteX4" fmla="*/ 4844988 w 4844988"/>
              <a:gd name="connsiteY4" fmla="*/ 1975126 h 3173454"/>
              <a:gd name="connsiteX5" fmla="*/ 3834082 w 4844988"/>
              <a:gd name="connsiteY5" fmla="*/ 3132830 h 3173454"/>
              <a:gd name="connsiteX6" fmla="*/ 1034788 w 4844988"/>
              <a:gd name="connsiteY6" fmla="*/ 3132830 h 3173454"/>
              <a:gd name="connsiteX7" fmla="*/ 0 w 4844988"/>
              <a:gd name="connsiteY7" fmla="*/ 2200829 h 3173454"/>
              <a:gd name="connsiteX8" fmla="*/ 851544 w 4844988"/>
              <a:gd name="connsiteY8" fmla="*/ 1392604 h 3173454"/>
              <a:gd name="connsiteX9" fmla="*/ 1899155 w 4844988"/>
              <a:gd name="connsiteY9" fmla="*/ 0 h 3173454"/>
              <a:gd name="connsiteX0" fmla="*/ 1899155 w 4844988"/>
              <a:gd name="connsiteY0" fmla="*/ 0 h 3132937"/>
              <a:gd name="connsiteX1" fmla="*/ 2731090 w 4844988"/>
              <a:gd name="connsiteY1" fmla="*/ 418416 h 3132937"/>
              <a:gd name="connsiteX2" fmla="*/ 3538309 w 4844988"/>
              <a:gd name="connsiteY2" fmla="*/ 396134 h 3132937"/>
              <a:gd name="connsiteX3" fmla="*/ 3861308 w 4844988"/>
              <a:gd name="connsiteY3" fmla="*/ 958323 h 3132937"/>
              <a:gd name="connsiteX4" fmla="*/ 4844988 w 4844988"/>
              <a:gd name="connsiteY4" fmla="*/ 1975126 h 3132937"/>
              <a:gd name="connsiteX5" fmla="*/ 3834082 w 4844988"/>
              <a:gd name="connsiteY5" fmla="*/ 3132830 h 3132937"/>
              <a:gd name="connsiteX6" fmla="*/ 1034788 w 4844988"/>
              <a:gd name="connsiteY6" fmla="*/ 3132830 h 3132937"/>
              <a:gd name="connsiteX7" fmla="*/ 0 w 4844988"/>
              <a:gd name="connsiteY7" fmla="*/ 2200829 h 3132937"/>
              <a:gd name="connsiteX8" fmla="*/ 851544 w 4844988"/>
              <a:gd name="connsiteY8" fmla="*/ 1392604 h 3132937"/>
              <a:gd name="connsiteX9" fmla="*/ 1899155 w 4844988"/>
              <a:gd name="connsiteY9" fmla="*/ 0 h 3132937"/>
              <a:gd name="connsiteX0" fmla="*/ 1899155 w 4844988"/>
              <a:gd name="connsiteY0" fmla="*/ 0 h 3133189"/>
              <a:gd name="connsiteX1" fmla="*/ 2731090 w 4844988"/>
              <a:gd name="connsiteY1" fmla="*/ 418416 h 3133189"/>
              <a:gd name="connsiteX2" fmla="*/ 3538309 w 4844988"/>
              <a:gd name="connsiteY2" fmla="*/ 396134 h 3133189"/>
              <a:gd name="connsiteX3" fmla="*/ 3861308 w 4844988"/>
              <a:gd name="connsiteY3" fmla="*/ 958323 h 3133189"/>
              <a:gd name="connsiteX4" fmla="*/ 4844988 w 4844988"/>
              <a:gd name="connsiteY4" fmla="*/ 1975126 h 3133189"/>
              <a:gd name="connsiteX5" fmla="*/ 3834082 w 4844988"/>
              <a:gd name="connsiteY5" fmla="*/ 3132830 h 3133189"/>
              <a:gd name="connsiteX6" fmla="*/ 1034788 w 4844988"/>
              <a:gd name="connsiteY6" fmla="*/ 3132830 h 3133189"/>
              <a:gd name="connsiteX7" fmla="*/ 0 w 4844988"/>
              <a:gd name="connsiteY7" fmla="*/ 2200829 h 3133189"/>
              <a:gd name="connsiteX8" fmla="*/ 851544 w 4844988"/>
              <a:gd name="connsiteY8" fmla="*/ 1392604 h 3133189"/>
              <a:gd name="connsiteX9" fmla="*/ 1899155 w 4844988"/>
              <a:gd name="connsiteY9" fmla="*/ 0 h 3133189"/>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4988"/>
              <a:gd name="connsiteY0" fmla="*/ 0 h 3133266"/>
              <a:gd name="connsiteX1" fmla="*/ 2731090 w 4844988"/>
              <a:gd name="connsiteY1" fmla="*/ 418416 h 3133266"/>
              <a:gd name="connsiteX2" fmla="*/ 3538309 w 4844988"/>
              <a:gd name="connsiteY2" fmla="*/ 396134 h 3133266"/>
              <a:gd name="connsiteX3" fmla="*/ 3861308 w 4844988"/>
              <a:gd name="connsiteY3" fmla="*/ 958323 h 3133266"/>
              <a:gd name="connsiteX4" fmla="*/ 4844988 w 4844988"/>
              <a:gd name="connsiteY4" fmla="*/ 1975126 h 3133266"/>
              <a:gd name="connsiteX5" fmla="*/ 3834082 w 4844988"/>
              <a:gd name="connsiteY5" fmla="*/ 3132830 h 3133266"/>
              <a:gd name="connsiteX6" fmla="*/ 1034788 w 4844988"/>
              <a:gd name="connsiteY6" fmla="*/ 3132830 h 3133266"/>
              <a:gd name="connsiteX7" fmla="*/ 0 w 4844988"/>
              <a:gd name="connsiteY7" fmla="*/ 2200829 h 3133266"/>
              <a:gd name="connsiteX8" fmla="*/ 851544 w 4844988"/>
              <a:gd name="connsiteY8" fmla="*/ 1392604 h 3133266"/>
              <a:gd name="connsiteX9" fmla="*/ 1899155 w 4844988"/>
              <a:gd name="connsiteY9" fmla="*/ 0 h 3133266"/>
              <a:gd name="connsiteX0" fmla="*/ 1899155 w 4845058"/>
              <a:gd name="connsiteY0" fmla="*/ 0 h 3133266"/>
              <a:gd name="connsiteX1" fmla="*/ 2731090 w 4845058"/>
              <a:gd name="connsiteY1" fmla="*/ 418416 h 3133266"/>
              <a:gd name="connsiteX2" fmla="*/ 3538309 w 4845058"/>
              <a:gd name="connsiteY2" fmla="*/ 396134 h 3133266"/>
              <a:gd name="connsiteX3" fmla="*/ 3861308 w 4845058"/>
              <a:gd name="connsiteY3" fmla="*/ 958323 h 3133266"/>
              <a:gd name="connsiteX4" fmla="*/ 4844988 w 4845058"/>
              <a:gd name="connsiteY4" fmla="*/ 1975126 h 3133266"/>
              <a:gd name="connsiteX5" fmla="*/ 3834082 w 4845058"/>
              <a:gd name="connsiteY5" fmla="*/ 3132830 h 3133266"/>
              <a:gd name="connsiteX6" fmla="*/ 1034788 w 4845058"/>
              <a:gd name="connsiteY6" fmla="*/ 3132830 h 3133266"/>
              <a:gd name="connsiteX7" fmla="*/ 0 w 4845058"/>
              <a:gd name="connsiteY7" fmla="*/ 2200829 h 3133266"/>
              <a:gd name="connsiteX8" fmla="*/ 851544 w 4845058"/>
              <a:gd name="connsiteY8" fmla="*/ 1392604 h 3133266"/>
              <a:gd name="connsiteX9" fmla="*/ 1899155 w 4845058"/>
              <a:gd name="connsiteY9" fmla="*/ 0 h 3133266"/>
              <a:gd name="connsiteX0" fmla="*/ 1899155 w 4845043"/>
              <a:gd name="connsiteY0" fmla="*/ 0 h 3133266"/>
              <a:gd name="connsiteX1" fmla="*/ 2731090 w 4845043"/>
              <a:gd name="connsiteY1" fmla="*/ 418416 h 3133266"/>
              <a:gd name="connsiteX2" fmla="*/ 3538309 w 4845043"/>
              <a:gd name="connsiteY2" fmla="*/ 396134 h 3133266"/>
              <a:gd name="connsiteX3" fmla="*/ 3861308 w 4845043"/>
              <a:gd name="connsiteY3" fmla="*/ 958323 h 3133266"/>
              <a:gd name="connsiteX4" fmla="*/ 4844988 w 4845043"/>
              <a:gd name="connsiteY4" fmla="*/ 1975126 h 3133266"/>
              <a:gd name="connsiteX5" fmla="*/ 3834082 w 4845043"/>
              <a:gd name="connsiteY5" fmla="*/ 3132830 h 3133266"/>
              <a:gd name="connsiteX6" fmla="*/ 1034788 w 4845043"/>
              <a:gd name="connsiteY6" fmla="*/ 3132830 h 3133266"/>
              <a:gd name="connsiteX7" fmla="*/ 0 w 4845043"/>
              <a:gd name="connsiteY7" fmla="*/ 2200829 h 3133266"/>
              <a:gd name="connsiteX8" fmla="*/ 851544 w 4845043"/>
              <a:gd name="connsiteY8" fmla="*/ 1392604 h 3133266"/>
              <a:gd name="connsiteX9" fmla="*/ 1899155 w 484504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1308 w 4847123"/>
              <a:gd name="connsiteY3" fmla="*/ 958323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155 w 4847123"/>
              <a:gd name="connsiteY0" fmla="*/ 0 h 3133266"/>
              <a:gd name="connsiteX1" fmla="*/ 2731090 w 4847123"/>
              <a:gd name="connsiteY1" fmla="*/ 418416 h 3133266"/>
              <a:gd name="connsiteX2" fmla="*/ 3538309 w 4847123"/>
              <a:gd name="connsiteY2" fmla="*/ 396134 h 3133266"/>
              <a:gd name="connsiteX3" fmla="*/ 3868649 w 4847123"/>
              <a:gd name="connsiteY3" fmla="*/ 973005 h 3133266"/>
              <a:gd name="connsiteX4" fmla="*/ 4844988 w 4847123"/>
              <a:gd name="connsiteY4" fmla="*/ 1975126 h 3133266"/>
              <a:gd name="connsiteX5" fmla="*/ 3834082 w 4847123"/>
              <a:gd name="connsiteY5" fmla="*/ 3132830 h 3133266"/>
              <a:gd name="connsiteX6" fmla="*/ 1034788 w 4847123"/>
              <a:gd name="connsiteY6" fmla="*/ 3132830 h 3133266"/>
              <a:gd name="connsiteX7" fmla="*/ 0 w 4847123"/>
              <a:gd name="connsiteY7" fmla="*/ 2200829 h 3133266"/>
              <a:gd name="connsiteX8" fmla="*/ 851544 w 4847123"/>
              <a:gd name="connsiteY8" fmla="*/ 1392604 h 3133266"/>
              <a:gd name="connsiteX9" fmla="*/ 1899155 w 4847123"/>
              <a:gd name="connsiteY9" fmla="*/ 0 h 3133266"/>
              <a:gd name="connsiteX0" fmla="*/ 1899907 w 4847875"/>
              <a:gd name="connsiteY0" fmla="*/ 0 h 3133108"/>
              <a:gd name="connsiteX1" fmla="*/ 2731842 w 4847875"/>
              <a:gd name="connsiteY1" fmla="*/ 418416 h 3133108"/>
              <a:gd name="connsiteX2" fmla="*/ 3539061 w 4847875"/>
              <a:gd name="connsiteY2" fmla="*/ 396134 h 3133108"/>
              <a:gd name="connsiteX3" fmla="*/ 3869401 w 4847875"/>
              <a:gd name="connsiteY3" fmla="*/ 973005 h 3133108"/>
              <a:gd name="connsiteX4" fmla="*/ 4845740 w 4847875"/>
              <a:gd name="connsiteY4" fmla="*/ 1975126 h 3133108"/>
              <a:gd name="connsiteX5" fmla="*/ 3834834 w 4847875"/>
              <a:gd name="connsiteY5" fmla="*/ 3132830 h 3133108"/>
              <a:gd name="connsiteX6" fmla="*/ 1035540 w 4847875"/>
              <a:gd name="connsiteY6" fmla="*/ 3132830 h 3133108"/>
              <a:gd name="connsiteX7" fmla="*/ 752 w 4847875"/>
              <a:gd name="connsiteY7" fmla="*/ 2200829 h 3133108"/>
              <a:gd name="connsiteX8" fmla="*/ 852296 w 4847875"/>
              <a:gd name="connsiteY8" fmla="*/ 1392604 h 3133108"/>
              <a:gd name="connsiteX9" fmla="*/ 1899907 w 4847875"/>
              <a:gd name="connsiteY9" fmla="*/ 0 h 3133108"/>
              <a:gd name="connsiteX0" fmla="*/ 1899832 w 4847800"/>
              <a:gd name="connsiteY0" fmla="*/ 0 h 3140212"/>
              <a:gd name="connsiteX1" fmla="*/ 2731767 w 4847800"/>
              <a:gd name="connsiteY1" fmla="*/ 418416 h 3140212"/>
              <a:gd name="connsiteX2" fmla="*/ 3538986 w 4847800"/>
              <a:gd name="connsiteY2" fmla="*/ 396134 h 3140212"/>
              <a:gd name="connsiteX3" fmla="*/ 3869326 w 4847800"/>
              <a:gd name="connsiteY3" fmla="*/ 973005 h 3140212"/>
              <a:gd name="connsiteX4" fmla="*/ 4845665 w 4847800"/>
              <a:gd name="connsiteY4" fmla="*/ 1975126 h 3140212"/>
              <a:gd name="connsiteX5" fmla="*/ 3834759 w 4847800"/>
              <a:gd name="connsiteY5" fmla="*/ 3132830 h 3140212"/>
              <a:gd name="connsiteX6" fmla="*/ 1035465 w 4847800"/>
              <a:gd name="connsiteY6" fmla="*/ 3132830 h 3140212"/>
              <a:gd name="connsiteX7" fmla="*/ 677 w 4847800"/>
              <a:gd name="connsiteY7" fmla="*/ 2200829 h 3140212"/>
              <a:gd name="connsiteX8" fmla="*/ 852221 w 4847800"/>
              <a:gd name="connsiteY8" fmla="*/ 1392604 h 3140212"/>
              <a:gd name="connsiteX9" fmla="*/ 1899832 w 4847800"/>
              <a:gd name="connsiteY9" fmla="*/ 0 h 3140212"/>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0279"/>
              <a:gd name="connsiteX1" fmla="*/ 2717121 w 4833154"/>
              <a:gd name="connsiteY1" fmla="*/ 418416 h 3140279"/>
              <a:gd name="connsiteX2" fmla="*/ 3524340 w 4833154"/>
              <a:gd name="connsiteY2" fmla="*/ 396134 h 3140279"/>
              <a:gd name="connsiteX3" fmla="*/ 3854680 w 4833154"/>
              <a:gd name="connsiteY3" fmla="*/ 973005 h 3140279"/>
              <a:gd name="connsiteX4" fmla="*/ 4831019 w 4833154"/>
              <a:gd name="connsiteY4" fmla="*/ 1975126 h 3140279"/>
              <a:gd name="connsiteX5" fmla="*/ 3820113 w 4833154"/>
              <a:gd name="connsiteY5" fmla="*/ 3132830 h 3140279"/>
              <a:gd name="connsiteX6" fmla="*/ 1020819 w 4833154"/>
              <a:gd name="connsiteY6" fmla="*/ 3132830 h 3140279"/>
              <a:gd name="connsiteX7" fmla="*/ 713 w 4833154"/>
              <a:gd name="connsiteY7" fmla="*/ 2208170 h 3140279"/>
              <a:gd name="connsiteX8" fmla="*/ 837575 w 4833154"/>
              <a:gd name="connsiteY8" fmla="*/ 1392604 h 3140279"/>
              <a:gd name="connsiteX9" fmla="*/ 1885186 w 4833154"/>
              <a:gd name="connsiteY9" fmla="*/ 0 h 3140279"/>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24340 w 4833154"/>
              <a:gd name="connsiteY2" fmla="*/ 396134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1975126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3154"/>
              <a:gd name="connsiteY0" fmla="*/ 0 h 3141003"/>
              <a:gd name="connsiteX1" fmla="*/ 2717121 w 4833154"/>
              <a:gd name="connsiteY1" fmla="*/ 418416 h 3141003"/>
              <a:gd name="connsiteX2" fmla="*/ 3516999 w 4833154"/>
              <a:gd name="connsiteY2" fmla="*/ 410815 h 3141003"/>
              <a:gd name="connsiteX3" fmla="*/ 3854680 w 4833154"/>
              <a:gd name="connsiteY3" fmla="*/ 973005 h 3141003"/>
              <a:gd name="connsiteX4" fmla="*/ 4831019 w 4833154"/>
              <a:gd name="connsiteY4" fmla="*/ 2070554 h 3141003"/>
              <a:gd name="connsiteX5" fmla="*/ 3820113 w 4833154"/>
              <a:gd name="connsiteY5" fmla="*/ 3132830 h 3141003"/>
              <a:gd name="connsiteX6" fmla="*/ 1020819 w 4833154"/>
              <a:gd name="connsiteY6" fmla="*/ 3132830 h 3141003"/>
              <a:gd name="connsiteX7" fmla="*/ 713 w 4833154"/>
              <a:gd name="connsiteY7" fmla="*/ 2208170 h 3141003"/>
              <a:gd name="connsiteX8" fmla="*/ 837575 w 4833154"/>
              <a:gd name="connsiteY8" fmla="*/ 1392604 h 3141003"/>
              <a:gd name="connsiteX9" fmla="*/ 1885186 w 4833154"/>
              <a:gd name="connsiteY9" fmla="*/ 0 h 3141003"/>
              <a:gd name="connsiteX0" fmla="*/ 1885186 w 4831448"/>
              <a:gd name="connsiteY0" fmla="*/ 0 h 3141003"/>
              <a:gd name="connsiteX1" fmla="*/ 2717121 w 4831448"/>
              <a:gd name="connsiteY1" fmla="*/ 418416 h 3141003"/>
              <a:gd name="connsiteX2" fmla="*/ 3516999 w 4831448"/>
              <a:gd name="connsiteY2" fmla="*/ 410815 h 3141003"/>
              <a:gd name="connsiteX3" fmla="*/ 3854680 w 4831448"/>
              <a:gd name="connsiteY3" fmla="*/ 973005 h 3141003"/>
              <a:gd name="connsiteX4" fmla="*/ 4831019 w 4831448"/>
              <a:gd name="connsiteY4" fmla="*/ 2070554 h 3141003"/>
              <a:gd name="connsiteX5" fmla="*/ 3820113 w 4831448"/>
              <a:gd name="connsiteY5" fmla="*/ 3132830 h 3141003"/>
              <a:gd name="connsiteX6" fmla="*/ 1020819 w 4831448"/>
              <a:gd name="connsiteY6" fmla="*/ 3132830 h 3141003"/>
              <a:gd name="connsiteX7" fmla="*/ 713 w 4831448"/>
              <a:gd name="connsiteY7" fmla="*/ 2208170 h 3141003"/>
              <a:gd name="connsiteX8" fmla="*/ 837575 w 4831448"/>
              <a:gd name="connsiteY8" fmla="*/ 1392604 h 3141003"/>
              <a:gd name="connsiteX9" fmla="*/ 1885186 w 4831448"/>
              <a:gd name="connsiteY9" fmla="*/ 0 h 3141003"/>
              <a:gd name="connsiteX0" fmla="*/ 1885186 w 4831521"/>
              <a:gd name="connsiteY0" fmla="*/ 0 h 3141003"/>
              <a:gd name="connsiteX1" fmla="*/ 2717121 w 4831521"/>
              <a:gd name="connsiteY1" fmla="*/ 418416 h 3141003"/>
              <a:gd name="connsiteX2" fmla="*/ 3516999 w 4831521"/>
              <a:gd name="connsiteY2" fmla="*/ 410815 h 3141003"/>
              <a:gd name="connsiteX3" fmla="*/ 3854680 w 4831521"/>
              <a:gd name="connsiteY3" fmla="*/ 973005 h 3141003"/>
              <a:gd name="connsiteX4" fmla="*/ 4831019 w 4831521"/>
              <a:gd name="connsiteY4" fmla="*/ 2070554 h 3141003"/>
              <a:gd name="connsiteX5" fmla="*/ 3820113 w 4831521"/>
              <a:gd name="connsiteY5" fmla="*/ 3132830 h 3141003"/>
              <a:gd name="connsiteX6" fmla="*/ 1020819 w 4831521"/>
              <a:gd name="connsiteY6" fmla="*/ 3132830 h 3141003"/>
              <a:gd name="connsiteX7" fmla="*/ 713 w 4831521"/>
              <a:gd name="connsiteY7" fmla="*/ 2208170 h 3141003"/>
              <a:gd name="connsiteX8" fmla="*/ 837575 w 4831521"/>
              <a:gd name="connsiteY8" fmla="*/ 1392604 h 3141003"/>
              <a:gd name="connsiteX9" fmla="*/ 1885186 w 4831521"/>
              <a:gd name="connsiteY9" fmla="*/ 0 h 3141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21" h="3141003">
                <a:moveTo>
                  <a:pt x="1885186" y="0"/>
                </a:moveTo>
                <a:cubicBezTo>
                  <a:pt x="2507520" y="14681"/>
                  <a:pt x="2579286" y="315648"/>
                  <a:pt x="2717121" y="418416"/>
                </a:cubicBezTo>
                <a:cubicBezTo>
                  <a:pt x="3147693" y="227473"/>
                  <a:pt x="3365380" y="322814"/>
                  <a:pt x="3516999" y="410815"/>
                </a:cubicBezTo>
                <a:cubicBezTo>
                  <a:pt x="3771484" y="583531"/>
                  <a:pt x="3813082" y="829653"/>
                  <a:pt x="3854680" y="973005"/>
                </a:cubicBezTo>
                <a:cubicBezTo>
                  <a:pt x="4674414" y="1135764"/>
                  <a:pt x="4840807" y="1849071"/>
                  <a:pt x="4831019" y="2070554"/>
                </a:cubicBezTo>
                <a:cubicBezTo>
                  <a:pt x="4853753" y="2999662"/>
                  <a:pt x="4098355" y="3121303"/>
                  <a:pt x="3820113" y="3132830"/>
                </a:cubicBezTo>
                <a:cubicBezTo>
                  <a:pt x="2734839" y="3121466"/>
                  <a:pt x="2901294" y="3132830"/>
                  <a:pt x="1020819" y="3132830"/>
                </a:cubicBezTo>
                <a:cubicBezTo>
                  <a:pt x="233764" y="3222186"/>
                  <a:pt x="-15238" y="2556933"/>
                  <a:pt x="713" y="2208170"/>
                </a:cubicBezTo>
                <a:cubicBezTo>
                  <a:pt x="42312" y="1439598"/>
                  <a:pt x="678522" y="1412430"/>
                  <a:pt x="837575" y="1392604"/>
                </a:cubicBezTo>
                <a:cubicBezTo>
                  <a:pt x="819734" y="40184"/>
                  <a:pt x="1778232" y="23763"/>
                  <a:pt x="1885186" y="0"/>
                </a:cubicBezTo>
                <a:close/>
              </a:path>
            </a:pathLst>
          </a:custGeom>
          <a:solidFill>
            <a:srgbClr val="FFFFFF"/>
          </a:solidFill>
          <a:ln w="28575" cap="flat" cmpd="sng" algn="ctr">
            <a:solidFill>
              <a:schemeClr val="accent2">
                <a:lumMod val="75000"/>
              </a:scheme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fontAlgn="auto">
              <a:spcBef>
                <a:spcPts val="0"/>
              </a:spcBef>
              <a:spcAft>
                <a:spcPts val="0"/>
              </a:spcAft>
              <a:defRPr/>
            </a:pPr>
            <a:endParaRPr lang="en-US" sz="1000" b="1" kern="0" dirty="0">
              <a:solidFill>
                <a:srgbClr val="FFFFFF"/>
              </a:solidFill>
              <a:latin typeface="Trade Gothic LT Std"/>
              <a:ea typeface="ＭＳ Ｐゴシック"/>
              <a:cs typeface="Trade Gothic LT Std"/>
            </a:endParaRPr>
          </a:p>
        </p:txBody>
      </p:sp>
      <p:pic>
        <p:nvPicPr>
          <p:cNvPr id="246" name="Picture 3" descr="TalosLogo_dropshadow_p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2588" y="755542"/>
            <a:ext cx="1166985" cy="388995"/>
          </a:xfrm>
          <a:prstGeom prst="rect">
            <a:avLst/>
          </a:prstGeom>
        </p:spPr>
      </p:pic>
      <p:sp>
        <p:nvSpPr>
          <p:cNvPr id="247" name="Rectangle 168"/>
          <p:cNvSpPr>
            <a:spLocks noChangeArrowheads="1"/>
          </p:cNvSpPr>
          <p:nvPr/>
        </p:nvSpPr>
        <p:spPr bwMode="auto">
          <a:xfrm>
            <a:off x="7395594" y="1307852"/>
            <a:ext cx="1748406" cy="138499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defTabSz="457162" eaLnBrk="1" hangingPunct="1"/>
            <a:r>
              <a:rPr kumimoji="0" lang="en-US" altLang="en-US" sz="1200" dirty="0" err="1" smtClean="0">
                <a:solidFill>
                  <a:srgbClr val="192954"/>
                </a:solidFill>
              </a:rPr>
              <a:t>Talos</a:t>
            </a:r>
            <a:r>
              <a:rPr kumimoji="0" lang="ja-JP" altLang="en-US" sz="1200" dirty="0" smtClean="0">
                <a:solidFill>
                  <a:srgbClr val="192954"/>
                </a:solidFill>
              </a:rPr>
              <a:t>データを最大限に利用し</a:t>
            </a:r>
            <a:r>
              <a:rPr lang="ja-JP" altLang="en-US" sz="1200" dirty="0" smtClean="0">
                <a:solidFill>
                  <a:srgbClr val="192954"/>
                </a:solidFill>
              </a:rPr>
              <a:t>た</a:t>
            </a:r>
            <a:r>
              <a:rPr lang="ja-JP" altLang="en-US" sz="1200" dirty="0" smtClean="0">
                <a:solidFill>
                  <a:srgbClr val="192954"/>
                </a:solidFill>
              </a:rPr>
              <a:t>マルウェア </a:t>
            </a:r>
            <a:r>
              <a:rPr lang="en-US" altLang="ja-JP" sz="1200" dirty="0" smtClean="0">
                <a:solidFill>
                  <a:srgbClr val="192954"/>
                </a:solidFill>
              </a:rPr>
              <a:t/>
            </a:r>
            <a:br>
              <a:rPr lang="en-US" altLang="ja-JP" sz="1200" dirty="0" smtClean="0">
                <a:solidFill>
                  <a:srgbClr val="192954"/>
                </a:solidFill>
              </a:rPr>
            </a:br>
            <a:r>
              <a:rPr lang="ja-JP" altLang="en-US" sz="1200" dirty="0" smtClean="0">
                <a:solidFill>
                  <a:srgbClr val="192954"/>
                </a:solidFill>
              </a:rPr>
              <a:t>プロテクション</a:t>
            </a:r>
            <a:r>
              <a:rPr lang="ja-JP" altLang="en-US" sz="1200" dirty="0" smtClean="0">
                <a:solidFill>
                  <a:srgbClr val="192954"/>
                </a:solidFill>
              </a:rPr>
              <a:t>と、</a:t>
            </a:r>
            <a:r>
              <a:rPr lang="ja-JP" altLang="en-US" sz="1200" dirty="0" smtClean="0">
                <a:solidFill>
                  <a:srgbClr val="192954"/>
                </a:solidFill>
              </a:rPr>
              <a:t>未知</a:t>
            </a:r>
            <a:r>
              <a:rPr lang="en-US" altLang="ja-JP" sz="1200" dirty="0" smtClean="0">
                <a:solidFill>
                  <a:srgbClr val="192954"/>
                </a:solidFill>
              </a:rPr>
              <a:t>/</a:t>
            </a:r>
            <a:r>
              <a:rPr lang="ja-JP" altLang="en-US" sz="1200" dirty="0" smtClean="0">
                <a:solidFill>
                  <a:srgbClr val="192954"/>
                </a:solidFill>
              </a:rPr>
              <a:t>亜種</a:t>
            </a:r>
            <a:r>
              <a:rPr lang="ja-JP" altLang="en-US" sz="1200" dirty="0" smtClean="0">
                <a:solidFill>
                  <a:srgbClr val="192954"/>
                </a:solidFill>
              </a:rPr>
              <a:t>の検知エンジン</a:t>
            </a:r>
            <a:r>
              <a:rPr lang="ja-JP" altLang="en-US" sz="1200" dirty="0" smtClean="0">
                <a:solidFill>
                  <a:srgbClr val="192954"/>
                </a:solidFill>
              </a:rPr>
              <a:t>、</a:t>
            </a:r>
            <a:r>
              <a:rPr lang="en-US" altLang="ja-JP" sz="1200" dirty="0" smtClean="0">
                <a:solidFill>
                  <a:srgbClr val="192954"/>
                </a:solidFill>
              </a:rPr>
              <a:t/>
            </a:r>
            <a:br>
              <a:rPr lang="en-US" altLang="ja-JP" sz="1200" dirty="0" smtClean="0">
                <a:solidFill>
                  <a:srgbClr val="192954"/>
                </a:solidFill>
              </a:rPr>
            </a:br>
            <a:r>
              <a:rPr lang="ja-JP" altLang="en-US" sz="1200" dirty="0" smtClean="0">
                <a:solidFill>
                  <a:srgbClr val="192954"/>
                </a:solidFill>
              </a:rPr>
              <a:t>さらに</a:t>
            </a:r>
            <a:r>
              <a:rPr lang="ja-JP" altLang="en-US" sz="1200" dirty="0" smtClean="0">
                <a:solidFill>
                  <a:srgbClr val="192954"/>
                </a:solidFill>
              </a:rPr>
              <a:t>過去に</a:t>
            </a:r>
            <a:r>
              <a:rPr lang="ja-JP" altLang="en-US" sz="1200" dirty="0" smtClean="0">
                <a:solidFill>
                  <a:srgbClr val="192954"/>
                </a:solidFill>
              </a:rPr>
              <a:t>入り込んだ</a:t>
            </a:r>
            <a:r>
              <a:rPr lang="en-US" altLang="ja-JP" sz="1200" dirty="0" smtClean="0">
                <a:solidFill>
                  <a:srgbClr val="192954"/>
                </a:solidFill>
              </a:rPr>
              <a:t/>
            </a:r>
            <a:br>
              <a:rPr lang="en-US" altLang="ja-JP" sz="1200" dirty="0" smtClean="0">
                <a:solidFill>
                  <a:srgbClr val="192954"/>
                </a:solidFill>
              </a:rPr>
            </a:br>
            <a:r>
              <a:rPr lang="ja-JP" altLang="en-US" sz="1200" dirty="0" smtClean="0">
                <a:solidFill>
                  <a:srgbClr val="192954"/>
                </a:solidFill>
              </a:rPr>
              <a:t>マルウェア</a:t>
            </a:r>
            <a:r>
              <a:rPr lang="ja-JP" altLang="en-US" sz="1200" dirty="0" smtClean="0">
                <a:solidFill>
                  <a:srgbClr val="192954"/>
                </a:solidFill>
              </a:rPr>
              <a:t>の継続解析にて隔離可能</a:t>
            </a:r>
            <a:endParaRPr kumimoji="0" lang="en-US" altLang="en-US" sz="1200" dirty="0">
              <a:solidFill>
                <a:srgbClr val="192954"/>
              </a:solidFill>
            </a:endParaRPr>
          </a:p>
        </p:txBody>
      </p:sp>
      <p:sp>
        <p:nvSpPr>
          <p:cNvPr id="248" name="Rectangle 247"/>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a:t>
            </a:r>
            <a:r>
              <a:rPr lang="en-US" altLang="ja-JP" sz="1400" spc="-150" dirty="0">
                <a:solidFill>
                  <a:schemeClr val="bg1"/>
                </a:solidFill>
                <a:latin typeface="+mn-ea"/>
              </a:rPr>
              <a:t> </a:t>
            </a:r>
            <a:r>
              <a:rPr lang="en-US" altLang="ja-JP" sz="1400" spc="-150" dirty="0" smtClean="0">
                <a:solidFill>
                  <a:schemeClr val="bg1"/>
                </a:solidFill>
                <a:latin typeface="+mn-ea"/>
              </a:rPr>
              <a:t>3</a:t>
            </a:r>
            <a:endParaRPr lang="en-US" sz="1400" dirty="0">
              <a:solidFill>
                <a:schemeClr val="bg1"/>
              </a:solidFill>
            </a:endParaRPr>
          </a:p>
        </p:txBody>
      </p:sp>
      <p:grpSp>
        <p:nvGrpSpPr>
          <p:cNvPr id="2" name="Group 1"/>
          <p:cNvGrpSpPr/>
          <p:nvPr/>
        </p:nvGrpSpPr>
        <p:grpSpPr>
          <a:xfrm>
            <a:off x="680062" y="2154341"/>
            <a:ext cx="1724896" cy="923763"/>
            <a:chOff x="680062" y="2154341"/>
            <a:chExt cx="1724896" cy="923763"/>
          </a:xfrm>
        </p:grpSpPr>
        <p:sp>
          <p:nvSpPr>
            <p:cNvPr id="10" name="Rectangle 9"/>
            <p:cNvSpPr/>
            <p:nvPr/>
          </p:nvSpPr>
          <p:spPr>
            <a:xfrm>
              <a:off x="976309" y="2318995"/>
              <a:ext cx="1043383" cy="689580"/>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1" name="Rectangle 10"/>
            <p:cNvSpPr/>
            <p:nvPr/>
          </p:nvSpPr>
          <p:spPr>
            <a:xfrm>
              <a:off x="858379" y="2638122"/>
              <a:ext cx="170324" cy="235362"/>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242" name="Rectangle 168"/>
            <p:cNvSpPr>
              <a:spLocks noChangeArrowheads="1"/>
            </p:cNvSpPr>
            <p:nvPr/>
          </p:nvSpPr>
          <p:spPr bwMode="auto">
            <a:xfrm>
              <a:off x="1182533" y="2566599"/>
              <a:ext cx="705642" cy="27699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en-US" altLang="en-US" sz="1200" dirty="0" smtClean="0">
                  <a:solidFill>
                    <a:srgbClr val="192954"/>
                  </a:solidFill>
                </a:rPr>
                <a:t>Internet</a:t>
              </a:r>
              <a:endParaRPr kumimoji="0" lang="en-US" altLang="en-US" sz="1200" dirty="0">
                <a:solidFill>
                  <a:srgbClr val="192954"/>
                </a:solidFill>
              </a:endParaRPr>
            </a:p>
          </p:txBody>
        </p:sp>
        <p:grpSp>
          <p:nvGrpSpPr>
            <p:cNvPr id="224" name="Group 223"/>
            <p:cNvGrpSpPr/>
            <p:nvPr/>
          </p:nvGrpSpPr>
          <p:grpSpPr>
            <a:xfrm>
              <a:off x="680062" y="2154341"/>
              <a:ext cx="1724896" cy="923763"/>
              <a:chOff x="5596581" y="595429"/>
              <a:chExt cx="2272456" cy="1217008"/>
            </a:xfrm>
            <a:solidFill>
              <a:schemeClr val="bg1"/>
            </a:solidFill>
          </p:grpSpPr>
          <p:grpSp>
            <p:nvGrpSpPr>
              <p:cNvPr id="225" name="Group 224"/>
              <p:cNvGrpSpPr/>
              <p:nvPr/>
            </p:nvGrpSpPr>
            <p:grpSpPr>
              <a:xfrm>
                <a:off x="5596581" y="595429"/>
                <a:ext cx="2272456" cy="1217008"/>
                <a:chOff x="3435772" y="1179303"/>
                <a:chExt cx="2272456" cy="1217008"/>
              </a:xfrm>
              <a:grpFill/>
            </p:grpSpPr>
            <p:sp>
              <p:nvSpPr>
                <p:cNvPr id="227" name="Freeform 226"/>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28" name="Freeform 227"/>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29" name="Freeform 228"/>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230" name="Freeform 229"/>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grp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226" name="Straight Connector 225"/>
              <p:cNvCxnSpPr/>
              <p:nvPr/>
            </p:nvCxnSpPr>
            <p:spPr>
              <a:xfrm flipH="1">
                <a:off x="5886917" y="1812437"/>
                <a:ext cx="1691784" cy="0"/>
              </a:xfrm>
              <a:prstGeom prst="line">
                <a:avLst/>
              </a:prstGeom>
              <a:grpFill/>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sp>
        <p:nvSpPr>
          <p:cNvPr id="148" name="Freeform 45"/>
          <p:cNvSpPr>
            <a:spLocks noEditPoints="1"/>
          </p:cNvSpPr>
          <p:nvPr/>
        </p:nvSpPr>
        <p:spPr bwMode="auto">
          <a:xfrm>
            <a:off x="4923105" y="3384532"/>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sp>
        <p:nvSpPr>
          <p:cNvPr id="150" name="Rectangle 168"/>
          <p:cNvSpPr>
            <a:spLocks noChangeArrowheads="1"/>
          </p:cNvSpPr>
          <p:nvPr/>
        </p:nvSpPr>
        <p:spPr bwMode="auto">
          <a:xfrm>
            <a:off x="4583961" y="2969729"/>
            <a:ext cx="1300805"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持ち込み端末</a:t>
            </a:r>
            <a:endParaRPr kumimoji="0" lang="en-US" altLang="ja-JP" sz="1200" dirty="0" smtClean="0">
              <a:solidFill>
                <a:srgbClr val="192954"/>
              </a:solidFill>
            </a:endParaRPr>
          </a:p>
          <a:p>
            <a:pPr algn="ctr" defTabSz="457162" eaLnBrk="1" hangingPunct="1"/>
            <a:r>
              <a:rPr lang="ja-JP" altLang="en-US" sz="1200" dirty="0" smtClean="0">
                <a:solidFill>
                  <a:srgbClr val="192954"/>
                </a:solidFill>
              </a:rPr>
              <a:t>一般的</a:t>
            </a:r>
            <a:r>
              <a:rPr lang="en-US" altLang="ja-JP" sz="1200" dirty="0" smtClean="0">
                <a:solidFill>
                  <a:srgbClr val="192954"/>
                </a:solidFill>
              </a:rPr>
              <a:t>Virus</a:t>
            </a:r>
            <a:r>
              <a:rPr lang="ja-JP" altLang="en-US" sz="1200" dirty="0" smtClean="0">
                <a:solidFill>
                  <a:srgbClr val="192954"/>
                </a:solidFill>
              </a:rPr>
              <a:t>対策</a:t>
            </a:r>
            <a:endParaRPr kumimoji="0" lang="en-US" altLang="en-US" sz="1200" dirty="0">
              <a:solidFill>
                <a:srgbClr val="192954"/>
              </a:solidFill>
            </a:endParaRPr>
          </a:p>
        </p:txBody>
      </p:sp>
      <p:sp>
        <p:nvSpPr>
          <p:cNvPr id="101" name="Rectangle 100"/>
          <p:cNvSpPr/>
          <p:nvPr/>
        </p:nvSpPr>
        <p:spPr>
          <a:xfrm>
            <a:off x="1316126" y="699941"/>
            <a:ext cx="938077" cy="592470"/>
          </a:xfrm>
          <a:prstGeom prst="rect">
            <a:avLst/>
          </a:prstGeom>
        </p:spPr>
        <p:txBody>
          <a:bodyPr wrap="none">
            <a:spAutoFit/>
          </a:bodyPr>
          <a:lstStyle/>
          <a:p>
            <a:pPr defTabSz="685777" fontAlgn="auto">
              <a:lnSpc>
                <a:spcPts val="1300"/>
              </a:lnSpc>
              <a:spcBef>
                <a:spcPts val="0"/>
              </a:spcBef>
              <a:spcAft>
                <a:spcPts val="0"/>
              </a:spcAft>
              <a:defRPr/>
            </a:pPr>
            <a:r>
              <a:rPr lang="en-US" sz="1000" kern="0" dirty="0" smtClean="0">
                <a:solidFill>
                  <a:srgbClr val="C31230"/>
                </a:solidFill>
              </a:rPr>
              <a:t>Malware</a:t>
            </a:r>
          </a:p>
          <a:p>
            <a:pPr defTabSz="685777" fontAlgn="auto">
              <a:lnSpc>
                <a:spcPts val="1300"/>
              </a:lnSpc>
              <a:spcBef>
                <a:spcPts val="0"/>
              </a:spcBef>
              <a:spcAft>
                <a:spcPts val="0"/>
              </a:spcAft>
              <a:defRPr/>
            </a:pPr>
            <a:r>
              <a:rPr lang="en-US" sz="1000" kern="0" dirty="0">
                <a:solidFill>
                  <a:srgbClr val="C31230"/>
                </a:solidFill>
              </a:rPr>
              <a:t>C2 </a:t>
            </a:r>
            <a:r>
              <a:rPr lang="en-US" sz="1000" kern="0" dirty="0" smtClean="0">
                <a:solidFill>
                  <a:srgbClr val="C31230"/>
                </a:solidFill>
              </a:rPr>
              <a:t>Callbacks</a:t>
            </a:r>
          </a:p>
          <a:p>
            <a:pPr defTabSz="685777" fontAlgn="auto">
              <a:lnSpc>
                <a:spcPts val="1300"/>
              </a:lnSpc>
              <a:spcBef>
                <a:spcPts val="0"/>
              </a:spcBef>
              <a:spcAft>
                <a:spcPts val="0"/>
              </a:spcAft>
              <a:defRPr/>
            </a:pPr>
            <a:r>
              <a:rPr lang="en-US" sz="1000" kern="0" dirty="0" smtClean="0">
                <a:solidFill>
                  <a:srgbClr val="C31230"/>
                </a:solidFill>
              </a:rPr>
              <a:t>Phishing</a:t>
            </a:r>
            <a:endParaRPr lang="en-US" sz="1000" kern="0" dirty="0">
              <a:solidFill>
                <a:srgbClr val="C31230"/>
              </a:solidFill>
              <a:ea typeface="Arial" charset="0"/>
              <a:cs typeface="Arial" charset="0"/>
            </a:endParaRPr>
          </a:p>
        </p:txBody>
      </p:sp>
      <p:cxnSp>
        <p:nvCxnSpPr>
          <p:cNvPr id="103" name="Straight Connector 102"/>
          <p:cNvCxnSpPr/>
          <p:nvPr/>
        </p:nvCxnSpPr>
        <p:spPr>
          <a:xfrm>
            <a:off x="1292761" y="776720"/>
            <a:ext cx="0" cy="438912"/>
          </a:xfrm>
          <a:prstGeom prst="line">
            <a:avLst/>
          </a:prstGeom>
          <a:ln w="12700" cap="flat" cmpd="sng">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04" name="Group 103"/>
          <p:cNvGrpSpPr/>
          <p:nvPr/>
        </p:nvGrpSpPr>
        <p:grpSpPr>
          <a:xfrm>
            <a:off x="627294" y="368648"/>
            <a:ext cx="1724896" cy="923763"/>
            <a:chOff x="5596581" y="595429"/>
            <a:chExt cx="2272456" cy="1217008"/>
          </a:xfrm>
        </p:grpSpPr>
        <p:grpSp>
          <p:nvGrpSpPr>
            <p:cNvPr id="105" name="Group 104"/>
            <p:cNvGrpSpPr/>
            <p:nvPr/>
          </p:nvGrpSpPr>
          <p:grpSpPr>
            <a:xfrm>
              <a:off x="5596581" y="595429"/>
              <a:ext cx="2272456" cy="1217008"/>
              <a:chOff x="3435772" y="1179303"/>
              <a:chExt cx="2272456" cy="1217008"/>
            </a:xfrm>
          </p:grpSpPr>
          <p:sp>
            <p:nvSpPr>
              <p:cNvPr id="107" name="Freeform 106"/>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8" name="Freeform 107"/>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09" name="Freeform 108"/>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0" name="Freeform 109"/>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06" name="Straight Connector 105"/>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858379" y="821578"/>
            <a:ext cx="349192" cy="349196"/>
            <a:chOff x="1239211" y="1569263"/>
            <a:chExt cx="347588" cy="347592"/>
          </a:xfrm>
        </p:grpSpPr>
        <p:sp>
          <p:nvSpPr>
            <p:cNvPr id="113" name="Freeform 361"/>
            <p:cNvSpPr>
              <a:spLocks noChangeArrowheads="1"/>
            </p:cNvSpPr>
            <p:nvPr/>
          </p:nvSpPr>
          <p:spPr bwMode="auto">
            <a:xfrm>
              <a:off x="1239211" y="1569263"/>
              <a:ext cx="347588" cy="347592"/>
            </a:xfrm>
            <a:custGeom>
              <a:avLst/>
              <a:gdLst>
                <a:gd name="T0" fmla="*/ 184 w 312"/>
                <a:gd name="T1" fmla="*/ 29 h 311"/>
                <a:gd name="T2" fmla="*/ 184 w 312"/>
                <a:gd name="T3" fmla="*/ 29 h 311"/>
                <a:gd name="T4" fmla="*/ 226 w 312"/>
                <a:gd name="T5" fmla="*/ 46 h 311"/>
                <a:gd name="T6" fmla="*/ 226 w 312"/>
                <a:gd name="T7" fmla="*/ 46 h 311"/>
                <a:gd name="T8" fmla="*/ 266 w 312"/>
                <a:gd name="T9" fmla="*/ 85 h 311"/>
                <a:gd name="T10" fmla="*/ 266 w 312"/>
                <a:gd name="T11" fmla="*/ 85 h 311"/>
                <a:gd name="T12" fmla="*/ 283 w 312"/>
                <a:gd name="T13" fmla="*/ 127 h 311"/>
                <a:gd name="T14" fmla="*/ 283 w 312"/>
                <a:gd name="T15" fmla="*/ 127 h 311"/>
                <a:gd name="T16" fmla="*/ 283 w 312"/>
                <a:gd name="T17" fmla="*/ 184 h 311"/>
                <a:gd name="T18" fmla="*/ 283 w 312"/>
                <a:gd name="T19" fmla="*/ 184 h 311"/>
                <a:gd name="T20" fmla="*/ 266 w 312"/>
                <a:gd name="T21" fmla="*/ 225 h 311"/>
                <a:gd name="T22" fmla="*/ 266 w 312"/>
                <a:gd name="T23" fmla="*/ 225 h 311"/>
                <a:gd name="T24" fmla="*/ 226 w 312"/>
                <a:gd name="T25" fmla="*/ 265 h 311"/>
                <a:gd name="T26" fmla="*/ 226 w 312"/>
                <a:gd name="T27" fmla="*/ 265 h 311"/>
                <a:gd name="T28" fmla="*/ 184 w 312"/>
                <a:gd name="T29" fmla="*/ 282 h 311"/>
                <a:gd name="T30" fmla="*/ 184 w 312"/>
                <a:gd name="T31" fmla="*/ 282 h 311"/>
                <a:gd name="T32" fmla="*/ 127 w 312"/>
                <a:gd name="T33" fmla="*/ 282 h 311"/>
                <a:gd name="T34" fmla="*/ 127 w 312"/>
                <a:gd name="T35" fmla="*/ 282 h 311"/>
                <a:gd name="T36" fmla="*/ 85 w 312"/>
                <a:gd name="T37" fmla="*/ 265 h 311"/>
                <a:gd name="T38" fmla="*/ 85 w 312"/>
                <a:gd name="T39" fmla="*/ 265 h 311"/>
                <a:gd name="T40" fmla="*/ 46 w 312"/>
                <a:gd name="T41" fmla="*/ 225 h 311"/>
                <a:gd name="T42" fmla="*/ 46 w 312"/>
                <a:gd name="T43" fmla="*/ 225 h 311"/>
                <a:gd name="T44" fmla="*/ 29 w 312"/>
                <a:gd name="T45" fmla="*/ 184 h 311"/>
                <a:gd name="T46" fmla="*/ 29 w 312"/>
                <a:gd name="T47" fmla="*/ 184 h 311"/>
                <a:gd name="T48" fmla="*/ 29 w 312"/>
                <a:gd name="T49" fmla="*/ 127 h 311"/>
                <a:gd name="T50" fmla="*/ 29 w 312"/>
                <a:gd name="T51" fmla="*/ 127 h 311"/>
                <a:gd name="T52" fmla="*/ 46 w 312"/>
                <a:gd name="T53" fmla="*/ 85 h 311"/>
                <a:gd name="T54" fmla="*/ 46 w 312"/>
                <a:gd name="T55" fmla="*/ 85 h 311"/>
                <a:gd name="T56" fmla="*/ 85 w 312"/>
                <a:gd name="T57" fmla="*/ 46 h 311"/>
                <a:gd name="T58" fmla="*/ 85 w 312"/>
                <a:gd name="T59" fmla="*/ 46 h 311"/>
                <a:gd name="T60" fmla="*/ 127 w 312"/>
                <a:gd name="T61" fmla="*/ 29 h 311"/>
                <a:gd name="T62" fmla="*/ 127 w 312"/>
                <a:gd name="T63" fmla="*/ 29 h 311"/>
                <a:gd name="T64" fmla="*/ 184 w 312"/>
                <a:gd name="T65" fmla="*/ 29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2" h="311">
                  <a:moveTo>
                    <a:pt x="184" y="29"/>
                  </a:moveTo>
                  <a:lnTo>
                    <a:pt x="184" y="29"/>
                  </a:lnTo>
                  <a:cubicBezTo>
                    <a:pt x="189" y="46"/>
                    <a:pt x="209" y="54"/>
                    <a:pt x="226" y="46"/>
                  </a:cubicBezTo>
                  <a:lnTo>
                    <a:pt x="226" y="46"/>
                  </a:lnTo>
                  <a:cubicBezTo>
                    <a:pt x="252" y="34"/>
                    <a:pt x="280" y="60"/>
                    <a:pt x="266" y="85"/>
                  </a:cubicBezTo>
                  <a:lnTo>
                    <a:pt x="266" y="85"/>
                  </a:lnTo>
                  <a:cubicBezTo>
                    <a:pt x="257" y="102"/>
                    <a:pt x="266" y="122"/>
                    <a:pt x="283" y="127"/>
                  </a:cubicBezTo>
                  <a:lnTo>
                    <a:pt x="283" y="127"/>
                  </a:lnTo>
                  <a:cubicBezTo>
                    <a:pt x="311" y="136"/>
                    <a:pt x="311" y="175"/>
                    <a:pt x="283" y="184"/>
                  </a:cubicBezTo>
                  <a:lnTo>
                    <a:pt x="283" y="184"/>
                  </a:lnTo>
                  <a:cubicBezTo>
                    <a:pt x="266" y="189"/>
                    <a:pt x="257" y="209"/>
                    <a:pt x="266" y="225"/>
                  </a:cubicBezTo>
                  <a:lnTo>
                    <a:pt x="266" y="225"/>
                  </a:lnTo>
                  <a:cubicBezTo>
                    <a:pt x="277" y="251"/>
                    <a:pt x="252" y="279"/>
                    <a:pt x="226" y="265"/>
                  </a:cubicBezTo>
                  <a:lnTo>
                    <a:pt x="226" y="265"/>
                  </a:lnTo>
                  <a:cubicBezTo>
                    <a:pt x="209" y="256"/>
                    <a:pt x="189" y="265"/>
                    <a:pt x="184" y="282"/>
                  </a:cubicBezTo>
                  <a:lnTo>
                    <a:pt x="184" y="282"/>
                  </a:lnTo>
                  <a:cubicBezTo>
                    <a:pt x="175" y="310"/>
                    <a:pt x="136" y="310"/>
                    <a:pt x="127" y="282"/>
                  </a:cubicBezTo>
                  <a:lnTo>
                    <a:pt x="127" y="282"/>
                  </a:lnTo>
                  <a:cubicBezTo>
                    <a:pt x="122" y="265"/>
                    <a:pt x="102" y="256"/>
                    <a:pt x="85" y="265"/>
                  </a:cubicBezTo>
                  <a:lnTo>
                    <a:pt x="85" y="265"/>
                  </a:lnTo>
                  <a:cubicBezTo>
                    <a:pt x="60" y="276"/>
                    <a:pt x="31" y="251"/>
                    <a:pt x="46" y="225"/>
                  </a:cubicBezTo>
                  <a:lnTo>
                    <a:pt x="46" y="225"/>
                  </a:lnTo>
                  <a:cubicBezTo>
                    <a:pt x="54" y="209"/>
                    <a:pt x="46" y="189"/>
                    <a:pt x="29" y="184"/>
                  </a:cubicBezTo>
                  <a:lnTo>
                    <a:pt x="29" y="184"/>
                  </a:lnTo>
                  <a:cubicBezTo>
                    <a:pt x="0" y="175"/>
                    <a:pt x="0" y="136"/>
                    <a:pt x="29" y="127"/>
                  </a:cubicBezTo>
                  <a:lnTo>
                    <a:pt x="29" y="127"/>
                  </a:lnTo>
                  <a:cubicBezTo>
                    <a:pt x="46" y="122"/>
                    <a:pt x="54" y="102"/>
                    <a:pt x="46" y="85"/>
                  </a:cubicBezTo>
                  <a:lnTo>
                    <a:pt x="46" y="85"/>
                  </a:lnTo>
                  <a:cubicBezTo>
                    <a:pt x="34" y="60"/>
                    <a:pt x="60" y="31"/>
                    <a:pt x="85" y="46"/>
                  </a:cubicBezTo>
                  <a:lnTo>
                    <a:pt x="85" y="46"/>
                  </a:lnTo>
                  <a:cubicBezTo>
                    <a:pt x="102" y="54"/>
                    <a:pt x="122" y="46"/>
                    <a:pt x="127" y="29"/>
                  </a:cubicBezTo>
                  <a:lnTo>
                    <a:pt x="127" y="29"/>
                  </a:lnTo>
                  <a:cubicBezTo>
                    <a:pt x="136" y="0"/>
                    <a:pt x="175" y="0"/>
                    <a:pt x="184" y="29"/>
                  </a:cubicBezTo>
                </a:path>
              </a:pathLst>
            </a:custGeom>
            <a:solidFill>
              <a:schemeClr val="accent4"/>
            </a:solidFill>
            <a:ln>
              <a:noFill/>
            </a:ln>
            <a:effectLst/>
          </p:spPr>
          <p:txBody>
            <a:bodyPr wrap="none" anchor="ctr"/>
            <a:lstStyle/>
            <a:p>
              <a:endParaRPr lang="en-US">
                <a:solidFill>
                  <a:srgbClr val="333333"/>
                </a:solidFill>
              </a:endParaRPr>
            </a:p>
          </p:txBody>
        </p:sp>
        <p:grpSp>
          <p:nvGrpSpPr>
            <p:cNvPr id="127" name="Group 126"/>
            <p:cNvGrpSpPr/>
            <p:nvPr/>
          </p:nvGrpSpPr>
          <p:grpSpPr>
            <a:xfrm>
              <a:off x="1330788" y="1649282"/>
              <a:ext cx="164435" cy="178646"/>
              <a:chOff x="6562985" y="1082506"/>
              <a:chExt cx="204378" cy="222040"/>
            </a:xfrm>
            <a:solidFill>
              <a:schemeClr val="bg1"/>
            </a:solidFill>
          </p:grpSpPr>
          <p:sp>
            <p:nvSpPr>
              <p:cNvPr id="128" name="Freeform 6"/>
              <p:cNvSpPr>
                <a:spLocks/>
              </p:cNvSpPr>
              <p:nvPr/>
            </p:nvSpPr>
            <p:spPr bwMode="auto">
              <a:xfrm>
                <a:off x="6562985" y="1153876"/>
                <a:ext cx="98044" cy="150670"/>
              </a:xfrm>
              <a:custGeom>
                <a:avLst/>
                <a:gdLst>
                  <a:gd name="T0" fmla="*/ 73 w 147"/>
                  <a:gd name="T1" fmla="*/ 0 h 225"/>
                  <a:gd name="T2" fmla="*/ 62 w 147"/>
                  <a:gd name="T3" fmla="*/ 25 h 225"/>
                  <a:gd name="T4" fmla="*/ 25 w 147"/>
                  <a:gd name="T5" fmla="*/ 9 h 225"/>
                  <a:gd name="T6" fmla="*/ 11 w 147"/>
                  <a:gd name="T7" fmla="*/ 15 h 225"/>
                  <a:gd name="T8" fmla="*/ 18 w 147"/>
                  <a:gd name="T9" fmla="*/ 29 h 225"/>
                  <a:gd name="T10" fmla="*/ 56 w 147"/>
                  <a:gd name="T11" fmla="*/ 46 h 225"/>
                  <a:gd name="T12" fmla="*/ 52 w 147"/>
                  <a:gd name="T13" fmla="*/ 79 h 225"/>
                  <a:gd name="T14" fmla="*/ 11 w 147"/>
                  <a:gd name="T15" fmla="*/ 79 h 225"/>
                  <a:gd name="T16" fmla="*/ 0 w 147"/>
                  <a:gd name="T17" fmla="*/ 90 h 225"/>
                  <a:gd name="T18" fmla="*/ 11 w 147"/>
                  <a:gd name="T19" fmla="*/ 101 h 225"/>
                  <a:gd name="T20" fmla="*/ 52 w 147"/>
                  <a:gd name="T21" fmla="*/ 101 h 225"/>
                  <a:gd name="T22" fmla="*/ 56 w 147"/>
                  <a:gd name="T23" fmla="*/ 134 h 225"/>
                  <a:gd name="T24" fmla="*/ 18 w 147"/>
                  <a:gd name="T25" fmla="*/ 151 h 225"/>
                  <a:gd name="T26" fmla="*/ 11 w 147"/>
                  <a:gd name="T27" fmla="*/ 166 h 225"/>
                  <a:gd name="T28" fmla="*/ 22 w 147"/>
                  <a:gd name="T29" fmla="*/ 173 h 225"/>
                  <a:gd name="T30" fmla="*/ 25 w 147"/>
                  <a:gd name="T31" fmla="*/ 172 h 225"/>
                  <a:gd name="T32" fmla="*/ 64 w 147"/>
                  <a:gd name="T33" fmla="*/ 155 h 225"/>
                  <a:gd name="T34" fmla="*/ 147 w 147"/>
                  <a:gd name="T35" fmla="*/ 225 h 225"/>
                  <a:gd name="T36" fmla="*/ 147 w 147"/>
                  <a:gd name="T37" fmla="*/ 20 h 225"/>
                  <a:gd name="T38" fmla="*/ 78 w 147"/>
                  <a:gd name="T39" fmla="*/ 4 h 225"/>
                  <a:gd name="T40" fmla="*/ 73 w 147"/>
                  <a:gd name="T41" fmla="*/ 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225">
                    <a:moveTo>
                      <a:pt x="73" y="0"/>
                    </a:moveTo>
                    <a:cubicBezTo>
                      <a:pt x="68" y="8"/>
                      <a:pt x="65" y="16"/>
                      <a:pt x="62" y="25"/>
                    </a:cubicBezTo>
                    <a:cubicBezTo>
                      <a:pt x="25" y="9"/>
                      <a:pt x="25" y="9"/>
                      <a:pt x="25" y="9"/>
                    </a:cubicBezTo>
                    <a:cubicBezTo>
                      <a:pt x="20" y="7"/>
                      <a:pt x="13" y="9"/>
                      <a:pt x="11" y="15"/>
                    </a:cubicBezTo>
                    <a:cubicBezTo>
                      <a:pt x="9" y="20"/>
                      <a:pt x="12" y="27"/>
                      <a:pt x="18" y="29"/>
                    </a:cubicBezTo>
                    <a:cubicBezTo>
                      <a:pt x="56" y="46"/>
                      <a:pt x="56" y="46"/>
                      <a:pt x="56" y="46"/>
                    </a:cubicBezTo>
                    <a:cubicBezTo>
                      <a:pt x="54" y="57"/>
                      <a:pt x="52" y="68"/>
                      <a:pt x="52" y="79"/>
                    </a:cubicBezTo>
                    <a:cubicBezTo>
                      <a:pt x="11" y="79"/>
                      <a:pt x="11" y="79"/>
                      <a:pt x="11" y="79"/>
                    </a:cubicBezTo>
                    <a:cubicBezTo>
                      <a:pt x="4" y="79"/>
                      <a:pt x="0" y="83"/>
                      <a:pt x="0" y="90"/>
                    </a:cubicBezTo>
                    <a:cubicBezTo>
                      <a:pt x="0" y="95"/>
                      <a:pt x="4" y="101"/>
                      <a:pt x="11" y="101"/>
                    </a:cubicBezTo>
                    <a:cubicBezTo>
                      <a:pt x="52" y="101"/>
                      <a:pt x="52" y="101"/>
                      <a:pt x="52" y="101"/>
                    </a:cubicBezTo>
                    <a:cubicBezTo>
                      <a:pt x="52" y="113"/>
                      <a:pt x="54" y="124"/>
                      <a:pt x="56" y="134"/>
                    </a:cubicBezTo>
                    <a:cubicBezTo>
                      <a:pt x="18" y="151"/>
                      <a:pt x="18" y="151"/>
                      <a:pt x="18" y="151"/>
                    </a:cubicBezTo>
                    <a:cubicBezTo>
                      <a:pt x="11" y="154"/>
                      <a:pt x="9" y="161"/>
                      <a:pt x="11" y="166"/>
                    </a:cubicBezTo>
                    <a:cubicBezTo>
                      <a:pt x="13" y="169"/>
                      <a:pt x="18" y="173"/>
                      <a:pt x="22" y="173"/>
                    </a:cubicBezTo>
                    <a:cubicBezTo>
                      <a:pt x="23" y="173"/>
                      <a:pt x="24" y="172"/>
                      <a:pt x="25" y="172"/>
                    </a:cubicBezTo>
                    <a:cubicBezTo>
                      <a:pt x="64" y="155"/>
                      <a:pt x="64" y="155"/>
                      <a:pt x="64" y="155"/>
                    </a:cubicBezTo>
                    <a:cubicBezTo>
                      <a:pt x="79" y="190"/>
                      <a:pt x="109" y="211"/>
                      <a:pt x="147" y="225"/>
                    </a:cubicBezTo>
                    <a:cubicBezTo>
                      <a:pt x="147" y="20"/>
                      <a:pt x="147" y="20"/>
                      <a:pt x="147" y="20"/>
                    </a:cubicBezTo>
                    <a:cubicBezTo>
                      <a:pt x="120" y="20"/>
                      <a:pt x="97" y="13"/>
                      <a:pt x="78" y="4"/>
                    </a:cubicBezTo>
                    <a:cubicBezTo>
                      <a:pt x="77" y="2"/>
                      <a:pt x="75" y="1"/>
                      <a:pt x="73"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30" name="Freeform 7"/>
              <p:cNvSpPr>
                <a:spLocks/>
              </p:cNvSpPr>
              <p:nvPr/>
            </p:nvSpPr>
            <p:spPr bwMode="auto">
              <a:xfrm>
                <a:off x="6669680" y="1153876"/>
                <a:ext cx="97683" cy="150670"/>
              </a:xfrm>
              <a:custGeom>
                <a:avLst/>
                <a:gdLst>
                  <a:gd name="T0" fmla="*/ 134 w 146"/>
                  <a:gd name="T1" fmla="*/ 101 h 225"/>
                  <a:gd name="T2" fmla="*/ 146 w 146"/>
                  <a:gd name="T3" fmla="*/ 90 h 225"/>
                  <a:gd name="T4" fmla="*/ 135 w 146"/>
                  <a:gd name="T5" fmla="*/ 79 h 225"/>
                  <a:gd name="T6" fmla="*/ 95 w 146"/>
                  <a:gd name="T7" fmla="*/ 79 h 225"/>
                  <a:gd name="T8" fmla="*/ 91 w 146"/>
                  <a:gd name="T9" fmla="*/ 46 h 225"/>
                  <a:gd name="T10" fmla="*/ 129 w 146"/>
                  <a:gd name="T11" fmla="*/ 29 h 225"/>
                  <a:gd name="T12" fmla="*/ 134 w 146"/>
                  <a:gd name="T13" fmla="*/ 15 h 225"/>
                  <a:gd name="T14" fmla="*/ 120 w 146"/>
                  <a:gd name="T15" fmla="*/ 9 h 225"/>
                  <a:gd name="T16" fmla="*/ 84 w 146"/>
                  <a:gd name="T17" fmla="*/ 23 h 225"/>
                  <a:gd name="T18" fmla="*/ 74 w 146"/>
                  <a:gd name="T19" fmla="*/ 0 h 225"/>
                  <a:gd name="T20" fmla="*/ 69 w 146"/>
                  <a:gd name="T21" fmla="*/ 4 h 225"/>
                  <a:gd name="T22" fmla="*/ 0 w 146"/>
                  <a:gd name="T23" fmla="*/ 20 h 225"/>
                  <a:gd name="T24" fmla="*/ 0 w 146"/>
                  <a:gd name="T25" fmla="*/ 225 h 225"/>
                  <a:gd name="T26" fmla="*/ 83 w 146"/>
                  <a:gd name="T27" fmla="*/ 156 h 225"/>
                  <a:gd name="T28" fmla="*/ 120 w 146"/>
                  <a:gd name="T29" fmla="*/ 172 h 225"/>
                  <a:gd name="T30" fmla="*/ 124 w 146"/>
                  <a:gd name="T31" fmla="*/ 173 h 225"/>
                  <a:gd name="T32" fmla="*/ 134 w 146"/>
                  <a:gd name="T33" fmla="*/ 166 h 225"/>
                  <a:gd name="T34" fmla="*/ 129 w 146"/>
                  <a:gd name="T35" fmla="*/ 151 h 225"/>
                  <a:gd name="T36" fmla="*/ 90 w 146"/>
                  <a:gd name="T37" fmla="*/ 135 h 225"/>
                  <a:gd name="T38" fmla="*/ 95 w 146"/>
                  <a:gd name="T39" fmla="*/ 101 h 225"/>
                  <a:gd name="T40" fmla="*/ 134 w 146"/>
                  <a:gd name="T41" fmla="*/ 10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225">
                    <a:moveTo>
                      <a:pt x="134" y="101"/>
                    </a:moveTo>
                    <a:cubicBezTo>
                      <a:pt x="141" y="101"/>
                      <a:pt x="145" y="95"/>
                      <a:pt x="146" y="90"/>
                    </a:cubicBezTo>
                    <a:cubicBezTo>
                      <a:pt x="146" y="83"/>
                      <a:pt x="141" y="79"/>
                      <a:pt x="135" y="79"/>
                    </a:cubicBezTo>
                    <a:cubicBezTo>
                      <a:pt x="95" y="79"/>
                      <a:pt x="95" y="79"/>
                      <a:pt x="95" y="79"/>
                    </a:cubicBezTo>
                    <a:cubicBezTo>
                      <a:pt x="95" y="67"/>
                      <a:pt x="93" y="56"/>
                      <a:pt x="91" y="46"/>
                    </a:cubicBezTo>
                    <a:cubicBezTo>
                      <a:pt x="129" y="29"/>
                      <a:pt x="129" y="29"/>
                      <a:pt x="129" y="29"/>
                    </a:cubicBezTo>
                    <a:cubicBezTo>
                      <a:pt x="134" y="27"/>
                      <a:pt x="136" y="20"/>
                      <a:pt x="134" y="15"/>
                    </a:cubicBezTo>
                    <a:cubicBezTo>
                      <a:pt x="132" y="9"/>
                      <a:pt x="125" y="7"/>
                      <a:pt x="120" y="9"/>
                    </a:cubicBezTo>
                    <a:cubicBezTo>
                      <a:pt x="84" y="23"/>
                      <a:pt x="84" y="23"/>
                      <a:pt x="84" y="23"/>
                    </a:cubicBezTo>
                    <a:cubicBezTo>
                      <a:pt x="82" y="16"/>
                      <a:pt x="79" y="8"/>
                      <a:pt x="74" y="0"/>
                    </a:cubicBezTo>
                    <a:cubicBezTo>
                      <a:pt x="72" y="1"/>
                      <a:pt x="70" y="2"/>
                      <a:pt x="69" y="4"/>
                    </a:cubicBezTo>
                    <a:cubicBezTo>
                      <a:pt x="50" y="13"/>
                      <a:pt x="27" y="20"/>
                      <a:pt x="0" y="20"/>
                    </a:cubicBezTo>
                    <a:cubicBezTo>
                      <a:pt x="0" y="225"/>
                      <a:pt x="0" y="225"/>
                      <a:pt x="0" y="225"/>
                    </a:cubicBezTo>
                    <a:cubicBezTo>
                      <a:pt x="37" y="213"/>
                      <a:pt x="67" y="190"/>
                      <a:pt x="83" y="156"/>
                    </a:cubicBezTo>
                    <a:cubicBezTo>
                      <a:pt x="120" y="172"/>
                      <a:pt x="120" y="172"/>
                      <a:pt x="120" y="172"/>
                    </a:cubicBezTo>
                    <a:cubicBezTo>
                      <a:pt x="121" y="172"/>
                      <a:pt x="123" y="173"/>
                      <a:pt x="124" y="173"/>
                    </a:cubicBezTo>
                    <a:cubicBezTo>
                      <a:pt x="129" y="173"/>
                      <a:pt x="133" y="169"/>
                      <a:pt x="134" y="166"/>
                    </a:cubicBezTo>
                    <a:cubicBezTo>
                      <a:pt x="136" y="161"/>
                      <a:pt x="134" y="154"/>
                      <a:pt x="129" y="151"/>
                    </a:cubicBezTo>
                    <a:cubicBezTo>
                      <a:pt x="90" y="135"/>
                      <a:pt x="90" y="135"/>
                      <a:pt x="90" y="135"/>
                    </a:cubicBezTo>
                    <a:cubicBezTo>
                      <a:pt x="93" y="124"/>
                      <a:pt x="95" y="113"/>
                      <a:pt x="95" y="101"/>
                    </a:cubicBezTo>
                    <a:lnTo>
                      <a:pt x="134" y="1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sp>
            <p:nvSpPr>
              <p:cNvPr id="131" name="Freeform 8"/>
              <p:cNvSpPr>
                <a:spLocks/>
              </p:cNvSpPr>
              <p:nvPr/>
            </p:nvSpPr>
            <p:spPr bwMode="auto">
              <a:xfrm>
                <a:off x="6595065" y="1082506"/>
                <a:ext cx="139496" cy="76777"/>
              </a:xfrm>
              <a:custGeom>
                <a:avLst/>
                <a:gdLst>
                  <a:gd name="T0" fmla="*/ 179 w 209"/>
                  <a:gd name="T1" fmla="*/ 96 h 115"/>
                  <a:gd name="T2" fmla="*/ 156 w 209"/>
                  <a:gd name="T3" fmla="*/ 72 h 115"/>
                  <a:gd name="T4" fmla="*/ 185 w 209"/>
                  <a:gd name="T5" fmla="*/ 39 h 115"/>
                  <a:gd name="T6" fmla="*/ 189 w 209"/>
                  <a:gd name="T7" fmla="*/ 39 h 115"/>
                  <a:gd name="T8" fmla="*/ 209 w 209"/>
                  <a:gd name="T9" fmla="*/ 19 h 115"/>
                  <a:gd name="T10" fmla="*/ 189 w 209"/>
                  <a:gd name="T11" fmla="*/ 0 h 115"/>
                  <a:gd name="T12" fmla="*/ 170 w 209"/>
                  <a:gd name="T13" fmla="*/ 19 h 115"/>
                  <a:gd name="T14" fmla="*/ 172 w 209"/>
                  <a:gd name="T15" fmla="*/ 28 h 115"/>
                  <a:gd name="T16" fmla="*/ 142 w 209"/>
                  <a:gd name="T17" fmla="*/ 62 h 115"/>
                  <a:gd name="T18" fmla="*/ 106 w 209"/>
                  <a:gd name="T19" fmla="*/ 53 h 115"/>
                  <a:gd name="T20" fmla="*/ 67 w 209"/>
                  <a:gd name="T21" fmla="*/ 63 h 115"/>
                  <a:gd name="T22" fmla="*/ 37 w 209"/>
                  <a:gd name="T23" fmla="*/ 28 h 115"/>
                  <a:gd name="T24" fmla="*/ 39 w 209"/>
                  <a:gd name="T25" fmla="*/ 19 h 115"/>
                  <a:gd name="T26" fmla="*/ 19 w 209"/>
                  <a:gd name="T27" fmla="*/ 0 h 115"/>
                  <a:gd name="T28" fmla="*/ 0 w 209"/>
                  <a:gd name="T29" fmla="*/ 19 h 115"/>
                  <a:gd name="T30" fmla="*/ 19 w 209"/>
                  <a:gd name="T31" fmla="*/ 39 h 115"/>
                  <a:gd name="T32" fmla="*/ 24 w 209"/>
                  <a:gd name="T33" fmla="*/ 39 h 115"/>
                  <a:gd name="T34" fmla="*/ 52 w 209"/>
                  <a:gd name="T35" fmla="*/ 73 h 115"/>
                  <a:gd name="T36" fmla="*/ 33 w 209"/>
                  <a:gd name="T37" fmla="*/ 96 h 115"/>
                  <a:gd name="T38" fmla="*/ 37 w 209"/>
                  <a:gd name="T39" fmla="*/ 99 h 115"/>
                  <a:gd name="T40" fmla="*/ 106 w 209"/>
                  <a:gd name="T41" fmla="*/ 115 h 115"/>
                  <a:gd name="T42" fmla="*/ 174 w 209"/>
                  <a:gd name="T43" fmla="*/ 99 h 115"/>
                  <a:gd name="T44" fmla="*/ 179 w 209"/>
                  <a:gd name="T45" fmla="*/ 9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9" h="115">
                    <a:moveTo>
                      <a:pt x="179" y="96"/>
                    </a:moveTo>
                    <a:cubicBezTo>
                      <a:pt x="173" y="86"/>
                      <a:pt x="165" y="78"/>
                      <a:pt x="156" y="72"/>
                    </a:cubicBezTo>
                    <a:cubicBezTo>
                      <a:pt x="177" y="49"/>
                      <a:pt x="183" y="41"/>
                      <a:pt x="185" y="39"/>
                    </a:cubicBezTo>
                    <a:cubicBezTo>
                      <a:pt x="187" y="39"/>
                      <a:pt x="188" y="39"/>
                      <a:pt x="189" y="39"/>
                    </a:cubicBezTo>
                    <a:cubicBezTo>
                      <a:pt x="200" y="39"/>
                      <a:pt x="209" y="30"/>
                      <a:pt x="209" y="19"/>
                    </a:cubicBezTo>
                    <a:cubicBezTo>
                      <a:pt x="209" y="9"/>
                      <a:pt x="200" y="0"/>
                      <a:pt x="189" y="0"/>
                    </a:cubicBezTo>
                    <a:cubicBezTo>
                      <a:pt x="178" y="0"/>
                      <a:pt x="170" y="9"/>
                      <a:pt x="170" y="19"/>
                    </a:cubicBezTo>
                    <a:cubicBezTo>
                      <a:pt x="170" y="23"/>
                      <a:pt x="170" y="25"/>
                      <a:pt x="172" y="28"/>
                    </a:cubicBezTo>
                    <a:cubicBezTo>
                      <a:pt x="142" y="62"/>
                      <a:pt x="142" y="62"/>
                      <a:pt x="142" y="62"/>
                    </a:cubicBezTo>
                    <a:cubicBezTo>
                      <a:pt x="131" y="56"/>
                      <a:pt x="119" y="53"/>
                      <a:pt x="106" y="53"/>
                    </a:cubicBezTo>
                    <a:cubicBezTo>
                      <a:pt x="92" y="53"/>
                      <a:pt x="79" y="56"/>
                      <a:pt x="67" y="63"/>
                    </a:cubicBezTo>
                    <a:cubicBezTo>
                      <a:pt x="45" y="38"/>
                      <a:pt x="38" y="30"/>
                      <a:pt x="37" y="28"/>
                    </a:cubicBezTo>
                    <a:cubicBezTo>
                      <a:pt x="38" y="26"/>
                      <a:pt x="39" y="23"/>
                      <a:pt x="39" y="19"/>
                    </a:cubicBezTo>
                    <a:cubicBezTo>
                      <a:pt x="39" y="9"/>
                      <a:pt x="30" y="0"/>
                      <a:pt x="19" y="0"/>
                    </a:cubicBezTo>
                    <a:cubicBezTo>
                      <a:pt x="8" y="0"/>
                      <a:pt x="0" y="9"/>
                      <a:pt x="0" y="19"/>
                    </a:cubicBezTo>
                    <a:cubicBezTo>
                      <a:pt x="0" y="30"/>
                      <a:pt x="8" y="39"/>
                      <a:pt x="19" y="39"/>
                    </a:cubicBezTo>
                    <a:cubicBezTo>
                      <a:pt x="21" y="39"/>
                      <a:pt x="22" y="39"/>
                      <a:pt x="24" y="39"/>
                    </a:cubicBezTo>
                    <a:cubicBezTo>
                      <a:pt x="52" y="73"/>
                      <a:pt x="52" y="73"/>
                      <a:pt x="52" y="73"/>
                    </a:cubicBezTo>
                    <a:cubicBezTo>
                      <a:pt x="45" y="80"/>
                      <a:pt x="38" y="87"/>
                      <a:pt x="33" y="96"/>
                    </a:cubicBezTo>
                    <a:cubicBezTo>
                      <a:pt x="34" y="97"/>
                      <a:pt x="35" y="98"/>
                      <a:pt x="37" y="99"/>
                    </a:cubicBezTo>
                    <a:cubicBezTo>
                      <a:pt x="55" y="108"/>
                      <a:pt x="79" y="115"/>
                      <a:pt x="106" y="115"/>
                    </a:cubicBezTo>
                    <a:cubicBezTo>
                      <a:pt x="132" y="115"/>
                      <a:pt x="156" y="108"/>
                      <a:pt x="174" y="99"/>
                    </a:cubicBezTo>
                    <a:cubicBezTo>
                      <a:pt x="176" y="98"/>
                      <a:pt x="177" y="97"/>
                      <a:pt x="179" y="9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891"/>
                <a:endParaRPr lang="en-US" sz="1400" dirty="0">
                  <a:solidFill>
                    <a:srgbClr val="FFFFFF"/>
                  </a:solidFill>
                  <a:latin typeface="CiscoSansTT Light"/>
                  <a:ea typeface=""/>
                  <a:cs typeface="CiscoSansTT Light"/>
                </a:endParaRPr>
              </a:p>
            </p:txBody>
          </p:sp>
        </p:grpSp>
      </p:grpSp>
      <p:grpSp>
        <p:nvGrpSpPr>
          <p:cNvPr id="132" name="Group 131"/>
          <p:cNvGrpSpPr/>
          <p:nvPr/>
        </p:nvGrpSpPr>
        <p:grpSpPr>
          <a:xfrm>
            <a:off x="1763125" y="1392319"/>
            <a:ext cx="230389" cy="292618"/>
            <a:chOff x="1755735" y="1690064"/>
            <a:chExt cx="405342" cy="514828"/>
          </a:xfrm>
        </p:grpSpPr>
        <p:sp>
          <p:nvSpPr>
            <p:cNvPr id="133" name="Freeform 132"/>
            <p:cNvSpPr>
              <a:spLocks noChangeArrowheads="1"/>
            </p:cNvSpPr>
            <p:nvPr/>
          </p:nvSpPr>
          <p:spPr bwMode="auto">
            <a:xfrm>
              <a:off x="1755735" y="1690064"/>
              <a:ext cx="405342" cy="514828"/>
            </a:xfrm>
            <a:custGeom>
              <a:avLst/>
              <a:gdLst>
                <a:gd name="T0" fmla="*/ 3 w 769"/>
                <a:gd name="T1" fmla="*/ 0 h 973"/>
                <a:gd name="T2" fmla="*/ 768 w 769"/>
                <a:gd name="T3" fmla="*/ 0 h 973"/>
                <a:gd name="T4" fmla="*/ 768 w 769"/>
                <a:gd name="T5" fmla="*/ 424 h 973"/>
                <a:gd name="T6" fmla="*/ 384 w 769"/>
                <a:gd name="T7" fmla="*/ 972 h 973"/>
                <a:gd name="T8" fmla="*/ 0 w 769"/>
                <a:gd name="T9" fmla="*/ 424 h 973"/>
                <a:gd name="T10" fmla="*/ 0 w 769"/>
                <a:gd name="T11" fmla="*/ 0 h 973"/>
                <a:gd name="T12" fmla="*/ 3 w 769"/>
                <a:gd name="T13" fmla="*/ 0 h 973"/>
              </a:gdLst>
              <a:ahLst/>
              <a:cxnLst>
                <a:cxn ang="0">
                  <a:pos x="T0" y="T1"/>
                </a:cxn>
                <a:cxn ang="0">
                  <a:pos x="T2" y="T3"/>
                </a:cxn>
                <a:cxn ang="0">
                  <a:pos x="T4" y="T5"/>
                </a:cxn>
                <a:cxn ang="0">
                  <a:pos x="T6" y="T7"/>
                </a:cxn>
                <a:cxn ang="0">
                  <a:pos x="T8" y="T9"/>
                </a:cxn>
                <a:cxn ang="0">
                  <a:pos x="T10" y="T11"/>
                </a:cxn>
                <a:cxn ang="0">
                  <a:pos x="T12" y="T13"/>
                </a:cxn>
              </a:cxnLst>
              <a:rect l="0" t="0" r="r" b="b"/>
              <a:pathLst>
                <a:path w="769" h="973">
                  <a:moveTo>
                    <a:pt x="3" y="0"/>
                  </a:moveTo>
                  <a:lnTo>
                    <a:pt x="768" y="0"/>
                  </a:lnTo>
                  <a:lnTo>
                    <a:pt x="768" y="424"/>
                  </a:lnTo>
                  <a:cubicBezTo>
                    <a:pt x="768" y="755"/>
                    <a:pt x="384" y="972"/>
                    <a:pt x="384" y="972"/>
                  </a:cubicBezTo>
                  <a:cubicBezTo>
                    <a:pt x="384" y="972"/>
                    <a:pt x="0" y="755"/>
                    <a:pt x="0" y="424"/>
                  </a:cubicBezTo>
                  <a:lnTo>
                    <a:pt x="0" y="0"/>
                  </a:lnTo>
                  <a:lnTo>
                    <a:pt x="3" y="0"/>
                  </a:lnTo>
                </a:path>
              </a:pathLst>
            </a:custGeom>
            <a:solidFill>
              <a:schemeClr val="bg1"/>
            </a:solidFill>
            <a:ln w="63500" cap="rnd">
              <a:solidFill>
                <a:schemeClr val="accent1"/>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4" name="Freeform 133"/>
            <p:cNvSpPr>
              <a:spLocks noChangeArrowheads="1"/>
            </p:cNvSpPr>
            <p:nvPr/>
          </p:nvSpPr>
          <p:spPr bwMode="auto">
            <a:xfrm>
              <a:off x="1832416" y="1799053"/>
              <a:ext cx="272111" cy="212100"/>
            </a:xfrm>
            <a:custGeom>
              <a:avLst/>
              <a:gdLst>
                <a:gd name="T0" fmla="*/ 966 w 2619"/>
                <a:gd name="T1" fmla="*/ 2041 h 2042"/>
                <a:gd name="T2" fmla="*/ 2611 w 2619"/>
                <a:gd name="T3" fmla="*/ 389 h 2042"/>
                <a:gd name="T4" fmla="*/ 2618 w 2619"/>
                <a:gd name="T5" fmla="*/ 378 h 2042"/>
                <a:gd name="T6" fmla="*/ 2240 w 2619"/>
                <a:gd name="T7" fmla="*/ 0 h 2042"/>
                <a:gd name="T8" fmla="*/ 2229 w 2619"/>
                <a:gd name="T9" fmla="*/ 8 h 2042"/>
                <a:gd name="T10" fmla="*/ 966 w 2619"/>
                <a:gd name="T11" fmla="*/ 1279 h 2042"/>
                <a:gd name="T12" fmla="*/ 389 w 2619"/>
                <a:gd name="T13" fmla="*/ 709 h 2042"/>
                <a:gd name="T14" fmla="*/ 378 w 2619"/>
                <a:gd name="T15" fmla="*/ 701 h 2042"/>
                <a:gd name="T16" fmla="*/ 0 w 2619"/>
                <a:gd name="T17" fmla="*/ 1080 h 2042"/>
                <a:gd name="T18" fmla="*/ 8 w 2619"/>
                <a:gd name="T19" fmla="*/ 1091 h 2042"/>
                <a:gd name="T20" fmla="*/ 966 w 2619"/>
                <a:gd name="T21" fmla="*/ 2041 h 2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9" h="2042">
                  <a:moveTo>
                    <a:pt x="966" y="2041"/>
                  </a:moveTo>
                  <a:lnTo>
                    <a:pt x="2611" y="389"/>
                  </a:lnTo>
                  <a:cubicBezTo>
                    <a:pt x="2613" y="386"/>
                    <a:pt x="2616" y="381"/>
                    <a:pt x="2618" y="378"/>
                  </a:cubicBezTo>
                  <a:cubicBezTo>
                    <a:pt x="2518" y="230"/>
                    <a:pt x="2388" y="100"/>
                    <a:pt x="2240" y="0"/>
                  </a:cubicBezTo>
                  <a:cubicBezTo>
                    <a:pt x="2237" y="2"/>
                    <a:pt x="2232" y="5"/>
                    <a:pt x="2229" y="8"/>
                  </a:cubicBezTo>
                  <a:lnTo>
                    <a:pt x="966" y="1279"/>
                  </a:lnTo>
                  <a:lnTo>
                    <a:pt x="389" y="709"/>
                  </a:lnTo>
                  <a:cubicBezTo>
                    <a:pt x="386" y="707"/>
                    <a:pt x="381" y="704"/>
                    <a:pt x="378" y="701"/>
                  </a:cubicBezTo>
                  <a:cubicBezTo>
                    <a:pt x="230" y="802"/>
                    <a:pt x="100" y="932"/>
                    <a:pt x="0" y="1080"/>
                  </a:cubicBezTo>
                  <a:cubicBezTo>
                    <a:pt x="2" y="1083"/>
                    <a:pt x="5" y="1088"/>
                    <a:pt x="8" y="1091"/>
                  </a:cubicBezTo>
                  <a:lnTo>
                    <a:pt x="966" y="2041"/>
                  </a:lnTo>
                </a:path>
              </a:pathLst>
            </a:custGeom>
            <a:solidFill>
              <a:srgbClr val="129FD9"/>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135" name="Rectangle 168"/>
          <p:cNvSpPr>
            <a:spLocks noChangeArrowheads="1"/>
          </p:cNvSpPr>
          <p:nvPr/>
        </p:nvSpPr>
        <p:spPr bwMode="auto">
          <a:xfrm>
            <a:off x="544641" y="1322126"/>
            <a:ext cx="1289584"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セキュア</a:t>
            </a:r>
            <a:r>
              <a:rPr kumimoji="0" lang="en-US" altLang="en-US" sz="1200" dirty="0" smtClean="0">
                <a:solidFill>
                  <a:srgbClr val="192954"/>
                </a:solidFill>
              </a:rPr>
              <a:t>DNS</a:t>
            </a:r>
          </a:p>
          <a:p>
            <a:pPr algn="ctr" defTabSz="457162" eaLnBrk="1" hangingPunct="1"/>
            <a:r>
              <a:rPr lang="en-US" altLang="en-US" sz="1200" dirty="0" smtClean="0">
                <a:solidFill>
                  <a:srgbClr val="192954"/>
                </a:solidFill>
              </a:rPr>
              <a:t>Web</a:t>
            </a:r>
            <a:r>
              <a:rPr lang="ja-JP" altLang="en-US" sz="1200" dirty="0" smtClean="0">
                <a:solidFill>
                  <a:srgbClr val="192954"/>
                </a:solidFill>
              </a:rPr>
              <a:t>セキュリティ</a:t>
            </a:r>
            <a:endParaRPr kumimoji="0" lang="en-US" altLang="en-US" sz="1200" dirty="0">
              <a:solidFill>
                <a:srgbClr val="192954"/>
              </a:solidFill>
            </a:endParaRPr>
          </a:p>
        </p:txBody>
      </p:sp>
      <p:grpSp>
        <p:nvGrpSpPr>
          <p:cNvPr id="136" name="Group 135"/>
          <p:cNvGrpSpPr/>
          <p:nvPr/>
        </p:nvGrpSpPr>
        <p:grpSpPr>
          <a:xfrm>
            <a:off x="2969449" y="394123"/>
            <a:ext cx="904996" cy="484668"/>
            <a:chOff x="5596581" y="595429"/>
            <a:chExt cx="2272456" cy="1217008"/>
          </a:xfrm>
        </p:grpSpPr>
        <p:grpSp>
          <p:nvGrpSpPr>
            <p:cNvPr id="137" name="Group 136"/>
            <p:cNvGrpSpPr/>
            <p:nvPr/>
          </p:nvGrpSpPr>
          <p:grpSpPr>
            <a:xfrm>
              <a:off x="5596581" y="595429"/>
              <a:ext cx="2272456" cy="1217008"/>
              <a:chOff x="3435772" y="1179303"/>
              <a:chExt cx="2272456" cy="1217008"/>
            </a:xfrm>
          </p:grpSpPr>
          <p:sp>
            <p:nvSpPr>
              <p:cNvPr id="139" name="Freeform 138"/>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40" name="Freeform 139"/>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41" name="Freeform 140"/>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42" name="Freeform 141"/>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138" name="Straight Connector 137"/>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4" name="Rectangle 168"/>
          <p:cNvSpPr>
            <a:spLocks noChangeArrowheads="1"/>
          </p:cNvSpPr>
          <p:nvPr/>
        </p:nvSpPr>
        <p:spPr bwMode="auto">
          <a:xfrm>
            <a:off x="2733277" y="877676"/>
            <a:ext cx="1462709"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192954"/>
                </a:solidFill>
              </a:rPr>
              <a:t>クラウドマネージ</a:t>
            </a:r>
            <a:endParaRPr lang="en-US" altLang="ja-JP" sz="1200" dirty="0" smtClean="0">
              <a:solidFill>
                <a:srgbClr val="192954"/>
              </a:solidFill>
            </a:endParaRPr>
          </a:p>
          <a:p>
            <a:pPr algn="ctr" defTabSz="457162" eaLnBrk="1" hangingPunct="1"/>
            <a:r>
              <a:rPr kumimoji="0" lang="en-US" altLang="en-US" sz="1200" dirty="0" smtClean="0">
                <a:solidFill>
                  <a:srgbClr val="192954"/>
                </a:solidFill>
              </a:rPr>
              <a:t>AMP for Endpoints</a:t>
            </a:r>
            <a:endParaRPr kumimoji="0" lang="en-US" altLang="en-US" sz="1200" dirty="0">
              <a:solidFill>
                <a:srgbClr val="192954"/>
              </a:solidFill>
            </a:endParaRPr>
          </a:p>
        </p:txBody>
      </p:sp>
      <p:pic>
        <p:nvPicPr>
          <p:cNvPr id="146" name="Picture 2"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2194" y="520493"/>
            <a:ext cx="284561" cy="284561"/>
          </a:xfrm>
          <a:prstGeom prst="rect">
            <a:avLst/>
          </a:prstGeom>
          <a:noFill/>
          <a:extLst>
            <a:ext uri="{909E8E84-426E-40DD-AFC4-6F175D3DCCD1}">
              <a14:hiddenFill xmlns:a14="http://schemas.microsoft.com/office/drawing/2010/main">
                <a:solidFill>
                  <a:srgbClr val="FFFFFF"/>
                </a:solidFill>
              </a14:hiddenFill>
            </a:ext>
          </a:extLst>
        </p:spPr>
      </p:pic>
      <p:grpSp>
        <p:nvGrpSpPr>
          <p:cNvPr id="153" name="Group 77"/>
          <p:cNvGrpSpPr/>
          <p:nvPr/>
        </p:nvGrpSpPr>
        <p:grpSpPr>
          <a:xfrm>
            <a:off x="3457613" y="3623040"/>
            <a:ext cx="229562" cy="247016"/>
            <a:chOff x="7143750" y="1444627"/>
            <a:chExt cx="1346200" cy="1447800"/>
          </a:xfrm>
          <a:solidFill>
            <a:srgbClr val="FF0000"/>
          </a:solidFill>
        </p:grpSpPr>
        <p:grpSp>
          <p:nvGrpSpPr>
            <p:cNvPr id="154" name="Group 88"/>
            <p:cNvGrpSpPr/>
            <p:nvPr/>
          </p:nvGrpSpPr>
          <p:grpSpPr>
            <a:xfrm>
              <a:off x="7143750" y="1444627"/>
              <a:ext cx="1346200" cy="1447800"/>
              <a:chOff x="7143750" y="1444627"/>
              <a:chExt cx="1346200" cy="1447800"/>
            </a:xfrm>
            <a:grpFill/>
          </p:grpSpPr>
          <p:sp>
            <p:nvSpPr>
              <p:cNvPr id="156"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63"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64"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155"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sp>
        <p:nvSpPr>
          <p:cNvPr id="165" name="Freeform 45"/>
          <p:cNvSpPr>
            <a:spLocks noEditPoints="1"/>
          </p:cNvSpPr>
          <p:nvPr/>
        </p:nvSpPr>
        <p:spPr bwMode="auto">
          <a:xfrm>
            <a:off x="6836323" y="3377344"/>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pic>
        <p:nvPicPr>
          <p:cNvPr id="166" name="Picture 165" descr="/Users/njito/Library/Group Containers/UBF8T346G9.Office/msoclip1/01/ADAF3FA9-9D48-8040-869A-789F1F775BE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7189" y="3461257"/>
            <a:ext cx="284561" cy="284561"/>
          </a:xfrm>
          <a:prstGeom prst="rect">
            <a:avLst/>
          </a:prstGeom>
          <a:noFill/>
          <a:extLst>
            <a:ext uri="{909E8E84-426E-40DD-AFC4-6F175D3DCCD1}">
              <a14:hiddenFill xmlns:a14="http://schemas.microsoft.com/office/drawing/2010/main">
                <a:solidFill>
                  <a:srgbClr val="FFFFFF"/>
                </a:solidFill>
              </a14:hiddenFill>
            </a:ext>
          </a:extLst>
        </p:spPr>
      </p:pic>
      <p:sp>
        <p:nvSpPr>
          <p:cNvPr id="167" name="Rectangle 168"/>
          <p:cNvSpPr>
            <a:spLocks noChangeArrowheads="1"/>
          </p:cNvSpPr>
          <p:nvPr/>
        </p:nvSpPr>
        <p:spPr bwMode="auto">
          <a:xfrm>
            <a:off x="6239147" y="3104551"/>
            <a:ext cx="1880643" cy="27699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en-US" altLang="en-US" sz="1200" smtClean="0">
                <a:solidFill>
                  <a:srgbClr val="192954"/>
                </a:solidFill>
              </a:rPr>
              <a:t>Cisco </a:t>
            </a:r>
            <a:r>
              <a:rPr lang="en-US" altLang="en-US" sz="1200" dirty="0" smtClean="0">
                <a:solidFill>
                  <a:srgbClr val="192954"/>
                </a:solidFill>
              </a:rPr>
              <a:t>AMP for Endpoints</a:t>
            </a:r>
            <a:endParaRPr kumimoji="0" lang="en-US" altLang="en-US" sz="1200" dirty="0">
              <a:solidFill>
                <a:srgbClr val="192954"/>
              </a:solidFill>
            </a:endParaRPr>
          </a:p>
        </p:txBody>
      </p:sp>
      <p:sp>
        <p:nvSpPr>
          <p:cNvPr id="168" name="Freeform 45"/>
          <p:cNvSpPr>
            <a:spLocks noEditPoints="1"/>
          </p:cNvSpPr>
          <p:nvPr/>
        </p:nvSpPr>
        <p:spPr bwMode="auto">
          <a:xfrm>
            <a:off x="3213615" y="3536886"/>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pSp>
        <p:nvGrpSpPr>
          <p:cNvPr id="170" name="Group 77"/>
          <p:cNvGrpSpPr/>
          <p:nvPr/>
        </p:nvGrpSpPr>
        <p:grpSpPr>
          <a:xfrm>
            <a:off x="5171116" y="3463637"/>
            <a:ext cx="229562" cy="247016"/>
            <a:chOff x="7143750" y="1444627"/>
            <a:chExt cx="1346200" cy="1447800"/>
          </a:xfrm>
          <a:solidFill>
            <a:srgbClr val="FF0000"/>
          </a:solidFill>
        </p:grpSpPr>
        <p:grpSp>
          <p:nvGrpSpPr>
            <p:cNvPr id="171" name="Group 88"/>
            <p:cNvGrpSpPr/>
            <p:nvPr/>
          </p:nvGrpSpPr>
          <p:grpSpPr>
            <a:xfrm>
              <a:off x="7143750" y="1444627"/>
              <a:ext cx="1346200" cy="1447800"/>
              <a:chOff x="7143750" y="1444627"/>
              <a:chExt cx="1346200" cy="1447800"/>
            </a:xfrm>
            <a:grpFill/>
          </p:grpSpPr>
          <p:sp>
            <p:nvSpPr>
              <p:cNvPr id="173"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75"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176"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172"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cxnSp>
        <p:nvCxnSpPr>
          <p:cNvPr id="14" name="Straight Connector 13"/>
          <p:cNvCxnSpPr/>
          <p:nvPr/>
        </p:nvCxnSpPr>
        <p:spPr>
          <a:xfrm flipV="1">
            <a:off x="5639913" y="3557493"/>
            <a:ext cx="992682" cy="12469"/>
          </a:xfrm>
          <a:prstGeom prst="line">
            <a:avLst/>
          </a:prstGeom>
          <a:ln w="28575">
            <a:solidFill>
              <a:srgbClr val="C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8" name="TextBox 177"/>
          <p:cNvSpPr txBox="1"/>
          <p:nvPr/>
        </p:nvSpPr>
        <p:spPr>
          <a:xfrm>
            <a:off x="6534404" y="3324684"/>
            <a:ext cx="492443" cy="461665"/>
          </a:xfrm>
          <a:prstGeom prst="rect">
            <a:avLst/>
          </a:prstGeom>
          <a:noFill/>
        </p:spPr>
        <p:txBody>
          <a:bodyPr wrap="none" rtlCol="0">
            <a:spAutoFit/>
          </a:bodyPr>
          <a:lstStyle/>
          <a:p>
            <a:r>
              <a:rPr lang="ja-JP" altLang="en-US" sz="2400" dirty="0">
                <a:solidFill>
                  <a:srgbClr val="C00000"/>
                </a:solidFill>
                <a:latin typeface="MS PGothic" charset="-128"/>
                <a:ea typeface="MS PGothic" charset="-128"/>
                <a:cs typeface="MS PGothic" charset="-128"/>
              </a:rPr>
              <a:t>✖</a:t>
            </a:r>
            <a:endParaRPr lang="en-US" sz="2400" dirty="0">
              <a:solidFill>
                <a:srgbClr val="C00000"/>
              </a:solidFill>
              <a:latin typeface="MS PGothic" charset="-128"/>
              <a:ea typeface="MS PGothic" charset="-128"/>
              <a:cs typeface="MS PGothic" charset="-128"/>
            </a:endParaRPr>
          </a:p>
        </p:txBody>
      </p:sp>
      <p:sp>
        <p:nvSpPr>
          <p:cNvPr id="232" name="Freeform 22"/>
          <p:cNvSpPr>
            <a:spLocks noEditPoints="1"/>
          </p:cNvSpPr>
          <p:nvPr/>
        </p:nvSpPr>
        <p:spPr bwMode="auto">
          <a:xfrm>
            <a:off x="236223" y="2006723"/>
            <a:ext cx="273128" cy="363902"/>
          </a:xfrm>
          <a:custGeom>
            <a:avLst/>
            <a:gdLst/>
            <a:ahLst/>
            <a:cxnLst>
              <a:cxn ang="0">
                <a:pos x="195" y="167"/>
              </a:cxn>
              <a:cxn ang="0">
                <a:pos x="191" y="167"/>
              </a:cxn>
              <a:cxn ang="0">
                <a:pos x="100" y="180"/>
              </a:cxn>
              <a:cxn ang="0">
                <a:pos x="110" y="237"/>
              </a:cxn>
              <a:cxn ang="0">
                <a:pos x="145" y="257"/>
              </a:cxn>
              <a:cxn ang="0">
                <a:pos x="243" y="297"/>
              </a:cxn>
              <a:cxn ang="0">
                <a:pos x="263" y="237"/>
              </a:cxn>
              <a:cxn ang="0">
                <a:pos x="287" y="216"/>
              </a:cxn>
              <a:cxn ang="0">
                <a:pos x="283" y="163"/>
              </a:cxn>
              <a:cxn ang="0">
                <a:pos x="76" y="160"/>
              </a:cxn>
              <a:cxn ang="0">
                <a:pos x="89" y="104"/>
              </a:cxn>
              <a:cxn ang="0">
                <a:pos x="128" y="0"/>
              </a:cxn>
              <a:cxn ang="0">
                <a:pos x="270" y="8"/>
              </a:cxn>
              <a:cxn ang="0">
                <a:pos x="387" y="137"/>
              </a:cxn>
              <a:cxn ang="0">
                <a:pos x="319" y="199"/>
              </a:cxn>
              <a:cxn ang="0">
                <a:pos x="317" y="237"/>
              </a:cxn>
              <a:cxn ang="0">
                <a:pos x="337" y="279"/>
              </a:cxn>
              <a:cxn ang="0">
                <a:pos x="365" y="439"/>
              </a:cxn>
              <a:cxn ang="0">
                <a:pos x="201" y="475"/>
              </a:cxn>
              <a:cxn ang="0">
                <a:pos x="187" y="315"/>
              </a:cxn>
              <a:cxn ang="0">
                <a:pos x="55" y="475"/>
              </a:cxn>
              <a:cxn ang="0">
                <a:pos x="22" y="315"/>
              </a:cxn>
              <a:cxn ang="0">
                <a:pos x="51" y="257"/>
              </a:cxn>
              <a:cxn ang="0">
                <a:pos x="76" y="237"/>
              </a:cxn>
              <a:cxn ang="0">
                <a:pos x="76" y="160"/>
              </a:cxn>
              <a:cxn ang="0">
                <a:pos x="168" y="179"/>
              </a:cxn>
              <a:cxn ang="0">
                <a:pos x="181" y="210"/>
              </a:cxn>
              <a:cxn ang="0">
                <a:pos x="143" y="227"/>
              </a:cxn>
              <a:cxn ang="0">
                <a:pos x="126" y="182"/>
              </a:cxn>
              <a:cxn ang="0">
                <a:pos x="131" y="179"/>
              </a:cxn>
              <a:cxn ang="0">
                <a:pos x="224" y="179"/>
              </a:cxn>
              <a:cxn ang="0">
                <a:pos x="262" y="179"/>
              </a:cxn>
              <a:cxn ang="0">
                <a:pos x="269" y="182"/>
              </a:cxn>
              <a:cxn ang="0">
                <a:pos x="252" y="227"/>
              </a:cxn>
              <a:cxn ang="0">
                <a:pos x="213" y="210"/>
              </a:cxn>
              <a:cxn ang="0">
                <a:pos x="224" y="179"/>
              </a:cxn>
            </a:cxnLst>
            <a:rect l="0" t="0" r="r" b="b"/>
            <a:pathLst>
              <a:path w="387" h="475">
                <a:moveTo>
                  <a:pt x="196" y="167"/>
                </a:moveTo>
                <a:cubicBezTo>
                  <a:pt x="195" y="167"/>
                  <a:pt x="195" y="167"/>
                  <a:pt x="195" y="167"/>
                </a:cubicBezTo>
                <a:cubicBezTo>
                  <a:pt x="193" y="167"/>
                  <a:pt x="193" y="167"/>
                  <a:pt x="193" y="167"/>
                </a:cubicBezTo>
                <a:cubicBezTo>
                  <a:pt x="191" y="167"/>
                  <a:pt x="191" y="167"/>
                  <a:pt x="191" y="167"/>
                </a:cubicBezTo>
                <a:cubicBezTo>
                  <a:pt x="160" y="167"/>
                  <a:pt x="131" y="166"/>
                  <a:pt x="105" y="163"/>
                </a:cubicBezTo>
                <a:cubicBezTo>
                  <a:pt x="102" y="168"/>
                  <a:pt x="100" y="173"/>
                  <a:pt x="100" y="180"/>
                </a:cubicBezTo>
                <a:cubicBezTo>
                  <a:pt x="100" y="216"/>
                  <a:pt x="100" y="216"/>
                  <a:pt x="100" y="216"/>
                </a:cubicBezTo>
                <a:cubicBezTo>
                  <a:pt x="100" y="225"/>
                  <a:pt x="104" y="233"/>
                  <a:pt x="110" y="237"/>
                </a:cubicBezTo>
                <a:cubicBezTo>
                  <a:pt x="125" y="237"/>
                  <a:pt x="125" y="237"/>
                  <a:pt x="125" y="237"/>
                </a:cubicBezTo>
                <a:cubicBezTo>
                  <a:pt x="136" y="237"/>
                  <a:pt x="145" y="246"/>
                  <a:pt x="145" y="257"/>
                </a:cubicBezTo>
                <a:cubicBezTo>
                  <a:pt x="145" y="297"/>
                  <a:pt x="145" y="297"/>
                  <a:pt x="145" y="297"/>
                </a:cubicBezTo>
                <a:cubicBezTo>
                  <a:pt x="173" y="313"/>
                  <a:pt x="215" y="313"/>
                  <a:pt x="243" y="297"/>
                </a:cubicBezTo>
                <a:cubicBezTo>
                  <a:pt x="243" y="257"/>
                  <a:pt x="243" y="257"/>
                  <a:pt x="243" y="257"/>
                </a:cubicBezTo>
                <a:cubicBezTo>
                  <a:pt x="243" y="246"/>
                  <a:pt x="252" y="237"/>
                  <a:pt x="263" y="237"/>
                </a:cubicBezTo>
                <a:cubicBezTo>
                  <a:pt x="278" y="237"/>
                  <a:pt x="278" y="237"/>
                  <a:pt x="278" y="237"/>
                </a:cubicBezTo>
                <a:cubicBezTo>
                  <a:pt x="283" y="233"/>
                  <a:pt x="287" y="225"/>
                  <a:pt x="287" y="216"/>
                </a:cubicBezTo>
                <a:cubicBezTo>
                  <a:pt x="287" y="180"/>
                  <a:pt x="287" y="180"/>
                  <a:pt x="287" y="180"/>
                </a:cubicBezTo>
                <a:cubicBezTo>
                  <a:pt x="287" y="173"/>
                  <a:pt x="286" y="168"/>
                  <a:pt x="283" y="163"/>
                </a:cubicBezTo>
                <a:cubicBezTo>
                  <a:pt x="257" y="166"/>
                  <a:pt x="227" y="167"/>
                  <a:pt x="196" y="167"/>
                </a:cubicBezTo>
                <a:close/>
                <a:moveTo>
                  <a:pt x="76" y="160"/>
                </a:moveTo>
                <a:cubicBezTo>
                  <a:pt x="30" y="154"/>
                  <a:pt x="0" y="145"/>
                  <a:pt x="0" y="137"/>
                </a:cubicBezTo>
                <a:cubicBezTo>
                  <a:pt x="1" y="124"/>
                  <a:pt x="36" y="110"/>
                  <a:pt x="89" y="104"/>
                </a:cubicBezTo>
                <a:cubicBezTo>
                  <a:pt x="117" y="8"/>
                  <a:pt x="117" y="8"/>
                  <a:pt x="117" y="8"/>
                </a:cubicBezTo>
                <a:cubicBezTo>
                  <a:pt x="119" y="4"/>
                  <a:pt x="122" y="0"/>
                  <a:pt x="128" y="0"/>
                </a:cubicBezTo>
                <a:cubicBezTo>
                  <a:pt x="172" y="0"/>
                  <a:pt x="216" y="0"/>
                  <a:pt x="260" y="0"/>
                </a:cubicBezTo>
                <a:cubicBezTo>
                  <a:pt x="266" y="0"/>
                  <a:pt x="269" y="4"/>
                  <a:pt x="270" y="8"/>
                </a:cubicBezTo>
                <a:cubicBezTo>
                  <a:pt x="299" y="104"/>
                  <a:pt x="299" y="104"/>
                  <a:pt x="299" y="104"/>
                </a:cubicBezTo>
                <a:cubicBezTo>
                  <a:pt x="352" y="110"/>
                  <a:pt x="387" y="124"/>
                  <a:pt x="387" y="137"/>
                </a:cubicBezTo>
                <a:cubicBezTo>
                  <a:pt x="387" y="145"/>
                  <a:pt x="358" y="154"/>
                  <a:pt x="312" y="160"/>
                </a:cubicBezTo>
                <a:cubicBezTo>
                  <a:pt x="316" y="172"/>
                  <a:pt x="319" y="185"/>
                  <a:pt x="319" y="199"/>
                </a:cubicBezTo>
                <a:cubicBezTo>
                  <a:pt x="319" y="212"/>
                  <a:pt x="316" y="225"/>
                  <a:pt x="312" y="237"/>
                </a:cubicBezTo>
                <a:cubicBezTo>
                  <a:pt x="317" y="237"/>
                  <a:pt x="317" y="237"/>
                  <a:pt x="317" y="237"/>
                </a:cubicBezTo>
                <a:cubicBezTo>
                  <a:pt x="328" y="237"/>
                  <a:pt x="337" y="246"/>
                  <a:pt x="337" y="257"/>
                </a:cubicBezTo>
                <a:cubicBezTo>
                  <a:pt x="337" y="279"/>
                  <a:pt x="337" y="279"/>
                  <a:pt x="337" y="279"/>
                </a:cubicBezTo>
                <a:cubicBezTo>
                  <a:pt x="353" y="281"/>
                  <a:pt x="365" y="296"/>
                  <a:pt x="365" y="315"/>
                </a:cubicBezTo>
                <a:cubicBezTo>
                  <a:pt x="365" y="439"/>
                  <a:pt x="365" y="439"/>
                  <a:pt x="365" y="439"/>
                </a:cubicBezTo>
                <a:cubicBezTo>
                  <a:pt x="365" y="459"/>
                  <a:pt x="351" y="475"/>
                  <a:pt x="333" y="475"/>
                </a:cubicBezTo>
                <a:cubicBezTo>
                  <a:pt x="201" y="475"/>
                  <a:pt x="201" y="475"/>
                  <a:pt x="201" y="475"/>
                </a:cubicBezTo>
                <a:cubicBezTo>
                  <a:pt x="201" y="315"/>
                  <a:pt x="201" y="315"/>
                  <a:pt x="201" y="315"/>
                </a:cubicBezTo>
                <a:cubicBezTo>
                  <a:pt x="196" y="315"/>
                  <a:pt x="191" y="315"/>
                  <a:pt x="187" y="315"/>
                </a:cubicBezTo>
                <a:cubicBezTo>
                  <a:pt x="187" y="475"/>
                  <a:pt x="187" y="475"/>
                  <a:pt x="187" y="475"/>
                </a:cubicBezTo>
                <a:cubicBezTo>
                  <a:pt x="55" y="475"/>
                  <a:pt x="55" y="475"/>
                  <a:pt x="55" y="475"/>
                </a:cubicBezTo>
                <a:cubicBezTo>
                  <a:pt x="37" y="475"/>
                  <a:pt x="22" y="459"/>
                  <a:pt x="22" y="439"/>
                </a:cubicBezTo>
                <a:cubicBezTo>
                  <a:pt x="22" y="315"/>
                  <a:pt x="22" y="315"/>
                  <a:pt x="22" y="315"/>
                </a:cubicBezTo>
                <a:cubicBezTo>
                  <a:pt x="22" y="296"/>
                  <a:pt x="35" y="281"/>
                  <a:pt x="51" y="279"/>
                </a:cubicBezTo>
                <a:cubicBezTo>
                  <a:pt x="51" y="257"/>
                  <a:pt x="51" y="257"/>
                  <a:pt x="51" y="257"/>
                </a:cubicBezTo>
                <a:cubicBezTo>
                  <a:pt x="51" y="246"/>
                  <a:pt x="60" y="237"/>
                  <a:pt x="71" y="237"/>
                </a:cubicBezTo>
                <a:cubicBezTo>
                  <a:pt x="76" y="237"/>
                  <a:pt x="76" y="237"/>
                  <a:pt x="76" y="237"/>
                </a:cubicBezTo>
                <a:cubicBezTo>
                  <a:pt x="71" y="225"/>
                  <a:pt x="69" y="212"/>
                  <a:pt x="69" y="199"/>
                </a:cubicBezTo>
                <a:cubicBezTo>
                  <a:pt x="69" y="185"/>
                  <a:pt x="71" y="172"/>
                  <a:pt x="76" y="160"/>
                </a:cubicBezTo>
                <a:close/>
                <a:moveTo>
                  <a:pt x="132" y="179"/>
                </a:moveTo>
                <a:cubicBezTo>
                  <a:pt x="144" y="179"/>
                  <a:pt x="156" y="179"/>
                  <a:pt x="168" y="179"/>
                </a:cubicBezTo>
                <a:cubicBezTo>
                  <a:pt x="180" y="179"/>
                  <a:pt x="181" y="182"/>
                  <a:pt x="181" y="194"/>
                </a:cubicBezTo>
                <a:cubicBezTo>
                  <a:pt x="181" y="194"/>
                  <a:pt x="181" y="208"/>
                  <a:pt x="181" y="210"/>
                </a:cubicBezTo>
                <a:cubicBezTo>
                  <a:pt x="181" y="219"/>
                  <a:pt x="173" y="227"/>
                  <a:pt x="164" y="227"/>
                </a:cubicBezTo>
                <a:cubicBezTo>
                  <a:pt x="143" y="227"/>
                  <a:pt x="143" y="227"/>
                  <a:pt x="143" y="227"/>
                </a:cubicBezTo>
                <a:cubicBezTo>
                  <a:pt x="133" y="227"/>
                  <a:pt x="126" y="219"/>
                  <a:pt x="126" y="210"/>
                </a:cubicBezTo>
                <a:cubicBezTo>
                  <a:pt x="126" y="182"/>
                  <a:pt x="126" y="182"/>
                  <a:pt x="126" y="182"/>
                </a:cubicBezTo>
                <a:cubicBezTo>
                  <a:pt x="126" y="180"/>
                  <a:pt x="127" y="179"/>
                  <a:pt x="128" y="179"/>
                </a:cubicBezTo>
                <a:cubicBezTo>
                  <a:pt x="131" y="179"/>
                  <a:pt x="131" y="179"/>
                  <a:pt x="131" y="179"/>
                </a:cubicBezTo>
                <a:cubicBezTo>
                  <a:pt x="131" y="179"/>
                  <a:pt x="131" y="179"/>
                  <a:pt x="132" y="179"/>
                </a:cubicBezTo>
                <a:close/>
                <a:moveTo>
                  <a:pt x="224" y="179"/>
                </a:moveTo>
                <a:cubicBezTo>
                  <a:pt x="262" y="179"/>
                  <a:pt x="262" y="179"/>
                  <a:pt x="262" y="179"/>
                </a:cubicBezTo>
                <a:cubicBezTo>
                  <a:pt x="262" y="179"/>
                  <a:pt x="262" y="179"/>
                  <a:pt x="262" y="179"/>
                </a:cubicBezTo>
                <a:cubicBezTo>
                  <a:pt x="266" y="179"/>
                  <a:pt x="266" y="179"/>
                  <a:pt x="266" y="179"/>
                </a:cubicBezTo>
                <a:cubicBezTo>
                  <a:pt x="268" y="179"/>
                  <a:pt x="269" y="180"/>
                  <a:pt x="269" y="182"/>
                </a:cubicBezTo>
                <a:cubicBezTo>
                  <a:pt x="269" y="210"/>
                  <a:pt x="269" y="210"/>
                  <a:pt x="269" y="210"/>
                </a:cubicBezTo>
                <a:cubicBezTo>
                  <a:pt x="269" y="219"/>
                  <a:pt x="261" y="227"/>
                  <a:pt x="252" y="227"/>
                </a:cubicBezTo>
                <a:cubicBezTo>
                  <a:pt x="230" y="227"/>
                  <a:pt x="230" y="227"/>
                  <a:pt x="230" y="227"/>
                </a:cubicBezTo>
                <a:cubicBezTo>
                  <a:pt x="221" y="227"/>
                  <a:pt x="214" y="219"/>
                  <a:pt x="213" y="210"/>
                </a:cubicBezTo>
                <a:cubicBezTo>
                  <a:pt x="213" y="193"/>
                  <a:pt x="213" y="193"/>
                  <a:pt x="213" y="193"/>
                </a:cubicBezTo>
                <a:cubicBezTo>
                  <a:pt x="213" y="182"/>
                  <a:pt x="211" y="179"/>
                  <a:pt x="224" y="179"/>
                </a:cubicBezTo>
                <a:close/>
              </a:path>
            </a:pathLst>
          </a:custGeom>
          <a:solidFill>
            <a:srgbClr val="FF0000"/>
          </a:solidFill>
          <a:ln w="19050" cap="flat" cmpd="sng">
            <a:noFill/>
            <a:prstDash val="solid"/>
            <a:round/>
            <a:headEnd type="none" w="med" len="med"/>
            <a:tailEnd type="none" w="med" len="med"/>
          </a:ln>
          <a:effectLst>
            <a:outerShdw blurRad="50800" dist="25400" dir="2700000" algn="tl" rotWithShape="0">
              <a:srgbClr val="000000">
                <a:alpha val="22000"/>
              </a:srgbClr>
            </a:outerShdw>
          </a:effectLst>
        </p:spPr>
        <p:txBody>
          <a:bodyPr/>
          <a:lstStyle/>
          <a:p>
            <a:pPr>
              <a:defRPr/>
            </a:pPr>
            <a:endParaRPr kumimoji="0" lang="en-US" sz="1200" kern="0" dirty="0">
              <a:solidFill>
                <a:sysClr val="windowText" lastClr="000000"/>
              </a:solidFill>
              <a:latin typeface="MS PGothic" charset="-128"/>
              <a:ea typeface="MS PGothic" charset="-128"/>
              <a:cs typeface="MS PGothic" charset="-128"/>
            </a:endParaRPr>
          </a:p>
        </p:txBody>
      </p:sp>
      <p:grpSp>
        <p:nvGrpSpPr>
          <p:cNvPr id="233" name="Group 194"/>
          <p:cNvGrpSpPr/>
          <p:nvPr/>
        </p:nvGrpSpPr>
        <p:grpSpPr>
          <a:xfrm>
            <a:off x="441669" y="2143164"/>
            <a:ext cx="383179" cy="376485"/>
            <a:chOff x="8074120" y="3569713"/>
            <a:chExt cx="728663" cy="731520"/>
          </a:xfrm>
        </p:grpSpPr>
        <p:sp>
          <p:nvSpPr>
            <p:cNvPr id="234" name="Oval 263"/>
            <p:cNvSpPr>
              <a:spLocks noChangeAspect="1"/>
            </p:cNvSpPr>
            <p:nvPr/>
          </p:nvSpPr>
          <p:spPr bwMode="auto">
            <a:xfrm>
              <a:off x="8074120" y="3569713"/>
              <a:ext cx="728663" cy="731520"/>
            </a:xfrm>
            <a:prstGeom prst="ellipse">
              <a:avLst/>
            </a:prstGeom>
            <a:gradFill rotWithShape="0">
              <a:gsLst>
                <a:gs pos="0">
                  <a:srgbClr val="5C6A76"/>
                </a:gs>
                <a:gs pos="100000">
                  <a:srgbClr val="121517"/>
                </a:gs>
              </a:gsLst>
              <a:lin ang="5400000" scaled="1"/>
            </a:gradFill>
            <a:ln w="25400" cap="flat">
              <a:noFill/>
              <a:round/>
              <a:headEnd type="none" w="med" len="med"/>
              <a:tailEnd type="none" w="med" len="med"/>
            </a:ln>
            <a:effectLst/>
          </p:spPr>
          <p:txBody>
            <a:bodyPr lIns="0" tIns="0" rIns="0" bIns="0"/>
            <a:lstStyle/>
            <a:p>
              <a:pPr eaLnBrk="0" hangingPunct="0">
                <a:lnSpc>
                  <a:spcPct val="90000"/>
                </a:lnSpc>
                <a:defRPr/>
              </a:pPr>
              <a:endParaRPr lang="en-US" sz="1200" kern="0" dirty="0">
                <a:solidFill>
                  <a:srgbClr val="00B0F0"/>
                </a:solidFill>
                <a:latin typeface="MS PGothic" charset="-128"/>
                <a:ea typeface="MS PGothic" charset="-128"/>
                <a:cs typeface="MS PGothic" charset="-128"/>
              </a:endParaRPr>
            </a:p>
          </p:txBody>
        </p:sp>
        <p:sp>
          <p:nvSpPr>
            <p:cNvPr id="235" name="Freeform 11"/>
            <p:cNvSpPr>
              <a:spLocks noChangeAspect="1" noEditPoints="1"/>
            </p:cNvSpPr>
            <p:nvPr/>
          </p:nvSpPr>
          <p:spPr bwMode="auto">
            <a:xfrm>
              <a:off x="8202826" y="3700026"/>
              <a:ext cx="471250" cy="470894"/>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FFFFFF"/>
            </a:solidFill>
            <a:ln w="25400" cap="flat" cmpd="sng" algn="ctr">
              <a:noFill/>
              <a:prstDash val="solid"/>
            </a:ln>
            <a:effectLst/>
          </p:spPr>
          <p:txBody>
            <a:bodyPr anchor="ctr"/>
            <a:lstStyle/>
            <a:p>
              <a:pPr algn="ctr">
                <a:defRPr/>
              </a:pPr>
              <a:endParaRPr lang="en-US" sz="1200" dirty="0">
                <a:latin typeface="MS PGothic" charset="-128"/>
                <a:ea typeface="MS PGothic" charset="-128"/>
                <a:cs typeface="MS PGothic" charset="-128"/>
              </a:endParaRPr>
            </a:p>
          </p:txBody>
        </p:sp>
      </p:grpSp>
      <p:grpSp>
        <p:nvGrpSpPr>
          <p:cNvPr id="239" name="Group 77"/>
          <p:cNvGrpSpPr/>
          <p:nvPr/>
        </p:nvGrpSpPr>
        <p:grpSpPr>
          <a:xfrm>
            <a:off x="979642" y="3567224"/>
            <a:ext cx="229562" cy="247016"/>
            <a:chOff x="7143750" y="1444627"/>
            <a:chExt cx="1346200" cy="1447800"/>
          </a:xfrm>
          <a:solidFill>
            <a:srgbClr val="FF0000"/>
          </a:solidFill>
        </p:grpSpPr>
        <p:grpSp>
          <p:nvGrpSpPr>
            <p:cNvPr id="243" name="Group 88"/>
            <p:cNvGrpSpPr/>
            <p:nvPr/>
          </p:nvGrpSpPr>
          <p:grpSpPr>
            <a:xfrm>
              <a:off x="7143750" y="1444627"/>
              <a:ext cx="1346200" cy="1447800"/>
              <a:chOff x="7143750" y="1444627"/>
              <a:chExt cx="1346200" cy="1447800"/>
            </a:xfrm>
            <a:grpFill/>
          </p:grpSpPr>
          <p:sp>
            <p:nvSpPr>
              <p:cNvPr id="249"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250"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251"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244"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sp>
        <p:nvSpPr>
          <p:cNvPr id="252" name="Freeform 45"/>
          <p:cNvSpPr>
            <a:spLocks noEditPoints="1"/>
          </p:cNvSpPr>
          <p:nvPr/>
        </p:nvSpPr>
        <p:spPr bwMode="auto">
          <a:xfrm>
            <a:off x="735644" y="3481070"/>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sp>
        <p:nvSpPr>
          <p:cNvPr id="18" name="Freeform 17"/>
          <p:cNvSpPr/>
          <p:nvPr/>
        </p:nvSpPr>
        <p:spPr>
          <a:xfrm>
            <a:off x="461913" y="2582944"/>
            <a:ext cx="320512" cy="857840"/>
          </a:xfrm>
          <a:custGeom>
            <a:avLst/>
            <a:gdLst>
              <a:gd name="connsiteX0" fmla="*/ 0 w 320512"/>
              <a:gd name="connsiteY0" fmla="*/ 0 h 857840"/>
              <a:gd name="connsiteX1" fmla="*/ 131976 w 320512"/>
              <a:gd name="connsiteY1" fmla="*/ 612743 h 857840"/>
              <a:gd name="connsiteX2" fmla="*/ 320512 w 320512"/>
              <a:gd name="connsiteY2" fmla="*/ 857840 h 857840"/>
            </a:gdLst>
            <a:ahLst/>
            <a:cxnLst>
              <a:cxn ang="0">
                <a:pos x="connsiteX0" y="connsiteY0"/>
              </a:cxn>
              <a:cxn ang="0">
                <a:pos x="connsiteX1" y="connsiteY1"/>
              </a:cxn>
              <a:cxn ang="0">
                <a:pos x="connsiteX2" y="connsiteY2"/>
              </a:cxn>
            </a:cxnLst>
            <a:rect l="l" t="t" r="r" b="b"/>
            <a:pathLst>
              <a:path w="320512" h="857840">
                <a:moveTo>
                  <a:pt x="0" y="0"/>
                </a:moveTo>
                <a:cubicBezTo>
                  <a:pt x="39278" y="234885"/>
                  <a:pt x="78557" y="469770"/>
                  <a:pt x="131976" y="612743"/>
                </a:cubicBezTo>
                <a:cubicBezTo>
                  <a:pt x="185395" y="755716"/>
                  <a:pt x="252953" y="806778"/>
                  <a:pt x="320512" y="857840"/>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77"/>
          <p:cNvGrpSpPr/>
          <p:nvPr/>
        </p:nvGrpSpPr>
        <p:grpSpPr>
          <a:xfrm>
            <a:off x="799667" y="2137128"/>
            <a:ext cx="229562" cy="247016"/>
            <a:chOff x="7143750" y="1444627"/>
            <a:chExt cx="1346200" cy="1447800"/>
          </a:xfrm>
          <a:solidFill>
            <a:srgbClr val="FF0000"/>
          </a:solidFill>
        </p:grpSpPr>
        <p:grpSp>
          <p:nvGrpSpPr>
            <p:cNvPr id="254" name="Group 88"/>
            <p:cNvGrpSpPr/>
            <p:nvPr/>
          </p:nvGrpSpPr>
          <p:grpSpPr>
            <a:xfrm>
              <a:off x="7143750" y="1444627"/>
              <a:ext cx="1346200" cy="1447800"/>
              <a:chOff x="7143750" y="1444627"/>
              <a:chExt cx="1346200" cy="1447800"/>
            </a:xfrm>
            <a:grpFill/>
          </p:grpSpPr>
          <p:sp>
            <p:nvSpPr>
              <p:cNvPr id="256"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257"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258"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255"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sp>
        <p:nvSpPr>
          <p:cNvPr id="19" name="Freeform 18"/>
          <p:cNvSpPr/>
          <p:nvPr/>
        </p:nvSpPr>
        <p:spPr>
          <a:xfrm>
            <a:off x="1065229" y="1976030"/>
            <a:ext cx="2508751" cy="1136029"/>
          </a:xfrm>
          <a:custGeom>
            <a:avLst/>
            <a:gdLst>
              <a:gd name="connsiteX0" fmla="*/ 0 w 2508751"/>
              <a:gd name="connsiteY0" fmla="*/ 210989 h 1379912"/>
              <a:gd name="connsiteX1" fmla="*/ 1329179 w 2508751"/>
              <a:gd name="connsiteY1" fmla="*/ 31879 h 1379912"/>
              <a:gd name="connsiteX2" fmla="*/ 2337847 w 2508751"/>
              <a:gd name="connsiteY2" fmla="*/ 145001 h 1379912"/>
              <a:gd name="connsiteX3" fmla="*/ 2507530 w 2508751"/>
              <a:gd name="connsiteY3" fmla="*/ 1379912 h 1379912"/>
            </a:gdLst>
            <a:ahLst/>
            <a:cxnLst>
              <a:cxn ang="0">
                <a:pos x="connsiteX0" y="connsiteY0"/>
              </a:cxn>
              <a:cxn ang="0">
                <a:pos x="connsiteX1" y="connsiteY1"/>
              </a:cxn>
              <a:cxn ang="0">
                <a:pos x="connsiteX2" y="connsiteY2"/>
              </a:cxn>
              <a:cxn ang="0">
                <a:pos x="connsiteX3" y="connsiteY3"/>
              </a:cxn>
            </a:cxnLst>
            <a:rect l="l" t="t" r="r" b="b"/>
            <a:pathLst>
              <a:path w="2508751" h="1379912">
                <a:moveTo>
                  <a:pt x="0" y="210989"/>
                </a:moveTo>
                <a:cubicBezTo>
                  <a:pt x="469769" y="126933"/>
                  <a:pt x="939538" y="42877"/>
                  <a:pt x="1329179" y="31879"/>
                </a:cubicBezTo>
                <a:cubicBezTo>
                  <a:pt x="1718820" y="20881"/>
                  <a:pt x="2141455" y="-79671"/>
                  <a:pt x="2337847" y="145001"/>
                </a:cubicBezTo>
                <a:cubicBezTo>
                  <a:pt x="2534239" y="369673"/>
                  <a:pt x="2507530" y="1379912"/>
                  <a:pt x="2507530" y="1379912"/>
                </a:cubicBezTo>
              </a:path>
            </a:pathLst>
          </a:custGeom>
          <a:noFill/>
          <a:ln cap="rnd">
            <a:solidFill>
              <a:srgbClr val="C00000"/>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be 6"/>
          <p:cNvSpPr/>
          <p:nvPr/>
        </p:nvSpPr>
        <p:spPr>
          <a:xfrm>
            <a:off x="2962500" y="1798971"/>
            <a:ext cx="1359017" cy="344867"/>
          </a:xfrm>
          <a:prstGeom prst="cube">
            <a:avLst>
              <a:gd name="adj" fmla="val 57802"/>
            </a:avLst>
          </a:prstGeom>
          <a:solidFill>
            <a:schemeClr val="accent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123" name="Rectangle 168"/>
          <p:cNvSpPr>
            <a:spLocks noChangeArrowheads="1"/>
          </p:cNvSpPr>
          <p:nvPr/>
        </p:nvSpPr>
        <p:spPr bwMode="auto">
          <a:xfrm>
            <a:off x="2537560" y="2160603"/>
            <a:ext cx="1938725" cy="461665"/>
          </a:xfrm>
          <a:prstGeom prst="rect">
            <a:avLst/>
          </a:prstGeom>
          <a:solidFill>
            <a:srgbClr val="FFFFFF">
              <a:alpha val="74118"/>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ja-JP" altLang="en-US" sz="1200" dirty="0" smtClean="0">
                <a:solidFill>
                  <a:srgbClr val="C00000"/>
                </a:solidFill>
              </a:rPr>
              <a:t>どこかのメーカの</a:t>
            </a:r>
            <a:endParaRPr lang="en-US" altLang="ja-JP" sz="1200" dirty="0" smtClean="0">
              <a:solidFill>
                <a:srgbClr val="C00000"/>
              </a:solidFill>
            </a:endParaRPr>
          </a:p>
          <a:p>
            <a:pPr algn="ctr" defTabSz="457162" eaLnBrk="1" hangingPunct="1"/>
            <a:r>
              <a:rPr lang="ja-JP" altLang="en-US" sz="1200" dirty="0" smtClean="0">
                <a:solidFill>
                  <a:srgbClr val="C00000"/>
                </a:solidFill>
              </a:rPr>
              <a:t>次世代型ファイアウォール</a:t>
            </a:r>
            <a:endParaRPr kumimoji="0" lang="en-US" altLang="en-US" sz="1200" dirty="0">
              <a:solidFill>
                <a:srgbClr val="C00000"/>
              </a:solidFill>
            </a:endParaRPr>
          </a:p>
        </p:txBody>
      </p:sp>
      <p:sp>
        <p:nvSpPr>
          <p:cNvPr id="259" name="Rectangle 168"/>
          <p:cNvSpPr>
            <a:spLocks noChangeArrowheads="1"/>
          </p:cNvSpPr>
          <p:nvPr/>
        </p:nvSpPr>
        <p:spPr bwMode="auto">
          <a:xfrm>
            <a:off x="2851088" y="3112068"/>
            <a:ext cx="1300805"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kumimoji="0" lang="ja-JP" altLang="en-US" sz="1200" dirty="0" smtClean="0">
                <a:solidFill>
                  <a:srgbClr val="192954"/>
                </a:solidFill>
              </a:rPr>
              <a:t>持ち込み端末</a:t>
            </a:r>
            <a:endParaRPr kumimoji="0" lang="en-US" altLang="ja-JP" sz="1200" dirty="0" smtClean="0">
              <a:solidFill>
                <a:srgbClr val="192954"/>
              </a:solidFill>
            </a:endParaRPr>
          </a:p>
          <a:p>
            <a:pPr algn="ctr" defTabSz="457162" eaLnBrk="1" hangingPunct="1"/>
            <a:r>
              <a:rPr lang="ja-JP" altLang="en-US" sz="1200" dirty="0" smtClean="0">
                <a:solidFill>
                  <a:srgbClr val="192954"/>
                </a:solidFill>
              </a:rPr>
              <a:t>一般的</a:t>
            </a:r>
            <a:r>
              <a:rPr lang="en-US" altLang="ja-JP" sz="1200" dirty="0" smtClean="0">
                <a:solidFill>
                  <a:srgbClr val="192954"/>
                </a:solidFill>
              </a:rPr>
              <a:t>Virus</a:t>
            </a:r>
            <a:r>
              <a:rPr lang="ja-JP" altLang="en-US" sz="1200" dirty="0" smtClean="0">
                <a:solidFill>
                  <a:srgbClr val="192954"/>
                </a:solidFill>
              </a:rPr>
              <a:t>対策</a:t>
            </a:r>
            <a:endParaRPr kumimoji="0" lang="en-US" altLang="en-US" sz="1200" dirty="0">
              <a:solidFill>
                <a:srgbClr val="192954"/>
              </a:solidFill>
            </a:endParaRPr>
          </a:p>
        </p:txBody>
      </p:sp>
      <p:pic>
        <p:nvPicPr>
          <p:cNvPr id="261" name="図 42"/>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4698364" y="501878"/>
            <a:ext cx="2397822" cy="984699"/>
          </a:xfrm>
          <a:prstGeom prst="rect">
            <a:avLst/>
          </a:prstGeom>
          <a:solidFill>
            <a:schemeClr val="bg1"/>
          </a:solidFill>
          <a:ln w="9525">
            <a:solidFill>
              <a:schemeClr val="tx2">
                <a:lumMod val="40000"/>
                <a:lumOff val="60000"/>
              </a:schemeClr>
            </a:solidFill>
            <a:miter lim="800000"/>
            <a:headEnd/>
            <a:tailEnd/>
          </a:ln>
        </p:spPr>
      </p:pic>
      <p:pic>
        <p:nvPicPr>
          <p:cNvPr id="20" name="Picture 19"/>
          <p:cNvPicPr>
            <a:picLocks noChangeAspect="1"/>
          </p:cNvPicPr>
          <p:nvPr/>
        </p:nvPicPr>
        <p:blipFill>
          <a:blip r:embed="rId7"/>
          <a:stretch>
            <a:fillRect/>
          </a:stretch>
        </p:blipFill>
        <p:spPr>
          <a:xfrm>
            <a:off x="5058646" y="1412401"/>
            <a:ext cx="2168911" cy="1088525"/>
          </a:xfrm>
          <a:prstGeom prst="rect">
            <a:avLst/>
          </a:prstGeom>
          <a:ln>
            <a:solidFill>
              <a:schemeClr val="tx2">
                <a:lumMod val="40000"/>
                <a:lumOff val="60000"/>
              </a:schemeClr>
            </a:solidFill>
          </a:ln>
        </p:spPr>
      </p:pic>
      <p:pic>
        <p:nvPicPr>
          <p:cNvPr id="21" name="Picture 20"/>
          <p:cNvPicPr>
            <a:picLocks noChangeAspect="1"/>
          </p:cNvPicPr>
          <p:nvPr/>
        </p:nvPicPr>
        <p:blipFill>
          <a:blip r:embed="rId8"/>
          <a:stretch>
            <a:fillRect/>
          </a:stretch>
        </p:blipFill>
        <p:spPr>
          <a:xfrm>
            <a:off x="4755436" y="2080064"/>
            <a:ext cx="2198991" cy="693655"/>
          </a:xfrm>
          <a:prstGeom prst="rect">
            <a:avLst/>
          </a:prstGeom>
          <a:ln>
            <a:solidFill>
              <a:schemeClr val="tx2">
                <a:lumMod val="40000"/>
                <a:lumOff val="60000"/>
              </a:schemeClr>
            </a:solidFill>
          </a:ln>
        </p:spPr>
      </p:pic>
      <p:sp>
        <p:nvSpPr>
          <p:cNvPr id="268" name="TextBox 267"/>
          <p:cNvSpPr txBox="1"/>
          <p:nvPr/>
        </p:nvSpPr>
        <p:spPr>
          <a:xfrm>
            <a:off x="2142847" y="1179483"/>
            <a:ext cx="492443" cy="461665"/>
          </a:xfrm>
          <a:prstGeom prst="rect">
            <a:avLst/>
          </a:prstGeom>
          <a:noFill/>
        </p:spPr>
        <p:txBody>
          <a:bodyPr wrap="none" rtlCol="0">
            <a:spAutoFit/>
          </a:bodyPr>
          <a:lstStyle/>
          <a:p>
            <a:r>
              <a:rPr lang="ja-JP" altLang="en-US" sz="2400" dirty="0">
                <a:solidFill>
                  <a:srgbClr val="C00000"/>
                </a:solidFill>
                <a:latin typeface="MS PGothic" charset="-128"/>
                <a:ea typeface="MS PGothic" charset="-128"/>
                <a:cs typeface="MS PGothic" charset="-128"/>
              </a:rPr>
              <a:t>✖</a:t>
            </a:r>
            <a:endParaRPr lang="en-US" sz="2400" dirty="0">
              <a:solidFill>
                <a:srgbClr val="C00000"/>
              </a:solidFill>
              <a:latin typeface="MS PGothic" charset="-128"/>
              <a:ea typeface="MS PGothic" charset="-128"/>
              <a:cs typeface="MS PGothic" charset="-128"/>
            </a:endParaRPr>
          </a:p>
        </p:txBody>
      </p:sp>
    </p:spTree>
    <p:extLst>
      <p:ext uri="{BB962C8B-B14F-4D97-AF65-F5344CB8AC3E}">
        <p14:creationId xmlns:p14="http://schemas.microsoft.com/office/powerpoint/2010/main" val="1330834003"/>
      </p:ext>
    </p:extLst>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2064261"/>
            <a:ext cx="8446352"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3600" dirty="0" smtClean="0">
                <a:solidFill>
                  <a:schemeClr val="accent2">
                    <a:lumMod val="75000"/>
                  </a:schemeClr>
                </a:solidFill>
              </a:rPr>
              <a:t>『</a:t>
            </a:r>
            <a:r>
              <a:rPr lang="ja-JP" altLang="en-US" sz="3600" dirty="0" smtClean="0">
                <a:solidFill>
                  <a:schemeClr val="accent2">
                    <a:lumMod val="75000"/>
                  </a:schemeClr>
                </a:solidFill>
              </a:rPr>
              <a:t>ユーザ</a:t>
            </a:r>
            <a:r>
              <a:rPr lang="en-US" altLang="ja-JP" sz="3600" dirty="0" smtClean="0">
                <a:solidFill>
                  <a:schemeClr val="accent2">
                    <a:lumMod val="75000"/>
                  </a:schemeClr>
                </a:solidFill>
              </a:rPr>
              <a:t>ID</a:t>
            </a:r>
            <a:r>
              <a:rPr lang="ja-JP" altLang="en-US" sz="3600" dirty="0" smtClean="0">
                <a:solidFill>
                  <a:schemeClr val="accent2">
                    <a:lumMod val="75000"/>
                  </a:schemeClr>
                </a:solidFill>
              </a:rPr>
              <a:t>と端末を紐付けて、</a:t>
            </a:r>
            <a:endParaRPr lang="en-US" altLang="ja-JP" sz="3600" dirty="0" smtClean="0">
              <a:solidFill>
                <a:schemeClr val="accent2">
                  <a:lumMod val="75000"/>
                </a:schemeClr>
              </a:solidFill>
            </a:endParaRPr>
          </a:p>
          <a:p>
            <a:r>
              <a:rPr lang="ja-JP" altLang="en-US" sz="3600" dirty="0">
                <a:solidFill>
                  <a:schemeClr val="accent2">
                    <a:lumMod val="75000"/>
                  </a:schemeClr>
                </a:solidFill>
              </a:rPr>
              <a:t>　</a:t>
            </a:r>
            <a:r>
              <a:rPr lang="ja-JP" altLang="en-US" sz="3600" dirty="0" smtClean="0">
                <a:solidFill>
                  <a:schemeClr val="accent2">
                    <a:lumMod val="75000"/>
                  </a:schemeClr>
                </a:solidFill>
              </a:rPr>
              <a:t>端末の権限管理を実施。</a:t>
            </a:r>
            <a:endParaRPr lang="en-US" altLang="ja-JP" sz="3600" dirty="0" smtClean="0">
              <a:solidFill>
                <a:schemeClr val="accent2">
                  <a:lumMod val="75000"/>
                </a:schemeClr>
              </a:solidFill>
            </a:endParaRPr>
          </a:p>
          <a:p>
            <a:r>
              <a:rPr lang="ja-JP" altLang="en-US" sz="3600" dirty="0">
                <a:solidFill>
                  <a:schemeClr val="accent2">
                    <a:lumMod val="75000"/>
                  </a:schemeClr>
                </a:solidFill>
              </a:rPr>
              <a:t>　</a:t>
            </a:r>
            <a:r>
              <a:rPr lang="ja-JP" altLang="en-US" sz="3600" dirty="0" smtClean="0">
                <a:solidFill>
                  <a:schemeClr val="accent2">
                    <a:lumMod val="75000"/>
                  </a:schemeClr>
                </a:solidFill>
              </a:rPr>
              <a:t>重要情報へのアクセスをコントロール！</a:t>
            </a:r>
            <a:r>
              <a:rPr lang="en-US" altLang="ja-JP" sz="3600" dirty="0" smtClean="0">
                <a:solidFill>
                  <a:schemeClr val="accent2">
                    <a:lumMod val="75000"/>
                  </a:schemeClr>
                </a:solidFill>
              </a:rPr>
              <a:t>』</a:t>
            </a:r>
            <a:endParaRPr lang="ja-JP" altLang="en-US" sz="3600" dirty="0">
              <a:solidFill>
                <a:schemeClr val="accent2">
                  <a:lumMod val="75000"/>
                </a:schemeClr>
              </a:solidFill>
            </a:endParaRPr>
          </a:p>
        </p:txBody>
      </p:sp>
      <p:sp>
        <p:nvSpPr>
          <p:cNvPr id="30" name="Rectangle 29"/>
          <p:cNvSpPr/>
          <p:nvPr/>
        </p:nvSpPr>
        <p:spPr>
          <a:xfrm>
            <a:off x="472580" y="1445437"/>
            <a:ext cx="3722494" cy="461665"/>
          </a:xfrm>
          <a:prstGeom prst="rect">
            <a:avLst/>
          </a:prstGeom>
          <a:solidFill>
            <a:schemeClr val="accent2">
              <a:lumMod val="75000"/>
            </a:schemeClr>
          </a:solidFill>
        </p:spPr>
        <p:txBody>
          <a:bodyPr wrap="none">
            <a:spAutoFit/>
          </a:bodyPr>
          <a:lstStyle/>
          <a:p>
            <a:r>
              <a:rPr lang="ja-JP" altLang="en-US" sz="2400" spc="-150" dirty="0" smtClean="0">
                <a:solidFill>
                  <a:schemeClr val="bg1"/>
                </a:solidFill>
                <a:latin typeface="+mn-ea"/>
              </a:rPr>
              <a:t>セキュリティ ソリューション </a:t>
            </a:r>
            <a:r>
              <a:rPr lang="en-US" altLang="ja-JP" sz="2400" spc="-150" dirty="0" smtClean="0">
                <a:solidFill>
                  <a:schemeClr val="bg1"/>
                </a:solidFill>
                <a:latin typeface="+mn-ea"/>
              </a:rPr>
              <a:t># 4</a:t>
            </a:r>
            <a:endParaRPr lang="en-US" sz="2400" dirty="0">
              <a:solidFill>
                <a:schemeClr val="bg1"/>
              </a:solidFill>
            </a:endParaRPr>
          </a:p>
        </p:txBody>
      </p:sp>
      <p:grpSp>
        <p:nvGrpSpPr>
          <p:cNvPr id="123" name="Group 122"/>
          <p:cNvGrpSpPr/>
          <p:nvPr/>
        </p:nvGrpSpPr>
        <p:grpSpPr>
          <a:xfrm>
            <a:off x="4072646" y="3668789"/>
            <a:ext cx="640756" cy="688702"/>
            <a:chOff x="7689453" y="3762134"/>
            <a:chExt cx="381000" cy="738187"/>
          </a:xfrm>
        </p:grpSpPr>
        <p:sp>
          <p:nvSpPr>
            <p:cNvPr id="124"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25"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6"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7"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8"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29"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0"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1"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2"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3"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34"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35"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
        <p:nvSpPr>
          <p:cNvPr id="139"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40"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grpSp>
        <p:nvGrpSpPr>
          <p:cNvPr id="142" name="Group 141"/>
          <p:cNvGrpSpPr/>
          <p:nvPr/>
        </p:nvGrpSpPr>
        <p:grpSpPr>
          <a:xfrm>
            <a:off x="4799886" y="4086154"/>
            <a:ext cx="123031" cy="250031"/>
            <a:chOff x="7310438" y="4252274"/>
            <a:chExt cx="123031" cy="250031"/>
          </a:xfrm>
        </p:grpSpPr>
        <p:sp>
          <p:nvSpPr>
            <p:cNvPr id="143"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4"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5" name="Group 144"/>
          <p:cNvGrpSpPr/>
          <p:nvPr/>
        </p:nvGrpSpPr>
        <p:grpSpPr>
          <a:xfrm>
            <a:off x="4993448" y="4087427"/>
            <a:ext cx="123031" cy="250031"/>
            <a:chOff x="7310438" y="4252274"/>
            <a:chExt cx="123031" cy="250031"/>
          </a:xfrm>
        </p:grpSpPr>
        <p:sp>
          <p:nvSpPr>
            <p:cNvPr id="146"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47"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48" name="Group 147"/>
          <p:cNvGrpSpPr/>
          <p:nvPr/>
        </p:nvGrpSpPr>
        <p:grpSpPr>
          <a:xfrm>
            <a:off x="3852289" y="4088063"/>
            <a:ext cx="123031" cy="250031"/>
            <a:chOff x="7310438" y="4252274"/>
            <a:chExt cx="123031" cy="250031"/>
          </a:xfrm>
        </p:grpSpPr>
        <p:sp>
          <p:nvSpPr>
            <p:cNvPr id="14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0"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1" name="Group 150"/>
          <p:cNvGrpSpPr/>
          <p:nvPr/>
        </p:nvGrpSpPr>
        <p:grpSpPr>
          <a:xfrm>
            <a:off x="7190856" y="4086154"/>
            <a:ext cx="123031" cy="250031"/>
            <a:chOff x="7310438" y="4252274"/>
            <a:chExt cx="123031" cy="250031"/>
          </a:xfrm>
        </p:grpSpPr>
        <p:sp>
          <p:nvSpPr>
            <p:cNvPr id="15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4" name="Group 153"/>
          <p:cNvGrpSpPr/>
          <p:nvPr/>
        </p:nvGrpSpPr>
        <p:grpSpPr>
          <a:xfrm>
            <a:off x="7384418" y="4087427"/>
            <a:ext cx="123031" cy="250031"/>
            <a:chOff x="7310438" y="4252274"/>
            <a:chExt cx="123031" cy="250031"/>
          </a:xfrm>
        </p:grpSpPr>
        <p:sp>
          <p:nvSpPr>
            <p:cNvPr id="15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57" name="Group 156"/>
          <p:cNvGrpSpPr/>
          <p:nvPr/>
        </p:nvGrpSpPr>
        <p:grpSpPr>
          <a:xfrm>
            <a:off x="8447683" y="4086154"/>
            <a:ext cx="123031" cy="250031"/>
            <a:chOff x="7310438" y="4252274"/>
            <a:chExt cx="123031" cy="250031"/>
          </a:xfrm>
        </p:grpSpPr>
        <p:sp>
          <p:nvSpPr>
            <p:cNvPr id="158"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59"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60" name="Group 159"/>
          <p:cNvGrpSpPr/>
          <p:nvPr/>
        </p:nvGrpSpPr>
        <p:grpSpPr>
          <a:xfrm>
            <a:off x="8641245" y="4087427"/>
            <a:ext cx="123031" cy="250031"/>
            <a:chOff x="7310438" y="4252274"/>
            <a:chExt cx="123031" cy="250031"/>
          </a:xfrm>
        </p:grpSpPr>
        <p:sp>
          <p:nvSpPr>
            <p:cNvPr id="161"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62"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47" name="Group 46"/>
          <p:cNvGrpSpPr/>
          <p:nvPr/>
        </p:nvGrpSpPr>
        <p:grpSpPr>
          <a:xfrm>
            <a:off x="840465" y="4023449"/>
            <a:ext cx="466017" cy="345550"/>
            <a:chOff x="3789359" y="2959092"/>
            <a:chExt cx="466725" cy="346074"/>
          </a:xfrm>
        </p:grpSpPr>
        <p:sp>
          <p:nvSpPr>
            <p:cNvPr id="48"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49"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Tree>
    <p:extLst>
      <p:ext uri="{BB962C8B-B14F-4D97-AF65-F5344CB8AC3E}">
        <p14:creationId xmlns:p14="http://schemas.microsoft.com/office/powerpoint/2010/main" val="2489552775"/>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4940928" y="70344"/>
            <a:ext cx="4211861" cy="2837534"/>
          </a:xfrm>
          <a:prstGeom prst="rect">
            <a:avLst/>
          </a:prstGeom>
        </p:spPr>
      </p:pic>
      <p:sp>
        <p:nvSpPr>
          <p:cNvPr id="19" name="Rectangle 18"/>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sp>
        <p:nvSpPr>
          <p:cNvPr id="34" name="Rectangle 33"/>
          <p:cNvSpPr/>
          <p:nvPr/>
        </p:nvSpPr>
        <p:spPr>
          <a:xfrm>
            <a:off x="4940289" y="68758"/>
            <a:ext cx="4203073" cy="5074742"/>
          </a:xfrm>
          <a:prstGeom prst="rect">
            <a:avLst/>
          </a:prstGeom>
          <a:solidFill>
            <a:srgbClr val="FEFDFF">
              <a:alpha val="74902"/>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11" name="Title 1"/>
          <p:cNvSpPr txBox="1">
            <a:spLocks/>
          </p:cNvSpPr>
          <p:nvPr/>
        </p:nvSpPr>
        <p:spPr>
          <a:xfrm>
            <a:off x="437766" y="489098"/>
            <a:ext cx="8106879" cy="435488"/>
          </a:xfrm>
          <a:prstGeom prst="rect">
            <a:avLst/>
          </a:prstGeom>
        </p:spPr>
        <p:txBody>
          <a:bodyPr/>
          <a:lstStyle>
            <a:lvl1pPr algn="l" defTabSz="684213" rtl="0" eaLnBrk="1" fontAlgn="base" hangingPunct="1">
              <a:lnSpc>
                <a:spcPct val="80000"/>
              </a:lnSpc>
              <a:spcBef>
                <a:spcPct val="0"/>
              </a:spcBef>
              <a:spcAft>
                <a:spcPct val="0"/>
              </a:spcAft>
              <a:defRPr lang="en-US" sz="2400" kern="1200" baseline="0" dirty="0">
                <a:solidFill>
                  <a:schemeClr val="tx1"/>
                </a:solidFill>
                <a:latin typeface="MS PGothic" charset="-128"/>
                <a:ea typeface="MS PGothic" charset="-128"/>
                <a:cs typeface="MS PGothic" charset="-128"/>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r>
              <a:rPr lang="en-US" altLang="ja-JP" sz="2000" dirty="0" smtClean="0">
                <a:solidFill>
                  <a:schemeClr val="accent2">
                    <a:lumMod val="75000"/>
                  </a:schemeClr>
                </a:solidFill>
              </a:rPr>
              <a:t>『</a:t>
            </a:r>
            <a:r>
              <a:rPr lang="ja-JP" altLang="en-US" sz="2000" dirty="0">
                <a:solidFill>
                  <a:schemeClr val="accent2">
                    <a:lumMod val="75000"/>
                  </a:schemeClr>
                </a:solidFill>
              </a:rPr>
              <a:t>ユーザ</a:t>
            </a:r>
            <a:r>
              <a:rPr lang="en-US" altLang="ja-JP" sz="2000" dirty="0">
                <a:solidFill>
                  <a:schemeClr val="accent2">
                    <a:lumMod val="75000"/>
                  </a:schemeClr>
                </a:solidFill>
              </a:rPr>
              <a:t>ID</a:t>
            </a:r>
            <a:r>
              <a:rPr lang="ja-JP" altLang="en-US" sz="2000" dirty="0">
                <a:solidFill>
                  <a:schemeClr val="accent2">
                    <a:lumMod val="75000"/>
                  </a:schemeClr>
                </a:solidFill>
              </a:rPr>
              <a:t>と端末を紐付けて</a:t>
            </a:r>
            <a:r>
              <a:rPr lang="ja-JP" altLang="en-US" sz="2000" dirty="0" smtClean="0">
                <a:solidFill>
                  <a:schemeClr val="accent2">
                    <a:lumMod val="75000"/>
                  </a:schemeClr>
                </a:solidFill>
              </a:rPr>
              <a:t>、端末</a:t>
            </a:r>
            <a:r>
              <a:rPr lang="ja-JP" altLang="en-US" sz="2000" dirty="0">
                <a:solidFill>
                  <a:schemeClr val="accent2">
                    <a:lumMod val="75000"/>
                  </a:schemeClr>
                </a:solidFill>
              </a:rPr>
              <a:t>の権限管理を実施。</a:t>
            </a:r>
          </a:p>
          <a:p>
            <a:r>
              <a:rPr lang="ja-JP" altLang="en-US" sz="2000" dirty="0">
                <a:solidFill>
                  <a:schemeClr val="accent2">
                    <a:lumMod val="75000"/>
                  </a:schemeClr>
                </a:solidFill>
              </a:rPr>
              <a:t>　重要情報へのアクセスをコントロール！</a:t>
            </a:r>
            <a:r>
              <a:rPr lang="en-US" altLang="ja-JP" sz="2000" dirty="0" smtClean="0">
                <a:solidFill>
                  <a:schemeClr val="accent2">
                    <a:lumMod val="75000"/>
                  </a:schemeClr>
                </a:solidFill>
              </a:rPr>
              <a:t>』</a:t>
            </a:r>
            <a:endParaRPr lang="ja-JP" altLang="en-US" sz="2000" dirty="0">
              <a:solidFill>
                <a:schemeClr val="accent2">
                  <a:lumMod val="75000"/>
                </a:schemeClr>
              </a:solidFill>
            </a:endParaRPr>
          </a:p>
        </p:txBody>
      </p:sp>
      <p:sp>
        <p:nvSpPr>
          <p:cNvPr id="10" name="TextBox 9"/>
          <p:cNvSpPr txBox="1"/>
          <p:nvPr/>
        </p:nvSpPr>
        <p:spPr>
          <a:xfrm>
            <a:off x="437767" y="1094272"/>
            <a:ext cx="8406556" cy="1754326"/>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ü"/>
            </a:pPr>
            <a:r>
              <a:rPr lang="ja-JP" altLang="en-US" dirty="0" smtClean="0">
                <a:latin typeface="MS PGothic" charset="-128"/>
                <a:ea typeface="MS PGothic" charset="-128"/>
                <a:cs typeface="MS PGothic" charset="-128"/>
              </a:rPr>
              <a:t>ユーザ</a:t>
            </a:r>
            <a:r>
              <a:rPr lang="en-US" altLang="ja-JP" dirty="0" smtClean="0">
                <a:latin typeface="MS PGothic" charset="-128"/>
                <a:ea typeface="MS PGothic" charset="-128"/>
                <a:cs typeface="MS PGothic" charset="-128"/>
              </a:rPr>
              <a:t>ID</a:t>
            </a:r>
            <a:r>
              <a:rPr lang="ja-JP" altLang="en-US" dirty="0" smtClean="0">
                <a:latin typeface="MS PGothic" charset="-128"/>
                <a:ea typeface="MS PGothic" charset="-128"/>
                <a:cs typeface="MS PGothic" charset="-128"/>
              </a:rPr>
              <a:t>と端末を紐付けて、重要情報への適切なアクセス権限管理をしたい</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端末の状況や利用する場所によってアクセス権限を変更したい</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ü"/>
            </a:pPr>
            <a:r>
              <a:rPr lang="ja-JP" altLang="en-US" dirty="0" smtClean="0">
                <a:latin typeface="MS PGothic" charset="-128"/>
                <a:ea typeface="MS PGothic" charset="-128"/>
                <a:cs typeface="MS PGothic" charset="-128"/>
              </a:rPr>
              <a:t>端末の登録作業を簡素化し、管理者負荷を軽減したい</a:t>
            </a:r>
            <a:endParaRPr lang="en-US" altLang="ja-JP"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ユーザ</a:t>
            </a:r>
            <a:r>
              <a:rPr lang="en-US" altLang="ja-JP" dirty="0" smtClean="0">
                <a:solidFill>
                  <a:schemeClr val="accent2">
                    <a:lumMod val="75000"/>
                  </a:schemeClr>
                </a:solidFill>
                <a:latin typeface="MS PGothic" charset="-128"/>
                <a:ea typeface="MS PGothic" charset="-128"/>
                <a:cs typeface="MS PGothic" charset="-128"/>
              </a:rPr>
              <a:t>ID</a:t>
            </a:r>
            <a:r>
              <a:rPr lang="ja-JP" altLang="en-US" dirty="0" smtClean="0">
                <a:solidFill>
                  <a:schemeClr val="accent2">
                    <a:lumMod val="75000"/>
                  </a:schemeClr>
                </a:solidFill>
                <a:latin typeface="MS PGothic" charset="-128"/>
                <a:ea typeface="MS PGothic" charset="-128"/>
                <a:cs typeface="MS PGothic" charset="-128"/>
              </a:rPr>
              <a:t>だけでなく、端末認証を含めた認証情報の管理が必要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端末の変更やロケーションによってのアクセス権の変更が必要</a:t>
            </a:r>
            <a:endParaRPr lang="en-US" altLang="ja-JP" dirty="0" smtClean="0">
              <a:solidFill>
                <a:schemeClr val="accent2">
                  <a:lumMod val="75000"/>
                </a:schemeClr>
              </a:solidFill>
              <a:latin typeface="MS PGothic" charset="-128"/>
              <a:ea typeface="MS PGothic" charset="-128"/>
              <a:cs typeface="MS PGothic" charset="-128"/>
            </a:endParaRPr>
          </a:p>
          <a:p>
            <a:pPr marL="342900" indent="-342900">
              <a:spcAft>
                <a:spcPts val="0"/>
              </a:spcAft>
              <a:buFont typeface="Wingdings" charset="2"/>
              <a:buChar char="q"/>
            </a:pPr>
            <a:r>
              <a:rPr lang="ja-JP" altLang="en-US" dirty="0" smtClean="0">
                <a:solidFill>
                  <a:schemeClr val="accent2">
                    <a:lumMod val="75000"/>
                  </a:schemeClr>
                </a:solidFill>
                <a:latin typeface="MS PGothic" charset="-128"/>
                <a:ea typeface="MS PGothic" charset="-128"/>
                <a:cs typeface="MS PGothic" charset="-128"/>
              </a:rPr>
              <a:t>管理者の課題である端末管理の簡素化が必要</a:t>
            </a:r>
            <a:endParaRPr lang="en-US" altLang="ja-JP" dirty="0" smtClean="0">
              <a:solidFill>
                <a:schemeClr val="accent2">
                  <a:lumMod val="75000"/>
                </a:schemeClr>
              </a:solidFill>
              <a:latin typeface="MS PGothic" charset="-128"/>
              <a:ea typeface="MS PGothic" charset="-128"/>
              <a:cs typeface="MS PGothic" charset="-128"/>
            </a:endParaRPr>
          </a:p>
        </p:txBody>
      </p:sp>
      <p:sp>
        <p:nvSpPr>
          <p:cNvPr id="29" name="Rectangle 28"/>
          <p:cNvSpPr/>
          <p:nvPr/>
        </p:nvSpPr>
        <p:spPr>
          <a:xfrm>
            <a:off x="0" y="2913315"/>
            <a:ext cx="9152789" cy="325862"/>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シスコ ソリューション</a:t>
            </a:r>
            <a:r>
              <a:rPr lang="ja-JP" altLang="en-US" dirty="0" smtClean="0"/>
              <a:t>で解決！</a:t>
            </a:r>
            <a:endParaRPr lang="en-US" dirty="0" smtClean="0"/>
          </a:p>
        </p:txBody>
      </p:sp>
      <p:sp>
        <p:nvSpPr>
          <p:cNvPr id="30" name="Rectangle 29"/>
          <p:cNvSpPr/>
          <p:nvPr/>
        </p:nvSpPr>
        <p:spPr>
          <a:xfrm>
            <a:off x="-1" y="-2181"/>
            <a:ext cx="2101857"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 4</a:t>
            </a:r>
            <a:endParaRPr lang="en-US" sz="1400" dirty="0">
              <a:solidFill>
                <a:schemeClr val="bg1"/>
              </a:solidFill>
            </a:endParaRPr>
          </a:p>
        </p:txBody>
      </p:sp>
      <p:sp>
        <p:nvSpPr>
          <p:cNvPr id="32" name="TextBox 31"/>
          <p:cNvSpPr txBox="1"/>
          <p:nvPr/>
        </p:nvSpPr>
        <p:spPr>
          <a:xfrm>
            <a:off x="2835417" y="3347639"/>
            <a:ext cx="5099473"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Cisco ISE(Identity Service</a:t>
            </a:r>
            <a:r>
              <a:rPr lang="en-US" altLang="ja-JP" dirty="0" smtClean="0"/>
              <a:t>s</a:t>
            </a:r>
            <a:r>
              <a:rPr lang="en-US" dirty="0" smtClean="0"/>
              <a:t> Engine): </a:t>
            </a:r>
            <a:r>
              <a:rPr lang="ja-JP" altLang="en-US" dirty="0" smtClean="0"/>
              <a:t>認証サーバ</a:t>
            </a:r>
            <a:endParaRPr lang="en-US" altLang="ja-JP" sz="1400" dirty="0" smtClean="0"/>
          </a:p>
        </p:txBody>
      </p:sp>
      <p:grpSp>
        <p:nvGrpSpPr>
          <p:cNvPr id="12" name="Group 212"/>
          <p:cNvGrpSpPr>
            <a:grpSpLocks noChangeAspect="1"/>
          </p:cNvGrpSpPr>
          <p:nvPr/>
        </p:nvGrpSpPr>
        <p:grpSpPr>
          <a:xfrm>
            <a:off x="2464121" y="3353524"/>
            <a:ext cx="361869" cy="363447"/>
            <a:chOff x="7650317" y="328527"/>
            <a:chExt cx="910433" cy="914400"/>
          </a:xfrm>
        </p:grpSpPr>
        <p:sp>
          <p:nvSpPr>
            <p:cNvPr id="13" name="Oval 213"/>
            <p:cNvSpPr>
              <a:spLocks noChangeAspect="1"/>
            </p:cNvSpPr>
            <p:nvPr/>
          </p:nvSpPr>
          <p:spPr>
            <a:xfrm>
              <a:off x="7650317" y="328527"/>
              <a:ext cx="910433" cy="914400"/>
            </a:xfrm>
            <a:prstGeom prst="ellipse">
              <a:avLst/>
            </a:prstGeom>
            <a:solidFill>
              <a:schemeClr val="accent1"/>
            </a:solidFill>
            <a:ln w="38100" cap="flat" cmpd="sng" algn="ctr">
              <a:solidFill>
                <a:schemeClr val="accent1"/>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14" name="Group 603"/>
            <p:cNvGrpSpPr>
              <a:grpSpLocks noChangeAspect="1"/>
            </p:cNvGrpSpPr>
            <p:nvPr/>
          </p:nvGrpSpPr>
          <p:grpSpPr bwMode="auto">
            <a:xfrm>
              <a:off x="7874303" y="460285"/>
              <a:ext cx="445858" cy="640080"/>
              <a:chOff x="6556" y="492"/>
              <a:chExt cx="2551" cy="3655"/>
            </a:xfrm>
            <a:solidFill>
              <a:srgbClr val="FFFFFF"/>
            </a:solidFill>
            <a:effectLst/>
          </p:grpSpPr>
          <p:sp>
            <p:nvSpPr>
              <p:cNvPr id="15"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17"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18"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0"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1"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2"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3"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4"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5"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6"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7"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28"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1"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3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grpSp>
      </p:grpSp>
      <p:pic>
        <p:nvPicPr>
          <p:cNvPr id="2" name="Picture 1"/>
          <p:cNvPicPr>
            <a:picLocks noChangeAspect="1"/>
          </p:cNvPicPr>
          <p:nvPr/>
        </p:nvPicPr>
        <p:blipFill>
          <a:blip r:embed="rId4"/>
          <a:stretch>
            <a:fillRect/>
          </a:stretch>
        </p:blipFill>
        <p:spPr>
          <a:xfrm>
            <a:off x="1710475" y="4277885"/>
            <a:ext cx="522578" cy="376098"/>
          </a:xfrm>
          <a:prstGeom prst="rect">
            <a:avLst/>
          </a:prstGeom>
        </p:spPr>
      </p:pic>
      <p:sp>
        <p:nvSpPr>
          <p:cNvPr id="176" name="Oval 200"/>
          <p:cNvSpPr/>
          <p:nvPr/>
        </p:nvSpPr>
        <p:spPr>
          <a:xfrm>
            <a:off x="2602566" y="4334244"/>
            <a:ext cx="246383" cy="246383"/>
          </a:xfrm>
          <a:prstGeom prst="ellipse">
            <a:avLst/>
          </a:prstGeom>
          <a:solidFill>
            <a:schemeClr val="accent1"/>
          </a:solidFill>
          <a:ln w="25400" cap="flat" cmpd="sng" algn="ctr">
            <a:solidFill>
              <a:schemeClr val="accent1">
                <a:lumMod val="60000"/>
                <a:lumOff val="40000"/>
              </a:schemeClr>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78" name="Oval 264"/>
          <p:cNvSpPr/>
          <p:nvPr/>
        </p:nvSpPr>
        <p:spPr>
          <a:xfrm>
            <a:off x="2300863" y="4334244"/>
            <a:ext cx="246383" cy="246383"/>
          </a:xfrm>
          <a:prstGeom prst="ellipse">
            <a:avLst/>
          </a:prstGeom>
          <a:solidFill>
            <a:schemeClr val="accent1"/>
          </a:solidFill>
          <a:ln w="25400" cap="flat" cmpd="sng" algn="ctr">
            <a:solidFill>
              <a:schemeClr val="accent1">
                <a:lumMod val="60000"/>
                <a:lumOff val="40000"/>
              </a:schemeClr>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179" name="Oval 3"/>
          <p:cNvSpPr>
            <a:spLocks noChangeAspect="1"/>
          </p:cNvSpPr>
          <p:nvPr/>
        </p:nvSpPr>
        <p:spPr>
          <a:xfrm>
            <a:off x="2321767" y="4395095"/>
            <a:ext cx="205319" cy="148989"/>
          </a:xfrm>
          <a:custGeom>
            <a:avLst/>
            <a:gdLst/>
            <a:ahLst/>
            <a:cxnLst/>
            <a:rect l="l" t="t" r="r" b="b"/>
            <a:pathLst>
              <a:path w="2030628" h="1406297">
                <a:moveTo>
                  <a:pt x="1001959" y="1152297"/>
                </a:moveTo>
                <a:cubicBezTo>
                  <a:pt x="1072099" y="1152297"/>
                  <a:pt x="1128959" y="1209157"/>
                  <a:pt x="1128959" y="1279297"/>
                </a:cubicBezTo>
                <a:cubicBezTo>
                  <a:pt x="1128959" y="1349437"/>
                  <a:pt x="1072099" y="1406297"/>
                  <a:pt x="1001959" y="1406297"/>
                </a:cubicBezTo>
                <a:cubicBezTo>
                  <a:pt x="931819" y="1406297"/>
                  <a:pt x="874959" y="1349437"/>
                  <a:pt x="874959" y="1279297"/>
                </a:cubicBezTo>
                <a:cubicBezTo>
                  <a:pt x="874959" y="1209157"/>
                  <a:pt x="931819" y="1152297"/>
                  <a:pt x="1001959" y="1152297"/>
                </a:cubicBezTo>
                <a:close/>
                <a:moveTo>
                  <a:pt x="1008899" y="782033"/>
                </a:moveTo>
                <a:cubicBezTo>
                  <a:pt x="1163741" y="785815"/>
                  <a:pt x="1307985" y="861513"/>
                  <a:pt x="1399068" y="986789"/>
                </a:cubicBezTo>
                <a:lnTo>
                  <a:pt x="1201427" y="1130487"/>
                </a:lnTo>
                <a:cubicBezTo>
                  <a:pt x="1155088" y="1066754"/>
                  <a:pt x="1081707" y="1028243"/>
                  <a:pt x="1002933" y="1026319"/>
                </a:cubicBezTo>
                <a:cubicBezTo>
                  <a:pt x="924158" y="1024394"/>
                  <a:pt x="848984" y="1059276"/>
                  <a:pt x="799589" y="1120671"/>
                </a:cubicBezTo>
                <a:lnTo>
                  <a:pt x="609198" y="967495"/>
                </a:lnTo>
                <a:cubicBezTo>
                  <a:pt x="706290" y="846814"/>
                  <a:pt x="854056" y="778251"/>
                  <a:pt x="1008899" y="782033"/>
                </a:cubicBezTo>
                <a:close/>
                <a:moveTo>
                  <a:pt x="1015997" y="367265"/>
                </a:moveTo>
                <a:cubicBezTo>
                  <a:pt x="1298928" y="373236"/>
                  <a:pt x="1563066" y="510177"/>
                  <a:pt x="1731001" y="737956"/>
                </a:cubicBezTo>
                <a:lnTo>
                  <a:pt x="1510051" y="900856"/>
                </a:lnTo>
                <a:cubicBezTo>
                  <a:pt x="1392651" y="741620"/>
                  <a:pt x="1207998" y="645887"/>
                  <a:pt x="1010206" y="641713"/>
                </a:cubicBezTo>
                <a:cubicBezTo>
                  <a:pt x="812414" y="637539"/>
                  <a:pt x="623887" y="725399"/>
                  <a:pt x="499874" y="879540"/>
                </a:cubicBezTo>
                <a:lnTo>
                  <a:pt x="285992" y="707464"/>
                </a:lnTo>
                <a:cubicBezTo>
                  <a:pt x="463387" y="486971"/>
                  <a:pt x="733066" y="361295"/>
                  <a:pt x="1015997" y="367265"/>
                </a:cubicBezTo>
                <a:close/>
                <a:moveTo>
                  <a:pt x="1027277" y="365"/>
                </a:moveTo>
                <a:cubicBezTo>
                  <a:pt x="1425270" y="9864"/>
                  <a:pt x="1796158" y="204105"/>
                  <a:pt x="2030628" y="525839"/>
                </a:cubicBezTo>
                <a:lnTo>
                  <a:pt x="1832247" y="670412"/>
                </a:lnTo>
                <a:cubicBezTo>
                  <a:pt x="1642767" y="410413"/>
                  <a:pt x="1343046" y="253443"/>
                  <a:pt x="1021419" y="245767"/>
                </a:cubicBezTo>
                <a:cubicBezTo>
                  <a:pt x="699793" y="238091"/>
                  <a:pt x="392924" y="380582"/>
                  <a:pt x="191255" y="631245"/>
                </a:cubicBezTo>
                <a:lnTo>
                  <a:pt x="0" y="477372"/>
                </a:lnTo>
                <a:cubicBezTo>
                  <a:pt x="249553" y="167190"/>
                  <a:pt x="629284" y="-9135"/>
                  <a:pt x="1027277" y="365"/>
                </a:cubicBezTo>
                <a:close/>
              </a:path>
            </a:pathLst>
          </a:custGeom>
          <a:solidFill>
            <a:srgbClr val="FFFFFF"/>
          </a:solid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180" name="Freeform 266"/>
          <p:cNvSpPr>
            <a:spLocks noChangeAspect="1"/>
          </p:cNvSpPr>
          <p:nvPr/>
        </p:nvSpPr>
        <p:spPr>
          <a:xfrm flipH="1">
            <a:off x="2646092" y="4391423"/>
            <a:ext cx="164255" cy="140650"/>
          </a:xfrm>
          <a:custGeom>
            <a:avLst/>
            <a:gdLst>
              <a:gd name="connsiteX0" fmla="*/ 961290 w 5664312"/>
              <a:gd name="connsiteY0" fmla="*/ 3093468 h 4850282"/>
              <a:gd name="connsiteX1" fmla="*/ 848012 w 5664312"/>
              <a:gd name="connsiteY1" fmla="*/ 3132859 h 4850282"/>
              <a:gd name="connsiteX2" fmla="*/ 840702 w 5664312"/>
              <a:gd name="connsiteY2" fmla="*/ 3139724 h 4850282"/>
              <a:gd name="connsiteX3" fmla="*/ 837374 w 5664312"/>
              <a:gd name="connsiteY3" fmla="*/ 3140501 h 4850282"/>
              <a:gd name="connsiteX4" fmla="*/ 101515 w 5664312"/>
              <a:gd name="connsiteY4" fmla="*/ 3780080 h 4850282"/>
              <a:gd name="connsiteX5" fmla="*/ 97622 w 5664312"/>
              <a:gd name="connsiteY5" fmla="*/ 3782281 h 4850282"/>
              <a:gd name="connsiteX6" fmla="*/ 0 w 5664312"/>
              <a:gd name="connsiteY6" fmla="*/ 3973535 h 4850282"/>
              <a:gd name="connsiteX7" fmla="*/ 64853 w 5664312"/>
              <a:gd name="connsiteY7" fmla="*/ 4136626 h 4850282"/>
              <a:gd name="connsiteX8" fmla="*/ 91842 w 5664312"/>
              <a:gd name="connsiteY8" fmla="*/ 4159822 h 4850282"/>
              <a:gd name="connsiteX9" fmla="*/ 101992 w 5664312"/>
              <a:gd name="connsiteY9" fmla="*/ 4169277 h 4850282"/>
              <a:gd name="connsiteX10" fmla="*/ 123733 w 5664312"/>
              <a:gd name="connsiteY10" fmla="*/ 4188803 h 4850282"/>
              <a:gd name="connsiteX11" fmla="*/ 771034 w 5664312"/>
              <a:gd name="connsiteY11" fmla="*/ 4740446 h 4850282"/>
              <a:gd name="connsiteX12" fmla="*/ 813621 w 5664312"/>
              <a:gd name="connsiteY12" fmla="*/ 4776649 h 4850282"/>
              <a:gd name="connsiteX13" fmla="*/ 818027 w 5664312"/>
              <a:gd name="connsiteY13" fmla="*/ 4782728 h 4850282"/>
              <a:gd name="connsiteX14" fmla="*/ 961290 w 5664312"/>
              <a:gd name="connsiteY14" fmla="*/ 4850282 h 4850282"/>
              <a:gd name="connsiteX15" fmla="*/ 1159779 w 5664312"/>
              <a:gd name="connsiteY15" fmla="*/ 4666120 h 4850282"/>
              <a:gd name="connsiteX16" fmla="*/ 1163695 w 5664312"/>
              <a:gd name="connsiteY16" fmla="*/ 4621905 h 4850282"/>
              <a:gd name="connsiteX17" fmla="*/ 1164799 w 5664312"/>
              <a:gd name="connsiteY17" fmla="*/ 4621148 h 4850282"/>
              <a:gd name="connsiteX18" fmla="*/ 1163894 w 5664312"/>
              <a:gd name="connsiteY18" fmla="*/ 4407689 h 4850282"/>
              <a:gd name="connsiteX19" fmla="*/ 2533289 w 5664312"/>
              <a:gd name="connsiteY19" fmla="*/ 4397739 h 4850282"/>
              <a:gd name="connsiteX20" fmla="*/ 2534166 w 5664312"/>
              <a:gd name="connsiteY20" fmla="*/ 4396849 h 4850282"/>
              <a:gd name="connsiteX21" fmla="*/ 2544095 w 5664312"/>
              <a:gd name="connsiteY21" fmla="*/ 4397079 h 4850282"/>
              <a:gd name="connsiteX22" fmla="*/ 2735798 w 5664312"/>
              <a:gd name="connsiteY22" fmla="*/ 4279275 h 4850282"/>
              <a:gd name="connsiteX23" fmla="*/ 2788317 w 5664312"/>
              <a:gd name="connsiteY23" fmla="*/ 4101016 h 4850282"/>
              <a:gd name="connsiteX24" fmla="*/ 2787579 w 5664312"/>
              <a:gd name="connsiteY24" fmla="*/ 4096632 h 4850282"/>
              <a:gd name="connsiteX25" fmla="*/ 2788355 w 5664312"/>
              <a:gd name="connsiteY25" fmla="*/ 3836052 h 4850282"/>
              <a:gd name="connsiteX26" fmla="*/ 2788205 w 5664312"/>
              <a:gd name="connsiteY26" fmla="*/ 3835888 h 4850282"/>
              <a:gd name="connsiteX27" fmla="*/ 2787411 w 5664312"/>
              <a:gd name="connsiteY27" fmla="*/ 3797007 h 4850282"/>
              <a:gd name="connsiteX28" fmla="*/ 2735798 w 5664312"/>
              <a:gd name="connsiteY28" fmla="*/ 3663131 h 4850282"/>
              <a:gd name="connsiteX29" fmla="*/ 2544094 w 5664312"/>
              <a:gd name="connsiteY29" fmla="*/ 3545327 h 4850282"/>
              <a:gd name="connsiteX30" fmla="*/ 2522539 w 5664312"/>
              <a:gd name="connsiteY30" fmla="*/ 3545826 h 4850282"/>
              <a:gd name="connsiteX31" fmla="*/ 2522435 w 5664312"/>
              <a:gd name="connsiteY31" fmla="*/ 3545712 h 4850282"/>
              <a:gd name="connsiteX32" fmla="*/ 1160276 w 5664312"/>
              <a:gd name="connsiteY32" fmla="*/ 3545712 h 4850282"/>
              <a:gd name="connsiteX33" fmla="*/ 1163894 w 5664312"/>
              <a:gd name="connsiteY33" fmla="*/ 3338584 h 4850282"/>
              <a:gd name="connsiteX34" fmla="*/ 1162696 w 5664312"/>
              <a:gd name="connsiteY34" fmla="*/ 3337657 h 4850282"/>
              <a:gd name="connsiteX35" fmla="*/ 1163895 w 5664312"/>
              <a:gd name="connsiteY35" fmla="*/ 3324113 h 4850282"/>
              <a:gd name="connsiteX36" fmla="*/ 961290 w 5664312"/>
              <a:gd name="connsiteY36" fmla="*/ 3093468 h 4850282"/>
              <a:gd name="connsiteX37" fmla="*/ 4703022 w 5664312"/>
              <a:gd name="connsiteY37" fmla="*/ 2077187 h 4850282"/>
              <a:gd name="connsiteX38" fmla="*/ 4500417 w 5664312"/>
              <a:gd name="connsiteY38" fmla="*/ 2307832 h 4850282"/>
              <a:gd name="connsiteX39" fmla="*/ 4501616 w 5664312"/>
              <a:gd name="connsiteY39" fmla="*/ 2321375 h 4850282"/>
              <a:gd name="connsiteX40" fmla="*/ 4500418 w 5664312"/>
              <a:gd name="connsiteY40" fmla="*/ 2322303 h 4850282"/>
              <a:gd name="connsiteX41" fmla="*/ 4504036 w 5664312"/>
              <a:gd name="connsiteY41" fmla="*/ 2529430 h 4850282"/>
              <a:gd name="connsiteX42" fmla="*/ 3141877 w 5664312"/>
              <a:gd name="connsiteY42" fmla="*/ 2529431 h 4850282"/>
              <a:gd name="connsiteX43" fmla="*/ 3141773 w 5664312"/>
              <a:gd name="connsiteY43" fmla="*/ 2529545 h 4850282"/>
              <a:gd name="connsiteX44" fmla="*/ 3120218 w 5664312"/>
              <a:gd name="connsiteY44" fmla="*/ 2529046 h 4850282"/>
              <a:gd name="connsiteX45" fmla="*/ 2928514 w 5664312"/>
              <a:gd name="connsiteY45" fmla="*/ 2646850 h 4850282"/>
              <a:gd name="connsiteX46" fmla="*/ 2876901 w 5664312"/>
              <a:gd name="connsiteY46" fmla="*/ 2780726 h 4850282"/>
              <a:gd name="connsiteX47" fmla="*/ 2876108 w 5664312"/>
              <a:gd name="connsiteY47" fmla="*/ 2819606 h 4850282"/>
              <a:gd name="connsiteX48" fmla="*/ 2875957 w 5664312"/>
              <a:gd name="connsiteY48" fmla="*/ 2819771 h 4850282"/>
              <a:gd name="connsiteX49" fmla="*/ 2876733 w 5664312"/>
              <a:gd name="connsiteY49" fmla="*/ 3080351 h 4850282"/>
              <a:gd name="connsiteX50" fmla="*/ 2875995 w 5664312"/>
              <a:gd name="connsiteY50" fmla="*/ 3084735 h 4850282"/>
              <a:gd name="connsiteX51" fmla="*/ 2928514 w 5664312"/>
              <a:gd name="connsiteY51" fmla="*/ 3262994 h 4850282"/>
              <a:gd name="connsiteX52" fmla="*/ 3120217 w 5664312"/>
              <a:gd name="connsiteY52" fmla="*/ 3380798 h 4850282"/>
              <a:gd name="connsiteX53" fmla="*/ 3130146 w 5664312"/>
              <a:gd name="connsiteY53" fmla="*/ 3380568 h 4850282"/>
              <a:gd name="connsiteX54" fmla="*/ 3131023 w 5664312"/>
              <a:gd name="connsiteY54" fmla="*/ 3381458 h 4850282"/>
              <a:gd name="connsiteX55" fmla="*/ 4500418 w 5664312"/>
              <a:gd name="connsiteY55" fmla="*/ 3391408 h 4850282"/>
              <a:gd name="connsiteX56" fmla="*/ 4499513 w 5664312"/>
              <a:gd name="connsiteY56" fmla="*/ 3604867 h 4850282"/>
              <a:gd name="connsiteX57" fmla="*/ 4500617 w 5664312"/>
              <a:gd name="connsiteY57" fmla="*/ 3605624 h 4850282"/>
              <a:gd name="connsiteX58" fmla="*/ 4504533 w 5664312"/>
              <a:gd name="connsiteY58" fmla="*/ 3649839 h 4850282"/>
              <a:gd name="connsiteX59" fmla="*/ 4703022 w 5664312"/>
              <a:gd name="connsiteY59" fmla="*/ 3834001 h 4850282"/>
              <a:gd name="connsiteX60" fmla="*/ 4846286 w 5664312"/>
              <a:gd name="connsiteY60" fmla="*/ 3766447 h 4850282"/>
              <a:gd name="connsiteX61" fmla="*/ 4850692 w 5664312"/>
              <a:gd name="connsiteY61" fmla="*/ 3760368 h 4850282"/>
              <a:gd name="connsiteX62" fmla="*/ 4893278 w 5664312"/>
              <a:gd name="connsiteY62" fmla="*/ 3724165 h 4850282"/>
              <a:gd name="connsiteX63" fmla="*/ 5540579 w 5664312"/>
              <a:gd name="connsiteY63" fmla="*/ 3172522 h 4850282"/>
              <a:gd name="connsiteX64" fmla="*/ 5562321 w 5664312"/>
              <a:gd name="connsiteY64" fmla="*/ 3152996 h 4850282"/>
              <a:gd name="connsiteX65" fmla="*/ 5572470 w 5664312"/>
              <a:gd name="connsiteY65" fmla="*/ 3143541 h 4850282"/>
              <a:gd name="connsiteX66" fmla="*/ 5599460 w 5664312"/>
              <a:gd name="connsiteY66" fmla="*/ 3120345 h 4850282"/>
              <a:gd name="connsiteX67" fmla="*/ 5664312 w 5664312"/>
              <a:gd name="connsiteY67" fmla="*/ 2957254 h 4850282"/>
              <a:gd name="connsiteX68" fmla="*/ 5566690 w 5664312"/>
              <a:gd name="connsiteY68" fmla="*/ 2766000 h 4850282"/>
              <a:gd name="connsiteX69" fmla="*/ 5562798 w 5664312"/>
              <a:gd name="connsiteY69" fmla="*/ 2763799 h 4850282"/>
              <a:gd name="connsiteX70" fmla="*/ 4826939 w 5664312"/>
              <a:gd name="connsiteY70" fmla="*/ 2124220 h 4850282"/>
              <a:gd name="connsiteX71" fmla="*/ 4823611 w 5664312"/>
              <a:gd name="connsiteY71" fmla="*/ 2123443 h 4850282"/>
              <a:gd name="connsiteX72" fmla="*/ 4816301 w 5664312"/>
              <a:gd name="connsiteY72" fmla="*/ 2116578 h 4850282"/>
              <a:gd name="connsiteX73" fmla="*/ 4703022 w 5664312"/>
              <a:gd name="connsiteY73" fmla="*/ 2077187 h 4850282"/>
              <a:gd name="connsiteX74" fmla="*/ 961290 w 5664312"/>
              <a:gd name="connsiteY74" fmla="*/ 1016281 h 4850282"/>
              <a:gd name="connsiteX75" fmla="*/ 848012 w 5664312"/>
              <a:gd name="connsiteY75" fmla="*/ 1055672 h 4850282"/>
              <a:gd name="connsiteX76" fmla="*/ 840702 w 5664312"/>
              <a:gd name="connsiteY76" fmla="*/ 1062537 h 4850282"/>
              <a:gd name="connsiteX77" fmla="*/ 837374 w 5664312"/>
              <a:gd name="connsiteY77" fmla="*/ 1063314 h 4850282"/>
              <a:gd name="connsiteX78" fmla="*/ 101515 w 5664312"/>
              <a:gd name="connsiteY78" fmla="*/ 1702893 h 4850282"/>
              <a:gd name="connsiteX79" fmla="*/ 97622 w 5664312"/>
              <a:gd name="connsiteY79" fmla="*/ 1705094 h 4850282"/>
              <a:gd name="connsiteX80" fmla="*/ 0 w 5664312"/>
              <a:gd name="connsiteY80" fmla="*/ 1896348 h 4850282"/>
              <a:gd name="connsiteX81" fmla="*/ 64853 w 5664312"/>
              <a:gd name="connsiteY81" fmla="*/ 2059438 h 4850282"/>
              <a:gd name="connsiteX82" fmla="*/ 91842 w 5664312"/>
              <a:gd name="connsiteY82" fmla="*/ 2082635 h 4850282"/>
              <a:gd name="connsiteX83" fmla="*/ 101992 w 5664312"/>
              <a:gd name="connsiteY83" fmla="*/ 2092090 h 4850282"/>
              <a:gd name="connsiteX84" fmla="*/ 123733 w 5664312"/>
              <a:gd name="connsiteY84" fmla="*/ 2111615 h 4850282"/>
              <a:gd name="connsiteX85" fmla="*/ 771034 w 5664312"/>
              <a:gd name="connsiteY85" fmla="*/ 2663258 h 4850282"/>
              <a:gd name="connsiteX86" fmla="*/ 813621 w 5664312"/>
              <a:gd name="connsiteY86" fmla="*/ 2699461 h 4850282"/>
              <a:gd name="connsiteX87" fmla="*/ 818027 w 5664312"/>
              <a:gd name="connsiteY87" fmla="*/ 2705541 h 4850282"/>
              <a:gd name="connsiteX88" fmla="*/ 961290 w 5664312"/>
              <a:gd name="connsiteY88" fmla="*/ 2773095 h 4850282"/>
              <a:gd name="connsiteX89" fmla="*/ 1159779 w 5664312"/>
              <a:gd name="connsiteY89" fmla="*/ 2588933 h 4850282"/>
              <a:gd name="connsiteX90" fmla="*/ 1163695 w 5664312"/>
              <a:gd name="connsiteY90" fmla="*/ 2544717 h 4850282"/>
              <a:gd name="connsiteX91" fmla="*/ 1164799 w 5664312"/>
              <a:gd name="connsiteY91" fmla="*/ 2543961 h 4850282"/>
              <a:gd name="connsiteX92" fmla="*/ 1163894 w 5664312"/>
              <a:gd name="connsiteY92" fmla="*/ 2330502 h 4850282"/>
              <a:gd name="connsiteX93" fmla="*/ 2533289 w 5664312"/>
              <a:gd name="connsiteY93" fmla="*/ 2320552 h 4850282"/>
              <a:gd name="connsiteX94" fmla="*/ 2534166 w 5664312"/>
              <a:gd name="connsiteY94" fmla="*/ 2319662 h 4850282"/>
              <a:gd name="connsiteX95" fmla="*/ 2544095 w 5664312"/>
              <a:gd name="connsiteY95" fmla="*/ 2319892 h 4850282"/>
              <a:gd name="connsiteX96" fmla="*/ 2735798 w 5664312"/>
              <a:gd name="connsiteY96" fmla="*/ 2202087 h 4850282"/>
              <a:gd name="connsiteX97" fmla="*/ 2788317 w 5664312"/>
              <a:gd name="connsiteY97" fmla="*/ 2023829 h 4850282"/>
              <a:gd name="connsiteX98" fmla="*/ 2787579 w 5664312"/>
              <a:gd name="connsiteY98" fmla="*/ 2019445 h 4850282"/>
              <a:gd name="connsiteX99" fmla="*/ 2788355 w 5664312"/>
              <a:gd name="connsiteY99" fmla="*/ 1758865 h 4850282"/>
              <a:gd name="connsiteX100" fmla="*/ 2788205 w 5664312"/>
              <a:gd name="connsiteY100" fmla="*/ 1758700 h 4850282"/>
              <a:gd name="connsiteX101" fmla="*/ 2787411 w 5664312"/>
              <a:gd name="connsiteY101" fmla="*/ 1719820 h 4850282"/>
              <a:gd name="connsiteX102" fmla="*/ 2735798 w 5664312"/>
              <a:gd name="connsiteY102" fmla="*/ 1585944 h 4850282"/>
              <a:gd name="connsiteX103" fmla="*/ 2544094 w 5664312"/>
              <a:gd name="connsiteY103" fmla="*/ 1468140 h 4850282"/>
              <a:gd name="connsiteX104" fmla="*/ 2522539 w 5664312"/>
              <a:gd name="connsiteY104" fmla="*/ 1468639 h 4850282"/>
              <a:gd name="connsiteX105" fmla="*/ 2522435 w 5664312"/>
              <a:gd name="connsiteY105" fmla="*/ 1468525 h 4850282"/>
              <a:gd name="connsiteX106" fmla="*/ 1160276 w 5664312"/>
              <a:gd name="connsiteY106" fmla="*/ 1468524 h 4850282"/>
              <a:gd name="connsiteX107" fmla="*/ 1163894 w 5664312"/>
              <a:gd name="connsiteY107" fmla="*/ 1261397 h 4850282"/>
              <a:gd name="connsiteX108" fmla="*/ 1162696 w 5664312"/>
              <a:gd name="connsiteY108" fmla="*/ 1260469 h 4850282"/>
              <a:gd name="connsiteX109" fmla="*/ 1163895 w 5664312"/>
              <a:gd name="connsiteY109" fmla="*/ 1246926 h 4850282"/>
              <a:gd name="connsiteX110" fmla="*/ 961290 w 5664312"/>
              <a:gd name="connsiteY110" fmla="*/ 1016281 h 4850282"/>
              <a:gd name="connsiteX111" fmla="*/ 4703022 w 5664312"/>
              <a:gd name="connsiteY111" fmla="*/ 0 h 4850282"/>
              <a:gd name="connsiteX112" fmla="*/ 4500417 w 5664312"/>
              <a:gd name="connsiteY112" fmla="*/ 230645 h 4850282"/>
              <a:gd name="connsiteX113" fmla="*/ 4501616 w 5664312"/>
              <a:gd name="connsiteY113" fmla="*/ 244188 h 4850282"/>
              <a:gd name="connsiteX114" fmla="*/ 4500418 w 5664312"/>
              <a:gd name="connsiteY114" fmla="*/ 245116 h 4850282"/>
              <a:gd name="connsiteX115" fmla="*/ 4504036 w 5664312"/>
              <a:gd name="connsiteY115" fmla="*/ 452244 h 4850282"/>
              <a:gd name="connsiteX116" fmla="*/ 3141877 w 5664312"/>
              <a:gd name="connsiteY116" fmla="*/ 452244 h 4850282"/>
              <a:gd name="connsiteX117" fmla="*/ 3141773 w 5664312"/>
              <a:gd name="connsiteY117" fmla="*/ 452358 h 4850282"/>
              <a:gd name="connsiteX118" fmla="*/ 3120218 w 5664312"/>
              <a:gd name="connsiteY118" fmla="*/ 451859 h 4850282"/>
              <a:gd name="connsiteX119" fmla="*/ 2928514 w 5664312"/>
              <a:gd name="connsiteY119" fmla="*/ 569663 h 4850282"/>
              <a:gd name="connsiteX120" fmla="*/ 2876901 w 5664312"/>
              <a:gd name="connsiteY120" fmla="*/ 703539 h 4850282"/>
              <a:gd name="connsiteX121" fmla="*/ 2876108 w 5664312"/>
              <a:gd name="connsiteY121" fmla="*/ 742420 h 4850282"/>
              <a:gd name="connsiteX122" fmla="*/ 2875957 w 5664312"/>
              <a:gd name="connsiteY122" fmla="*/ 742584 h 4850282"/>
              <a:gd name="connsiteX123" fmla="*/ 2876733 w 5664312"/>
              <a:gd name="connsiteY123" fmla="*/ 1003164 h 4850282"/>
              <a:gd name="connsiteX124" fmla="*/ 2875995 w 5664312"/>
              <a:gd name="connsiteY124" fmla="*/ 1007549 h 4850282"/>
              <a:gd name="connsiteX125" fmla="*/ 2928514 w 5664312"/>
              <a:gd name="connsiteY125" fmla="*/ 1185806 h 4850282"/>
              <a:gd name="connsiteX126" fmla="*/ 3120217 w 5664312"/>
              <a:gd name="connsiteY126" fmla="*/ 1303611 h 4850282"/>
              <a:gd name="connsiteX127" fmla="*/ 3130146 w 5664312"/>
              <a:gd name="connsiteY127" fmla="*/ 1303381 h 4850282"/>
              <a:gd name="connsiteX128" fmla="*/ 3131023 w 5664312"/>
              <a:gd name="connsiteY128" fmla="*/ 1304271 h 4850282"/>
              <a:gd name="connsiteX129" fmla="*/ 4500418 w 5664312"/>
              <a:gd name="connsiteY129" fmla="*/ 1314221 h 4850282"/>
              <a:gd name="connsiteX130" fmla="*/ 4499513 w 5664312"/>
              <a:gd name="connsiteY130" fmla="*/ 1527680 h 4850282"/>
              <a:gd name="connsiteX131" fmla="*/ 4500617 w 5664312"/>
              <a:gd name="connsiteY131" fmla="*/ 1528436 h 4850282"/>
              <a:gd name="connsiteX132" fmla="*/ 4504533 w 5664312"/>
              <a:gd name="connsiteY132" fmla="*/ 1572652 h 4850282"/>
              <a:gd name="connsiteX133" fmla="*/ 4703022 w 5664312"/>
              <a:gd name="connsiteY133" fmla="*/ 1756814 h 4850282"/>
              <a:gd name="connsiteX134" fmla="*/ 4846286 w 5664312"/>
              <a:gd name="connsiteY134" fmla="*/ 1689260 h 4850282"/>
              <a:gd name="connsiteX135" fmla="*/ 4850692 w 5664312"/>
              <a:gd name="connsiteY135" fmla="*/ 1683180 h 4850282"/>
              <a:gd name="connsiteX136" fmla="*/ 4893278 w 5664312"/>
              <a:gd name="connsiteY136" fmla="*/ 1646977 h 4850282"/>
              <a:gd name="connsiteX137" fmla="*/ 5540579 w 5664312"/>
              <a:gd name="connsiteY137" fmla="*/ 1095335 h 4850282"/>
              <a:gd name="connsiteX138" fmla="*/ 5562321 w 5664312"/>
              <a:gd name="connsiteY138" fmla="*/ 1075809 h 4850282"/>
              <a:gd name="connsiteX139" fmla="*/ 5572470 w 5664312"/>
              <a:gd name="connsiteY139" fmla="*/ 1066354 h 4850282"/>
              <a:gd name="connsiteX140" fmla="*/ 5599460 w 5664312"/>
              <a:gd name="connsiteY140" fmla="*/ 1043158 h 4850282"/>
              <a:gd name="connsiteX141" fmla="*/ 5664312 w 5664312"/>
              <a:gd name="connsiteY141" fmla="*/ 880067 h 4850282"/>
              <a:gd name="connsiteX142" fmla="*/ 5566690 w 5664312"/>
              <a:gd name="connsiteY142" fmla="*/ 688813 h 4850282"/>
              <a:gd name="connsiteX143" fmla="*/ 5562798 w 5664312"/>
              <a:gd name="connsiteY143" fmla="*/ 686612 h 4850282"/>
              <a:gd name="connsiteX144" fmla="*/ 4826939 w 5664312"/>
              <a:gd name="connsiteY144" fmla="*/ 47033 h 4850282"/>
              <a:gd name="connsiteX145" fmla="*/ 4823611 w 5664312"/>
              <a:gd name="connsiteY145" fmla="*/ 46256 h 4850282"/>
              <a:gd name="connsiteX146" fmla="*/ 4816301 w 5664312"/>
              <a:gd name="connsiteY146" fmla="*/ 39391 h 4850282"/>
              <a:gd name="connsiteX147" fmla="*/ 4703022 w 5664312"/>
              <a:gd name="connsiteY147" fmla="*/ 0 h 485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64312" h="4850282">
                <a:moveTo>
                  <a:pt x="961290" y="3093468"/>
                </a:moveTo>
                <a:cubicBezTo>
                  <a:pt x="919329" y="3093468"/>
                  <a:pt x="880348" y="3107990"/>
                  <a:pt x="848012" y="3132859"/>
                </a:cubicBezTo>
                <a:lnTo>
                  <a:pt x="840702" y="3139724"/>
                </a:lnTo>
                <a:lnTo>
                  <a:pt x="837374" y="3140501"/>
                </a:lnTo>
                <a:lnTo>
                  <a:pt x="101515" y="3780080"/>
                </a:lnTo>
                <a:lnTo>
                  <a:pt x="97622" y="3782281"/>
                </a:lnTo>
                <a:cubicBezTo>
                  <a:pt x="38724" y="3823730"/>
                  <a:pt x="0" y="3893922"/>
                  <a:pt x="0" y="3973535"/>
                </a:cubicBezTo>
                <a:cubicBezTo>
                  <a:pt x="0" y="4037226"/>
                  <a:pt x="24784" y="4094887"/>
                  <a:pt x="64853" y="4136626"/>
                </a:cubicBezTo>
                <a:lnTo>
                  <a:pt x="91842" y="4159822"/>
                </a:lnTo>
                <a:lnTo>
                  <a:pt x="101992" y="4169277"/>
                </a:lnTo>
                <a:cubicBezTo>
                  <a:pt x="108357" y="4175090"/>
                  <a:pt x="115574" y="4181576"/>
                  <a:pt x="123733" y="4188803"/>
                </a:cubicBezTo>
                <a:cubicBezTo>
                  <a:pt x="237962" y="4289973"/>
                  <a:pt x="532703" y="4538185"/>
                  <a:pt x="771034" y="4740446"/>
                </a:cubicBezTo>
                <a:lnTo>
                  <a:pt x="813621" y="4776649"/>
                </a:lnTo>
                <a:lnTo>
                  <a:pt x="818027" y="4782728"/>
                </a:lnTo>
                <a:cubicBezTo>
                  <a:pt x="854691" y="4824467"/>
                  <a:pt x="905342" y="4850282"/>
                  <a:pt x="961290" y="4850282"/>
                </a:cubicBezTo>
                <a:cubicBezTo>
                  <a:pt x="1059199" y="4850282"/>
                  <a:pt x="1140887" y="4771222"/>
                  <a:pt x="1159779" y="4666120"/>
                </a:cubicBezTo>
                <a:lnTo>
                  <a:pt x="1163695" y="4621905"/>
                </a:lnTo>
                <a:lnTo>
                  <a:pt x="1164799" y="4621148"/>
                </a:lnTo>
                <a:cubicBezTo>
                  <a:pt x="1163895" y="4556025"/>
                  <a:pt x="1164798" y="4472812"/>
                  <a:pt x="1163894" y="4407689"/>
                </a:cubicBezTo>
                <a:lnTo>
                  <a:pt x="2533289" y="4397739"/>
                </a:lnTo>
                <a:lnTo>
                  <a:pt x="2534166" y="4396849"/>
                </a:lnTo>
                <a:lnTo>
                  <a:pt x="2544095" y="4397079"/>
                </a:lnTo>
                <a:cubicBezTo>
                  <a:pt x="2613916" y="4391376"/>
                  <a:pt x="2686443" y="4349662"/>
                  <a:pt x="2735798" y="4279275"/>
                </a:cubicBezTo>
                <a:cubicBezTo>
                  <a:pt x="2775283" y="4222966"/>
                  <a:pt x="2792461" y="4158967"/>
                  <a:pt x="2788317" y="4101016"/>
                </a:cubicBezTo>
                <a:lnTo>
                  <a:pt x="2787579" y="4096632"/>
                </a:lnTo>
                <a:lnTo>
                  <a:pt x="2788355" y="3836052"/>
                </a:lnTo>
                <a:lnTo>
                  <a:pt x="2788205" y="3835888"/>
                </a:lnTo>
                <a:lnTo>
                  <a:pt x="2787411" y="3797007"/>
                </a:lnTo>
                <a:cubicBezTo>
                  <a:pt x="2782477" y="3751920"/>
                  <a:pt x="2765411" y="3705363"/>
                  <a:pt x="2735798" y="3663131"/>
                </a:cubicBezTo>
                <a:cubicBezTo>
                  <a:pt x="2686443" y="3592744"/>
                  <a:pt x="2613916" y="3551030"/>
                  <a:pt x="2544094" y="3545327"/>
                </a:cubicBezTo>
                <a:lnTo>
                  <a:pt x="2522539" y="3545826"/>
                </a:lnTo>
                <a:lnTo>
                  <a:pt x="2522435" y="3545712"/>
                </a:lnTo>
                <a:lnTo>
                  <a:pt x="1160276" y="3545712"/>
                </a:lnTo>
                <a:cubicBezTo>
                  <a:pt x="1160879" y="3476066"/>
                  <a:pt x="1163291" y="3408229"/>
                  <a:pt x="1163894" y="3338584"/>
                </a:cubicBezTo>
                <a:lnTo>
                  <a:pt x="1162696" y="3337657"/>
                </a:lnTo>
                <a:lnTo>
                  <a:pt x="1163895" y="3324113"/>
                </a:lnTo>
                <a:cubicBezTo>
                  <a:pt x="1163895" y="3196731"/>
                  <a:pt x="1073186" y="3093468"/>
                  <a:pt x="961290" y="3093468"/>
                </a:cubicBezTo>
                <a:close/>
                <a:moveTo>
                  <a:pt x="4703022" y="2077187"/>
                </a:moveTo>
                <a:cubicBezTo>
                  <a:pt x="4591127" y="2077187"/>
                  <a:pt x="4500417" y="2180450"/>
                  <a:pt x="4500417" y="2307832"/>
                </a:cubicBezTo>
                <a:lnTo>
                  <a:pt x="4501616" y="2321375"/>
                </a:lnTo>
                <a:lnTo>
                  <a:pt x="4500418" y="2322303"/>
                </a:lnTo>
                <a:cubicBezTo>
                  <a:pt x="4501021" y="2391948"/>
                  <a:pt x="4503433" y="2459785"/>
                  <a:pt x="4504036" y="2529430"/>
                </a:cubicBezTo>
                <a:lnTo>
                  <a:pt x="3141877" y="2529431"/>
                </a:lnTo>
                <a:lnTo>
                  <a:pt x="3141773" y="2529545"/>
                </a:lnTo>
                <a:lnTo>
                  <a:pt x="3120218" y="2529046"/>
                </a:lnTo>
                <a:cubicBezTo>
                  <a:pt x="3050397" y="2534749"/>
                  <a:pt x="2977870" y="2576463"/>
                  <a:pt x="2928514" y="2646850"/>
                </a:cubicBezTo>
                <a:cubicBezTo>
                  <a:pt x="2898901" y="2689082"/>
                  <a:pt x="2881835" y="2735639"/>
                  <a:pt x="2876901" y="2780726"/>
                </a:cubicBezTo>
                <a:lnTo>
                  <a:pt x="2876108" y="2819606"/>
                </a:lnTo>
                <a:lnTo>
                  <a:pt x="2875957" y="2819771"/>
                </a:lnTo>
                <a:lnTo>
                  <a:pt x="2876733" y="3080351"/>
                </a:lnTo>
                <a:lnTo>
                  <a:pt x="2875995" y="3084735"/>
                </a:lnTo>
                <a:cubicBezTo>
                  <a:pt x="2871851" y="3142686"/>
                  <a:pt x="2889029" y="3206685"/>
                  <a:pt x="2928514" y="3262994"/>
                </a:cubicBezTo>
                <a:cubicBezTo>
                  <a:pt x="2977869" y="3333381"/>
                  <a:pt x="3050396" y="3375095"/>
                  <a:pt x="3120217" y="3380798"/>
                </a:cubicBezTo>
                <a:lnTo>
                  <a:pt x="3130146" y="3380568"/>
                </a:lnTo>
                <a:lnTo>
                  <a:pt x="3131023" y="3381458"/>
                </a:lnTo>
                <a:lnTo>
                  <a:pt x="4500418" y="3391408"/>
                </a:lnTo>
                <a:cubicBezTo>
                  <a:pt x="4499514" y="3456531"/>
                  <a:pt x="4500418" y="3539744"/>
                  <a:pt x="4499513" y="3604867"/>
                </a:cubicBezTo>
                <a:lnTo>
                  <a:pt x="4500617" y="3605624"/>
                </a:lnTo>
                <a:lnTo>
                  <a:pt x="4504533" y="3649839"/>
                </a:lnTo>
                <a:cubicBezTo>
                  <a:pt x="4523426" y="3754941"/>
                  <a:pt x="4605114" y="3834001"/>
                  <a:pt x="4703022" y="3834001"/>
                </a:cubicBezTo>
                <a:cubicBezTo>
                  <a:pt x="4758970" y="3834001"/>
                  <a:pt x="4809621" y="3808186"/>
                  <a:pt x="4846286" y="3766447"/>
                </a:cubicBezTo>
                <a:lnTo>
                  <a:pt x="4850692" y="3760368"/>
                </a:lnTo>
                <a:lnTo>
                  <a:pt x="4893278" y="3724165"/>
                </a:lnTo>
                <a:cubicBezTo>
                  <a:pt x="5131609" y="3521904"/>
                  <a:pt x="5426350" y="3273692"/>
                  <a:pt x="5540579" y="3172522"/>
                </a:cubicBezTo>
                <a:cubicBezTo>
                  <a:pt x="5548738" y="3165295"/>
                  <a:pt x="5555955" y="3158809"/>
                  <a:pt x="5562321" y="3152996"/>
                </a:cubicBezTo>
                <a:lnTo>
                  <a:pt x="5572470" y="3143541"/>
                </a:lnTo>
                <a:lnTo>
                  <a:pt x="5599460" y="3120345"/>
                </a:lnTo>
                <a:cubicBezTo>
                  <a:pt x="5639529" y="3078606"/>
                  <a:pt x="5664312" y="3020945"/>
                  <a:pt x="5664312" y="2957254"/>
                </a:cubicBezTo>
                <a:cubicBezTo>
                  <a:pt x="5664312" y="2877641"/>
                  <a:pt x="5625588" y="2807448"/>
                  <a:pt x="5566690" y="2766000"/>
                </a:cubicBezTo>
                <a:lnTo>
                  <a:pt x="5562798" y="2763799"/>
                </a:lnTo>
                <a:lnTo>
                  <a:pt x="4826939" y="2124220"/>
                </a:lnTo>
                <a:lnTo>
                  <a:pt x="4823611" y="2123443"/>
                </a:lnTo>
                <a:lnTo>
                  <a:pt x="4816301" y="2116578"/>
                </a:lnTo>
                <a:cubicBezTo>
                  <a:pt x="4783965" y="2091708"/>
                  <a:pt x="4744983" y="2077187"/>
                  <a:pt x="4703022" y="2077187"/>
                </a:cubicBezTo>
                <a:close/>
                <a:moveTo>
                  <a:pt x="961290" y="1016281"/>
                </a:moveTo>
                <a:cubicBezTo>
                  <a:pt x="919329" y="1016281"/>
                  <a:pt x="880348" y="1030802"/>
                  <a:pt x="848012" y="1055672"/>
                </a:cubicBezTo>
                <a:lnTo>
                  <a:pt x="840702" y="1062537"/>
                </a:lnTo>
                <a:lnTo>
                  <a:pt x="837374" y="1063314"/>
                </a:lnTo>
                <a:lnTo>
                  <a:pt x="101515" y="1702893"/>
                </a:lnTo>
                <a:lnTo>
                  <a:pt x="97622" y="1705094"/>
                </a:lnTo>
                <a:cubicBezTo>
                  <a:pt x="38724" y="1746542"/>
                  <a:pt x="0" y="1816735"/>
                  <a:pt x="0" y="1896348"/>
                </a:cubicBezTo>
                <a:cubicBezTo>
                  <a:pt x="0" y="1960039"/>
                  <a:pt x="24784" y="2017700"/>
                  <a:pt x="64853" y="2059438"/>
                </a:cubicBezTo>
                <a:lnTo>
                  <a:pt x="91842" y="2082635"/>
                </a:lnTo>
                <a:lnTo>
                  <a:pt x="101992" y="2092090"/>
                </a:lnTo>
                <a:cubicBezTo>
                  <a:pt x="108357" y="2097903"/>
                  <a:pt x="115574" y="2104389"/>
                  <a:pt x="123733" y="2111615"/>
                </a:cubicBezTo>
                <a:cubicBezTo>
                  <a:pt x="237962" y="2212786"/>
                  <a:pt x="532703" y="2460997"/>
                  <a:pt x="771034" y="2663258"/>
                </a:cubicBezTo>
                <a:lnTo>
                  <a:pt x="813621" y="2699461"/>
                </a:lnTo>
                <a:lnTo>
                  <a:pt x="818027" y="2705541"/>
                </a:lnTo>
                <a:cubicBezTo>
                  <a:pt x="854691" y="2747279"/>
                  <a:pt x="905342" y="2773095"/>
                  <a:pt x="961290" y="2773095"/>
                </a:cubicBezTo>
                <a:cubicBezTo>
                  <a:pt x="1059199" y="2773095"/>
                  <a:pt x="1140887" y="2694034"/>
                  <a:pt x="1159779" y="2588933"/>
                </a:cubicBezTo>
                <a:lnTo>
                  <a:pt x="1163695" y="2544717"/>
                </a:lnTo>
                <a:lnTo>
                  <a:pt x="1164799" y="2543961"/>
                </a:lnTo>
                <a:cubicBezTo>
                  <a:pt x="1163895" y="2478837"/>
                  <a:pt x="1164798" y="2395625"/>
                  <a:pt x="1163894" y="2330502"/>
                </a:cubicBezTo>
                <a:lnTo>
                  <a:pt x="2533289" y="2320552"/>
                </a:lnTo>
                <a:lnTo>
                  <a:pt x="2534166" y="2319662"/>
                </a:lnTo>
                <a:lnTo>
                  <a:pt x="2544095" y="2319892"/>
                </a:lnTo>
                <a:cubicBezTo>
                  <a:pt x="2613916" y="2314189"/>
                  <a:pt x="2686443" y="2272475"/>
                  <a:pt x="2735798" y="2202087"/>
                </a:cubicBezTo>
                <a:cubicBezTo>
                  <a:pt x="2775283" y="2145778"/>
                  <a:pt x="2792461" y="2081780"/>
                  <a:pt x="2788317" y="2023829"/>
                </a:cubicBezTo>
                <a:lnTo>
                  <a:pt x="2787579" y="2019445"/>
                </a:lnTo>
                <a:lnTo>
                  <a:pt x="2788355" y="1758865"/>
                </a:lnTo>
                <a:lnTo>
                  <a:pt x="2788205" y="1758700"/>
                </a:lnTo>
                <a:lnTo>
                  <a:pt x="2787411" y="1719820"/>
                </a:lnTo>
                <a:cubicBezTo>
                  <a:pt x="2782477" y="1674733"/>
                  <a:pt x="2765411" y="1628176"/>
                  <a:pt x="2735798" y="1585944"/>
                </a:cubicBezTo>
                <a:cubicBezTo>
                  <a:pt x="2686443" y="1515557"/>
                  <a:pt x="2613916" y="1473843"/>
                  <a:pt x="2544094" y="1468140"/>
                </a:cubicBezTo>
                <a:lnTo>
                  <a:pt x="2522539" y="1468639"/>
                </a:lnTo>
                <a:lnTo>
                  <a:pt x="2522435" y="1468525"/>
                </a:lnTo>
                <a:lnTo>
                  <a:pt x="1160276" y="1468524"/>
                </a:lnTo>
                <a:cubicBezTo>
                  <a:pt x="1160879" y="1398879"/>
                  <a:pt x="1163291" y="1331042"/>
                  <a:pt x="1163894" y="1261397"/>
                </a:cubicBezTo>
                <a:lnTo>
                  <a:pt x="1162696" y="1260469"/>
                </a:lnTo>
                <a:lnTo>
                  <a:pt x="1163895" y="1246926"/>
                </a:lnTo>
                <a:cubicBezTo>
                  <a:pt x="1163895" y="1119544"/>
                  <a:pt x="1073186" y="1016281"/>
                  <a:pt x="961290" y="1016281"/>
                </a:cubicBezTo>
                <a:close/>
                <a:moveTo>
                  <a:pt x="4703022" y="0"/>
                </a:moveTo>
                <a:cubicBezTo>
                  <a:pt x="4591127" y="0"/>
                  <a:pt x="4500417" y="103263"/>
                  <a:pt x="4500417" y="230645"/>
                </a:cubicBezTo>
                <a:lnTo>
                  <a:pt x="4501616" y="244188"/>
                </a:lnTo>
                <a:lnTo>
                  <a:pt x="4500418" y="245116"/>
                </a:lnTo>
                <a:cubicBezTo>
                  <a:pt x="4501021" y="314761"/>
                  <a:pt x="4503433" y="382598"/>
                  <a:pt x="4504036" y="452244"/>
                </a:cubicBezTo>
                <a:lnTo>
                  <a:pt x="3141877" y="452244"/>
                </a:lnTo>
                <a:lnTo>
                  <a:pt x="3141773" y="452358"/>
                </a:lnTo>
                <a:lnTo>
                  <a:pt x="3120218" y="451859"/>
                </a:lnTo>
                <a:cubicBezTo>
                  <a:pt x="3050397" y="457562"/>
                  <a:pt x="2977870" y="499276"/>
                  <a:pt x="2928514" y="569663"/>
                </a:cubicBezTo>
                <a:cubicBezTo>
                  <a:pt x="2898901" y="611895"/>
                  <a:pt x="2881835" y="658452"/>
                  <a:pt x="2876901" y="703539"/>
                </a:cubicBezTo>
                <a:lnTo>
                  <a:pt x="2876108" y="742420"/>
                </a:lnTo>
                <a:lnTo>
                  <a:pt x="2875957" y="742584"/>
                </a:lnTo>
                <a:lnTo>
                  <a:pt x="2876733" y="1003164"/>
                </a:lnTo>
                <a:lnTo>
                  <a:pt x="2875995" y="1007549"/>
                </a:lnTo>
                <a:cubicBezTo>
                  <a:pt x="2871851" y="1065499"/>
                  <a:pt x="2889029" y="1129497"/>
                  <a:pt x="2928514" y="1185806"/>
                </a:cubicBezTo>
                <a:cubicBezTo>
                  <a:pt x="2977869" y="1256194"/>
                  <a:pt x="3050396" y="1297908"/>
                  <a:pt x="3120217" y="1303611"/>
                </a:cubicBezTo>
                <a:lnTo>
                  <a:pt x="3130146" y="1303381"/>
                </a:lnTo>
                <a:lnTo>
                  <a:pt x="3131023" y="1304271"/>
                </a:lnTo>
                <a:lnTo>
                  <a:pt x="4500418" y="1314221"/>
                </a:lnTo>
                <a:cubicBezTo>
                  <a:pt x="4499514" y="1379344"/>
                  <a:pt x="4500418" y="1462556"/>
                  <a:pt x="4499513" y="1527680"/>
                </a:cubicBezTo>
                <a:lnTo>
                  <a:pt x="4500617" y="1528436"/>
                </a:lnTo>
                <a:lnTo>
                  <a:pt x="4504533" y="1572652"/>
                </a:lnTo>
                <a:cubicBezTo>
                  <a:pt x="4523426" y="1677753"/>
                  <a:pt x="4605114" y="1756814"/>
                  <a:pt x="4703022" y="1756814"/>
                </a:cubicBezTo>
                <a:cubicBezTo>
                  <a:pt x="4758970" y="1756814"/>
                  <a:pt x="4809621" y="1730998"/>
                  <a:pt x="4846286" y="1689260"/>
                </a:cubicBezTo>
                <a:lnTo>
                  <a:pt x="4850692" y="1683180"/>
                </a:lnTo>
                <a:lnTo>
                  <a:pt x="4893278" y="1646977"/>
                </a:lnTo>
                <a:cubicBezTo>
                  <a:pt x="5131609" y="1444716"/>
                  <a:pt x="5426350" y="1196505"/>
                  <a:pt x="5540579" y="1095335"/>
                </a:cubicBezTo>
                <a:cubicBezTo>
                  <a:pt x="5548738" y="1088109"/>
                  <a:pt x="5555955" y="1081622"/>
                  <a:pt x="5562321" y="1075809"/>
                </a:cubicBezTo>
                <a:lnTo>
                  <a:pt x="5572470" y="1066354"/>
                </a:lnTo>
                <a:lnTo>
                  <a:pt x="5599460" y="1043158"/>
                </a:lnTo>
                <a:cubicBezTo>
                  <a:pt x="5639529" y="1001419"/>
                  <a:pt x="5664312" y="943758"/>
                  <a:pt x="5664312" y="880067"/>
                </a:cubicBezTo>
                <a:cubicBezTo>
                  <a:pt x="5664312" y="800454"/>
                  <a:pt x="5625588" y="730262"/>
                  <a:pt x="5566690" y="688813"/>
                </a:cubicBezTo>
                <a:lnTo>
                  <a:pt x="5562798" y="686612"/>
                </a:lnTo>
                <a:lnTo>
                  <a:pt x="4826939" y="47033"/>
                </a:lnTo>
                <a:lnTo>
                  <a:pt x="4823611" y="46256"/>
                </a:lnTo>
                <a:lnTo>
                  <a:pt x="4816301" y="39391"/>
                </a:lnTo>
                <a:cubicBezTo>
                  <a:pt x="4783965" y="14522"/>
                  <a:pt x="4744983" y="0"/>
                  <a:pt x="4703022" y="0"/>
                </a:cubicBezTo>
                <a:close/>
              </a:path>
            </a:pathLst>
          </a:custGeom>
          <a:solidFill>
            <a:srgbClr val="FFFFFF"/>
          </a:solidFill>
          <a:ln w="25400" cap="flat" cmpd="sng" algn="ctr">
            <a:noFill/>
            <a:prstDash val="solid"/>
          </a:ln>
          <a:effectLst/>
        </p:spPr>
        <p:txBody>
          <a:bodyPr lIns="91420" tIns="45710" rIns="91420" bIns="45710" rtlCol="0" anchor="ctr">
            <a:noAutofit/>
          </a:bodyPr>
          <a:lstStyle/>
          <a:p>
            <a:pPr algn="ctr" defTabSz="456706"/>
            <a:endParaRPr lang="en-US" sz="1350" kern="0" dirty="0">
              <a:solidFill>
                <a:srgbClr val="A6A6A6">
                  <a:lumMod val="50000"/>
                </a:srgbClr>
              </a:solidFill>
              <a:ea typeface="Apple LiGothic Medium"/>
              <a:cs typeface="Apple LiGothic Medium"/>
            </a:endParaRPr>
          </a:p>
        </p:txBody>
      </p:sp>
      <p:sp>
        <p:nvSpPr>
          <p:cNvPr id="182" name="TextBox 181"/>
          <p:cNvSpPr txBox="1"/>
          <p:nvPr/>
        </p:nvSpPr>
        <p:spPr>
          <a:xfrm>
            <a:off x="2844844" y="4272769"/>
            <a:ext cx="5280228" cy="369332"/>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spcAft>
                <a:spcPts val="0"/>
              </a:spcAft>
            </a:pPr>
            <a:r>
              <a:rPr lang="en-US" dirty="0" smtClean="0"/>
              <a:t>Cisco Network Products &amp; “</a:t>
            </a:r>
            <a:r>
              <a:rPr lang="en-US" dirty="0" err="1" smtClean="0"/>
              <a:t>TrustSec</a:t>
            </a:r>
            <a:r>
              <a:rPr lang="en-US" dirty="0" smtClean="0"/>
              <a:t>” Architecture</a:t>
            </a:r>
            <a:endParaRPr lang="en-US" altLang="ja-JP" sz="1400" dirty="0" smtClean="0"/>
          </a:p>
        </p:txBody>
      </p:sp>
      <p:sp>
        <p:nvSpPr>
          <p:cNvPr id="183" name="Rectangle 182"/>
          <p:cNvSpPr/>
          <p:nvPr/>
        </p:nvSpPr>
        <p:spPr>
          <a:xfrm>
            <a:off x="-8789" y="3866591"/>
            <a:ext cx="9152789" cy="325862"/>
          </a:xfrm>
          <a:prstGeom prst="rect">
            <a:avLst/>
          </a:prstGeom>
          <a:solidFill>
            <a:schemeClr val="accent2">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t>さらなるセキュリティ対策でより高度なセキュリティを実現！</a:t>
            </a:r>
            <a:endParaRPr lang="en-US" dirty="0" smtClean="0"/>
          </a:p>
        </p:txBody>
      </p:sp>
    </p:spTree>
    <p:extLst>
      <p:ext uri="{BB962C8B-B14F-4D97-AF65-F5344CB8AC3E}">
        <p14:creationId xmlns:p14="http://schemas.microsoft.com/office/powerpoint/2010/main" val="1232019347"/>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27"/>
          <p:cNvSpPr/>
          <p:nvPr/>
        </p:nvSpPr>
        <p:spPr>
          <a:xfrm>
            <a:off x="1312333" y="2040467"/>
            <a:ext cx="660400" cy="84666"/>
          </a:xfrm>
          <a:custGeom>
            <a:avLst/>
            <a:gdLst>
              <a:gd name="connsiteX0" fmla="*/ 0 w 660400"/>
              <a:gd name="connsiteY0" fmla="*/ 84666 h 84666"/>
              <a:gd name="connsiteX1" fmla="*/ 160867 w 660400"/>
              <a:gd name="connsiteY1" fmla="*/ 0 h 84666"/>
              <a:gd name="connsiteX2" fmla="*/ 660400 w 660400"/>
              <a:gd name="connsiteY2" fmla="*/ 33866 h 84666"/>
            </a:gdLst>
            <a:ahLst/>
            <a:cxnLst>
              <a:cxn ang="0">
                <a:pos x="connsiteX0" y="connsiteY0"/>
              </a:cxn>
              <a:cxn ang="0">
                <a:pos x="connsiteX1" y="connsiteY1"/>
              </a:cxn>
              <a:cxn ang="0">
                <a:pos x="connsiteX2" y="connsiteY2"/>
              </a:cxn>
            </a:cxnLst>
            <a:rect l="l" t="t" r="r" b="b"/>
            <a:pathLst>
              <a:path w="660400" h="84666">
                <a:moveTo>
                  <a:pt x="0" y="84666"/>
                </a:moveTo>
                <a:cubicBezTo>
                  <a:pt x="25400" y="46566"/>
                  <a:pt x="50800" y="8467"/>
                  <a:pt x="160867" y="0"/>
                </a:cubicBezTo>
                <a:lnTo>
                  <a:pt x="660400" y="33866"/>
                </a:lnTo>
              </a:path>
            </a:pathLst>
          </a:custGeom>
          <a:noFill/>
          <a:ln w="9525" cap="rnd">
            <a:solidFill>
              <a:schemeClr val="accent2">
                <a:lumMod val="60000"/>
                <a:lumOff val="40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1295400" y="2650067"/>
            <a:ext cx="643467" cy="235356"/>
          </a:xfrm>
          <a:custGeom>
            <a:avLst/>
            <a:gdLst>
              <a:gd name="connsiteX0" fmla="*/ 0 w 643467"/>
              <a:gd name="connsiteY0" fmla="*/ 152400 h 235356"/>
              <a:gd name="connsiteX1" fmla="*/ 186267 w 643467"/>
              <a:gd name="connsiteY1" fmla="*/ 228600 h 235356"/>
              <a:gd name="connsiteX2" fmla="*/ 643467 w 643467"/>
              <a:gd name="connsiteY2" fmla="*/ 0 h 235356"/>
            </a:gdLst>
            <a:ahLst/>
            <a:cxnLst>
              <a:cxn ang="0">
                <a:pos x="connsiteX0" y="connsiteY0"/>
              </a:cxn>
              <a:cxn ang="0">
                <a:pos x="connsiteX1" y="connsiteY1"/>
              </a:cxn>
              <a:cxn ang="0">
                <a:pos x="connsiteX2" y="connsiteY2"/>
              </a:cxn>
            </a:cxnLst>
            <a:rect l="l" t="t" r="r" b="b"/>
            <a:pathLst>
              <a:path w="643467" h="235356">
                <a:moveTo>
                  <a:pt x="0" y="152400"/>
                </a:moveTo>
                <a:cubicBezTo>
                  <a:pt x="39511" y="203200"/>
                  <a:pt x="79023" y="254000"/>
                  <a:pt x="186267" y="228600"/>
                </a:cubicBezTo>
                <a:cubicBezTo>
                  <a:pt x="293511" y="203200"/>
                  <a:pt x="643467" y="0"/>
                  <a:pt x="643467" y="0"/>
                </a:cubicBezTo>
              </a:path>
            </a:pathLst>
          </a:custGeom>
          <a:noFill/>
          <a:ln w="9525" cap="rnd">
            <a:solidFill>
              <a:schemeClr val="accent2">
                <a:lumMod val="60000"/>
                <a:lumOff val="40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346200" y="2785533"/>
            <a:ext cx="694267" cy="895460"/>
          </a:xfrm>
          <a:custGeom>
            <a:avLst/>
            <a:gdLst>
              <a:gd name="connsiteX0" fmla="*/ 0 w 694267"/>
              <a:gd name="connsiteY0" fmla="*/ 753534 h 895460"/>
              <a:gd name="connsiteX1" fmla="*/ 220133 w 694267"/>
              <a:gd name="connsiteY1" fmla="*/ 838200 h 895460"/>
              <a:gd name="connsiteX2" fmla="*/ 694267 w 694267"/>
              <a:gd name="connsiteY2" fmla="*/ 0 h 895460"/>
            </a:gdLst>
            <a:ahLst/>
            <a:cxnLst>
              <a:cxn ang="0">
                <a:pos x="connsiteX0" y="connsiteY0"/>
              </a:cxn>
              <a:cxn ang="0">
                <a:pos x="connsiteX1" y="connsiteY1"/>
              </a:cxn>
              <a:cxn ang="0">
                <a:pos x="connsiteX2" y="connsiteY2"/>
              </a:cxn>
            </a:cxnLst>
            <a:rect l="l" t="t" r="r" b="b"/>
            <a:pathLst>
              <a:path w="694267" h="895460">
                <a:moveTo>
                  <a:pt x="0" y="753534"/>
                </a:moveTo>
                <a:cubicBezTo>
                  <a:pt x="52211" y="858661"/>
                  <a:pt x="104422" y="963789"/>
                  <a:pt x="220133" y="838200"/>
                </a:cubicBezTo>
                <a:cubicBezTo>
                  <a:pt x="335844" y="712611"/>
                  <a:pt x="694267" y="0"/>
                  <a:pt x="694267" y="0"/>
                </a:cubicBezTo>
              </a:path>
            </a:pathLst>
          </a:custGeom>
          <a:noFill/>
          <a:ln w="9525" cap="rnd">
            <a:solidFill>
              <a:schemeClr val="accent2">
                <a:lumMod val="60000"/>
                <a:lumOff val="40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1261533" y="1331454"/>
            <a:ext cx="922867" cy="565079"/>
          </a:xfrm>
          <a:custGeom>
            <a:avLst/>
            <a:gdLst>
              <a:gd name="connsiteX0" fmla="*/ 0 w 922867"/>
              <a:gd name="connsiteY0" fmla="*/ 150213 h 565079"/>
              <a:gd name="connsiteX1" fmla="*/ 237067 w 922867"/>
              <a:gd name="connsiteY1" fmla="*/ 23213 h 565079"/>
              <a:gd name="connsiteX2" fmla="*/ 922867 w 922867"/>
              <a:gd name="connsiteY2" fmla="*/ 565079 h 565079"/>
            </a:gdLst>
            <a:ahLst/>
            <a:cxnLst>
              <a:cxn ang="0">
                <a:pos x="connsiteX0" y="connsiteY0"/>
              </a:cxn>
              <a:cxn ang="0">
                <a:pos x="connsiteX1" y="connsiteY1"/>
              </a:cxn>
              <a:cxn ang="0">
                <a:pos x="connsiteX2" y="connsiteY2"/>
              </a:cxn>
            </a:cxnLst>
            <a:rect l="l" t="t" r="r" b="b"/>
            <a:pathLst>
              <a:path w="922867" h="565079">
                <a:moveTo>
                  <a:pt x="0" y="150213"/>
                </a:moveTo>
                <a:cubicBezTo>
                  <a:pt x="41628" y="52141"/>
                  <a:pt x="83256" y="-45931"/>
                  <a:pt x="237067" y="23213"/>
                </a:cubicBezTo>
                <a:cubicBezTo>
                  <a:pt x="390878" y="92357"/>
                  <a:pt x="922867" y="565079"/>
                  <a:pt x="922867" y="565079"/>
                </a:cubicBezTo>
              </a:path>
            </a:pathLst>
          </a:custGeom>
          <a:noFill/>
          <a:ln w="9525" cap="rnd">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1314994" y="704312"/>
            <a:ext cx="984069" cy="1202865"/>
          </a:xfrm>
          <a:custGeom>
            <a:avLst/>
            <a:gdLst>
              <a:gd name="connsiteX0" fmla="*/ 0 w 984069"/>
              <a:gd name="connsiteY0" fmla="*/ 105585 h 1202865"/>
              <a:gd name="connsiteX1" fmla="*/ 339635 w 984069"/>
              <a:gd name="connsiteY1" fmla="*/ 105585 h 1202865"/>
              <a:gd name="connsiteX2" fmla="*/ 984069 w 984069"/>
              <a:gd name="connsiteY2" fmla="*/ 1202865 h 1202865"/>
            </a:gdLst>
            <a:ahLst/>
            <a:cxnLst>
              <a:cxn ang="0">
                <a:pos x="connsiteX0" y="connsiteY0"/>
              </a:cxn>
              <a:cxn ang="0">
                <a:pos x="connsiteX1" y="connsiteY1"/>
              </a:cxn>
              <a:cxn ang="0">
                <a:pos x="connsiteX2" y="connsiteY2"/>
              </a:cxn>
            </a:cxnLst>
            <a:rect l="l" t="t" r="r" b="b"/>
            <a:pathLst>
              <a:path w="984069" h="1202865">
                <a:moveTo>
                  <a:pt x="0" y="105585"/>
                </a:moveTo>
                <a:cubicBezTo>
                  <a:pt x="87812" y="14145"/>
                  <a:pt x="175624" y="-77295"/>
                  <a:pt x="339635" y="105585"/>
                </a:cubicBezTo>
                <a:cubicBezTo>
                  <a:pt x="503646" y="288465"/>
                  <a:pt x="984069" y="1202865"/>
                  <a:pt x="984069" y="1202865"/>
                </a:cubicBezTo>
              </a:path>
            </a:pathLst>
          </a:custGeom>
          <a:noFill/>
          <a:ln w="9525" cap="rnd">
            <a:solidFill>
              <a:schemeClr val="accent2">
                <a:lumMod val="60000"/>
                <a:lumOff val="40000"/>
              </a:schemeClr>
            </a:solidFill>
            <a:headEnd type="none" w="med" len="med"/>
            <a:tailEnd type="triangle" w="med" len="me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ed Rectangular Callout 222"/>
          <p:cNvSpPr/>
          <p:nvPr/>
        </p:nvSpPr>
        <p:spPr>
          <a:xfrm>
            <a:off x="4064463" y="651896"/>
            <a:ext cx="2807820" cy="2573988"/>
          </a:xfrm>
          <a:prstGeom prst="wedgeRoundRectCallout">
            <a:avLst>
              <a:gd name="adj1" fmla="val -47142"/>
              <a:gd name="adj2" fmla="val -17710"/>
              <a:gd name="adj3" fmla="val 16667"/>
            </a:avLst>
          </a:prstGeom>
          <a:solidFill>
            <a:schemeClr val="bg1"/>
          </a:solidFill>
          <a:ln cap="rnd">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p>
        </p:txBody>
      </p:sp>
      <p:sp>
        <p:nvSpPr>
          <p:cNvPr id="84" name="Line 104"/>
          <p:cNvSpPr>
            <a:spLocks noChangeShapeType="1"/>
          </p:cNvSpPr>
          <p:nvPr/>
        </p:nvSpPr>
        <p:spPr bwMode="auto">
          <a:xfrm>
            <a:off x="0" y="4368999"/>
            <a:ext cx="9144000" cy="0"/>
          </a:xfrm>
          <a:prstGeom prst="line">
            <a:avLst/>
          </a:prstGeom>
          <a:noFill/>
          <a:ln w="25400" cap="flat">
            <a:solidFill>
              <a:schemeClr val="bg2">
                <a:lumMod val="75000"/>
              </a:schemeClr>
            </a:solidFill>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88" name="TextBox 87"/>
          <p:cNvSpPr txBox="1"/>
          <p:nvPr/>
        </p:nvSpPr>
        <p:spPr>
          <a:xfrm>
            <a:off x="3271596" y="4368835"/>
            <a:ext cx="2279791"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キャンパス、オープン エリア</a:t>
            </a:r>
            <a:endParaRPr lang="en-US" sz="1400" dirty="0" smtClean="0">
              <a:solidFill>
                <a:schemeClr val="tx2">
                  <a:lumMod val="75000"/>
                </a:schemeClr>
              </a:solidFill>
            </a:endParaRPr>
          </a:p>
        </p:txBody>
      </p:sp>
      <p:sp>
        <p:nvSpPr>
          <p:cNvPr id="89" name="TextBox 88"/>
          <p:cNvSpPr txBox="1"/>
          <p:nvPr/>
        </p:nvSpPr>
        <p:spPr>
          <a:xfrm>
            <a:off x="7164778" y="4368832"/>
            <a:ext cx="1478290" cy="307777"/>
          </a:xfrm>
          <a:prstGeom prst="rect">
            <a:avLst/>
          </a:prstGeom>
          <a:noFill/>
          <a:effectLst>
            <a:outerShdw blurRad="50800" dist="50800" dir="5400000" sx="95000" sy="95000" algn="ctr" rotWithShape="0">
              <a:srgbClr val="000000">
                <a:alpha val="43137"/>
              </a:srgbClr>
            </a:outerShdw>
          </a:effectLst>
        </p:spPr>
        <p:txBody>
          <a:bodyPr wrap="none" rtlCol="0">
            <a:spAutoFit/>
          </a:bodyPr>
          <a:lstStyle/>
          <a:p>
            <a:pPr algn="ctr">
              <a:spcAft>
                <a:spcPts val="0"/>
              </a:spcAft>
            </a:pPr>
            <a:r>
              <a:rPr lang="ja-JP" altLang="en-US" sz="1400" dirty="0" smtClean="0">
                <a:solidFill>
                  <a:schemeClr val="tx2">
                    <a:lumMod val="75000"/>
                  </a:schemeClr>
                </a:solidFill>
              </a:rPr>
              <a:t>業務、研究</a:t>
            </a:r>
            <a:r>
              <a:rPr lang="ja-JP" altLang="en-US" sz="1400" dirty="0" smtClean="0">
                <a:solidFill>
                  <a:schemeClr val="tx2">
                    <a:lumMod val="75000"/>
                  </a:schemeClr>
                </a:solidFill>
              </a:rPr>
              <a:t>エリア</a:t>
            </a:r>
            <a:endParaRPr lang="en-US" sz="1400" dirty="0" smtClean="0">
              <a:solidFill>
                <a:schemeClr val="tx2">
                  <a:lumMod val="75000"/>
                </a:schemeClr>
              </a:solidFill>
            </a:endParaRPr>
          </a:p>
        </p:txBody>
      </p:sp>
      <p:sp>
        <p:nvSpPr>
          <p:cNvPr id="183" name="Rectangle 182"/>
          <p:cNvSpPr/>
          <p:nvPr/>
        </p:nvSpPr>
        <p:spPr>
          <a:xfrm>
            <a:off x="0" y="0"/>
            <a:ext cx="4940928" cy="138205"/>
          </a:xfrm>
          <a:prstGeom prst="rect">
            <a:avLst/>
          </a:prstGeom>
          <a:solidFill>
            <a:schemeClr val="bg1"/>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smtClean="0">
              <a:solidFill>
                <a:srgbClr val="FFFFFF"/>
              </a:solidFill>
            </a:endParaRPr>
          </a:p>
        </p:txBody>
      </p:sp>
      <p:grpSp>
        <p:nvGrpSpPr>
          <p:cNvPr id="177" name="Group 176"/>
          <p:cNvGrpSpPr/>
          <p:nvPr/>
        </p:nvGrpSpPr>
        <p:grpSpPr>
          <a:xfrm>
            <a:off x="4072646" y="3668789"/>
            <a:ext cx="640756" cy="688702"/>
            <a:chOff x="7689453" y="3762134"/>
            <a:chExt cx="381000" cy="738187"/>
          </a:xfrm>
        </p:grpSpPr>
        <p:sp>
          <p:nvSpPr>
            <p:cNvPr id="179" name="Freeform 347"/>
            <p:cNvSpPr>
              <a:spLocks noChangeArrowheads="1"/>
            </p:cNvSpPr>
            <p:nvPr/>
          </p:nvSpPr>
          <p:spPr bwMode="auto">
            <a:xfrm>
              <a:off x="7689453" y="3762134"/>
              <a:ext cx="381000" cy="736203"/>
            </a:xfrm>
            <a:custGeom>
              <a:avLst/>
              <a:gdLst>
                <a:gd name="T0" fmla="*/ 846 w 847"/>
                <a:gd name="T1" fmla="*/ 1637 h 1638"/>
                <a:gd name="T2" fmla="*/ 846 w 847"/>
                <a:gd name="T3" fmla="*/ 395 h 1638"/>
                <a:gd name="T4" fmla="*/ 423 w 847"/>
                <a:gd name="T5" fmla="*/ 0 h 1638"/>
                <a:gd name="T6" fmla="*/ 0 w 847"/>
                <a:gd name="T7" fmla="*/ 395 h 1638"/>
                <a:gd name="T8" fmla="*/ 0 w 847"/>
                <a:gd name="T9" fmla="*/ 1637 h 1638"/>
              </a:gdLst>
              <a:ahLst/>
              <a:cxnLst>
                <a:cxn ang="0">
                  <a:pos x="T0" y="T1"/>
                </a:cxn>
                <a:cxn ang="0">
                  <a:pos x="T2" y="T3"/>
                </a:cxn>
                <a:cxn ang="0">
                  <a:pos x="T4" y="T5"/>
                </a:cxn>
                <a:cxn ang="0">
                  <a:pos x="T6" y="T7"/>
                </a:cxn>
                <a:cxn ang="0">
                  <a:pos x="T8" y="T9"/>
                </a:cxn>
              </a:cxnLst>
              <a:rect l="0" t="0" r="r" b="b"/>
              <a:pathLst>
                <a:path w="847" h="1638">
                  <a:moveTo>
                    <a:pt x="846" y="1637"/>
                  </a:moveTo>
                  <a:lnTo>
                    <a:pt x="846" y="395"/>
                  </a:lnTo>
                  <a:lnTo>
                    <a:pt x="423" y="0"/>
                  </a:lnTo>
                  <a:lnTo>
                    <a:pt x="0" y="395"/>
                  </a:lnTo>
                  <a:lnTo>
                    <a:pt x="0" y="1637"/>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82" name="Freeform 348"/>
            <p:cNvSpPr>
              <a:spLocks noChangeArrowheads="1"/>
            </p:cNvSpPr>
            <p:nvPr/>
          </p:nvSpPr>
          <p:spPr bwMode="auto">
            <a:xfrm>
              <a:off x="7739063"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5" name="Freeform 349"/>
            <p:cNvSpPr>
              <a:spLocks noChangeArrowheads="1"/>
            </p:cNvSpPr>
            <p:nvPr/>
          </p:nvSpPr>
          <p:spPr bwMode="auto">
            <a:xfrm>
              <a:off x="7967265" y="4295930"/>
              <a:ext cx="51594" cy="89298"/>
            </a:xfrm>
            <a:custGeom>
              <a:avLst/>
              <a:gdLst>
                <a:gd name="T0" fmla="*/ 56 w 113"/>
                <a:gd name="T1" fmla="*/ 198 h 199"/>
                <a:gd name="T2" fmla="*/ 0 w 113"/>
                <a:gd name="T3" fmla="*/ 198 h 199"/>
                <a:gd name="T4" fmla="*/ 0 w 113"/>
                <a:gd name="T5" fmla="*/ 0 h 199"/>
                <a:gd name="T6" fmla="*/ 112 w 113"/>
                <a:gd name="T7" fmla="*/ 0 h 199"/>
                <a:gd name="T8" fmla="*/ 112 w 113"/>
                <a:gd name="T9" fmla="*/ 198 h 199"/>
                <a:gd name="T10" fmla="*/ 56 w 113"/>
                <a:gd name="T11" fmla="*/ 198 h 199"/>
              </a:gdLst>
              <a:ahLst/>
              <a:cxnLst>
                <a:cxn ang="0">
                  <a:pos x="T0" y="T1"/>
                </a:cxn>
                <a:cxn ang="0">
                  <a:pos x="T2" y="T3"/>
                </a:cxn>
                <a:cxn ang="0">
                  <a:pos x="T4" y="T5"/>
                </a:cxn>
                <a:cxn ang="0">
                  <a:pos x="T6" y="T7"/>
                </a:cxn>
                <a:cxn ang="0">
                  <a:pos x="T8" y="T9"/>
                </a:cxn>
                <a:cxn ang="0">
                  <a:pos x="T10" y="T11"/>
                </a:cxn>
              </a:cxnLst>
              <a:rect l="0" t="0" r="r" b="b"/>
              <a:pathLst>
                <a:path w="113" h="199">
                  <a:moveTo>
                    <a:pt x="56" y="198"/>
                  </a:moveTo>
                  <a:lnTo>
                    <a:pt x="0" y="198"/>
                  </a:lnTo>
                  <a:lnTo>
                    <a:pt x="0" y="0"/>
                  </a:lnTo>
                  <a:lnTo>
                    <a:pt x="112" y="0"/>
                  </a:lnTo>
                  <a:lnTo>
                    <a:pt x="112" y="198"/>
                  </a:lnTo>
                  <a:lnTo>
                    <a:pt x="56" y="198"/>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6" name="Freeform 350"/>
            <p:cNvSpPr>
              <a:spLocks noChangeArrowheads="1"/>
            </p:cNvSpPr>
            <p:nvPr/>
          </p:nvSpPr>
          <p:spPr bwMode="auto">
            <a:xfrm>
              <a:off x="7840265" y="4143134"/>
              <a:ext cx="77391" cy="101203"/>
            </a:xfrm>
            <a:custGeom>
              <a:avLst/>
              <a:gdLst>
                <a:gd name="T0" fmla="*/ 85 w 171"/>
                <a:gd name="T1" fmla="*/ 225 h 226"/>
                <a:gd name="T2" fmla="*/ 0 w 171"/>
                <a:gd name="T3" fmla="*/ 225 h 226"/>
                <a:gd name="T4" fmla="*/ 0 w 171"/>
                <a:gd name="T5" fmla="*/ 0 h 226"/>
                <a:gd name="T6" fmla="*/ 170 w 171"/>
                <a:gd name="T7" fmla="*/ 0 h 226"/>
                <a:gd name="T8" fmla="*/ 170 w 171"/>
                <a:gd name="T9" fmla="*/ 225 h 226"/>
                <a:gd name="T10" fmla="*/ 85 w 171"/>
                <a:gd name="T11" fmla="*/ 225 h 226"/>
              </a:gdLst>
              <a:ahLst/>
              <a:cxnLst>
                <a:cxn ang="0">
                  <a:pos x="T0" y="T1"/>
                </a:cxn>
                <a:cxn ang="0">
                  <a:pos x="T2" y="T3"/>
                </a:cxn>
                <a:cxn ang="0">
                  <a:pos x="T4" y="T5"/>
                </a:cxn>
                <a:cxn ang="0">
                  <a:pos x="T6" y="T7"/>
                </a:cxn>
                <a:cxn ang="0">
                  <a:pos x="T8" y="T9"/>
                </a:cxn>
                <a:cxn ang="0">
                  <a:pos x="T10" y="T11"/>
                </a:cxn>
              </a:cxnLst>
              <a:rect l="0" t="0" r="r" b="b"/>
              <a:pathLst>
                <a:path w="171" h="226">
                  <a:moveTo>
                    <a:pt x="85" y="225"/>
                  </a:moveTo>
                  <a:lnTo>
                    <a:pt x="0" y="225"/>
                  </a:lnTo>
                  <a:lnTo>
                    <a:pt x="0" y="0"/>
                  </a:lnTo>
                  <a:lnTo>
                    <a:pt x="170" y="0"/>
                  </a:lnTo>
                  <a:lnTo>
                    <a:pt x="170" y="225"/>
                  </a:lnTo>
                  <a:lnTo>
                    <a:pt x="85"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7" name="Freeform 351"/>
            <p:cNvSpPr>
              <a:spLocks noChangeArrowheads="1"/>
            </p:cNvSpPr>
            <p:nvPr/>
          </p:nvSpPr>
          <p:spPr bwMode="auto">
            <a:xfrm>
              <a:off x="7955359" y="4143134"/>
              <a:ext cx="63500" cy="101203"/>
            </a:xfrm>
            <a:custGeom>
              <a:avLst/>
              <a:gdLst>
                <a:gd name="T0" fmla="*/ 71 w 142"/>
                <a:gd name="T1" fmla="*/ 225 h 226"/>
                <a:gd name="T2" fmla="*/ 0 w 142"/>
                <a:gd name="T3" fmla="*/ 225 h 226"/>
                <a:gd name="T4" fmla="*/ 0 w 142"/>
                <a:gd name="T5" fmla="*/ 0 h 226"/>
                <a:gd name="T6" fmla="*/ 141 w 142"/>
                <a:gd name="T7" fmla="*/ 0 h 226"/>
                <a:gd name="T8" fmla="*/ 141 w 142"/>
                <a:gd name="T9" fmla="*/ 225 h 226"/>
                <a:gd name="T10" fmla="*/ 71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1" y="225"/>
                  </a:moveTo>
                  <a:lnTo>
                    <a:pt x="0" y="225"/>
                  </a:lnTo>
                  <a:lnTo>
                    <a:pt x="0" y="0"/>
                  </a:lnTo>
                  <a:lnTo>
                    <a:pt x="141" y="0"/>
                  </a:lnTo>
                  <a:lnTo>
                    <a:pt x="141" y="225"/>
                  </a:lnTo>
                  <a:lnTo>
                    <a:pt x="71"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8" name="Freeform 352"/>
            <p:cNvSpPr>
              <a:spLocks noChangeArrowheads="1"/>
            </p:cNvSpPr>
            <p:nvPr/>
          </p:nvSpPr>
          <p:spPr bwMode="auto">
            <a:xfrm>
              <a:off x="7739063" y="4143134"/>
              <a:ext cx="63500" cy="101203"/>
            </a:xfrm>
            <a:custGeom>
              <a:avLst/>
              <a:gdLst>
                <a:gd name="T0" fmla="*/ 70 w 142"/>
                <a:gd name="T1" fmla="*/ 225 h 226"/>
                <a:gd name="T2" fmla="*/ 0 w 142"/>
                <a:gd name="T3" fmla="*/ 225 h 226"/>
                <a:gd name="T4" fmla="*/ 0 w 142"/>
                <a:gd name="T5" fmla="*/ 0 h 226"/>
                <a:gd name="T6" fmla="*/ 141 w 142"/>
                <a:gd name="T7" fmla="*/ 0 h 226"/>
                <a:gd name="T8" fmla="*/ 141 w 142"/>
                <a:gd name="T9" fmla="*/ 225 h 226"/>
                <a:gd name="T10" fmla="*/ 70 w 142"/>
                <a:gd name="T11" fmla="*/ 225 h 226"/>
              </a:gdLst>
              <a:ahLst/>
              <a:cxnLst>
                <a:cxn ang="0">
                  <a:pos x="T0" y="T1"/>
                </a:cxn>
                <a:cxn ang="0">
                  <a:pos x="T2" y="T3"/>
                </a:cxn>
                <a:cxn ang="0">
                  <a:pos x="T4" y="T5"/>
                </a:cxn>
                <a:cxn ang="0">
                  <a:pos x="T6" y="T7"/>
                </a:cxn>
                <a:cxn ang="0">
                  <a:pos x="T8" y="T9"/>
                </a:cxn>
                <a:cxn ang="0">
                  <a:pos x="T10" y="T11"/>
                </a:cxn>
              </a:cxnLst>
              <a:rect l="0" t="0" r="r" b="b"/>
              <a:pathLst>
                <a:path w="142" h="226">
                  <a:moveTo>
                    <a:pt x="70" y="225"/>
                  </a:moveTo>
                  <a:lnTo>
                    <a:pt x="0" y="225"/>
                  </a:lnTo>
                  <a:lnTo>
                    <a:pt x="0" y="0"/>
                  </a:lnTo>
                  <a:lnTo>
                    <a:pt x="141" y="0"/>
                  </a:lnTo>
                  <a:lnTo>
                    <a:pt x="141" y="225"/>
                  </a:lnTo>
                  <a:lnTo>
                    <a:pt x="70" y="225"/>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89" name="Freeform 353"/>
            <p:cNvSpPr>
              <a:spLocks noChangeArrowheads="1"/>
            </p:cNvSpPr>
            <p:nvPr/>
          </p:nvSpPr>
          <p:spPr bwMode="auto">
            <a:xfrm>
              <a:off x="7840265" y="3990336"/>
              <a:ext cx="77391" cy="101204"/>
            </a:xfrm>
            <a:custGeom>
              <a:avLst/>
              <a:gdLst>
                <a:gd name="T0" fmla="*/ 85 w 171"/>
                <a:gd name="T1" fmla="*/ 226 h 227"/>
                <a:gd name="T2" fmla="*/ 0 w 171"/>
                <a:gd name="T3" fmla="*/ 226 h 227"/>
                <a:gd name="T4" fmla="*/ 0 w 171"/>
                <a:gd name="T5" fmla="*/ 0 h 227"/>
                <a:gd name="T6" fmla="*/ 170 w 171"/>
                <a:gd name="T7" fmla="*/ 0 h 227"/>
                <a:gd name="T8" fmla="*/ 170 w 171"/>
                <a:gd name="T9" fmla="*/ 226 h 227"/>
                <a:gd name="T10" fmla="*/ 85 w 171"/>
                <a:gd name="T11" fmla="*/ 226 h 227"/>
              </a:gdLst>
              <a:ahLst/>
              <a:cxnLst>
                <a:cxn ang="0">
                  <a:pos x="T0" y="T1"/>
                </a:cxn>
                <a:cxn ang="0">
                  <a:pos x="T2" y="T3"/>
                </a:cxn>
                <a:cxn ang="0">
                  <a:pos x="T4" y="T5"/>
                </a:cxn>
                <a:cxn ang="0">
                  <a:pos x="T6" y="T7"/>
                </a:cxn>
                <a:cxn ang="0">
                  <a:pos x="T8" y="T9"/>
                </a:cxn>
                <a:cxn ang="0">
                  <a:pos x="T10" y="T11"/>
                </a:cxn>
              </a:cxnLst>
              <a:rect l="0" t="0" r="r" b="b"/>
              <a:pathLst>
                <a:path w="171" h="227">
                  <a:moveTo>
                    <a:pt x="85" y="226"/>
                  </a:moveTo>
                  <a:lnTo>
                    <a:pt x="0" y="226"/>
                  </a:lnTo>
                  <a:lnTo>
                    <a:pt x="0" y="0"/>
                  </a:lnTo>
                  <a:lnTo>
                    <a:pt x="170" y="0"/>
                  </a:lnTo>
                  <a:lnTo>
                    <a:pt x="170" y="226"/>
                  </a:lnTo>
                  <a:lnTo>
                    <a:pt x="85"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0" name="Freeform 354"/>
            <p:cNvSpPr>
              <a:spLocks noChangeArrowheads="1"/>
            </p:cNvSpPr>
            <p:nvPr/>
          </p:nvSpPr>
          <p:spPr bwMode="auto">
            <a:xfrm>
              <a:off x="7955359" y="3990336"/>
              <a:ext cx="63500" cy="101204"/>
            </a:xfrm>
            <a:custGeom>
              <a:avLst/>
              <a:gdLst>
                <a:gd name="T0" fmla="*/ 71 w 142"/>
                <a:gd name="T1" fmla="*/ 226 h 227"/>
                <a:gd name="T2" fmla="*/ 0 w 142"/>
                <a:gd name="T3" fmla="*/ 226 h 227"/>
                <a:gd name="T4" fmla="*/ 0 w 142"/>
                <a:gd name="T5" fmla="*/ 0 h 227"/>
                <a:gd name="T6" fmla="*/ 141 w 142"/>
                <a:gd name="T7" fmla="*/ 0 h 227"/>
                <a:gd name="T8" fmla="*/ 141 w 142"/>
                <a:gd name="T9" fmla="*/ 226 h 227"/>
                <a:gd name="T10" fmla="*/ 71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1" y="226"/>
                  </a:moveTo>
                  <a:lnTo>
                    <a:pt x="0" y="226"/>
                  </a:lnTo>
                  <a:lnTo>
                    <a:pt x="0" y="0"/>
                  </a:lnTo>
                  <a:lnTo>
                    <a:pt x="141" y="0"/>
                  </a:lnTo>
                  <a:lnTo>
                    <a:pt x="141" y="226"/>
                  </a:lnTo>
                  <a:lnTo>
                    <a:pt x="71"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1" name="Freeform 355"/>
            <p:cNvSpPr>
              <a:spLocks noChangeArrowheads="1"/>
            </p:cNvSpPr>
            <p:nvPr/>
          </p:nvSpPr>
          <p:spPr bwMode="auto">
            <a:xfrm>
              <a:off x="7739063" y="3990336"/>
              <a:ext cx="63500" cy="101204"/>
            </a:xfrm>
            <a:custGeom>
              <a:avLst/>
              <a:gdLst>
                <a:gd name="T0" fmla="*/ 70 w 142"/>
                <a:gd name="T1" fmla="*/ 226 h 227"/>
                <a:gd name="T2" fmla="*/ 0 w 142"/>
                <a:gd name="T3" fmla="*/ 226 h 227"/>
                <a:gd name="T4" fmla="*/ 0 w 142"/>
                <a:gd name="T5" fmla="*/ 0 h 227"/>
                <a:gd name="T6" fmla="*/ 141 w 142"/>
                <a:gd name="T7" fmla="*/ 0 h 227"/>
                <a:gd name="T8" fmla="*/ 141 w 142"/>
                <a:gd name="T9" fmla="*/ 226 h 227"/>
                <a:gd name="T10" fmla="*/ 70 w 142"/>
                <a:gd name="T11" fmla="*/ 226 h 227"/>
              </a:gdLst>
              <a:ahLst/>
              <a:cxnLst>
                <a:cxn ang="0">
                  <a:pos x="T0" y="T1"/>
                </a:cxn>
                <a:cxn ang="0">
                  <a:pos x="T2" y="T3"/>
                </a:cxn>
                <a:cxn ang="0">
                  <a:pos x="T4" y="T5"/>
                </a:cxn>
                <a:cxn ang="0">
                  <a:pos x="T6" y="T7"/>
                </a:cxn>
                <a:cxn ang="0">
                  <a:pos x="T8" y="T9"/>
                </a:cxn>
                <a:cxn ang="0">
                  <a:pos x="T10" y="T11"/>
                </a:cxn>
              </a:cxnLst>
              <a:rect l="0" t="0" r="r" b="b"/>
              <a:pathLst>
                <a:path w="142" h="227">
                  <a:moveTo>
                    <a:pt x="70" y="226"/>
                  </a:moveTo>
                  <a:lnTo>
                    <a:pt x="0" y="226"/>
                  </a:lnTo>
                  <a:lnTo>
                    <a:pt x="0" y="0"/>
                  </a:lnTo>
                  <a:lnTo>
                    <a:pt x="141" y="0"/>
                  </a:lnTo>
                  <a:lnTo>
                    <a:pt x="141" y="226"/>
                  </a:lnTo>
                  <a:lnTo>
                    <a:pt x="70" y="226"/>
                  </a:ln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2" name="Freeform 356"/>
            <p:cNvSpPr>
              <a:spLocks noChangeArrowheads="1"/>
            </p:cNvSpPr>
            <p:nvPr/>
          </p:nvSpPr>
          <p:spPr bwMode="auto">
            <a:xfrm>
              <a:off x="7828359" y="4295930"/>
              <a:ext cx="101204" cy="204391"/>
            </a:xfrm>
            <a:custGeom>
              <a:avLst/>
              <a:gdLst>
                <a:gd name="T0" fmla="*/ 226 w 227"/>
                <a:gd name="T1" fmla="*/ 452 h 453"/>
                <a:gd name="T2" fmla="*/ 226 w 227"/>
                <a:gd name="T3" fmla="*/ 0 h 453"/>
                <a:gd name="T4" fmla="*/ 0 w 227"/>
                <a:gd name="T5" fmla="*/ 0 h 453"/>
                <a:gd name="T6" fmla="*/ 0 w 227"/>
                <a:gd name="T7" fmla="*/ 452 h 453"/>
              </a:gdLst>
              <a:ahLst/>
              <a:cxnLst>
                <a:cxn ang="0">
                  <a:pos x="T0" y="T1"/>
                </a:cxn>
                <a:cxn ang="0">
                  <a:pos x="T2" y="T3"/>
                </a:cxn>
                <a:cxn ang="0">
                  <a:pos x="T4" y="T5"/>
                </a:cxn>
                <a:cxn ang="0">
                  <a:pos x="T6" y="T7"/>
                </a:cxn>
              </a:cxnLst>
              <a:rect l="0" t="0" r="r" b="b"/>
              <a:pathLst>
                <a:path w="227" h="453">
                  <a:moveTo>
                    <a:pt x="226" y="452"/>
                  </a:moveTo>
                  <a:lnTo>
                    <a:pt x="226" y="0"/>
                  </a:lnTo>
                  <a:lnTo>
                    <a:pt x="0" y="0"/>
                  </a:lnTo>
                  <a:lnTo>
                    <a:pt x="0" y="452"/>
                  </a:lnTo>
                </a:path>
              </a:pathLst>
            </a:custGeom>
            <a:noFill/>
            <a:ln w="254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3" name="Freeform 357"/>
            <p:cNvSpPr>
              <a:spLocks noChangeArrowheads="1"/>
            </p:cNvSpPr>
            <p:nvPr/>
          </p:nvSpPr>
          <p:spPr bwMode="auto">
            <a:xfrm>
              <a:off x="7828359" y="3837540"/>
              <a:ext cx="101204" cy="101203"/>
            </a:xfrm>
            <a:custGeom>
              <a:avLst/>
              <a:gdLst>
                <a:gd name="T0" fmla="*/ 226 w 227"/>
                <a:gd name="T1" fmla="*/ 113 h 227"/>
                <a:gd name="T2" fmla="*/ 211 w 227"/>
                <a:gd name="T3" fmla="*/ 170 h 227"/>
                <a:gd name="T4" fmla="*/ 169 w 227"/>
                <a:gd name="T5" fmla="*/ 211 h 227"/>
                <a:gd name="T6" fmla="*/ 113 w 227"/>
                <a:gd name="T7" fmla="*/ 226 h 227"/>
                <a:gd name="T8" fmla="*/ 57 w 227"/>
                <a:gd name="T9" fmla="*/ 211 h 227"/>
                <a:gd name="T10" fmla="*/ 15 w 227"/>
                <a:gd name="T11" fmla="*/ 170 h 227"/>
                <a:gd name="T12" fmla="*/ 0 w 227"/>
                <a:gd name="T13" fmla="*/ 113 h 227"/>
                <a:gd name="T14" fmla="*/ 15 w 227"/>
                <a:gd name="T15" fmla="*/ 57 h 227"/>
                <a:gd name="T16" fmla="*/ 57 w 227"/>
                <a:gd name="T17" fmla="*/ 15 h 227"/>
                <a:gd name="T18" fmla="*/ 113 w 227"/>
                <a:gd name="T19" fmla="*/ 0 h 227"/>
                <a:gd name="T20" fmla="*/ 169 w 227"/>
                <a:gd name="T21" fmla="*/ 15 h 227"/>
                <a:gd name="T22" fmla="*/ 211 w 227"/>
                <a:gd name="T23" fmla="*/ 57 h 227"/>
                <a:gd name="T24" fmla="*/ 226 w 227"/>
                <a:gd name="T25" fmla="*/ 11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227">
                  <a:moveTo>
                    <a:pt x="226" y="113"/>
                  </a:moveTo>
                  <a:cubicBezTo>
                    <a:pt x="226" y="134"/>
                    <a:pt x="222" y="152"/>
                    <a:pt x="211" y="170"/>
                  </a:cubicBezTo>
                  <a:cubicBezTo>
                    <a:pt x="201" y="188"/>
                    <a:pt x="187" y="201"/>
                    <a:pt x="169" y="211"/>
                  </a:cubicBezTo>
                  <a:cubicBezTo>
                    <a:pt x="151" y="221"/>
                    <a:pt x="134" y="226"/>
                    <a:pt x="113" y="226"/>
                  </a:cubicBezTo>
                  <a:cubicBezTo>
                    <a:pt x="92" y="226"/>
                    <a:pt x="75" y="221"/>
                    <a:pt x="57" y="211"/>
                  </a:cubicBezTo>
                  <a:cubicBezTo>
                    <a:pt x="39" y="201"/>
                    <a:pt x="26" y="188"/>
                    <a:pt x="15" y="170"/>
                  </a:cubicBezTo>
                  <a:cubicBezTo>
                    <a:pt x="5" y="152"/>
                    <a:pt x="0" y="134"/>
                    <a:pt x="0" y="113"/>
                  </a:cubicBezTo>
                  <a:cubicBezTo>
                    <a:pt x="0" y="92"/>
                    <a:pt x="5" y="75"/>
                    <a:pt x="15" y="57"/>
                  </a:cubicBezTo>
                  <a:cubicBezTo>
                    <a:pt x="26" y="39"/>
                    <a:pt x="39" y="26"/>
                    <a:pt x="57" y="15"/>
                  </a:cubicBezTo>
                  <a:cubicBezTo>
                    <a:pt x="75" y="5"/>
                    <a:pt x="92" y="0"/>
                    <a:pt x="113" y="0"/>
                  </a:cubicBezTo>
                  <a:cubicBezTo>
                    <a:pt x="134" y="0"/>
                    <a:pt x="151" y="5"/>
                    <a:pt x="169" y="15"/>
                  </a:cubicBezTo>
                  <a:cubicBezTo>
                    <a:pt x="187" y="26"/>
                    <a:pt x="201" y="39"/>
                    <a:pt x="211" y="57"/>
                  </a:cubicBezTo>
                  <a:cubicBezTo>
                    <a:pt x="222" y="75"/>
                    <a:pt x="226" y="92"/>
                    <a:pt x="226" y="113"/>
                  </a:cubicBezTo>
                </a:path>
              </a:pathLst>
            </a:custGeom>
            <a:noFill/>
            <a:ln w="25400" cap="flat">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194" name="Freeform 358"/>
            <p:cNvSpPr>
              <a:spLocks noChangeArrowheads="1"/>
            </p:cNvSpPr>
            <p:nvPr/>
          </p:nvSpPr>
          <p:spPr bwMode="auto">
            <a:xfrm>
              <a:off x="7879953" y="3869290"/>
              <a:ext cx="15875" cy="37703"/>
            </a:xfrm>
            <a:custGeom>
              <a:avLst/>
              <a:gdLst>
                <a:gd name="T0" fmla="*/ 0 w 35"/>
                <a:gd name="T1" fmla="*/ 0 h 83"/>
                <a:gd name="T2" fmla="*/ 0 w 35"/>
                <a:gd name="T3" fmla="*/ 51 h 83"/>
                <a:gd name="T4" fmla="*/ 34 w 35"/>
                <a:gd name="T5" fmla="*/ 82 h 83"/>
              </a:gdLst>
              <a:ahLst/>
              <a:cxnLst>
                <a:cxn ang="0">
                  <a:pos x="T0" y="T1"/>
                </a:cxn>
                <a:cxn ang="0">
                  <a:pos x="T2" y="T3"/>
                </a:cxn>
                <a:cxn ang="0">
                  <a:pos x="T4" y="T5"/>
                </a:cxn>
              </a:cxnLst>
              <a:rect l="0" t="0" r="r" b="b"/>
              <a:pathLst>
                <a:path w="35" h="83">
                  <a:moveTo>
                    <a:pt x="0" y="0"/>
                  </a:moveTo>
                  <a:lnTo>
                    <a:pt x="0" y="51"/>
                  </a:lnTo>
                  <a:lnTo>
                    <a:pt x="34" y="82"/>
                  </a:lnTo>
                </a:path>
              </a:pathLst>
            </a:custGeom>
            <a:noFill/>
            <a:ln w="12700" cap="rnd">
              <a:solidFill>
                <a:schemeClr val="bg2">
                  <a:lumMod val="75000"/>
                </a:schemeClr>
              </a:solidFill>
              <a:round/>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195" name="Group 194"/>
          <p:cNvGrpSpPr/>
          <p:nvPr/>
        </p:nvGrpSpPr>
        <p:grpSpPr>
          <a:xfrm>
            <a:off x="840465" y="4023449"/>
            <a:ext cx="466017" cy="345550"/>
            <a:chOff x="3789359" y="2959092"/>
            <a:chExt cx="466725" cy="346074"/>
          </a:xfrm>
        </p:grpSpPr>
        <p:sp>
          <p:nvSpPr>
            <p:cNvPr id="196" name="Freeform 11"/>
            <p:cNvSpPr>
              <a:spLocks noChangeArrowheads="1"/>
            </p:cNvSpPr>
            <p:nvPr/>
          </p:nvSpPr>
          <p:spPr bwMode="auto">
            <a:xfrm>
              <a:off x="3810000" y="2959092"/>
              <a:ext cx="427038" cy="284162"/>
            </a:xfrm>
            <a:custGeom>
              <a:avLst/>
              <a:gdLst>
                <a:gd name="T0" fmla="*/ 0 w 1185"/>
                <a:gd name="T1" fmla="*/ 790 h 791"/>
                <a:gd name="T2" fmla="*/ 0 w 1185"/>
                <a:gd name="T3" fmla="*/ 85 h 791"/>
                <a:gd name="T4" fmla="*/ 84 w 1185"/>
                <a:gd name="T5" fmla="*/ 0 h 791"/>
                <a:gd name="T6" fmla="*/ 1099 w 1185"/>
                <a:gd name="T7" fmla="*/ 0 h 791"/>
                <a:gd name="T8" fmla="*/ 1184 w 1185"/>
                <a:gd name="T9" fmla="*/ 85 h 791"/>
                <a:gd name="T10" fmla="*/ 1184 w 1185"/>
                <a:gd name="T11" fmla="*/ 790 h 791"/>
              </a:gdLst>
              <a:ahLst/>
              <a:cxnLst>
                <a:cxn ang="0">
                  <a:pos x="T0" y="T1"/>
                </a:cxn>
                <a:cxn ang="0">
                  <a:pos x="T2" y="T3"/>
                </a:cxn>
                <a:cxn ang="0">
                  <a:pos x="T4" y="T5"/>
                </a:cxn>
                <a:cxn ang="0">
                  <a:pos x="T6" y="T7"/>
                </a:cxn>
                <a:cxn ang="0">
                  <a:pos x="T8" y="T9"/>
                </a:cxn>
                <a:cxn ang="0">
                  <a:pos x="T10" y="T11"/>
                </a:cxn>
              </a:cxnLst>
              <a:rect l="0" t="0" r="r" b="b"/>
              <a:pathLst>
                <a:path w="1185" h="791">
                  <a:moveTo>
                    <a:pt x="0" y="790"/>
                  </a:moveTo>
                  <a:lnTo>
                    <a:pt x="0" y="85"/>
                  </a:lnTo>
                  <a:cubicBezTo>
                    <a:pt x="0" y="37"/>
                    <a:pt x="36" y="0"/>
                    <a:pt x="84" y="0"/>
                  </a:cubicBezTo>
                  <a:lnTo>
                    <a:pt x="1099" y="0"/>
                  </a:lnTo>
                  <a:cubicBezTo>
                    <a:pt x="1147" y="0"/>
                    <a:pt x="1184" y="37"/>
                    <a:pt x="1184" y="85"/>
                  </a:cubicBezTo>
                  <a:lnTo>
                    <a:pt x="1184" y="79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sp>
          <p:nvSpPr>
            <p:cNvPr id="197" name="Freeform 12"/>
            <p:cNvSpPr>
              <a:spLocks noChangeArrowheads="1"/>
            </p:cNvSpPr>
            <p:nvPr/>
          </p:nvSpPr>
          <p:spPr bwMode="auto">
            <a:xfrm>
              <a:off x="3789363" y="3243263"/>
              <a:ext cx="466725" cy="61912"/>
            </a:xfrm>
            <a:custGeom>
              <a:avLst/>
              <a:gdLst>
                <a:gd name="T0" fmla="*/ 789 w 1298"/>
                <a:gd name="T1" fmla="*/ 0 h 170"/>
                <a:gd name="T2" fmla="*/ 789 w 1298"/>
                <a:gd name="T3" fmla="*/ 57 h 170"/>
                <a:gd name="T4" fmla="*/ 508 w 1298"/>
                <a:gd name="T5" fmla="*/ 57 h 170"/>
                <a:gd name="T6" fmla="*/ 508 w 1298"/>
                <a:gd name="T7" fmla="*/ 0 h 170"/>
                <a:gd name="T8" fmla="*/ 0 w 1298"/>
                <a:gd name="T9" fmla="*/ 0 h 170"/>
                <a:gd name="T10" fmla="*/ 0 w 1298"/>
                <a:gd name="T11" fmla="*/ 113 h 170"/>
                <a:gd name="T12" fmla="*/ 57 w 1298"/>
                <a:gd name="T13" fmla="*/ 169 h 170"/>
                <a:gd name="T14" fmla="*/ 1241 w 1298"/>
                <a:gd name="T15" fmla="*/ 169 h 170"/>
                <a:gd name="T16" fmla="*/ 1297 w 1298"/>
                <a:gd name="T17" fmla="*/ 113 h 170"/>
                <a:gd name="T18" fmla="*/ 1297 w 1298"/>
                <a:gd name="T19" fmla="*/ 0 h 170"/>
                <a:gd name="T20" fmla="*/ 789 w 1298"/>
                <a:gd name="T21"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98" h="170">
                  <a:moveTo>
                    <a:pt x="789" y="0"/>
                  </a:moveTo>
                  <a:lnTo>
                    <a:pt x="789" y="57"/>
                  </a:lnTo>
                  <a:lnTo>
                    <a:pt x="508" y="57"/>
                  </a:lnTo>
                  <a:lnTo>
                    <a:pt x="508" y="0"/>
                  </a:lnTo>
                  <a:lnTo>
                    <a:pt x="0" y="0"/>
                  </a:lnTo>
                  <a:lnTo>
                    <a:pt x="0" y="113"/>
                  </a:lnTo>
                  <a:cubicBezTo>
                    <a:pt x="0" y="144"/>
                    <a:pt x="26" y="169"/>
                    <a:pt x="57" y="169"/>
                  </a:cubicBezTo>
                  <a:lnTo>
                    <a:pt x="1241" y="169"/>
                  </a:lnTo>
                  <a:cubicBezTo>
                    <a:pt x="1272" y="169"/>
                    <a:pt x="1297" y="144"/>
                    <a:pt x="1297" y="113"/>
                  </a:cubicBezTo>
                  <a:lnTo>
                    <a:pt x="1297" y="0"/>
                  </a:lnTo>
                  <a:lnTo>
                    <a:pt x="789" y="0"/>
                  </a:lnTo>
                </a:path>
              </a:pathLst>
            </a:custGeom>
            <a:noFill/>
            <a:ln w="25400" cap="rnd">
              <a:solidFill>
                <a:schemeClr val="bg2">
                  <a:lumMod val="75000"/>
                </a:schemeClr>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grpSp>
      <p:sp>
        <p:nvSpPr>
          <p:cNvPr id="199" name="Rectangle 27"/>
          <p:cNvSpPr>
            <a:spLocks noChangeAspect="1"/>
          </p:cNvSpPr>
          <p:nvPr/>
        </p:nvSpPr>
        <p:spPr>
          <a:xfrm flipH="1">
            <a:off x="7598003" y="3681083"/>
            <a:ext cx="791851" cy="697845"/>
          </a:xfrm>
          <a:custGeom>
            <a:avLst/>
            <a:gdLst>
              <a:gd name="connsiteX0" fmla="*/ 1511300 w 1511300"/>
              <a:gd name="connsiteY0" fmla="*/ 1237501 h 1250809"/>
              <a:gd name="connsiteX1" fmla="*/ 1511300 w 1511300"/>
              <a:gd name="connsiteY1" fmla="*/ 1250809 h 1250809"/>
              <a:gd name="connsiteX2" fmla="*/ 1487557 w 1511300"/>
              <a:gd name="connsiteY2" fmla="*/ 1250809 h 1250809"/>
              <a:gd name="connsiteX3" fmla="*/ 1504156 w 1511300"/>
              <a:gd name="connsiteY3" fmla="*/ 1241283 h 1250809"/>
              <a:gd name="connsiteX4" fmla="*/ 1511300 w 1511300"/>
              <a:gd name="connsiteY4" fmla="*/ 1237501 h 1250809"/>
              <a:gd name="connsiteX5" fmla="*/ 1319212 w 1511300"/>
              <a:gd name="connsiteY5" fmla="*/ 1046020 h 1250809"/>
              <a:gd name="connsiteX6" fmla="*/ 1319212 w 1511300"/>
              <a:gd name="connsiteY6" fmla="*/ 1122220 h 1250809"/>
              <a:gd name="connsiteX7" fmla="*/ 1395412 w 1511300"/>
              <a:gd name="connsiteY7" fmla="*/ 1122220 h 1250809"/>
              <a:gd name="connsiteX8" fmla="*/ 1395412 w 1511300"/>
              <a:gd name="connsiteY8" fmla="*/ 1046020 h 1250809"/>
              <a:gd name="connsiteX9" fmla="*/ 1319212 w 1511300"/>
              <a:gd name="connsiteY9" fmla="*/ 1046020 h 1250809"/>
              <a:gd name="connsiteX10" fmla="*/ 1150937 w 1511300"/>
              <a:gd name="connsiteY10" fmla="*/ 1046020 h 1250809"/>
              <a:gd name="connsiteX11" fmla="*/ 1150937 w 1511300"/>
              <a:gd name="connsiteY11" fmla="*/ 1122220 h 1250809"/>
              <a:gd name="connsiteX12" fmla="*/ 1227137 w 1511300"/>
              <a:gd name="connsiteY12" fmla="*/ 1122220 h 1250809"/>
              <a:gd name="connsiteX13" fmla="*/ 1227137 w 1511300"/>
              <a:gd name="connsiteY13" fmla="*/ 1046020 h 1250809"/>
              <a:gd name="connsiteX14" fmla="*/ 1150937 w 1511300"/>
              <a:gd name="connsiteY14" fmla="*/ 1046020 h 1250809"/>
              <a:gd name="connsiteX15" fmla="*/ 984250 w 1511300"/>
              <a:gd name="connsiteY15" fmla="*/ 1046020 h 1250809"/>
              <a:gd name="connsiteX16" fmla="*/ 984250 w 1511300"/>
              <a:gd name="connsiteY16" fmla="*/ 1122220 h 1250809"/>
              <a:gd name="connsiteX17" fmla="*/ 1057275 w 1511300"/>
              <a:gd name="connsiteY17" fmla="*/ 1122220 h 1250809"/>
              <a:gd name="connsiteX18" fmla="*/ 1057275 w 1511300"/>
              <a:gd name="connsiteY18" fmla="*/ 1046020 h 1250809"/>
              <a:gd name="connsiteX19" fmla="*/ 984250 w 1511300"/>
              <a:gd name="connsiteY19" fmla="*/ 1046020 h 1250809"/>
              <a:gd name="connsiteX20" fmla="*/ 438150 w 1511300"/>
              <a:gd name="connsiteY20" fmla="*/ 1046020 h 1250809"/>
              <a:gd name="connsiteX21" fmla="*/ 438150 w 1511300"/>
              <a:gd name="connsiteY21" fmla="*/ 1122220 h 1250809"/>
              <a:gd name="connsiteX22" fmla="*/ 514350 w 1511300"/>
              <a:gd name="connsiteY22" fmla="*/ 1122220 h 1250809"/>
              <a:gd name="connsiteX23" fmla="*/ 514350 w 1511300"/>
              <a:gd name="connsiteY23" fmla="*/ 1046020 h 1250809"/>
              <a:gd name="connsiteX24" fmla="*/ 438150 w 1511300"/>
              <a:gd name="connsiteY24" fmla="*/ 1046020 h 1250809"/>
              <a:gd name="connsiteX25" fmla="*/ 277812 w 1511300"/>
              <a:gd name="connsiteY25" fmla="*/ 1046020 h 1250809"/>
              <a:gd name="connsiteX26" fmla="*/ 277812 w 1511300"/>
              <a:gd name="connsiteY26" fmla="*/ 1122220 h 1250809"/>
              <a:gd name="connsiteX27" fmla="*/ 352425 w 1511300"/>
              <a:gd name="connsiteY27" fmla="*/ 1122220 h 1250809"/>
              <a:gd name="connsiteX28" fmla="*/ 352425 w 1511300"/>
              <a:gd name="connsiteY28" fmla="*/ 1046020 h 1250809"/>
              <a:gd name="connsiteX29" fmla="*/ 277812 w 1511300"/>
              <a:gd name="connsiteY29" fmla="*/ 1046020 h 1250809"/>
              <a:gd name="connsiteX30" fmla="*/ 117475 w 1511300"/>
              <a:gd name="connsiteY30" fmla="*/ 1046020 h 1250809"/>
              <a:gd name="connsiteX31" fmla="*/ 117475 w 1511300"/>
              <a:gd name="connsiteY31" fmla="*/ 1122220 h 1250809"/>
              <a:gd name="connsiteX32" fmla="*/ 193675 w 1511300"/>
              <a:gd name="connsiteY32" fmla="*/ 1122220 h 1250809"/>
              <a:gd name="connsiteX33" fmla="*/ 193675 w 1511300"/>
              <a:gd name="connsiteY33" fmla="*/ 1046020 h 1250809"/>
              <a:gd name="connsiteX34" fmla="*/ 117475 w 1511300"/>
              <a:gd name="connsiteY34" fmla="*/ 1046020 h 1250809"/>
              <a:gd name="connsiteX35" fmla="*/ 1319212 w 1511300"/>
              <a:gd name="connsiteY35" fmla="*/ 788845 h 1250809"/>
              <a:gd name="connsiteX36" fmla="*/ 1319212 w 1511300"/>
              <a:gd name="connsiteY36" fmla="*/ 865045 h 1250809"/>
              <a:gd name="connsiteX37" fmla="*/ 1395412 w 1511300"/>
              <a:gd name="connsiteY37" fmla="*/ 865045 h 1250809"/>
              <a:gd name="connsiteX38" fmla="*/ 1395412 w 1511300"/>
              <a:gd name="connsiteY38" fmla="*/ 788845 h 1250809"/>
              <a:gd name="connsiteX39" fmla="*/ 1319212 w 1511300"/>
              <a:gd name="connsiteY39" fmla="*/ 788845 h 1250809"/>
              <a:gd name="connsiteX40" fmla="*/ 1150937 w 1511300"/>
              <a:gd name="connsiteY40" fmla="*/ 788845 h 1250809"/>
              <a:gd name="connsiteX41" fmla="*/ 1150937 w 1511300"/>
              <a:gd name="connsiteY41" fmla="*/ 865045 h 1250809"/>
              <a:gd name="connsiteX42" fmla="*/ 1227137 w 1511300"/>
              <a:gd name="connsiteY42" fmla="*/ 865045 h 1250809"/>
              <a:gd name="connsiteX43" fmla="*/ 1227137 w 1511300"/>
              <a:gd name="connsiteY43" fmla="*/ 788845 h 1250809"/>
              <a:gd name="connsiteX44" fmla="*/ 1150937 w 1511300"/>
              <a:gd name="connsiteY44" fmla="*/ 788845 h 1250809"/>
              <a:gd name="connsiteX45" fmla="*/ 989012 w 1511300"/>
              <a:gd name="connsiteY45" fmla="*/ 788845 h 1250809"/>
              <a:gd name="connsiteX46" fmla="*/ 989012 w 1511300"/>
              <a:gd name="connsiteY46" fmla="*/ 865045 h 1250809"/>
              <a:gd name="connsiteX47" fmla="*/ 1063625 w 1511300"/>
              <a:gd name="connsiteY47" fmla="*/ 865045 h 1250809"/>
              <a:gd name="connsiteX48" fmla="*/ 1063625 w 1511300"/>
              <a:gd name="connsiteY48" fmla="*/ 788845 h 1250809"/>
              <a:gd name="connsiteX49" fmla="*/ 989012 w 1511300"/>
              <a:gd name="connsiteY49" fmla="*/ 788845 h 1250809"/>
              <a:gd name="connsiteX50" fmla="*/ 820737 w 1511300"/>
              <a:gd name="connsiteY50" fmla="*/ 788845 h 1250809"/>
              <a:gd name="connsiteX51" fmla="*/ 820737 w 1511300"/>
              <a:gd name="connsiteY51" fmla="*/ 865045 h 1250809"/>
              <a:gd name="connsiteX52" fmla="*/ 896937 w 1511300"/>
              <a:gd name="connsiteY52" fmla="*/ 865045 h 1250809"/>
              <a:gd name="connsiteX53" fmla="*/ 896937 w 1511300"/>
              <a:gd name="connsiteY53" fmla="*/ 788845 h 1250809"/>
              <a:gd name="connsiteX54" fmla="*/ 820737 w 1511300"/>
              <a:gd name="connsiteY54" fmla="*/ 788845 h 1250809"/>
              <a:gd name="connsiteX55" fmla="*/ 660400 w 1511300"/>
              <a:gd name="connsiteY55" fmla="*/ 788845 h 1250809"/>
              <a:gd name="connsiteX56" fmla="*/ 660400 w 1511300"/>
              <a:gd name="connsiteY56" fmla="*/ 865045 h 1250809"/>
              <a:gd name="connsiteX57" fmla="*/ 736600 w 1511300"/>
              <a:gd name="connsiteY57" fmla="*/ 865045 h 1250809"/>
              <a:gd name="connsiteX58" fmla="*/ 736600 w 1511300"/>
              <a:gd name="connsiteY58" fmla="*/ 788845 h 1250809"/>
              <a:gd name="connsiteX59" fmla="*/ 660400 w 1511300"/>
              <a:gd name="connsiteY59" fmla="*/ 788845 h 1250809"/>
              <a:gd name="connsiteX60" fmla="*/ 1319212 w 1511300"/>
              <a:gd name="connsiteY60" fmla="*/ 631683 h 1250809"/>
              <a:gd name="connsiteX61" fmla="*/ 1319212 w 1511300"/>
              <a:gd name="connsiteY61" fmla="*/ 707883 h 1250809"/>
              <a:gd name="connsiteX62" fmla="*/ 1395412 w 1511300"/>
              <a:gd name="connsiteY62" fmla="*/ 707883 h 1250809"/>
              <a:gd name="connsiteX63" fmla="*/ 1395412 w 1511300"/>
              <a:gd name="connsiteY63" fmla="*/ 631683 h 1250809"/>
              <a:gd name="connsiteX64" fmla="*/ 1319212 w 1511300"/>
              <a:gd name="connsiteY64" fmla="*/ 631683 h 1250809"/>
              <a:gd name="connsiteX65" fmla="*/ 1150937 w 1511300"/>
              <a:gd name="connsiteY65" fmla="*/ 631683 h 1250809"/>
              <a:gd name="connsiteX66" fmla="*/ 1150937 w 1511300"/>
              <a:gd name="connsiteY66" fmla="*/ 707883 h 1250809"/>
              <a:gd name="connsiteX67" fmla="*/ 1227137 w 1511300"/>
              <a:gd name="connsiteY67" fmla="*/ 707883 h 1250809"/>
              <a:gd name="connsiteX68" fmla="*/ 1227137 w 1511300"/>
              <a:gd name="connsiteY68" fmla="*/ 631683 h 1250809"/>
              <a:gd name="connsiteX69" fmla="*/ 1150937 w 1511300"/>
              <a:gd name="connsiteY69" fmla="*/ 631683 h 1250809"/>
              <a:gd name="connsiteX70" fmla="*/ 989012 w 1511300"/>
              <a:gd name="connsiteY70" fmla="*/ 631683 h 1250809"/>
              <a:gd name="connsiteX71" fmla="*/ 989012 w 1511300"/>
              <a:gd name="connsiteY71" fmla="*/ 707883 h 1250809"/>
              <a:gd name="connsiteX72" fmla="*/ 1063625 w 1511300"/>
              <a:gd name="connsiteY72" fmla="*/ 707883 h 1250809"/>
              <a:gd name="connsiteX73" fmla="*/ 1063625 w 1511300"/>
              <a:gd name="connsiteY73" fmla="*/ 631683 h 1250809"/>
              <a:gd name="connsiteX74" fmla="*/ 989012 w 1511300"/>
              <a:gd name="connsiteY74" fmla="*/ 631683 h 1250809"/>
              <a:gd name="connsiteX75" fmla="*/ 820737 w 1511300"/>
              <a:gd name="connsiteY75" fmla="*/ 631683 h 1250809"/>
              <a:gd name="connsiteX76" fmla="*/ 820737 w 1511300"/>
              <a:gd name="connsiteY76" fmla="*/ 707883 h 1250809"/>
              <a:gd name="connsiteX77" fmla="*/ 896937 w 1511300"/>
              <a:gd name="connsiteY77" fmla="*/ 707883 h 1250809"/>
              <a:gd name="connsiteX78" fmla="*/ 896937 w 1511300"/>
              <a:gd name="connsiteY78" fmla="*/ 631683 h 1250809"/>
              <a:gd name="connsiteX79" fmla="*/ 820737 w 1511300"/>
              <a:gd name="connsiteY79" fmla="*/ 631683 h 1250809"/>
              <a:gd name="connsiteX80" fmla="*/ 660400 w 1511300"/>
              <a:gd name="connsiteY80" fmla="*/ 631683 h 1250809"/>
              <a:gd name="connsiteX81" fmla="*/ 660400 w 1511300"/>
              <a:gd name="connsiteY81" fmla="*/ 707883 h 1250809"/>
              <a:gd name="connsiteX82" fmla="*/ 736600 w 1511300"/>
              <a:gd name="connsiteY82" fmla="*/ 707883 h 1250809"/>
              <a:gd name="connsiteX83" fmla="*/ 736600 w 1511300"/>
              <a:gd name="connsiteY83" fmla="*/ 631683 h 1250809"/>
              <a:gd name="connsiteX84" fmla="*/ 660400 w 1511300"/>
              <a:gd name="connsiteY84" fmla="*/ 631683 h 1250809"/>
              <a:gd name="connsiteX85" fmla="*/ 1319212 w 1511300"/>
              <a:gd name="connsiteY85" fmla="*/ 463408 h 1250809"/>
              <a:gd name="connsiteX86" fmla="*/ 1319212 w 1511300"/>
              <a:gd name="connsiteY86" fmla="*/ 539608 h 1250809"/>
              <a:gd name="connsiteX87" fmla="*/ 1395412 w 1511300"/>
              <a:gd name="connsiteY87" fmla="*/ 539608 h 1250809"/>
              <a:gd name="connsiteX88" fmla="*/ 1395412 w 1511300"/>
              <a:gd name="connsiteY88" fmla="*/ 463408 h 1250809"/>
              <a:gd name="connsiteX89" fmla="*/ 1319212 w 1511300"/>
              <a:gd name="connsiteY89" fmla="*/ 463408 h 1250809"/>
              <a:gd name="connsiteX90" fmla="*/ 1150937 w 1511300"/>
              <a:gd name="connsiteY90" fmla="*/ 463408 h 1250809"/>
              <a:gd name="connsiteX91" fmla="*/ 1150937 w 1511300"/>
              <a:gd name="connsiteY91" fmla="*/ 539608 h 1250809"/>
              <a:gd name="connsiteX92" fmla="*/ 1227137 w 1511300"/>
              <a:gd name="connsiteY92" fmla="*/ 539608 h 1250809"/>
              <a:gd name="connsiteX93" fmla="*/ 1227137 w 1511300"/>
              <a:gd name="connsiteY93" fmla="*/ 463408 h 1250809"/>
              <a:gd name="connsiteX94" fmla="*/ 1150937 w 1511300"/>
              <a:gd name="connsiteY94" fmla="*/ 463408 h 1250809"/>
              <a:gd name="connsiteX95" fmla="*/ 1319212 w 1511300"/>
              <a:gd name="connsiteY95" fmla="*/ 296720 h 1250809"/>
              <a:gd name="connsiteX96" fmla="*/ 1319212 w 1511300"/>
              <a:gd name="connsiteY96" fmla="*/ 371333 h 1250809"/>
              <a:gd name="connsiteX97" fmla="*/ 1395412 w 1511300"/>
              <a:gd name="connsiteY97" fmla="*/ 371333 h 1250809"/>
              <a:gd name="connsiteX98" fmla="*/ 1395412 w 1511300"/>
              <a:gd name="connsiteY98" fmla="*/ 296720 h 1250809"/>
              <a:gd name="connsiteX99" fmla="*/ 1319212 w 1511300"/>
              <a:gd name="connsiteY99" fmla="*/ 296720 h 1250809"/>
              <a:gd name="connsiteX100" fmla="*/ 1150937 w 1511300"/>
              <a:gd name="connsiteY100" fmla="*/ 296720 h 1250809"/>
              <a:gd name="connsiteX101" fmla="*/ 1150937 w 1511300"/>
              <a:gd name="connsiteY101" fmla="*/ 371333 h 1250809"/>
              <a:gd name="connsiteX102" fmla="*/ 1227137 w 1511300"/>
              <a:gd name="connsiteY102" fmla="*/ 371333 h 1250809"/>
              <a:gd name="connsiteX103" fmla="*/ 1227137 w 1511300"/>
              <a:gd name="connsiteY103" fmla="*/ 296720 h 1250809"/>
              <a:gd name="connsiteX104" fmla="*/ 1150937 w 1511300"/>
              <a:gd name="connsiteY104" fmla="*/ 296720 h 1250809"/>
              <a:gd name="connsiteX105" fmla="*/ 1130495 w 1511300"/>
              <a:gd name="connsiteY105" fmla="*/ 0 h 1250809"/>
              <a:gd name="connsiteX106" fmla="*/ 1401025 w 1511300"/>
              <a:gd name="connsiteY106" fmla="*/ 0 h 1250809"/>
              <a:gd name="connsiteX107" fmla="*/ 1401025 w 1511300"/>
              <a:gd name="connsiteY107" fmla="*/ 146946 h 1250809"/>
              <a:gd name="connsiteX108" fmla="*/ 1511300 w 1511300"/>
              <a:gd name="connsiteY108" fmla="*/ 146946 h 1250809"/>
              <a:gd name="connsiteX109" fmla="*/ 1511300 w 1511300"/>
              <a:gd name="connsiteY109" fmla="*/ 1234123 h 1250809"/>
              <a:gd name="connsiteX110" fmla="*/ 877888 w 1511300"/>
              <a:gd name="connsiteY110" fmla="*/ 1232551 h 1250809"/>
              <a:gd name="connsiteX111" fmla="*/ 877888 w 1511300"/>
              <a:gd name="connsiteY111" fmla="*/ 1023795 h 1250809"/>
              <a:gd name="connsiteX112" fmla="*/ 785019 w 1511300"/>
              <a:gd name="connsiteY112" fmla="*/ 1023795 h 1250809"/>
              <a:gd name="connsiteX113" fmla="*/ 785019 w 1511300"/>
              <a:gd name="connsiteY113" fmla="*/ 1233345 h 1250809"/>
              <a:gd name="connsiteX114" fmla="*/ 729456 w 1511300"/>
              <a:gd name="connsiteY114" fmla="*/ 1233345 h 1250809"/>
              <a:gd name="connsiteX115" fmla="*/ 729456 w 1511300"/>
              <a:gd name="connsiteY115" fmla="*/ 1023795 h 1250809"/>
              <a:gd name="connsiteX116" fmla="*/ 637381 w 1511300"/>
              <a:gd name="connsiteY116" fmla="*/ 1023795 h 1250809"/>
              <a:gd name="connsiteX117" fmla="*/ 637381 w 1511300"/>
              <a:gd name="connsiteY117" fmla="*/ 1232551 h 1250809"/>
              <a:gd name="connsiteX118" fmla="*/ 0 w 1511300"/>
              <a:gd name="connsiteY118" fmla="*/ 1229376 h 1250809"/>
              <a:gd name="connsiteX119" fmla="*/ 0 w 1511300"/>
              <a:gd name="connsiteY119" fmla="*/ 935740 h 1250809"/>
              <a:gd name="connsiteX120" fmla="*/ 531521 w 1511300"/>
              <a:gd name="connsiteY120" fmla="*/ 936483 h 1250809"/>
              <a:gd name="connsiteX121" fmla="*/ 531521 w 1511300"/>
              <a:gd name="connsiteY121" fmla="*/ 506765 h 1250809"/>
              <a:gd name="connsiteX122" fmla="*/ 1017840 w 1511300"/>
              <a:gd name="connsiteY122" fmla="*/ 506765 h 1250809"/>
              <a:gd name="connsiteX123" fmla="*/ 1017840 w 1511300"/>
              <a:gd name="connsiteY123" fmla="*/ 146946 h 1250809"/>
              <a:gd name="connsiteX124" fmla="*/ 1130495 w 1511300"/>
              <a:gd name="connsiteY124" fmla="*/ 146946 h 1250809"/>
              <a:gd name="connsiteX125" fmla="*/ 1130495 w 1511300"/>
              <a:gd name="connsiteY125" fmla="*/ 0 h 1250809"/>
              <a:gd name="connsiteX0" fmla="*/ 1511300 w 1511300"/>
              <a:gd name="connsiteY0" fmla="*/ 1237501 h 1250809"/>
              <a:gd name="connsiteX1" fmla="*/ 1511300 w 1511300"/>
              <a:gd name="connsiteY1" fmla="*/ 1250809 h 1250809"/>
              <a:gd name="connsiteX2" fmla="*/ 1504156 w 1511300"/>
              <a:gd name="connsiteY2" fmla="*/ 1241283 h 1250809"/>
              <a:gd name="connsiteX3" fmla="*/ 1511300 w 1511300"/>
              <a:gd name="connsiteY3" fmla="*/ 1237501 h 1250809"/>
              <a:gd name="connsiteX4" fmla="*/ 1319212 w 1511300"/>
              <a:gd name="connsiteY4" fmla="*/ 1046020 h 1250809"/>
              <a:gd name="connsiteX5" fmla="*/ 1319212 w 1511300"/>
              <a:gd name="connsiteY5" fmla="*/ 1122220 h 1250809"/>
              <a:gd name="connsiteX6" fmla="*/ 1395412 w 1511300"/>
              <a:gd name="connsiteY6" fmla="*/ 1122220 h 1250809"/>
              <a:gd name="connsiteX7" fmla="*/ 1395412 w 1511300"/>
              <a:gd name="connsiteY7" fmla="*/ 1046020 h 1250809"/>
              <a:gd name="connsiteX8" fmla="*/ 1319212 w 1511300"/>
              <a:gd name="connsiteY8" fmla="*/ 1046020 h 1250809"/>
              <a:gd name="connsiteX9" fmla="*/ 1150937 w 1511300"/>
              <a:gd name="connsiteY9" fmla="*/ 1046020 h 1250809"/>
              <a:gd name="connsiteX10" fmla="*/ 1150937 w 1511300"/>
              <a:gd name="connsiteY10" fmla="*/ 1122220 h 1250809"/>
              <a:gd name="connsiteX11" fmla="*/ 1227137 w 1511300"/>
              <a:gd name="connsiteY11" fmla="*/ 1122220 h 1250809"/>
              <a:gd name="connsiteX12" fmla="*/ 1227137 w 1511300"/>
              <a:gd name="connsiteY12" fmla="*/ 1046020 h 1250809"/>
              <a:gd name="connsiteX13" fmla="*/ 1150937 w 1511300"/>
              <a:gd name="connsiteY13" fmla="*/ 1046020 h 1250809"/>
              <a:gd name="connsiteX14" fmla="*/ 984250 w 1511300"/>
              <a:gd name="connsiteY14" fmla="*/ 1046020 h 1250809"/>
              <a:gd name="connsiteX15" fmla="*/ 984250 w 1511300"/>
              <a:gd name="connsiteY15" fmla="*/ 1122220 h 1250809"/>
              <a:gd name="connsiteX16" fmla="*/ 1057275 w 1511300"/>
              <a:gd name="connsiteY16" fmla="*/ 1122220 h 1250809"/>
              <a:gd name="connsiteX17" fmla="*/ 1057275 w 1511300"/>
              <a:gd name="connsiteY17" fmla="*/ 1046020 h 1250809"/>
              <a:gd name="connsiteX18" fmla="*/ 984250 w 1511300"/>
              <a:gd name="connsiteY18" fmla="*/ 1046020 h 1250809"/>
              <a:gd name="connsiteX19" fmla="*/ 438150 w 1511300"/>
              <a:gd name="connsiteY19" fmla="*/ 1046020 h 1250809"/>
              <a:gd name="connsiteX20" fmla="*/ 438150 w 1511300"/>
              <a:gd name="connsiteY20" fmla="*/ 1122220 h 1250809"/>
              <a:gd name="connsiteX21" fmla="*/ 514350 w 1511300"/>
              <a:gd name="connsiteY21" fmla="*/ 1122220 h 1250809"/>
              <a:gd name="connsiteX22" fmla="*/ 514350 w 1511300"/>
              <a:gd name="connsiteY22" fmla="*/ 1046020 h 1250809"/>
              <a:gd name="connsiteX23" fmla="*/ 438150 w 1511300"/>
              <a:gd name="connsiteY23" fmla="*/ 1046020 h 1250809"/>
              <a:gd name="connsiteX24" fmla="*/ 277812 w 1511300"/>
              <a:gd name="connsiteY24" fmla="*/ 1046020 h 1250809"/>
              <a:gd name="connsiteX25" fmla="*/ 277812 w 1511300"/>
              <a:gd name="connsiteY25" fmla="*/ 1122220 h 1250809"/>
              <a:gd name="connsiteX26" fmla="*/ 352425 w 1511300"/>
              <a:gd name="connsiteY26" fmla="*/ 1122220 h 1250809"/>
              <a:gd name="connsiteX27" fmla="*/ 352425 w 1511300"/>
              <a:gd name="connsiteY27" fmla="*/ 1046020 h 1250809"/>
              <a:gd name="connsiteX28" fmla="*/ 277812 w 1511300"/>
              <a:gd name="connsiteY28" fmla="*/ 1046020 h 1250809"/>
              <a:gd name="connsiteX29" fmla="*/ 117475 w 1511300"/>
              <a:gd name="connsiteY29" fmla="*/ 1046020 h 1250809"/>
              <a:gd name="connsiteX30" fmla="*/ 117475 w 1511300"/>
              <a:gd name="connsiteY30" fmla="*/ 1122220 h 1250809"/>
              <a:gd name="connsiteX31" fmla="*/ 193675 w 1511300"/>
              <a:gd name="connsiteY31" fmla="*/ 1122220 h 1250809"/>
              <a:gd name="connsiteX32" fmla="*/ 193675 w 1511300"/>
              <a:gd name="connsiteY32" fmla="*/ 1046020 h 1250809"/>
              <a:gd name="connsiteX33" fmla="*/ 117475 w 1511300"/>
              <a:gd name="connsiteY33" fmla="*/ 1046020 h 1250809"/>
              <a:gd name="connsiteX34" fmla="*/ 1319212 w 1511300"/>
              <a:gd name="connsiteY34" fmla="*/ 788845 h 1250809"/>
              <a:gd name="connsiteX35" fmla="*/ 1319212 w 1511300"/>
              <a:gd name="connsiteY35" fmla="*/ 865045 h 1250809"/>
              <a:gd name="connsiteX36" fmla="*/ 1395412 w 1511300"/>
              <a:gd name="connsiteY36" fmla="*/ 865045 h 1250809"/>
              <a:gd name="connsiteX37" fmla="*/ 1395412 w 1511300"/>
              <a:gd name="connsiteY37" fmla="*/ 788845 h 1250809"/>
              <a:gd name="connsiteX38" fmla="*/ 1319212 w 1511300"/>
              <a:gd name="connsiteY38" fmla="*/ 788845 h 1250809"/>
              <a:gd name="connsiteX39" fmla="*/ 1150937 w 1511300"/>
              <a:gd name="connsiteY39" fmla="*/ 788845 h 1250809"/>
              <a:gd name="connsiteX40" fmla="*/ 1150937 w 1511300"/>
              <a:gd name="connsiteY40" fmla="*/ 865045 h 1250809"/>
              <a:gd name="connsiteX41" fmla="*/ 1227137 w 1511300"/>
              <a:gd name="connsiteY41" fmla="*/ 865045 h 1250809"/>
              <a:gd name="connsiteX42" fmla="*/ 1227137 w 1511300"/>
              <a:gd name="connsiteY42" fmla="*/ 788845 h 1250809"/>
              <a:gd name="connsiteX43" fmla="*/ 1150937 w 1511300"/>
              <a:gd name="connsiteY43" fmla="*/ 788845 h 1250809"/>
              <a:gd name="connsiteX44" fmla="*/ 989012 w 1511300"/>
              <a:gd name="connsiteY44" fmla="*/ 788845 h 1250809"/>
              <a:gd name="connsiteX45" fmla="*/ 989012 w 1511300"/>
              <a:gd name="connsiteY45" fmla="*/ 865045 h 1250809"/>
              <a:gd name="connsiteX46" fmla="*/ 1063625 w 1511300"/>
              <a:gd name="connsiteY46" fmla="*/ 865045 h 1250809"/>
              <a:gd name="connsiteX47" fmla="*/ 1063625 w 1511300"/>
              <a:gd name="connsiteY47" fmla="*/ 788845 h 1250809"/>
              <a:gd name="connsiteX48" fmla="*/ 989012 w 1511300"/>
              <a:gd name="connsiteY48" fmla="*/ 788845 h 1250809"/>
              <a:gd name="connsiteX49" fmla="*/ 820737 w 1511300"/>
              <a:gd name="connsiteY49" fmla="*/ 788845 h 1250809"/>
              <a:gd name="connsiteX50" fmla="*/ 820737 w 1511300"/>
              <a:gd name="connsiteY50" fmla="*/ 865045 h 1250809"/>
              <a:gd name="connsiteX51" fmla="*/ 896937 w 1511300"/>
              <a:gd name="connsiteY51" fmla="*/ 865045 h 1250809"/>
              <a:gd name="connsiteX52" fmla="*/ 896937 w 1511300"/>
              <a:gd name="connsiteY52" fmla="*/ 788845 h 1250809"/>
              <a:gd name="connsiteX53" fmla="*/ 820737 w 1511300"/>
              <a:gd name="connsiteY53" fmla="*/ 788845 h 1250809"/>
              <a:gd name="connsiteX54" fmla="*/ 660400 w 1511300"/>
              <a:gd name="connsiteY54" fmla="*/ 788845 h 1250809"/>
              <a:gd name="connsiteX55" fmla="*/ 660400 w 1511300"/>
              <a:gd name="connsiteY55" fmla="*/ 865045 h 1250809"/>
              <a:gd name="connsiteX56" fmla="*/ 736600 w 1511300"/>
              <a:gd name="connsiteY56" fmla="*/ 865045 h 1250809"/>
              <a:gd name="connsiteX57" fmla="*/ 736600 w 1511300"/>
              <a:gd name="connsiteY57" fmla="*/ 788845 h 1250809"/>
              <a:gd name="connsiteX58" fmla="*/ 660400 w 1511300"/>
              <a:gd name="connsiteY58" fmla="*/ 788845 h 1250809"/>
              <a:gd name="connsiteX59" fmla="*/ 1319212 w 1511300"/>
              <a:gd name="connsiteY59" fmla="*/ 631683 h 1250809"/>
              <a:gd name="connsiteX60" fmla="*/ 1319212 w 1511300"/>
              <a:gd name="connsiteY60" fmla="*/ 707883 h 1250809"/>
              <a:gd name="connsiteX61" fmla="*/ 1395412 w 1511300"/>
              <a:gd name="connsiteY61" fmla="*/ 707883 h 1250809"/>
              <a:gd name="connsiteX62" fmla="*/ 1395412 w 1511300"/>
              <a:gd name="connsiteY62" fmla="*/ 631683 h 1250809"/>
              <a:gd name="connsiteX63" fmla="*/ 1319212 w 1511300"/>
              <a:gd name="connsiteY63" fmla="*/ 631683 h 1250809"/>
              <a:gd name="connsiteX64" fmla="*/ 1150937 w 1511300"/>
              <a:gd name="connsiteY64" fmla="*/ 631683 h 1250809"/>
              <a:gd name="connsiteX65" fmla="*/ 1150937 w 1511300"/>
              <a:gd name="connsiteY65" fmla="*/ 707883 h 1250809"/>
              <a:gd name="connsiteX66" fmla="*/ 1227137 w 1511300"/>
              <a:gd name="connsiteY66" fmla="*/ 707883 h 1250809"/>
              <a:gd name="connsiteX67" fmla="*/ 1227137 w 1511300"/>
              <a:gd name="connsiteY67" fmla="*/ 631683 h 1250809"/>
              <a:gd name="connsiteX68" fmla="*/ 1150937 w 1511300"/>
              <a:gd name="connsiteY68" fmla="*/ 631683 h 1250809"/>
              <a:gd name="connsiteX69" fmla="*/ 989012 w 1511300"/>
              <a:gd name="connsiteY69" fmla="*/ 631683 h 1250809"/>
              <a:gd name="connsiteX70" fmla="*/ 989012 w 1511300"/>
              <a:gd name="connsiteY70" fmla="*/ 707883 h 1250809"/>
              <a:gd name="connsiteX71" fmla="*/ 1063625 w 1511300"/>
              <a:gd name="connsiteY71" fmla="*/ 707883 h 1250809"/>
              <a:gd name="connsiteX72" fmla="*/ 1063625 w 1511300"/>
              <a:gd name="connsiteY72" fmla="*/ 631683 h 1250809"/>
              <a:gd name="connsiteX73" fmla="*/ 989012 w 1511300"/>
              <a:gd name="connsiteY73" fmla="*/ 631683 h 1250809"/>
              <a:gd name="connsiteX74" fmla="*/ 820737 w 1511300"/>
              <a:gd name="connsiteY74" fmla="*/ 631683 h 1250809"/>
              <a:gd name="connsiteX75" fmla="*/ 820737 w 1511300"/>
              <a:gd name="connsiteY75" fmla="*/ 707883 h 1250809"/>
              <a:gd name="connsiteX76" fmla="*/ 896937 w 1511300"/>
              <a:gd name="connsiteY76" fmla="*/ 707883 h 1250809"/>
              <a:gd name="connsiteX77" fmla="*/ 896937 w 1511300"/>
              <a:gd name="connsiteY77" fmla="*/ 631683 h 1250809"/>
              <a:gd name="connsiteX78" fmla="*/ 820737 w 1511300"/>
              <a:gd name="connsiteY78" fmla="*/ 631683 h 1250809"/>
              <a:gd name="connsiteX79" fmla="*/ 660400 w 1511300"/>
              <a:gd name="connsiteY79" fmla="*/ 631683 h 1250809"/>
              <a:gd name="connsiteX80" fmla="*/ 660400 w 1511300"/>
              <a:gd name="connsiteY80" fmla="*/ 707883 h 1250809"/>
              <a:gd name="connsiteX81" fmla="*/ 736600 w 1511300"/>
              <a:gd name="connsiteY81" fmla="*/ 707883 h 1250809"/>
              <a:gd name="connsiteX82" fmla="*/ 736600 w 1511300"/>
              <a:gd name="connsiteY82" fmla="*/ 631683 h 1250809"/>
              <a:gd name="connsiteX83" fmla="*/ 660400 w 1511300"/>
              <a:gd name="connsiteY83" fmla="*/ 631683 h 1250809"/>
              <a:gd name="connsiteX84" fmla="*/ 1319212 w 1511300"/>
              <a:gd name="connsiteY84" fmla="*/ 463408 h 1250809"/>
              <a:gd name="connsiteX85" fmla="*/ 1319212 w 1511300"/>
              <a:gd name="connsiteY85" fmla="*/ 539608 h 1250809"/>
              <a:gd name="connsiteX86" fmla="*/ 1395412 w 1511300"/>
              <a:gd name="connsiteY86" fmla="*/ 539608 h 1250809"/>
              <a:gd name="connsiteX87" fmla="*/ 1395412 w 1511300"/>
              <a:gd name="connsiteY87" fmla="*/ 463408 h 1250809"/>
              <a:gd name="connsiteX88" fmla="*/ 1319212 w 1511300"/>
              <a:gd name="connsiteY88" fmla="*/ 463408 h 1250809"/>
              <a:gd name="connsiteX89" fmla="*/ 1150937 w 1511300"/>
              <a:gd name="connsiteY89" fmla="*/ 463408 h 1250809"/>
              <a:gd name="connsiteX90" fmla="*/ 1150937 w 1511300"/>
              <a:gd name="connsiteY90" fmla="*/ 539608 h 1250809"/>
              <a:gd name="connsiteX91" fmla="*/ 1227137 w 1511300"/>
              <a:gd name="connsiteY91" fmla="*/ 539608 h 1250809"/>
              <a:gd name="connsiteX92" fmla="*/ 1227137 w 1511300"/>
              <a:gd name="connsiteY92" fmla="*/ 463408 h 1250809"/>
              <a:gd name="connsiteX93" fmla="*/ 1150937 w 1511300"/>
              <a:gd name="connsiteY93" fmla="*/ 463408 h 1250809"/>
              <a:gd name="connsiteX94" fmla="*/ 1319212 w 1511300"/>
              <a:gd name="connsiteY94" fmla="*/ 296720 h 1250809"/>
              <a:gd name="connsiteX95" fmla="*/ 1319212 w 1511300"/>
              <a:gd name="connsiteY95" fmla="*/ 371333 h 1250809"/>
              <a:gd name="connsiteX96" fmla="*/ 1395412 w 1511300"/>
              <a:gd name="connsiteY96" fmla="*/ 371333 h 1250809"/>
              <a:gd name="connsiteX97" fmla="*/ 1395412 w 1511300"/>
              <a:gd name="connsiteY97" fmla="*/ 296720 h 1250809"/>
              <a:gd name="connsiteX98" fmla="*/ 1319212 w 1511300"/>
              <a:gd name="connsiteY98" fmla="*/ 296720 h 1250809"/>
              <a:gd name="connsiteX99" fmla="*/ 1150937 w 1511300"/>
              <a:gd name="connsiteY99" fmla="*/ 296720 h 1250809"/>
              <a:gd name="connsiteX100" fmla="*/ 1150937 w 1511300"/>
              <a:gd name="connsiteY100" fmla="*/ 371333 h 1250809"/>
              <a:gd name="connsiteX101" fmla="*/ 1227137 w 1511300"/>
              <a:gd name="connsiteY101" fmla="*/ 371333 h 1250809"/>
              <a:gd name="connsiteX102" fmla="*/ 1227137 w 1511300"/>
              <a:gd name="connsiteY102" fmla="*/ 296720 h 1250809"/>
              <a:gd name="connsiteX103" fmla="*/ 1150937 w 1511300"/>
              <a:gd name="connsiteY103" fmla="*/ 296720 h 1250809"/>
              <a:gd name="connsiteX104" fmla="*/ 1130495 w 1511300"/>
              <a:gd name="connsiteY104" fmla="*/ 0 h 1250809"/>
              <a:gd name="connsiteX105" fmla="*/ 1401025 w 1511300"/>
              <a:gd name="connsiteY105" fmla="*/ 0 h 1250809"/>
              <a:gd name="connsiteX106" fmla="*/ 1401025 w 1511300"/>
              <a:gd name="connsiteY106" fmla="*/ 146946 h 1250809"/>
              <a:gd name="connsiteX107" fmla="*/ 1511300 w 1511300"/>
              <a:gd name="connsiteY107" fmla="*/ 146946 h 1250809"/>
              <a:gd name="connsiteX108" fmla="*/ 1511300 w 1511300"/>
              <a:gd name="connsiteY108" fmla="*/ 1234123 h 1250809"/>
              <a:gd name="connsiteX109" fmla="*/ 877888 w 1511300"/>
              <a:gd name="connsiteY109" fmla="*/ 1232551 h 1250809"/>
              <a:gd name="connsiteX110" fmla="*/ 877888 w 1511300"/>
              <a:gd name="connsiteY110" fmla="*/ 1023795 h 1250809"/>
              <a:gd name="connsiteX111" fmla="*/ 785019 w 1511300"/>
              <a:gd name="connsiteY111" fmla="*/ 1023795 h 1250809"/>
              <a:gd name="connsiteX112" fmla="*/ 785019 w 1511300"/>
              <a:gd name="connsiteY112" fmla="*/ 1233345 h 1250809"/>
              <a:gd name="connsiteX113" fmla="*/ 729456 w 1511300"/>
              <a:gd name="connsiteY113" fmla="*/ 1233345 h 1250809"/>
              <a:gd name="connsiteX114" fmla="*/ 729456 w 1511300"/>
              <a:gd name="connsiteY114" fmla="*/ 1023795 h 1250809"/>
              <a:gd name="connsiteX115" fmla="*/ 637381 w 1511300"/>
              <a:gd name="connsiteY115" fmla="*/ 1023795 h 1250809"/>
              <a:gd name="connsiteX116" fmla="*/ 637381 w 1511300"/>
              <a:gd name="connsiteY116" fmla="*/ 1232551 h 1250809"/>
              <a:gd name="connsiteX117" fmla="*/ 0 w 1511300"/>
              <a:gd name="connsiteY117" fmla="*/ 1229376 h 1250809"/>
              <a:gd name="connsiteX118" fmla="*/ 0 w 1511300"/>
              <a:gd name="connsiteY118" fmla="*/ 935740 h 1250809"/>
              <a:gd name="connsiteX119" fmla="*/ 531521 w 1511300"/>
              <a:gd name="connsiteY119" fmla="*/ 936483 h 1250809"/>
              <a:gd name="connsiteX120" fmla="*/ 531521 w 1511300"/>
              <a:gd name="connsiteY120" fmla="*/ 506765 h 1250809"/>
              <a:gd name="connsiteX121" fmla="*/ 1017840 w 1511300"/>
              <a:gd name="connsiteY121" fmla="*/ 506765 h 1250809"/>
              <a:gd name="connsiteX122" fmla="*/ 1017840 w 1511300"/>
              <a:gd name="connsiteY122" fmla="*/ 146946 h 1250809"/>
              <a:gd name="connsiteX123" fmla="*/ 1130495 w 1511300"/>
              <a:gd name="connsiteY123" fmla="*/ 146946 h 1250809"/>
              <a:gd name="connsiteX124" fmla="*/ 1130495 w 1511300"/>
              <a:gd name="connsiteY124" fmla="*/ 0 h 1250809"/>
              <a:gd name="connsiteX0" fmla="*/ 1511300 w 1511300"/>
              <a:gd name="connsiteY0" fmla="*/ 1237501 h 1241283"/>
              <a:gd name="connsiteX1" fmla="*/ 1504156 w 1511300"/>
              <a:gd name="connsiteY1" fmla="*/ 1241283 h 1241283"/>
              <a:gd name="connsiteX2" fmla="*/ 1511300 w 1511300"/>
              <a:gd name="connsiteY2" fmla="*/ 1237501 h 1241283"/>
              <a:gd name="connsiteX3" fmla="*/ 1319212 w 1511300"/>
              <a:gd name="connsiteY3" fmla="*/ 1046020 h 1241283"/>
              <a:gd name="connsiteX4" fmla="*/ 1319212 w 1511300"/>
              <a:gd name="connsiteY4" fmla="*/ 1122220 h 1241283"/>
              <a:gd name="connsiteX5" fmla="*/ 1395412 w 1511300"/>
              <a:gd name="connsiteY5" fmla="*/ 1122220 h 1241283"/>
              <a:gd name="connsiteX6" fmla="*/ 1395412 w 1511300"/>
              <a:gd name="connsiteY6" fmla="*/ 1046020 h 1241283"/>
              <a:gd name="connsiteX7" fmla="*/ 1319212 w 1511300"/>
              <a:gd name="connsiteY7" fmla="*/ 1046020 h 1241283"/>
              <a:gd name="connsiteX8" fmla="*/ 1150937 w 1511300"/>
              <a:gd name="connsiteY8" fmla="*/ 1046020 h 1241283"/>
              <a:gd name="connsiteX9" fmla="*/ 1150937 w 1511300"/>
              <a:gd name="connsiteY9" fmla="*/ 1122220 h 1241283"/>
              <a:gd name="connsiteX10" fmla="*/ 1227137 w 1511300"/>
              <a:gd name="connsiteY10" fmla="*/ 1122220 h 1241283"/>
              <a:gd name="connsiteX11" fmla="*/ 1227137 w 1511300"/>
              <a:gd name="connsiteY11" fmla="*/ 1046020 h 1241283"/>
              <a:gd name="connsiteX12" fmla="*/ 1150937 w 1511300"/>
              <a:gd name="connsiteY12" fmla="*/ 1046020 h 1241283"/>
              <a:gd name="connsiteX13" fmla="*/ 984250 w 1511300"/>
              <a:gd name="connsiteY13" fmla="*/ 1046020 h 1241283"/>
              <a:gd name="connsiteX14" fmla="*/ 984250 w 1511300"/>
              <a:gd name="connsiteY14" fmla="*/ 1122220 h 1241283"/>
              <a:gd name="connsiteX15" fmla="*/ 1057275 w 1511300"/>
              <a:gd name="connsiteY15" fmla="*/ 1122220 h 1241283"/>
              <a:gd name="connsiteX16" fmla="*/ 1057275 w 1511300"/>
              <a:gd name="connsiteY16" fmla="*/ 1046020 h 1241283"/>
              <a:gd name="connsiteX17" fmla="*/ 984250 w 1511300"/>
              <a:gd name="connsiteY17" fmla="*/ 1046020 h 1241283"/>
              <a:gd name="connsiteX18" fmla="*/ 438150 w 1511300"/>
              <a:gd name="connsiteY18" fmla="*/ 1046020 h 1241283"/>
              <a:gd name="connsiteX19" fmla="*/ 438150 w 1511300"/>
              <a:gd name="connsiteY19" fmla="*/ 1122220 h 1241283"/>
              <a:gd name="connsiteX20" fmla="*/ 514350 w 1511300"/>
              <a:gd name="connsiteY20" fmla="*/ 1122220 h 1241283"/>
              <a:gd name="connsiteX21" fmla="*/ 514350 w 1511300"/>
              <a:gd name="connsiteY21" fmla="*/ 1046020 h 1241283"/>
              <a:gd name="connsiteX22" fmla="*/ 438150 w 1511300"/>
              <a:gd name="connsiteY22" fmla="*/ 1046020 h 1241283"/>
              <a:gd name="connsiteX23" fmla="*/ 277812 w 1511300"/>
              <a:gd name="connsiteY23" fmla="*/ 1046020 h 1241283"/>
              <a:gd name="connsiteX24" fmla="*/ 277812 w 1511300"/>
              <a:gd name="connsiteY24" fmla="*/ 1122220 h 1241283"/>
              <a:gd name="connsiteX25" fmla="*/ 352425 w 1511300"/>
              <a:gd name="connsiteY25" fmla="*/ 1122220 h 1241283"/>
              <a:gd name="connsiteX26" fmla="*/ 352425 w 1511300"/>
              <a:gd name="connsiteY26" fmla="*/ 1046020 h 1241283"/>
              <a:gd name="connsiteX27" fmla="*/ 277812 w 1511300"/>
              <a:gd name="connsiteY27" fmla="*/ 1046020 h 1241283"/>
              <a:gd name="connsiteX28" fmla="*/ 117475 w 1511300"/>
              <a:gd name="connsiteY28" fmla="*/ 1046020 h 1241283"/>
              <a:gd name="connsiteX29" fmla="*/ 117475 w 1511300"/>
              <a:gd name="connsiteY29" fmla="*/ 1122220 h 1241283"/>
              <a:gd name="connsiteX30" fmla="*/ 193675 w 1511300"/>
              <a:gd name="connsiteY30" fmla="*/ 1122220 h 1241283"/>
              <a:gd name="connsiteX31" fmla="*/ 193675 w 1511300"/>
              <a:gd name="connsiteY31" fmla="*/ 1046020 h 1241283"/>
              <a:gd name="connsiteX32" fmla="*/ 117475 w 1511300"/>
              <a:gd name="connsiteY32" fmla="*/ 1046020 h 1241283"/>
              <a:gd name="connsiteX33" fmla="*/ 1319212 w 1511300"/>
              <a:gd name="connsiteY33" fmla="*/ 788845 h 1241283"/>
              <a:gd name="connsiteX34" fmla="*/ 1319212 w 1511300"/>
              <a:gd name="connsiteY34" fmla="*/ 865045 h 1241283"/>
              <a:gd name="connsiteX35" fmla="*/ 1395412 w 1511300"/>
              <a:gd name="connsiteY35" fmla="*/ 865045 h 1241283"/>
              <a:gd name="connsiteX36" fmla="*/ 1395412 w 1511300"/>
              <a:gd name="connsiteY36" fmla="*/ 788845 h 1241283"/>
              <a:gd name="connsiteX37" fmla="*/ 1319212 w 1511300"/>
              <a:gd name="connsiteY37" fmla="*/ 788845 h 1241283"/>
              <a:gd name="connsiteX38" fmla="*/ 1150937 w 1511300"/>
              <a:gd name="connsiteY38" fmla="*/ 788845 h 1241283"/>
              <a:gd name="connsiteX39" fmla="*/ 1150937 w 1511300"/>
              <a:gd name="connsiteY39" fmla="*/ 865045 h 1241283"/>
              <a:gd name="connsiteX40" fmla="*/ 1227137 w 1511300"/>
              <a:gd name="connsiteY40" fmla="*/ 865045 h 1241283"/>
              <a:gd name="connsiteX41" fmla="*/ 1227137 w 1511300"/>
              <a:gd name="connsiteY41" fmla="*/ 788845 h 1241283"/>
              <a:gd name="connsiteX42" fmla="*/ 1150937 w 1511300"/>
              <a:gd name="connsiteY42" fmla="*/ 788845 h 1241283"/>
              <a:gd name="connsiteX43" fmla="*/ 989012 w 1511300"/>
              <a:gd name="connsiteY43" fmla="*/ 788845 h 1241283"/>
              <a:gd name="connsiteX44" fmla="*/ 989012 w 1511300"/>
              <a:gd name="connsiteY44" fmla="*/ 865045 h 1241283"/>
              <a:gd name="connsiteX45" fmla="*/ 1063625 w 1511300"/>
              <a:gd name="connsiteY45" fmla="*/ 865045 h 1241283"/>
              <a:gd name="connsiteX46" fmla="*/ 1063625 w 1511300"/>
              <a:gd name="connsiteY46" fmla="*/ 788845 h 1241283"/>
              <a:gd name="connsiteX47" fmla="*/ 989012 w 1511300"/>
              <a:gd name="connsiteY47" fmla="*/ 788845 h 1241283"/>
              <a:gd name="connsiteX48" fmla="*/ 820737 w 1511300"/>
              <a:gd name="connsiteY48" fmla="*/ 788845 h 1241283"/>
              <a:gd name="connsiteX49" fmla="*/ 820737 w 1511300"/>
              <a:gd name="connsiteY49" fmla="*/ 865045 h 1241283"/>
              <a:gd name="connsiteX50" fmla="*/ 896937 w 1511300"/>
              <a:gd name="connsiteY50" fmla="*/ 865045 h 1241283"/>
              <a:gd name="connsiteX51" fmla="*/ 896937 w 1511300"/>
              <a:gd name="connsiteY51" fmla="*/ 788845 h 1241283"/>
              <a:gd name="connsiteX52" fmla="*/ 820737 w 1511300"/>
              <a:gd name="connsiteY52" fmla="*/ 788845 h 1241283"/>
              <a:gd name="connsiteX53" fmla="*/ 660400 w 1511300"/>
              <a:gd name="connsiteY53" fmla="*/ 788845 h 1241283"/>
              <a:gd name="connsiteX54" fmla="*/ 660400 w 1511300"/>
              <a:gd name="connsiteY54" fmla="*/ 865045 h 1241283"/>
              <a:gd name="connsiteX55" fmla="*/ 736600 w 1511300"/>
              <a:gd name="connsiteY55" fmla="*/ 865045 h 1241283"/>
              <a:gd name="connsiteX56" fmla="*/ 736600 w 1511300"/>
              <a:gd name="connsiteY56" fmla="*/ 788845 h 1241283"/>
              <a:gd name="connsiteX57" fmla="*/ 660400 w 1511300"/>
              <a:gd name="connsiteY57" fmla="*/ 788845 h 1241283"/>
              <a:gd name="connsiteX58" fmla="*/ 1319212 w 1511300"/>
              <a:gd name="connsiteY58" fmla="*/ 631683 h 1241283"/>
              <a:gd name="connsiteX59" fmla="*/ 1319212 w 1511300"/>
              <a:gd name="connsiteY59" fmla="*/ 707883 h 1241283"/>
              <a:gd name="connsiteX60" fmla="*/ 1395412 w 1511300"/>
              <a:gd name="connsiteY60" fmla="*/ 707883 h 1241283"/>
              <a:gd name="connsiteX61" fmla="*/ 1395412 w 1511300"/>
              <a:gd name="connsiteY61" fmla="*/ 631683 h 1241283"/>
              <a:gd name="connsiteX62" fmla="*/ 1319212 w 1511300"/>
              <a:gd name="connsiteY62" fmla="*/ 631683 h 1241283"/>
              <a:gd name="connsiteX63" fmla="*/ 1150937 w 1511300"/>
              <a:gd name="connsiteY63" fmla="*/ 631683 h 1241283"/>
              <a:gd name="connsiteX64" fmla="*/ 1150937 w 1511300"/>
              <a:gd name="connsiteY64" fmla="*/ 707883 h 1241283"/>
              <a:gd name="connsiteX65" fmla="*/ 1227137 w 1511300"/>
              <a:gd name="connsiteY65" fmla="*/ 707883 h 1241283"/>
              <a:gd name="connsiteX66" fmla="*/ 1227137 w 1511300"/>
              <a:gd name="connsiteY66" fmla="*/ 631683 h 1241283"/>
              <a:gd name="connsiteX67" fmla="*/ 1150937 w 1511300"/>
              <a:gd name="connsiteY67" fmla="*/ 631683 h 1241283"/>
              <a:gd name="connsiteX68" fmla="*/ 989012 w 1511300"/>
              <a:gd name="connsiteY68" fmla="*/ 631683 h 1241283"/>
              <a:gd name="connsiteX69" fmla="*/ 989012 w 1511300"/>
              <a:gd name="connsiteY69" fmla="*/ 707883 h 1241283"/>
              <a:gd name="connsiteX70" fmla="*/ 1063625 w 1511300"/>
              <a:gd name="connsiteY70" fmla="*/ 707883 h 1241283"/>
              <a:gd name="connsiteX71" fmla="*/ 1063625 w 1511300"/>
              <a:gd name="connsiteY71" fmla="*/ 631683 h 1241283"/>
              <a:gd name="connsiteX72" fmla="*/ 989012 w 1511300"/>
              <a:gd name="connsiteY72" fmla="*/ 631683 h 1241283"/>
              <a:gd name="connsiteX73" fmla="*/ 820737 w 1511300"/>
              <a:gd name="connsiteY73" fmla="*/ 631683 h 1241283"/>
              <a:gd name="connsiteX74" fmla="*/ 820737 w 1511300"/>
              <a:gd name="connsiteY74" fmla="*/ 707883 h 1241283"/>
              <a:gd name="connsiteX75" fmla="*/ 896937 w 1511300"/>
              <a:gd name="connsiteY75" fmla="*/ 707883 h 1241283"/>
              <a:gd name="connsiteX76" fmla="*/ 896937 w 1511300"/>
              <a:gd name="connsiteY76" fmla="*/ 631683 h 1241283"/>
              <a:gd name="connsiteX77" fmla="*/ 820737 w 1511300"/>
              <a:gd name="connsiteY77" fmla="*/ 631683 h 1241283"/>
              <a:gd name="connsiteX78" fmla="*/ 660400 w 1511300"/>
              <a:gd name="connsiteY78" fmla="*/ 631683 h 1241283"/>
              <a:gd name="connsiteX79" fmla="*/ 660400 w 1511300"/>
              <a:gd name="connsiteY79" fmla="*/ 707883 h 1241283"/>
              <a:gd name="connsiteX80" fmla="*/ 736600 w 1511300"/>
              <a:gd name="connsiteY80" fmla="*/ 707883 h 1241283"/>
              <a:gd name="connsiteX81" fmla="*/ 736600 w 1511300"/>
              <a:gd name="connsiteY81" fmla="*/ 631683 h 1241283"/>
              <a:gd name="connsiteX82" fmla="*/ 660400 w 1511300"/>
              <a:gd name="connsiteY82" fmla="*/ 631683 h 1241283"/>
              <a:gd name="connsiteX83" fmla="*/ 1319212 w 1511300"/>
              <a:gd name="connsiteY83" fmla="*/ 463408 h 1241283"/>
              <a:gd name="connsiteX84" fmla="*/ 1319212 w 1511300"/>
              <a:gd name="connsiteY84" fmla="*/ 539608 h 1241283"/>
              <a:gd name="connsiteX85" fmla="*/ 1395412 w 1511300"/>
              <a:gd name="connsiteY85" fmla="*/ 539608 h 1241283"/>
              <a:gd name="connsiteX86" fmla="*/ 1395412 w 1511300"/>
              <a:gd name="connsiteY86" fmla="*/ 463408 h 1241283"/>
              <a:gd name="connsiteX87" fmla="*/ 1319212 w 1511300"/>
              <a:gd name="connsiteY87" fmla="*/ 463408 h 1241283"/>
              <a:gd name="connsiteX88" fmla="*/ 1150937 w 1511300"/>
              <a:gd name="connsiteY88" fmla="*/ 463408 h 1241283"/>
              <a:gd name="connsiteX89" fmla="*/ 1150937 w 1511300"/>
              <a:gd name="connsiteY89" fmla="*/ 539608 h 1241283"/>
              <a:gd name="connsiteX90" fmla="*/ 1227137 w 1511300"/>
              <a:gd name="connsiteY90" fmla="*/ 539608 h 1241283"/>
              <a:gd name="connsiteX91" fmla="*/ 1227137 w 1511300"/>
              <a:gd name="connsiteY91" fmla="*/ 463408 h 1241283"/>
              <a:gd name="connsiteX92" fmla="*/ 1150937 w 1511300"/>
              <a:gd name="connsiteY92" fmla="*/ 463408 h 1241283"/>
              <a:gd name="connsiteX93" fmla="*/ 1319212 w 1511300"/>
              <a:gd name="connsiteY93" fmla="*/ 296720 h 1241283"/>
              <a:gd name="connsiteX94" fmla="*/ 1319212 w 1511300"/>
              <a:gd name="connsiteY94" fmla="*/ 371333 h 1241283"/>
              <a:gd name="connsiteX95" fmla="*/ 1395412 w 1511300"/>
              <a:gd name="connsiteY95" fmla="*/ 371333 h 1241283"/>
              <a:gd name="connsiteX96" fmla="*/ 1395412 w 1511300"/>
              <a:gd name="connsiteY96" fmla="*/ 296720 h 1241283"/>
              <a:gd name="connsiteX97" fmla="*/ 1319212 w 1511300"/>
              <a:gd name="connsiteY97" fmla="*/ 296720 h 1241283"/>
              <a:gd name="connsiteX98" fmla="*/ 1150937 w 1511300"/>
              <a:gd name="connsiteY98" fmla="*/ 296720 h 1241283"/>
              <a:gd name="connsiteX99" fmla="*/ 1150937 w 1511300"/>
              <a:gd name="connsiteY99" fmla="*/ 371333 h 1241283"/>
              <a:gd name="connsiteX100" fmla="*/ 1227137 w 1511300"/>
              <a:gd name="connsiteY100" fmla="*/ 371333 h 1241283"/>
              <a:gd name="connsiteX101" fmla="*/ 1227137 w 1511300"/>
              <a:gd name="connsiteY101" fmla="*/ 296720 h 1241283"/>
              <a:gd name="connsiteX102" fmla="*/ 1150937 w 1511300"/>
              <a:gd name="connsiteY102" fmla="*/ 296720 h 1241283"/>
              <a:gd name="connsiteX103" fmla="*/ 1130495 w 1511300"/>
              <a:gd name="connsiteY103" fmla="*/ 0 h 1241283"/>
              <a:gd name="connsiteX104" fmla="*/ 1401025 w 1511300"/>
              <a:gd name="connsiteY104" fmla="*/ 0 h 1241283"/>
              <a:gd name="connsiteX105" fmla="*/ 1401025 w 1511300"/>
              <a:gd name="connsiteY105" fmla="*/ 146946 h 1241283"/>
              <a:gd name="connsiteX106" fmla="*/ 1511300 w 1511300"/>
              <a:gd name="connsiteY106" fmla="*/ 146946 h 1241283"/>
              <a:gd name="connsiteX107" fmla="*/ 1511300 w 1511300"/>
              <a:gd name="connsiteY107" fmla="*/ 1234123 h 1241283"/>
              <a:gd name="connsiteX108" fmla="*/ 877888 w 1511300"/>
              <a:gd name="connsiteY108" fmla="*/ 1232551 h 1241283"/>
              <a:gd name="connsiteX109" fmla="*/ 877888 w 1511300"/>
              <a:gd name="connsiteY109" fmla="*/ 1023795 h 1241283"/>
              <a:gd name="connsiteX110" fmla="*/ 785019 w 1511300"/>
              <a:gd name="connsiteY110" fmla="*/ 1023795 h 1241283"/>
              <a:gd name="connsiteX111" fmla="*/ 785019 w 1511300"/>
              <a:gd name="connsiteY111" fmla="*/ 1233345 h 1241283"/>
              <a:gd name="connsiteX112" fmla="*/ 729456 w 1511300"/>
              <a:gd name="connsiteY112" fmla="*/ 1233345 h 1241283"/>
              <a:gd name="connsiteX113" fmla="*/ 729456 w 1511300"/>
              <a:gd name="connsiteY113" fmla="*/ 1023795 h 1241283"/>
              <a:gd name="connsiteX114" fmla="*/ 637381 w 1511300"/>
              <a:gd name="connsiteY114" fmla="*/ 1023795 h 1241283"/>
              <a:gd name="connsiteX115" fmla="*/ 637381 w 1511300"/>
              <a:gd name="connsiteY115" fmla="*/ 1232551 h 1241283"/>
              <a:gd name="connsiteX116" fmla="*/ 0 w 1511300"/>
              <a:gd name="connsiteY116" fmla="*/ 1229376 h 1241283"/>
              <a:gd name="connsiteX117" fmla="*/ 0 w 1511300"/>
              <a:gd name="connsiteY117" fmla="*/ 935740 h 1241283"/>
              <a:gd name="connsiteX118" fmla="*/ 531521 w 1511300"/>
              <a:gd name="connsiteY118" fmla="*/ 936483 h 1241283"/>
              <a:gd name="connsiteX119" fmla="*/ 531521 w 1511300"/>
              <a:gd name="connsiteY119" fmla="*/ 506765 h 1241283"/>
              <a:gd name="connsiteX120" fmla="*/ 1017840 w 1511300"/>
              <a:gd name="connsiteY120" fmla="*/ 506765 h 1241283"/>
              <a:gd name="connsiteX121" fmla="*/ 1017840 w 1511300"/>
              <a:gd name="connsiteY121" fmla="*/ 146946 h 1241283"/>
              <a:gd name="connsiteX122" fmla="*/ 1130495 w 1511300"/>
              <a:gd name="connsiteY122" fmla="*/ 146946 h 1241283"/>
              <a:gd name="connsiteX123" fmla="*/ 1130495 w 1511300"/>
              <a:gd name="connsiteY123" fmla="*/ 0 h 1241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511300" h="1241283">
                <a:moveTo>
                  <a:pt x="1511300" y="1237501"/>
                </a:moveTo>
                <a:lnTo>
                  <a:pt x="1504156" y="1241283"/>
                </a:lnTo>
                <a:lnTo>
                  <a:pt x="1511300" y="1237501"/>
                </a:lnTo>
                <a:close/>
                <a:moveTo>
                  <a:pt x="1319212" y="1046020"/>
                </a:moveTo>
                <a:lnTo>
                  <a:pt x="1319212" y="1122220"/>
                </a:lnTo>
                <a:lnTo>
                  <a:pt x="1395412" y="1122220"/>
                </a:lnTo>
                <a:lnTo>
                  <a:pt x="1395412" y="1046020"/>
                </a:lnTo>
                <a:lnTo>
                  <a:pt x="1319212" y="1046020"/>
                </a:lnTo>
                <a:close/>
                <a:moveTo>
                  <a:pt x="1150937" y="1046020"/>
                </a:moveTo>
                <a:lnTo>
                  <a:pt x="1150937" y="1122220"/>
                </a:lnTo>
                <a:lnTo>
                  <a:pt x="1227137" y="1122220"/>
                </a:lnTo>
                <a:lnTo>
                  <a:pt x="1227137" y="1046020"/>
                </a:lnTo>
                <a:lnTo>
                  <a:pt x="1150937" y="1046020"/>
                </a:lnTo>
                <a:close/>
                <a:moveTo>
                  <a:pt x="984250" y="1046020"/>
                </a:moveTo>
                <a:lnTo>
                  <a:pt x="984250" y="1122220"/>
                </a:lnTo>
                <a:lnTo>
                  <a:pt x="1057275" y="1122220"/>
                </a:lnTo>
                <a:lnTo>
                  <a:pt x="1057275" y="1046020"/>
                </a:lnTo>
                <a:lnTo>
                  <a:pt x="984250" y="1046020"/>
                </a:lnTo>
                <a:close/>
                <a:moveTo>
                  <a:pt x="438150" y="1046020"/>
                </a:moveTo>
                <a:lnTo>
                  <a:pt x="438150" y="1122220"/>
                </a:lnTo>
                <a:lnTo>
                  <a:pt x="514350" y="1122220"/>
                </a:lnTo>
                <a:lnTo>
                  <a:pt x="514350" y="1046020"/>
                </a:lnTo>
                <a:lnTo>
                  <a:pt x="438150" y="1046020"/>
                </a:lnTo>
                <a:close/>
                <a:moveTo>
                  <a:pt x="277812" y="1046020"/>
                </a:moveTo>
                <a:lnTo>
                  <a:pt x="277812" y="1122220"/>
                </a:lnTo>
                <a:lnTo>
                  <a:pt x="352425" y="1122220"/>
                </a:lnTo>
                <a:lnTo>
                  <a:pt x="352425" y="1046020"/>
                </a:lnTo>
                <a:lnTo>
                  <a:pt x="277812" y="1046020"/>
                </a:lnTo>
                <a:close/>
                <a:moveTo>
                  <a:pt x="117475" y="1046020"/>
                </a:moveTo>
                <a:lnTo>
                  <a:pt x="117475" y="1122220"/>
                </a:lnTo>
                <a:lnTo>
                  <a:pt x="193675" y="1122220"/>
                </a:lnTo>
                <a:lnTo>
                  <a:pt x="193675" y="1046020"/>
                </a:lnTo>
                <a:lnTo>
                  <a:pt x="117475" y="1046020"/>
                </a:lnTo>
                <a:close/>
                <a:moveTo>
                  <a:pt x="1319212" y="788845"/>
                </a:moveTo>
                <a:lnTo>
                  <a:pt x="1319212" y="865045"/>
                </a:lnTo>
                <a:lnTo>
                  <a:pt x="1395412" y="865045"/>
                </a:lnTo>
                <a:lnTo>
                  <a:pt x="1395412" y="788845"/>
                </a:lnTo>
                <a:lnTo>
                  <a:pt x="1319212" y="788845"/>
                </a:lnTo>
                <a:close/>
                <a:moveTo>
                  <a:pt x="1150937" y="788845"/>
                </a:moveTo>
                <a:lnTo>
                  <a:pt x="1150937" y="865045"/>
                </a:lnTo>
                <a:lnTo>
                  <a:pt x="1227137" y="865045"/>
                </a:lnTo>
                <a:lnTo>
                  <a:pt x="1227137" y="788845"/>
                </a:lnTo>
                <a:lnTo>
                  <a:pt x="1150937" y="788845"/>
                </a:lnTo>
                <a:close/>
                <a:moveTo>
                  <a:pt x="989012" y="788845"/>
                </a:moveTo>
                <a:lnTo>
                  <a:pt x="989012" y="865045"/>
                </a:lnTo>
                <a:lnTo>
                  <a:pt x="1063625" y="865045"/>
                </a:lnTo>
                <a:lnTo>
                  <a:pt x="1063625" y="788845"/>
                </a:lnTo>
                <a:lnTo>
                  <a:pt x="989012" y="788845"/>
                </a:lnTo>
                <a:close/>
                <a:moveTo>
                  <a:pt x="820737" y="788845"/>
                </a:moveTo>
                <a:lnTo>
                  <a:pt x="820737" y="865045"/>
                </a:lnTo>
                <a:lnTo>
                  <a:pt x="896937" y="865045"/>
                </a:lnTo>
                <a:lnTo>
                  <a:pt x="896937" y="788845"/>
                </a:lnTo>
                <a:lnTo>
                  <a:pt x="820737" y="788845"/>
                </a:lnTo>
                <a:close/>
                <a:moveTo>
                  <a:pt x="660400" y="788845"/>
                </a:moveTo>
                <a:lnTo>
                  <a:pt x="660400" y="865045"/>
                </a:lnTo>
                <a:lnTo>
                  <a:pt x="736600" y="865045"/>
                </a:lnTo>
                <a:lnTo>
                  <a:pt x="736600" y="788845"/>
                </a:lnTo>
                <a:lnTo>
                  <a:pt x="660400" y="788845"/>
                </a:lnTo>
                <a:close/>
                <a:moveTo>
                  <a:pt x="1319212" y="631683"/>
                </a:moveTo>
                <a:lnTo>
                  <a:pt x="1319212" y="707883"/>
                </a:lnTo>
                <a:lnTo>
                  <a:pt x="1395412" y="707883"/>
                </a:lnTo>
                <a:lnTo>
                  <a:pt x="1395412" y="631683"/>
                </a:lnTo>
                <a:lnTo>
                  <a:pt x="1319212" y="631683"/>
                </a:lnTo>
                <a:close/>
                <a:moveTo>
                  <a:pt x="1150937" y="631683"/>
                </a:moveTo>
                <a:lnTo>
                  <a:pt x="1150937" y="707883"/>
                </a:lnTo>
                <a:lnTo>
                  <a:pt x="1227137" y="707883"/>
                </a:lnTo>
                <a:lnTo>
                  <a:pt x="1227137" y="631683"/>
                </a:lnTo>
                <a:lnTo>
                  <a:pt x="1150937" y="631683"/>
                </a:lnTo>
                <a:close/>
                <a:moveTo>
                  <a:pt x="989012" y="631683"/>
                </a:moveTo>
                <a:lnTo>
                  <a:pt x="989012" y="707883"/>
                </a:lnTo>
                <a:lnTo>
                  <a:pt x="1063625" y="707883"/>
                </a:lnTo>
                <a:lnTo>
                  <a:pt x="1063625" y="631683"/>
                </a:lnTo>
                <a:lnTo>
                  <a:pt x="989012" y="631683"/>
                </a:lnTo>
                <a:close/>
                <a:moveTo>
                  <a:pt x="820737" y="631683"/>
                </a:moveTo>
                <a:lnTo>
                  <a:pt x="820737" y="707883"/>
                </a:lnTo>
                <a:lnTo>
                  <a:pt x="896937" y="707883"/>
                </a:lnTo>
                <a:lnTo>
                  <a:pt x="896937" y="631683"/>
                </a:lnTo>
                <a:lnTo>
                  <a:pt x="820737" y="631683"/>
                </a:lnTo>
                <a:close/>
                <a:moveTo>
                  <a:pt x="660400" y="631683"/>
                </a:moveTo>
                <a:lnTo>
                  <a:pt x="660400" y="707883"/>
                </a:lnTo>
                <a:lnTo>
                  <a:pt x="736600" y="707883"/>
                </a:lnTo>
                <a:lnTo>
                  <a:pt x="736600" y="631683"/>
                </a:lnTo>
                <a:lnTo>
                  <a:pt x="660400" y="631683"/>
                </a:lnTo>
                <a:close/>
                <a:moveTo>
                  <a:pt x="1319212" y="463408"/>
                </a:moveTo>
                <a:lnTo>
                  <a:pt x="1319212" y="539608"/>
                </a:lnTo>
                <a:lnTo>
                  <a:pt x="1395412" y="539608"/>
                </a:lnTo>
                <a:lnTo>
                  <a:pt x="1395412" y="463408"/>
                </a:lnTo>
                <a:lnTo>
                  <a:pt x="1319212" y="463408"/>
                </a:lnTo>
                <a:close/>
                <a:moveTo>
                  <a:pt x="1150937" y="463408"/>
                </a:moveTo>
                <a:lnTo>
                  <a:pt x="1150937" y="539608"/>
                </a:lnTo>
                <a:lnTo>
                  <a:pt x="1227137" y="539608"/>
                </a:lnTo>
                <a:lnTo>
                  <a:pt x="1227137" y="463408"/>
                </a:lnTo>
                <a:lnTo>
                  <a:pt x="1150937" y="463408"/>
                </a:lnTo>
                <a:close/>
                <a:moveTo>
                  <a:pt x="1319212" y="296720"/>
                </a:moveTo>
                <a:lnTo>
                  <a:pt x="1319212" y="371333"/>
                </a:lnTo>
                <a:lnTo>
                  <a:pt x="1395412" y="371333"/>
                </a:lnTo>
                <a:lnTo>
                  <a:pt x="1395412" y="296720"/>
                </a:lnTo>
                <a:lnTo>
                  <a:pt x="1319212" y="296720"/>
                </a:lnTo>
                <a:close/>
                <a:moveTo>
                  <a:pt x="1150937" y="296720"/>
                </a:moveTo>
                <a:lnTo>
                  <a:pt x="1150937" y="371333"/>
                </a:lnTo>
                <a:lnTo>
                  <a:pt x="1227137" y="371333"/>
                </a:lnTo>
                <a:lnTo>
                  <a:pt x="1227137" y="296720"/>
                </a:lnTo>
                <a:lnTo>
                  <a:pt x="1150937" y="296720"/>
                </a:lnTo>
                <a:close/>
                <a:moveTo>
                  <a:pt x="1130495" y="0"/>
                </a:moveTo>
                <a:lnTo>
                  <a:pt x="1401025" y="0"/>
                </a:lnTo>
                <a:lnTo>
                  <a:pt x="1401025" y="146946"/>
                </a:lnTo>
                <a:lnTo>
                  <a:pt x="1511300" y="146946"/>
                </a:lnTo>
                <a:lnTo>
                  <a:pt x="1511300" y="1234123"/>
                </a:lnTo>
                <a:lnTo>
                  <a:pt x="877888" y="1232551"/>
                </a:lnTo>
                <a:lnTo>
                  <a:pt x="877888" y="1023795"/>
                </a:lnTo>
                <a:lnTo>
                  <a:pt x="785019" y="1023795"/>
                </a:lnTo>
                <a:lnTo>
                  <a:pt x="785019" y="1233345"/>
                </a:lnTo>
                <a:lnTo>
                  <a:pt x="729456" y="1233345"/>
                </a:lnTo>
                <a:lnTo>
                  <a:pt x="729456" y="1023795"/>
                </a:lnTo>
                <a:lnTo>
                  <a:pt x="637381" y="1023795"/>
                </a:lnTo>
                <a:lnTo>
                  <a:pt x="637381" y="1232551"/>
                </a:lnTo>
                <a:lnTo>
                  <a:pt x="0" y="1229376"/>
                </a:lnTo>
                <a:lnTo>
                  <a:pt x="0" y="935740"/>
                </a:lnTo>
                <a:lnTo>
                  <a:pt x="531521" y="936483"/>
                </a:lnTo>
                <a:lnTo>
                  <a:pt x="531521" y="506765"/>
                </a:lnTo>
                <a:lnTo>
                  <a:pt x="1017840" y="506765"/>
                </a:lnTo>
                <a:lnTo>
                  <a:pt x="1017840" y="146946"/>
                </a:lnTo>
                <a:lnTo>
                  <a:pt x="1130495" y="146946"/>
                </a:lnTo>
                <a:lnTo>
                  <a:pt x="1130495" y="0"/>
                </a:lnTo>
                <a:close/>
              </a:path>
            </a:pathLst>
          </a:custGeom>
          <a:solidFill>
            <a:schemeClr val="bg2">
              <a:lumMod val="75000"/>
            </a:schemeClr>
          </a:solidFill>
          <a:ln w="25400" cap="flat" cmpd="sng" algn="ctr">
            <a:noFill/>
            <a:prstDash val="solid"/>
          </a:ln>
          <a:effectLst/>
        </p:spPr>
        <p:txBody>
          <a:bodyPr lIns="68565" tIns="34283" rIns="68565" bIns="34283" rtlCol="0" anchor="ctr">
            <a:noAutofit/>
          </a:bodyPr>
          <a:lstStyle/>
          <a:p>
            <a:pPr marL="0" marR="0" lvl="0" indent="0" algn="ctr" defTabSz="456695"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dirty="0">
              <a:ln>
                <a:noFill/>
              </a:ln>
              <a:solidFill>
                <a:schemeClr val="tx1">
                  <a:lumMod val="75000"/>
                </a:schemeClr>
              </a:solidFill>
              <a:effectLst/>
              <a:uLnTx/>
              <a:uFillTx/>
              <a:latin typeface="Calibri Light"/>
              <a:ea typeface="ＭＳ Ｐゴシック" charset="0"/>
            </a:endParaRPr>
          </a:p>
        </p:txBody>
      </p:sp>
      <p:grpSp>
        <p:nvGrpSpPr>
          <p:cNvPr id="201" name="Group 200"/>
          <p:cNvGrpSpPr/>
          <p:nvPr/>
        </p:nvGrpSpPr>
        <p:grpSpPr>
          <a:xfrm>
            <a:off x="4799886" y="4086154"/>
            <a:ext cx="123031" cy="250031"/>
            <a:chOff x="7310438" y="4252274"/>
            <a:chExt cx="123031" cy="250031"/>
          </a:xfrm>
        </p:grpSpPr>
        <p:sp>
          <p:nvSpPr>
            <p:cNvPr id="202"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3"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04" name="Group 203"/>
          <p:cNvGrpSpPr/>
          <p:nvPr/>
        </p:nvGrpSpPr>
        <p:grpSpPr>
          <a:xfrm>
            <a:off x="4993448" y="4087427"/>
            <a:ext cx="123031" cy="250031"/>
            <a:chOff x="7310438" y="4252274"/>
            <a:chExt cx="123031" cy="250031"/>
          </a:xfrm>
        </p:grpSpPr>
        <p:sp>
          <p:nvSpPr>
            <p:cNvPr id="205"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06"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6" name="Group 215"/>
          <p:cNvGrpSpPr/>
          <p:nvPr/>
        </p:nvGrpSpPr>
        <p:grpSpPr>
          <a:xfrm>
            <a:off x="8447683" y="4086154"/>
            <a:ext cx="123031" cy="250031"/>
            <a:chOff x="7310438" y="4252274"/>
            <a:chExt cx="123031" cy="250031"/>
          </a:xfrm>
        </p:grpSpPr>
        <p:sp>
          <p:nvSpPr>
            <p:cNvPr id="217"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18"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grpSp>
        <p:nvGrpSpPr>
          <p:cNvPr id="219" name="Group 218"/>
          <p:cNvGrpSpPr/>
          <p:nvPr/>
        </p:nvGrpSpPr>
        <p:grpSpPr>
          <a:xfrm>
            <a:off x="8641245" y="4087427"/>
            <a:ext cx="123031" cy="250031"/>
            <a:chOff x="7310438" y="4252274"/>
            <a:chExt cx="123031" cy="250031"/>
          </a:xfrm>
        </p:grpSpPr>
        <p:sp>
          <p:nvSpPr>
            <p:cNvPr id="220"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221"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
        <p:nvSpPr>
          <p:cNvPr id="248" name="Rectangle 247"/>
          <p:cNvSpPr/>
          <p:nvPr/>
        </p:nvSpPr>
        <p:spPr>
          <a:xfrm>
            <a:off x="-1" y="-2181"/>
            <a:ext cx="2137124" cy="307777"/>
          </a:xfrm>
          <a:prstGeom prst="rect">
            <a:avLst/>
          </a:prstGeom>
          <a:solidFill>
            <a:schemeClr val="accent2">
              <a:lumMod val="75000"/>
            </a:schemeClr>
          </a:solidFill>
        </p:spPr>
        <p:txBody>
          <a:bodyPr wrap="none">
            <a:spAutoFit/>
          </a:bodyPr>
          <a:lstStyle/>
          <a:p>
            <a:r>
              <a:rPr lang="ja-JP" altLang="en-US" sz="1400" spc="-150" dirty="0" smtClean="0">
                <a:solidFill>
                  <a:schemeClr val="bg1"/>
                </a:solidFill>
                <a:latin typeface="+mn-ea"/>
              </a:rPr>
              <a:t>セキュリティ ソリューション </a:t>
            </a:r>
            <a:r>
              <a:rPr lang="en-US" altLang="ja-JP" sz="1400" spc="-150" dirty="0" smtClean="0">
                <a:solidFill>
                  <a:schemeClr val="bg1"/>
                </a:solidFill>
                <a:latin typeface="+mn-ea"/>
              </a:rPr>
              <a:t>#</a:t>
            </a:r>
            <a:r>
              <a:rPr lang="en-US" altLang="ja-JP" sz="1400" spc="-150" dirty="0">
                <a:solidFill>
                  <a:schemeClr val="bg1"/>
                </a:solidFill>
                <a:latin typeface="+mn-ea"/>
              </a:rPr>
              <a:t> </a:t>
            </a:r>
            <a:r>
              <a:rPr lang="en-US" altLang="ja-JP" sz="1400" spc="-150" dirty="0" smtClean="0">
                <a:solidFill>
                  <a:schemeClr val="bg1"/>
                </a:solidFill>
                <a:latin typeface="+mn-ea"/>
              </a:rPr>
              <a:t>4</a:t>
            </a:r>
            <a:endParaRPr lang="en-US" sz="1400" dirty="0">
              <a:solidFill>
                <a:schemeClr val="bg1"/>
              </a:solidFill>
            </a:endParaRPr>
          </a:p>
        </p:txBody>
      </p:sp>
      <p:sp>
        <p:nvSpPr>
          <p:cNvPr id="252" name="Freeform 45"/>
          <p:cNvSpPr>
            <a:spLocks noEditPoints="1"/>
          </p:cNvSpPr>
          <p:nvPr/>
        </p:nvSpPr>
        <p:spPr bwMode="auto">
          <a:xfrm>
            <a:off x="454808" y="541870"/>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graphicFrame>
        <p:nvGraphicFramePr>
          <p:cNvPr id="143" name="Table 624"/>
          <p:cNvGraphicFramePr>
            <a:graphicFrameLocks noGrp="1"/>
          </p:cNvGraphicFramePr>
          <p:nvPr>
            <p:extLst/>
          </p:nvPr>
        </p:nvGraphicFramePr>
        <p:xfrm>
          <a:off x="4280658" y="981211"/>
          <a:ext cx="2325919" cy="2017844"/>
        </p:xfrm>
        <a:graphic>
          <a:graphicData uri="http://schemas.openxmlformats.org/drawingml/2006/table">
            <a:tbl>
              <a:tblPr firstRow="1" bandRow="1"/>
              <a:tblGrid>
                <a:gridCol w="809214">
                  <a:extLst>
                    <a:ext uri="{9D8B030D-6E8A-4147-A177-3AD203B41FA5}">
                      <a16:colId xmlns:a16="http://schemas.microsoft.com/office/drawing/2014/main" val="20000"/>
                    </a:ext>
                  </a:extLst>
                </a:gridCol>
                <a:gridCol w="303341">
                  <a:extLst>
                    <a:ext uri="{9D8B030D-6E8A-4147-A177-3AD203B41FA5}">
                      <a16:colId xmlns:a16="http://schemas.microsoft.com/office/drawing/2014/main" val="20001"/>
                    </a:ext>
                  </a:extLst>
                </a:gridCol>
                <a:gridCol w="303341">
                  <a:extLst>
                    <a:ext uri="{9D8B030D-6E8A-4147-A177-3AD203B41FA5}">
                      <a16:colId xmlns:a16="http://schemas.microsoft.com/office/drawing/2014/main" val="20002"/>
                    </a:ext>
                  </a:extLst>
                </a:gridCol>
                <a:gridCol w="303341">
                  <a:extLst>
                    <a:ext uri="{9D8B030D-6E8A-4147-A177-3AD203B41FA5}">
                      <a16:colId xmlns:a16="http://schemas.microsoft.com/office/drawing/2014/main" val="20003"/>
                    </a:ext>
                  </a:extLst>
                </a:gridCol>
                <a:gridCol w="303341">
                  <a:extLst>
                    <a:ext uri="{9D8B030D-6E8A-4147-A177-3AD203B41FA5}">
                      <a16:colId xmlns:a16="http://schemas.microsoft.com/office/drawing/2014/main" val="20004"/>
                    </a:ext>
                  </a:extLst>
                </a:gridCol>
                <a:gridCol w="303341">
                  <a:extLst>
                    <a:ext uri="{9D8B030D-6E8A-4147-A177-3AD203B41FA5}">
                      <a16:colId xmlns:a16="http://schemas.microsoft.com/office/drawing/2014/main" val="20005"/>
                    </a:ext>
                  </a:extLst>
                </a:gridCol>
              </a:tblGrid>
              <a:tr h="723464">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endParaRPr lang="en-US" sz="800" dirty="0"/>
                    </a:p>
                  </a:txBody>
                  <a:tcPr marL="84048" marR="84048" marT="42024" marB="42024">
                    <a:lnL w="12700" cmpd="sng">
                      <a:solidFill>
                        <a:srgbClr val="FFFFFF"/>
                      </a:solidFill>
                    </a:lnL>
                    <a:lnR w="12700" cap="flat" cmpd="sng" algn="ctr">
                      <a:noFill/>
                      <a:prstDash val="solid"/>
                      <a:round/>
                      <a:headEnd type="none" w="med" len="med"/>
                      <a:tailEnd type="none" w="med" len="med"/>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lang="ja-JP" altLang="en-US" sz="800" dirty="0" smtClean="0"/>
                        <a:t>宛先</a:t>
                      </a:r>
                      <a:endParaRPr lang="en-US" sz="800" dirty="0"/>
                    </a:p>
                  </a:txBody>
                  <a:tcPr marL="84048" marR="84048" marT="16810" marB="67238" vert="vert270">
                    <a:lnL w="12700" cap="flat" cmpd="sng" algn="ctr">
                      <a:noFill/>
                      <a:prstDash val="solid"/>
                      <a:round/>
                      <a:headEnd type="none" w="med" len="med"/>
                      <a:tailEnd type="none" w="med" len="med"/>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lang="ja-JP" altLang="en-US" sz="800" b="0" dirty="0" smtClean="0">
                          <a:solidFill>
                            <a:schemeClr val="tx1"/>
                          </a:solidFill>
                        </a:rPr>
                        <a:t>学生ポータル</a:t>
                      </a:r>
                      <a:endParaRPr lang="en-US" sz="800" b="0" dirty="0">
                        <a:solidFill>
                          <a:schemeClr val="tx1"/>
                        </a:solidFill>
                      </a:endParaRPr>
                    </a:p>
                  </a:txBody>
                  <a:tcPr marL="84048" marR="84048" marT="16810" marB="67238" vert="vert270">
                    <a:lnL w="12700" cmpd="sng">
                      <a:solidFill>
                        <a:srgbClr val="FFFFFF"/>
                      </a:solid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BCDC">
                        <a:lumMod val="20000"/>
                        <a:lumOff val="80000"/>
                      </a:srgbClr>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lang="ja-JP" altLang="en-US" sz="800" b="0" dirty="0" smtClean="0">
                          <a:solidFill>
                            <a:schemeClr val="tx1"/>
                          </a:solidFill>
                        </a:rPr>
                        <a:t>研究室サーバ</a:t>
                      </a:r>
                      <a:endParaRPr lang="en-US" sz="800" b="0" dirty="0">
                        <a:solidFill>
                          <a:schemeClr val="tx1"/>
                        </a:solidFill>
                      </a:endParaRPr>
                    </a:p>
                  </a:txBody>
                  <a:tcPr marL="84048" marR="84048" marT="16810" marB="67238" vert="vert270">
                    <a:lnL w="12700" cmpd="sng">
                      <a:solidFill>
                        <a:srgbClr val="FFFFFF"/>
                      </a:solid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BCDC">
                        <a:lumMod val="20000"/>
                        <a:lumOff val="80000"/>
                      </a:srgbClr>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lang="ja-JP" altLang="en-US" sz="800" b="0" dirty="0" smtClean="0">
                          <a:solidFill>
                            <a:schemeClr val="tx1"/>
                          </a:solidFill>
                        </a:rPr>
                        <a:t>学生課サーバ</a:t>
                      </a:r>
                      <a:endParaRPr lang="en-US" sz="800" b="0" dirty="0">
                        <a:solidFill>
                          <a:schemeClr val="tx1"/>
                        </a:solidFill>
                      </a:endParaRPr>
                    </a:p>
                  </a:txBody>
                  <a:tcPr marL="84048" marR="84048" marT="16810" marB="67238" vert="vert270">
                    <a:lnL w="12700" cmpd="sng">
                      <a:solidFill>
                        <a:srgbClr val="FFFFFF"/>
                      </a:solid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BCDC">
                        <a:lumMod val="20000"/>
                        <a:lumOff val="80000"/>
                      </a:srgbClr>
                    </a:solidFill>
                  </a:tcPr>
                </a:tc>
                <a:tc>
                  <a:txBody>
                    <a:bodyPr/>
                    <a:lstStyle>
                      <a:lvl1pPr marL="0" algn="l" defTabSz="914400" rtl="0" eaLnBrk="1" latinLnBrk="0" hangingPunct="1">
                        <a:defRPr kumimoji="1" sz="1800" b="1" kern="1200">
                          <a:solidFill>
                            <a:schemeClr val="lt1"/>
                          </a:solidFill>
                          <a:latin typeface="Arial"/>
                        </a:defRPr>
                      </a:lvl1pPr>
                      <a:lvl2pPr marL="457200" algn="l" defTabSz="914400" rtl="0" eaLnBrk="1" latinLnBrk="0" hangingPunct="1">
                        <a:defRPr kumimoji="1" sz="1800" b="1" kern="1200">
                          <a:solidFill>
                            <a:schemeClr val="lt1"/>
                          </a:solidFill>
                          <a:latin typeface="Arial"/>
                        </a:defRPr>
                      </a:lvl2pPr>
                      <a:lvl3pPr marL="914400" algn="l" defTabSz="914400" rtl="0" eaLnBrk="1" latinLnBrk="0" hangingPunct="1">
                        <a:defRPr kumimoji="1" sz="1800" b="1" kern="1200">
                          <a:solidFill>
                            <a:schemeClr val="lt1"/>
                          </a:solidFill>
                          <a:latin typeface="Arial"/>
                        </a:defRPr>
                      </a:lvl3pPr>
                      <a:lvl4pPr marL="1371600" algn="l" defTabSz="914400" rtl="0" eaLnBrk="1" latinLnBrk="0" hangingPunct="1">
                        <a:defRPr kumimoji="1" sz="1800" b="1" kern="1200">
                          <a:solidFill>
                            <a:schemeClr val="lt1"/>
                          </a:solidFill>
                          <a:latin typeface="Arial"/>
                        </a:defRPr>
                      </a:lvl4pPr>
                      <a:lvl5pPr marL="1828800" algn="l" defTabSz="914400" rtl="0" eaLnBrk="1" latinLnBrk="0" hangingPunct="1">
                        <a:defRPr kumimoji="1" sz="1800" b="1" kern="1200">
                          <a:solidFill>
                            <a:schemeClr val="lt1"/>
                          </a:solidFill>
                          <a:latin typeface="Arial"/>
                        </a:defRPr>
                      </a:lvl5pPr>
                      <a:lvl6pPr marL="2286000" algn="l" defTabSz="914400" rtl="0" eaLnBrk="1" latinLnBrk="0" hangingPunct="1">
                        <a:defRPr kumimoji="1" sz="1800" b="1" kern="1200">
                          <a:solidFill>
                            <a:schemeClr val="lt1"/>
                          </a:solidFill>
                          <a:latin typeface="Arial"/>
                        </a:defRPr>
                      </a:lvl6pPr>
                      <a:lvl7pPr marL="2743200" algn="l" defTabSz="914400" rtl="0" eaLnBrk="1" latinLnBrk="0" hangingPunct="1">
                        <a:defRPr kumimoji="1" sz="1800" b="1" kern="1200">
                          <a:solidFill>
                            <a:schemeClr val="lt1"/>
                          </a:solidFill>
                          <a:latin typeface="Arial"/>
                        </a:defRPr>
                      </a:lvl7pPr>
                      <a:lvl8pPr marL="3200400" algn="l" defTabSz="914400" rtl="0" eaLnBrk="1" latinLnBrk="0" hangingPunct="1">
                        <a:defRPr kumimoji="1" sz="1800" b="1" kern="1200">
                          <a:solidFill>
                            <a:schemeClr val="lt1"/>
                          </a:solidFill>
                          <a:latin typeface="Arial"/>
                        </a:defRPr>
                      </a:lvl8pPr>
                      <a:lvl9pPr marL="3657600" algn="l" defTabSz="914400" rtl="0" eaLnBrk="1" latinLnBrk="0" hangingPunct="1">
                        <a:defRPr kumimoji="1" sz="1800" b="1" kern="1200">
                          <a:solidFill>
                            <a:schemeClr val="lt1"/>
                          </a:solidFill>
                          <a:latin typeface="Arial"/>
                        </a:defRPr>
                      </a:lvl9pPr>
                    </a:lstStyle>
                    <a:p>
                      <a:r>
                        <a:rPr lang="en-US" altLang="ja-JP" sz="800" b="0" dirty="0" smtClean="0">
                          <a:solidFill>
                            <a:schemeClr val="tx1"/>
                          </a:solidFill>
                        </a:rPr>
                        <a:t>Internet</a:t>
                      </a:r>
                      <a:endParaRPr lang="en-US" sz="800" b="0" dirty="0">
                        <a:solidFill>
                          <a:schemeClr val="tx1"/>
                        </a:solidFill>
                      </a:endParaRPr>
                    </a:p>
                  </a:txBody>
                  <a:tcPr marL="84048" marR="84048" marT="16810" marB="67238" vert="vert270">
                    <a:lnL w="12700" cmpd="sng">
                      <a:solidFill>
                        <a:srgbClr val="FFFFFF"/>
                      </a:solidFill>
                    </a:lnL>
                    <a:lnR w="12700" cmpd="sng">
                      <a:solidFill>
                        <a:srgbClr val="FFFFFF"/>
                      </a:solidFill>
                    </a:lnR>
                    <a:lnT w="12700" cmpd="sng">
                      <a:solidFill>
                        <a:srgbClr val="FFFFFF"/>
                      </a:solid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8EBCDC">
                        <a:lumMod val="20000"/>
                        <a:lumOff val="80000"/>
                      </a:srgbClr>
                    </a:solidFill>
                  </a:tcPr>
                </a:tc>
                <a:extLst>
                  <a:ext uri="{0D108BD9-81ED-4DB2-BD59-A6C34878D82A}">
                    <a16:rowId xmlns:a16="http://schemas.microsoft.com/office/drawing/2014/main" val="10000"/>
                  </a:ext>
                </a:extLst>
              </a:tr>
              <a:tr h="258876">
                <a:tc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lang="ja-JP" altLang="en-US" sz="800" b="1" dirty="0" smtClean="0">
                          <a:solidFill>
                            <a:schemeClr val="bg1"/>
                          </a:solidFill>
                        </a:rPr>
                        <a:t>送信元</a:t>
                      </a:r>
                      <a:endParaRPr lang="en-US" sz="800" b="1" dirty="0">
                        <a:solidFill>
                          <a:schemeClr val="bg1"/>
                        </a:solidFill>
                      </a:endParaRPr>
                    </a:p>
                  </a:txBody>
                  <a:tcPr marL="84048" marR="84048" marT="42024" marB="42024"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1"/>
                    </a:solidFill>
                  </a:tcPr>
                </a:tc>
                <a:tc hMerge="1">
                  <a:txBody>
                    <a:bodyPr/>
                    <a:lstStyle/>
                    <a:p>
                      <a:endParaRPr lang="en-US" dirty="0"/>
                    </a:p>
                  </a:txBody>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EBCDC">
                        <a:lumMod val="20000"/>
                        <a:lumOff val="8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EBCDC">
                        <a:lumMod val="20000"/>
                        <a:lumOff val="8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EBCDC">
                        <a:lumMod val="20000"/>
                        <a:lumOff val="80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8EBCDC">
                        <a:lumMod val="20000"/>
                        <a:lumOff val="80000"/>
                      </a:srgbClr>
                    </a:solidFill>
                  </a:tcPr>
                </a:tc>
                <a:extLst>
                  <a:ext uri="{0D108BD9-81ED-4DB2-BD59-A6C34878D82A}">
                    <a16:rowId xmlns:a16="http://schemas.microsoft.com/office/drawing/2014/main" val="10001"/>
                  </a:ext>
                </a:extLst>
              </a:tr>
              <a:tr h="258876">
                <a:tc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lang="ja-JP" altLang="en-US" sz="800" dirty="0" smtClean="0"/>
                        <a:t>学生</a:t>
                      </a:r>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7DBC">
                        <a:lumMod val="20000"/>
                        <a:lumOff val="80000"/>
                      </a:srgbClr>
                    </a:solidFill>
                  </a:tcPr>
                </a:tc>
                <a:tc hMerge="1">
                  <a:txBody>
                    <a:bodyPr/>
                    <a:lstStyle/>
                    <a:p>
                      <a:endParaRPr lang="en-US" dirty="0"/>
                    </a:p>
                  </a:txBody>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2"/>
                  </a:ext>
                </a:extLst>
              </a:tr>
              <a:tr h="258876">
                <a:tc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lang="ja-JP" altLang="en-US" sz="800" dirty="0" smtClean="0"/>
                        <a:t>研究院・教授</a:t>
                      </a:r>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7DBC">
                        <a:lumMod val="20000"/>
                        <a:lumOff val="80000"/>
                      </a:srgbClr>
                    </a:solidFill>
                  </a:tcPr>
                </a:tc>
                <a:tc hMerge="1">
                  <a:txBody>
                    <a:bodyPr/>
                    <a:lstStyle/>
                    <a:p>
                      <a:endParaRPr lang="en-US" dirty="0"/>
                    </a:p>
                  </a:txBody>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3"/>
                  </a:ext>
                </a:extLst>
              </a:tr>
              <a:tr h="258876">
                <a:tc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lang="ja-JP" altLang="en-US" sz="800" dirty="0" smtClean="0"/>
                        <a:t>不適合端末</a:t>
                      </a:r>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7DBC">
                        <a:lumMod val="20000"/>
                        <a:lumOff val="80000"/>
                      </a:srgbClr>
                    </a:solidFill>
                  </a:tcPr>
                </a:tc>
                <a:tc hMerge="1">
                  <a:txBody>
                    <a:bodyPr/>
                    <a:lstStyle/>
                    <a:p>
                      <a:endParaRPr lang="en-US" dirty="0"/>
                    </a:p>
                  </a:txBody>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4"/>
                  </a:ext>
                </a:extLst>
              </a:tr>
              <a:tr h="258876">
                <a:tc gridSpan="2">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r>
                        <a:rPr lang="ja-JP" altLang="en-US" sz="800" dirty="0" smtClean="0"/>
                        <a:t>ゲスト</a:t>
                      </a:r>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097DBC">
                        <a:lumMod val="20000"/>
                        <a:lumOff val="80000"/>
                      </a:srgbClr>
                    </a:solidFill>
                  </a:tcPr>
                </a:tc>
                <a:tc hMerge="1">
                  <a:txBody>
                    <a:bodyPr/>
                    <a:lstStyle/>
                    <a:p>
                      <a:endParaRPr lang="en-US" dirty="0"/>
                    </a:p>
                  </a:txBody>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tc>
                  <a:txBody>
                    <a:bodyPr/>
                    <a:lstStyle>
                      <a:lvl1pPr marL="0" algn="l" defTabSz="914400" rtl="0" eaLnBrk="1" latinLnBrk="0" hangingPunct="1">
                        <a:defRPr kumimoji="1" sz="1800" kern="1200">
                          <a:solidFill>
                            <a:schemeClr val="dk1"/>
                          </a:solidFill>
                          <a:latin typeface="Arial"/>
                        </a:defRPr>
                      </a:lvl1pPr>
                      <a:lvl2pPr marL="457200" algn="l" defTabSz="914400" rtl="0" eaLnBrk="1" latinLnBrk="0" hangingPunct="1">
                        <a:defRPr kumimoji="1" sz="1800" kern="1200">
                          <a:solidFill>
                            <a:schemeClr val="dk1"/>
                          </a:solidFill>
                          <a:latin typeface="Arial"/>
                        </a:defRPr>
                      </a:lvl2pPr>
                      <a:lvl3pPr marL="914400" algn="l" defTabSz="914400" rtl="0" eaLnBrk="1" latinLnBrk="0" hangingPunct="1">
                        <a:defRPr kumimoji="1" sz="1800" kern="1200">
                          <a:solidFill>
                            <a:schemeClr val="dk1"/>
                          </a:solidFill>
                          <a:latin typeface="Arial"/>
                        </a:defRPr>
                      </a:lvl3pPr>
                      <a:lvl4pPr marL="1371600" algn="l" defTabSz="914400" rtl="0" eaLnBrk="1" latinLnBrk="0" hangingPunct="1">
                        <a:defRPr kumimoji="1" sz="1800" kern="1200">
                          <a:solidFill>
                            <a:schemeClr val="dk1"/>
                          </a:solidFill>
                          <a:latin typeface="Arial"/>
                        </a:defRPr>
                      </a:lvl4pPr>
                      <a:lvl5pPr marL="1828800" algn="l" defTabSz="914400" rtl="0" eaLnBrk="1" latinLnBrk="0" hangingPunct="1">
                        <a:defRPr kumimoji="1" sz="1800" kern="1200">
                          <a:solidFill>
                            <a:schemeClr val="dk1"/>
                          </a:solidFill>
                          <a:latin typeface="Arial"/>
                        </a:defRPr>
                      </a:lvl5pPr>
                      <a:lvl6pPr marL="2286000" algn="l" defTabSz="914400" rtl="0" eaLnBrk="1" latinLnBrk="0" hangingPunct="1">
                        <a:defRPr kumimoji="1" sz="1800" kern="1200">
                          <a:solidFill>
                            <a:schemeClr val="dk1"/>
                          </a:solidFill>
                          <a:latin typeface="Arial"/>
                        </a:defRPr>
                      </a:lvl6pPr>
                      <a:lvl7pPr marL="2743200" algn="l" defTabSz="914400" rtl="0" eaLnBrk="1" latinLnBrk="0" hangingPunct="1">
                        <a:defRPr kumimoji="1" sz="1800" kern="1200">
                          <a:solidFill>
                            <a:schemeClr val="dk1"/>
                          </a:solidFill>
                          <a:latin typeface="Arial"/>
                        </a:defRPr>
                      </a:lvl7pPr>
                      <a:lvl8pPr marL="3200400" algn="l" defTabSz="914400" rtl="0" eaLnBrk="1" latinLnBrk="0" hangingPunct="1">
                        <a:defRPr kumimoji="1" sz="1800" kern="1200">
                          <a:solidFill>
                            <a:schemeClr val="dk1"/>
                          </a:solidFill>
                          <a:latin typeface="Arial"/>
                        </a:defRPr>
                      </a:lvl8pPr>
                      <a:lvl9pPr marL="3657600" algn="l" defTabSz="914400" rtl="0" eaLnBrk="1" latinLnBrk="0" hangingPunct="1">
                        <a:defRPr kumimoji="1" sz="1800" kern="1200">
                          <a:solidFill>
                            <a:schemeClr val="dk1"/>
                          </a:solidFill>
                          <a:latin typeface="Arial"/>
                        </a:defRPr>
                      </a:lvl9pPr>
                    </a:lstStyle>
                    <a:p>
                      <a:endParaRPr lang="en-US" sz="800" dirty="0"/>
                    </a:p>
                  </a:txBody>
                  <a:tcPr marL="84048" marR="84048" marT="42024" marB="42024"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0005"/>
                  </a:ext>
                </a:extLst>
              </a:tr>
            </a:tbl>
          </a:graphicData>
        </a:graphic>
      </p:graphicFrame>
      <p:pic>
        <p:nvPicPr>
          <p:cNvPr id="145"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71520" y="1991686"/>
            <a:ext cx="184906" cy="184906"/>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626"/>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63334" y="1991686"/>
            <a:ext cx="184906" cy="184906"/>
          </a:xfrm>
          <a:prstGeom prst="rect">
            <a:avLst/>
          </a:prstGeom>
        </p:spPr>
      </p:pic>
      <p:pic>
        <p:nvPicPr>
          <p:cNvPr id="149"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56367" y="1991686"/>
            <a:ext cx="184906" cy="184906"/>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64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61460" y="2262733"/>
            <a:ext cx="184906" cy="184906"/>
          </a:xfrm>
          <a:prstGeom prst="rect">
            <a:avLst/>
          </a:prstGeom>
        </p:spPr>
      </p:pic>
      <p:pic>
        <p:nvPicPr>
          <p:cNvPr id="152" name="Picture 650"/>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60861" y="2515072"/>
            <a:ext cx="184906" cy="184906"/>
          </a:xfrm>
          <a:prstGeom prst="rect">
            <a:avLst/>
          </a:prstGeom>
        </p:spPr>
      </p:pic>
      <p:pic>
        <p:nvPicPr>
          <p:cNvPr id="157" name="Picture 651"/>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61460" y="2515072"/>
            <a:ext cx="184906" cy="184906"/>
          </a:xfrm>
          <a:prstGeom prst="rect">
            <a:avLst/>
          </a:prstGeom>
        </p:spPr>
      </p:pic>
      <p:pic>
        <p:nvPicPr>
          <p:cNvPr id="158" name="Picture 652"/>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756089" y="2770597"/>
            <a:ext cx="184906" cy="184906"/>
          </a:xfrm>
          <a:prstGeom prst="rect">
            <a:avLst/>
          </a:prstGeom>
        </p:spPr>
      </p:pic>
      <p:pic>
        <p:nvPicPr>
          <p:cNvPr id="159" name="Picture 65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61460" y="2770597"/>
            <a:ext cx="184906" cy="184906"/>
          </a:xfrm>
          <a:prstGeom prst="rect">
            <a:avLst/>
          </a:prstGeom>
        </p:spPr>
      </p:pic>
      <p:pic>
        <p:nvPicPr>
          <p:cNvPr id="160"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56367" y="2509330"/>
            <a:ext cx="184906" cy="184906"/>
          </a:xfrm>
          <a:prstGeom prst="rect">
            <a:avLst/>
          </a:prstGeom>
          <a:noFill/>
          <a:extLst>
            <a:ext uri="{909E8E84-426E-40DD-AFC4-6F175D3DCCD1}">
              <a14:hiddenFill xmlns:a14="http://schemas.microsoft.com/office/drawing/2010/main">
                <a:solidFill>
                  <a:srgbClr val="FFFFFF"/>
                </a:solidFill>
              </a14:hiddenFill>
            </a:ext>
          </a:extLst>
        </p:spPr>
      </p:pic>
      <p:sp>
        <p:nvSpPr>
          <p:cNvPr id="161" name="Freeform 19"/>
          <p:cNvSpPr>
            <a:spLocks/>
          </p:cNvSpPr>
          <p:nvPr/>
        </p:nvSpPr>
        <p:spPr bwMode="auto">
          <a:xfrm>
            <a:off x="6075546" y="1742150"/>
            <a:ext cx="168096" cy="168096"/>
          </a:xfrm>
          <a:custGeom>
            <a:avLst/>
            <a:gdLst>
              <a:gd name="T0" fmla="*/ 0 w 1382"/>
              <a:gd name="T1" fmla="*/ 0 h 1384"/>
              <a:gd name="T2" fmla="*/ 0 w 1382"/>
              <a:gd name="T3" fmla="*/ 0 h 1384"/>
              <a:gd name="T4" fmla="*/ 0 w 1382"/>
              <a:gd name="T5" fmla="*/ 0 h 1384"/>
              <a:gd name="T6" fmla="*/ 0 w 1382"/>
              <a:gd name="T7" fmla="*/ 0 h 1384"/>
              <a:gd name="T8" fmla="*/ 0 w 1382"/>
              <a:gd name="T9" fmla="*/ 0 h 1384"/>
              <a:gd name="T10" fmla="*/ 0 w 1382"/>
              <a:gd name="T11" fmla="*/ 0 h 1384"/>
              <a:gd name="T12" fmla="*/ 0 w 1382"/>
              <a:gd name="T13" fmla="*/ 0 h 1384"/>
              <a:gd name="T14" fmla="*/ 0 w 1382"/>
              <a:gd name="T15" fmla="*/ 0 h 1384"/>
              <a:gd name="T16" fmla="*/ 0 w 1382"/>
              <a:gd name="T17" fmla="*/ 0 h 1384"/>
              <a:gd name="T18" fmla="*/ 0 w 1382"/>
              <a:gd name="T19" fmla="*/ 0 h 1384"/>
              <a:gd name="T20" fmla="*/ 0 w 1382"/>
              <a:gd name="T21" fmla="*/ 0 h 1384"/>
              <a:gd name="T22" fmla="*/ 0 w 1382"/>
              <a:gd name="T23" fmla="*/ 0 h 1384"/>
              <a:gd name="T24" fmla="*/ 0 w 1382"/>
              <a:gd name="T25" fmla="*/ 0 h 1384"/>
              <a:gd name="T26" fmla="*/ 0 w 1382"/>
              <a:gd name="T27" fmla="*/ 0 h 1384"/>
              <a:gd name="T28" fmla="*/ 0 w 1382"/>
              <a:gd name="T29" fmla="*/ 0 h 1384"/>
              <a:gd name="T30" fmla="*/ 0 w 1382"/>
              <a:gd name="T31" fmla="*/ 0 h 1384"/>
              <a:gd name="T32" fmla="*/ 0 w 1382"/>
              <a:gd name="T33" fmla="*/ 0 h 1384"/>
              <a:gd name="T34" fmla="*/ 0 w 1382"/>
              <a:gd name="T35" fmla="*/ 0 h 1384"/>
              <a:gd name="T36" fmla="*/ 0 w 1382"/>
              <a:gd name="T37" fmla="*/ 0 h 1384"/>
              <a:gd name="T38" fmla="*/ 0 w 1382"/>
              <a:gd name="T39" fmla="*/ 0 h 1384"/>
              <a:gd name="T40" fmla="*/ 0 w 1382"/>
              <a:gd name="T41" fmla="*/ 0 h 1384"/>
              <a:gd name="T42" fmla="*/ 0 w 1382"/>
              <a:gd name="T43" fmla="*/ 0 h 1384"/>
              <a:gd name="T44" fmla="*/ 0 w 1382"/>
              <a:gd name="T45" fmla="*/ 0 h 1384"/>
              <a:gd name="T46" fmla="*/ 0 w 1382"/>
              <a:gd name="T47" fmla="*/ 0 h 1384"/>
              <a:gd name="T48" fmla="*/ 0 w 1382"/>
              <a:gd name="T49" fmla="*/ 0 h 1384"/>
              <a:gd name="T50" fmla="*/ 0 w 1382"/>
              <a:gd name="T51" fmla="*/ 0 h 1384"/>
              <a:gd name="T52" fmla="*/ 0 w 1382"/>
              <a:gd name="T53" fmla="*/ 0 h 1384"/>
              <a:gd name="T54" fmla="*/ 0 w 1382"/>
              <a:gd name="T55" fmla="*/ 0 h 1384"/>
              <a:gd name="T56" fmla="*/ 0 w 1382"/>
              <a:gd name="T57" fmla="*/ 0 h 1384"/>
              <a:gd name="T58" fmla="*/ 0 w 1382"/>
              <a:gd name="T59" fmla="*/ 0 h 1384"/>
              <a:gd name="T60" fmla="*/ 0 w 1382"/>
              <a:gd name="T61" fmla="*/ 0 h 1384"/>
              <a:gd name="T62" fmla="*/ 0 w 1382"/>
              <a:gd name="T63" fmla="*/ 0 h 1384"/>
              <a:gd name="T64" fmla="*/ 0 w 1382"/>
              <a:gd name="T65" fmla="*/ 0 h 1384"/>
              <a:gd name="T66" fmla="*/ 0 w 1382"/>
              <a:gd name="T67" fmla="*/ 0 h 1384"/>
              <a:gd name="T68" fmla="*/ 0 w 1382"/>
              <a:gd name="T69" fmla="*/ 0 h 1384"/>
              <a:gd name="T70" fmla="*/ 0 w 1382"/>
              <a:gd name="T71" fmla="*/ 0 h 1384"/>
              <a:gd name="T72" fmla="*/ 0 w 1382"/>
              <a:gd name="T73" fmla="*/ 0 h 1384"/>
              <a:gd name="T74" fmla="*/ 0 w 1382"/>
              <a:gd name="T75" fmla="*/ 0 h 1384"/>
              <a:gd name="T76" fmla="*/ 0 w 1382"/>
              <a:gd name="T77" fmla="*/ 0 h 1384"/>
              <a:gd name="T78" fmla="*/ 0 w 1382"/>
              <a:gd name="T79" fmla="*/ 0 h 1384"/>
              <a:gd name="T80" fmla="*/ 0 w 1382"/>
              <a:gd name="T81" fmla="*/ 0 h 1384"/>
              <a:gd name="T82" fmla="*/ 0 w 1382"/>
              <a:gd name="T83" fmla="*/ 0 h 1384"/>
              <a:gd name="T84" fmla="*/ 0 w 1382"/>
              <a:gd name="T85" fmla="*/ 0 h 1384"/>
              <a:gd name="T86" fmla="*/ 0 w 1382"/>
              <a:gd name="T87" fmla="*/ 0 h 1384"/>
              <a:gd name="T88" fmla="*/ 0 w 1382"/>
              <a:gd name="T89" fmla="*/ 0 h 1384"/>
              <a:gd name="T90" fmla="*/ 0 w 1382"/>
              <a:gd name="T91" fmla="*/ 0 h 1384"/>
              <a:gd name="T92" fmla="*/ 0 w 1382"/>
              <a:gd name="T93" fmla="*/ 0 h 1384"/>
              <a:gd name="T94" fmla="*/ 0 w 1382"/>
              <a:gd name="T95" fmla="*/ 0 h 1384"/>
              <a:gd name="T96" fmla="*/ 0 w 1382"/>
              <a:gd name="T97" fmla="*/ 0 h 1384"/>
              <a:gd name="T98" fmla="*/ 0 w 1382"/>
              <a:gd name="T99" fmla="*/ 0 h 1384"/>
              <a:gd name="T100" fmla="*/ 0 w 1382"/>
              <a:gd name="T101" fmla="*/ 0 h 1384"/>
              <a:gd name="T102" fmla="*/ 0 w 1382"/>
              <a:gd name="T103" fmla="*/ 0 h 1384"/>
              <a:gd name="T104" fmla="*/ 0 w 1382"/>
              <a:gd name="T105" fmla="*/ 0 h 1384"/>
              <a:gd name="T106" fmla="*/ 0 w 1382"/>
              <a:gd name="T107" fmla="*/ 0 h 1384"/>
              <a:gd name="T108" fmla="*/ 0 w 1382"/>
              <a:gd name="T109" fmla="*/ 0 h 1384"/>
              <a:gd name="T110" fmla="*/ 0 w 1382"/>
              <a:gd name="T111" fmla="*/ 0 h 1384"/>
              <a:gd name="T112" fmla="*/ 0 w 1382"/>
              <a:gd name="T113" fmla="*/ 0 h 1384"/>
              <a:gd name="T114" fmla="*/ 0 w 1382"/>
              <a:gd name="T115" fmla="*/ 0 h 1384"/>
              <a:gd name="T116" fmla="*/ 0 w 1382"/>
              <a:gd name="T117" fmla="*/ 0 h 1384"/>
              <a:gd name="T118" fmla="*/ 0 w 1382"/>
              <a:gd name="T119" fmla="*/ 0 h 1384"/>
              <a:gd name="T120" fmla="*/ 0 w 1382"/>
              <a:gd name="T121" fmla="*/ 0 h 13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382"/>
              <a:gd name="T184" fmla="*/ 0 h 1384"/>
              <a:gd name="T185" fmla="*/ 1382 w 1382"/>
              <a:gd name="T186" fmla="*/ 1384 h 138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382" h="1384">
                <a:moveTo>
                  <a:pt x="645" y="171"/>
                </a:moveTo>
                <a:lnTo>
                  <a:pt x="609" y="171"/>
                </a:lnTo>
                <a:lnTo>
                  <a:pt x="609" y="282"/>
                </a:lnTo>
                <a:lnTo>
                  <a:pt x="594" y="284"/>
                </a:lnTo>
                <a:lnTo>
                  <a:pt x="576" y="287"/>
                </a:lnTo>
                <a:lnTo>
                  <a:pt x="558" y="292"/>
                </a:lnTo>
                <a:lnTo>
                  <a:pt x="538" y="299"/>
                </a:lnTo>
                <a:lnTo>
                  <a:pt x="517" y="307"/>
                </a:lnTo>
                <a:lnTo>
                  <a:pt x="496" y="320"/>
                </a:lnTo>
                <a:lnTo>
                  <a:pt x="476" y="335"/>
                </a:lnTo>
                <a:lnTo>
                  <a:pt x="456" y="354"/>
                </a:lnTo>
                <a:lnTo>
                  <a:pt x="442" y="371"/>
                </a:lnTo>
                <a:lnTo>
                  <a:pt x="432" y="390"/>
                </a:lnTo>
                <a:lnTo>
                  <a:pt x="423" y="408"/>
                </a:lnTo>
                <a:lnTo>
                  <a:pt x="416" y="427"/>
                </a:lnTo>
                <a:lnTo>
                  <a:pt x="410" y="445"/>
                </a:lnTo>
                <a:lnTo>
                  <a:pt x="407" y="464"/>
                </a:lnTo>
                <a:lnTo>
                  <a:pt x="406" y="482"/>
                </a:lnTo>
                <a:lnTo>
                  <a:pt x="404" y="500"/>
                </a:lnTo>
                <a:lnTo>
                  <a:pt x="406" y="526"/>
                </a:lnTo>
                <a:lnTo>
                  <a:pt x="409" y="550"/>
                </a:lnTo>
                <a:lnTo>
                  <a:pt x="416" y="572"/>
                </a:lnTo>
                <a:lnTo>
                  <a:pt x="424" y="592"/>
                </a:lnTo>
                <a:lnTo>
                  <a:pt x="434" y="609"/>
                </a:lnTo>
                <a:lnTo>
                  <a:pt x="446" y="625"/>
                </a:lnTo>
                <a:lnTo>
                  <a:pt x="458" y="640"/>
                </a:lnTo>
                <a:lnTo>
                  <a:pt x="473" y="654"/>
                </a:lnTo>
                <a:lnTo>
                  <a:pt x="490" y="665"/>
                </a:lnTo>
                <a:lnTo>
                  <a:pt x="506" y="677"/>
                </a:lnTo>
                <a:lnTo>
                  <a:pt x="523" y="686"/>
                </a:lnTo>
                <a:lnTo>
                  <a:pt x="541" y="695"/>
                </a:lnTo>
                <a:lnTo>
                  <a:pt x="560" y="703"/>
                </a:lnTo>
                <a:lnTo>
                  <a:pt x="578" y="711"/>
                </a:lnTo>
                <a:lnTo>
                  <a:pt x="597" y="718"/>
                </a:lnTo>
                <a:lnTo>
                  <a:pt x="615" y="725"/>
                </a:lnTo>
                <a:lnTo>
                  <a:pt x="644" y="737"/>
                </a:lnTo>
                <a:lnTo>
                  <a:pt x="669" y="746"/>
                </a:lnTo>
                <a:lnTo>
                  <a:pt x="691" y="755"/>
                </a:lnTo>
                <a:lnTo>
                  <a:pt x="711" y="763"/>
                </a:lnTo>
                <a:lnTo>
                  <a:pt x="727" y="771"/>
                </a:lnTo>
                <a:lnTo>
                  <a:pt x="741" y="779"/>
                </a:lnTo>
                <a:lnTo>
                  <a:pt x="752" y="789"/>
                </a:lnTo>
                <a:lnTo>
                  <a:pt x="761" y="798"/>
                </a:lnTo>
                <a:lnTo>
                  <a:pt x="772" y="813"/>
                </a:lnTo>
                <a:lnTo>
                  <a:pt x="779" y="830"/>
                </a:lnTo>
                <a:lnTo>
                  <a:pt x="784" y="849"/>
                </a:lnTo>
                <a:lnTo>
                  <a:pt x="786" y="867"/>
                </a:lnTo>
                <a:lnTo>
                  <a:pt x="783" y="891"/>
                </a:lnTo>
                <a:lnTo>
                  <a:pt x="776" y="911"/>
                </a:lnTo>
                <a:lnTo>
                  <a:pt x="765" y="928"/>
                </a:lnTo>
                <a:lnTo>
                  <a:pt x="751" y="942"/>
                </a:lnTo>
                <a:lnTo>
                  <a:pt x="735" y="952"/>
                </a:lnTo>
                <a:lnTo>
                  <a:pt x="716" y="960"/>
                </a:lnTo>
                <a:lnTo>
                  <a:pt x="697" y="965"/>
                </a:lnTo>
                <a:lnTo>
                  <a:pt x="677" y="966"/>
                </a:lnTo>
                <a:lnTo>
                  <a:pt x="659" y="965"/>
                </a:lnTo>
                <a:lnTo>
                  <a:pt x="642" y="961"/>
                </a:lnTo>
                <a:lnTo>
                  <a:pt x="624" y="956"/>
                </a:lnTo>
                <a:lnTo>
                  <a:pt x="608" y="949"/>
                </a:lnTo>
                <a:lnTo>
                  <a:pt x="593" y="940"/>
                </a:lnTo>
                <a:lnTo>
                  <a:pt x="579" y="929"/>
                </a:lnTo>
                <a:lnTo>
                  <a:pt x="568" y="917"/>
                </a:lnTo>
                <a:lnTo>
                  <a:pt x="558" y="904"/>
                </a:lnTo>
                <a:lnTo>
                  <a:pt x="548" y="889"/>
                </a:lnTo>
                <a:lnTo>
                  <a:pt x="541" y="874"/>
                </a:lnTo>
                <a:lnTo>
                  <a:pt x="536" y="859"/>
                </a:lnTo>
                <a:lnTo>
                  <a:pt x="531" y="844"/>
                </a:lnTo>
                <a:lnTo>
                  <a:pt x="528" y="829"/>
                </a:lnTo>
                <a:lnTo>
                  <a:pt x="525" y="816"/>
                </a:lnTo>
                <a:lnTo>
                  <a:pt x="523" y="804"/>
                </a:lnTo>
                <a:lnTo>
                  <a:pt x="522" y="794"/>
                </a:lnTo>
                <a:lnTo>
                  <a:pt x="403" y="794"/>
                </a:lnTo>
                <a:lnTo>
                  <a:pt x="403" y="1069"/>
                </a:lnTo>
                <a:lnTo>
                  <a:pt x="521" y="1069"/>
                </a:lnTo>
                <a:lnTo>
                  <a:pt x="523" y="998"/>
                </a:lnTo>
                <a:lnTo>
                  <a:pt x="531" y="1010"/>
                </a:lnTo>
                <a:lnTo>
                  <a:pt x="540" y="1019"/>
                </a:lnTo>
                <a:lnTo>
                  <a:pt x="548" y="1029"/>
                </a:lnTo>
                <a:lnTo>
                  <a:pt x="558" y="1038"/>
                </a:lnTo>
                <a:lnTo>
                  <a:pt x="568" y="1046"/>
                </a:lnTo>
                <a:lnTo>
                  <a:pt x="579" y="1053"/>
                </a:lnTo>
                <a:lnTo>
                  <a:pt x="593" y="1059"/>
                </a:lnTo>
                <a:lnTo>
                  <a:pt x="609" y="1065"/>
                </a:lnTo>
                <a:lnTo>
                  <a:pt x="609" y="1194"/>
                </a:lnTo>
                <a:lnTo>
                  <a:pt x="731" y="1194"/>
                </a:lnTo>
                <a:lnTo>
                  <a:pt x="731" y="1079"/>
                </a:lnTo>
                <a:lnTo>
                  <a:pt x="750" y="1077"/>
                </a:lnTo>
                <a:lnTo>
                  <a:pt x="769" y="1072"/>
                </a:lnTo>
                <a:lnTo>
                  <a:pt x="788" y="1066"/>
                </a:lnTo>
                <a:lnTo>
                  <a:pt x="807" y="1059"/>
                </a:lnTo>
                <a:lnTo>
                  <a:pt x="825" y="1051"/>
                </a:lnTo>
                <a:lnTo>
                  <a:pt x="843" y="1040"/>
                </a:lnTo>
                <a:lnTo>
                  <a:pt x="859" y="1027"/>
                </a:lnTo>
                <a:lnTo>
                  <a:pt x="875" y="1012"/>
                </a:lnTo>
                <a:lnTo>
                  <a:pt x="888" y="997"/>
                </a:lnTo>
                <a:lnTo>
                  <a:pt x="900" y="980"/>
                </a:lnTo>
                <a:lnTo>
                  <a:pt x="910" y="961"/>
                </a:lnTo>
                <a:lnTo>
                  <a:pt x="918" y="943"/>
                </a:lnTo>
                <a:lnTo>
                  <a:pt x="925" y="922"/>
                </a:lnTo>
                <a:lnTo>
                  <a:pt x="929" y="900"/>
                </a:lnTo>
                <a:lnTo>
                  <a:pt x="933" y="879"/>
                </a:lnTo>
                <a:lnTo>
                  <a:pt x="934" y="857"/>
                </a:lnTo>
                <a:lnTo>
                  <a:pt x="933" y="839"/>
                </a:lnTo>
                <a:lnTo>
                  <a:pt x="932" y="822"/>
                </a:lnTo>
                <a:lnTo>
                  <a:pt x="928" y="805"/>
                </a:lnTo>
                <a:lnTo>
                  <a:pt x="925" y="787"/>
                </a:lnTo>
                <a:lnTo>
                  <a:pt x="920" y="770"/>
                </a:lnTo>
                <a:lnTo>
                  <a:pt x="913" y="754"/>
                </a:lnTo>
                <a:lnTo>
                  <a:pt x="906" y="740"/>
                </a:lnTo>
                <a:lnTo>
                  <a:pt x="898" y="726"/>
                </a:lnTo>
                <a:lnTo>
                  <a:pt x="890" y="716"/>
                </a:lnTo>
                <a:lnTo>
                  <a:pt x="882" y="706"/>
                </a:lnTo>
                <a:lnTo>
                  <a:pt x="873" y="696"/>
                </a:lnTo>
                <a:lnTo>
                  <a:pt x="864" y="687"/>
                </a:lnTo>
                <a:lnTo>
                  <a:pt x="853" y="679"/>
                </a:lnTo>
                <a:lnTo>
                  <a:pt x="842" y="671"/>
                </a:lnTo>
                <a:lnTo>
                  <a:pt x="830" y="664"/>
                </a:lnTo>
                <a:lnTo>
                  <a:pt x="818" y="656"/>
                </a:lnTo>
                <a:lnTo>
                  <a:pt x="804" y="649"/>
                </a:lnTo>
                <a:lnTo>
                  <a:pt x="790" y="642"/>
                </a:lnTo>
                <a:lnTo>
                  <a:pt x="775" y="636"/>
                </a:lnTo>
                <a:lnTo>
                  <a:pt x="760" y="630"/>
                </a:lnTo>
                <a:lnTo>
                  <a:pt x="743" y="623"/>
                </a:lnTo>
                <a:lnTo>
                  <a:pt x="727" y="616"/>
                </a:lnTo>
                <a:lnTo>
                  <a:pt x="708" y="608"/>
                </a:lnTo>
                <a:lnTo>
                  <a:pt x="690" y="601"/>
                </a:lnTo>
                <a:lnTo>
                  <a:pt x="662" y="590"/>
                </a:lnTo>
                <a:lnTo>
                  <a:pt x="637" y="579"/>
                </a:lnTo>
                <a:lnTo>
                  <a:pt x="614" y="567"/>
                </a:lnTo>
                <a:lnTo>
                  <a:pt x="593" y="555"/>
                </a:lnTo>
                <a:lnTo>
                  <a:pt x="576" y="541"/>
                </a:lnTo>
                <a:lnTo>
                  <a:pt x="563" y="525"/>
                </a:lnTo>
                <a:lnTo>
                  <a:pt x="555" y="506"/>
                </a:lnTo>
                <a:lnTo>
                  <a:pt x="552" y="484"/>
                </a:lnTo>
                <a:lnTo>
                  <a:pt x="553" y="471"/>
                </a:lnTo>
                <a:lnTo>
                  <a:pt x="558" y="456"/>
                </a:lnTo>
                <a:lnTo>
                  <a:pt x="566" y="442"/>
                </a:lnTo>
                <a:lnTo>
                  <a:pt x="576" y="428"/>
                </a:lnTo>
                <a:lnTo>
                  <a:pt x="590" y="417"/>
                </a:lnTo>
                <a:lnTo>
                  <a:pt x="607" y="408"/>
                </a:lnTo>
                <a:lnTo>
                  <a:pt x="628" y="403"/>
                </a:lnTo>
                <a:lnTo>
                  <a:pt x="651" y="400"/>
                </a:lnTo>
                <a:lnTo>
                  <a:pt x="670" y="401"/>
                </a:lnTo>
                <a:lnTo>
                  <a:pt x="688" y="404"/>
                </a:lnTo>
                <a:lnTo>
                  <a:pt x="703" y="408"/>
                </a:lnTo>
                <a:lnTo>
                  <a:pt x="716" y="414"/>
                </a:lnTo>
                <a:lnTo>
                  <a:pt x="727" y="421"/>
                </a:lnTo>
                <a:lnTo>
                  <a:pt x="736" y="427"/>
                </a:lnTo>
                <a:lnTo>
                  <a:pt x="744" y="434"/>
                </a:lnTo>
                <a:lnTo>
                  <a:pt x="750" y="439"/>
                </a:lnTo>
                <a:lnTo>
                  <a:pt x="761" y="453"/>
                </a:lnTo>
                <a:lnTo>
                  <a:pt x="771" y="467"/>
                </a:lnTo>
                <a:lnTo>
                  <a:pt x="779" y="483"/>
                </a:lnTo>
                <a:lnTo>
                  <a:pt x="784" y="498"/>
                </a:lnTo>
                <a:lnTo>
                  <a:pt x="789" y="513"/>
                </a:lnTo>
                <a:lnTo>
                  <a:pt x="792" y="529"/>
                </a:lnTo>
                <a:lnTo>
                  <a:pt x="795" y="543"/>
                </a:lnTo>
                <a:lnTo>
                  <a:pt x="797" y="557"/>
                </a:lnTo>
                <a:lnTo>
                  <a:pt x="918" y="557"/>
                </a:lnTo>
                <a:lnTo>
                  <a:pt x="918" y="298"/>
                </a:lnTo>
                <a:lnTo>
                  <a:pt x="799" y="298"/>
                </a:lnTo>
                <a:lnTo>
                  <a:pt x="797" y="352"/>
                </a:lnTo>
                <a:lnTo>
                  <a:pt x="790" y="343"/>
                </a:lnTo>
                <a:lnTo>
                  <a:pt x="784" y="336"/>
                </a:lnTo>
                <a:lnTo>
                  <a:pt x="777" y="328"/>
                </a:lnTo>
                <a:lnTo>
                  <a:pt x="771" y="321"/>
                </a:lnTo>
                <a:lnTo>
                  <a:pt x="762" y="315"/>
                </a:lnTo>
                <a:lnTo>
                  <a:pt x="753" y="309"/>
                </a:lnTo>
                <a:lnTo>
                  <a:pt x="743" y="303"/>
                </a:lnTo>
                <a:lnTo>
                  <a:pt x="731" y="298"/>
                </a:lnTo>
                <a:lnTo>
                  <a:pt x="731" y="171"/>
                </a:lnTo>
                <a:lnTo>
                  <a:pt x="645" y="171"/>
                </a:lnTo>
                <a:lnTo>
                  <a:pt x="555" y="14"/>
                </a:lnTo>
                <a:lnTo>
                  <a:pt x="571" y="11"/>
                </a:lnTo>
                <a:lnTo>
                  <a:pt x="589" y="8"/>
                </a:lnTo>
                <a:lnTo>
                  <a:pt x="605" y="6"/>
                </a:lnTo>
                <a:lnTo>
                  <a:pt x="622" y="4"/>
                </a:lnTo>
                <a:lnTo>
                  <a:pt x="639" y="3"/>
                </a:lnTo>
                <a:lnTo>
                  <a:pt x="657" y="1"/>
                </a:lnTo>
                <a:lnTo>
                  <a:pt x="674" y="0"/>
                </a:lnTo>
                <a:lnTo>
                  <a:pt x="691" y="0"/>
                </a:lnTo>
                <a:lnTo>
                  <a:pt x="761" y="4"/>
                </a:lnTo>
                <a:lnTo>
                  <a:pt x="830" y="14"/>
                </a:lnTo>
                <a:lnTo>
                  <a:pt x="896" y="31"/>
                </a:lnTo>
                <a:lnTo>
                  <a:pt x="959" y="54"/>
                </a:lnTo>
                <a:lnTo>
                  <a:pt x="1020" y="83"/>
                </a:lnTo>
                <a:lnTo>
                  <a:pt x="1077" y="119"/>
                </a:lnTo>
                <a:lnTo>
                  <a:pt x="1131" y="158"/>
                </a:lnTo>
                <a:lnTo>
                  <a:pt x="1179" y="203"/>
                </a:lnTo>
                <a:lnTo>
                  <a:pt x="1224" y="252"/>
                </a:lnTo>
                <a:lnTo>
                  <a:pt x="1263" y="306"/>
                </a:lnTo>
                <a:lnTo>
                  <a:pt x="1299" y="362"/>
                </a:lnTo>
                <a:lnTo>
                  <a:pt x="1328" y="423"/>
                </a:lnTo>
                <a:lnTo>
                  <a:pt x="1351" y="487"/>
                </a:lnTo>
                <a:lnTo>
                  <a:pt x="1368" y="552"/>
                </a:lnTo>
                <a:lnTo>
                  <a:pt x="1379" y="621"/>
                </a:lnTo>
                <a:lnTo>
                  <a:pt x="1382" y="692"/>
                </a:lnTo>
                <a:lnTo>
                  <a:pt x="1379" y="762"/>
                </a:lnTo>
                <a:lnTo>
                  <a:pt x="1368" y="831"/>
                </a:lnTo>
                <a:lnTo>
                  <a:pt x="1351" y="898"/>
                </a:lnTo>
                <a:lnTo>
                  <a:pt x="1328" y="961"/>
                </a:lnTo>
                <a:lnTo>
                  <a:pt x="1299" y="1023"/>
                </a:lnTo>
                <a:lnTo>
                  <a:pt x="1263" y="1079"/>
                </a:lnTo>
                <a:lnTo>
                  <a:pt x="1224" y="1132"/>
                </a:lnTo>
                <a:lnTo>
                  <a:pt x="1179" y="1182"/>
                </a:lnTo>
                <a:lnTo>
                  <a:pt x="1131" y="1227"/>
                </a:lnTo>
                <a:lnTo>
                  <a:pt x="1077" y="1266"/>
                </a:lnTo>
                <a:lnTo>
                  <a:pt x="1020" y="1300"/>
                </a:lnTo>
                <a:lnTo>
                  <a:pt x="959" y="1330"/>
                </a:lnTo>
                <a:lnTo>
                  <a:pt x="896" y="1353"/>
                </a:lnTo>
                <a:lnTo>
                  <a:pt x="830" y="1371"/>
                </a:lnTo>
                <a:lnTo>
                  <a:pt x="761" y="1381"/>
                </a:lnTo>
                <a:lnTo>
                  <a:pt x="691" y="1384"/>
                </a:lnTo>
                <a:lnTo>
                  <a:pt x="621" y="1381"/>
                </a:lnTo>
                <a:lnTo>
                  <a:pt x="552" y="1371"/>
                </a:lnTo>
                <a:lnTo>
                  <a:pt x="486" y="1353"/>
                </a:lnTo>
                <a:lnTo>
                  <a:pt x="423" y="1330"/>
                </a:lnTo>
                <a:lnTo>
                  <a:pt x="362" y="1300"/>
                </a:lnTo>
                <a:lnTo>
                  <a:pt x="305" y="1266"/>
                </a:lnTo>
                <a:lnTo>
                  <a:pt x="251" y="1227"/>
                </a:lnTo>
                <a:lnTo>
                  <a:pt x="203" y="1182"/>
                </a:lnTo>
                <a:lnTo>
                  <a:pt x="158" y="1132"/>
                </a:lnTo>
                <a:lnTo>
                  <a:pt x="119" y="1079"/>
                </a:lnTo>
                <a:lnTo>
                  <a:pt x="83" y="1023"/>
                </a:lnTo>
                <a:lnTo>
                  <a:pt x="54" y="961"/>
                </a:lnTo>
                <a:lnTo>
                  <a:pt x="31" y="898"/>
                </a:lnTo>
                <a:lnTo>
                  <a:pt x="14" y="831"/>
                </a:lnTo>
                <a:lnTo>
                  <a:pt x="4" y="762"/>
                </a:lnTo>
                <a:lnTo>
                  <a:pt x="0" y="692"/>
                </a:lnTo>
                <a:lnTo>
                  <a:pt x="2" y="630"/>
                </a:lnTo>
                <a:lnTo>
                  <a:pt x="11" y="570"/>
                </a:lnTo>
                <a:lnTo>
                  <a:pt x="24" y="511"/>
                </a:lnTo>
                <a:lnTo>
                  <a:pt x="43" y="453"/>
                </a:lnTo>
                <a:lnTo>
                  <a:pt x="65" y="399"/>
                </a:lnTo>
                <a:lnTo>
                  <a:pt x="92" y="347"/>
                </a:lnTo>
                <a:lnTo>
                  <a:pt x="123" y="298"/>
                </a:lnTo>
                <a:lnTo>
                  <a:pt x="159" y="250"/>
                </a:lnTo>
                <a:lnTo>
                  <a:pt x="198" y="208"/>
                </a:lnTo>
                <a:lnTo>
                  <a:pt x="241" y="167"/>
                </a:lnTo>
                <a:lnTo>
                  <a:pt x="286" y="132"/>
                </a:lnTo>
                <a:lnTo>
                  <a:pt x="335" y="99"/>
                </a:lnTo>
                <a:lnTo>
                  <a:pt x="386" y="71"/>
                </a:lnTo>
                <a:lnTo>
                  <a:pt x="440" y="48"/>
                </a:lnTo>
                <a:lnTo>
                  <a:pt x="496" y="28"/>
                </a:lnTo>
                <a:lnTo>
                  <a:pt x="555" y="14"/>
                </a:lnTo>
                <a:lnTo>
                  <a:pt x="645" y="171"/>
                </a:lnTo>
                <a:close/>
              </a:path>
            </a:pathLst>
          </a:custGeom>
          <a:solidFill>
            <a:srgbClr val="676767"/>
          </a:solidFill>
          <a:ln w="25400" cap="flat" cmpd="sng" algn="ctr">
            <a:noFill/>
            <a:prstDash val="solid"/>
          </a:ln>
          <a:effectLst/>
        </p:spPr>
        <p:txBody>
          <a:bodyPr rtlCol="0" anchor="t">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162" name="Group 663"/>
          <p:cNvGrpSpPr/>
          <p:nvPr/>
        </p:nvGrpSpPr>
        <p:grpSpPr>
          <a:xfrm>
            <a:off x="5007305" y="1999002"/>
            <a:ext cx="168097" cy="193311"/>
            <a:chOff x="8405813" y="977900"/>
            <a:chExt cx="407987" cy="501650"/>
          </a:xfrm>
          <a:solidFill>
            <a:srgbClr val="676767"/>
          </a:solidFill>
        </p:grpSpPr>
        <p:sp>
          <p:nvSpPr>
            <p:cNvPr id="169" name="Rectangle 105"/>
            <p:cNvSpPr>
              <a:spLocks noChangeArrowheads="1"/>
            </p:cNvSpPr>
            <p:nvPr/>
          </p:nvSpPr>
          <p:spPr bwMode="auto">
            <a:xfrm>
              <a:off x="8693150" y="1030288"/>
              <a:ext cx="1587" cy="15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174" name="Freeform 106"/>
            <p:cNvSpPr>
              <a:spLocks/>
            </p:cNvSpPr>
            <p:nvPr/>
          </p:nvSpPr>
          <p:spPr bwMode="auto">
            <a:xfrm>
              <a:off x="8521700" y="1150938"/>
              <a:ext cx="179387" cy="198437"/>
            </a:xfrm>
            <a:custGeom>
              <a:avLst/>
              <a:gdLst/>
              <a:ahLst/>
              <a:cxnLst>
                <a:cxn ang="0">
                  <a:pos x="8" y="0"/>
                </a:cxn>
                <a:cxn ang="0">
                  <a:pos x="39" y="0"/>
                </a:cxn>
                <a:cxn ang="0">
                  <a:pos x="42" y="35"/>
                </a:cxn>
                <a:cxn ang="0">
                  <a:pos x="47" y="39"/>
                </a:cxn>
                <a:cxn ang="0">
                  <a:pos x="48" y="39"/>
                </a:cxn>
                <a:cxn ang="0">
                  <a:pos x="44" y="53"/>
                </a:cxn>
                <a:cxn ang="0">
                  <a:pos x="3" y="49"/>
                </a:cxn>
                <a:cxn ang="0">
                  <a:pos x="0" y="39"/>
                </a:cxn>
                <a:cxn ang="0">
                  <a:pos x="1" y="39"/>
                </a:cxn>
                <a:cxn ang="0">
                  <a:pos x="5" y="35"/>
                </a:cxn>
                <a:cxn ang="0">
                  <a:pos x="8" y="0"/>
                </a:cxn>
              </a:cxnLst>
              <a:rect l="0" t="0" r="r" b="b"/>
              <a:pathLst>
                <a:path w="48" h="53">
                  <a:moveTo>
                    <a:pt x="8" y="0"/>
                  </a:moveTo>
                  <a:cubicBezTo>
                    <a:pt x="39" y="0"/>
                    <a:pt x="39" y="0"/>
                    <a:pt x="39" y="0"/>
                  </a:cubicBezTo>
                  <a:cubicBezTo>
                    <a:pt x="42" y="35"/>
                    <a:pt x="42" y="35"/>
                    <a:pt x="42" y="35"/>
                  </a:cubicBezTo>
                  <a:cubicBezTo>
                    <a:pt x="43" y="37"/>
                    <a:pt x="45" y="39"/>
                    <a:pt x="47" y="39"/>
                  </a:cubicBezTo>
                  <a:cubicBezTo>
                    <a:pt x="48" y="39"/>
                    <a:pt x="48" y="39"/>
                    <a:pt x="48" y="39"/>
                  </a:cubicBezTo>
                  <a:cubicBezTo>
                    <a:pt x="44" y="53"/>
                    <a:pt x="44" y="53"/>
                    <a:pt x="44" y="53"/>
                  </a:cubicBezTo>
                  <a:cubicBezTo>
                    <a:pt x="3" y="49"/>
                    <a:pt x="3" y="49"/>
                    <a:pt x="3" y="49"/>
                  </a:cubicBezTo>
                  <a:cubicBezTo>
                    <a:pt x="0" y="39"/>
                    <a:pt x="0" y="39"/>
                    <a:pt x="0" y="39"/>
                  </a:cubicBezTo>
                  <a:cubicBezTo>
                    <a:pt x="1" y="39"/>
                    <a:pt x="1" y="39"/>
                    <a:pt x="1" y="39"/>
                  </a:cubicBezTo>
                  <a:cubicBezTo>
                    <a:pt x="3" y="39"/>
                    <a:pt x="5" y="37"/>
                    <a:pt x="5" y="35"/>
                  </a:cubicBez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180" name="Freeform 107"/>
            <p:cNvSpPr>
              <a:spLocks/>
            </p:cNvSpPr>
            <p:nvPr/>
          </p:nvSpPr>
          <p:spPr bwMode="auto">
            <a:xfrm>
              <a:off x="8521700" y="1187450"/>
              <a:ext cx="88900" cy="153987"/>
            </a:xfrm>
            <a:custGeom>
              <a:avLst/>
              <a:gdLst/>
              <a:ahLst/>
              <a:cxnLst>
                <a:cxn ang="0">
                  <a:pos x="24" y="41"/>
                </a:cxn>
                <a:cxn ang="0">
                  <a:pos x="3" y="39"/>
                </a:cxn>
                <a:cxn ang="0">
                  <a:pos x="0" y="29"/>
                </a:cxn>
                <a:cxn ang="0">
                  <a:pos x="1" y="29"/>
                </a:cxn>
                <a:cxn ang="0">
                  <a:pos x="5" y="25"/>
                </a:cxn>
                <a:cxn ang="0">
                  <a:pos x="7" y="0"/>
                </a:cxn>
                <a:cxn ang="0">
                  <a:pos x="24" y="0"/>
                </a:cxn>
                <a:cxn ang="0">
                  <a:pos x="24" y="41"/>
                </a:cxn>
              </a:cxnLst>
              <a:rect l="0" t="0" r="r" b="b"/>
              <a:pathLst>
                <a:path w="24" h="41">
                  <a:moveTo>
                    <a:pt x="24" y="41"/>
                  </a:moveTo>
                  <a:cubicBezTo>
                    <a:pt x="3" y="39"/>
                    <a:pt x="3" y="39"/>
                    <a:pt x="3" y="39"/>
                  </a:cubicBezTo>
                  <a:cubicBezTo>
                    <a:pt x="0" y="29"/>
                    <a:pt x="0" y="29"/>
                    <a:pt x="0" y="29"/>
                  </a:cubicBezTo>
                  <a:cubicBezTo>
                    <a:pt x="1" y="29"/>
                    <a:pt x="1" y="29"/>
                    <a:pt x="1" y="29"/>
                  </a:cubicBezTo>
                  <a:cubicBezTo>
                    <a:pt x="3" y="29"/>
                    <a:pt x="5" y="27"/>
                    <a:pt x="5" y="25"/>
                  </a:cubicBezTo>
                  <a:cubicBezTo>
                    <a:pt x="7" y="0"/>
                    <a:pt x="7" y="0"/>
                    <a:pt x="7" y="0"/>
                  </a:cubicBezTo>
                  <a:cubicBezTo>
                    <a:pt x="24" y="0"/>
                    <a:pt x="24" y="0"/>
                    <a:pt x="24" y="0"/>
                  </a:cubicBezTo>
                  <a:lnTo>
                    <a:pt x="24" y="41"/>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181" name="Freeform 108"/>
            <p:cNvSpPr>
              <a:spLocks/>
            </p:cNvSpPr>
            <p:nvPr/>
          </p:nvSpPr>
          <p:spPr bwMode="auto">
            <a:xfrm>
              <a:off x="8543925" y="1150938"/>
              <a:ext cx="134937" cy="146050"/>
            </a:xfrm>
            <a:custGeom>
              <a:avLst/>
              <a:gdLst/>
              <a:ahLst/>
              <a:cxnLst>
                <a:cxn ang="0">
                  <a:pos x="2" y="0"/>
                </a:cxn>
                <a:cxn ang="0">
                  <a:pos x="33" y="0"/>
                </a:cxn>
                <a:cxn ang="0">
                  <a:pos x="36" y="26"/>
                </a:cxn>
                <a:cxn ang="0">
                  <a:pos x="34" y="29"/>
                </a:cxn>
                <a:cxn ang="0">
                  <a:pos x="18" y="39"/>
                </a:cxn>
                <a:cxn ang="0">
                  <a:pos x="2" y="29"/>
                </a:cxn>
                <a:cxn ang="0">
                  <a:pos x="0" y="26"/>
                </a:cxn>
                <a:cxn ang="0">
                  <a:pos x="2" y="0"/>
                </a:cxn>
              </a:cxnLst>
              <a:rect l="0" t="0" r="r" b="b"/>
              <a:pathLst>
                <a:path w="36" h="39">
                  <a:moveTo>
                    <a:pt x="2" y="0"/>
                  </a:moveTo>
                  <a:cubicBezTo>
                    <a:pt x="33" y="0"/>
                    <a:pt x="33" y="0"/>
                    <a:pt x="33" y="0"/>
                  </a:cubicBezTo>
                  <a:cubicBezTo>
                    <a:pt x="36" y="26"/>
                    <a:pt x="36" y="26"/>
                    <a:pt x="36" y="26"/>
                  </a:cubicBezTo>
                  <a:cubicBezTo>
                    <a:pt x="35" y="27"/>
                    <a:pt x="35" y="28"/>
                    <a:pt x="34" y="29"/>
                  </a:cubicBezTo>
                  <a:cubicBezTo>
                    <a:pt x="29" y="35"/>
                    <a:pt x="24" y="39"/>
                    <a:pt x="18" y="39"/>
                  </a:cubicBezTo>
                  <a:cubicBezTo>
                    <a:pt x="12" y="39"/>
                    <a:pt x="6" y="35"/>
                    <a:pt x="2" y="29"/>
                  </a:cubicBezTo>
                  <a:cubicBezTo>
                    <a:pt x="1" y="28"/>
                    <a:pt x="1" y="27"/>
                    <a:pt x="0" y="26"/>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184" name="Freeform 109"/>
            <p:cNvSpPr>
              <a:spLocks/>
            </p:cNvSpPr>
            <p:nvPr/>
          </p:nvSpPr>
          <p:spPr bwMode="auto">
            <a:xfrm>
              <a:off x="8486775" y="977900"/>
              <a:ext cx="244475" cy="284162"/>
            </a:xfrm>
            <a:custGeom>
              <a:avLst/>
              <a:gdLst/>
              <a:ahLst/>
              <a:cxnLst>
                <a:cxn ang="0">
                  <a:pos x="33" y="76"/>
                </a:cxn>
                <a:cxn ang="0">
                  <a:pos x="13" y="64"/>
                </a:cxn>
                <a:cxn ang="0">
                  <a:pos x="4" y="40"/>
                </a:cxn>
                <a:cxn ang="0">
                  <a:pos x="4" y="40"/>
                </a:cxn>
                <a:cxn ang="0">
                  <a:pos x="4" y="40"/>
                </a:cxn>
                <a:cxn ang="0">
                  <a:pos x="4" y="38"/>
                </a:cxn>
                <a:cxn ang="0">
                  <a:pos x="33" y="0"/>
                </a:cxn>
                <a:cxn ang="0">
                  <a:pos x="62" y="38"/>
                </a:cxn>
                <a:cxn ang="0">
                  <a:pos x="62" y="40"/>
                </a:cxn>
                <a:cxn ang="0">
                  <a:pos x="62" y="40"/>
                </a:cxn>
                <a:cxn ang="0">
                  <a:pos x="62" y="40"/>
                </a:cxn>
                <a:cxn ang="0">
                  <a:pos x="53" y="64"/>
                </a:cxn>
                <a:cxn ang="0">
                  <a:pos x="33" y="76"/>
                </a:cxn>
              </a:cxnLst>
              <a:rect l="0" t="0" r="r" b="b"/>
              <a:pathLst>
                <a:path w="65" h="76">
                  <a:moveTo>
                    <a:pt x="33" y="76"/>
                  </a:moveTo>
                  <a:cubicBezTo>
                    <a:pt x="26" y="76"/>
                    <a:pt x="18" y="71"/>
                    <a:pt x="13" y="64"/>
                  </a:cubicBezTo>
                  <a:cubicBezTo>
                    <a:pt x="8" y="58"/>
                    <a:pt x="4" y="49"/>
                    <a:pt x="4" y="40"/>
                  </a:cubicBezTo>
                  <a:cubicBezTo>
                    <a:pt x="4" y="40"/>
                    <a:pt x="4" y="40"/>
                    <a:pt x="4" y="40"/>
                  </a:cubicBezTo>
                  <a:cubicBezTo>
                    <a:pt x="4" y="40"/>
                    <a:pt x="4" y="40"/>
                    <a:pt x="4" y="40"/>
                  </a:cubicBezTo>
                  <a:cubicBezTo>
                    <a:pt x="4" y="39"/>
                    <a:pt x="4" y="38"/>
                    <a:pt x="4" y="38"/>
                  </a:cubicBezTo>
                  <a:cubicBezTo>
                    <a:pt x="4" y="17"/>
                    <a:pt x="0" y="0"/>
                    <a:pt x="33" y="0"/>
                  </a:cubicBezTo>
                  <a:cubicBezTo>
                    <a:pt x="65" y="0"/>
                    <a:pt x="62" y="17"/>
                    <a:pt x="62" y="38"/>
                  </a:cubicBezTo>
                  <a:cubicBezTo>
                    <a:pt x="62" y="39"/>
                    <a:pt x="62" y="39"/>
                    <a:pt x="62" y="40"/>
                  </a:cubicBezTo>
                  <a:cubicBezTo>
                    <a:pt x="62" y="40"/>
                    <a:pt x="62" y="40"/>
                    <a:pt x="62" y="40"/>
                  </a:cubicBezTo>
                  <a:cubicBezTo>
                    <a:pt x="62" y="40"/>
                    <a:pt x="62" y="40"/>
                    <a:pt x="62" y="40"/>
                  </a:cubicBezTo>
                  <a:cubicBezTo>
                    <a:pt x="62" y="49"/>
                    <a:pt x="58" y="58"/>
                    <a:pt x="53" y="64"/>
                  </a:cubicBezTo>
                  <a:cubicBezTo>
                    <a:pt x="47" y="71"/>
                    <a:pt x="40" y="76"/>
                    <a:pt x="33" y="76"/>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198" name="Freeform 110"/>
            <p:cNvSpPr>
              <a:spLocks/>
            </p:cNvSpPr>
            <p:nvPr/>
          </p:nvSpPr>
          <p:spPr bwMode="auto">
            <a:xfrm>
              <a:off x="8502650" y="1285875"/>
              <a:ext cx="206375" cy="193675"/>
            </a:xfrm>
            <a:custGeom>
              <a:avLst/>
              <a:gdLst/>
              <a:ahLst/>
              <a:cxnLst>
                <a:cxn ang="0">
                  <a:pos x="80" y="26"/>
                </a:cxn>
                <a:cxn ang="0">
                  <a:pos x="56" y="26"/>
                </a:cxn>
                <a:cxn ang="0">
                  <a:pos x="23" y="0"/>
                </a:cxn>
                <a:cxn ang="0">
                  <a:pos x="12" y="7"/>
                </a:cxn>
                <a:cxn ang="0">
                  <a:pos x="0" y="122"/>
                </a:cxn>
                <a:cxn ang="0">
                  <a:pos x="130" y="122"/>
                </a:cxn>
                <a:cxn ang="0">
                  <a:pos x="125" y="7"/>
                </a:cxn>
                <a:cxn ang="0">
                  <a:pos x="113" y="0"/>
                </a:cxn>
                <a:cxn ang="0">
                  <a:pos x="80" y="26"/>
                </a:cxn>
              </a:cxnLst>
              <a:rect l="0" t="0" r="r" b="b"/>
              <a:pathLst>
                <a:path w="130" h="122">
                  <a:moveTo>
                    <a:pt x="80" y="26"/>
                  </a:moveTo>
                  <a:lnTo>
                    <a:pt x="56" y="26"/>
                  </a:lnTo>
                  <a:lnTo>
                    <a:pt x="23" y="0"/>
                  </a:lnTo>
                  <a:lnTo>
                    <a:pt x="12" y="7"/>
                  </a:lnTo>
                  <a:lnTo>
                    <a:pt x="0" y="122"/>
                  </a:lnTo>
                  <a:lnTo>
                    <a:pt x="130" y="122"/>
                  </a:lnTo>
                  <a:lnTo>
                    <a:pt x="125" y="7"/>
                  </a:lnTo>
                  <a:lnTo>
                    <a:pt x="113" y="0"/>
                  </a:lnTo>
                  <a:lnTo>
                    <a:pt x="80"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00" name="Freeform 111"/>
            <p:cNvSpPr>
              <a:spLocks/>
            </p:cNvSpPr>
            <p:nvPr/>
          </p:nvSpPr>
          <p:spPr bwMode="auto">
            <a:xfrm>
              <a:off x="8521700" y="1285875"/>
              <a:ext cx="187325" cy="193675"/>
            </a:xfrm>
            <a:custGeom>
              <a:avLst/>
              <a:gdLst/>
              <a:ahLst/>
              <a:cxnLst>
                <a:cxn ang="0">
                  <a:pos x="68" y="26"/>
                </a:cxn>
                <a:cxn ang="0">
                  <a:pos x="44" y="26"/>
                </a:cxn>
                <a:cxn ang="0">
                  <a:pos x="11" y="0"/>
                </a:cxn>
                <a:cxn ang="0">
                  <a:pos x="2" y="7"/>
                </a:cxn>
                <a:cxn ang="0">
                  <a:pos x="0" y="9"/>
                </a:cxn>
                <a:cxn ang="0">
                  <a:pos x="63" y="68"/>
                </a:cxn>
                <a:cxn ang="0">
                  <a:pos x="63" y="122"/>
                </a:cxn>
                <a:cxn ang="0">
                  <a:pos x="118" y="122"/>
                </a:cxn>
                <a:cxn ang="0">
                  <a:pos x="113" y="7"/>
                </a:cxn>
                <a:cxn ang="0">
                  <a:pos x="101" y="0"/>
                </a:cxn>
                <a:cxn ang="0">
                  <a:pos x="68" y="26"/>
                </a:cxn>
              </a:cxnLst>
              <a:rect l="0" t="0" r="r" b="b"/>
              <a:pathLst>
                <a:path w="118" h="122">
                  <a:moveTo>
                    <a:pt x="68" y="26"/>
                  </a:moveTo>
                  <a:lnTo>
                    <a:pt x="44" y="26"/>
                  </a:lnTo>
                  <a:lnTo>
                    <a:pt x="11" y="0"/>
                  </a:lnTo>
                  <a:lnTo>
                    <a:pt x="2" y="7"/>
                  </a:lnTo>
                  <a:lnTo>
                    <a:pt x="0" y="9"/>
                  </a:lnTo>
                  <a:lnTo>
                    <a:pt x="63" y="68"/>
                  </a:lnTo>
                  <a:lnTo>
                    <a:pt x="63" y="122"/>
                  </a:lnTo>
                  <a:lnTo>
                    <a:pt x="118" y="122"/>
                  </a:lnTo>
                  <a:lnTo>
                    <a:pt x="113" y="7"/>
                  </a:lnTo>
                  <a:lnTo>
                    <a:pt x="101" y="0"/>
                  </a:lnTo>
                  <a:lnTo>
                    <a:pt x="68"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22" name="Freeform 112"/>
            <p:cNvSpPr>
              <a:spLocks/>
            </p:cNvSpPr>
            <p:nvPr/>
          </p:nvSpPr>
          <p:spPr bwMode="auto">
            <a:xfrm>
              <a:off x="8502650" y="1041400"/>
              <a:ext cx="212725" cy="236537"/>
            </a:xfrm>
            <a:custGeom>
              <a:avLst/>
              <a:gdLst/>
              <a:ahLst/>
              <a:cxnLst>
                <a:cxn ang="0">
                  <a:pos x="10" y="51"/>
                </a:cxn>
                <a:cxn ang="0">
                  <a:pos x="29" y="63"/>
                </a:cxn>
                <a:cxn ang="0">
                  <a:pos x="48" y="51"/>
                </a:cxn>
                <a:cxn ang="0">
                  <a:pos x="57" y="26"/>
                </a:cxn>
                <a:cxn ang="0">
                  <a:pos x="56" y="19"/>
                </a:cxn>
                <a:cxn ang="0">
                  <a:pos x="55" y="11"/>
                </a:cxn>
                <a:cxn ang="0">
                  <a:pos x="53" y="3"/>
                </a:cxn>
                <a:cxn ang="0">
                  <a:pos x="40" y="2"/>
                </a:cxn>
                <a:cxn ang="0">
                  <a:pos x="29" y="4"/>
                </a:cxn>
                <a:cxn ang="0">
                  <a:pos x="17" y="2"/>
                </a:cxn>
                <a:cxn ang="0">
                  <a:pos x="17" y="2"/>
                </a:cxn>
                <a:cxn ang="0">
                  <a:pos x="5" y="3"/>
                </a:cxn>
                <a:cxn ang="0">
                  <a:pos x="3" y="11"/>
                </a:cxn>
                <a:cxn ang="0">
                  <a:pos x="2" y="19"/>
                </a:cxn>
                <a:cxn ang="0">
                  <a:pos x="0" y="26"/>
                </a:cxn>
                <a:cxn ang="0">
                  <a:pos x="10" y="51"/>
                </a:cxn>
              </a:cxnLst>
              <a:rect l="0" t="0" r="r" b="b"/>
              <a:pathLst>
                <a:path w="57" h="63">
                  <a:moveTo>
                    <a:pt x="10" y="51"/>
                  </a:moveTo>
                  <a:cubicBezTo>
                    <a:pt x="15" y="58"/>
                    <a:pt x="22" y="63"/>
                    <a:pt x="29" y="63"/>
                  </a:cubicBezTo>
                  <a:cubicBezTo>
                    <a:pt x="36" y="63"/>
                    <a:pt x="43" y="58"/>
                    <a:pt x="48" y="51"/>
                  </a:cubicBezTo>
                  <a:cubicBezTo>
                    <a:pt x="54" y="44"/>
                    <a:pt x="57" y="35"/>
                    <a:pt x="57" y="26"/>
                  </a:cubicBezTo>
                  <a:cubicBezTo>
                    <a:pt x="56" y="19"/>
                    <a:pt x="56" y="19"/>
                    <a:pt x="56" y="19"/>
                  </a:cubicBezTo>
                  <a:cubicBezTo>
                    <a:pt x="55" y="16"/>
                    <a:pt x="55" y="14"/>
                    <a:pt x="55" y="11"/>
                  </a:cubicBezTo>
                  <a:cubicBezTo>
                    <a:pt x="55" y="8"/>
                    <a:pt x="55" y="6"/>
                    <a:pt x="53" y="3"/>
                  </a:cubicBezTo>
                  <a:cubicBezTo>
                    <a:pt x="50" y="0"/>
                    <a:pt x="46" y="1"/>
                    <a:pt x="40" y="2"/>
                  </a:cubicBezTo>
                  <a:cubicBezTo>
                    <a:pt x="37" y="3"/>
                    <a:pt x="33" y="4"/>
                    <a:pt x="29" y="4"/>
                  </a:cubicBezTo>
                  <a:cubicBezTo>
                    <a:pt x="25" y="4"/>
                    <a:pt x="21" y="3"/>
                    <a:pt x="17" y="2"/>
                  </a:cubicBezTo>
                  <a:cubicBezTo>
                    <a:pt x="17" y="2"/>
                    <a:pt x="17" y="2"/>
                    <a:pt x="17" y="2"/>
                  </a:cubicBezTo>
                  <a:cubicBezTo>
                    <a:pt x="12" y="1"/>
                    <a:pt x="8" y="0"/>
                    <a:pt x="5" y="3"/>
                  </a:cubicBezTo>
                  <a:cubicBezTo>
                    <a:pt x="3" y="6"/>
                    <a:pt x="3" y="8"/>
                    <a:pt x="3" y="11"/>
                  </a:cubicBezTo>
                  <a:cubicBezTo>
                    <a:pt x="3" y="14"/>
                    <a:pt x="3" y="16"/>
                    <a:pt x="2" y="19"/>
                  </a:cubicBezTo>
                  <a:cubicBezTo>
                    <a:pt x="0" y="26"/>
                    <a:pt x="0" y="26"/>
                    <a:pt x="0" y="26"/>
                  </a:cubicBezTo>
                  <a:cubicBezTo>
                    <a:pt x="0" y="35"/>
                    <a:pt x="4" y="44"/>
                    <a:pt x="10" y="51"/>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31" name="Freeform 113"/>
            <p:cNvSpPr>
              <a:spLocks/>
            </p:cNvSpPr>
            <p:nvPr/>
          </p:nvSpPr>
          <p:spPr bwMode="auto">
            <a:xfrm>
              <a:off x="8502650" y="1041400"/>
              <a:ext cx="107950" cy="236537"/>
            </a:xfrm>
            <a:custGeom>
              <a:avLst/>
              <a:gdLst/>
              <a:ahLst/>
              <a:cxnLst>
                <a:cxn ang="0">
                  <a:pos x="10" y="51"/>
                </a:cxn>
                <a:cxn ang="0">
                  <a:pos x="29" y="63"/>
                </a:cxn>
                <a:cxn ang="0">
                  <a:pos x="29" y="4"/>
                </a:cxn>
                <a:cxn ang="0">
                  <a:pos x="17" y="2"/>
                </a:cxn>
                <a:cxn ang="0">
                  <a:pos x="17" y="2"/>
                </a:cxn>
                <a:cxn ang="0">
                  <a:pos x="5" y="3"/>
                </a:cxn>
                <a:cxn ang="0">
                  <a:pos x="3" y="11"/>
                </a:cxn>
                <a:cxn ang="0">
                  <a:pos x="2" y="19"/>
                </a:cxn>
                <a:cxn ang="0">
                  <a:pos x="0" y="26"/>
                </a:cxn>
                <a:cxn ang="0">
                  <a:pos x="10" y="51"/>
                </a:cxn>
              </a:cxnLst>
              <a:rect l="0" t="0" r="r" b="b"/>
              <a:pathLst>
                <a:path w="29" h="63">
                  <a:moveTo>
                    <a:pt x="10" y="51"/>
                  </a:moveTo>
                  <a:cubicBezTo>
                    <a:pt x="15" y="58"/>
                    <a:pt x="22" y="63"/>
                    <a:pt x="29" y="63"/>
                  </a:cubicBezTo>
                  <a:cubicBezTo>
                    <a:pt x="29" y="4"/>
                    <a:pt x="29" y="4"/>
                    <a:pt x="29" y="4"/>
                  </a:cubicBezTo>
                  <a:cubicBezTo>
                    <a:pt x="25" y="4"/>
                    <a:pt x="21" y="3"/>
                    <a:pt x="17" y="2"/>
                  </a:cubicBezTo>
                  <a:cubicBezTo>
                    <a:pt x="17" y="2"/>
                    <a:pt x="17" y="2"/>
                    <a:pt x="17" y="2"/>
                  </a:cubicBezTo>
                  <a:cubicBezTo>
                    <a:pt x="12" y="1"/>
                    <a:pt x="8" y="0"/>
                    <a:pt x="5" y="3"/>
                  </a:cubicBezTo>
                  <a:cubicBezTo>
                    <a:pt x="3" y="6"/>
                    <a:pt x="3" y="8"/>
                    <a:pt x="3" y="11"/>
                  </a:cubicBezTo>
                  <a:cubicBezTo>
                    <a:pt x="3" y="14"/>
                    <a:pt x="3" y="16"/>
                    <a:pt x="2" y="19"/>
                  </a:cubicBezTo>
                  <a:cubicBezTo>
                    <a:pt x="0" y="26"/>
                    <a:pt x="0" y="26"/>
                    <a:pt x="0" y="26"/>
                  </a:cubicBezTo>
                  <a:cubicBezTo>
                    <a:pt x="0" y="35"/>
                    <a:pt x="4" y="44"/>
                    <a:pt x="10" y="51"/>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36" name="Freeform 114"/>
            <p:cNvSpPr>
              <a:spLocks/>
            </p:cNvSpPr>
            <p:nvPr/>
          </p:nvSpPr>
          <p:spPr bwMode="auto">
            <a:xfrm>
              <a:off x="8405813" y="1296988"/>
              <a:ext cx="407987" cy="182562"/>
            </a:xfrm>
            <a:custGeom>
              <a:avLst/>
              <a:gdLst/>
              <a:ahLst/>
              <a:cxnLst>
                <a:cxn ang="0">
                  <a:pos x="0" y="23"/>
                </a:cxn>
                <a:cxn ang="0">
                  <a:pos x="0" y="40"/>
                </a:cxn>
                <a:cxn ang="0">
                  <a:pos x="9" y="49"/>
                </a:cxn>
                <a:cxn ang="0">
                  <a:pos x="100" y="49"/>
                </a:cxn>
                <a:cxn ang="0">
                  <a:pos x="109" y="40"/>
                </a:cxn>
                <a:cxn ang="0">
                  <a:pos x="109" y="23"/>
                </a:cxn>
                <a:cxn ang="0">
                  <a:pos x="79" y="0"/>
                </a:cxn>
                <a:cxn ang="0">
                  <a:pos x="60" y="42"/>
                </a:cxn>
                <a:cxn ang="0">
                  <a:pos x="57" y="17"/>
                </a:cxn>
                <a:cxn ang="0">
                  <a:pos x="57" y="15"/>
                </a:cxn>
                <a:cxn ang="0">
                  <a:pos x="61" y="9"/>
                </a:cxn>
                <a:cxn ang="0">
                  <a:pos x="61" y="8"/>
                </a:cxn>
                <a:cxn ang="0">
                  <a:pos x="60" y="8"/>
                </a:cxn>
                <a:cxn ang="0">
                  <a:pos x="50" y="8"/>
                </a:cxn>
                <a:cxn ang="0">
                  <a:pos x="49" y="8"/>
                </a:cxn>
                <a:cxn ang="0">
                  <a:pos x="49" y="9"/>
                </a:cxn>
                <a:cxn ang="0">
                  <a:pos x="52" y="15"/>
                </a:cxn>
                <a:cxn ang="0">
                  <a:pos x="53" y="16"/>
                </a:cxn>
                <a:cxn ang="0">
                  <a:pos x="50" y="42"/>
                </a:cxn>
                <a:cxn ang="0">
                  <a:pos x="31" y="0"/>
                </a:cxn>
                <a:cxn ang="0">
                  <a:pos x="0" y="23"/>
                </a:cxn>
              </a:cxnLst>
              <a:rect l="0" t="0" r="r" b="b"/>
              <a:pathLst>
                <a:path w="109" h="49">
                  <a:moveTo>
                    <a:pt x="0" y="23"/>
                  </a:moveTo>
                  <a:cubicBezTo>
                    <a:pt x="0" y="29"/>
                    <a:pt x="0" y="35"/>
                    <a:pt x="0" y="40"/>
                  </a:cubicBezTo>
                  <a:cubicBezTo>
                    <a:pt x="0" y="45"/>
                    <a:pt x="4" y="49"/>
                    <a:pt x="9" y="49"/>
                  </a:cubicBezTo>
                  <a:cubicBezTo>
                    <a:pt x="40" y="49"/>
                    <a:pt x="70" y="49"/>
                    <a:pt x="100" y="49"/>
                  </a:cubicBezTo>
                  <a:cubicBezTo>
                    <a:pt x="105" y="49"/>
                    <a:pt x="109" y="45"/>
                    <a:pt x="109" y="40"/>
                  </a:cubicBezTo>
                  <a:cubicBezTo>
                    <a:pt x="109" y="23"/>
                    <a:pt x="109" y="23"/>
                    <a:pt x="109" y="23"/>
                  </a:cubicBezTo>
                  <a:cubicBezTo>
                    <a:pt x="109" y="12"/>
                    <a:pt x="96" y="4"/>
                    <a:pt x="79" y="0"/>
                  </a:cubicBezTo>
                  <a:cubicBezTo>
                    <a:pt x="74" y="20"/>
                    <a:pt x="69" y="27"/>
                    <a:pt x="60" y="42"/>
                  </a:cubicBezTo>
                  <a:cubicBezTo>
                    <a:pt x="57" y="17"/>
                    <a:pt x="57" y="17"/>
                    <a:pt x="57" y="17"/>
                  </a:cubicBezTo>
                  <a:cubicBezTo>
                    <a:pt x="57" y="16"/>
                    <a:pt x="57" y="15"/>
                    <a:pt x="57" y="15"/>
                  </a:cubicBezTo>
                  <a:cubicBezTo>
                    <a:pt x="61" y="9"/>
                    <a:pt x="61" y="9"/>
                    <a:pt x="61" y="9"/>
                  </a:cubicBezTo>
                  <a:cubicBezTo>
                    <a:pt x="61" y="9"/>
                    <a:pt x="61" y="9"/>
                    <a:pt x="61" y="8"/>
                  </a:cubicBezTo>
                  <a:cubicBezTo>
                    <a:pt x="61" y="8"/>
                    <a:pt x="60" y="8"/>
                    <a:pt x="60" y="8"/>
                  </a:cubicBezTo>
                  <a:cubicBezTo>
                    <a:pt x="57" y="8"/>
                    <a:pt x="53" y="8"/>
                    <a:pt x="50" y="8"/>
                  </a:cubicBezTo>
                  <a:cubicBezTo>
                    <a:pt x="50" y="8"/>
                    <a:pt x="49" y="8"/>
                    <a:pt x="49" y="8"/>
                  </a:cubicBezTo>
                  <a:cubicBezTo>
                    <a:pt x="49" y="9"/>
                    <a:pt x="49" y="9"/>
                    <a:pt x="49" y="9"/>
                  </a:cubicBezTo>
                  <a:cubicBezTo>
                    <a:pt x="52" y="15"/>
                    <a:pt x="52" y="15"/>
                    <a:pt x="52" y="15"/>
                  </a:cubicBezTo>
                  <a:cubicBezTo>
                    <a:pt x="53" y="15"/>
                    <a:pt x="53" y="16"/>
                    <a:pt x="53" y="16"/>
                  </a:cubicBezTo>
                  <a:cubicBezTo>
                    <a:pt x="50" y="42"/>
                    <a:pt x="50" y="42"/>
                    <a:pt x="50" y="42"/>
                  </a:cubicBezTo>
                  <a:cubicBezTo>
                    <a:pt x="41" y="27"/>
                    <a:pt x="36" y="20"/>
                    <a:pt x="31" y="0"/>
                  </a:cubicBezTo>
                  <a:cubicBezTo>
                    <a:pt x="14" y="4"/>
                    <a:pt x="0" y="12"/>
                    <a:pt x="0" y="23"/>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37" name="Freeform 115"/>
            <p:cNvSpPr>
              <a:spLocks/>
            </p:cNvSpPr>
            <p:nvPr/>
          </p:nvSpPr>
          <p:spPr bwMode="auto">
            <a:xfrm>
              <a:off x="8588375" y="1327150"/>
              <a:ext cx="44450" cy="66675"/>
            </a:xfrm>
            <a:custGeom>
              <a:avLst/>
              <a:gdLst/>
              <a:ahLst/>
              <a:cxnLst>
                <a:cxn ang="0">
                  <a:pos x="8" y="9"/>
                </a:cxn>
                <a:cxn ang="0">
                  <a:pos x="9" y="7"/>
                </a:cxn>
                <a:cxn ang="0">
                  <a:pos x="12" y="1"/>
                </a:cxn>
                <a:cxn ang="0">
                  <a:pos x="12" y="0"/>
                </a:cxn>
                <a:cxn ang="0">
                  <a:pos x="11" y="0"/>
                </a:cxn>
                <a:cxn ang="0">
                  <a:pos x="1" y="0"/>
                </a:cxn>
                <a:cxn ang="0">
                  <a:pos x="0" y="0"/>
                </a:cxn>
                <a:cxn ang="0">
                  <a:pos x="0" y="1"/>
                </a:cxn>
                <a:cxn ang="0">
                  <a:pos x="3" y="7"/>
                </a:cxn>
                <a:cxn ang="0">
                  <a:pos x="4" y="8"/>
                </a:cxn>
                <a:cxn ang="0">
                  <a:pos x="3" y="13"/>
                </a:cxn>
                <a:cxn ang="0">
                  <a:pos x="9" y="18"/>
                </a:cxn>
                <a:cxn ang="0">
                  <a:pos x="8" y="9"/>
                </a:cxn>
              </a:cxnLst>
              <a:rect l="0" t="0" r="r" b="b"/>
              <a:pathLst>
                <a:path w="12" h="18">
                  <a:moveTo>
                    <a:pt x="8" y="9"/>
                  </a:moveTo>
                  <a:cubicBezTo>
                    <a:pt x="8" y="8"/>
                    <a:pt x="8" y="7"/>
                    <a:pt x="9" y="7"/>
                  </a:cubicBezTo>
                  <a:cubicBezTo>
                    <a:pt x="12" y="1"/>
                    <a:pt x="12" y="1"/>
                    <a:pt x="12" y="1"/>
                  </a:cubicBezTo>
                  <a:cubicBezTo>
                    <a:pt x="12" y="1"/>
                    <a:pt x="12" y="1"/>
                    <a:pt x="12" y="0"/>
                  </a:cubicBezTo>
                  <a:cubicBezTo>
                    <a:pt x="12" y="0"/>
                    <a:pt x="11" y="0"/>
                    <a:pt x="11" y="0"/>
                  </a:cubicBezTo>
                  <a:cubicBezTo>
                    <a:pt x="8" y="0"/>
                    <a:pt x="4" y="0"/>
                    <a:pt x="1" y="0"/>
                  </a:cubicBezTo>
                  <a:cubicBezTo>
                    <a:pt x="1" y="0"/>
                    <a:pt x="0" y="0"/>
                    <a:pt x="0" y="0"/>
                  </a:cubicBezTo>
                  <a:cubicBezTo>
                    <a:pt x="0" y="1"/>
                    <a:pt x="0" y="1"/>
                    <a:pt x="0" y="1"/>
                  </a:cubicBezTo>
                  <a:cubicBezTo>
                    <a:pt x="3" y="7"/>
                    <a:pt x="3" y="7"/>
                    <a:pt x="3" y="7"/>
                  </a:cubicBezTo>
                  <a:cubicBezTo>
                    <a:pt x="4" y="7"/>
                    <a:pt x="4" y="8"/>
                    <a:pt x="4" y="8"/>
                  </a:cubicBezTo>
                  <a:cubicBezTo>
                    <a:pt x="3" y="13"/>
                    <a:pt x="3" y="13"/>
                    <a:pt x="3" y="13"/>
                  </a:cubicBezTo>
                  <a:cubicBezTo>
                    <a:pt x="9" y="18"/>
                    <a:pt x="9" y="18"/>
                    <a:pt x="9" y="18"/>
                  </a:cubicBezTo>
                  <a:lnTo>
                    <a:pt x="8" y="9"/>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38" name="Freeform 116"/>
            <p:cNvSpPr>
              <a:spLocks/>
            </p:cNvSpPr>
            <p:nvPr/>
          </p:nvSpPr>
          <p:spPr bwMode="auto">
            <a:xfrm>
              <a:off x="8521700" y="1285875"/>
              <a:ext cx="88900" cy="77787"/>
            </a:xfrm>
            <a:custGeom>
              <a:avLst/>
              <a:gdLst/>
              <a:ahLst/>
              <a:cxnLst>
                <a:cxn ang="0">
                  <a:pos x="56" y="26"/>
                </a:cxn>
                <a:cxn ang="0">
                  <a:pos x="11" y="0"/>
                </a:cxn>
                <a:cxn ang="0">
                  <a:pos x="0" y="7"/>
                </a:cxn>
                <a:cxn ang="0">
                  <a:pos x="42" y="49"/>
                </a:cxn>
                <a:cxn ang="0">
                  <a:pos x="56" y="26"/>
                </a:cxn>
              </a:cxnLst>
              <a:rect l="0" t="0" r="r" b="b"/>
              <a:pathLst>
                <a:path w="56" h="49">
                  <a:moveTo>
                    <a:pt x="56" y="26"/>
                  </a:moveTo>
                  <a:lnTo>
                    <a:pt x="11" y="0"/>
                  </a:lnTo>
                  <a:lnTo>
                    <a:pt x="0" y="7"/>
                  </a:lnTo>
                  <a:lnTo>
                    <a:pt x="42" y="49"/>
                  </a:lnTo>
                  <a:lnTo>
                    <a:pt x="56"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40" name="Freeform 117"/>
            <p:cNvSpPr>
              <a:spLocks/>
            </p:cNvSpPr>
            <p:nvPr/>
          </p:nvSpPr>
          <p:spPr bwMode="auto">
            <a:xfrm>
              <a:off x="8610600" y="1285875"/>
              <a:ext cx="90487" cy="77787"/>
            </a:xfrm>
            <a:custGeom>
              <a:avLst/>
              <a:gdLst/>
              <a:ahLst/>
              <a:cxnLst>
                <a:cxn ang="0">
                  <a:pos x="0" y="26"/>
                </a:cxn>
                <a:cxn ang="0">
                  <a:pos x="45" y="0"/>
                </a:cxn>
                <a:cxn ang="0">
                  <a:pos x="57" y="7"/>
                </a:cxn>
                <a:cxn ang="0">
                  <a:pos x="14" y="49"/>
                </a:cxn>
                <a:cxn ang="0">
                  <a:pos x="0" y="26"/>
                </a:cxn>
              </a:cxnLst>
              <a:rect l="0" t="0" r="r" b="b"/>
              <a:pathLst>
                <a:path w="57" h="49">
                  <a:moveTo>
                    <a:pt x="0" y="26"/>
                  </a:moveTo>
                  <a:lnTo>
                    <a:pt x="45" y="0"/>
                  </a:lnTo>
                  <a:lnTo>
                    <a:pt x="57" y="7"/>
                  </a:lnTo>
                  <a:lnTo>
                    <a:pt x="14" y="49"/>
                  </a:lnTo>
                  <a:lnTo>
                    <a:pt x="0"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grpSp>
      <p:grpSp>
        <p:nvGrpSpPr>
          <p:cNvPr id="241" name="Group 751"/>
          <p:cNvGrpSpPr/>
          <p:nvPr/>
        </p:nvGrpSpPr>
        <p:grpSpPr>
          <a:xfrm>
            <a:off x="5468289" y="1722547"/>
            <a:ext cx="168097" cy="193311"/>
            <a:chOff x="8405813" y="977900"/>
            <a:chExt cx="407987" cy="501650"/>
          </a:xfrm>
          <a:solidFill>
            <a:srgbClr val="676767"/>
          </a:solidFill>
        </p:grpSpPr>
        <p:sp>
          <p:nvSpPr>
            <p:cNvPr id="260" name="Rectangle 105"/>
            <p:cNvSpPr>
              <a:spLocks noChangeArrowheads="1"/>
            </p:cNvSpPr>
            <p:nvPr/>
          </p:nvSpPr>
          <p:spPr bwMode="auto">
            <a:xfrm>
              <a:off x="8693150" y="1030288"/>
              <a:ext cx="1587" cy="15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2" name="Freeform 106"/>
            <p:cNvSpPr>
              <a:spLocks/>
            </p:cNvSpPr>
            <p:nvPr/>
          </p:nvSpPr>
          <p:spPr bwMode="auto">
            <a:xfrm>
              <a:off x="8521700" y="1150938"/>
              <a:ext cx="179387" cy="198437"/>
            </a:xfrm>
            <a:custGeom>
              <a:avLst/>
              <a:gdLst/>
              <a:ahLst/>
              <a:cxnLst>
                <a:cxn ang="0">
                  <a:pos x="8" y="0"/>
                </a:cxn>
                <a:cxn ang="0">
                  <a:pos x="39" y="0"/>
                </a:cxn>
                <a:cxn ang="0">
                  <a:pos x="42" y="35"/>
                </a:cxn>
                <a:cxn ang="0">
                  <a:pos x="47" y="39"/>
                </a:cxn>
                <a:cxn ang="0">
                  <a:pos x="48" y="39"/>
                </a:cxn>
                <a:cxn ang="0">
                  <a:pos x="44" y="53"/>
                </a:cxn>
                <a:cxn ang="0">
                  <a:pos x="3" y="49"/>
                </a:cxn>
                <a:cxn ang="0">
                  <a:pos x="0" y="39"/>
                </a:cxn>
                <a:cxn ang="0">
                  <a:pos x="1" y="39"/>
                </a:cxn>
                <a:cxn ang="0">
                  <a:pos x="5" y="35"/>
                </a:cxn>
                <a:cxn ang="0">
                  <a:pos x="8" y="0"/>
                </a:cxn>
              </a:cxnLst>
              <a:rect l="0" t="0" r="r" b="b"/>
              <a:pathLst>
                <a:path w="48" h="53">
                  <a:moveTo>
                    <a:pt x="8" y="0"/>
                  </a:moveTo>
                  <a:cubicBezTo>
                    <a:pt x="39" y="0"/>
                    <a:pt x="39" y="0"/>
                    <a:pt x="39" y="0"/>
                  </a:cubicBezTo>
                  <a:cubicBezTo>
                    <a:pt x="42" y="35"/>
                    <a:pt x="42" y="35"/>
                    <a:pt x="42" y="35"/>
                  </a:cubicBezTo>
                  <a:cubicBezTo>
                    <a:pt x="43" y="37"/>
                    <a:pt x="45" y="39"/>
                    <a:pt x="47" y="39"/>
                  </a:cubicBezTo>
                  <a:cubicBezTo>
                    <a:pt x="48" y="39"/>
                    <a:pt x="48" y="39"/>
                    <a:pt x="48" y="39"/>
                  </a:cubicBezTo>
                  <a:cubicBezTo>
                    <a:pt x="44" y="53"/>
                    <a:pt x="44" y="53"/>
                    <a:pt x="44" y="53"/>
                  </a:cubicBezTo>
                  <a:cubicBezTo>
                    <a:pt x="3" y="49"/>
                    <a:pt x="3" y="49"/>
                    <a:pt x="3" y="49"/>
                  </a:cubicBezTo>
                  <a:cubicBezTo>
                    <a:pt x="0" y="39"/>
                    <a:pt x="0" y="39"/>
                    <a:pt x="0" y="39"/>
                  </a:cubicBezTo>
                  <a:cubicBezTo>
                    <a:pt x="1" y="39"/>
                    <a:pt x="1" y="39"/>
                    <a:pt x="1" y="39"/>
                  </a:cubicBezTo>
                  <a:cubicBezTo>
                    <a:pt x="3" y="39"/>
                    <a:pt x="5" y="37"/>
                    <a:pt x="5" y="35"/>
                  </a:cubicBez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3" name="Freeform 107"/>
            <p:cNvSpPr>
              <a:spLocks/>
            </p:cNvSpPr>
            <p:nvPr/>
          </p:nvSpPr>
          <p:spPr bwMode="auto">
            <a:xfrm>
              <a:off x="8521700" y="1187450"/>
              <a:ext cx="88900" cy="153987"/>
            </a:xfrm>
            <a:custGeom>
              <a:avLst/>
              <a:gdLst/>
              <a:ahLst/>
              <a:cxnLst>
                <a:cxn ang="0">
                  <a:pos x="24" y="41"/>
                </a:cxn>
                <a:cxn ang="0">
                  <a:pos x="3" y="39"/>
                </a:cxn>
                <a:cxn ang="0">
                  <a:pos x="0" y="29"/>
                </a:cxn>
                <a:cxn ang="0">
                  <a:pos x="1" y="29"/>
                </a:cxn>
                <a:cxn ang="0">
                  <a:pos x="5" y="25"/>
                </a:cxn>
                <a:cxn ang="0">
                  <a:pos x="7" y="0"/>
                </a:cxn>
                <a:cxn ang="0">
                  <a:pos x="24" y="0"/>
                </a:cxn>
                <a:cxn ang="0">
                  <a:pos x="24" y="41"/>
                </a:cxn>
              </a:cxnLst>
              <a:rect l="0" t="0" r="r" b="b"/>
              <a:pathLst>
                <a:path w="24" h="41">
                  <a:moveTo>
                    <a:pt x="24" y="41"/>
                  </a:moveTo>
                  <a:cubicBezTo>
                    <a:pt x="3" y="39"/>
                    <a:pt x="3" y="39"/>
                    <a:pt x="3" y="39"/>
                  </a:cubicBezTo>
                  <a:cubicBezTo>
                    <a:pt x="0" y="29"/>
                    <a:pt x="0" y="29"/>
                    <a:pt x="0" y="29"/>
                  </a:cubicBezTo>
                  <a:cubicBezTo>
                    <a:pt x="1" y="29"/>
                    <a:pt x="1" y="29"/>
                    <a:pt x="1" y="29"/>
                  </a:cubicBezTo>
                  <a:cubicBezTo>
                    <a:pt x="3" y="29"/>
                    <a:pt x="5" y="27"/>
                    <a:pt x="5" y="25"/>
                  </a:cubicBezTo>
                  <a:cubicBezTo>
                    <a:pt x="7" y="0"/>
                    <a:pt x="7" y="0"/>
                    <a:pt x="7" y="0"/>
                  </a:cubicBezTo>
                  <a:cubicBezTo>
                    <a:pt x="24" y="0"/>
                    <a:pt x="24" y="0"/>
                    <a:pt x="24" y="0"/>
                  </a:cubicBezTo>
                  <a:lnTo>
                    <a:pt x="24" y="41"/>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4" name="Freeform 108"/>
            <p:cNvSpPr>
              <a:spLocks/>
            </p:cNvSpPr>
            <p:nvPr/>
          </p:nvSpPr>
          <p:spPr bwMode="auto">
            <a:xfrm>
              <a:off x="8543925" y="1150938"/>
              <a:ext cx="134937" cy="146050"/>
            </a:xfrm>
            <a:custGeom>
              <a:avLst/>
              <a:gdLst/>
              <a:ahLst/>
              <a:cxnLst>
                <a:cxn ang="0">
                  <a:pos x="2" y="0"/>
                </a:cxn>
                <a:cxn ang="0">
                  <a:pos x="33" y="0"/>
                </a:cxn>
                <a:cxn ang="0">
                  <a:pos x="36" y="26"/>
                </a:cxn>
                <a:cxn ang="0">
                  <a:pos x="34" y="29"/>
                </a:cxn>
                <a:cxn ang="0">
                  <a:pos x="18" y="39"/>
                </a:cxn>
                <a:cxn ang="0">
                  <a:pos x="2" y="29"/>
                </a:cxn>
                <a:cxn ang="0">
                  <a:pos x="0" y="26"/>
                </a:cxn>
                <a:cxn ang="0">
                  <a:pos x="2" y="0"/>
                </a:cxn>
              </a:cxnLst>
              <a:rect l="0" t="0" r="r" b="b"/>
              <a:pathLst>
                <a:path w="36" h="39">
                  <a:moveTo>
                    <a:pt x="2" y="0"/>
                  </a:moveTo>
                  <a:cubicBezTo>
                    <a:pt x="33" y="0"/>
                    <a:pt x="33" y="0"/>
                    <a:pt x="33" y="0"/>
                  </a:cubicBezTo>
                  <a:cubicBezTo>
                    <a:pt x="36" y="26"/>
                    <a:pt x="36" y="26"/>
                    <a:pt x="36" y="26"/>
                  </a:cubicBezTo>
                  <a:cubicBezTo>
                    <a:pt x="35" y="27"/>
                    <a:pt x="35" y="28"/>
                    <a:pt x="34" y="29"/>
                  </a:cubicBezTo>
                  <a:cubicBezTo>
                    <a:pt x="29" y="35"/>
                    <a:pt x="24" y="39"/>
                    <a:pt x="18" y="39"/>
                  </a:cubicBezTo>
                  <a:cubicBezTo>
                    <a:pt x="12" y="39"/>
                    <a:pt x="6" y="35"/>
                    <a:pt x="2" y="29"/>
                  </a:cubicBezTo>
                  <a:cubicBezTo>
                    <a:pt x="1" y="28"/>
                    <a:pt x="1" y="27"/>
                    <a:pt x="0" y="26"/>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5" name="Freeform 109"/>
            <p:cNvSpPr>
              <a:spLocks/>
            </p:cNvSpPr>
            <p:nvPr/>
          </p:nvSpPr>
          <p:spPr bwMode="auto">
            <a:xfrm>
              <a:off x="8486775" y="977900"/>
              <a:ext cx="244475" cy="284162"/>
            </a:xfrm>
            <a:custGeom>
              <a:avLst/>
              <a:gdLst/>
              <a:ahLst/>
              <a:cxnLst>
                <a:cxn ang="0">
                  <a:pos x="33" y="76"/>
                </a:cxn>
                <a:cxn ang="0">
                  <a:pos x="13" y="64"/>
                </a:cxn>
                <a:cxn ang="0">
                  <a:pos x="4" y="40"/>
                </a:cxn>
                <a:cxn ang="0">
                  <a:pos x="4" y="40"/>
                </a:cxn>
                <a:cxn ang="0">
                  <a:pos x="4" y="40"/>
                </a:cxn>
                <a:cxn ang="0">
                  <a:pos x="4" y="38"/>
                </a:cxn>
                <a:cxn ang="0">
                  <a:pos x="33" y="0"/>
                </a:cxn>
                <a:cxn ang="0">
                  <a:pos x="62" y="38"/>
                </a:cxn>
                <a:cxn ang="0">
                  <a:pos x="62" y="40"/>
                </a:cxn>
                <a:cxn ang="0">
                  <a:pos x="62" y="40"/>
                </a:cxn>
                <a:cxn ang="0">
                  <a:pos x="62" y="40"/>
                </a:cxn>
                <a:cxn ang="0">
                  <a:pos x="53" y="64"/>
                </a:cxn>
                <a:cxn ang="0">
                  <a:pos x="33" y="76"/>
                </a:cxn>
              </a:cxnLst>
              <a:rect l="0" t="0" r="r" b="b"/>
              <a:pathLst>
                <a:path w="65" h="76">
                  <a:moveTo>
                    <a:pt x="33" y="76"/>
                  </a:moveTo>
                  <a:cubicBezTo>
                    <a:pt x="26" y="76"/>
                    <a:pt x="18" y="71"/>
                    <a:pt x="13" y="64"/>
                  </a:cubicBezTo>
                  <a:cubicBezTo>
                    <a:pt x="8" y="58"/>
                    <a:pt x="4" y="49"/>
                    <a:pt x="4" y="40"/>
                  </a:cubicBezTo>
                  <a:cubicBezTo>
                    <a:pt x="4" y="40"/>
                    <a:pt x="4" y="40"/>
                    <a:pt x="4" y="40"/>
                  </a:cubicBezTo>
                  <a:cubicBezTo>
                    <a:pt x="4" y="40"/>
                    <a:pt x="4" y="40"/>
                    <a:pt x="4" y="40"/>
                  </a:cubicBezTo>
                  <a:cubicBezTo>
                    <a:pt x="4" y="39"/>
                    <a:pt x="4" y="38"/>
                    <a:pt x="4" y="38"/>
                  </a:cubicBezTo>
                  <a:cubicBezTo>
                    <a:pt x="4" y="17"/>
                    <a:pt x="0" y="0"/>
                    <a:pt x="33" y="0"/>
                  </a:cubicBezTo>
                  <a:cubicBezTo>
                    <a:pt x="65" y="0"/>
                    <a:pt x="62" y="17"/>
                    <a:pt x="62" y="38"/>
                  </a:cubicBezTo>
                  <a:cubicBezTo>
                    <a:pt x="62" y="39"/>
                    <a:pt x="62" y="39"/>
                    <a:pt x="62" y="40"/>
                  </a:cubicBezTo>
                  <a:cubicBezTo>
                    <a:pt x="62" y="40"/>
                    <a:pt x="62" y="40"/>
                    <a:pt x="62" y="40"/>
                  </a:cubicBezTo>
                  <a:cubicBezTo>
                    <a:pt x="62" y="40"/>
                    <a:pt x="62" y="40"/>
                    <a:pt x="62" y="40"/>
                  </a:cubicBezTo>
                  <a:cubicBezTo>
                    <a:pt x="62" y="49"/>
                    <a:pt x="58" y="58"/>
                    <a:pt x="53" y="64"/>
                  </a:cubicBezTo>
                  <a:cubicBezTo>
                    <a:pt x="47" y="71"/>
                    <a:pt x="40" y="76"/>
                    <a:pt x="33" y="76"/>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6" name="Freeform 110"/>
            <p:cNvSpPr>
              <a:spLocks/>
            </p:cNvSpPr>
            <p:nvPr/>
          </p:nvSpPr>
          <p:spPr bwMode="auto">
            <a:xfrm>
              <a:off x="8502650" y="1285875"/>
              <a:ext cx="206375" cy="193675"/>
            </a:xfrm>
            <a:custGeom>
              <a:avLst/>
              <a:gdLst/>
              <a:ahLst/>
              <a:cxnLst>
                <a:cxn ang="0">
                  <a:pos x="80" y="26"/>
                </a:cxn>
                <a:cxn ang="0">
                  <a:pos x="56" y="26"/>
                </a:cxn>
                <a:cxn ang="0">
                  <a:pos x="23" y="0"/>
                </a:cxn>
                <a:cxn ang="0">
                  <a:pos x="12" y="7"/>
                </a:cxn>
                <a:cxn ang="0">
                  <a:pos x="0" y="122"/>
                </a:cxn>
                <a:cxn ang="0">
                  <a:pos x="130" y="122"/>
                </a:cxn>
                <a:cxn ang="0">
                  <a:pos x="125" y="7"/>
                </a:cxn>
                <a:cxn ang="0">
                  <a:pos x="113" y="0"/>
                </a:cxn>
                <a:cxn ang="0">
                  <a:pos x="80" y="26"/>
                </a:cxn>
              </a:cxnLst>
              <a:rect l="0" t="0" r="r" b="b"/>
              <a:pathLst>
                <a:path w="130" h="122">
                  <a:moveTo>
                    <a:pt x="80" y="26"/>
                  </a:moveTo>
                  <a:lnTo>
                    <a:pt x="56" y="26"/>
                  </a:lnTo>
                  <a:lnTo>
                    <a:pt x="23" y="0"/>
                  </a:lnTo>
                  <a:lnTo>
                    <a:pt x="12" y="7"/>
                  </a:lnTo>
                  <a:lnTo>
                    <a:pt x="0" y="122"/>
                  </a:lnTo>
                  <a:lnTo>
                    <a:pt x="130" y="122"/>
                  </a:lnTo>
                  <a:lnTo>
                    <a:pt x="125" y="7"/>
                  </a:lnTo>
                  <a:lnTo>
                    <a:pt x="113" y="0"/>
                  </a:lnTo>
                  <a:lnTo>
                    <a:pt x="80"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7" name="Freeform 111"/>
            <p:cNvSpPr>
              <a:spLocks/>
            </p:cNvSpPr>
            <p:nvPr/>
          </p:nvSpPr>
          <p:spPr bwMode="auto">
            <a:xfrm>
              <a:off x="8521700" y="1285875"/>
              <a:ext cx="187325" cy="193675"/>
            </a:xfrm>
            <a:custGeom>
              <a:avLst/>
              <a:gdLst/>
              <a:ahLst/>
              <a:cxnLst>
                <a:cxn ang="0">
                  <a:pos x="68" y="26"/>
                </a:cxn>
                <a:cxn ang="0">
                  <a:pos x="44" y="26"/>
                </a:cxn>
                <a:cxn ang="0">
                  <a:pos x="11" y="0"/>
                </a:cxn>
                <a:cxn ang="0">
                  <a:pos x="2" y="7"/>
                </a:cxn>
                <a:cxn ang="0">
                  <a:pos x="0" y="9"/>
                </a:cxn>
                <a:cxn ang="0">
                  <a:pos x="63" y="68"/>
                </a:cxn>
                <a:cxn ang="0">
                  <a:pos x="63" y="122"/>
                </a:cxn>
                <a:cxn ang="0">
                  <a:pos x="118" y="122"/>
                </a:cxn>
                <a:cxn ang="0">
                  <a:pos x="113" y="7"/>
                </a:cxn>
                <a:cxn ang="0">
                  <a:pos x="101" y="0"/>
                </a:cxn>
                <a:cxn ang="0">
                  <a:pos x="68" y="26"/>
                </a:cxn>
              </a:cxnLst>
              <a:rect l="0" t="0" r="r" b="b"/>
              <a:pathLst>
                <a:path w="118" h="122">
                  <a:moveTo>
                    <a:pt x="68" y="26"/>
                  </a:moveTo>
                  <a:lnTo>
                    <a:pt x="44" y="26"/>
                  </a:lnTo>
                  <a:lnTo>
                    <a:pt x="11" y="0"/>
                  </a:lnTo>
                  <a:lnTo>
                    <a:pt x="2" y="7"/>
                  </a:lnTo>
                  <a:lnTo>
                    <a:pt x="0" y="9"/>
                  </a:lnTo>
                  <a:lnTo>
                    <a:pt x="63" y="68"/>
                  </a:lnTo>
                  <a:lnTo>
                    <a:pt x="63" y="122"/>
                  </a:lnTo>
                  <a:lnTo>
                    <a:pt x="118" y="122"/>
                  </a:lnTo>
                  <a:lnTo>
                    <a:pt x="113" y="7"/>
                  </a:lnTo>
                  <a:lnTo>
                    <a:pt x="101" y="0"/>
                  </a:lnTo>
                  <a:lnTo>
                    <a:pt x="68"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69" name="Freeform 112"/>
            <p:cNvSpPr>
              <a:spLocks/>
            </p:cNvSpPr>
            <p:nvPr/>
          </p:nvSpPr>
          <p:spPr bwMode="auto">
            <a:xfrm>
              <a:off x="8502650" y="1041400"/>
              <a:ext cx="212725" cy="236537"/>
            </a:xfrm>
            <a:custGeom>
              <a:avLst/>
              <a:gdLst/>
              <a:ahLst/>
              <a:cxnLst>
                <a:cxn ang="0">
                  <a:pos x="10" y="51"/>
                </a:cxn>
                <a:cxn ang="0">
                  <a:pos x="29" y="63"/>
                </a:cxn>
                <a:cxn ang="0">
                  <a:pos x="48" y="51"/>
                </a:cxn>
                <a:cxn ang="0">
                  <a:pos x="57" y="26"/>
                </a:cxn>
                <a:cxn ang="0">
                  <a:pos x="56" y="19"/>
                </a:cxn>
                <a:cxn ang="0">
                  <a:pos x="55" y="11"/>
                </a:cxn>
                <a:cxn ang="0">
                  <a:pos x="53" y="3"/>
                </a:cxn>
                <a:cxn ang="0">
                  <a:pos x="40" y="2"/>
                </a:cxn>
                <a:cxn ang="0">
                  <a:pos x="29" y="4"/>
                </a:cxn>
                <a:cxn ang="0">
                  <a:pos x="17" y="2"/>
                </a:cxn>
                <a:cxn ang="0">
                  <a:pos x="17" y="2"/>
                </a:cxn>
                <a:cxn ang="0">
                  <a:pos x="5" y="3"/>
                </a:cxn>
                <a:cxn ang="0">
                  <a:pos x="3" y="11"/>
                </a:cxn>
                <a:cxn ang="0">
                  <a:pos x="2" y="19"/>
                </a:cxn>
                <a:cxn ang="0">
                  <a:pos x="0" y="26"/>
                </a:cxn>
                <a:cxn ang="0">
                  <a:pos x="10" y="51"/>
                </a:cxn>
              </a:cxnLst>
              <a:rect l="0" t="0" r="r" b="b"/>
              <a:pathLst>
                <a:path w="57" h="63">
                  <a:moveTo>
                    <a:pt x="10" y="51"/>
                  </a:moveTo>
                  <a:cubicBezTo>
                    <a:pt x="15" y="58"/>
                    <a:pt x="22" y="63"/>
                    <a:pt x="29" y="63"/>
                  </a:cubicBezTo>
                  <a:cubicBezTo>
                    <a:pt x="36" y="63"/>
                    <a:pt x="43" y="58"/>
                    <a:pt x="48" y="51"/>
                  </a:cubicBezTo>
                  <a:cubicBezTo>
                    <a:pt x="54" y="44"/>
                    <a:pt x="57" y="35"/>
                    <a:pt x="57" y="26"/>
                  </a:cubicBezTo>
                  <a:cubicBezTo>
                    <a:pt x="56" y="19"/>
                    <a:pt x="56" y="19"/>
                    <a:pt x="56" y="19"/>
                  </a:cubicBezTo>
                  <a:cubicBezTo>
                    <a:pt x="55" y="16"/>
                    <a:pt x="55" y="14"/>
                    <a:pt x="55" y="11"/>
                  </a:cubicBezTo>
                  <a:cubicBezTo>
                    <a:pt x="55" y="8"/>
                    <a:pt x="55" y="6"/>
                    <a:pt x="53" y="3"/>
                  </a:cubicBezTo>
                  <a:cubicBezTo>
                    <a:pt x="50" y="0"/>
                    <a:pt x="46" y="1"/>
                    <a:pt x="40" y="2"/>
                  </a:cubicBezTo>
                  <a:cubicBezTo>
                    <a:pt x="37" y="3"/>
                    <a:pt x="33" y="4"/>
                    <a:pt x="29" y="4"/>
                  </a:cubicBezTo>
                  <a:cubicBezTo>
                    <a:pt x="25" y="4"/>
                    <a:pt x="21" y="3"/>
                    <a:pt x="17" y="2"/>
                  </a:cubicBezTo>
                  <a:cubicBezTo>
                    <a:pt x="17" y="2"/>
                    <a:pt x="17" y="2"/>
                    <a:pt x="17" y="2"/>
                  </a:cubicBezTo>
                  <a:cubicBezTo>
                    <a:pt x="12" y="1"/>
                    <a:pt x="8" y="0"/>
                    <a:pt x="5" y="3"/>
                  </a:cubicBezTo>
                  <a:cubicBezTo>
                    <a:pt x="3" y="6"/>
                    <a:pt x="3" y="8"/>
                    <a:pt x="3" y="11"/>
                  </a:cubicBezTo>
                  <a:cubicBezTo>
                    <a:pt x="3" y="14"/>
                    <a:pt x="3" y="16"/>
                    <a:pt x="2" y="19"/>
                  </a:cubicBezTo>
                  <a:cubicBezTo>
                    <a:pt x="0" y="26"/>
                    <a:pt x="0" y="26"/>
                    <a:pt x="0" y="26"/>
                  </a:cubicBezTo>
                  <a:cubicBezTo>
                    <a:pt x="0" y="35"/>
                    <a:pt x="4" y="44"/>
                    <a:pt x="10" y="51"/>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70" name="Freeform 113"/>
            <p:cNvSpPr>
              <a:spLocks/>
            </p:cNvSpPr>
            <p:nvPr/>
          </p:nvSpPr>
          <p:spPr bwMode="auto">
            <a:xfrm>
              <a:off x="8502650" y="1041400"/>
              <a:ext cx="107950" cy="236537"/>
            </a:xfrm>
            <a:custGeom>
              <a:avLst/>
              <a:gdLst/>
              <a:ahLst/>
              <a:cxnLst>
                <a:cxn ang="0">
                  <a:pos x="10" y="51"/>
                </a:cxn>
                <a:cxn ang="0">
                  <a:pos x="29" y="63"/>
                </a:cxn>
                <a:cxn ang="0">
                  <a:pos x="29" y="4"/>
                </a:cxn>
                <a:cxn ang="0">
                  <a:pos x="17" y="2"/>
                </a:cxn>
                <a:cxn ang="0">
                  <a:pos x="17" y="2"/>
                </a:cxn>
                <a:cxn ang="0">
                  <a:pos x="5" y="3"/>
                </a:cxn>
                <a:cxn ang="0">
                  <a:pos x="3" y="11"/>
                </a:cxn>
                <a:cxn ang="0">
                  <a:pos x="2" y="19"/>
                </a:cxn>
                <a:cxn ang="0">
                  <a:pos x="0" y="26"/>
                </a:cxn>
                <a:cxn ang="0">
                  <a:pos x="10" y="51"/>
                </a:cxn>
              </a:cxnLst>
              <a:rect l="0" t="0" r="r" b="b"/>
              <a:pathLst>
                <a:path w="29" h="63">
                  <a:moveTo>
                    <a:pt x="10" y="51"/>
                  </a:moveTo>
                  <a:cubicBezTo>
                    <a:pt x="15" y="58"/>
                    <a:pt x="22" y="63"/>
                    <a:pt x="29" y="63"/>
                  </a:cubicBezTo>
                  <a:cubicBezTo>
                    <a:pt x="29" y="4"/>
                    <a:pt x="29" y="4"/>
                    <a:pt x="29" y="4"/>
                  </a:cubicBezTo>
                  <a:cubicBezTo>
                    <a:pt x="25" y="4"/>
                    <a:pt x="21" y="3"/>
                    <a:pt x="17" y="2"/>
                  </a:cubicBezTo>
                  <a:cubicBezTo>
                    <a:pt x="17" y="2"/>
                    <a:pt x="17" y="2"/>
                    <a:pt x="17" y="2"/>
                  </a:cubicBezTo>
                  <a:cubicBezTo>
                    <a:pt x="12" y="1"/>
                    <a:pt x="8" y="0"/>
                    <a:pt x="5" y="3"/>
                  </a:cubicBezTo>
                  <a:cubicBezTo>
                    <a:pt x="3" y="6"/>
                    <a:pt x="3" y="8"/>
                    <a:pt x="3" y="11"/>
                  </a:cubicBezTo>
                  <a:cubicBezTo>
                    <a:pt x="3" y="14"/>
                    <a:pt x="3" y="16"/>
                    <a:pt x="2" y="19"/>
                  </a:cubicBezTo>
                  <a:cubicBezTo>
                    <a:pt x="0" y="26"/>
                    <a:pt x="0" y="26"/>
                    <a:pt x="0" y="26"/>
                  </a:cubicBezTo>
                  <a:cubicBezTo>
                    <a:pt x="0" y="35"/>
                    <a:pt x="4" y="44"/>
                    <a:pt x="10" y="51"/>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71" name="Freeform 114"/>
            <p:cNvSpPr>
              <a:spLocks/>
            </p:cNvSpPr>
            <p:nvPr/>
          </p:nvSpPr>
          <p:spPr bwMode="auto">
            <a:xfrm>
              <a:off x="8405813" y="1296988"/>
              <a:ext cx="407987" cy="182562"/>
            </a:xfrm>
            <a:custGeom>
              <a:avLst/>
              <a:gdLst/>
              <a:ahLst/>
              <a:cxnLst>
                <a:cxn ang="0">
                  <a:pos x="0" y="23"/>
                </a:cxn>
                <a:cxn ang="0">
                  <a:pos x="0" y="40"/>
                </a:cxn>
                <a:cxn ang="0">
                  <a:pos x="9" y="49"/>
                </a:cxn>
                <a:cxn ang="0">
                  <a:pos x="100" y="49"/>
                </a:cxn>
                <a:cxn ang="0">
                  <a:pos x="109" y="40"/>
                </a:cxn>
                <a:cxn ang="0">
                  <a:pos x="109" y="23"/>
                </a:cxn>
                <a:cxn ang="0">
                  <a:pos x="79" y="0"/>
                </a:cxn>
                <a:cxn ang="0">
                  <a:pos x="60" y="42"/>
                </a:cxn>
                <a:cxn ang="0">
                  <a:pos x="57" y="17"/>
                </a:cxn>
                <a:cxn ang="0">
                  <a:pos x="57" y="15"/>
                </a:cxn>
                <a:cxn ang="0">
                  <a:pos x="61" y="9"/>
                </a:cxn>
                <a:cxn ang="0">
                  <a:pos x="61" y="8"/>
                </a:cxn>
                <a:cxn ang="0">
                  <a:pos x="60" y="8"/>
                </a:cxn>
                <a:cxn ang="0">
                  <a:pos x="50" y="8"/>
                </a:cxn>
                <a:cxn ang="0">
                  <a:pos x="49" y="8"/>
                </a:cxn>
                <a:cxn ang="0">
                  <a:pos x="49" y="9"/>
                </a:cxn>
                <a:cxn ang="0">
                  <a:pos x="52" y="15"/>
                </a:cxn>
                <a:cxn ang="0">
                  <a:pos x="53" y="16"/>
                </a:cxn>
                <a:cxn ang="0">
                  <a:pos x="50" y="42"/>
                </a:cxn>
                <a:cxn ang="0">
                  <a:pos x="31" y="0"/>
                </a:cxn>
                <a:cxn ang="0">
                  <a:pos x="0" y="23"/>
                </a:cxn>
              </a:cxnLst>
              <a:rect l="0" t="0" r="r" b="b"/>
              <a:pathLst>
                <a:path w="109" h="49">
                  <a:moveTo>
                    <a:pt x="0" y="23"/>
                  </a:moveTo>
                  <a:cubicBezTo>
                    <a:pt x="0" y="29"/>
                    <a:pt x="0" y="35"/>
                    <a:pt x="0" y="40"/>
                  </a:cubicBezTo>
                  <a:cubicBezTo>
                    <a:pt x="0" y="45"/>
                    <a:pt x="4" y="49"/>
                    <a:pt x="9" y="49"/>
                  </a:cubicBezTo>
                  <a:cubicBezTo>
                    <a:pt x="40" y="49"/>
                    <a:pt x="70" y="49"/>
                    <a:pt x="100" y="49"/>
                  </a:cubicBezTo>
                  <a:cubicBezTo>
                    <a:pt x="105" y="49"/>
                    <a:pt x="109" y="45"/>
                    <a:pt x="109" y="40"/>
                  </a:cubicBezTo>
                  <a:cubicBezTo>
                    <a:pt x="109" y="23"/>
                    <a:pt x="109" y="23"/>
                    <a:pt x="109" y="23"/>
                  </a:cubicBezTo>
                  <a:cubicBezTo>
                    <a:pt x="109" y="12"/>
                    <a:pt x="96" y="4"/>
                    <a:pt x="79" y="0"/>
                  </a:cubicBezTo>
                  <a:cubicBezTo>
                    <a:pt x="74" y="20"/>
                    <a:pt x="69" y="27"/>
                    <a:pt x="60" y="42"/>
                  </a:cubicBezTo>
                  <a:cubicBezTo>
                    <a:pt x="57" y="17"/>
                    <a:pt x="57" y="17"/>
                    <a:pt x="57" y="17"/>
                  </a:cubicBezTo>
                  <a:cubicBezTo>
                    <a:pt x="57" y="16"/>
                    <a:pt x="57" y="15"/>
                    <a:pt x="57" y="15"/>
                  </a:cubicBezTo>
                  <a:cubicBezTo>
                    <a:pt x="61" y="9"/>
                    <a:pt x="61" y="9"/>
                    <a:pt x="61" y="9"/>
                  </a:cubicBezTo>
                  <a:cubicBezTo>
                    <a:pt x="61" y="9"/>
                    <a:pt x="61" y="9"/>
                    <a:pt x="61" y="8"/>
                  </a:cubicBezTo>
                  <a:cubicBezTo>
                    <a:pt x="61" y="8"/>
                    <a:pt x="60" y="8"/>
                    <a:pt x="60" y="8"/>
                  </a:cubicBezTo>
                  <a:cubicBezTo>
                    <a:pt x="57" y="8"/>
                    <a:pt x="53" y="8"/>
                    <a:pt x="50" y="8"/>
                  </a:cubicBezTo>
                  <a:cubicBezTo>
                    <a:pt x="50" y="8"/>
                    <a:pt x="49" y="8"/>
                    <a:pt x="49" y="8"/>
                  </a:cubicBezTo>
                  <a:cubicBezTo>
                    <a:pt x="49" y="9"/>
                    <a:pt x="49" y="9"/>
                    <a:pt x="49" y="9"/>
                  </a:cubicBezTo>
                  <a:cubicBezTo>
                    <a:pt x="52" y="15"/>
                    <a:pt x="52" y="15"/>
                    <a:pt x="52" y="15"/>
                  </a:cubicBezTo>
                  <a:cubicBezTo>
                    <a:pt x="53" y="15"/>
                    <a:pt x="53" y="16"/>
                    <a:pt x="53" y="16"/>
                  </a:cubicBezTo>
                  <a:cubicBezTo>
                    <a:pt x="50" y="42"/>
                    <a:pt x="50" y="42"/>
                    <a:pt x="50" y="42"/>
                  </a:cubicBezTo>
                  <a:cubicBezTo>
                    <a:pt x="41" y="27"/>
                    <a:pt x="36" y="20"/>
                    <a:pt x="31" y="0"/>
                  </a:cubicBezTo>
                  <a:cubicBezTo>
                    <a:pt x="14" y="4"/>
                    <a:pt x="0" y="12"/>
                    <a:pt x="0" y="23"/>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72" name="Freeform 115"/>
            <p:cNvSpPr>
              <a:spLocks/>
            </p:cNvSpPr>
            <p:nvPr/>
          </p:nvSpPr>
          <p:spPr bwMode="auto">
            <a:xfrm>
              <a:off x="8588375" y="1327150"/>
              <a:ext cx="44450" cy="66675"/>
            </a:xfrm>
            <a:custGeom>
              <a:avLst/>
              <a:gdLst/>
              <a:ahLst/>
              <a:cxnLst>
                <a:cxn ang="0">
                  <a:pos x="8" y="9"/>
                </a:cxn>
                <a:cxn ang="0">
                  <a:pos x="9" y="7"/>
                </a:cxn>
                <a:cxn ang="0">
                  <a:pos x="12" y="1"/>
                </a:cxn>
                <a:cxn ang="0">
                  <a:pos x="12" y="0"/>
                </a:cxn>
                <a:cxn ang="0">
                  <a:pos x="11" y="0"/>
                </a:cxn>
                <a:cxn ang="0">
                  <a:pos x="1" y="0"/>
                </a:cxn>
                <a:cxn ang="0">
                  <a:pos x="0" y="0"/>
                </a:cxn>
                <a:cxn ang="0">
                  <a:pos x="0" y="1"/>
                </a:cxn>
                <a:cxn ang="0">
                  <a:pos x="3" y="7"/>
                </a:cxn>
                <a:cxn ang="0">
                  <a:pos x="4" y="8"/>
                </a:cxn>
                <a:cxn ang="0">
                  <a:pos x="3" y="13"/>
                </a:cxn>
                <a:cxn ang="0">
                  <a:pos x="9" y="18"/>
                </a:cxn>
                <a:cxn ang="0">
                  <a:pos x="8" y="9"/>
                </a:cxn>
              </a:cxnLst>
              <a:rect l="0" t="0" r="r" b="b"/>
              <a:pathLst>
                <a:path w="12" h="18">
                  <a:moveTo>
                    <a:pt x="8" y="9"/>
                  </a:moveTo>
                  <a:cubicBezTo>
                    <a:pt x="8" y="8"/>
                    <a:pt x="8" y="7"/>
                    <a:pt x="9" y="7"/>
                  </a:cubicBezTo>
                  <a:cubicBezTo>
                    <a:pt x="12" y="1"/>
                    <a:pt x="12" y="1"/>
                    <a:pt x="12" y="1"/>
                  </a:cubicBezTo>
                  <a:cubicBezTo>
                    <a:pt x="12" y="1"/>
                    <a:pt x="12" y="1"/>
                    <a:pt x="12" y="0"/>
                  </a:cubicBezTo>
                  <a:cubicBezTo>
                    <a:pt x="12" y="0"/>
                    <a:pt x="11" y="0"/>
                    <a:pt x="11" y="0"/>
                  </a:cubicBezTo>
                  <a:cubicBezTo>
                    <a:pt x="8" y="0"/>
                    <a:pt x="4" y="0"/>
                    <a:pt x="1" y="0"/>
                  </a:cubicBezTo>
                  <a:cubicBezTo>
                    <a:pt x="1" y="0"/>
                    <a:pt x="0" y="0"/>
                    <a:pt x="0" y="0"/>
                  </a:cubicBezTo>
                  <a:cubicBezTo>
                    <a:pt x="0" y="1"/>
                    <a:pt x="0" y="1"/>
                    <a:pt x="0" y="1"/>
                  </a:cubicBezTo>
                  <a:cubicBezTo>
                    <a:pt x="3" y="7"/>
                    <a:pt x="3" y="7"/>
                    <a:pt x="3" y="7"/>
                  </a:cubicBezTo>
                  <a:cubicBezTo>
                    <a:pt x="4" y="7"/>
                    <a:pt x="4" y="8"/>
                    <a:pt x="4" y="8"/>
                  </a:cubicBezTo>
                  <a:cubicBezTo>
                    <a:pt x="3" y="13"/>
                    <a:pt x="3" y="13"/>
                    <a:pt x="3" y="13"/>
                  </a:cubicBezTo>
                  <a:cubicBezTo>
                    <a:pt x="9" y="18"/>
                    <a:pt x="9" y="18"/>
                    <a:pt x="9" y="18"/>
                  </a:cubicBezTo>
                  <a:lnTo>
                    <a:pt x="8" y="9"/>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73" name="Freeform 116"/>
            <p:cNvSpPr>
              <a:spLocks/>
            </p:cNvSpPr>
            <p:nvPr/>
          </p:nvSpPr>
          <p:spPr bwMode="auto">
            <a:xfrm>
              <a:off x="8521700" y="1285875"/>
              <a:ext cx="88900" cy="77787"/>
            </a:xfrm>
            <a:custGeom>
              <a:avLst/>
              <a:gdLst/>
              <a:ahLst/>
              <a:cxnLst>
                <a:cxn ang="0">
                  <a:pos x="56" y="26"/>
                </a:cxn>
                <a:cxn ang="0">
                  <a:pos x="11" y="0"/>
                </a:cxn>
                <a:cxn ang="0">
                  <a:pos x="0" y="7"/>
                </a:cxn>
                <a:cxn ang="0">
                  <a:pos x="42" y="49"/>
                </a:cxn>
                <a:cxn ang="0">
                  <a:pos x="56" y="26"/>
                </a:cxn>
              </a:cxnLst>
              <a:rect l="0" t="0" r="r" b="b"/>
              <a:pathLst>
                <a:path w="56" h="49">
                  <a:moveTo>
                    <a:pt x="56" y="26"/>
                  </a:moveTo>
                  <a:lnTo>
                    <a:pt x="11" y="0"/>
                  </a:lnTo>
                  <a:lnTo>
                    <a:pt x="0" y="7"/>
                  </a:lnTo>
                  <a:lnTo>
                    <a:pt x="42" y="49"/>
                  </a:lnTo>
                  <a:lnTo>
                    <a:pt x="56"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74" name="Freeform 117"/>
            <p:cNvSpPr>
              <a:spLocks/>
            </p:cNvSpPr>
            <p:nvPr/>
          </p:nvSpPr>
          <p:spPr bwMode="auto">
            <a:xfrm>
              <a:off x="8610600" y="1285875"/>
              <a:ext cx="90487" cy="77787"/>
            </a:xfrm>
            <a:custGeom>
              <a:avLst/>
              <a:gdLst/>
              <a:ahLst/>
              <a:cxnLst>
                <a:cxn ang="0">
                  <a:pos x="0" y="26"/>
                </a:cxn>
                <a:cxn ang="0">
                  <a:pos x="45" y="0"/>
                </a:cxn>
                <a:cxn ang="0">
                  <a:pos x="57" y="7"/>
                </a:cxn>
                <a:cxn ang="0">
                  <a:pos x="14" y="49"/>
                </a:cxn>
                <a:cxn ang="0">
                  <a:pos x="0" y="26"/>
                </a:cxn>
              </a:cxnLst>
              <a:rect l="0" t="0" r="r" b="b"/>
              <a:pathLst>
                <a:path w="57" h="49">
                  <a:moveTo>
                    <a:pt x="0" y="26"/>
                  </a:moveTo>
                  <a:lnTo>
                    <a:pt x="45" y="0"/>
                  </a:lnTo>
                  <a:lnTo>
                    <a:pt x="57" y="7"/>
                  </a:lnTo>
                  <a:lnTo>
                    <a:pt x="14" y="49"/>
                  </a:lnTo>
                  <a:lnTo>
                    <a:pt x="0"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grpSp>
      <p:grpSp>
        <p:nvGrpSpPr>
          <p:cNvPr id="275" name="Group 4"/>
          <p:cNvGrpSpPr>
            <a:grpSpLocks/>
          </p:cNvGrpSpPr>
          <p:nvPr/>
        </p:nvGrpSpPr>
        <p:grpSpPr bwMode="auto">
          <a:xfrm>
            <a:off x="6363052" y="1735118"/>
            <a:ext cx="170911" cy="168096"/>
            <a:chOff x="4956175" y="720726"/>
            <a:chExt cx="1039813" cy="1036637"/>
          </a:xfrm>
          <a:solidFill>
            <a:srgbClr val="676767"/>
          </a:solidFill>
          <a:effectLst/>
        </p:grpSpPr>
        <p:sp>
          <p:nvSpPr>
            <p:cNvPr id="276" name="Freeform 23"/>
            <p:cNvSpPr>
              <a:spLocks/>
            </p:cNvSpPr>
            <p:nvPr/>
          </p:nvSpPr>
          <p:spPr bwMode="auto">
            <a:xfrm>
              <a:off x="4956175" y="1216953"/>
              <a:ext cx="96407" cy="285500"/>
            </a:xfrm>
            <a:custGeom>
              <a:avLst/>
              <a:gdLst>
                <a:gd name="T0" fmla="*/ 0 w 52"/>
                <a:gd name="T1" fmla="*/ 0 h 155"/>
                <a:gd name="T2" fmla="*/ 0 w 52"/>
                <a:gd name="T3" fmla="*/ 12 h 155"/>
                <a:gd name="T4" fmla="*/ 44 w 52"/>
                <a:gd name="T5" fmla="*/ 155 h 155"/>
                <a:gd name="T6" fmla="*/ 52 w 52"/>
                <a:gd name="T7" fmla="*/ 81 h 155"/>
                <a:gd name="T8" fmla="*/ 35 w 52"/>
                <a:gd name="T9" fmla="*/ 55 h 155"/>
                <a:gd name="T10" fmla="*/ 38 w 52"/>
                <a:gd name="T11" fmla="*/ 42 h 155"/>
                <a:gd name="T12" fmla="*/ 34 w 52"/>
                <a:gd name="T13" fmla="*/ 38 h 155"/>
                <a:gd name="T14" fmla="*/ 0 w 5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 h="155">
                  <a:moveTo>
                    <a:pt x="0" y="0"/>
                  </a:moveTo>
                  <a:cubicBezTo>
                    <a:pt x="0" y="4"/>
                    <a:pt x="0" y="8"/>
                    <a:pt x="0" y="12"/>
                  </a:cubicBezTo>
                  <a:cubicBezTo>
                    <a:pt x="0" y="62"/>
                    <a:pt x="16" y="111"/>
                    <a:pt x="44" y="155"/>
                  </a:cubicBezTo>
                  <a:cubicBezTo>
                    <a:pt x="45" y="136"/>
                    <a:pt x="47" y="111"/>
                    <a:pt x="52" y="81"/>
                  </a:cubicBezTo>
                  <a:cubicBezTo>
                    <a:pt x="41" y="76"/>
                    <a:pt x="35" y="66"/>
                    <a:pt x="35" y="55"/>
                  </a:cubicBezTo>
                  <a:cubicBezTo>
                    <a:pt x="34" y="50"/>
                    <a:pt x="36" y="46"/>
                    <a:pt x="38" y="42"/>
                  </a:cubicBezTo>
                  <a:cubicBezTo>
                    <a:pt x="37" y="40"/>
                    <a:pt x="35" y="39"/>
                    <a:pt x="34" y="38"/>
                  </a:cubicBezTo>
                  <a:cubicBezTo>
                    <a:pt x="21" y="26"/>
                    <a:pt x="10" y="1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77" name="Freeform 24"/>
            <p:cNvSpPr>
              <a:spLocks/>
            </p:cNvSpPr>
            <p:nvPr/>
          </p:nvSpPr>
          <p:spPr bwMode="auto">
            <a:xfrm>
              <a:off x="5069798" y="1359703"/>
              <a:ext cx="313320" cy="210726"/>
            </a:xfrm>
            <a:custGeom>
              <a:avLst/>
              <a:gdLst>
                <a:gd name="T0" fmla="*/ 22 w 170"/>
                <a:gd name="T1" fmla="*/ 0 h 114"/>
                <a:gd name="T2" fmla="*/ 8 w 170"/>
                <a:gd name="T3" fmla="*/ 6 h 114"/>
                <a:gd name="T4" fmla="*/ 0 w 170"/>
                <a:gd name="T5" fmla="*/ 101 h 114"/>
                <a:gd name="T6" fmla="*/ 11 w 170"/>
                <a:gd name="T7" fmla="*/ 114 h 114"/>
                <a:gd name="T8" fmla="*/ 170 w 170"/>
                <a:gd name="T9" fmla="*/ 69 h 114"/>
                <a:gd name="T10" fmla="*/ 170 w 170"/>
                <a:gd name="T11" fmla="*/ 67 h 114"/>
                <a:gd name="T12" fmla="*/ 160 w 170"/>
                <a:gd name="T13" fmla="*/ 64 h 114"/>
                <a:gd name="T14" fmla="*/ 22 w 170"/>
                <a:gd name="T15" fmla="*/ 0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14">
                  <a:moveTo>
                    <a:pt x="22" y="0"/>
                  </a:moveTo>
                  <a:cubicBezTo>
                    <a:pt x="18" y="4"/>
                    <a:pt x="13" y="6"/>
                    <a:pt x="8" y="6"/>
                  </a:cubicBezTo>
                  <a:cubicBezTo>
                    <a:pt x="0" y="49"/>
                    <a:pt x="0" y="83"/>
                    <a:pt x="0" y="101"/>
                  </a:cubicBezTo>
                  <a:cubicBezTo>
                    <a:pt x="4" y="105"/>
                    <a:pt x="8" y="110"/>
                    <a:pt x="11" y="114"/>
                  </a:cubicBezTo>
                  <a:cubicBezTo>
                    <a:pt x="36" y="112"/>
                    <a:pt x="96" y="103"/>
                    <a:pt x="170" y="69"/>
                  </a:cubicBezTo>
                  <a:cubicBezTo>
                    <a:pt x="170" y="68"/>
                    <a:pt x="170" y="68"/>
                    <a:pt x="170" y="67"/>
                  </a:cubicBezTo>
                  <a:cubicBezTo>
                    <a:pt x="167" y="66"/>
                    <a:pt x="164" y="65"/>
                    <a:pt x="160" y="64"/>
                  </a:cubicBezTo>
                  <a:cubicBezTo>
                    <a:pt x="109" y="50"/>
                    <a:pt x="63" y="28"/>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78" name="Freeform 25"/>
            <p:cNvSpPr>
              <a:spLocks/>
            </p:cNvSpPr>
            <p:nvPr/>
          </p:nvSpPr>
          <p:spPr bwMode="auto">
            <a:xfrm>
              <a:off x="5104229" y="914457"/>
              <a:ext cx="526792" cy="537013"/>
            </a:xfrm>
            <a:custGeom>
              <a:avLst/>
              <a:gdLst>
                <a:gd name="T0" fmla="*/ 129 w 285"/>
                <a:gd name="T1" fmla="*/ 0 h 292"/>
                <a:gd name="T2" fmla="*/ 119 w 285"/>
                <a:gd name="T3" fmla="*/ 0 h 292"/>
                <a:gd name="T4" fmla="*/ 117 w 285"/>
                <a:gd name="T5" fmla="*/ 0 h 292"/>
                <a:gd name="T6" fmla="*/ 90 w 285"/>
                <a:gd name="T7" fmla="*/ 21 h 292"/>
                <a:gd name="T8" fmla="*/ 89 w 285"/>
                <a:gd name="T9" fmla="*/ 21 h 292"/>
                <a:gd name="T10" fmla="*/ 82 w 285"/>
                <a:gd name="T11" fmla="*/ 20 h 292"/>
                <a:gd name="T12" fmla="*/ 36 w 285"/>
                <a:gd name="T13" fmla="*/ 97 h 292"/>
                <a:gd name="T14" fmla="*/ 0 w 285"/>
                <a:gd name="T15" fmla="*/ 196 h 292"/>
                <a:gd name="T16" fmla="*/ 13 w 285"/>
                <a:gd name="T17" fmla="*/ 220 h 292"/>
                <a:gd name="T18" fmla="*/ 12 w 285"/>
                <a:gd name="T19" fmla="*/ 228 h 292"/>
                <a:gd name="T20" fmla="*/ 146 w 285"/>
                <a:gd name="T21" fmla="*/ 290 h 292"/>
                <a:gd name="T22" fmla="*/ 156 w 285"/>
                <a:gd name="T23" fmla="*/ 292 h 292"/>
                <a:gd name="T24" fmla="*/ 180 w 285"/>
                <a:gd name="T25" fmla="*/ 279 h 292"/>
                <a:gd name="T26" fmla="*/ 188 w 285"/>
                <a:gd name="T27" fmla="*/ 281 h 292"/>
                <a:gd name="T28" fmla="*/ 237 w 285"/>
                <a:gd name="T29" fmla="*/ 191 h 292"/>
                <a:gd name="T30" fmla="*/ 285 w 285"/>
                <a:gd name="T31" fmla="*/ 39 h 292"/>
                <a:gd name="T32" fmla="*/ 270 w 285"/>
                <a:gd name="T33" fmla="*/ 16 h 292"/>
                <a:gd name="T34" fmla="*/ 230 w 285"/>
                <a:gd name="T35" fmla="*/ 8 h 292"/>
                <a:gd name="T36" fmla="*/ 129 w 285"/>
                <a:gd name="T37" fmla="*/ 0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5" h="292">
                  <a:moveTo>
                    <a:pt x="129" y="0"/>
                  </a:moveTo>
                  <a:cubicBezTo>
                    <a:pt x="126" y="0"/>
                    <a:pt x="122" y="0"/>
                    <a:pt x="119" y="0"/>
                  </a:cubicBezTo>
                  <a:cubicBezTo>
                    <a:pt x="118" y="0"/>
                    <a:pt x="118" y="0"/>
                    <a:pt x="117" y="0"/>
                  </a:cubicBezTo>
                  <a:cubicBezTo>
                    <a:pt x="114" y="12"/>
                    <a:pt x="102" y="21"/>
                    <a:pt x="90" y="21"/>
                  </a:cubicBezTo>
                  <a:cubicBezTo>
                    <a:pt x="89" y="21"/>
                    <a:pt x="89" y="21"/>
                    <a:pt x="89" y="21"/>
                  </a:cubicBezTo>
                  <a:cubicBezTo>
                    <a:pt x="87" y="21"/>
                    <a:pt x="84" y="20"/>
                    <a:pt x="82" y="20"/>
                  </a:cubicBezTo>
                  <a:cubicBezTo>
                    <a:pt x="64" y="45"/>
                    <a:pt x="49" y="71"/>
                    <a:pt x="36" y="97"/>
                  </a:cubicBezTo>
                  <a:cubicBezTo>
                    <a:pt x="21" y="128"/>
                    <a:pt x="9" y="161"/>
                    <a:pt x="0" y="196"/>
                  </a:cubicBezTo>
                  <a:cubicBezTo>
                    <a:pt x="8" y="202"/>
                    <a:pt x="13" y="211"/>
                    <a:pt x="13" y="220"/>
                  </a:cubicBezTo>
                  <a:cubicBezTo>
                    <a:pt x="13" y="223"/>
                    <a:pt x="13" y="226"/>
                    <a:pt x="12" y="228"/>
                  </a:cubicBezTo>
                  <a:cubicBezTo>
                    <a:pt x="51" y="255"/>
                    <a:pt x="96" y="276"/>
                    <a:pt x="146" y="290"/>
                  </a:cubicBezTo>
                  <a:cubicBezTo>
                    <a:pt x="149" y="290"/>
                    <a:pt x="153" y="291"/>
                    <a:pt x="156" y="292"/>
                  </a:cubicBezTo>
                  <a:cubicBezTo>
                    <a:pt x="161" y="284"/>
                    <a:pt x="171" y="279"/>
                    <a:pt x="180" y="279"/>
                  </a:cubicBezTo>
                  <a:cubicBezTo>
                    <a:pt x="183" y="279"/>
                    <a:pt x="186" y="280"/>
                    <a:pt x="188" y="281"/>
                  </a:cubicBezTo>
                  <a:cubicBezTo>
                    <a:pt x="207" y="252"/>
                    <a:pt x="223" y="222"/>
                    <a:pt x="237" y="191"/>
                  </a:cubicBezTo>
                  <a:cubicBezTo>
                    <a:pt x="259" y="143"/>
                    <a:pt x="275" y="92"/>
                    <a:pt x="285" y="39"/>
                  </a:cubicBezTo>
                  <a:cubicBezTo>
                    <a:pt x="276" y="34"/>
                    <a:pt x="271" y="25"/>
                    <a:pt x="270" y="16"/>
                  </a:cubicBezTo>
                  <a:cubicBezTo>
                    <a:pt x="257" y="13"/>
                    <a:pt x="243" y="10"/>
                    <a:pt x="230" y="8"/>
                  </a:cubicBezTo>
                  <a:cubicBezTo>
                    <a:pt x="197" y="2"/>
                    <a:pt x="163" y="0"/>
                    <a:pt x="1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79" name="Freeform 26"/>
            <p:cNvSpPr>
              <a:spLocks/>
            </p:cNvSpPr>
            <p:nvPr/>
          </p:nvSpPr>
          <p:spPr bwMode="auto">
            <a:xfrm>
              <a:off x="4963061" y="917857"/>
              <a:ext cx="268561" cy="356874"/>
            </a:xfrm>
            <a:custGeom>
              <a:avLst/>
              <a:gdLst>
                <a:gd name="T0" fmla="*/ 140 w 145"/>
                <a:gd name="T1" fmla="*/ 0 h 192"/>
                <a:gd name="T2" fmla="*/ 52 w 145"/>
                <a:gd name="T3" fmla="*/ 15 h 192"/>
                <a:gd name="T4" fmla="*/ 0 w 145"/>
                <a:gd name="T5" fmla="*/ 136 h 192"/>
                <a:gd name="T6" fmla="*/ 47 w 145"/>
                <a:gd name="T7" fmla="*/ 192 h 192"/>
                <a:gd name="T8" fmla="*/ 60 w 145"/>
                <a:gd name="T9" fmla="*/ 189 h 192"/>
                <a:gd name="T10" fmla="*/ 98 w 145"/>
                <a:gd name="T11" fmla="*/ 87 h 192"/>
                <a:gd name="T12" fmla="*/ 145 w 145"/>
                <a:gd name="T13" fmla="*/ 8 h 192"/>
                <a:gd name="T14" fmla="*/ 140 w 145"/>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92">
                  <a:moveTo>
                    <a:pt x="140" y="0"/>
                  </a:moveTo>
                  <a:cubicBezTo>
                    <a:pt x="99" y="4"/>
                    <a:pt x="68" y="11"/>
                    <a:pt x="52" y="15"/>
                  </a:cubicBezTo>
                  <a:cubicBezTo>
                    <a:pt x="25" y="52"/>
                    <a:pt x="6" y="94"/>
                    <a:pt x="0" y="136"/>
                  </a:cubicBezTo>
                  <a:cubicBezTo>
                    <a:pt x="7" y="147"/>
                    <a:pt x="21" y="168"/>
                    <a:pt x="47" y="192"/>
                  </a:cubicBezTo>
                  <a:cubicBezTo>
                    <a:pt x="51" y="190"/>
                    <a:pt x="56" y="189"/>
                    <a:pt x="60" y="189"/>
                  </a:cubicBezTo>
                  <a:cubicBezTo>
                    <a:pt x="70" y="153"/>
                    <a:pt x="83" y="119"/>
                    <a:pt x="98" y="87"/>
                  </a:cubicBezTo>
                  <a:cubicBezTo>
                    <a:pt x="111" y="60"/>
                    <a:pt x="127" y="34"/>
                    <a:pt x="145" y="8"/>
                  </a:cubicBezTo>
                  <a:cubicBezTo>
                    <a:pt x="143" y="6"/>
                    <a:pt x="141" y="3"/>
                    <a:pt x="14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0" name="Freeform 27"/>
            <p:cNvSpPr>
              <a:spLocks/>
            </p:cNvSpPr>
            <p:nvPr/>
          </p:nvSpPr>
          <p:spPr bwMode="auto">
            <a:xfrm>
              <a:off x="5899581" y="962041"/>
              <a:ext cx="61976" cy="101964"/>
            </a:xfrm>
            <a:custGeom>
              <a:avLst/>
              <a:gdLst>
                <a:gd name="T0" fmla="*/ 2 w 33"/>
                <a:gd name="T1" fmla="*/ 0 h 55"/>
                <a:gd name="T2" fmla="*/ 0 w 33"/>
                <a:gd name="T3" fmla="*/ 13 h 55"/>
                <a:gd name="T4" fmla="*/ 15 w 33"/>
                <a:gd name="T5" fmla="*/ 37 h 55"/>
                <a:gd name="T6" fmla="*/ 14 w 33"/>
                <a:gd name="T7" fmla="*/ 44 h 55"/>
                <a:gd name="T8" fmla="*/ 33 w 33"/>
                <a:gd name="T9" fmla="*/ 55 h 55"/>
                <a:gd name="T10" fmla="*/ 2 w 33"/>
                <a:gd name="T11" fmla="*/ 0 h 55"/>
              </a:gdLst>
              <a:ahLst/>
              <a:cxnLst>
                <a:cxn ang="0">
                  <a:pos x="T0" y="T1"/>
                </a:cxn>
                <a:cxn ang="0">
                  <a:pos x="T2" y="T3"/>
                </a:cxn>
                <a:cxn ang="0">
                  <a:pos x="T4" y="T5"/>
                </a:cxn>
                <a:cxn ang="0">
                  <a:pos x="T6" y="T7"/>
                </a:cxn>
                <a:cxn ang="0">
                  <a:pos x="T8" y="T9"/>
                </a:cxn>
                <a:cxn ang="0">
                  <a:pos x="T10" y="T11"/>
                </a:cxn>
              </a:cxnLst>
              <a:rect l="0" t="0" r="r" b="b"/>
              <a:pathLst>
                <a:path w="33" h="55">
                  <a:moveTo>
                    <a:pt x="2" y="0"/>
                  </a:moveTo>
                  <a:cubicBezTo>
                    <a:pt x="2" y="4"/>
                    <a:pt x="1" y="8"/>
                    <a:pt x="0" y="13"/>
                  </a:cubicBezTo>
                  <a:cubicBezTo>
                    <a:pt x="9" y="18"/>
                    <a:pt x="14" y="27"/>
                    <a:pt x="15" y="37"/>
                  </a:cubicBezTo>
                  <a:cubicBezTo>
                    <a:pt x="15" y="40"/>
                    <a:pt x="15" y="42"/>
                    <a:pt x="14" y="44"/>
                  </a:cubicBezTo>
                  <a:cubicBezTo>
                    <a:pt x="21" y="47"/>
                    <a:pt x="27" y="51"/>
                    <a:pt x="33" y="55"/>
                  </a:cubicBezTo>
                  <a:cubicBezTo>
                    <a:pt x="25" y="36"/>
                    <a:pt x="15" y="17"/>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1" name="Freeform 28"/>
            <p:cNvSpPr>
              <a:spLocks/>
            </p:cNvSpPr>
            <p:nvPr/>
          </p:nvSpPr>
          <p:spPr bwMode="auto">
            <a:xfrm>
              <a:off x="5675782" y="768309"/>
              <a:ext cx="199699" cy="224322"/>
            </a:xfrm>
            <a:custGeom>
              <a:avLst/>
              <a:gdLst>
                <a:gd name="T0" fmla="*/ 3 w 109"/>
                <a:gd name="T1" fmla="*/ 0 h 121"/>
                <a:gd name="T2" fmla="*/ 0 w 109"/>
                <a:gd name="T3" fmla="*/ 66 h 121"/>
                <a:gd name="T4" fmla="*/ 18 w 109"/>
                <a:gd name="T5" fmla="*/ 93 h 121"/>
                <a:gd name="T6" fmla="*/ 18 w 109"/>
                <a:gd name="T7" fmla="*/ 93 h 121"/>
                <a:gd name="T8" fmla="*/ 85 w 109"/>
                <a:gd name="T9" fmla="*/ 121 h 121"/>
                <a:gd name="T10" fmla="*/ 104 w 109"/>
                <a:gd name="T11" fmla="*/ 113 h 121"/>
                <a:gd name="T12" fmla="*/ 109 w 109"/>
                <a:gd name="T13" fmla="*/ 85 h 121"/>
                <a:gd name="T14" fmla="*/ 3 w 109"/>
                <a:gd name="T15" fmla="*/ 0 h 1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121">
                  <a:moveTo>
                    <a:pt x="3" y="0"/>
                  </a:moveTo>
                  <a:cubicBezTo>
                    <a:pt x="3" y="21"/>
                    <a:pt x="2" y="43"/>
                    <a:pt x="0" y="66"/>
                  </a:cubicBezTo>
                  <a:cubicBezTo>
                    <a:pt x="11" y="70"/>
                    <a:pt x="18" y="81"/>
                    <a:pt x="18" y="93"/>
                  </a:cubicBezTo>
                  <a:cubicBezTo>
                    <a:pt x="18" y="93"/>
                    <a:pt x="18" y="93"/>
                    <a:pt x="18" y="93"/>
                  </a:cubicBezTo>
                  <a:cubicBezTo>
                    <a:pt x="41" y="101"/>
                    <a:pt x="63" y="111"/>
                    <a:pt x="85" y="121"/>
                  </a:cubicBezTo>
                  <a:cubicBezTo>
                    <a:pt x="90" y="116"/>
                    <a:pt x="97" y="113"/>
                    <a:pt x="104" y="113"/>
                  </a:cubicBezTo>
                  <a:cubicBezTo>
                    <a:pt x="107" y="101"/>
                    <a:pt x="108" y="92"/>
                    <a:pt x="109" y="85"/>
                  </a:cubicBezTo>
                  <a:cubicBezTo>
                    <a:pt x="79" y="50"/>
                    <a:pt x="43" y="2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2" name="Freeform 29"/>
            <p:cNvSpPr>
              <a:spLocks/>
            </p:cNvSpPr>
            <p:nvPr/>
          </p:nvSpPr>
          <p:spPr bwMode="auto">
            <a:xfrm>
              <a:off x="5090457" y="724124"/>
              <a:ext cx="320206" cy="183536"/>
            </a:xfrm>
            <a:custGeom>
              <a:avLst/>
              <a:gdLst>
                <a:gd name="T0" fmla="*/ 174 w 174"/>
                <a:gd name="T1" fmla="*/ 0 h 99"/>
                <a:gd name="T2" fmla="*/ 0 w 174"/>
                <a:gd name="T3" fmla="*/ 99 h 99"/>
                <a:gd name="T4" fmla="*/ 70 w 174"/>
                <a:gd name="T5" fmla="*/ 88 h 99"/>
                <a:gd name="T6" fmla="*/ 99 w 174"/>
                <a:gd name="T7" fmla="*/ 65 h 99"/>
                <a:gd name="T8" fmla="*/ 100 w 174"/>
                <a:gd name="T9" fmla="*/ 65 h 99"/>
                <a:gd name="T10" fmla="*/ 111 w 174"/>
                <a:gd name="T11" fmla="*/ 67 h 99"/>
                <a:gd name="T12" fmla="*/ 174 w 174"/>
                <a:gd name="T13" fmla="*/ 0 h 99"/>
              </a:gdLst>
              <a:ahLst/>
              <a:cxnLst>
                <a:cxn ang="0">
                  <a:pos x="T0" y="T1"/>
                </a:cxn>
                <a:cxn ang="0">
                  <a:pos x="T2" y="T3"/>
                </a:cxn>
                <a:cxn ang="0">
                  <a:pos x="T4" y="T5"/>
                </a:cxn>
                <a:cxn ang="0">
                  <a:pos x="T6" y="T7"/>
                </a:cxn>
                <a:cxn ang="0">
                  <a:pos x="T8" y="T9"/>
                </a:cxn>
                <a:cxn ang="0">
                  <a:pos x="T10" y="T11"/>
                </a:cxn>
                <a:cxn ang="0">
                  <a:pos x="T12" y="T13"/>
                </a:cxn>
              </a:cxnLst>
              <a:rect l="0" t="0" r="r" b="b"/>
              <a:pathLst>
                <a:path w="174" h="99">
                  <a:moveTo>
                    <a:pt x="174" y="0"/>
                  </a:moveTo>
                  <a:cubicBezTo>
                    <a:pt x="109" y="10"/>
                    <a:pt x="47" y="46"/>
                    <a:pt x="0" y="99"/>
                  </a:cubicBezTo>
                  <a:cubicBezTo>
                    <a:pt x="17" y="96"/>
                    <a:pt x="41" y="91"/>
                    <a:pt x="70" y="88"/>
                  </a:cubicBezTo>
                  <a:cubicBezTo>
                    <a:pt x="74" y="75"/>
                    <a:pt x="85" y="65"/>
                    <a:pt x="99" y="65"/>
                  </a:cubicBezTo>
                  <a:cubicBezTo>
                    <a:pt x="99" y="65"/>
                    <a:pt x="99" y="65"/>
                    <a:pt x="100" y="65"/>
                  </a:cubicBezTo>
                  <a:cubicBezTo>
                    <a:pt x="104" y="65"/>
                    <a:pt x="108" y="65"/>
                    <a:pt x="111" y="67"/>
                  </a:cubicBezTo>
                  <a:cubicBezTo>
                    <a:pt x="135" y="38"/>
                    <a:pt x="158" y="15"/>
                    <a:pt x="17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3" name="Freeform 30"/>
            <p:cNvSpPr>
              <a:spLocks/>
            </p:cNvSpPr>
            <p:nvPr/>
          </p:nvSpPr>
          <p:spPr bwMode="auto">
            <a:xfrm>
              <a:off x="5317700" y="720726"/>
              <a:ext cx="333979" cy="190334"/>
            </a:xfrm>
            <a:custGeom>
              <a:avLst/>
              <a:gdLst>
                <a:gd name="T0" fmla="*/ 86 w 181"/>
                <a:gd name="T1" fmla="*/ 0 h 103"/>
                <a:gd name="T2" fmla="*/ 86 w 181"/>
                <a:gd name="T3" fmla="*/ 0 h 103"/>
                <a:gd name="T4" fmla="*/ 79 w 181"/>
                <a:gd name="T5" fmla="*/ 0 h 103"/>
                <a:gd name="T6" fmla="*/ 0 w 181"/>
                <a:gd name="T7" fmla="*/ 80 h 103"/>
                <a:gd name="T8" fmla="*/ 3 w 181"/>
                <a:gd name="T9" fmla="*/ 87 h 103"/>
                <a:gd name="T10" fmla="*/ 4 w 181"/>
                <a:gd name="T11" fmla="*/ 87 h 103"/>
                <a:gd name="T12" fmla="*/ 16 w 181"/>
                <a:gd name="T13" fmla="*/ 87 h 103"/>
                <a:gd name="T14" fmla="*/ 117 w 181"/>
                <a:gd name="T15" fmla="*/ 95 h 103"/>
                <a:gd name="T16" fmla="*/ 158 w 181"/>
                <a:gd name="T17" fmla="*/ 103 h 103"/>
                <a:gd name="T18" fmla="*/ 177 w 181"/>
                <a:gd name="T19" fmla="*/ 90 h 103"/>
                <a:gd name="T20" fmla="*/ 180 w 181"/>
                <a:gd name="T21" fmla="*/ 19 h 103"/>
                <a:gd name="T22" fmla="*/ 86 w 181"/>
                <a:gd name="T2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1" h="103">
                  <a:moveTo>
                    <a:pt x="86" y="0"/>
                  </a:moveTo>
                  <a:cubicBezTo>
                    <a:pt x="86" y="0"/>
                    <a:pt x="86" y="0"/>
                    <a:pt x="86" y="0"/>
                  </a:cubicBezTo>
                  <a:cubicBezTo>
                    <a:pt x="84" y="0"/>
                    <a:pt x="81" y="0"/>
                    <a:pt x="79" y="0"/>
                  </a:cubicBezTo>
                  <a:cubicBezTo>
                    <a:pt x="67" y="11"/>
                    <a:pt x="35" y="38"/>
                    <a:pt x="0" y="80"/>
                  </a:cubicBezTo>
                  <a:cubicBezTo>
                    <a:pt x="1" y="82"/>
                    <a:pt x="2" y="85"/>
                    <a:pt x="3" y="87"/>
                  </a:cubicBezTo>
                  <a:cubicBezTo>
                    <a:pt x="3" y="87"/>
                    <a:pt x="4" y="87"/>
                    <a:pt x="4" y="87"/>
                  </a:cubicBezTo>
                  <a:cubicBezTo>
                    <a:pt x="8" y="87"/>
                    <a:pt x="12" y="87"/>
                    <a:pt x="16" y="87"/>
                  </a:cubicBezTo>
                  <a:cubicBezTo>
                    <a:pt x="50" y="87"/>
                    <a:pt x="84" y="89"/>
                    <a:pt x="117" y="95"/>
                  </a:cubicBezTo>
                  <a:cubicBezTo>
                    <a:pt x="131" y="97"/>
                    <a:pt x="145" y="100"/>
                    <a:pt x="158" y="103"/>
                  </a:cubicBezTo>
                  <a:cubicBezTo>
                    <a:pt x="162" y="96"/>
                    <a:pt x="169" y="91"/>
                    <a:pt x="177" y="90"/>
                  </a:cubicBezTo>
                  <a:cubicBezTo>
                    <a:pt x="180" y="65"/>
                    <a:pt x="181" y="42"/>
                    <a:pt x="180" y="19"/>
                  </a:cubicBezTo>
                  <a:cubicBezTo>
                    <a:pt x="150" y="6"/>
                    <a:pt x="118"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4" name="Freeform 31"/>
            <p:cNvSpPr>
              <a:spLocks/>
            </p:cNvSpPr>
            <p:nvPr/>
          </p:nvSpPr>
          <p:spPr bwMode="auto">
            <a:xfrm>
              <a:off x="5489855" y="1070803"/>
              <a:ext cx="495805" cy="421453"/>
            </a:xfrm>
            <a:custGeom>
              <a:avLst/>
              <a:gdLst>
                <a:gd name="T0" fmla="*/ 228 w 268"/>
                <a:gd name="T1" fmla="*/ 0 h 228"/>
                <a:gd name="T2" fmla="*/ 209 w 268"/>
                <a:gd name="T3" fmla="*/ 7 h 228"/>
                <a:gd name="T4" fmla="*/ 205 w 268"/>
                <a:gd name="T5" fmla="*/ 7 h 228"/>
                <a:gd name="T6" fmla="*/ 70 w 268"/>
                <a:gd name="T7" fmla="*/ 171 h 228"/>
                <a:gd name="T8" fmla="*/ 0 w 268"/>
                <a:gd name="T9" fmla="*/ 217 h 228"/>
                <a:gd name="T10" fmla="*/ 1 w 268"/>
                <a:gd name="T11" fmla="*/ 218 h 228"/>
                <a:gd name="T12" fmla="*/ 113 w 268"/>
                <a:gd name="T13" fmla="*/ 228 h 228"/>
                <a:gd name="T14" fmla="*/ 128 w 268"/>
                <a:gd name="T15" fmla="*/ 228 h 228"/>
                <a:gd name="T16" fmla="*/ 148 w 268"/>
                <a:gd name="T17" fmla="*/ 227 h 228"/>
                <a:gd name="T18" fmla="*/ 176 w 268"/>
                <a:gd name="T19" fmla="*/ 205 h 228"/>
                <a:gd name="T20" fmla="*/ 177 w 268"/>
                <a:gd name="T21" fmla="*/ 205 h 228"/>
                <a:gd name="T22" fmla="*/ 187 w 268"/>
                <a:gd name="T23" fmla="*/ 206 h 228"/>
                <a:gd name="T24" fmla="*/ 268 w 268"/>
                <a:gd name="T25" fmla="*/ 38 h 228"/>
                <a:gd name="T26" fmla="*/ 264 w 268"/>
                <a:gd name="T27" fmla="*/ 23 h 228"/>
                <a:gd name="T28" fmla="*/ 228 w 268"/>
                <a:gd name="T29"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8" h="228">
                  <a:moveTo>
                    <a:pt x="228" y="0"/>
                  </a:moveTo>
                  <a:cubicBezTo>
                    <a:pt x="223" y="4"/>
                    <a:pt x="217" y="7"/>
                    <a:pt x="209" y="7"/>
                  </a:cubicBezTo>
                  <a:cubicBezTo>
                    <a:pt x="208" y="7"/>
                    <a:pt x="207" y="7"/>
                    <a:pt x="205" y="7"/>
                  </a:cubicBezTo>
                  <a:cubicBezTo>
                    <a:pt x="187" y="51"/>
                    <a:pt x="148" y="114"/>
                    <a:pt x="70" y="171"/>
                  </a:cubicBezTo>
                  <a:cubicBezTo>
                    <a:pt x="48" y="188"/>
                    <a:pt x="25" y="203"/>
                    <a:pt x="0" y="217"/>
                  </a:cubicBezTo>
                  <a:cubicBezTo>
                    <a:pt x="1" y="217"/>
                    <a:pt x="1" y="218"/>
                    <a:pt x="1" y="218"/>
                  </a:cubicBezTo>
                  <a:cubicBezTo>
                    <a:pt x="38" y="225"/>
                    <a:pt x="75" y="228"/>
                    <a:pt x="113" y="228"/>
                  </a:cubicBezTo>
                  <a:cubicBezTo>
                    <a:pt x="118" y="228"/>
                    <a:pt x="123" y="228"/>
                    <a:pt x="128" y="228"/>
                  </a:cubicBezTo>
                  <a:cubicBezTo>
                    <a:pt x="135" y="228"/>
                    <a:pt x="141" y="227"/>
                    <a:pt x="148" y="227"/>
                  </a:cubicBezTo>
                  <a:cubicBezTo>
                    <a:pt x="151" y="214"/>
                    <a:pt x="163" y="205"/>
                    <a:pt x="176" y="205"/>
                  </a:cubicBezTo>
                  <a:cubicBezTo>
                    <a:pt x="176" y="205"/>
                    <a:pt x="177" y="205"/>
                    <a:pt x="177" y="205"/>
                  </a:cubicBezTo>
                  <a:cubicBezTo>
                    <a:pt x="180" y="205"/>
                    <a:pt x="184" y="205"/>
                    <a:pt x="187" y="206"/>
                  </a:cubicBezTo>
                  <a:cubicBezTo>
                    <a:pt x="241" y="134"/>
                    <a:pt x="263" y="61"/>
                    <a:pt x="268" y="38"/>
                  </a:cubicBezTo>
                  <a:cubicBezTo>
                    <a:pt x="267" y="33"/>
                    <a:pt x="265" y="28"/>
                    <a:pt x="264" y="23"/>
                  </a:cubicBezTo>
                  <a:cubicBezTo>
                    <a:pt x="256" y="17"/>
                    <a:pt x="244" y="9"/>
                    <a:pt x="22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5" name="Freeform 32"/>
            <p:cNvSpPr>
              <a:spLocks/>
            </p:cNvSpPr>
            <p:nvPr/>
          </p:nvSpPr>
          <p:spPr bwMode="auto">
            <a:xfrm>
              <a:off x="5255725" y="1502453"/>
              <a:ext cx="513019" cy="254910"/>
            </a:xfrm>
            <a:custGeom>
              <a:avLst/>
              <a:gdLst>
                <a:gd name="T0" fmla="*/ 125 w 277"/>
                <a:gd name="T1" fmla="*/ 0 h 136"/>
                <a:gd name="T2" fmla="*/ 98 w 277"/>
                <a:gd name="T3" fmla="*/ 18 h 136"/>
                <a:gd name="T4" fmla="*/ 98 w 277"/>
                <a:gd name="T5" fmla="*/ 18 h 136"/>
                <a:gd name="T6" fmla="*/ 88 w 277"/>
                <a:gd name="T7" fmla="*/ 16 h 136"/>
                <a:gd name="T8" fmla="*/ 0 w 277"/>
                <a:gd name="T9" fmla="*/ 108 h 136"/>
                <a:gd name="T10" fmla="*/ 91 w 277"/>
                <a:gd name="T11" fmla="*/ 136 h 136"/>
                <a:gd name="T12" fmla="*/ 277 w 277"/>
                <a:gd name="T13" fmla="*/ 14 h 136"/>
                <a:gd name="T14" fmla="*/ 274 w 277"/>
                <a:gd name="T15" fmla="*/ 9 h 136"/>
                <a:gd name="T16" fmla="*/ 253 w 277"/>
                <a:gd name="T17" fmla="*/ 10 h 136"/>
                <a:gd name="T18" fmla="*/ 237 w 277"/>
                <a:gd name="T19" fmla="*/ 10 h 136"/>
                <a:gd name="T20" fmla="*/ 125 w 277"/>
                <a:gd name="T21"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7" h="136">
                  <a:moveTo>
                    <a:pt x="125" y="0"/>
                  </a:moveTo>
                  <a:cubicBezTo>
                    <a:pt x="120" y="11"/>
                    <a:pt x="110" y="18"/>
                    <a:pt x="98" y="18"/>
                  </a:cubicBezTo>
                  <a:cubicBezTo>
                    <a:pt x="98" y="18"/>
                    <a:pt x="98" y="18"/>
                    <a:pt x="98" y="18"/>
                  </a:cubicBezTo>
                  <a:cubicBezTo>
                    <a:pt x="95" y="18"/>
                    <a:pt x="91" y="17"/>
                    <a:pt x="88" y="16"/>
                  </a:cubicBezTo>
                  <a:cubicBezTo>
                    <a:pt x="52" y="63"/>
                    <a:pt x="19" y="93"/>
                    <a:pt x="0" y="108"/>
                  </a:cubicBezTo>
                  <a:cubicBezTo>
                    <a:pt x="29" y="123"/>
                    <a:pt x="60" y="133"/>
                    <a:pt x="91" y="136"/>
                  </a:cubicBezTo>
                  <a:cubicBezTo>
                    <a:pt x="117" y="128"/>
                    <a:pt x="203" y="92"/>
                    <a:pt x="277" y="14"/>
                  </a:cubicBezTo>
                  <a:cubicBezTo>
                    <a:pt x="275" y="13"/>
                    <a:pt x="275" y="11"/>
                    <a:pt x="274" y="9"/>
                  </a:cubicBezTo>
                  <a:cubicBezTo>
                    <a:pt x="267" y="9"/>
                    <a:pt x="260" y="9"/>
                    <a:pt x="253" y="10"/>
                  </a:cubicBezTo>
                  <a:cubicBezTo>
                    <a:pt x="248" y="10"/>
                    <a:pt x="243" y="10"/>
                    <a:pt x="237" y="10"/>
                  </a:cubicBezTo>
                  <a:cubicBezTo>
                    <a:pt x="199" y="10"/>
                    <a:pt x="162" y="7"/>
                    <a:pt x="1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6" name="Freeform 33"/>
            <p:cNvSpPr>
              <a:spLocks/>
            </p:cNvSpPr>
            <p:nvPr/>
          </p:nvSpPr>
          <p:spPr bwMode="auto">
            <a:xfrm>
              <a:off x="5858264" y="1216953"/>
              <a:ext cx="137724" cy="261708"/>
            </a:xfrm>
            <a:custGeom>
              <a:avLst/>
              <a:gdLst>
                <a:gd name="T0" fmla="*/ 73 w 74"/>
                <a:gd name="T1" fmla="*/ 0 h 143"/>
                <a:gd name="T2" fmla="*/ 0 w 74"/>
                <a:gd name="T3" fmla="*/ 138 h 143"/>
                <a:gd name="T4" fmla="*/ 3 w 74"/>
                <a:gd name="T5" fmla="*/ 143 h 143"/>
                <a:gd name="T6" fmla="*/ 40 w 74"/>
                <a:gd name="T7" fmla="*/ 137 h 143"/>
                <a:gd name="T8" fmla="*/ 74 w 74"/>
                <a:gd name="T9" fmla="*/ 13 h 143"/>
                <a:gd name="T10" fmla="*/ 73 w 74"/>
                <a:gd name="T11" fmla="*/ 0 h 143"/>
              </a:gdLst>
              <a:ahLst/>
              <a:cxnLst>
                <a:cxn ang="0">
                  <a:pos x="T0" y="T1"/>
                </a:cxn>
                <a:cxn ang="0">
                  <a:pos x="T2" y="T3"/>
                </a:cxn>
                <a:cxn ang="0">
                  <a:pos x="T4" y="T5"/>
                </a:cxn>
                <a:cxn ang="0">
                  <a:pos x="T6" y="T7"/>
                </a:cxn>
                <a:cxn ang="0">
                  <a:pos x="T8" y="T9"/>
                </a:cxn>
                <a:cxn ang="0">
                  <a:pos x="T10" y="T11"/>
                </a:cxn>
              </a:cxnLst>
              <a:rect l="0" t="0" r="r" b="b"/>
              <a:pathLst>
                <a:path w="74" h="143">
                  <a:moveTo>
                    <a:pt x="73" y="0"/>
                  </a:moveTo>
                  <a:cubicBezTo>
                    <a:pt x="61" y="37"/>
                    <a:pt x="37" y="88"/>
                    <a:pt x="0" y="138"/>
                  </a:cubicBezTo>
                  <a:cubicBezTo>
                    <a:pt x="1" y="139"/>
                    <a:pt x="2" y="141"/>
                    <a:pt x="3" y="143"/>
                  </a:cubicBezTo>
                  <a:cubicBezTo>
                    <a:pt x="19" y="141"/>
                    <a:pt x="32" y="139"/>
                    <a:pt x="40" y="137"/>
                  </a:cubicBezTo>
                  <a:cubicBezTo>
                    <a:pt x="62" y="98"/>
                    <a:pt x="74" y="56"/>
                    <a:pt x="74" y="13"/>
                  </a:cubicBezTo>
                  <a:cubicBezTo>
                    <a:pt x="74" y="9"/>
                    <a:pt x="74" y="4"/>
                    <a:pt x="7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7" name="Freeform 34"/>
            <p:cNvSpPr>
              <a:spLocks/>
            </p:cNvSpPr>
            <p:nvPr/>
          </p:nvSpPr>
          <p:spPr bwMode="auto">
            <a:xfrm>
              <a:off x="5503627" y="1502453"/>
              <a:ext cx="409727" cy="254910"/>
            </a:xfrm>
            <a:custGeom>
              <a:avLst/>
              <a:gdLst>
                <a:gd name="T0" fmla="*/ 222 w 222"/>
                <a:gd name="T1" fmla="*/ 0 h 137"/>
                <a:gd name="T2" fmla="*/ 196 w 222"/>
                <a:gd name="T3" fmla="*/ 4 h 137"/>
                <a:gd name="T4" fmla="*/ 167 w 222"/>
                <a:gd name="T5" fmla="*/ 27 h 137"/>
                <a:gd name="T6" fmla="*/ 166 w 222"/>
                <a:gd name="T7" fmla="*/ 27 h 137"/>
                <a:gd name="T8" fmla="*/ 156 w 222"/>
                <a:gd name="T9" fmla="*/ 25 h 137"/>
                <a:gd name="T10" fmla="*/ 0 w 222"/>
                <a:gd name="T11" fmla="*/ 137 h 137"/>
                <a:gd name="T12" fmla="*/ 222 w 222"/>
                <a:gd name="T13" fmla="*/ 0 h 137"/>
              </a:gdLst>
              <a:ahLst/>
              <a:cxnLst>
                <a:cxn ang="0">
                  <a:pos x="T0" y="T1"/>
                </a:cxn>
                <a:cxn ang="0">
                  <a:pos x="T2" y="T3"/>
                </a:cxn>
                <a:cxn ang="0">
                  <a:pos x="T4" y="T5"/>
                </a:cxn>
                <a:cxn ang="0">
                  <a:pos x="T6" y="T7"/>
                </a:cxn>
                <a:cxn ang="0">
                  <a:pos x="T8" y="T9"/>
                </a:cxn>
                <a:cxn ang="0">
                  <a:pos x="T10" y="T11"/>
                </a:cxn>
                <a:cxn ang="0">
                  <a:pos x="T12" y="T13"/>
                </a:cxn>
              </a:cxnLst>
              <a:rect l="0" t="0" r="r" b="b"/>
              <a:pathLst>
                <a:path w="222" h="137">
                  <a:moveTo>
                    <a:pt x="222" y="0"/>
                  </a:moveTo>
                  <a:cubicBezTo>
                    <a:pt x="214" y="1"/>
                    <a:pt x="205" y="2"/>
                    <a:pt x="196" y="4"/>
                  </a:cubicBezTo>
                  <a:cubicBezTo>
                    <a:pt x="193" y="17"/>
                    <a:pt x="181" y="27"/>
                    <a:pt x="167" y="27"/>
                  </a:cubicBezTo>
                  <a:cubicBezTo>
                    <a:pt x="167" y="27"/>
                    <a:pt x="167" y="27"/>
                    <a:pt x="166" y="27"/>
                  </a:cubicBezTo>
                  <a:cubicBezTo>
                    <a:pt x="163" y="27"/>
                    <a:pt x="159" y="26"/>
                    <a:pt x="156" y="25"/>
                  </a:cubicBezTo>
                  <a:cubicBezTo>
                    <a:pt x="101" y="83"/>
                    <a:pt x="38" y="119"/>
                    <a:pt x="0" y="137"/>
                  </a:cubicBezTo>
                  <a:cubicBezTo>
                    <a:pt x="87" y="132"/>
                    <a:pt x="171" y="77"/>
                    <a:pt x="2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8" name="Freeform 35"/>
            <p:cNvSpPr>
              <a:spLocks/>
            </p:cNvSpPr>
            <p:nvPr/>
          </p:nvSpPr>
          <p:spPr bwMode="auto">
            <a:xfrm>
              <a:off x="5486411" y="968838"/>
              <a:ext cx="351195" cy="465638"/>
            </a:xfrm>
            <a:custGeom>
              <a:avLst/>
              <a:gdLst>
                <a:gd name="T0" fmla="*/ 116 w 190"/>
                <a:gd name="T1" fmla="*/ 0 h 251"/>
                <a:gd name="T2" fmla="*/ 94 w 190"/>
                <a:gd name="T3" fmla="*/ 12 h 251"/>
                <a:gd name="T4" fmla="*/ 46 w 190"/>
                <a:gd name="T5" fmla="*/ 167 h 251"/>
                <a:gd name="T6" fmla="*/ 0 w 190"/>
                <a:gd name="T7" fmla="*/ 251 h 251"/>
                <a:gd name="T8" fmla="*/ 61 w 190"/>
                <a:gd name="T9" fmla="*/ 212 h 251"/>
                <a:gd name="T10" fmla="*/ 190 w 190"/>
                <a:gd name="T11" fmla="*/ 54 h 251"/>
                <a:gd name="T12" fmla="*/ 180 w 190"/>
                <a:gd name="T13" fmla="*/ 32 h 251"/>
                <a:gd name="T14" fmla="*/ 180 w 190"/>
                <a:gd name="T15" fmla="*/ 27 h 251"/>
                <a:gd name="T16" fmla="*/ 116 w 190"/>
                <a:gd name="T17"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251">
                  <a:moveTo>
                    <a:pt x="116" y="0"/>
                  </a:moveTo>
                  <a:cubicBezTo>
                    <a:pt x="111" y="7"/>
                    <a:pt x="103" y="12"/>
                    <a:pt x="94" y="12"/>
                  </a:cubicBezTo>
                  <a:cubicBezTo>
                    <a:pt x="84" y="66"/>
                    <a:pt x="68" y="118"/>
                    <a:pt x="46" y="167"/>
                  </a:cubicBezTo>
                  <a:cubicBezTo>
                    <a:pt x="32" y="197"/>
                    <a:pt x="17" y="225"/>
                    <a:pt x="0" y="251"/>
                  </a:cubicBezTo>
                  <a:cubicBezTo>
                    <a:pt x="21" y="239"/>
                    <a:pt x="42" y="226"/>
                    <a:pt x="61" y="212"/>
                  </a:cubicBezTo>
                  <a:cubicBezTo>
                    <a:pt x="121" y="168"/>
                    <a:pt x="165" y="115"/>
                    <a:pt x="190" y="54"/>
                  </a:cubicBezTo>
                  <a:cubicBezTo>
                    <a:pt x="184" y="48"/>
                    <a:pt x="180" y="40"/>
                    <a:pt x="180" y="32"/>
                  </a:cubicBezTo>
                  <a:cubicBezTo>
                    <a:pt x="180" y="30"/>
                    <a:pt x="180" y="29"/>
                    <a:pt x="180" y="27"/>
                  </a:cubicBezTo>
                  <a:cubicBezTo>
                    <a:pt x="159" y="17"/>
                    <a:pt x="137" y="8"/>
                    <a:pt x="1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sp>
          <p:nvSpPr>
            <p:cNvPr id="289" name="Freeform 36"/>
            <p:cNvSpPr>
              <a:spLocks/>
            </p:cNvSpPr>
            <p:nvPr/>
          </p:nvSpPr>
          <p:spPr bwMode="auto">
            <a:xfrm>
              <a:off x="5118001" y="1519446"/>
              <a:ext cx="272003" cy="166543"/>
            </a:xfrm>
            <a:custGeom>
              <a:avLst/>
              <a:gdLst>
                <a:gd name="T0" fmla="*/ 147 w 147"/>
                <a:gd name="T1" fmla="*/ 0 h 89"/>
                <a:gd name="T2" fmla="*/ 0 w 147"/>
                <a:gd name="T3" fmla="*/ 43 h 89"/>
                <a:gd name="T4" fmla="*/ 59 w 147"/>
                <a:gd name="T5" fmla="*/ 89 h 89"/>
                <a:gd name="T6" fmla="*/ 147 w 147"/>
                <a:gd name="T7" fmla="*/ 0 h 89"/>
              </a:gdLst>
              <a:ahLst/>
              <a:cxnLst>
                <a:cxn ang="0">
                  <a:pos x="T0" y="T1"/>
                </a:cxn>
                <a:cxn ang="0">
                  <a:pos x="T2" y="T3"/>
                </a:cxn>
                <a:cxn ang="0">
                  <a:pos x="T4" y="T5"/>
                </a:cxn>
                <a:cxn ang="0">
                  <a:pos x="T6" y="T7"/>
                </a:cxn>
              </a:cxnLst>
              <a:rect l="0" t="0" r="r" b="b"/>
              <a:pathLst>
                <a:path w="147" h="89">
                  <a:moveTo>
                    <a:pt x="147" y="0"/>
                  </a:moveTo>
                  <a:cubicBezTo>
                    <a:pt x="83" y="28"/>
                    <a:pt x="29" y="39"/>
                    <a:pt x="0" y="43"/>
                  </a:cubicBezTo>
                  <a:cubicBezTo>
                    <a:pt x="18" y="61"/>
                    <a:pt x="38" y="76"/>
                    <a:pt x="59" y="89"/>
                  </a:cubicBezTo>
                  <a:cubicBezTo>
                    <a:pt x="74" y="78"/>
                    <a:pt x="108" y="49"/>
                    <a:pt x="14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oAutofit/>
            </a:bodyPr>
            <a:lstStyle/>
            <a:p>
              <a:pPr marL="0" marR="0" lvl="0" indent="0" defTabSz="212411" eaLnBrk="1" fontAlgn="base" latinLnBrk="0" hangingPunct="1">
                <a:lnSpc>
                  <a:spcPct val="100000"/>
                </a:lnSpc>
                <a:spcBef>
                  <a:spcPct val="0"/>
                </a:spcBef>
                <a:spcAft>
                  <a:spcPct val="0"/>
                </a:spcAft>
                <a:buClrTx/>
                <a:buSzTx/>
                <a:buFontTx/>
                <a:buNone/>
                <a:tabLst/>
                <a:defRPr/>
              </a:pPr>
              <a:endParaRPr kumimoji="0" lang="en-US" sz="400" b="0" i="0" u="none" strike="noStrike" kern="0" cap="none" spc="0" normalizeH="0" baseline="0" noProof="0" dirty="0">
                <a:ln>
                  <a:noFill/>
                </a:ln>
                <a:solidFill>
                  <a:srgbClr val="676767"/>
                </a:solidFill>
                <a:effectLst/>
                <a:uLnTx/>
                <a:uFillTx/>
                <a:ea typeface="ＭＳ Ｐゴシック" charset="0"/>
              </a:endParaRPr>
            </a:p>
          </p:txBody>
        </p:sp>
      </p:grpSp>
      <p:sp>
        <p:nvSpPr>
          <p:cNvPr id="290" name="Freeform 41"/>
          <p:cNvSpPr>
            <a:spLocks/>
          </p:cNvSpPr>
          <p:nvPr/>
        </p:nvSpPr>
        <p:spPr bwMode="auto">
          <a:xfrm>
            <a:off x="5022708" y="2867415"/>
            <a:ext cx="158336" cy="97547"/>
          </a:xfrm>
          <a:custGeom>
            <a:avLst/>
            <a:gdLst>
              <a:gd name="T0" fmla="*/ 140 w 169"/>
              <a:gd name="T1" fmla="*/ 0 h 105"/>
              <a:gd name="T2" fmla="*/ 140 w 169"/>
              <a:gd name="T3" fmla="*/ 0 h 105"/>
              <a:gd name="T4" fmla="*/ 113 w 169"/>
              <a:gd name="T5" fmla="*/ 0 h 105"/>
              <a:gd name="T6" fmla="*/ 84 w 169"/>
              <a:gd name="T7" fmla="*/ 37 h 105"/>
              <a:gd name="T8" fmla="*/ 55 w 169"/>
              <a:gd name="T9" fmla="*/ 0 h 105"/>
              <a:gd name="T10" fmla="*/ 29 w 169"/>
              <a:gd name="T11" fmla="*/ 0 h 105"/>
              <a:gd name="T12" fmla="*/ 0 w 169"/>
              <a:gd name="T13" fmla="*/ 29 h 105"/>
              <a:gd name="T14" fmla="*/ 0 w 169"/>
              <a:gd name="T15" fmla="*/ 82 h 105"/>
              <a:gd name="T16" fmla="*/ 23 w 169"/>
              <a:gd name="T17" fmla="*/ 105 h 105"/>
              <a:gd name="T18" fmla="*/ 145 w 169"/>
              <a:gd name="T19" fmla="*/ 105 h 105"/>
              <a:gd name="T20" fmla="*/ 169 w 169"/>
              <a:gd name="T21" fmla="*/ 82 h 105"/>
              <a:gd name="T22" fmla="*/ 169 w 169"/>
              <a:gd name="T23" fmla="*/ 29 h 105"/>
              <a:gd name="T24" fmla="*/ 140 w 169"/>
              <a:gd name="T25"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9" h="105">
                <a:moveTo>
                  <a:pt x="140" y="0"/>
                </a:moveTo>
                <a:lnTo>
                  <a:pt x="140" y="0"/>
                </a:lnTo>
                <a:lnTo>
                  <a:pt x="113" y="0"/>
                </a:lnTo>
                <a:lnTo>
                  <a:pt x="84" y="37"/>
                </a:lnTo>
                <a:lnTo>
                  <a:pt x="55" y="0"/>
                </a:lnTo>
                <a:lnTo>
                  <a:pt x="29" y="0"/>
                </a:lnTo>
                <a:cubicBezTo>
                  <a:pt x="13" y="0"/>
                  <a:pt x="0" y="13"/>
                  <a:pt x="0" y="29"/>
                </a:cubicBezTo>
                <a:lnTo>
                  <a:pt x="0" y="82"/>
                </a:lnTo>
                <a:cubicBezTo>
                  <a:pt x="0" y="95"/>
                  <a:pt x="10" y="105"/>
                  <a:pt x="23" y="105"/>
                </a:cubicBezTo>
                <a:lnTo>
                  <a:pt x="145" y="105"/>
                </a:lnTo>
                <a:cubicBezTo>
                  <a:pt x="158" y="105"/>
                  <a:pt x="169" y="95"/>
                  <a:pt x="169" y="82"/>
                </a:cubicBezTo>
                <a:lnTo>
                  <a:pt x="169" y="29"/>
                </a:lnTo>
                <a:cubicBezTo>
                  <a:pt x="169" y="13"/>
                  <a:pt x="156" y="0"/>
                  <a:pt x="140" y="0"/>
                </a:cubicBezTo>
                <a:close/>
              </a:path>
            </a:pathLst>
          </a:custGeom>
          <a:solidFill>
            <a:schemeClr val="bg2">
              <a:lumMod val="50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ＭＳ Ｐゴシック" charset="0"/>
            </a:endParaRPr>
          </a:p>
        </p:txBody>
      </p:sp>
      <p:sp>
        <p:nvSpPr>
          <p:cNvPr id="291" name="Freeform 42"/>
          <p:cNvSpPr>
            <a:spLocks/>
          </p:cNvSpPr>
          <p:nvPr/>
        </p:nvSpPr>
        <p:spPr bwMode="auto">
          <a:xfrm>
            <a:off x="5053527" y="2752979"/>
            <a:ext cx="89063" cy="90478"/>
          </a:xfrm>
          <a:custGeom>
            <a:avLst/>
            <a:gdLst>
              <a:gd name="T0" fmla="*/ 48 w 95"/>
              <a:gd name="T1" fmla="*/ 96 h 96"/>
              <a:gd name="T2" fmla="*/ 48 w 95"/>
              <a:gd name="T3" fmla="*/ 96 h 96"/>
              <a:gd name="T4" fmla="*/ 95 w 95"/>
              <a:gd name="T5" fmla="*/ 48 h 96"/>
              <a:gd name="T6" fmla="*/ 48 w 95"/>
              <a:gd name="T7" fmla="*/ 0 h 96"/>
              <a:gd name="T8" fmla="*/ 0 w 95"/>
              <a:gd name="T9" fmla="*/ 48 h 96"/>
              <a:gd name="T10" fmla="*/ 48 w 95"/>
              <a:gd name="T11" fmla="*/ 96 h 96"/>
            </a:gdLst>
            <a:ahLst/>
            <a:cxnLst>
              <a:cxn ang="0">
                <a:pos x="T0" y="T1"/>
              </a:cxn>
              <a:cxn ang="0">
                <a:pos x="T2" y="T3"/>
              </a:cxn>
              <a:cxn ang="0">
                <a:pos x="T4" y="T5"/>
              </a:cxn>
              <a:cxn ang="0">
                <a:pos x="T6" y="T7"/>
              </a:cxn>
              <a:cxn ang="0">
                <a:pos x="T8" y="T9"/>
              </a:cxn>
              <a:cxn ang="0">
                <a:pos x="T10" y="T11"/>
              </a:cxn>
            </a:cxnLst>
            <a:rect l="0" t="0" r="r" b="b"/>
            <a:pathLst>
              <a:path w="95" h="96">
                <a:moveTo>
                  <a:pt x="48" y="96"/>
                </a:moveTo>
                <a:lnTo>
                  <a:pt x="48" y="96"/>
                </a:lnTo>
                <a:cubicBezTo>
                  <a:pt x="74" y="96"/>
                  <a:pt x="95" y="74"/>
                  <a:pt x="95" y="48"/>
                </a:cubicBezTo>
                <a:cubicBezTo>
                  <a:pt x="95" y="21"/>
                  <a:pt x="74" y="0"/>
                  <a:pt x="48" y="0"/>
                </a:cubicBezTo>
                <a:cubicBezTo>
                  <a:pt x="21" y="0"/>
                  <a:pt x="0" y="21"/>
                  <a:pt x="0" y="48"/>
                </a:cubicBezTo>
                <a:cubicBezTo>
                  <a:pt x="0" y="74"/>
                  <a:pt x="21" y="96"/>
                  <a:pt x="48" y="96"/>
                </a:cubicBezTo>
                <a:close/>
              </a:path>
            </a:pathLst>
          </a:custGeom>
          <a:solidFill>
            <a:schemeClr val="bg2">
              <a:lumMod val="50000"/>
            </a:schemeClr>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ＭＳ Ｐゴシック" charset="0"/>
            </a:endParaRPr>
          </a:p>
        </p:txBody>
      </p:sp>
      <p:sp>
        <p:nvSpPr>
          <p:cNvPr id="292" name="Freeform 20"/>
          <p:cNvSpPr>
            <a:spLocks noChangeAspect="1" noEditPoints="1"/>
          </p:cNvSpPr>
          <p:nvPr/>
        </p:nvSpPr>
        <p:spPr bwMode="auto">
          <a:xfrm>
            <a:off x="4992983" y="2507560"/>
            <a:ext cx="235662" cy="205867"/>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solidFill>
            <a:schemeClr val="bg1">
              <a:lumMod val="50000"/>
            </a:schemeClr>
          </a:solidFill>
          <a:ln w="3175" algn="ctr">
            <a:noFill/>
            <a:miter lim="800000"/>
            <a:headEnd/>
            <a:tailEnd/>
          </a:ln>
          <a:effectLst/>
        </p:spPr>
        <p:txBody>
          <a:bodyPr wrap="none" lIns="73005" tIns="36500" rIns="73005" bIns="36500" anchor="ctr">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Verdana" pitchFamily="34" charset="0"/>
              <a:ea typeface="ＭＳ Ｐゴシック" charset="0"/>
              <a:cs typeface="Arial" pitchFamily="34" charset="0"/>
              <a:sym typeface="Arial" charset="0"/>
            </a:endParaRPr>
          </a:p>
        </p:txBody>
      </p:sp>
      <p:sp>
        <p:nvSpPr>
          <p:cNvPr id="293" name="Freeform 817"/>
          <p:cNvSpPr/>
          <p:nvPr/>
        </p:nvSpPr>
        <p:spPr bwMode="auto">
          <a:xfrm flipH="1">
            <a:off x="5105367" y="2244149"/>
            <a:ext cx="159459" cy="164204"/>
          </a:xfrm>
          <a:custGeom>
            <a:avLst/>
            <a:gdLst/>
            <a:ahLst/>
            <a:cxnLst/>
            <a:rect l="l" t="t" r="r" b="b"/>
            <a:pathLst>
              <a:path w="430135" h="430135">
                <a:moveTo>
                  <a:pt x="215067" y="169018"/>
                </a:moveTo>
                <a:cubicBezTo>
                  <a:pt x="240501" y="169018"/>
                  <a:pt x="261118" y="189635"/>
                  <a:pt x="261118" y="215069"/>
                </a:cubicBezTo>
                <a:cubicBezTo>
                  <a:pt x="261118" y="240501"/>
                  <a:pt x="240501" y="261120"/>
                  <a:pt x="215067" y="261120"/>
                </a:cubicBezTo>
                <a:cubicBezTo>
                  <a:pt x="189634" y="261120"/>
                  <a:pt x="169016" y="240501"/>
                  <a:pt x="169016" y="215069"/>
                </a:cubicBezTo>
                <a:cubicBezTo>
                  <a:pt x="169016" y="189635"/>
                  <a:pt x="189634" y="169018"/>
                  <a:pt x="215067" y="169018"/>
                </a:cubicBezTo>
                <a:close/>
                <a:moveTo>
                  <a:pt x="215067" y="122965"/>
                </a:moveTo>
                <a:cubicBezTo>
                  <a:pt x="164200" y="122965"/>
                  <a:pt x="122965" y="164201"/>
                  <a:pt x="122965" y="215069"/>
                </a:cubicBezTo>
                <a:cubicBezTo>
                  <a:pt x="122965" y="265935"/>
                  <a:pt x="164200" y="307171"/>
                  <a:pt x="215067" y="307171"/>
                </a:cubicBezTo>
                <a:cubicBezTo>
                  <a:pt x="265933" y="307171"/>
                  <a:pt x="307169" y="265935"/>
                  <a:pt x="307169" y="215069"/>
                </a:cubicBezTo>
                <a:cubicBezTo>
                  <a:pt x="307169" y="164201"/>
                  <a:pt x="265933" y="122965"/>
                  <a:pt x="215067" y="122965"/>
                </a:cubicBezTo>
                <a:close/>
                <a:moveTo>
                  <a:pt x="215067" y="86724"/>
                </a:moveTo>
                <a:cubicBezTo>
                  <a:pt x="285949" y="86724"/>
                  <a:pt x="343411" y="144185"/>
                  <a:pt x="343411" y="215069"/>
                </a:cubicBezTo>
                <a:cubicBezTo>
                  <a:pt x="343411" y="285951"/>
                  <a:pt x="285949" y="343411"/>
                  <a:pt x="215067" y="343411"/>
                </a:cubicBezTo>
                <a:cubicBezTo>
                  <a:pt x="144184" y="343411"/>
                  <a:pt x="86724" y="285951"/>
                  <a:pt x="86724" y="215069"/>
                </a:cubicBezTo>
                <a:cubicBezTo>
                  <a:pt x="86724" y="144185"/>
                  <a:pt x="144184" y="86724"/>
                  <a:pt x="215067" y="86724"/>
                </a:cubicBezTo>
                <a:close/>
                <a:moveTo>
                  <a:pt x="215067" y="0"/>
                </a:moveTo>
                <a:cubicBezTo>
                  <a:pt x="204528" y="0"/>
                  <a:pt x="194168" y="758"/>
                  <a:pt x="184074" y="2484"/>
                </a:cubicBezTo>
                <a:cubicBezTo>
                  <a:pt x="184159" y="2911"/>
                  <a:pt x="184243" y="3339"/>
                  <a:pt x="184328" y="3766"/>
                </a:cubicBezTo>
                <a:cubicBezTo>
                  <a:pt x="186795" y="16661"/>
                  <a:pt x="153414" y="90199"/>
                  <a:pt x="82214" y="46157"/>
                </a:cubicBezTo>
                <a:cubicBezTo>
                  <a:pt x="67105" y="57989"/>
                  <a:pt x="53632" y="71808"/>
                  <a:pt x="42441" y="87411"/>
                </a:cubicBezTo>
                <a:lnTo>
                  <a:pt x="46012" y="90245"/>
                </a:lnTo>
                <a:cubicBezTo>
                  <a:pt x="55977" y="98259"/>
                  <a:pt x="77285" y="172118"/>
                  <a:pt x="1891" y="187386"/>
                </a:cubicBezTo>
                <a:cubicBezTo>
                  <a:pt x="601" y="196437"/>
                  <a:pt x="0" y="205682"/>
                  <a:pt x="0" y="215069"/>
                </a:cubicBezTo>
                <a:cubicBezTo>
                  <a:pt x="0" y="224577"/>
                  <a:pt x="617" y="233943"/>
                  <a:pt x="2032" y="243098"/>
                </a:cubicBezTo>
                <a:cubicBezTo>
                  <a:pt x="18773" y="243443"/>
                  <a:pt x="84027" y="276554"/>
                  <a:pt x="43227" y="344004"/>
                </a:cubicBezTo>
                <a:cubicBezTo>
                  <a:pt x="54818" y="359548"/>
                  <a:pt x="68471" y="373454"/>
                  <a:pt x="83982" y="385064"/>
                </a:cubicBezTo>
                <a:cubicBezTo>
                  <a:pt x="99021" y="372779"/>
                  <a:pt x="165268" y="351882"/>
                  <a:pt x="184926" y="427827"/>
                </a:cubicBezTo>
                <a:cubicBezTo>
                  <a:pt x="194754" y="429421"/>
                  <a:pt x="204827" y="430135"/>
                  <a:pt x="215067" y="430135"/>
                </a:cubicBezTo>
                <a:cubicBezTo>
                  <a:pt x="225518" y="430135"/>
                  <a:pt x="235794" y="429389"/>
                  <a:pt x="245810" y="427689"/>
                </a:cubicBezTo>
                <a:cubicBezTo>
                  <a:pt x="245190" y="412232"/>
                  <a:pt x="278050" y="344863"/>
                  <a:pt x="346001" y="385413"/>
                </a:cubicBezTo>
                <a:cubicBezTo>
                  <a:pt x="361371" y="373667"/>
                  <a:pt x="375094" y="359884"/>
                  <a:pt x="386513" y="344269"/>
                </a:cubicBezTo>
                <a:cubicBezTo>
                  <a:pt x="372825" y="325532"/>
                  <a:pt x="354157" y="267284"/>
                  <a:pt x="424040" y="243282"/>
                </a:cubicBezTo>
                <a:lnTo>
                  <a:pt x="424120" y="243300"/>
                </a:lnTo>
                <a:cubicBezTo>
                  <a:pt x="425331" y="242691"/>
                  <a:pt x="426723" y="242163"/>
                  <a:pt x="428275" y="241732"/>
                </a:cubicBezTo>
                <a:cubicBezTo>
                  <a:pt x="429577" y="233015"/>
                  <a:pt x="430135" y="224108"/>
                  <a:pt x="430135" y="215069"/>
                </a:cubicBezTo>
                <a:cubicBezTo>
                  <a:pt x="430135" y="206103"/>
                  <a:pt x="429586" y="197267"/>
                  <a:pt x="428342" y="188613"/>
                </a:cubicBezTo>
                <a:cubicBezTo>
                  <a:pt x="414367" y="190412"/>
                  <a:pt x="342343" y="156792"/>
                  <a:pt x="386704" y="85862"/>
                </a:cubicBezTo>
                <a:cubicBezTo>
                  <a:pt x="375008" y="70226"/>
                  <a:pt x="361220" y="56255"/>
                  <a:pt x="345555" y="44616"/>
                </a:cubicBezTo>
                <a:lnTo>
                  <a:pt x="339250" y="51440"/>
                </a:lnTo>
                <a:cubicBezTo>
                  <a:pt x="330599" y="60679"/>
                  <a:pt x="256791" y="76150"/>
                  <a:pt x="246001" y="2453"/>
                </a:cubicBezTo>
                <a:cubicBezTo>
                  <a:pt x="235924" y="755"/>
                  <a:pt x="225584" y="0"/>
                  <a:pt x="215067" y="0"/>
                </a:cubicBezTo>
                <a:close/>
              </a:path>
            </a:pathLst>
          </a:custGeom>
          <a:solidFill>
            <a:schemeClr val="bg1">
              <a:lumMod val="50000"/>
            </a:schemeClr>
          </a:solidFill>
          <a:ln w="6350" cap="flat" cmpd="sng" algn="ctr">
            <a:noFill/>
            <a:prstDash val="solid"/>
            <a:miter lim="800000"/>
            <a:headEnd type="none" w="med" len="med"/>
            <a:tailEnd type="none" w="med" len="med"/>
          </a:ln>
          <a:effectLst/>
        </p:spPr>
        <p:txBody>
          <a:bodyPr rot="0" spcFirstLastPara="0" vert="horz" wrap="square" lIns="45720" tIns="45720" rIns="4572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099"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Segoe UI" pitchFamily="34" charset="0"/>
              <a:cs typeface="Segoe UI" pitchFamily="34" charset="0"/>
            </a:endParaRPr>
          </a:p>
        </p:txBody>
      </p:sp>
      <p:grpSp>
        <p:nvGrpSpPr>
          <p:cNvPr id="294" name="Group 677"/>
          <p:cNvGrpSpPr/>
          <p:nvPr/>
        </p:nvGrpSpPr>
        <p:grpSpPr>
          <a:xfrm>
            <a:off x="5008651" y="2263019"/>
            <a:ext cx="168097" cy="193311"/>
            <a:chOff x="8405813" y="977900"/>
            <a:chExt cx="407987" cy="501650"/>
          </a:xfrm>
          <a:solidFill>
            <a:srgbClr val="676767"/>
          </a:solidFill>
        </p:grpSpPr>
        <p:sp>
          <p:nvSpPr>
            <p:cNvPr id="295" name="Rectangle 105"/>
            <p:cNvSpPr>
              <a:spLocks noChangeArrowheads="1"/>
            </p:cNvSpPr>
            <p:nvPr/>
          </p:nvSpPr>
          <p:spPr bwMode="auto">
            <a:xfrm>
              <a:off x="8693150" y="1030288"/>
              <a:ext cx="1587" cy="1587"/>
            </a:xfrm>
            <a:prstGeom prst="rect">
              <a:avLst/>
            </a:prstGeom>
            <a:grp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96" name="Freeform 106"/>
            <p:cNvSpPr>
              <a:spLocks/>
            </p:cNvSpPr>
            <p:nvPr/>
          </p:nvSpPr>
          <p:spPr bwMode="auto">
            <a:xfrm>
              <a:off x="8521700" y="1150938"/>
              <a:ext cx="179387" cy="198437"/>
            </a:xfrm>
            <a:custGeom>
              <a:avLst/>
              <a:gdLst/>
              <a:ahLst/>
              <a:cxnLst>
                <a:cxn ang="0">
                  <a:pos x="8" y="0"/>
                </a:cxn>
                <a:cxn ang="0">
                  <a:pos x="39" y="0"/>
                </a:cxn>
                <a:cxn ang="0">
                  <a:pos x="42" y="35"/>
                </a:cxn>
                <a:cxn ang="0">
                  <a:pos x="47" y="39"/>
                </a:cxn>
                <a:cxn ang="0">
                  <a:pos x="48" y="39"/>
                </a:cxn>
                <a:cxn ang="0">
                  <a:pos x="44" y="53"/>
                </a:cxn>
                <a:cxn ang="0">
                  <a:pos x="3" y="49"/>
                </a:cxn>
                <a:cxn ang="0">
                  <a:pos x="0" y="39"/>
                </a:cxn>
                <a:cxn ang="0">
                  <a:pos x="1" y="39"/>
                </a:cxn>
                <a:cxn ang="0">
                  <a:pos x="5" y="35"/>
                </a:cxn>
                <a:cxn ang="0">
                  <a:pos x="8" y="0"/>
                </a:cxn>
              </a:cxnLst>
              <a:rect l="0" t="0" r="r" b="b"/>
              <a:pathLst>
                <a:path w="48" h="53">
                  <a:moveTo>
                    <a:pt x="8" y="0"/>
                  </a:moveTo>
                  <a:cubicBezTo>
                    <a:pt x="39" y="0"/>
                    <a:pt x="39" y="0"/>
                    <a:pt x="39" y="0"/>
                  </a:cubicBezTo>
                  <a:cubicBezTo>
                    <a:pt x="42" y="35"/>
                    <a:pt x="42" y="35"/>
                    <a:pt x="42" y="35"/>
                  </a:cubicBezTo>
                  <a:cubicBezTo>
                    <a:pt x="43" y="37"/>
                    <a:pt x="45" y="39"/>
                    <a:pt x="47" y="39"/>
                  </a:cubicBezTo>
                  <a:cubicBezTo>
                    <a:pt x="48" y="39"/>
                    <a:pt x="48" y="39"/>
                    <a:pt x="48" y="39"/>
                  </a:cubicBezTo>
                  <a:cubicBezTo>
                    <a:pt x="44" y="53"/>
                    <a:pt x="44" y="53"/>
                    <a:pt x="44" y="53"/>
                  </a:cubicBezTo>
                  <a:cubicBezTo>
                    <a:pt x="3" y="49"/>
                    <a:pt x="3" y="49"/>
                    <a:pt x="3" y="49"/>
                  </a:cubicBezTo>
                  <a:cubicBezTo>
                    <a:pt x="0" y="39"/>
                    <a:pt x="0" y="39"/>
                    <a:pt x="0" y="39"/>
                  </a:cubicBezTo>
                  <a:cubicBezTo>
                    <a:pt x="1" y="39"/>
                    <a:pt x="1" y="39"/>
                    <a:pt x="1" y="39"/>
                  </a:cubicBezTo>
                  <a:cubicBezTo>
                    <a:pt x="3" y="39"/>
                    <a:pt x="5" y="37"/>
                    <a:pt x="5" y="35"/>
                  </a:cubicBezTo>
                  <a:lnTo>
                    <a:pt x="8" y="0"/>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97" name="Freeform 107"/>
            <p:cNvSpPr>
              <a:spLocks/>
            </p:cNvSpPr>
            <p:nvPr/>
          </p:nvSpPr>
          <p:spPr bwMode="auto">
            <a:xfrm>
              <a:off x="8521700" y="1187450"/>
              <a:ext cx="88900" cy="153987"/>
            </a:xfrm>
            <a:custGeom>
              <a:avLst/>
              <a:gdLst/>
              <a:ahLst/>
              <a:cxnLst>
                <a:cxn ang="0">
                  <a:pos x="24" y="41"/>
                </a:cxn>
                <a:cxn ang="0">
                  <a:pos x="3" y="39"/>
                </a:cxn>
                <a:cxn ang="0">
                  <a:pos x="0" y="29"/>
                </a:cxn>
                <a:cxn ang="0">
                  <a:pos x="1" y="29"/>
                </a:cxn>
                <a:cxn ang="0">
                  <a:pos x="5" y="25"/>
                </a:cxn>
                <a:cxn ang="0">
                  <a:pos x="7" y="0"/>
                </a:cxn>
                <a:cxn ang="0">
                  <a:pos x="24" y="0"/>
                </a:cxn>
                <a:cxn ang="0">
                  <a:pos x="24" y="41"/>
                </a:cxn>
              </a:cxnLst>
              <a:rect l="0" t="0" r="r" b="b"/>
              <a:pathLst>
                <a:path w="24" h="41">
                  <a:moveTo>
                    <a:pt x="24" y="41"/>
                  </a:moveTo>
                  <a:cubicBezTo>
                    <a:pt x="3" y="39"/>
                    <a:pt x="3" y="39"/>
                    <a:pt x="3" y="39"/>
                  </a:cubicBezTo>
                  <a:cubicBezTo>
                    <a:pt x="0" y="29"/>
                    <a:pt x="0" y="29"/>
                    <a:pt x="0" y="29"/>
                  </a:cubicBezTo>
                  <a:cubicBezTo>
                    <a:pt x="1" y="29"/>
                    <a:pt x="1" y="29"/>
                    <a:pt x="1" y="29"/>
                  </a:cubicBezTo>
                  <a:cubicBezTo>
                    <a:pt x="3" y="29"/>
                    <a:pt x="5" y="27"/>
                    <a:pt x="5" y="25"/>
                  </a:cubicBezTo>
                  <a:cubicBezTo>
                    <a:pt x="7" y="0"/>
                    <a:pt x="7" y="0"/>
                    <a:pt x="7" y="0"/>
                  </a:cubicBezTo>
                  <a:cubicBezTo>
                    <a:pt x="24" y="0"/>
                    <a:pt x="24" y="0"/>
                    <a:pt x="24" y="0"/>
                  </a:cubicBezTo>
                  <a:lnTo>
                    <a:pt x="24" y="41"/>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98" name="Freeform 108"/>
            <p:cNvSpPr>
              <a:spLocks/>
            </p:cNvSpPr>
            <p:nvPr/>
          </p:nvSpPr>
          <p:spPr bwMode="auto">
            <a:xfrm>
              <a:off x="8543925" y="1150938"/>
              <a:ext cx="134937" cy="146050"/>
            </a:xfrm>
            <a:custGeom>
              <a:avLst/>
              <a:gdLst/>
              <a:ahLst/>
              <a:cxnLst>
                <a:cxn ang="0">
                  <a:pos x="2" y="0"/>
                </a:cxn>
                <a:cxn ang="0">
                  <a:pos x="33" y="0"/>
                </a:cxn>
                <a:cxn ang="0">
                  <a:pos x="36" y="26"/>
                </a:cxn>
                <a:cxn ang="0">
                  <a:pos x="34" y="29"/>
                </a:cxn>
                <a:cxn ang="0">
                  <a:pos x="18" y="39"/>
                </a:cxn>
                <a:cxn ang="0">
                  <a:pos x="2" y="29"/>
                </a:cxn>
                <a:cxn ang="0">
                  <a:pos x="0" y="26"/>
                </a:cxn>
                <a:cxn ang="0">
                  <a:pos x="2" y="0"/>
                </a:cxn>
              </a:cxnLst>
              <a:rect l="0" t="0" r="r" b="b"/>
              <a:pathLst>
                <a:path w="36" h="39">
                  <a:moveTo>
                    <a:pt x="2" y="0"/>
                  </a:moveTo>
                  <a:cubicBezTo>
                    <a:pt x="33" y="0"/>
                    <a:pt x="33" y="0"/>
                    <a:pt x="33" y="0"/>
                  </a:cubicBezTo>
                  <a:cubicBezTo>
                    <a:pt x="36" y="26"/>
                    <a:pt x="36" y="26"/>
                    <a:pt x="36" y="26"/>
                  </a:cubicBezTo>
                  <a:cubicBezTo>
                    <a:pt x="35" y="27"/>
                    <a:pt x="35" y="28"/>
                    <a:pt x="34" y="29"/>
                  </a:cubicBezTo>
                  <a:cubicBezTo>
                    <a:pt x="29" y="35"/>
                    <a:pt x="24" y="39"/>
                    <a:pt x="18" y="39"/>
                  </a:cubicBezTo>
                  <a:cubicBezTo>
                    <a:pt x="12" y="39"/>
                    <a:pt x="6" y="35"/>
                    <a:pt x="2" y="29"/>
                  </a:cubicBezTo>
                  <a:cubicBezTo>
                    <a:pt x="1" y="28"/>
                    <a:pt x="1" y="27"/>
                    <a:pt x="0" y="26"/>
                  </a:cubicBezTo>
                  <a:lnTo>
                    <a:pt x="2" y="0"/>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299" name="Freeform 109"/>
            <p:cNvSpPr>
              <a:spLocks/>
            </p:cNvSpPr>
            <p:nvPr/>
          </p:nvSpPr>
          <p:spPr bwMode="auto">
            <a:xfrm>
              <a:off x="8486775" y="977900"/>
              <a:ext cx="244475" cy="284162"/>
            </a:xfrm>
            <a:custGeom>
              <a:avLst/>
              <a:gdLst/>
              <a:ahLst/>
              <a:cxnLst>
                <a:cxn ang="0">
                  <a:pos x="33" y="76"/>
                </a:cxn>
                <a:cxn ang="0">
                  <a:pos x="13" y="64"/>
                </a:cxn>
                <a:cxn ang="0">
                  <a:pos x="4" y="40"/>
                </a:cxn>
                <a:cxn ang="0">
                  <a:pos x="4" y="40"/>
                </a:cxn>
                <a:cxn ang="0">
                  <a:pos x="4" y="40"/>
                </a:cxn>
                <a:cxn ang="0">
                  <a:pos x="4" y="38"/>
                </a:cxn>
                <a:cxn ang="0">
                  <a:pos x="33" y="0"/>
                </a:cxn>
                <a:cxn ang="0">
                  <a:pos x="62" y="38"/>
                </a:cxn>
                <a:cxn ang="0">
                  <a:pos x="62" y="40"/>
                </a:cxn>
                <a:cxn ang="0">
                  <a:pos x="62" y="40"/>
                </a:cxn>
                <a:cxn ang="0">
                  <a:pos x="62" y="40"/>
                </a:cxn>
                <a:cxn ang="0">
                  <a:pos x="53" y="64"/>
                </a:cxn>
                <a:cxn ang="0">
                  <a:pos x="33" y="76"/>
                </a:cxn>
              </a:cxnLst>
              <a:rect l="0" t="0" r="r" b="b"/>
              <a:pathLst>
                <a:path w="65" h="76">
                  <a:moveTo>
                    <a:pt x="33" y="76"/>
                  </a:moveTo>
                  <a:cubicBezTo>
                    <a:pt x="26" y="76"/>
                    <a:pt x="18" y="71"/>
                    <a:pt x="13" y="64"/>
                  </a:cubicBezTo>
                  <a:cubicBezTo>
                    <a:pt x="8" y="58"/>
                    <a:pt x="4" y="49"/>
                    <a:pt x="4" y="40"/>
                  </a:cubicBezTo>
                  <a:cubicBezTo>
                    <a:pt x="4" y="40"/>
                    <a:pt x="4" y="40"/>
                    <a:pt x="4" y="40"/>
                  </a:cubicBezTo>
                  <a:cubicBezTo>
                    <a:pt x="4" y="40"/>
                    <a:pt x="4" y="40"/>
                    <a:pt x="4" y="40"/>
                  </a:cubicBezTo>
                  <a:cubicBezTo>
                    <a:pt x="4" y="39"/>
                    <a:pt x="4" y="38"/>
                    <a:pt x="4" y="38"/>
                  </a:cubicBezTo>
                  <a:cubicBezTo>
                    <a:pt x="4" y="17"/>
                    <a:pt x="0" y="0"/>
                    <a:pt x="33" y="0"/>
                  </a:cubicBezTo>
                  <a:cubicBezTo>
                    <a:pt x="65" y="0"/>
                    <a:pt x="62" y="17"/>
                    <a:pt x="62" y="38"/>
                  </a:cubicBezTo>
                  <a:cubicBezTo>
                    <a:pt x="62" y="39"/>
                    <a:pt x="62" y="39"/>
                    <a:pt x="62" y="40"/>
                  </a:cubicBezTo>
                  <a:cubicBezTo>
                    <a:pt x="62" y="40"/>
                    <a:pt x="62" y="40"/>
                    <a:pt x="62" y="40"/>
                  </a:cubicBezTo>
                  <a:cubicBezTo>
                    <a:pt x="62" y="40"/>
                    <a:pt x="62" y="40"/>
                    <a:pt x="62" y="40"/>
                  </a:cubicBezTo>
                  <a:cubicBezTo>
                    <a:pt x="62" y="49"/>
                    <a:pt x="58" y="58"/>
                    <a:pt x="53" y="64"/>
                  </a:cubicBezTo>
                  <a:cubicBezTo>
                    <a:pt x="47" y="71"/>
                    <a:pt x="40" y="76"/>
                    <a:pt x="33" y="76"/>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0" name="Freeform 110"/>
            <p:cNvSpPr>
              <a:spLocks/>
            </p:cNvSpPr>
            <p:nvPr/>
          </p:nvSpPr>
          <p:spPr bwMode="auto">
            <a:xfrm>
              <a:off x="8502650" y="1285875"/>
              <a:ext cx="206375" cy="193675"/>
            </a:xfrm>
            <a:custGeom>
              <a:avLst/>
              <a:gdLst/>
              <a:ahLst/>
              <a:cxnLst>
                <a:cxn ang="0">
                  <a:pos x="80" y="26"/>
                </a:cxn>
                <a:cxn ang="0">
                  <a:pos x="56" y="26"/>
                </a:cxn>
                <a:cxn ang="0">
                  <a:pos x="23" y="0"/>
                </a:cxn>
                <a:cxn ang="0">
                  <a:pos x="12" y="7"/>
                </a:cxn>
                <a:cxn ang="0">
                  <a:pos x="0" y="122"/>
                </a:cxn>
                <a:cxn ang="0">
                  <a:pos x="130" y="122"/>
                </a:cxn>
                <a:cxn ang="0">
                  <a:pos x="125" y="7"/>
                </a:cxn>
                <a:cxn ang="0">
                  <a:pos x="113" y="0"/>
                </a:cxn>
                <a:cxn ang="0">
                  <a:pos x="80" y="26"/>
                </a:cxn>
              </a:cxnLst>
              <a:rect l="0" t="0" r="r" b="b"/>
              <a:pathLst>
                <a:path w="130" h="122">
                  <a:moveTo>
                    <a:pt x="80" y="26"/>
                  </a:moveTo>
                  <a:lnTo>
                    <a:pt x="56" y="26"/>
                  </a:lnTo>
                  <a:lnTo>
                    <a:pt x="23" y="0"/>
                  </a:lnTo>
                  <a:lnTo>
                    <a:pt x="12" y="7"/>
                  </a:lnTo>
                  <a:lnTo>
                    <a:pt x="0" y="122"/>
                  </a:lnTo>
                  <a:lnTo>
                    <a:pt x="130" y="122"/>
                  </a:lnTo>
                  <a:lnTo>
                    <a:pt x="125" y="7"/>
                  </a:lnTo>
                  <a:lnTo>
                    <a:pt x="113" y="0"/>
                  </a:lnTo>
                  <a:lnTo>
                    <a:pt x="80"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1" name="Freeform 111"/>
            <p:cNvSpPr>
              <a:spLocks/>
            </p:cNvSpPr>
            <p:nvPr/>
          </p:nvSpPr>
          <p:spPr bwMode="auto">
            <a:xfrm>
              <a:off x="8521700" y="1285875"/>
              <a:ext cx="187325" cy="193675"/>
            </a:xfrm>
            <a:custGeom>
              <a:avLst/>
              <a:gdLst/>
              <a:ahLst/>
              <a:cxnLst>
                <a:cxn ang="0">
                  <a:pos x="68" y="26"/>
                </a:cxn>
                <a:cxn ang="0">
                  <a:pos x="44" y="26"/>
                </a:cxn>
                <a:cxn ang="0">
                  <a:pos x="11" y="0"/>
                </a:cxn>
                <a:cxn ang="0">
                  <a:pos x="2" y="7"/>
                </a:cxn>
                <a:cxn ang="0">
                  <a:pos x="0" y="9"/>
                </a:cxn>
                <a:cxn ang="0">
                  <a:pos x="63" y="68"/>
                </a:cxn>
                <a:cxn ang="0">
                  <a:pos x="63" y="122"/>
                </a:cxn>
                <a:cxn ang="0">
                  <a:pos x="118" y="122"/>
                </a:cxn>
                <a:cxn ang="0">
                  <a:pos x="113" y="7"/>
                </a:cxn>
                <a:cxn ang="0">
                  <a:pos x="101" y="0"/>
                </a:cxn>
                <a:cxn ang="0">
                  <a:pos x="68" y="26"/>
                </a:cxn>
              </a:cxnLst>
              <a:rect l="0" t="0" r="r" b="b"/>
              <a:pathLst>
                <a:path w="118" h="122">
                  <a:moveTo>
                    <a:pt x="68" y="26"/>
                  </a:moveTo>
                  <a:lnTo>
                    <a:pt x="44" y="26"/>
                  </a:lnTo>
                  <a:lnTo>
                    <a:pt x="11" y="0"/>
                  </a:lnTo>
                  <a:lnTo>
                    <a:pt x="2" y="7"/>
                  </a:lnTo>
                  <a:lnTo>
                    <a:pt x="0" y="9"/>
                  </a:lnTo>
                  <a:lnTo>
                    <a:pt x="63" y="68"/>
                  </a:lnTo>
                  <a:lnTo>
                    <a:pt x="63" y="122"/>
                  </a:lnTo>
                  <a:lnTo>
                    <a:pt x="118" y="122"/>
                  </a:lnTo>
                  <a:lnTo>
                    <a:pt x="113" y="7"/>
                  </a:lnTo>
                  <a:lnTo>
                    <a:pt x="101" y="0"/>
                  </a:lnTo>
                  <a:lnTo>
                    <a:pt x="68"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2" name="Freeform 112"/>
            <p:cNvSpPr>
              <a:spLocks/>
            </p:cNvSpPr>
            <p:nvPr/>
          </p:nvSpPr>
          <p:spPr bwMode="auto">
            <a:xfrm>
              <a:off x="8502650" y="1041400"/>
              <a:ext cx="212725" cy="236537"/>
            </a:xfrm>
            <a:custGeom>
              <a:avLst/>
              <a:gdLst/>
              <a:ahLst/>
              <a:cxnLst>
                <a:cxn ang="0">
                  <a:pos x="10" y="51"/>
                </a:cxn>
                <a:cxn ang="0">
                  <a:pos x="29" y="63"/>
                </a:cxn>
                <a:cxn ang="0">
                  <a:pos x="48" y="51"/>
                </a:cxn>
                <a:cxn ang="0">
                  <a:pos x="57" y="26"/>
                </a:cxn>
                <a:cxn ang="0">
                  <a:pos x="56" y="19"/>
                </a:cxn>
                <a:cxn ang="0">
                  <a:pos x="55" y="11"/>
                </a:cxn>
                <a:cxn ang="0">
                  <a:pos x="53" y="3"/>
                </a:cxn>
                <a:cxn ang="0">
                  <a:pos x="40" y="2"/>
                </a:cxn>
                <a:cxn ang="0">
                  <a:pos x="29" y="4"/>
                </a:cxn>
                <a:cxn ang="0">
                  <a:pos x="17" y="2"/>
                </a:cxn>
                <a:cxn ang="0">
                  <a:pos x="17" y="2"/>
                </a:cxn>
                <a:cxn ang="0">
                  <a:pos x="5" y="3"/>
                </a:cxn>
                <a:cxn ang="0">
                  <a:pos x="3" y="11"/>
                </a:cxn>
                <a:cxn ang="0">
                  <a:pos x="2" y="19"/>
                </a:cxn>
                <a:cxn ang="0">
                  <a:pos x="0" y="26"/>
                </a:cxn>
                <a:cxn ang="0">
                  <a:pos x="10" y="51"/>
                </a:cxn>
              </a:cxnLst>
              <a:rect l="0" t="0" r="r" b="b"/>
              <a:pathLst>
                <a:path w="57" h="63">
                  <a:moveTo>
                    <a:pt x="10" y="51"/>
                  </a:moveTo>
                  <a:cubicBezTo>
                    <a:pt x="15" y="58"/>
                    <a:pt x="22" y="63"/>
                    <a:pt x="29" y="63"/>
                  </a:cubicBezTo>
                  <a:cubicBezTo>
                    <a:pt x="36" y="63"/>
                    <a:pt x="43" y="58"/>
                    <a:pt x="48" y="51"/>
                  </a:cubicBezTo>
                  <a:cubicBezTo>
                    <a:pt x="54" y="44"/>
                    <a:pt x="57" y="35"/>
                    <a:pt x="57" y="26"/>
                  </a:cubicBezTo>
                  <a:cubicBezTo>
                    <a:pt x="56" y="19"/>
                    <a:pt x="56" y="19"/>
                    <a:pt x="56" y="19"/>
                  </a:cubicBezTo>
                  <a:cubicBezTo>
                    <a:pt x="55" y="16"/>
                    <a:pt x="55" y="14"/>
                    <a:pt x="55" y="11"/>
                  </a:cubicBezTo>
                  <a:cubicBezTo>
                    <a:pt x="55" y="8"/>
                    <a:pt x="55" y="6"/>
                    <a:pt x="53" y="3"/>
                  </a:cubicBezTo>
                  <a:cubicBezTo>
                    <a:pt x="50" y="0"/>
                    <a:pt x="46" y="1"/>
                    <a:pt x="40" y="2"/>
                  </a:cubicBezTo>
                  <a:cubicBezTo>
                    <a:pt x="37" y="3"/>
                    <a:pt x="33" y="4"/>
                    <a:pt x="29" y="4"/>
                  </a:cubicBezTo>
                  <a:cubicBezTo>
                    <a:pt x="25" y="4"/>
                    <a:pt x="21" y="3"/>
                    <a:pt x="17" y="2"/>
                  </a:cubicBezTo>
                  <a:cubicBezTo>
                    <a:pt x="17" y="2"/>
                    <a:pt x="17" y="2"/>
                    <a:pt x="17" y="2"/>
                  </a:cubicBezTo>
                  <a:cubicBezTo>
                    <a:pt x="12" y="1"/>
                    <a:pt x="8" y="0"/>
                    <a:pt x="5" y="3"/>
                  </a:cubicBezTo>
                  <a:cubicBezTo>
                    <a:pt x="3" y="6"/>
                    <a:pt x="3" y="8"/>
                    <a:pt x="3" y="11"/>
                  </a:cubicBezTo>
                  <a:cubicBezTo>
                    <a:pt x="3" y="14"/>
                    <a:pt x="3" y="16"/>
                    <a:pt x="2" y="19"/>
                  </a:cubicBezTo>
                  <a:cubicBezTo>
                    <a:pt x="0" y="26"/>
                    <a:pt x="0" y="26"/>
                    <a:pt x="0" y="26"/>
                  </a:cubicBezTo>
                  <a:cubicBezTo>
                    <a:pt x="0" y="35"/>
                    <a:pt x="4" y="44"/>
                    <a:pt x="10" y="51"/>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3" name="Freeform 113"/>
            <p:cNvSpPr>
              <a:spLocks/>
            </p:cNvSpPr>
            <p:nvPr/>
          </p:nvSpPr>
          <p:spPr bwMode="auto">
            <a:xfrm>
              <a:off x="8502650" y="1041400"/>
              <a:ext cx="107950" cy="236537"/>
            </a:xfrm>
            <a:custGeom>
              <a:avLst/>
              <a:gdLst/>
              <a:ahLst/>
              <a:cxnLst>
                <a:cxn ang="0">
                  <a:pos x="10" y="51"/>
                </a:cxn>
                <a:cxn ang="0">
                  <a:pos x="29" y="63"/>
                </a:cxn>
                <a:cxn ang="0">
                  <a:pos x="29" y="4"/>
                </a:cxn>
                <a:cxn ang="0">
                  <a:pos x="17" y="2"/>
                </a:cxn>
                <a:cxn ang="0">
                  <a:pos x="17" y="2"/>
                </a:cxn>
                <a:cxn ang="0">
                  <a:pos x="5" y="3"/>
                </a:cxn>
                <a:cxn ang="0">
                  <a:pos x="3" y="11"/>
                </a:cxn>
                <a:cxn ang="0">
                  <a:pos x="2" y="19"/>
                </a:cxn>
                <a:cxn ang="0">
                  <a:pos x="0" y="26"/>
                </a:cxn>
                <a:cxn ang="0">
                  <a:pos x="10" y="51"/>
                </a:cxn>
              </a:cxnLst>
              <a:rect l="0" t="0" r="r" b="b"/>
              <a:pathLst>
                <a:path w="29" h="63">
                  <a:moveTo>
                    <a:pt x="10" y="51"/>
                  </a:moveTo>
                  <a:cubicBezTo>
                    <a:pt x="15" y="58"/>
                    <a:pt x="22" y="63"/>
                    <a:pt x="29" y="63"/>
                  </a:cubicBezTo>
                  <a:cubicBezTo>
                    <a:pt x="29" y="4"/>
                    <a:pt x="29" y="4"/>
                    <a:pt x="29" y="4"/>
                  </a:cubicBezTo>
                  <a:cubicBezTo>
                    <a:pt x="25" y="4"/>
                    <a:pt x="21" y="3"/>
                    <a:pt x="17" y="2"/>
                  </a:cubicBezTo>
                  <a:cubicBezTo>
                    <a:pt x="17" y="2"/>
                    <a:pt x="17" y="2"/>
                    <a:pt x="17" y="2"/>
                  </a:cubicBezTo>
                  <a:cubicBezTo>
                    <a:pt x="12" y="1"/>
                    <a:pt x="8" y="0"/>
                    <a:pt x="5" y="3"/>
                  </a:cubicBezTo>
                  <a:cubicBezTo>
                    <a:pt x="3" y="6"/>
                    <a:pt x="3" y="8"/>
                    <a:pt x="3" y="11"/>
                  </a:cubicBezTo>
                  <a:cubicBezTo>
                    <a:pt x="3" y="14"/>
                    <a:pt x="3" y="16"/>
                    <a:pt x="2" y="19"/>
                  </a:cubicBezTo>
                  <a:cubicBezTo>
                    <a:pt x="0" y="26"/>
                    <a:pt x="0" y="26"/>
                    <a:pt x="0" y="26"/>
                  </a:cubicBezTo>
                  <a:cubicBezTo>
                    <a:pt x="0" y="35"/>
                    <a:pt x="4" y="44"/>
                    <a:pt x="10" y="51"/>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4" name="Freeform 114"/>
            <p:cNvSpPr>
              <a:spLocks/>
            </p:cNvSpPr>
            <p:nvPr/>
          </p:nvSpPr>
          <p:spPr bwMode="auto">
            <a:xfrm>
              <a:off x="8405813" y="1296988"/>
              <a:ext cx="407987" cy="182562"/>
            </a:xfrm>
            <a:custGeom>
              <a:avLst/>
              <a:gdLst/>
              <a:ahLst/>
              <a:cxnLst>
                <a:cxn ang="0">
                  <a:pos x="0" y="23"/>
                </a:cxn>
                <a:cxn ang="0">
                  <a:pos x="0" y="40"/>
                </a:cxn>
                <a:cxn ang="0">
                  <a:pos x="9" y="49"/>
                </a:cxn>
                <a:cxn ang="0">
                  <a:pos x="100" y="49"/>
                </a:cxn>
                <a:cxn ang="0">
                  <a:pos x="109" y="40"/>
                </a:cxn>
                <a:cxn ang="0">
                  <a:pos x="109" y="23"/>
                </a:cxn>
                <a:cxn ang="0">
                  <a:pos x="79" y="0"/>
                </a:cxn>
                <a:cxn ang="0">
                  <a:pos x="60" y="42"/>
                </a:cxn>
                <a:cxn ang="0">
                  <a:pos x="57" y="17"/>
                </a:cxn>
                <a:cxn ang="0">
                  <a:pos x="57" y="15"/>
                </a:cxn>
                <a:cxn ang="0">
                  <a:pos x="61" y="9"/>
                </a:cxn>
                <a:cxn ang="0">
                  <a:pos x="61" y="8"/>
                </a:cxn>
                <a:cxn ang="0">
                  <a:pos x="60" y="8"/>
                </a:cxn>
                <a:cxn ang="0">
                  <a:pos x="50" y="8"/>
                </a:cxn>
                <a:cxn ang="0">
                  <a:pos x="49" y="8"/>
                </a:cxn>
                <a:cxn ang="0">
                  <a:pos x="49" y="9"/>
                </a:cxn>
                <a:cxn ang="0">
                  <a:pos x="52" y="15"/>
                </a:cxn>
                <a:cxn ang="0">
                  <a:pos x="53" y="16"/>
                </a:cxn>
                <a:cxn ang="0">
                  <a:pos x="50" y="42"/>
                </a:cxn>
                <a:cxn ang="0">
                  <a:pos x="31" y="0"/>
                </a:cxn>
                <a:cxn ang="0">
                  <a:pos x="0" y="23"/>
                </a:cxn>
              </a:cxnLst>
              <a:rect l="0" t="0" r="r" b="b"/>
              <a:pathLst>
                <a:path w="109" h="49">
                  <a:moveTo>
                    <a:pt x="0" y="23"/>
                  </a:moveTo>
                  <a:cubicBezTo>
                    <a:pt x="0" y="29"/>
                    <a:pt x="0" y="35"/>
                    <a:pt x="0" y="40"/>
                  </a:cubicBezTo>
                  <a:cubicBezTo>
                    <a:pt x="0" y="45"/>
                    <a:pt x="4" y="49"/>
                    <a:pt x="9" y="49"/>
                  </a:cubicBezTo>
                  <a:cubicBezTo>
                    <a:pt x="40" y="49"/>
                    <a:pt x="70" y="49"/>
                    <a:pt x="100" y="49"/>
                  </a:cubicBezTo>
                  <a:cubicBezTo>
                    <a:pt x="105" y="49"/>
                    <a:pt x="109" y="45"/>
                    <a:pt x="109" y="40"/>
                  </a:cubicBezTo>
                  <a:cubicBezTo>
                    <a:pt x="109" y="23"/>
                    <a:pt x="109" y="23"/>
                    <a:pt x="109" y="23"/>
                  </a:cubicBezTo>
                  <a:cubicBezTo>
                    <a:pt x="109" y="12"/>
                    <a:pt x="96" y="4"/>
                    <a:pt x="79" y="0"/>
                  </a:cubicBezTo>
                  <a:cubicBezTo>
                    <a:pt x="74" y="20"/>
                    <a:pt x="69" y="27"/>
                    <a:pt x="60" y="42"/>
                  </a:cubicBezTo>
                  <a:cubicBezTo>
                    <a:pt x="57" y="17"/>
                    <a:pt x="57" y="17"/>
                    <a:pt x="57" y="17"/>
                  </a:cubicBezTo>
                  <a:cubicBezTo>
                    <a:pt x="57" y="16"/>
                    <a:pt x="57" y="15"/>
                    <a:pt x="57" y="15"/>
                  </a:cubicBezTo>
                  <a:cubicBezTo>
                    <a:pt x="61" y="9"/>
                    <a:pt x="61" y="9"/>
                    <a:pt x="61" y="9"/>
                  </a:cubicBezTo>
                  <a:cubicBezTo>
                    <a:pt x="61" y="9"/>
                    <a:pt x="61" y="9"/>
                    <a:pt x="61" y="8"/>
                  </a:cubicBezTo>
                  <a:cubicBezTo>
                    <a:pt x="61" y="8"/>
                    <a:pt x="60" y="8"/>
                    <a:pt x="60" y="8"/>
                  </a:cubicBezTo>
                  <a:cubicBezTo>
                    <a:pt x="57" y="8"/>
                    <a:pt x="53" y="8"/>
                    <a:pt x="50" y="8"/>
                  </a:cubicBezTo>
                  <a:cubicBezTo>
                    <a:pt x="50" y="8"/>
                    <a:pt x="49" y="8"/>
                    <a:pt x="49" y="8"/>
                  </a:cubicBezTo>
                  <a:cubicBezTo>
                    <a:pt x="49" y="9"/>
                    <a:pt x="49" y="9"/>
                    <a:pt x="49" y="9"/>
                  </a:cubicBezTo>
                  <a:cubicBezTo>
                    <a:pt x="52" y="15"/>
                    <a:pt x="52" y="15"/>
                    <a:pt x="52" y="15"/>
                  </a:cubicBezTo>
                  <a:cubicBezTo>
                    <a:pt x="53" y="15"/>
                    <a:pt x="53" y="16"/>
                    <a:pt x="53" y="16"/>
                  </a:cubicBezTo>
                  <a:cubicBezTo>
                    <a:pt x="50" y="42"/>
                    <a:pt x="50" y="42"/>
                    <a:pt x="50" y="42"/>
                  </a:cubicBezTo>
                  <a:cubicBezTo>
                    <a:pt x="41" y="27"/>
                    <a:pt x="36" y="20"/>
                    <a:pt x="31" y="0"/>
                  </a:cubicBezTo>
                  <a:cubicBezTo>
                    <a:pt x="14" y="4"/>
                    <a:pt x="0" y="12"/>
                    <a:pt x="0" y="23"/>
                  </a:cubicBez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5" name="Freeform 115"/>
            <p:cNvSpPr>
              <a:spLocks/>
            </p:cNvSpPr>
            <p:nvPr/>
          </p:nvSpPr>
          <p:spPr bwMode="auto">
            <a:xfrm>
              <a:off x="8588375" y="1327150"/>
              <a:ext cx="44450" cy="66675"/>
            </a:xfrm>
            <a:custGeom>
              <a:avLst/>
              <a:gdLst/>
              <a:ahLst/>
              <a:cxnLst>
                <a:cxn ang="0">
                  <a:pos x="8" y="9"/>
                </a:cxn>
                <a:cxn ang="0">
                  <a:pos x="9" y="7"/>
                </a:cxn>
                <a:cxn ang="0">
                  <a:pos x="12" y="1"/>
                </a:cxn>
                <a:cxn ang="0">
                  <a:pos x="12" y="0"/>
                </a:cxn>
                <a:cxn ang="0">
                  <a:pos x="11" y="0"/>
                </a:cxn>
                <a:cxn ang="0">
                  <a:pos x="1" y="0"/>
                </a:cxn>
                <a:cxn ang="0">
                  <a:pos x="0" y="0"/>
                </a:cxn>
                <a:cxn ang="0">
                  <a:pos x="0" y="1"/>
                </a:cxn>
                <a:cxn ang="0">
                  <a:pos x="3" y="7"/>
                </a:cxn>
                <a:cxn ang="0">
                  <a:pos x="4" y="8"/>
                </a:cxn>
                <a:cxn ang="0">
                  <a:pos x="3" y="13"/>
                </a:cxn>
                <a:cxn ang="0">
                  <a:pos x="9" y="18"/>
                </a:cxn>
                <a:cxn ang="0">
                  <a:pos x="8" y="9"/>
                </a:cxn>
              </a:cxnLst>
              <a:rect l="0" t="0" r="r" b="b"/>
              <a:pathLst>
                <a:path w="12" h="18">
                  <a:moveTo>
                    <a:pt x="8" y="9"/>
                  </a:moveTo>
                  <a:cubicBezTo>
                    <a:pt x="8" y="8"/>
                    <a:pt x="8" y="7"/>
                    <a:pt x="9" y="7"/>
                  </a:cubicBezTo>
                  <a:cubicBezTo>
                    <a:pt x="12" y="1"/>
                    <a:pt x="12" y="1"/>
                    <a:pt x="12" y="1"/>
                  </a:cubicBezTo>
                  <a:cubicBezTo>
                    <a:pt x="12" y="1"/>
                    <a:pt x="12" y="1"/>
                    <a:pt x="12" y="0"/>
                  </a:cubicBezTo>
                  <a:cubicBezTo>
                    <a:pt x="12" y="0"/>
                    <a:pt x="11" y="0"/>
                    <a:pt x="11" y="0"/>
                  </a:cubicBezTo>
                  <a:cubicBezTo>
                    <a:pt x="8" y="0"/>
                    <a:pt x="4" y="0"/>
                    <a:pt x="1" y="0"/>
                  </a:cubicBezTo>
                  <a:cubicBezTo>
                    <a:pt x="1" y="0"/>
                    <a:pt x="0" y="0"/>
                    <a:pt x="0" y="0"/>
                  </a:cubicBezTo>
                  <a:cubicBezTo>
                    <a:pt x="0" y="1"/>
                    <a:pt x="0" y="1"/>
                    <a:pt x="0" y="1"/>
                  </a:cubicBezTo>
                  <a:cubicBezTo>
                    <a:pt x="3" y="7"/>
                    <a:pt x="3" y="7"/>
                    <a:pt x="3" y="7"/>
                  </a:cubicBezTo>
                  <a:cubicBezTo>
                    <a:pt x="4" y="7"/>
                    <a:pt x="4" y="8"/>
                    <a:pt x="4" y="8"/>
                  </a:cubicBezTo>
                  <a:cubicBezTo>
                    <a:pt x="3" y="13"/>
                    <a:pt x="3" y="13"/>
                    <a:pt x="3" y="13"/>
                  </a:cubicBezTo>
                  <a:cubicBezTo>
                    <a:pt x="9" y="18"/>
                    <a:pt x="9" y="18"/>
                    <a:pt x="9" y="18"/>
                  </a:cubicBezTo>
                  <a:lnTo>
                    <a:pt x="8" y="9"/>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6" name="Freeform 116"/>
            <p:cNvSpPr>
              <a:spLocks/>
            </p:cNvSpPr>
            <p:nvPr/>
          </p:nvSpPr>
          <p:spPr bwMode="auto">
            <a:xfrm>
              <a:off x="8521700" y="1285875"/>
              <a:ext cx="88900" cy="77787"/>
            </a:xfrm>
            <a:custGeom>
              <a:avLst/>
              <a:gdLst/>
              <a:ahLst/>
              <a:cxnLst>
                <a:cxn ang="0">
                  <a:pos x="56" y="26"/>
                </a:cxn>
                <a:cxn ang="0">
                  <a:pos x="11" y="0"/>
                </a:cxn>
                <a:cxn ang="0">
                  <a:pos x="0" y="7"/>
                </a:cxn>
                <a:cxn ang="0">
                  <a:pos x="42" y="49"/>
                </a:cxn>
                <a:cxn ang="0">
                  <a:pos x="56" y="26"/>
                </a:cxn>
              </a:cxnLst>
              <a:rect l="0" t="0" r="r" b="b"/>
              <a:pathLst>
                <a:path w="56" h="49">
                  <a:moveTo>
                    <a:pt x="56" y="26"/>
                  </a:moveTo>
                  <a:lnTo>
                    <a:pt x="11" y="0"/>
                  </a:lnTo>
                  <a:lnTo>
                    <a:pt x="0" y="7"/>
                  </a:lnTo>
                  <a:lnTo>
                    <a:pt x="42" y="49"/>
                  </a:lnTo>
                  <a:lnTo>
                    <a:pt x="56"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sp>
          <p:nvSpPr>
            <p:cNvPr id="307" name="Freeform 117"/>
            <p:cNvSpPr>
              <a:spLocks/>
            </p:cNvSpPr>
            <p:nvPr/>
          </p:nvSpPr>
          <p:spPr bwMode="auto">
            <a:xfrm>
              <a:off x="8610600" y="1285875"/>
              <a:ext cx="90487" cy="77787"/>
            </a:xfrm>
            <a:custGeom>
              <a:avLst/>
              <a:gdLst/>
              <a:ahLst/>
              <a:cxnLst>
                <a:cxn ang="0">
                  <a:pos x="0" y="26"/>
                </a:cxn>
                <a:cxn ang="0">
                  <a:pos x="45" y="0"/>
                </a:cxn>
                <a:cxn ang="0">
                  <a:pos x="57" y="7"/>
                </a:cxn>
                <a:cxn ang="0">
                  <a:pos x="14" y="49"/>
                </a:cxn>
                <a:cxn ang="0">
                  <a:pos x="0" y="26"/>
                </a:cxn>
              </a:cxnLst>
              <a:rect l="0" t="0" r="r" b="b"/>
              <a:pathLst>
                <a:path w="57" h="49">
                  <a:moveTo>
                    <a:pt x="0" y="26"/>
                  </a:moveTo>
                  <a:lnTo>
                    <a:pt x="45" y="0"/>
                  </a:lnTo>
                  <a:lnTo>
                    <a:pt x="57" y="7"/>
                  </a:lnTo>
                  <a:lnTo>
                    <a:pt x="14" y="49"/>
                  </a:lnTo>
                  <a:lnTo>
                    <a:pt x="0" y="26"/>
                  </a:lnTo>
                  <a:close/>
                </a:path>
              </a:pathLst>
            </a:custGeom>
            <a:grpFill/>
            <a:ln w="9525">
              <a:noFill/>
              <a:round/>
              <a:headEnd/>
              <a:tailEnd/>
            </a:ln>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smtClean="0">
                <a:ln>
                  <a:noFill/>
                </a:ln>
                <a:solidFill>
                  <a:srgbClr val="676767"/>
                </a:solidFill>
                <a:effectLst/>
                <a:uLnTx/>
                <a:uFillTx/>
                <a:ea typeface="ＭＳ Ｐゴシック" charset="0"/>
              </a:endParaRPr>
            </a:p>
          </p:txBody>
        </p:sp>
      </p:grpSp>
      <p:grpSp>
        <p:nvGrpSpPr>
          <p:cNvPr id="308" name="Group 822"/>
          <p:cNvGrpSpPr/>
          <p:nvPr/>
        </p:nvGrpSpPr>
        <p:grpSpPr>
          <a:xfrm>
            <a:off x="5785261" y="1725570"/>
            <a:ext cx="161307" cy="188861"/>
            <a:chOff x="5097463" y="-157163"/>
            <a:chExt cx="436563" cy="546100"/>
          </a:xfrm>
          <a:solidFill>
            <a:schemeClr val="bg1">
              <a:lumMod val="50000"/>
            </a:schemeClr>
          </a:solidFill>
        </p:grpSpPr>
        <p:sp>
          <p:nvSpPr>
            <p:cNvPr id="309" name="Freeform 135"/>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endParaRPr>
            </a:p>
          </p:txBody>
        </p:sp>
        <p:sp>
          <p:nvSpPr>
            <p:cNvPr id="310" name="Freeform 136"/>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endParaRPr>
            </a:p>
          </p:txBody>
        </p:sp>
        <p:sp>
          <p:nvSpPr>
            <p:cNvPr id="311" name="Freeform 137"/>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endParaRPr>
            </a:p>
          </p:txBody>
        </p:sp>
        <p:sp>
          <p:nvSpPr>
            <p:cNvPr id="312" name="Freeform 138"/>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endParaRPr>
            </a:p>
          </p:txBody>
        </p:sp>
        <p:sp>
          <p:nvSpPr>
            <p:cNvPr id="313" name="Freeform 139"/>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endParaRPr>
            </a:p>
          </p:txBody>
        </p:sp>
        <p:sp>
          <p:nvSpPr>
            <p:cNvPr id="314" name="Freeform 140"/>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prstClr val="black"/>
                </a:solidFill>
                <a:effectLst/>
                <a:uLnTx/>
                <a:uFillTx/>
                <a:ea typeface="ＭＳ Ｐゴシック" charset="0"/>
              </a:endParaRPr>
            </a:p>
          </p:txBody>
        </p:sp>
      </p:grpSp>
      <p:sp>
        <p:nvSpPr>
          <p:cNvPr id="315" name="Freeform 835"/>
          <p:cNvSpPr/>
          <p:nvPr/>
        </p:nvSpPr>
        <p:spPr>
          <a:xfrm rot="18900000">
            <a:off x="5573257" y="1662268"/>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ED7D31"/>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6" name="Freeform 836"/>
          <p:cNvSpPr/>
          <p:nvPr/>
        </p:nvSpPr>
        <p:spPr>
          <a:xfrm rot="18900000">
            <a:off x="5878795" y="1669607"/>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70AD47"/>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7" name="Freeform 837"/>
          <p:cNvSpPr/>
          <p:nvPr/>
        </p:nvSpPr>
        <p:spPr>
          <a:xfrm rot="18900000">
            <a:off x="6189625" y="1674444"/>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A5A5A5"/>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8" name="Freeform 838"/>
          <p:cNvSpPr/>
          <p:nvPr/>
        </p:nvSpPr>
        <p:spPr>
          <a:xfrm rot="18900000">
            <a:off x="6480711" y="1672048"/>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5B9BD5"/>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19" name="Freeform 839"/>
          <p:cNvSpPr/>
          <p:nvPr/>
        </p:nvSpPr>
        <p:spPr>
          <a:xfrm rot="18900000">
            <a:off x="5165935" y="2828795"/>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7030A0"/>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0" name="Freeform 840"/>
          <p:cNvSpPr/>
          <p:nvPr/>
        </p:nvSpPr>
        <p:spPr>
          <a:xfrm rot="18900000">
            <a:off x="5169524" y="2585968"/>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FF0000"/>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1" name="Freeform 841"/>
          <p:cNvSpPr/>
          <p:nvPr/>
        </p:nvSpPr>
        <p:spPr>
          <a:xfrm rot="18900000">
            <a:off x="5163969" y="2328511"/>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FFC000"/>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2" name="Freeform 842"/>
          <p:cNvSpPr/>
          <p:nvPr/>
        </p:nvSpPr>
        <p:spPr>
          <a:xfrm rot="18900000">
            <a:off x="5156019" y="2070819"/>
            <a:ext cx="77292" cy="123053"/>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4472C4"/>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pic>
        <p:nvPicPr>
          <p:cNvPr id="323" name="Picture 843"/>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062990" y="1990524"/>
            <a:ext cx="184906" cy="184906"/>
          </a:xfrm>
          <a:prstGeom prst="rect">
            <a:avLst/>
          </a:prstGeom>
        </p:spPr>
      </p:pic>
      <p:pic>
        <p:nvPicPr>
          <p:cNvPr id="324"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466513" y="2261118"/>
            <a:ext cx="184906" cy="184906"/>
          </a:xfrm>
          <a:prstGeom prst="rect">
            <a:avLst/>
          </a:prstGeom>
          <a:noFill/>
          <a:extLst>
            <a:ext uri="{909E8E84-426E-40DD-AFC4-6F175D3DCCD1}">
              <a14:hiddenFill xmlns:a14="http://schemas.microsoft.com/office/drawing/2010/main">
                <a:solidFill>
                  <a:srgbClr val="FFFFFF"/>
                </a:solidFill>
              </a14:hiddenFill>
            </a:ext>
          </a:extLst>
        </p:spPr>
      </p:pic>
      <p:pic>
        <p:nvPicPr>
          <p:cNvPr id="325"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763334" y="2264067"/>
            <a:ext cx="184906" cy="184906"/>
          </a:xfrm>
          <a:prstGeom prst="rect">
            <a:avLst/>
          </a:prstGeom>
          <a:noFill/>
          <a:extLst>
            <a:ext uri="{909E8E84-426E-40DD-AFC4-6F175D3DCCD1}">
              <a14:hiddenFill xmlns:a14="http://schemas.microsoft.com/office/drawing/2010/main">
                <a:solidFill>
                  <a:srgbClr val="FFFFFF"/>
                </a:solidFill>
              </a14:hiddenFill>
            </a:ext>
          </a:extLst>
        </p:spPr>
      </p:pic>
      <p:pic>
        <p:nvPicPr>
          <p:cNvPr id="326"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53318" y="2254936"/>
            <a:ext cx="184906" cy="184906"/>
          </a:xfrm>
          <a:prstGeom prst="rect">
            <a:avLst/>
          </a:prstGeom>
          <a:noFill/>
          <a:extLst>
            <a:ext uri="{909E8E84-426E-40DD-AFC4-6F175D3DCCD1}">
              <a14:hiddenFill xmlns:a14="http://schemas.microsoft.com/office/drawing/2010/main">
                <a:solidFill>
                  <a:srgbClr val="FFFFFF"/>
                </a:solidFill>
              </a14:hiddenFill>
            </a:ext>
          </a:extLst>
        </p:spPr>
      </p:pic>
      <p:pic>
        <p:nvPicPr>
          <p:cNvPr id="327" name="Picture 847"/>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75670" y="2515534"/>
            <a:ext cx="184906" cy="184906"/>
          </a:xfrm>
          <a:prstGeom prst="rect">
            <a:avLst/>
          </a:prstGeom>
        </p:spPr>
      </p:pic>
      <p:pic>
        <p:nvPicPr>
          <p:cNvPr id="328" name="Picture 848"/>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77003" y="2776150"/>
            <a:ext cx="184906" cy="184906"/>
          </a:xfrm>
          <a:prstGeom prst="rect">
            <a:avLst/>
          </a:prstGeom>
        </p:spPr>
      </p:pic>
      <p:pic>
        <p:nvPicPr>
          <p:cNvPr id="329" name="Picture 3" descr="C:\Share\Rajesh\backup(15112012)\CiscoStock\Icons\alert_normal_2004_256.png"/>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6353318" y="2762756"/>
            <a:ext cx="184906" cy="184906"/>
          </a:xfrm>
          <a:prstGeom prst="rect">
            <a:avLst/>
          </a:prstGeom>
          <a:noFill/>
          <a:extLst>
            <a:ext uri="{909E8E84-426E-40DD-AFC4-6F175D3DCCD1}">
              <a14:hiddenFill xmlns:a14="http://schemas.microsoft.com/office/drawing/2010/main">
                <a:solidFill>
                  <a:srgbClr val="FFFFFF"/>
                </a:solidFill>
              </a14:hiddenFill>
            </a:ext>
          </a:extLst>
        </p:spPr>
      </p:pic>
      <p:sp>
        <p:nvSpPr>
          <p:cNvPr id="330" name="Rectangle 863"/>
          <p:cNvSpPr/>
          <p:nvPr/>
        </p:nvSpPr>
        <p:spPr>
          <a:xfrm>
            <a:off x="5335786" y="778932"/>
            <a:ext cx="1191589" cy="161583"/>
          </a:xfrm>
          <a:prstGeom prst="rect">
            <a:avLst/>
          </a:prstGeom>
        </p:spPr>
        <p:txBody>
          <a:bodyPr wrap="square" lIns="0" tIns="0" rIns="0" bIns="0">
            <a:noAutofit/>
          </a:bodyPr>
          <a:lstStyle/>
          <a:p>
            <a:pPr algn="ctr" defTabSz="457010" fontAlgn="base">
              <a:spcBef>
                <a:spcPct val="0"/>
              </a:spcBef>
              <a:spcAft>
                <a:spcPct val="0"/>
              </a:spcAft>
              <a:defRPr/>
            </a:pPr>
            <a:r>
              <a:rPr lang="ja-JP" altLang="en-US" sz="1100" b="1" kern="0" dirty="0" smtClean="0">
                <a:ea typeface="ＭＳ Ｐゴシック" charset="0"/>
                <a:cs typeface="CiscoSans"/>
              </a:rPr>
              <a:t>アクセス ポリシー</a:t>
            </a:r>
            <a:endParaRPr lang="en-US" sz="1100" b="1" kern="0" dirty="0">
              <a:ea typeface="ＭＳ Ｐゴシック" charset="0"/>
            </a:endParaRPr>
          </a:p>
        </p:txBody>
      </p:sp>
      <p:grpSp>
        <p:nvGrpSpPr>
          <p:cNvPr id="331" name="Group 254"/>
          <p:cNvGrpSpPr/>
          <p:nvPr/>
        </p:nvGrpSpPr>
        <p:grpSpPr>
          <a:xfrm>
            <a:off x="2858942" y="1381527"/>
            <a:ext cx="655340" cy="200055"/>
            <a:chOff x="2624004" y="3061666"/>
            <a:chExt cx="655340" cy="200055"/>
          </a:xfrm>
        </p:grpSpPr>
        <p:sp>
          <p:nvSpPr>
            <p:cNvPr id="332" name="Rectangle 81"/>
            <p:cNvSpPr>
              <a:spLocks noChangeArrowheads="1"/>
            </p:cNvSpPr>
            <p:nvPr/>
          </p:nvSpPr>
          <p:spPr bwMode="auto">
            <a:xfrm>
              <a:off x="2709957" y="3061666"/>
              <a:ext cx="569387"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ja-JP" altLang="en-US" sz="1050" kern="0" dirty="0" smtClean="0">
                  <a:solidFill>
                    <a:prstClr val="black"/>
                  </a:solidFill>
                  <a:ea typeface="ＭＳ Ｐゴシック" charset="0"/>
                  <a:cs typeface="Arial" charset="0"/>
                </a:rPr>
                <a:t>学生</a:t>
              </a:r>
              <a:r>
                <a:rPr kumimoji="0" lang="en-US" sz="1050" b="0" i="0" u="none" strike="noStrike" kern="0" cap="none" spc="0" normalizeH="0" baseline="0" noProof="0" dirty="0" smtClean="0">
                  <a:ln>
                    <a:noFill/>
                  </a:ln>
                  <a:solidFill>
                    <a:prstClr val="black"/>
                  </a:solidFill>
                  <a:effectLst/>
                  <a:uLnTx/>
                  <a:uFillTx/>
                  <a:ea typeface="ＭＳ Ｐゴシック" charset="0"/>
                  <a:cs typeface="Arial" charset="0"/>
                </a:rPr>
                <a:t> </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sp>
          <p:nvSpPr>
            <p:cNvPr id="333" name="Freeform 256"/>
            <p:cNvSpPr/>
            <p:nvPr/>
          </p:nvSpPr>
          <p:spPr>
            <a:xfrm rot="18900000">
              <a:off x="2624004" y="3100651"/>
              <a:ext cx="76505" cy="122085"/>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4472C4"/>
            </a:solidFill>
            <a:ln w="12700" cap="flat" cmpd="sng" algn="ctr">
              <a:no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334" name="Group 257"/>
          <p:cNvGrpSpPr/>
          <p:nvPr/>
        </p:nvGrpSpPr>
        <p:grpSpPr>
          <a:xfrm>
            <a:off x="2863204" y="1589968"/>
            <a:ext cx="539922" cy="200055"/>
            <a:chOff x="2624005" y="3257322"/>
            <a:chExt cx="539922" cy="200055"/>
          </a:xfrm>
        </p:grpSpPr>
        <p:sp>
          <p:nvSpPr>
            <p:cNvPr id="335" name="Rectangle 82"/>
            <p:cNvSpPr>
              <a:spLocks noChangeArrowheads="1"/>
            </p:cNvSpPr>
            <p:nvPr/>
          </p:nvSpPr>
          <p:spPr bwMode="auto">
            <a:xfrm>
              <a:off x="2709957" y="3257322"/>
              <a:ext cx="453970"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研究員・教授など</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sp>
          <p:nvSpPr>
            <p:cNvPr id="336" name="Freeform 259"/>
            <p:cNvSpPr/>
            <p:nvPr/>
          </p:nvSpPr>
          <p:spPr>
            <a:xfrm rot="18900000">
              <a:off x="2624005" y="3296307"/>
              <a:ext cx="76505" cy="122085"/>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FFC000"/>
            </a:solidFill>
            <a:ln w="12700" cap="flat" cmpd="sng" algn="ctr">
              <a:no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337" name="Group 260"/>
          <p:cNvGrpSpPr/>
          <p:nvPr/>
        </p:nvGrpSpPr>
        <p:grpSpPr>
          <a:xfrm>
            <a:off x="2856516" y="1799018"/>
            <a:ext cx="487756" cy="200055"/>
            <a:chOff x="2628214" y="3438286"/>
            <a:chExt cx="487756" cy="200055"/>
          </a:xfrm>
        </p:grpSpPr>
        <p:sp>
          <p:nvSpPr>
            <p:cNvPr id="338" name="Rectangle 83"/>
            <p:cNvSpPr>
              <a:spLocks noChangeArrowheads="1"/>
            </p:cNvSpPr>
            <p:nvPr/>
          </p:nvSpPr>
          <p:spPr bwMode="auto">
            <a:xfrm>
              <a:off x="2705280" y="3438286"/>
              <a:ext cx="410690"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ゲスト</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sp>
          <p:nvSpPr>
            <p:cNvPr id="339" name="Freeform 262"/>
            <p:cNvSpPr/>
            <p:nvPr/>
          </p:nvSpPr>
          <p:spPr>
            <a:xfrm rot="18900000">
              <a:off x="2628214" y="3491963"/>
              <a:ext cx="76505" cy="122085"/>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7030A0"/>
            </a:solidFill>
            <a:ln w="12700" cap="flat" cmpd="sng" algn="ctr">
              <a:no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340" name="Group 263"/>
          <p:cNvGrpSpPr/>
          <p:nvPr/>
        </p:nvGrpSpPr>
        <p:grpSpPr>
          <a:xfrm>
            <a:off x="2860940" y="2036246"/>
            <a:ext cx="728474" cy="200055"/>
            <a:chOff x="2640636" y="3648634"/>
            <a:chExt cx="728474" cy="200055"/>
          </a:xfrm>
        </p:grpSpPr>
        <p:sp>
          <p:nvSpPr>
            <p:cNvPr id="341" name="Rectangle 84"/>
            <p:cNvSpPr>
              <a:spLocks noChangeArrowheads="1"/>
            </p:cNvSpPr>
            <p:nvPr/>
          </p:nvSpPr>
          <p:spPr bwMode="auto">
            <a:xfrm>
              <a:off x="2709955" y="3648634"/>
              <a:ext cx="659155"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基準不適合</a:t>
              </a:r>
              <a:r>
                <a:rPr kumimoji="0" lang="en-US" sz="1050" b="0" i="0" u="none" strike="noStrike" kern="0" cap="none" spc="0" normalizeH="0" baseline="0" noProof="0" dirty="0" smtClean="0">
                  <a:ln>
                    <a:noFill/>
                  </a:ln>
                  <a:solidFill>
                    <a:prstClr val="black"/>
                  </a:solidFill>
                  <a:effectLst/>
                  <a:uLnTx/>
                  <a:uFillTx/>
                  <a:ea typeface="ＭＳ Ｐゴシック" charset="0"/>
                  <a:cs typeface="Arial" charset="0"/>
                </a:rPr>
                <a:t> </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sp>
          <p:nvSpPr>
            <p:cNvPr id="342" name="Freeform 265"/>
            <p:cNvSpPr/>
            <p:nvPr/>
          </p:nvSpPr>
          <p:spPr>
            <a:xfrm rot="18900000">
              <a:off x="2640636" y="3687619"/>
              <a:ext cx="76505" cy="122085"/>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FF0000"/>
            </a:solidFill>
            <a:ln w="12700" cap="flat" cmpd="sng" algn="ctr">
              <a:no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2800" b="0" i="0" u="none" strike="noStrike" kern="0" cap="none" spc="0" normalizeH="0" baseline="0" noProof="0" dirty="0">
                <a:ln>
                  <a:noFill/>
                </a:ln>
                <a:solidFill>
                  <a:prstClr val="black"/>
                </a:solidFill>
                <a:effectLst/>
                <a:uLnTx/>
                <a:uFillTx/>
                <a:latin typeface="Calibri"/>
                <a:ea typeface="+mn-ea"/>
                <a:cs typeface="+mn-cs"/>
              </a:endParaRPr>
            </a:p>
          </p:txBody>
        </p:sp>
      </p:grpSp>
      <p:grpSp>
        <p:nvGrpSpPr>
          <p:cNvPr id="343" name="Group 447"/>
          <p:cNvGrpSpPr/>
          <p:nvPr/>
        </p:nvGrpSpPr>
        <p:grpSpPr>
          <a:xfrm>
            <a:off x="2860827" y="2258746"/>
            <a:ext cx="784173" cy="200055"/>
            <a:chOff x="2626615" y="3844290"/>
            <a:chExt cx="784173" cy="200055"/>
          </a:xfrm>
        </p:grpSpPr>
        <p:sp>
          <p:nvSpPr>
            <p:cNvPr id="344" name="Freeform 448"/>
            <p:cNvSpPr/>
            <p:nvPr/>
          </p:nvSpPr>
          <p:spPr>
            <a:xfrm rot="18900000">
              <a:off x="2626615" y="3877380"/>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ED7D31"/>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a:ea typeface="+mn-ea"/>
                <a:cs typeface="+mn-cs"/>
              </a:endParaRPr>
            </a:p>
          </p:txBody>
        </p:sp>
        <p:sp>
          <p:nvSpPr>
            <p:cNvPr id="345" name="Rectangle 84"/>
            <p:cNvSpPr>
              <a:spLocks noChangeArrowheads="1"/>
            </p:cNvSpPr>
            <p:nvPr/>
          </p:nvSpPr>
          <p:spPr bwMode="auto">
            <a:xfrm>
              <a:off x="2709955" y="3844290"/>
              <a:ext cx="700833"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lang="ja-JP" altLang="en-US" sz="1050" kern="0" noProof="0" dirty="0" smtClean="0">
                  <a:solidFill>
                    <a:prstClr val="black"/>
                  </a:solidFill>
                  <a:ea typeface="ＭＳ Ｐゴシック" charset="0"/>
                  <a:cs typeface="Arial" charset="0"/>
                </a:rPr>
                <a:t>研究室</a:t>
              </a:r>
              <a:r>
                <a:rPr lang="en-US" altLang="ja-JP" sz="1050" kern="0" noProof="0" dirty="0" smtClean="0">
                  <a:solidFill>
                    <a:prstClr val="black"/>
                  </a:solidFill>
                  <a:ea typeface="ＭＳ Ｐゴシック" charset="0"/>
                  <a:cs typeface="Arial" charset="0"/>
                </a:rPr>
                <a:t>A</a:t>
              </a: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サーバ</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grpSp>
      <p:grpSp>
        <p:nvGrpSpPr>
          <p:cNvPr id="346" name="Group 450"/>
          <p:cNvGrpSpPr/>
          <p:nvPr/>
        </p:nvGrpSpPr>
        <p:grpSpPr>
          <a:xfrm>
            <a:off x="2860844" y="2502689"/>
            <a:ext cx="713641" cy="200055"/>
            <a:chOff x="2626615" y="4039946"/>
            <a:chExt cx="713641" cy="200055"/>
          </a:xfrm>
        </p:grpSpPr>
        <p:sp>
          <p:nvSpPr>
            <p:cNvPr id="347" name="Freeform 451"/>
            <p:cNvSpPr/>
            <p:nvPr/>
          </p:nvSpPr>
          <p:spPr>
            <a:xfrm rot="18900000">
              <a:off x="2626615" y="4073036"/>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70AD47"/>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a:ea typeface="+mn-ea"/>
                <a:cs typeface="+mn-cs"/>
              </a:endParaRPr>
            </a:p>
          </p:txBody>
        </p:sp>
        <p:sp>
          <p:nvSpPr>
            <p:cNvPr id="348" name="Rectangle 84"/>
            <p:cNvSpPr>
              <a:spLocks noChangeArrowheads="1"/>
            </p:cNvSpPr>
            <p:nvPr/>
          </p:nvSpPr>
          <p:spPr bwMode="auto">
            <a:xfrm>
              <a:off x="2709955" y="4039946"/>
              <a:ext cx="630301"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研究室</a:t>
              </a:r>
              <a:r>
                <a:rPr kumimoji="0" lang="en-US" altLang="ja-JP" sz="1050" b="0" i="0" u="none" strike="noStrike" kern="0" cap="none" spc="0" normalizeH="0" baseline="0" noProof="0" dirty="0" smtClean="0">
                  <a:ln>
                    <a:noFill/>
                  </a:ln>
                  <a:solidFill>
                    <a:prstClr val="black"/>
                  </a:solidFill>
                  <a:effectLst/>
                  <a:uLnTx/>
                  <a:uFillTx/>
                  <a:ea typeface="ＭＳ Ｐゴシック" charset="0"/>
                  <a:cs typeface="Arial" charset="0"/>
                </a:rPr>
                <a:t>B</a:t>
              </a: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サーバ</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grpSp>
      <p:grpSp>
        <p:nvGrpSpPr>
          <p:cNvPr id="349" name="Group 453"/>
          <p:cNvGrpSpPr/>
          <p:nvPr/>
        </p:nvGrpSpPr>
        <p:grpSpPr>
          <a:xfrm>
            <a:off x="2859914" y="2760937"/>
            <a:ext cx="713641" cy="200055"/>
            <a:chOff x="2626615" y="4235585"/>
            <a:chExt cx="713641" cy="200055"/>
          </a:xfrm>
        </p:grpSpPr>
        <p:sp>
          <p:nvSpPr>
            <p:cNvPr id="350" name="Freeform 454"/>
            <p:cNvSpPr/>
            <p:nvPr/>
          </p:nvSpPr>
          <p:spPr>
            <a:xfrm rot="18900000">
              <a:off x="2626615" y="4268675"/>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A5A5A5"/>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a:ea typeface="+mn-ea"/>
                <a:cs typeface="+mn-cs"/>
              </a:endParaRPr>
            </a:p>
          </p:txBody>
        </p:sp>
        <p:sp>
          <p:nvSpPr>
            <p:cNvPr id="351" name="Rectangle 84"/>
            <p:cNvSpPr>
              <a:spLocks noChangeArrowheads="1"/>
            </p:cNvSpPr>
            <p:nvPr/>
          </p:nvSpPr>
          <p:spPr bwMode="auto">
            <a:xfrm>
              <a:off x="2709955" y="4235585"/>
              <a:ext cx="630301"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学生課サーバ</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grpSp>
      <p:grpSp>
        <p:nvGrpSpPr>
          <p:cNvPr id="352" name="Group 456"/>
          <p:cNvGrpSpPr/>
          <p:nvPr/>
        </p:nvGrpSpPr>
        <p:grpSpPr>
          <a:xfrm>
            <a:off x="2859523" y="3005146"/>
            <a:ext cx="780967" cy="200055"/>
            <a:chOff x="2626615" y="4431259"/>
            <a:chExt cx="780967" cy="200055"/>
          </a:xfrm>
        </p:grpSpPr>
        <p:sp>
          <p:nvSpPr>
            <p:cNvPr id="353" name="Freeform 457"/>
            <p:cNvSpPr/>
            <p:nvPr/>
          </p:nvSpPr>
          <p:spPr>
            <a:xfrm rot="18900000">
              <a:off x="2626615" y="4464349"/>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5B9BD5"/>
            </a:solidFill>
            <a:ln w="12700" cap="flat" cmpd="sng" algn="ctr">
              <a:solidFill>
                <a:srgbClr val="E7E6E6"/>
              </a:solidFill>
              <a:prstDash val="solid"/>
              <a:miter lim="800000"/>
            </a:ln>
            <a:effectLst/>
          </p:spPr>
          <p:txBody>
            <a:bodyPr wrap="square"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3200" b="0" i="0" u="none" strike="noStrike" kern="0" cap="none" spc="0" normalizeH="0" baseline="0" noProof="0" dirty="0">
                <a:ln>
                  <a:noFill/>
                </a:ln>
                <a:solidFill>
                  <a:prstClr val="black"/>
                </a:solidFill>
                <a:effectLst/>
                <a:uLnTx/>
                <a:uFillTx/>
                <a:latin typeface="Calibri"/>
                <a:ea typeface="+mn-ea"/>
                <a:cs typeface="+mn-cs"/>
              </a:endParaRPr>
            </a:p>
          </p:txBody>
        </p:sp>
        <p:sp>
          <p:nvSpPr>
            <p:cNvPr id="354" name="Rectangle 84"/>
            <p:cNvSpPr>
              <a:spLocks noChangeArrowheads="1"/>
            </p:cNvSpPr>
            <p:nvPr/>
          </p:nvSpPr>
          <p:spPr bwMode="auto">
            <a:xfrm>
              <a:off x="2709955" y="4431259"/>
              <a:ext cx="697627" cy="200055"/>
            </a:xfrm>
            <a:prstGeom prst="rect">
              <a:avLst/>
            </a:prstGeom>
            <a:noFill/>
            <a:ln w="9525">
              <a:noFill/>
              <a:miter lim="800000"/>
              <a:headEnd/>
              <a:tailEnd/>
            </a:ln>
          </p:spPr>
          <p:txBody>
            <a:bodyPr wrap="none">
              <a:no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ea typeface="ＭＳ Ｐゴシック" charset="0"/>
                  <a:cs typeface="Arial" charset="0"/>
                </a:rPr>
                <a:t>インターネット</a:t>
              </a:r>
              <a:endParaRPr kumimoji="0" lang="en-US" sz="1050" b="0" i="0" u="none" strike="noStrike" kern="0" cap="none" spc="0" normalizeH="0" baseline="0" noProof="0" dirty="0">
                <a:ln>
                  <a:noFill/>
                </a:ln>
                <a:solidFill>
                  <a:prstClr val="black"/>
                </a:solidFill>
                <a:effectLst/>
                <a:uLnTx/>
                <a:uFillTx/>
                <a:ea typeface="ＭＳ Ｐゴシック" charset="0"/>
                <a:cs typeface="Arial" charset="0"/>
              </a:endParaRPr>
            </a:p>
          </p:txBody>
        </p:sp>
      </p:grpSp>
      <p:sp>
        <p:nvSpPr>
          <p:cNvPr id="355" name="Rectangle 354"/>
          <p:cNvSpPr/>
          <p:nvPr/>
        </p:nvSpPr>
        <p:spPr>
          <a:xfrm>
            <a:off x="7741586" y="1602500"/>
            <a:ext cx="1192112" cy="292173"/>
          </a:xfrm>
          <a:prstGeom prst="rect">
            <a:avLst/>
          </a:prstGeom>
          <a:no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ja-JP" altLang="en-US" sz="800" dirty="0" smtClean="0">
                <a:solidFill>
                  <a:prstClr val="black"/>
                </a:solidFill>
                <a:latin typeface="Calibri"/>
                <a:ea typeface="+mn-ea"/>
                <a:cs typeface="+mn-cs"/>
              </a:rPr>
              <a:t>研究室</a:t>
            </a:r>
            <a:r>
              <a:rPr kumimoji="0" lang="ja-JP" altLang="en-US" sz="800" b="0" i="0" u="none" strike="noStrike" kern="1200" cap="none" spc="0" normalizeH="0" baseline="0" noProof="0" dirty="0" smtClean="0">
                <a:ln>
                  <a:noFill/>
                </a:ln>
                <a:solidFill>
                  <a:prstClr val="black"/>
                </a:solidFill>
                <a:effectLst/>
                <a:uLnTx/>
                <a:uFillTx/>
                <a:latin typeface="Calibri"/>
                <a:ea typeface="+mn-ea"/>
                <a:cs typeface="+mn-cs"/>
              </a:rPr>
              <a:t>サーバ</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7" name="Freeform 356"/>
          <p:cNvSpPr>
            <a:spLocks noChangeAspect="1" noEditPoints="1"/>
          </p:cNvSpPr>
          <p:nvPr/>
        </p:nvSpPr>
        <p:spPr bwMode="auto">
          <a:xfrm>
            <a:off x="8165408" y="2785129"/>
            <a:ext cx="289906" cy="289610"/>
          </a:xfrm>
          <a:custGeom>
            <a:avLst/>
            <a:gdLst/>
            <a:ahLst/>
            <a:cxnLst>
              <a:cxn ang="0">
                <a:pos x="495" y="3"/>
              </a:cxn>
              <a:cxn ang="0">
                <a:pos x="327" y="146"/>
              </a:cxn>
              <a:cxn ang="0">
                <a:pos x="425" y="182"/>
              </a:cxn>
              <a:cxn ang="0">
                <a:pos x="746" y="183"/>
              </a:cxn>
              <a:cxn ang="0">
                <a:pos x="558" y="0"/>
              </a:cxn>
              <a:cxn ang="0">
                <a:pos x="1036" y="320"/>
              </a:cxn>
              <a:cxn ang="0">
                <a:pos x="1011" y="232"/>
              </a:cxn>
              <a:cxn ang="0">
                <a:pos x="985" y="371"/>
              </a:cxn>
              <a:cxn ang="0">
                <a:pos x="564" y="805"/>
              </a:cxn>
              <a:cxn ang="0">
                <a:pos x="857" y="835"/>
              </a:cxn>
              <a:cxn ang="0">
                <a:pos x="1093" y="401"/>
              </a:cxn>
              <a:cxn ang="0">
                <a:pos x="985" y="371"/>
              </a:cxn>
              <a:cxn ang="0">
                <a:pos x="958" y="364"/>
              </a:cxn>
              <a:cxn ang="0">
                <a:pos x="796" y="259"/>
              </a:cxn>
              <a:cxn ang="0">
                <a:pos x="553" y="783"/>
              </a:cxn>
              <a:cxn ang="0">
                <a:pos x="515" y="768"/>
              </a:cxn>
              <a:cxn ang="0">
                <a:pos x="731" y="281"/>
              </a:cxn>
              <a:cxn ang="0">
                <a:pos x="425" y="206"/>
              </a:cxn>
              <a:cxn ang="0">
                <a:pos x="327" y="249"/>
              </a:cxn>
              <a:cxn ang="0">
                <a:pos x="148" y="602"/>
              </a:cxn>
              <a:cxn ang="0">
                <a:pos x="225" y="701"/>
              </a:cxn>
              <a:cxn ang="0">
                <a:pos x="945" y="288"/>
              </a:cxn>
              <a:cxn ang="0">
                <a:pos x="986" y="200"/>
              </a:cxn>
              <a:cxn ang="0">
                <a:pos x="769" y="186"/>
              </a:cxn>
              <a:cxn ang="0">
                <a:pos x="883" y="890"/>
              </a:cxn>
              <a:cxn ang="0">
                <a:pos x="1037" y="841"/>
              </a:cxn>
              <a:cxn ang="0">
                <a:pos x="865" y="873"/>
              </a:cxn>
              <a:cxn ang="0">
                <a:pos x="561" y="840"/>
              </a:cxn>
              <a:cxn ang="0">
                <a:pos x="369" y="1005"/>
              </a:cxn>
              <a:cxn ang="0">
                <a:pos x="807" y="931"/>
              </a:cxn>
              <a:cxn ang="0">
                <a:pos x="948" y="813"/>
              </a:cxn>
              <a:cxn ang="0">
                <a:pos x="1115" y="557"/>
              </a:cxn>
              <a:cxn ang="0">
                <a:pos x="463" y="819"/>
              </a:cxn>
              <a:cxn ang="0">
                <a:pos x="127" y="698"/>
              </a:cxn>
              <a:cxn ang="0">
                <a:pos x="142" y="929"/>
              </a:cxn>
              <a:cxn ang="0">
                <a:pos x="74" y="647"/>
              </a:cxn>
              <a:cxn ang="0">
                <a:pos x="0" y="557"/>
              </a:cxn>
              <a:cxn ang="0">
                <a:pos x="74" y="647"/>
              </a:cxn>
              <a:cxn ang="0">
                <a:pos x="182" y="430"/>
              </a:cxn>
              <a:cxn ang="0">
                <a:pos x="93" y="250"/>
              </a:cxn>
              <a:cxn ang="0">
                <a:pos x="125" y="596"/>
              </a:cxn>
              <a:cxn ang="0">
                <a:pos x="462" y="856"/>
              </a:cxn>
              <a:cxn ang="0">
                <a:pos x="353" y="987"/>
              </a:cxn>
            </a:cxnLst>
            <a:rect l="0" t="0" r="r" b="b"/>
            <a:pathLst>
              <a:path w="1115" h="1114">
                <a:moveTo>
                  <a:pt x="327" y="146"/>
                </a:moveTo>
                <a:cubicBezTo>
                  <a:pt x="335" y="146"/>
                  <a:pt x="342" y="148"/>
                  <a:pt x="348" y="151"/>
                </a:cubicBezTo>
                <a:cubicBezTo>
                  <a:pt x="394" y="94"/>
                  <a:pt x="443" y="44"/>
                  <a:pt x="495" y="3"/>
                </a:cubicBezTo>
                <a:cubicBezTo>
                  <a:pt x="340" y="21"/>
                  <a:pt x="204" y="101"/>
                  <a:pt x="114" y="219"/>
                </a:cubicBezTo>
                <a:cubicBezTo>
                  <a:pt x="166" y="206"/>
                  <a:pt x="221" y="197"/>
                  <a:pt x="277" y="190"/>
                </a:cubicBezTo>
                <a:cubicBezTo>
                  <a:pt x="280" y="165"/>
                  <a:pt x="301" y="146"/>
                  <a:pt x="327" y="146"/>
                </a:cubicBezTo>
                <a:close/>
                <a:moveTo>
                  <a:pt x="367" y="165"/>
                </a:moveTo>
                <a:cubicBezTo>
                  <a:pt x="371" y="170"/>
                  <a:pt x="374" y="176"/>
                  <a:pt x="376" y="183"/>
                </a:cubicBezTo>
                <a:cubicBezTo>
                  <a:pt x="392" y="182"/>
                  <a:pt x="409" y="182"/>
                  <a:pt x="425" y="182"/>
                </a:cubicBezTo>
                <a:cubicBezTo>
                  <a:pt x="445" y="182"/>
                  <a:pt x="464" y="182"/>
                  <a:pt x="484" y="183"/>
                </a:cubicBezTo>
                <a:cubicBezTo>
                  <a:pt x="560" y="186"/>
                  <a:pt x="635" y="196"/>
                  <a:pt x="705" y="211"/>
                </a:cubicBezTo>
                <a:cubicBezTo>
                  <a:pt x="713" y="196"/>
                  <a:pt x="728" y="185"/>
                  <a:pt x="746" y="183"/>
                </a:cubicBezTo>
                <a:cubicBezTo>
                  <a:pt x="750" y="145"/>
                  <a:pt x="752" y="108"/>
                  <a:pt x="752" y="72"/>
                </a:cubicBezTo>
                <a:cubicBezTo>
                  <a:pt x="752" y="59"/>
                  <a:pt x="751" y="47"/>
                  <a:pt x="751" y="34"/>
                </a:cubicBezTo>
                <a:cubicBezTo>
                  <a:pt x="691" y="12"/>
                  <a:pt x="626" y="0"/>
                  <a:pt x="558" y="0"/>
                </a:cubicBezTo>
                <a:cubicBezTo>
                  <a:pt x="551" y="0"/>
                  <a:pt x="545" y="0"/>
                  <a:pt x="539" y="0"/>
                </a:cubicBezTo>
                <a:cubicBezTo>
                  <a:pt x="478" y="44"/>
                  <a:pt x="420" y="99"/>
                  <a:pt x="367" y="165"/>
                </a:cubicBezTo>
                <a:close/>
                <a:moveTo>
                  <a:pt x="1036" y="320"/>
                </a:moveTo>
                <a:cubicBezTo>
                  <a:pt x="1036" y="325"/>
                  <a:pt x="1035" y="329"/>
                  <a:pt x="1034" y="333"/>
                </a:cubicBezTo>
                <a:cubicBezTo>
                  <a:pt x="1050" y="341"/>
                  <a:pt x="1064" y="350"/>
                  <a:pt x="1079" y="359"/>
                </a:cubicBezTo>
                <a:cubicBezTo>
                  <a:pt x="1062" y="314"/>
                  <a:pt x="1038" y="271"/>
                  <a:pt x="1011" y="232"/>
                </a:cubicBezTo>
                <a:cubicBezTo>
                  <a:pt x="1010" y="246"/>
                  <a:pt x="1009" y="260"/>
                  <a:pt x="1007" y="274"/>
                </a:cubicBezTo>
                <a:cubicBezTo>
                  <a:pt x="1024" y="282"/>
                  <a:pt x="1036" y="300"/>
                  <a:pt x="1036" y="320"/>
                </a:cubicBezTo>
                <a:close/>
                <a:moveTo>
                  <a:pt x="985" y="371"/>
                </a:moveTo>
                <a:cubicBezTo>
                  <a:pt x="983" y="371"/>
                  <a:pt x="982" y="371"/>
                  <a:pt x="981" y="371"/>
                </a:cubicBezTo>
                <a:cubicBezTo>
                  <a:pt x="955" y="437"/>
                  <a:pt x="914" y="504"/>
                  <a:pt x="860" y="567"/>
                </a:cubicBezTo>
                <a:cubicBezTo>
                  <a:pt x="784" y="655"/>
                  <a:pt x="683" y="737"/>
                  <a:pt x="564" y="805"/>
                </a:cubicBezTo>
                <a:cubicBezTo>
                  <a:pt x="565" y="808"/>
                  <a:pt x="566" y="812"/>
                  <a:pt x="566" y="817"/>
                </a:cubicBezTo>
                <a:cubicBezTo>
                  <a:pt x="641" y="829"/>
                  <a:pt x="720" y="836"/>
                  <a:pt x="802" y="836"/>
                </a:cubicBezTo>
                <a:cubicBezTo>
                  <a:pt x="821" y="836"/>
                  <a:pt x="839" y="836"/>
                  <a:pt x="857" y="835"/>
                </a:cubicBezTo>
                <a:cubicBezTo>
                  <a:pt x="862" y="811"/>
                  <a:pt x="883" y="793"/>
                  <a:pt x="908" y="793"/>
                </a:cubicBezTo>
                <a:cubicBezTo>
                  <a:pt x="915" y="793"/>
                  <a:pt x="923" y="795"/>
                  <a:pt x="930" y="798"/>
                </a:cubicBezTo>
                <a:cubicBezTo>
                  <a:pt x="1025" y="673"/>
                  <a:pt x="1081" y="533"/>
                  <a:pt x="1093" y="401"/>
                </a:cubicBezTo>
                <a:cubicBezTo>
                  <a:pt x="1092" y="399"/>
                  <a:pt x="1092" y="398"/>
                  <a:pt x="1091" y="396"/>
                </a:cubicBezTo>
                <a:cubicBezTo>
                  <a:pt x="1070" y="381"/>
                  <a:pt x="1047" y="367"/>
                  <a:pt x="1023" y="354"/>
                </a:cubicBezTo>
                <a:cubicBezTo>
                  <a:pt x="1014" y="365"/>
                  <a:pt x="1000" y="371"/>
                  <a:pt x="985" y="371"/>
                </a:cubicBezTo>
                <a:close/>
                <a:moveTo>
                  <a:pt x="553" y="783"/>
                </a:moveTo>
                <a:cubicBezTo>
                  <a:pt x="670" y="717"/>
                  <a:pt x="768" y="637"/>
                  <a:pt x="841" y="552"/>
                </a:cubicBezTo>
                <a:cubicBezTo>
                  <a:pt x="894" y="490"/>
                  <a:pt x="933" y="426"/>
                  <a:pt x="958" y="364"/>
                </a:cubicBezTo>
                <a:cubicBezTo>
                  <a:pt x="943" y="355"/>
                  <a:pt x="934" y="339"/>
                  <a:pt x="934" y="320"/>
                </a:cubicBezTo>
                <a:cubicBezTo>
                  <a:pt x="934" y="317"/>
                  <a:pt x="934" y="313"/>
                  <a:pt x="935" y="310"/>
                </a:cubicBezTo>
                <a:cubicBezTo>
                  <a:pt x="891" y="290"/>
                  <a:pt x="844" y="273"/>
                  <a:pt x="796" y="259"/>
                </a:cubicBezTo>
                <a:cubicBezTo>
                  <a:pt x="788" y="274"/>
                  <a:pt x="772" y="284"/>
                  <a:pt x="754" y="285"/>
                </a:cubicBezTo>
                <a:cubicBezTo>
                  <a:pt x="737" y="377"/>
                  <a:pt x="708" y="473"/>
                  <a:pt x="667" y="569"/>
                </a:cubicBezTo>
                <a:cubicBezTo>
                  <a:pt x="634" y="646"/>
                  <a:pt x="596" y="718"/>
                  <a:pt x="553" y="783"/>
                </a:cubicBezTo>
                <a:close/>
                <a:moveTo>
                  <a:pt x="225" y="701"/>
                </a:moveTo>
                <a:cubicBezTo>
                  <a:pt x="295" y="740"/>
                  <a:pt x="377" y="773"/>
                  <a:pt x="469" y="796"/>
                </a:cubicBezTo>
                <a:cubicBezTo>
                  <a:pt x="477" y="779"/>
                  <a:pt x="495" y="768"/>
                  <a:pt x="515" y="768"/>
                </a:cubicBezTo>
                <a:cubicBezTo>
                  <a:pt x="521" y="768"/>
                  <a:pt x="527" y="769"/>
                  <a:pt x="532" y="771"/>
                </a:cubicBezTo>
                <a:cubicBezTo>
                  <a:pt x="574" y="707"/>
                  <a:pt x="612" y="636"/>
                  <a:pt x="645" y="559"/>
                </a:cubicBezTo>
                <a:cubicBezTo>
                  <a:pt x="685" y="465"/>
                  <a:pt x="713" y="371"/>
                  <a:pt x="731" y="281"/>
                </a:cubicBezTo>
                <a:cubicBezTo>
                  <a:pt x="713" y="273"/>
                  <a:pt x="700" y="255"/>
                  <a:pt x="700" y="234"/>
                </a:cubicBezTo>
                <a:cubicBezTo>
                  <a:pt x="631" y="220"/>
                  <a:pt x="558" y="210"/>
                  <a:pt x="483" y="207"/>
                </a:cubicBezTo>
                <a:cubicBezTo>
                  <a:pt x="464" y="206"/>
                  <a:pt x="444" y="206"/>
                  <a:pt x="425" y="206"/>
                </a:cubicBezTo>
                <a:cubicBezTo>
                  <a:pt x="425" y="206"/>
                  <a:pt x="425" y="206"/>
                  <a:pt x="425" y="206"/>
                </a:cubicBezTo>
                <a:cubicBezTo>
                  <a:pt x="409" y="206"/>
                  <a:pt x="393" y="206"/>
                  <a:pt x="378" y="207"/>
                </a:cubicBezTo>
                <a:cubicBezTo>
                  <a:pt x="373" y="231"/>
                  <a:pt x="352" y="249"/>
                  <a:pt x="327" y="249"/>
                </a:cubicBezTo>
                <a:cubicBezTo>
                  <a:pt x="321" y="249"/>
                  <a:pt x="314" y="247"/>
                  <a:pt x="309" y="245"/>
                </a:cubicBezTo>
                <a:cubicBezTo>
                  <a:pt x="270" y="304"/>
                  <a:pt x="234" y="369"/>
                  <a:pt x="204" y="439"/>
                </a:cubicBezTo>
                <a:cubicBezTo>
                  <a:pt x="181" y="493"/>
                  <a:pt x="163" y="548"/>
                  <a:pt x="148" y="602"/>
                </a:cubicBezTo>
                <a:cubicBezTo>
                  <a:pt x="165" y="610"/>
                  <a:pt x="176" y="627"/>
                  <a:pt x="176" y="647"/>
                </a:cubicBezTo>
                <a:cubicBezTo>
                  <a:pt x="176" y="654"/>
                  <a:pt x="174" y="661"/>
                  <a:pt x="172" y="667"/>
                </a:cubicBezTo>
                <a:cubicBezTo>
                  <a:pt x="189" y="679"/>
                  <a:pt x="206" y="690"/>
                  <a:pt x="225" y="701"/>
                </a:cubicBezTo>
                <a:close/>
                <a:moveTo>
                  <a:pt x="802" y="234"/>
                </a:moveTo>
                <a:cubicBezTo>
                  <a:pt x="802" y="235"/>
                  <a:pt x="802" y="235"/>
                  <a:pt x="802" y="236"/>
                </a:cubicBezTo>
                <a:cubicBezTo>
                  <a:pt x="852" y="250"/>
                  <a:pt x="900" y="268"/>
                  <a:pt x="945" y="288"/>
                </a:cubicBezTo>
                <a:cubicBezTo>
                  <a:pt x="954" y="277"/>
                  <a:pt x="968" y="270"/>
                  <a:pt x="983" y="269"/>
                </a:cubicBezTo>
                <a:cubicBezTo>
                  <a:pt x="986" y="253"/>
                  <a:pt x="987" y="237"/>
                  <a:pt x="987" y="221"/>
                </a:cubicBezTo>
                <a:cubicBezTo>
                  <a:pt x="987" y="214"/>
                  <a:pt x="986" y="207"/>
                  <a:pt x="986" y="200"/>
                </a:cubicBezTo>
                <a:cubicBezTo>
                  <a:pt x="930" y="133"/>
                  <a:pt x="857" y="79"/>
                  <a:pt x="775" y="44"/>
                </a:cubicBezTo>
                <a:cubicBezTo>
                  <a:pt x="776" y="53"/>
                  <a:pt x="776" y="63"/>
                  <a:pt x="776" y="72"/>
                </a:cubicBezTo>
                <a:cubicBezTo>
                  <a:pt x="776" y="109"/>
                  <a:pt x="774" y="147"/>
                  <a:pt x="769" y="186"/>
                </a:cubicBezTo>
                <a:cubicBezTo>
                  <a:pt x="789" y="194"/>
                  <a:pt x="802" y="212"/>
                  <a:pt x="802" y="234"/>
                </a:cubicBezTo>
                <a:close/>
                <a:moveTo>
                  <a:pt x="908" y="896"/>
                </a:moveTo>
                <a:cubicBezTo>
                  <a:pt x="899" y="896"/>
                  <a:pt x="890" y="894"/>
                  <a:pt x="883" y="890"/>
                </a:cubicBezTo>
                <a:cubicBezTo>
                  <a:pt x="864" y="910"/>
                  <a:pt x="844" y="929"/>
                  <a:pt x="822" y="948"/>
                </a:cubicBezTo>
                <a:cubicBezTo>
                  <a:pt x="741" y="1021"/>
                  <a:pt x="652" y="1076"/>
                  <a:pt x="560" y="1114"/>
                </a:cubicBezTo>
                <a:cubicBezTo>
                  <a:pt x="763" y="1113"/>
                  <a:pt x="940" y="1004"/>
                  <a:pt x="1037" y="841"/>
                </a:cubicBezTo>
                <a:cubicBezTo>
                  <a:pt x="1011" y="846"/>
                  <a:pt x="985" y="849"/>
                  <a:pt x="958" y="852"/>
                </a:cubicBezTo>
                <a:cubicBezTo>
                  <a:pt x="955" y="877"/>
                  <a:pt x="933" y="896"/>
                  <a:pt x="908" y="896"/>
                </a:cubicBezTo>
                <a:close/>
                <a:moveTo>
                  <a:pt x="865" y="873"/>
                </a:moveTo>
                <a:cubicBezTo>
                  <a:pt x="862" y="869"/>
                  <a:pt x="860" y="864"/>
                  <a:pt x="859" y="859"/>
                </a:cubicBezTo>
                <a:cubicBezTo>
                  <a:pt x="840" y="860"/>
                  <a:pt x="821" y="860"/>
                  <a:pt x="802" y="860"/>
                </a:cubicBezTo>
                <a:cubicBezTo>
                  <a:pt x="718" y="860"/>
                  <a:pt x="638" y="853"/>
                  <a:pt x="561" y="840"/>
                </a:cubicBezTo>
                <a:cubicBezTo>
                  <a:pt x="553" y="858"/>
                  <a:pt x="535" y="870"/>
                  <a:pt x="515" y="870"/>
                </a:cubicBezTo>
                <a:cubicBezTo>
                  <a:pt x="508" y="870"/>
                  <a:pt x="501" y="869"/>
                  <a:pt x="495" y="866"/>
                </a:cubicBezTo>
                <a:cubicBezTo>
                  <a:pt x="455" y="918"/>
                  <a:pt x="413" y="965"/>
                  <a:pt x="369" y="1005"/>
                </a:cubicBezTo>
                <a:cubicBezTo>
                  <a:pt x="349" y="1023"/>
                  <a:pt x="329" y="1040"/>
                  <a:pt x="309" y="1056"/>
                </a:cubicBezTo>
                <a:cubicBezTo>
                  <a:pt x="367" y="1085"/>
                  <a:pt x="432" y="1104"/>
                  <a:pt x="500" y="1111"/>
                </a:cubicBezTo>
                <a:cubicBezTo>
                  <a:pt x="607" y="1075"/>
                  <a:pt x="712" y="1015"/>
                  <a:pt x="807" y="931"/>
                </a:cubicBezTo>
                <a:cubicBezTo>
                  <a:pt x="827" y="912"/>
                  <a:pt x="847" y="893"/>
                  <a:pt x="865" y="873"/>
                </a:cubicBezTo>
                <a:close/>
                <a:moveTo>
                  <a:pt x="1108" y="467"/>
                </a:moveTo>
                <a:cubicBezTo>
                  <a:pt x="1085" y="585"/>
                  <a:pt x="1031" y="705"/>
                  <a:pt x="948" y="813"/>
                </a:cubicBezTo>
                <a:cubicBezTo>
                  <a:pt x="952" y="818"/>
                  <a:pt x="954" y="823"/>
                  <a:pt x="956" y="828"/>
                </a:cubicBezTo>
                <a:cubicBezTo>
                  <a:pt x="989" y="824"/>
                  <a:pt x="1021" y="820"/>
                  <a:pt x="1052" y="814"/>
                </a:cubicBezTo>
                <a:cubicBezTo>
                  <a:pt x="1092" y="737"/>
                  <a:pt x="1115" y="650"/>
                  <a:pt x="1115" y="557"/>
                </a:cubicBezTo>
                <a:cubicBezTo>
                  <a:pt x="1115" y="526"/>
                  <a:pt x="1112" y="496"/>
                  <a:pt x="1108" y="467"/>
                </a:cubicBezTo>
                <a:close/>
                <a:moveTo>
                  <a:pt x="464" y="829"/>
                </a:moveTo>
                <a:cubicBezTo>
                  <a:pt x="464" y="826"/>
                  <a:pt x="464" y="823"/>
                  <a:pt x="463" y="819"/>
                </a:cubicBezTo>
                <a:cubicBezTo>
                  <a:pt x="370" y="796"/>
                  <a:pt x="285" y="762"/>
                  <a:pt x="213" y="722"/>
                </a:cubicBezTo>
                <a:cubicBezTo>
                  <a:pt x="194" y="711"/>
                  <a:pt x="175" y="699"/>
                  <a:pt x="157" y="687"/>
                </a:cubicBezTo>
                <a:cubicBezTo>
                  <a:pt x="149" y="693"/>
                  <a:pt x="138" y="698"/>
                  <a:pt x="127" y="698"/>
                </a:cubicBezTo>
                <a:cubicBezTo>
                  <a:pt x="117" y="757"/>
                  <a:pt x="111" y="815"/>
                  <a:pt x="111" y="871"/>
                </a:cubicBezTo>
                <a:cubicBezTo>
                  <a:pt x="111" y="878"/>
                  <a:pt x="111" y="884"/>
                  <a:pt x="112" y="891"/>
                </a:cubicBezTo>
                <a:cubicBezTo>
                  <a:pt x="121" y="904"/>
                  <a:pt x="132" y="917"/>
                  <a:pt x="142" y="929"/>
                </a:cubicBezTo>
                <a:cubicBezTo>
                  <a:pt x="242" y="913"/>
                  <a:pt x="348" y="882"/>
                  <a:pt x="452" y="834"/>
                </a:cubicBezTo>
                <a:cubicBezTo>
                  <a:pt x="456" y="832"/>
                  <a:pt x="460" y="831"/>
                  <a:pt x="464" y="829"/>
                </a:cubicBezTo>
                <a:close/>
                <a:moveTo>
                  <a:pt x="74" y="647"/>
                </a:moveTo>
                <a:cubicBezTo>
                  <a:pt x="74" y="638"/>
                  <a:pt x="76" y="630"/>
                  <a:pt x="80" y="623"/>
                </a:cubicBezTo>
                <a:cubicBezTo>
                  <a:pt x="47" y="591"/>
                  <a:pt x="21" y="556"/>
                  <a:pt x="1" y="520"/>
                </a:cubicBezTo>
                <a:cubicBezTo>
                  <a:pt x="1" y="532"/>
                  <a:pt x="0" y="544"/>
                  <a:pt x="0" y="557"/>
                </a:cubicBezTo>
                <a:cubicBezTo>
                  <a:pt x="0" y="667"/>
                  <a:pt x="32" y="770"/>
                  <a:pt x="88" y="857"/>
                </a:cubicBezTo>
                <a:cubicBezTo>
                  <a:pt x="88" y="804"/>
                  <a:pt x="94" y="749"/>
                  <a:pt x="103" y="694"/>
                </a:cubicBezTo>
                <a:cubicBezTo>
                  <a:pt x="86" y="685"/>
                  <a:pt x="74" y="668"/>
                  <a:pt x="74" y="647"/>
                </a:cubicBezTo>
                <a:close/>
                <a:moveTo>
                  <a:pt x="125" y="596"/>
                </a:moveTo>
                <a:cubicBezTo>
                  <a:pt x="125" y="596"/>
                  <a:pt x="125" y="596"/>
                  <a:pt x="125" y="596"/>
                </a:cubicBezTo>
                <a:cubicBezTo>
                  <a:pt x="140" y="541"/>
                  <a:pt x="159" y="485"/>
                  <a:pt x="182" y="430"/>
                </a:cubicBezTo>
                <a:cubicBezTo>
                  <a:pt x="213" y="358"/>
                  <a:pt x="249" y="292"/>
                  <a:pt x="289" y="232"/>
                </a:cubicBezTo>
                <a:cubicBezTo>
                  <a:pt x="285" y="227"/>
                  <a:pt x="281" y="221"/>
                  <a:pt x="279" y="214"/>
                </a:cubicBezTo>
                <a:cubicBezTo>
                  <a:pt x="214" y="221"/>
                  <a:pt x="152" y="233"/>
                  <a:pt x="93" y="250"/>
                </a:cubicBezTo>
                <a:cubicBezTo>
                  <a:pt x="49" y="315"/>
                  <a:pt x="19" y="391"/>
                  <a:pt x="7" y="472"/>
                </a:cubicBezTo>
                <a:cubicBezTo>
                  <a:pt x="24" y="519"/>
                  <a:pt x="54" y="564"/>
                  <a:pt x="96" y="605"/>
                </a:cubicBezTo>
                <a:cubicBezTo>
                  <a:pt x="104" y="599"/>
                  <a:pt x="114" y="596"/>
                  <a:pt x="125" y="596"/>
                </a:cubicBezTo>
                <a:close/>
                <a:moveTo>
                  <a:pt x="476" y="852"/>
                </a:moveTo>
                <a:cubicBezTo>
                  <a:pt x="475" y="852"/>
                  <a:pt x="475" y="851"/>
                  <a:pt x="474" y="851"/>
                </a:cubicBezTo>
                <a:cubicBezTo>
                  <a:pt x="470" y="852"/>
                  <a:pt x="466" y="854"/>
                  <a:pt x="462" y="856"/>
                </a:cubicBezTo>
                <a:cubicBezTo>
                  <a:pt x="361" y="902"/>
                  <a:pt x="260" y="933"/>
                  <a:pt x="162" y="950"/>
                </a:cubicBezTo>
                <a:cubicBezTo>
                  <a:pt x="198" y="986"/>
                  <a:pt x="240" y="1018"/>
                  <a:pt x="285" y="1043"/>
                </a:cubicBezTo>
                <a:cubicBezTo>
                  <a:pt x="308" y="1027"/>
                  <a:pt x="331" y="1008"/>
                  <a:pt x="353" y="987"/>
                </a:cubicBezTo>
                <a:cubicBezTo>
                  <a:pt x="395" y="948"/>
                  <a:pt x="437" y="903"/>
                  <a:pt x="476" y="852"/>
                </a:cubicBezTo>
                <a:close/>
              </a:path>
            </a:pathLst>
          </a:custGeom>
          <a:solidFill>
            <a:srgbClr val="7F7F7F"/>
          </a:solidFill>
          <a:ln w="25400" cap="flat" cmpd="sng" algn="ctr">
            <a:noFill/>
            <a:prstDash val="solid"/>
          </a:ln>
          <a:effectLst/>
        </p:spPr>
        <p:style>
          <a:lnRef idx="0">
            <a:scrgbClr r="0" g="0" b="0"/>
          </a:lnRef>
          <a:fillRef idx="0">
            <a:scrgbClr r="0" g="0" b="0"/>
          </a:fillRef>
          <a:effectRef idx="0">
            <a:scrgbClr r="0" g="0" b="0"/>
          </a:effectRef>
          <a:fontRef idx="major"/>
        </p:style>
        <p:txBody>
          <a:bodyPr lIns="68574" tIns="34287" rIns="68574" bIns="34287"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77075" fontAlgn="base">
              <a:spcBef>
                <a:spcPct val="0"/>
              </a:spcBef>
              <a:spcAft>
                <a:spcPct val="0"/>
              </a:spcAft>
              <a:defRPr/>
            </a:pPr>
            <a:endParaRPr lang="en-US" kern="1200" dirty="0">
              <a:solidFill>
                <a:srgbClr val="0096D6"/>
              </a:solidFill>
              <a:latin typeface="CiscoSansTT Light"/>
              <a:ea typeface="ＭＳ Ｐゴシック" charset="0"/>
              <a:cs typeface="CiscoSansTT Light"/>
            </a:endParaRPr>
          </a:p>
        </p:txBody>
      </p:sp>
      <p:sp>
        <p:nvSpPr>
          <p:cNvPr id="358" name="Rectangle 357"/>
          <p:cNvSpPr/>
          <p:nvPr/>
        </p:nvSpPr>
        <p:spPr>
          <a:xfrm>
            <a:off x="7729508" y="2346727"/>
            <a:ext cx="1170470" cy="292173"/>
          </a:xfrm>
          <a:prstGeom prst="rect">
            <a:avLst/>
          </a:prstGeom>
          <a:no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ja-JP" altLang="en-US" sz="800" b="0" i="0" u="none" strike="noStrike" kern="1200" cap="none" spc="0" normalizeH="0" baseline="0" noProof="0" dirty="0" smtClean="0">
                <a:ln>
                  <a:noFill/>
                </a:ln>
                <a:solidFill>
                  <a:prstClr val="black"/>
                </a:solidFill>
                <a:effectLst/>
                <a:uLnTx/>
                <a:uFillTx/>
                <a:latin typeface="Calibri"/>
                <a:ea typeface="+mn-ea"/>
                <a:cs typeface="+mn-cs"/>
              </a:rPr>
              <a:t>学生課サーバ</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0" name="Group 359"/>
          <p:cNvGrpSpPr/>
          <p:nvPr/>
        </p:nvGrpSpPr>
        <p:grpSpPr>
          <a:xfrm>
            <a:off x="8134296" y="2116127"/>
            <a:ext cx="360790" cy="255921"/>
            <a:chOff x="3971927" y="1623485"/>
            <a:chExt cx="396875" cy="281517"/>
          </a:xfrm>
        </p:grpSpPr>
        <p:sp>
          <p:nvSpPr>
            <p:cNvPr id="385" name="Freeform 384"/>
            <p:cNvSpPr>
              <a:spLocks/>
            </p:cNvSpPr>
            <p:nvPr/>
          </p:nvSpPr>
          <p:spPr bwMode="auto">
            <a:xfrm>
              <a:off x="4156076" y="1708150"/>
              <a:ext cx="9525" cy="22226"/>
            </a:xfrm>
            <a:custGeom>
              <a:avLst/>
              <a:gdLst>
                <a:gd name="T0" fmla="*/ 5 w 5"/>
                <a:gd name="T1" fmla="*/ 0 h 11"/>
                <a:gd name="T2" fmla="*/ 2 w 5"/>
                <a:gd name="T3" fmla="*/ 2 h 11"/>
                <a:gd name="T4" fmla="*/ 0 w 5"/>
                <a:gd name="T5" fmla="*/ 5 h 11"/>
                <a:gd name="T6" fmla="*/ 1 w 5"/>
                <a:gd name="T7" fmla="*/ 9 h 11"/>
                <a:gd name="T8" fmla="*/ 5 w 5"/>
                <a:gd name="T9" fmla="*/ 11 h 11"/>
                <a:gd name="T10" fmla="*/ 5 w 5"/>
                <a:gd name="T11" fmla="*/ 0 h 11"/>
              </a:gdLst>
              <a:ahLst/>
              <a:cxnLst>
                <a:cxn ang="0">
                  <a:pos x="T0" y="T1"/>
                </a:cxn>
                <a:cxn ang="0">
                  <a:pos x="T2" y="T3"/>
                </a:cxn>
                <a:cxn ang="0">
                  <a:pos x="T4" y="T5"/>
                </a:cxn>
                <a:cxn ang="0">
                  <a:pos x="T6" y="T7"/>
                </a:cxn>
                <a:cxn ang="0">
                  <a:pos x="T8" y="T9"/>
                </a:cxn>
                <a:cxn ang="0">
                  <a:pos x="T10" y="T11"/>
                </a:cxn>
              </a:cxnLst>
              <a:rect l="0" t="0" r="r" b="b"/>
              <a:pathLst>
                <a:path w="5" h="11">
                  <a:moveTo>
                    <a:pt x="5" y="0"/>
                  </a:moveTo>
                  <a:cubicBezTo>
                    <a:pt x="4" y="1"/>
                    <a:pt x="2" y="1"/>
                    <a:pt x="2" y="2"/>
                  </a:cubicBezTo>
                  <a:cubicBezTo>
                    <a:pt x="1" y="3"/>
                    <a:pt x="0" y="4"/>
                    <a:pt x="0" y="5"/>
                  </a:cubicBezTo>
                  <a:cubicBezTo>
                    <a:pt x="0" y="7"/>
                    <a:pt x="1" y="8"/>
                    <a:pt x="1" y="9"/>
                  </a:cubicBezTo>
                  <a:cubicBezTo>
                    <a:pt x="2" y="9"/>
                    <a:pt x="3" y="10"/>
                    <a:pt x="5" y="11"/>
                  </a:cubicBezTo>
                  <a:lnTo>
                    <a:pt x="5" y="0"/>
                  </a:lnTo>
                  <a:close/>
                </a:path>
              </a:pathLst>
            </a:custGeom>
            <a:solidFill>
              <a:sysClr val="window" lastClr="FFFFFF">
                <a:lumMod val="50000"/>
              </a:sysClr>
            </a:solidFill>
            <a:ln>
              <a:noFill/>
            </a:ln>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86" name="Freeform 385"/>
            <p:cNvSpPr>
              <a:spLocks/>
            </p:cNvSpPr>
            <p:nvPr/>
          </p:nvSpPr>
          <p:spPr bwMode="auto">
            <a:xfrm>
              <a:off x="4171950" y="1746250"/>
              <a:ext cx="12700" cy="22226"/>
            </a:xfrm>
            <a:custGeom>
              <a:avLst/>
              <a:gdLst>
                <a:gd name="T0" fmla="*/ 6 w 6"/>
                <a:gd name="T1" fmla="*/ 5 h 11"/>
                <a:gd name="T2" fmla="*/ 5 w 6"/>
                <a:gd name="T3" fmla="*/ 2 h 11"/>
                <a:gd name="T4" fmla="*/ 0 w 6"/>
                <a:gd name="T5" fmla="*/ 0 h 11"/>
                <a:gd name="T6" fmla="*/ 0 w 6"/>
                <a:gd name="T7" fmla="*/ 11 h 11"/>
                <a:gd name="T8" fmla="*/ 5 w 6"/>
                <a:gd name="T9" fmla="*/ 9 h 11"/>
                <a:gd name="T10" fmla="*/ 6 w 6"/>
                <a:gd name="T11" fmla="*/ 5 h 11"/>
              </a:gdLst>
              <a:ahLst/>
              <a:cxnLst>
                <a:cxn ang="0">
                  <a:pos x="T0" y="T1"/>
                </a:cxn>
                <a:cxn ang="0">
                  <a:pos x="T2" y="T3"/>
                </a:cxn>
                <a:cxn ang="0">
                  <a:pos x="T4" y="T5"/>
                </a:cxn>
                <a:cxn ang="0">
                  <a:pos x="T6" y="T7"/>
                </a:cxn>
                <a:cxn ang="0">
                  <a:pos x="T8" y="T9"/>
                </a:cxn>
                <a:cxn ang="0">
                  <a:pos x="T10" y="T11"/>
                </a:cxn>
              </a:cxnLst>
              <a:rect l="0" t="0" r="r" b="b"/>
              <a:pathLst>
                <a:path w="6" h="11">
                  <a:moveTo>
                    <a:pt x="6" y="5"/>
                  </a:moveTo>
                  <a:cubicBezTo>
                    <a:pt x="6" y="4"/>
                    <a:pt x="6" y="3"/>
                    <a:pt x="5" y="2"/>
                  </a:cubicBezTo>
                  <a:cubicBezTo>
                    <a:pt x="4" y="1"/>
                    <a:pt x="2" y="0"/>
                    <a:pt x="0" y="0"/>
                  </a:cubicBezTo>
                  <a:cubicBezTo>
                    <a:pt x="0" y="11"/>
                    <a:pt x="0" y="11"/>
                    <a:pt x="0" y="11"/>
                  </a:cubicBezTo>
                  <a:cubicBezTo>
                    <a:pt x="2" y="11"/>
                    <a:pt x="4" y="10"/>
                    <a:pt x="5" y="9"/>
                  </a:cubicBezTo>
                  <a:cubicBezTo>
                    <a:pt x="6" y="8"/>
                    <a:pt x="6" y="7"/>
                    <a:pt x="6" y="5"/>
                  </a:cubicBezTo>
                  <a:close/>
                </a:path>
              </a:pathLst>
            </a:custGeom>
            <a:solidFill>
              <a:sysClr val="window" lastClr="FFFFFF">
                <a:lumMod val="50000"/>
              </a:sysClr>
            </a:solidFill>
            <a:ln>
              <a:noFill/>
            </a:ln>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87" name="Freeform 386"/>
            <p:cNvSpPr>
              <a:spLocks noEditPoints="1"/>
            </p:cNvSpPr>
            <p:nvPr/>
          </p:nvSpPr>
          <p:spPr bwMode="auto">
            <a:xfrm>
              <a:off x="4093634" y="1661585"/>
              <a:ext cx="154517" cy="154517"/>
            </a:xfrm>
            <a:custGeom>
              <a:avLst/>
              <a:gdLst>
                <a:gd name="T0" fmla="*/ 38 w 77"/>
                <a:gd name="T1" fmla="*/ 77 h 77"/>
                <a:gd name="T2" fmla="*/ 77 w 77"/>
                <a:gd name="T3" fmla="*/ 39 h 77"/>
                <a:gd name="T4" fmla="*/ 66 w 77"/>
                <a:gd name="T5" fmla="*/ 11 h 77"/>
                <a:gd name="T6" fmla="*/ 38 w 77"/>
                <a:gd name="T7" fmla="*/ 0 h 77"/>
                <a:gd name="T8" fmla="*/ 0 w 77"/>
                <a:gd name="T9" fmla="*/ 39 h 77"/>
                <a:gd name="T10" fmla="*/ 38 w 77"/>
                <a:gd name="T11" fmla="*/ 77 h 77"/>
                <a:gd name="T12" fmla="*/ 25 w 77"/>
                <a:gd name="T13" fmla="*/ 45 h 77"/>
                <a:gd name="T14" fmla="*/ 27 w 77"/>
                <a:gd name="T15" fmla="*/ 44 h 77"/>
                <a:gd name="T16" fmla="*/ 29 w 77"/>
                <a:gd name="T17" fmla="*/ 45 h 77"/>
                <a:gd name="T18" fmla="*/ 30 w 77"/>
                <a:gd name="T19" fmla="*/ 46 h 77"/>
                <a:gd name="T20" fmla="*/ 32 w 77"/>
                <a:gd name="T21" fmla="*/ 50 h 77"/>
                <a:gd name="T22" fmla="*/ 33 w 77"/>
                <a:gd name="T23" fmla="*/ 52 h 77"/>
                <a:gd name="T24" fmla="*/ 36 w 77"/>
                <a:gd name="T25" fmla="*/ 53 h 77"/>
                <a:gd name="T26" fmla="*/ 36 w 77"/>
                <a:gd name="T27" fmla="*/ 41 h 77"/>
                <a:gd name="T28" fmla="*/ 30 w 77"/>
                <a:gd name="T29" fmla="*/ 38 h 77"/>
                <a:gd name="T30" fmla="*/ 26 w 77"/>
                <a:gd name="T31" fmla="*/ 35 h 77"/>
                <a:gd name="T32" fmla="*/ 25 w 77"/>
                <a:gd name="T33" fmla="*/ 29 h 77"/>
                <a:gd name="T34" fmla="*/ 28 w 77"/>
                <a:gd name="T35" fmla="*/ 22 h 77"/>
                <a:gd name="T36" fmla="*/ 36 w 77"/>
                <a:gd name="T37" fmla="*/ 18 h 77"/>
                <a:gd name="T38" fmla="*/ 36 w 77"/>
                <a:gd name="T39" fmla="*/ 14 h 77"/>
                <a:gd name="T40" fmla="*/ 38 w 77"/>
                <a:gd name="T41" fmla="*/ 12 h 77"/>
                <a:gd name="T42" fmla="*/ 39 w 77"/>
                <a:gd name="T43" fmla="*/ 14 h 77"/>
                <a:gd name="T44" fmla="*/ 39 w 77"/>
                <a:gd name="T45" fmla="*/ 18 h 77"/>
                <a:gd name="T46" fmla="*/ 44 w 77"/>
                <a:gd name="T47" fmla="*/ 19 h 77"/>
                <a:gd name="T48" fmla="*/ 48 w 77"/>
                <a:gd name="T49" fmla="*/ 22 h 77"/>
                <a:gd name="T50" fmla="*/ 50 w 77"/>
                <a:gd name="T51" fmla="*/ 25 h 77"/>
                <a:gd name="T52" fmla="*/ 50 w 77"/>
                <a:gd name="T53" fmla="*/ 28 h 77"/>
                <a:gd name="T54" fmla="*/ 50 w 77"/>
                <a:gd name="T55" fmla="*/ 30 h 77"/>
                <a:gd name="T56" fmla="*/ 47 w 77"/>
                <a:gd name="T57" fmla="*/ 31 h 77"/>
                <a:gd name="T58" fmla="*/ 44 w 77"/>
                <a:gd name="T59" fmla="*/ 28 h 77"/>
                <a:gd name="T60" fmla="*/ 39 w 77"/>
                <a:gd name="T61" fmla="*/ 24 h 77"/>
                <a:gd name="T62" fmla="*/ 39 w 77"/>
                <a:gd name="T63" fmla="*/ 35 h 77"/>
                <a:gd name="T64" fmla="*/ 45 w 77"/>
                <a:gd name="T65" fmla="*/ 36 h 77"/>
                <a:gd name="T66" fmla="*/ 48 w 77"/>
                <a:gd name="T67" fmla="*/ 38 h 77"/>
                <a:gd name="T68" fmla="*/ 51 w 77"/>
                <a:gd name="T69" fmla="*/ 42 h 77"/>
                <a:gd name="T70" fmla="*/ 52 w 77"/>
                <a:gd name="T71" fmla="*/ 47 h 77"/>
                <a:gd name="T72" fmla="*/ 50 w 77"/>
                <a:gd name="T73" fmla="*/ 52 h 77"/>
                <a:gd name="T74" fmla="*/ 46 w 77"/>
                <a:gd name="T75" fmla="*/ 57 h 77"/>
                <a:gd name="T76" fmla="*/ 39 w 77"/>
                <a:gd name="T77" fmla="*/ 59 h 77"/>
                <a:gd name="T78" fmla="*/ 39 w 77"/>
                <a:gd name="T79" fmla="*/ 63 h 77"/>
                <a:gd name="T80" fmla="*/ 39 w 77"/>
                <a:gd name="T81" fmla="*/ 65 h 77"/>
                <a:gd name="T82" fmla="*/ 38 w 77"/>
                <a:gd name="T83" fmla="*/ 66 h 77"/>
                <a:gd name="T84" fmla="*/ 36 w 77"/>
                <a:gd name="T85" fmla="*/ 65 h 77"/>
                <a:gd name="T86" fmla="*/ 36 w 77"/>
                <a:gd name="T87" fmla="*/ 64 h 77"/>
                <a:gd name="T88" fmla="*/ 36 w 77"/>
                <a:gd name="T89" fmla="*/ 59 h 77"/>
                <a:gd name="T90" fmla="*/ 31 w 77"/>
                <a:gd name="T91" fmla="*/ 57 h 77"/>
                <a:gd name="T92" fmla="*/ 27 w 77"/>
                <a:gd name="T93" fmla="*/ 54 h 77"/>
                <a:gd name="T94" fmla="*/ 24 w 77"/>
                <a:gd name="T95" fmla="*/ 51 h 77"/>
                <a:gd name="T96" fmla="*/ 24 w 77"/>
                <a:gd name="T97" fmla="*/ 47 h 77"/>
                <a:gd name="T98" fmla="*/ 25 w 77"/>
                <a:gd name="T99" fmla="*/ 4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7" h="77">
                  <a:moveTo>
                    <a:pt x="38" y="77"/>
                  </a:moveTo>
                  <a:cubicBezTo>
                    <a:pt x="60" y="77"/>
                    <a:pt x="77" y="60"/>
                    <a:pt x="77" y="39"/>
                  </a:cubicBezTo>
                  <a:cubicBezTo>
                    <a:pt x="77" y="28"/>
                    <a:pt x="73" y="19"/>
                    <a:pt x="66" y="11"/>
                  </a:cubicBezTo>
                  <a:cubicBezTo>
                    <a:pt x="58" y="4"/>
                    <a:pt x="49" y="0"/>
                    <a:pt x="38" y="0"/>
                  </a:cubicBezTo>
                  <a:cubicBezTo>
                    <a:pt x="17" y="0"/>
                    <a:pt x="0" y="17"/>
                    <a:pt x="0" y="39"/>
                  </a:cubicBezTo>
                  <a:cubicBezTo>
                    <a:pt x="0" y="60"/>
                    <a:pt x="17" y="77"/>
                    <a:pt x="38" y="77"/>
                  </a:cubicBezTo>
                  <a:close/>
                  <a:moveTo>
                    <a:pt x="25" y="45"/>
                  </a:moveTo>
                  <a:cubicBezTo>
                    <a:pt x="25" y="44"/>
                    <a:pt x="26" y="44"/>
                    <a:pt x="27" y="44"/>
                  </a:cubicBezTo>
                  <a:cubicBezTo>
                    <a:pt x="28" y="44"/>
                    <a:pt x="29" y="44"/>
                    <a:pt x="29" y="45"/>
                  </a:cubicBezTo>
                  <a:cubicBezTo>
                    <a:pt x="30" y="45"/>
                    <a:pt x="30" y="45"/>
                    <a:pt x="30" y="46"/>
                  </a:cubicBezTo>
                  <a:cubicBezTo>
                    <a:pt x="31" y="48"/>
                    <a:pt x="31" y="49"/>
                    <a:pt x="32" y="50"/>
                  </a:cubicBezTo>
                  <a:cubicBezTo>
                    <a:pt x="32" y="50"/>
                    <a:pt x="32" y="51"/>
                    <a:pt x="33" y="52"/>
                  </a:cubicBezTo>
                  <a:cubicBezTo>
                    <a:pt x="34" y="52"/>
                    <a:pt x="35" y="53"/>
                    <a:pt x="36" y="53"/>
                  </a:cubicBezTo>
                  <a:cubicBezTo>
                    <a:pt x="36" y="41"/>
                    <a:pt x="36" y="41"/>
                    <a:pt x="36" y="41"/>
                  </a:cubicBezTo>
                  <a:cubicBezTo>
                    <a:pt x="34" y="40"/>
                    <a:pt x="32" y="39"/>
                    <a:pt x="30" y="38"/>
                  </a:cubicBezTo>
                  <a:cubicBezTo>
                    <a:pt x="28" y="38"/>
                    <a:pt x="27" y="36"/>
                    <a:pt x="26" y="35"/>
                  </a:cubicBezTo>
                  <a:cubicBezTo>
                    <a:pt x="25" y="33"/>
                    <a:pt x="25" y="32"/>
                    <a:pt x="25" y="29"/>
                  </a:cubicBezTo>
                  <a:cubicBezTo>
                    <a:pt x="25" y="26"/>
                    <a:pt x="26" y="24"/>
                    <a:pt x="28" y="22"/>
                  </a:cubicBezTo>
                  <a:cubicBezTo>
                    <a:pt x="30" y="20"/>
                    <a:pt x="32" y="19"/>
                    <a:pt x="36" y="18"/>
                  </a:cubicBezTo>
                  <a:cubicBezTo>
                    <a:pt x="36" y="14"/>
                    <a:pt x="36" y="14"/>
                    <a:pt x="36" y="14"/>
                  </a:cubicBezTo>
                  <a:cubicBezTo>
                    <a:pt x="36" y="13"/>
                    <a:pt x="37" y="12"/>
                    <a:pt x="38" y="12"/>
                  </a:cubicBezTo>
                  <a:cubicBezTo>
                    <a:pt x="39" y="12"/>
                    <a:pt x="39" y="13"/>
                    <a:pt x="39" y="14"/>
                  </a:cubicBezTo>
                  <a:cubicBezTo>
                    <a:pt x="39" y="18"/>
                    <a:pt x="39" y="18"/>
                    <a:pt x="39" y="18"/>
                  </a:cubicBezTo>
                  <a:cubicBezTo>
                    <a:pt x="41" y="18"/>
                    <a:pt x="43" y="19"/>
                    <a:pt x="44" y="19"/>
                  </a:cubicBezTo>
                  <a:cubicBezTo>
                    <a:pt x="46" y="20"/>
                    <a:pt x="47" y="21"/>
                    <a:pt x="48" y="22"/>
                  </a:cubicBezTo>
                  <a:cubicBezTo>
                    <a:pt x="49" y="23"/>
                    <a:pt x="49" y="24"/>
                    <a:pt x="50" y="25"/>
                  </a:cubicBezTo>
                  <a:cubicBezTo>
                    <a:pt x="50" y="26"/>
                    <a:pt x="50" y="27"/>
                    <a:pt x="50" y="28"/>
                  </a:cubicBezTo>
                  <a:cubicBezTo>
                    <a:pt x="50" y="28"/>
                    <a:pt x="50" y="29"/>
                    <a:pt x="50" y="30"/>
                  </a:cubicBezTo>
                  <a:cubicBezTo>
                    <a:pt x="49" y="30"/>
                    <a:pt x="48" y="31"/>
                    <a:pt x="47" y="31"/>
                  </a:cubicBezTo>
                  <a:cubicBezTo>
                    <a:pt x="45" y="31"/>
                    <a:pt x="44" y="30"/>
                    <a:pt x="44" y="28"/>
                  </a:cubicBezTo>
                  <a:cubicBezTo>
                    <a:pt x="43" y="26"/>
                    <a:pt x="42" y="24"/>
                    <a:pt x="39" y="24"/>
                  </a:cubicBezTo>
                  <a:cubicBezTo>
                    <a:pt x="39" y="35"/>
                    <a:pt x="39" y="35"/>
                    <a:pt x="39" y="35"/>
                  </a:cubicBezTo>
                  <a:cubicBezTo>
                    <a:pt x="42" y="35"/>
                    <a:pt x="43" y="36"/>
                    <a:pt x="45" y="36"/>
                  </a:cubicBezTo>
                  <a:cubicBezTo>
                    <a:pt x="46" y="37"/>
                    <a:pt x="47" y="38"/>
                    <a:pt x="48" y="38"/>
                  </a:cubicBezTo>
                  <a:cubicBezTo>
                    <a:pt x="49" y="39"/>
                    <a:pt x="50" y="41"/>
                    <a:pt x="51" y="42"/>
                  </a:cubicBezTo>
                  <a:cubicBezTo>
                    <a:pt x="51" y="43"/>
                    <a:pt x="52" y="45"/>
                    <a:pt x="52" y="47"/>
                  </a:cubicBezTo>
                  <a:cubicBezTo>
                    <a:pt x="52" y="49"/>
                    <a:pt x="51" y="50"/>
                    <a:pt x="50" y="52"/>
                  </a:cubicBezTo>
                  <a:cubicBezTo>
                    <a:pt x="49" y="54"/>
                    <a:pt x="48" y="55"/>
                    <a:pt x="46" y="57"/>
                  </a:cubicBezTo>
                  <a:cubicBezTo>
                    <a:pt x="44" y="58"/>
                    <a:pt x="42" y="58"/>
                    <a:pt x="39" y="59"/>
                  </a:cubicBezTo>
                  <a:cubicBezTo>
                    <a:pt x="39" y="63"/>
                    <a:pt x="39" y="63"/>
                    <a:pt x="39" y="63"/>
                  </a:cubicBezTo>
                  <a:cubicBezTo>
                    <a:pt x="39" y="64"/>
                    <a:pt x="39" y="65"/>
                    <a:pt x="39" y="65"/>
                  </a:cubicBezTo>
                  <a:cubicBezTo>
                    <a:pt x="39" y="66"/>
                    <a:pt x="39" y="66"/>
                    <a:pt x="38" y="66"/>
                  </a:cubicBezTo>
                  <a:cubicBezTo>
                    <a:pt x="37" y="66"/>
                    <a:pt x="37" y="66"/>
                    <a:pt x="36" y="65"/>
                  </a:cubicBezTo>
                  <a:cubicBezTo>
                    <a:pt x="36" y="65"/>
                    <a:pt x="36" y="64"/>
                    <a:pt x="36" y="64"/>
                  </a:cubicBezTo>
                  <a:cubicBezTo>
                    <a:pt x="36" y="59"/>
                    <a:pt x="36" y="59"/>
                    <a:pt x="36" y="59"/>
                  </a:cubicBezTo>
                  <a:cubicBezTo>
                    <a:pt x="34" y="58"/>
                    <a:pt x="32" y="58"/>
                    <a:pt x="31" y="57"/>
                  </a:cubicBezTo>
                  <a:cubicBezTo>
                    <a:pt x="29" y="56"/>
                    <a:pt x="28" y="56"/>
                    <a:pt x="27" y="54"/>
                  </a:cubicBezTo>
                  <a:cubicBezTo>
                    <a:pt x="26" y="53"/>
                    <a:pt x="25" y="52"/>
                    <a:pt x="24" y="51"/>
                  </a:cubicBezTo>
                  <a:cubicBezTo>
                    <a:pt x="24" y="50"/>
                    <a:pt x="24" y="49"/>
                    <a:pt x="24" y="47"/>
                  </a:cubicBezTo>
                  <a:cubicBezTo>
                    <a:pt x="24" y="46"/>
                    <a:pt x="24" y="46"/>
                    <a:pt x="25" y="45"/>
                  </a:cubicBezTo>
                  <a:close/>
                </a:path>
              </a:pathLst>
            </a:custGeom>
            <a:solidFill>
              <a:sysClr val="window" lastClr="FFFFFF">
                <a:lumMod val="50000"/>
              </a:sysClr>
            </a:solidFill>
            <a:ln>
              <a:noFill/>
            </a:ln>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88" name="Freeform 387"/>
            <p:cNvSpPr>
              <a:spLocks noEditPoints="1"/>
            </p:cNvSpPr>
            <p:nvPr/>
          </p:nvSpPr>
          <p:spPr bwMode="auto">
            <a:xfrm>
              <a:off x="3971927" y="1623485"/>
              <a:ext cx="396875" cy="281517"/>
            </a:xfrm>
            <a:custGeom>
              <a:avLst/>
              <a:gdLst>
                <a:gd name="T0" fmla="*/ 196 w 198"/>
                <a:gd name="T1" fmla="*/ 2 h 140"/>
                <a:gd name="T2" fmla="*/ 191 w 198"/>
                <a:gd name="T3" fmla="*/ 0 h 140"/>
                <a:gd name="T4" fmla="*/ 7 w 198"/>
                <a:gd name="T5" fmla="*/ 0 h 140"/>
                <a:gd name="T6" fmla="*/ 0 w 198"/>
                <a:gd name="T7" fmla="*/ 7 h 140"/>
                <a:gd name="T8" fmla="*/ 0 w 198"/>
                <a:gd name="T9" fmla="*/ 108 h 140"/>
                <a:gd name="T10" fmla="*/ 7 w 198"/>
                <a:gd name="T11" fmla="*/ 115 h 140"/>
                <a:gd name="T12" fmla="*/ 19 w 198"/>
                <a:gd name="T13" fmla="*/ 115 h 140"/>
                <a:gd name="T14" fmla="*/ 175 w 198"/>
                <a:gd name="T15" fmla="*/ 140 h 140"/>
                <a:gd name="T16" fmla="*/ 176 w 198"/>
                <a:gd name="T17" fmla="*/ 140 h 140"/>
                <a:gd name="T18" fmla="*/ 180 w 198"/>
                <a:gd name="T19" fmla="*/ 139 h 140"/>
                <a:gd name="T20" fmla="*/ 183 w 198"/>
                <a:gd name="T21" fmla="*/ 134 h 140"/>
                <a:gd name="T22" fmla="*/ 186 w 198"/>
                <a:gd name="T23" fmla="*/ 115 h 140"/>
                <a:gd name="T24" fmla="*/ 191 w 198"/>
                <a:gd name="T25" fmla="*/ 115 h 140"/>
                <a:gd name="T26" fmla="*/ 198 w 198"/>
                <a:gd name="T27" fmla="*/ 108 h 140"/>
                <a:gd name="T28" fmla="*/ 198 w 198"/>
                <a:gd name="T29" fmla="*/ 7 h 140"/>
                <a:gd name="T30" fmla="*/ 196 w 198"/>
                <a:gd name="T31" fmla="*/ 2 h 140"/>
                <a:gd name="T32" fmla="*/ 170 w 198"/>
                <a:gd name="T33" fmla="*/ 125 h 140"/>
                <a:gd name="T34" fmla="*/ 106 w 198"/>
                <a:gd name="T35" fmla="*/ 115 h 140"/>
                <a:gd name="T36" fmla="*/ 172 w 198"/>
                <a:gd name="T37" fmla="*/ 115 h 140"/>
                <a:gd name="T38" fmla="*/ 170 w 198"/>
                <a:gd name="T39" fmla="*/ 125 h 140"/>
                <a:gd name="T40" fmla="*/ 184 w 198"/>
                <a:gd name="T41" fmla="*/ 101 h 140"/>
                <a:gd name="T42" fmla="*/ 14 w 198"/>
                <a:gd name="T43" fmla="*/ 101 h 140"/>
                <a:gd name="T44" fmla="*/ 14 w 198"/>
                <a:gd name="T45" fmla="*/ 14 h 140"/>
                <a:gd name="T46" fmla="*/ 184 w 198"/>
                <a:gd name="T47" fmla="*/ 14 h 140"/>
                <a:gd name="T48" fmla="*/ 184 w 198"/>
                <a:gd name="T49" fmla="*/ 101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98" h="140">
                  <a:moveTo>
                    <a:pt x="196" y="2"/>
                  </a:moveTo>
                  <a:cubicBezTo>
                    <a:pt x="195" y="1"/>
                    <a:pt x="193" y="0"/>
                    <a:pt x="191" y="0"/>
                  </a:cubicBezTo>
                  <a:cubicBezTo>
                    <a:pt x="7" y="0"/>
                    <a:pt x="7" y="0"/>
                    <a:pt x="7" y="0"/>
                  </a:cubicBezTo>
                  <a:cubicBezTo>
                    <a:pt x="4" y="0"/>
                    <a:pt x="0" y="3"/>
                    <a:pt x="0" y="7"/>
                  </a:cubicBezTo>
                  <a:cubicBezTo>
                    <a:pt x="0" y="108"/>
                    <a:pt x="0" y="108"/>
                    <a:pt x="0" y="108"/>
                  </a:cubicBezTo>
                  <a:cubicBezTo>
                    <a:pt x="0" y="112"/>
                    <a:pt x="4" y="115"/>
                    <a:pt x="7" y="115"/>
                  </a:cubicBezTo>
                  <a:cubicBezTo>
                    <a:pt x="19" y="115"/>
                    <a:pt x="19" y="115"/>
                    <a:pt x="19" y="115"/>
                  </a:cubicBezTo>
                  <a:cubicBezTo>
                    <a:pt x="175" y="140"/>
                    <a:pt x="175" y="140"/>
                    <a:pt x="175" y="140"/>
                  </a:cubicBezTo>
                  <a:cubicBezTo>
                    <a:pt x="175" y="140"/>
                    <a:pt x="175" y="140"/>
                    <a:pt x="176" y="140"/>
                  </a:cubicBezTo>
                  <a:cubicBezTo>
                    <a:pt x="177" y="140"/>
                    <a:pt x="179" y="140"/>
                    <a:pt x="180" y="139"/>
                  </a:cubicBezTo>
                  <a:cubicBezTo>
                    <a:pt x="181" y="138"/>
                    <a:pt x="182" y="136"/>
                    <a:pt x="183" y="134"/>
                  </a:cubicBezTo>
                  <a:cubicBezTo>
                    <a:pt x="183" y="134"/>
                    <a:pt x="184" y="122"/>
                    <a:pt x="186" y="115"/>
                  </a:cubicBezTo>
                  <a:cubicBezTo>
                    <a:pt x="191" y="115"/>
                    <a:pt x="191" y="115"/>
                    <a:pt x="191" y="115"/>
                  </a:cubicBezTo>
                  <a:cubicBezTo>
                    <a:pt x="195" y="115"/>
                    <a:pt x="198" y="112"/>
                    <a:pt x="198" y="108"/>
                  </a:cubicBezTo>
                  <a:cubicBezTo>
                    <a:pt x="198" y="7"/>
                    <a:pt x="198" y="7"/>
                    <a:pt x="198" y="7"/>
                  </a:cubicBezTo>
                  <a:cubicBezTo>
                    <a:pt x="198" y="5"/>
                    <a:pt x="197" y="3"/>
                    <a:pt x="196" y="2"/>
                  </a:cubicBezTo>
                  <a:close/>
                  <a:moveTo>
                    <a:pt x="170" y="125"/>
                  </a:moveTo>
                  <a:cubicBezTo>
                    <a:pt x="106" y="115"/>
                    <a:pt x="106" y="115"/>
                    <a:pt x="106" y="115"/>
                  </a:cubicBezTo>
                  <a:cubicBezTo>
                    <a:pt x="172" y="115"/>
                    <a:pt x="172" y="115"/>
                    <a:pt x="172" y="115"/>
                  </a:cubicBezTo>
                  <a:cubicBezTo>
                    <a:pt x="171" y="120"/>
                    <a:pt x="170" y="123"/>
                    <a:pt x="170" y="125"/>
                  </a:cubicBezTo>
                  <a:close/>
                  <a:moveTo>
                    <a:pt x="184" y="101"/>
                  </a:moveTo>
                  <a:cubicBezTo>
                    <a:pt x="14" y="101"/>
                    <a:pt x="14" y="101"/>
                    <a:pt x="14" y="101"/>
                  </a:cubicBezTo>
                  <a:cubicBezTo>
                    <a:pt x="14" y="14"/>
                    <a:pt x="14" y="14"/>
                    <a:pt x="14" y="14"/>
                  </a:cubicBezTo>
                  <a:cubicBezTo>
                    <a:pt x="184" y="14"/>
                    <a:pt x="184" y="14"/>
                    <a:pt x="184" y="14"/>
                  </a:cubicBezTo>
                  <a:lnTo>
                    <a:pt x="184" y="101"/>
                  </a:lnTo>
                  <a:close/>
                </a:path>
              </a:pathLst>
            </a:custGeom>
            <a:solidFill>
              <a:sysClr val="window" lastClr="FFFFFF">
                <a:lumMod val="50000"/>
              </a:sysClr>
            </a:solidFill>
            <a:ln>
              <a:noFill/>
            </a:ln>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grpSp>
      <p:grpSp>
        <p:nvGrpSpPr>
          <p:cNvPr id="361" name="Group 360"/>
          <p:cNvGrpSpPr/>
          <p:nvPr/>
        </p:nvGrpSpPr>
        <p:grpSpPr>
          <a:xfrm>
            <a:off x="8169918" y="631994"/>
            <a:ext cx="287031" cy="286831"/>
            <a:chOff x="3016278" y="1347247"/>
            <a:chExt cx="287031" cy="286831"/>
          </a:xfrm>
        </p:grpSpPr>
        <p:sp>
          <p:nvSpPr>
            <p:cNvPr id="383" name="Freeform 382"/>
            <p:cNvSpPr>
              <a:spLocks noChangeAspect="1"/>
            </p:cNvSpPr>
            <p:nvPr/>
          </p:nvSpPr>
          <p:spPr bwMode="auto">
            <a:xfrm>
              <a:off x="3016278" y="1347247"/>
              <a:ext cx="218374" cy="241578"/>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ysClr val="window" lastClr="FFFFFF">
                <a:lumMod val="50000"/>
              </a:sysClr>
            </a:solidFill>
            <a:ln>
              <a:noFill/>
            </a:ln>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ＭＳ Ｐゴシック" charset="0"/>
              </a:endParaRPr>
            </a:p>
          </p:txBody>
        </p:sp>
        <p:sp>
          <p:nvSpPr>
            <p:cNvPr id="384" name="Freeform 383"/>
            <p:cNvSpPr>
              <a:spLocks noChangeAspect="1"/>
            </p:cNvSpPr>
            <p:nvPr/>
          </p:nvSpPr>
          <p:spPr bwMode="auto">
            <a:xfrm>
              <a:off x="3084935" y="1392500"/>
              <a:ext cx="218374" cy="241578"/>
            </a:xfrm>
            <a:custGeom>
              <a:avLst/>
              <a:gdLst>
                <a:gd name="T0" fmla="*/ 109 w 581"/>
                <a:gd name="T1" fmla="*/ 227 h 711"/>
                <a:gd name="T2" fmla="*/ 101 w 581"/>
                <a:gd name="T3" fmla="*/ 228 h 711"/>
                <a:gd name="T4" fmla="*/ 93 w 581"/>
                <a:gd name="T5" fmla="*/ 235 h 711"/>
                <a:gd name="T6" fmla="*/ 88 w 581"/>
                <a:gd name="T7" fmla="*/ 255 h 711"/>
                <a:gd name="T8" fmla="*/ 90 w 581"/>
                <a:gd name="T9" fmla="*/ 289 h 711"/>
                <a:gd name="T10" fmla="*/ 96 w 581"/>
                <a:gd name="T11" fmla="*/ 310 h 711"/>
                <a:gd name="T12" fmla="*/ 114 w 581"/>
                <a:gd name="T13" fmla="*/ 340 h 711"/>
                <a:gd name="T14" fmla="*/ 129 w 581"/>
                <a:gd name="T15" fmla="*/ 351 h 711"/>
                <a:gd name="T16" fmla="*/ 137 w 581"/>
                <a:gd name="T17" fmla="*/ 352 h 711"/>
                <a:gd name="T18" fmla="*/ 148 w 581"/>
                <a:gd name="T19" fmla="*/ 375 h 711"/>
                <a:gd name="T20" fmla="*/ 176 w 581"/>
                <a:gd name="T21" fmla="*/ 437 h 711"/>
                <a:gd name="T22" fmla="*/ 181 w 581"/>
                <a:gd name="T23" fmla="*/ 476 h 711"/>
                <a:gd name="T24" fmla="*/ 180 w 581"/>
                <a:gd name="T25" fmla="*/ 526 h 711"/>
                <a:gd name="T26" fmla="*/ 176 w 581"/>
                <a:gd name="T27" fmla="*/ 539 h 711"/>
                <a:gd name="T28" fmla="*/ 162 w 581"/>
                <a:gd name="T29" fmla="*/ 553 h 711"/>
                <a:gd name="T30" fmla="*/ 109 w 581"/>
                <a:gd name="T31" fmla="*/ 581 h 711"/>
                <a:gd name="T32" fmla="*/ 0 w 581"/>
                <a:gd name="T33" fmla="*/ 622 h 711"/>
                <a:gd name="T34" fmla="*/ 581 w 581"/>
                <a:gd name="T35" fmla="*/ 621 h 711"/>
                <a:gd name="T36" fmla="*/ 498 w 581"/>
                <a:gd name="T37" fmla="*/ 591 h 711"/>
                <a:gd name="T38" fmla="*/ 427 w 581"/>
                <a:gd name="T39" fmla="*/ 558 h 711"/>
                <a:gd name="T40" fmla="*/ 407 w 581"/>
                <a:gd name="T41" fmla="*/ 544 h 711"/>
                <a:gd name="T42" fmla="*/ 402 w 581"/>
                <a:gd name="T43" fmla="*/ 533 h 711"/>
                <a:gd name="T44" fmla="*/ 398 w 581"/>
                <a:gd name="T45" fmla="*/ 493 h 711"/>
                <a:gd name="T46" fmla="*/ 404 w 581"/>
                <a:gd name="T47" fmla="*/ 437 h 711"/>
                <a:gd name="T48" fmla="*/ 425 w 581"/>
                <a:gd name="T49" fmla="*/ 397 h 711"/>
                <a:gd name="T50" fmla="*/ 441 w 581"/>
                <a:gd name="T51" fmla="*/ 352 h 711"/>
                <a:gd name="T52" fmla="*/ 447 w 581"/>
                <a:gd name="T53" fmla="*/ 352 h 711"/>
                <a:gd name="T54" fmla="*/ 459 w 581"/>
                <a:gd name="T55" fmla="*/ 346 h 711"/>
                <a:gd name="T56" fmla="*/ 479 w 581"/>
                <a:gd name="T57" fmla="*/ 321 h 711"/>
                <a:gd name="T58" fmla="*/ 490 w 581"/>
                <a:gd name="T59" fmla="*/ 289 h 711"/>
                <a:gd name="T60" fmla="*/ 492 w 581"/>
                <a:gd name="T61" fmla="*/ 265 h 711"/>
                <a:gd name="T62" fmla="*/ 489 w 581"/>
                <a:gd name="T63" fmla="*/ 238 h 711"/>
                <a:gd name="T64" fmla="*/ 479 w 581"/>
                <a:gd name="T65" fmla="*/ 228 h 711"/>
                <a:gd name="T66" fmla="*/ 472 w 581"/>
                <a:gd name="T67" fmla="*/ 227 h 711"/>
                <a:gd name="T68" fmla="*/ 471 w 581"/>
                <a:gd name="T69" fmla="*/ 218 h 711"/>
                <a:gd name="T70" fmla="*/ 477 w 581"/>
                <a:gd name="T71" fmla="*/ 187 h 711"/>
                <a:gd name="T72" fmla="*/ 472 w 581"/>
                <a:gd name="T73" fmla="*/ 128 h 711"/>
                <a:gd name="T74" fmla="*/ 447 w 581"/>
                <a:gd name="T75" fmla="*/ 73 h 711"/>
                <a:gd name="T76" fmla="*/ 428 w 581"/>
                <a:gd name="T77" fmla="*/ 51 h 711"/>
                <a:gd name="T78" fmla="*/ 403 w 581"/>
                <a:gd name="T79" fmla="*/ 31 h 711"/>
                <a:gd name="T80" fmla="*/ 374 w 581"/>
                <a:gd name="T81" fmla="*/ 16 h 711"/>
                <a:gd name="T82" fmla="*/ 340 w 581"/>
                <a:gd name="T83" fmla="*/ 5 h 711"/>
                <a:gd name="T84" fmla="*/ 303 w 581"/>
                <a:gd name="T85" fmla="*/ 0 h 711"/>
                <a:gd name="T86" fmla="*/ 277 w 581"/>
                <a:gd name="T87" fmla="*/ 0 h 711"/>
                <a:gd name="T88" fmla="*/ 240 w 581"/>
                <a:gd name="T89" fmla="*/ 5 h 711"/>
                <a:gd name="T90" fmla="*/ 206 w 581"/>
                <a:gd name="T91" fmla="*/ 16 h 711"/>
                <a:gd name="T92" fmla="*/ 177 w 581"/>
                <a:gd name="T93" fmla="*/ 31 h 711"/>
                <a:gd name="T94" fmla="*/ 153 w 581"/>
                <a:gd name="T95" fmla="*/ 51 h 711"/>
                <a:gd name="T96" fmla="*/ 133 w 581"/>
                <a:gd name="T97" fmla="*/ 73 h 711"/>
                <a:gd name="T98" fmla="*/ 109 w 581"/>
                <a:gd name="T99" fmla="*/ 128 h 711"/>
                <a:gd name="T100" fmla="*/ 103 w 581"/>
                <a:gd name="T101" fmla="*/ 187 h 711"/>
                <a:gd name="T102" fmla="*/ 110 w 581"/>
                <a:gd name="T103" fmla="*/ 218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1" h="711">
                  <a:moveTo>
                    <a:pt x="114" y="228"/>
                  </a:moveTo>
                  <a:lnTo>
                    <a:pt x="114" y="228"/>
                  </a:lnTo>
                  <a:lnTo>
                    <a:pt x="109" y="227"/>
                  </a:lnTo>
                  <a:lnTo>
                    <a:pt x="109" y="227"/>
                  </a:lnTo>
                  <a:lnTo>
                    <a:pt x="104" y="227"/>
                  </a:lnTo>
                  <a:lnTo>
                    <a:pt x="101" y="228"/>
                  </a:lnTo>
                  <a:lnTo>
                    <a:pt x="98" y="230"/>
                  </a:lnTo>
                  <a:lnTo>
                    <a:pt x="95" y="232"/>
                  </a:lnTo>
                  <a:lnTo>
                    <a:pt x="93" y="235"/>
                  </a:lnTo>
                  <a:lnTo>
                    <a:pt x="91" y="238"/>
                  </a:lnTo>
                  <a:lnTo>
                    <a:pt x="89" y="246"/>
                  </a:lnTo>
                  <a:lnTo>
                    <a:pt x="88" y="255"/>
                  </a:lnTo>
                  <a:lnTo>
                    <a:pt x="88" y="265"/>
                  </a:lnTo>
                  <a:lnTo>
                    <a:pt x="89" y="276"/>
                  </a:lnTo>
                  <a:lnTo>
                    <a:pt x="90" y="289"/>
                  </a:lnTo>
                  <a:lnTo>
                    <a:pt x="90" y="289"/>
                  </a:lnTo>
                  <a:lnTo>
                    <a:pt x="93" y="300"/>
                  </a:lnTo>
                  <a:lnTo>
                    <a:pt x="96" y="310"/>
                  </a:lnTo>
                  <a:lnTo>
                    <a:pt x="101" y="321"/>
                  </a:lnTo>
                  <a:lnTo>
                    <a:pt x="107" y="332"/>
                  </a:lnTo>
                  <a:lnTo>
                    <a:pt x="114" y="340"/>
                  </a:lnTo>
                  <a:lnTo>
                    <a:pt x="121" y="346"/>
                  </a:lnTo>
                  <a:lnTo>
                    <a:pt x="125" y="349"/>
                  </a:lnTo>
                  <a:lnTo>
                    <a:pt x="129" y="351"/>
                  </a:lnTo>
                  <a:lnTo>
                    <a:pt x="133" y="352"/>
                  </a:lnTo>
                  <a:lnTo>
                    <a:pt x="137" y="352"/>
                  </a:lnTo>
                  <a:lnTo>
                    <a:pt x="137" y="352"/>
                  </a:lnTo>
                  <a:lnTo>
                    <a:pt x="139" y="352"/>
                  </a:lnTo>
                  <a:lnTo>
                    <a:pt x="139" y="352"/>
                  </a:lnTo>
                  <a:lnTo>
                    <a:pt x="148" y="375"/>
                  </a:lnTo>
                  <a:lnTo>
                    <a:pt x="156" y="397"/>
                  </a:lnTo>
                  <a:lnTo>
                    <a:pt x="166" y="418"/>
                  </a:lnTo>
                  <a:lnTo>
                    <a:pt x="176" y="437"/>
                  </a:lnTo>
                  <a:lnTo>
                    <a:pt x="176" y="437"/>
                  </a:lnTo>
                  <a:lnTo>
                    <a:pt x="178" y="449"/>
                  </a:lnTo>
                  <a:lnTo>
                    <a:pt x="181" y="476"/>
                  </a:lnTo>
                  <a:lnTo>
                    <a:pt x="182" y="493"/>
                  </a:lnTo>
                  <a:lnTo>
                    <a:pt x="182" y="509"/>
                  </a:lnTo>
                  <a:lnTo>
                    <a:pt x="180" y="526"/>
                  </a:lnTo>
                  <a:lnTo>
                    <a:pt x="179" y="533"/>
                  </a:lnTo>
                  <a:lnTo>
                    <a:pt x="176" y="539"/>
                  </a:lnTo>
                  <a:lnTo>
                    <a:pt x="176" y="539"/>
                  </a:lnTo>
                  <a:lnTo>
                    <a:pt x="174" y="544"/>
                  </a:lnTo>
                  <a:lnTo>
                    <a:pt x="169" y="548"/>
                  </a:lnTo>
                  <a:lnTo>
                    <a:pt x="162" y="553"/>
                  </a:lnTo>
                  <a:lnTo>
                    <a:pt x="154" y="558"/>
                  </a:lnTo>
                  <a:lnTo>
                    <a:pt x="133" y="570"/>
                  </a:lnTo>
                  <a:lnTo>
                    <a:pt x="109" y="581"/>
                  </a:lnTo>
                  <a:lnTo>
                    <a:pt x="82" y="592"/>
                  </a:lnTo>
                  <a:lnTo>
                    <a:pt x="53" y="603"/>
                  </a:lnTo>
                  <a:lnTo>
                    <a:pt x="0" y="622"/>
                  </a:lnTo>
                  <a:lnTo>
                    <a:pt x="0" y="711"/>
                  </a:lnTo>
                  <a:lnTo>
                    <a:pt x="581" y="711"/>
                  </a:lnTo>
                  <a:lnTo>
                    <a:pt x="581" y="621"/>
                  </a:lnTo>
                  <a:lnTo>
                    <a:pt x="581" y="621"/>
                  </a:lnTo>
                  <a:lnTo>
                    <a:pt x="527" y="603"/>
                  </a:lnTo>
                  <a:lnTo>
                    <a:pt x="498" y="591"/>
                  </a:lnTo>
                  <a:lnTo>
                    <a:pt x="472" y="581"/>
                  </a:lnTo>
                  <a:lnTo>
                    <a:pt x="447" y="570"/>
                  </a:lnTo>
                  <a:lnTo>
                    <a:pt x="427" y="558"/>
                  </a:lnTo>
                  <a:lnTo>
                    <a:pt x="418" y="553"/>
                  </a:lnTo>
                  <a:lnTo>
                    <a:pt x="411" y="548"/>
                  </a:lnTo>
                  <a:lnTo>
                    <a:pt x="407" y="544"/>
                  </a:lnTo>
                  <a:lnTo>
                    <a:pt x="404" y="539"/>
                  </a:lnTo>
                  <a:lnTo>
                    <a:pt x="404" y="539"/>
                  </a:lnTo>
                  <a:lnTo>
                    <a:pt x="402" y="533"/>
                  </a:lnTo>
                  <a:lnTo>
                    <a:pt x="400" y="526"/>
                  </a:lnTo>
                  <a:lnTo>
                    <a:pt x="398" y="509"/>
                  </a:lnTo>
                  <a:lnTo>
                    <a:pt x="398" y="493"/>
                  </a:lnTo>
                  <a:lnTo>
                    <a:pt x="399" y="476"/>
                  </a:lnTo>
                  <a:lnTo>
                    <a:pt x="402" y="449"/>
                  </a:lnTo>
                  <a:lnTo>
                    <a:pt x="404" y="437"/>
                  </a:lnTo>
                  <a:lnTo>
                    <a:pt x="404" y="437"/>
                  </a:lnTo>
                  <a:lnTo>
                    <a:pt x="414" y="418"/>
                  </a:lnTo>
                  <a:lnTo>
                    <a:pt x="425" y="397"/>
                  </a:lnTo>
                  <a:lnTo>
                    <a:pt x="434" y="375"/>
                  </a:lnTo>
                  <a:lnTo>
                    <a:pt x="441" y="352"/>
                  </a:lnTo>
                  <a:lnTo>
                    <a:pt x="441" y="352"/>
                  </a:lnTo>
                  <a:lnTo>
                    <a:pt x="443" y="352"/>
                  </a:lnTo>
                  <a:lnTo>
                    <a:pt x="443" y="352"/>
                  </a:lnTo>
                  <a:lnTo>
                    <a:pt x="447" y="352"/>
                  </a:lnTo>
                  <a:lnTo>
                    <a:pt x="451" y="351"/>
                  </a:lnTo>
                  <a:lnTo>
                    <a:pt x="455" y="349"/>
                  </a:lnTo>
                  <a:lnTo>
                    <a:pt x="459" y="346"/>
                  </a:lnTo>
                  <a:lnTo>
                    <a:pt x="467" y="340"/>
                  </a:lnTo>
                  <a:lnTo>
                    <a:pt x="473" y="332"/>
                  </a:lnTo>
                  <a:lnTo>
                    <a:pt x="479" y="321"/>
                  </a:lnTo>
                  <a:lnTo>
                    <a:pt x="484" y="310"/>
                  </a:lnTo>
                  <a:lnTo>
                    <a:pt x="487" y="300"/>
                  </a:lnTo>
                  <a:lnTo>
                    <a:pt x="490" y="289"/>
                  </a:lnTo>
                  <a:lnTo>
                    <a:pt x="490" y="289"/>
                  </a:lnTo>
                  <a:lnTo>
                    <a:pt x="491" y="276"/>
                  </a:lnTo>
                  <a:lnTo>
                    <a:pt x="492" y="265"/>
                  </a:lnTo>
                  <a:lnTo>
                    <a:pt x="492" y="255"/>
                  </a:lnTo>
                  <a:lnTo>
                    <a:pt x="491" y="246"/>
                  </a:lnTo>
                  <a:lnTo>
                    <a:pt x="489" y="238"/>
                  </a:lnTo>
                  <a:lnTo>
                    <a:pt x="485" y="232"/>
                  </a:lnTo>
                  <a:lnTo>
                    <a:pt x="482" y="230"/>
                  </a:lnTo>
                  <a:lnTo>
                    <a:pt x="479" y="228"/>
                  </a:lnTo>
                  <a:lnTo>
                    <a:pt x="476" y="227"/>
                  </a:lnTo>
                  <a:lnTo>
                    <a:pt x="472" y="227"/>
                  </a:lnTo>
                  <a:lnTo>
                    <a:pt x="472" y="227"/>
                  </a:lnTo>
                  <a:lnTo>
                    <a:pt x="468" y="228"/>
                  </a:lnTo>
                  <a:lnTo>
                    <a:pt x="468" y="228"/>
                  </a:lnTo>
                  <a:lnTo>
                    <a:pt x="471" y="218"/>
                  </a:lnTo>
                  <a:lnTo>
                    <a:pt x="473" y="208"/>
                  </a:lnTo>
                  <a:lnTo>
                    <a:pt x="475" y="197"/>
                  </a:lnTo>
                  <a:lnTo>
                    <a:pt x="477" y="187"/>
                  </a:lnTo>
                  <a:lnTo>
                    <a:pt x="478" y="167"/>
                  </a:lnTo>
                  <a:lnTo>
                    <a:pt x="476" y="147"/>
                  </a:lnTo>
                  <a:lnTo>
                    <a:pt x="472" y="128"/>
                  </a:lnTo>
                  <a:lnTo>
                    <a:pt x="466" y="108"/>
                  </a:lnTo>
                  <a:lnTo>
                    <a:pt x="457" y="91"/>
                  </a:lnTo>
                  <a:lnTo>
                    <a:pt x="447" y="73"/>
                  </a:lnTo>
                  <a:lnTo>
                    <a:pt x="441" y="66"/>
                  </a:lnTo>
                  <a:lnTo>
                    <a:pt x="435" y="58"/>
                  </a:lnTo>
                  <a:lnTo>
                    <a:pt x="428" y="51"/>
                  </a:lnTo>
                  <a:lnTo>
                    <a:pt x="419" y="43"/>
                  </a:lnTo>
                  <a:lnTo>
                    <a:pt x="411" y="37"/>
                  </a:lnTo>
                  <a:lnTo>
                    <a:pt x="403" y="31"/>
                  </a:lnTo>
                  <a:lnTo>
                    <a:pt x="394" y="26"/>
                  </a:lnTo>
                  <a:lnTo>
                    <a:pt x="385" y="21"/>
                  </a:lnTo>
                  <a:lnTo>
                    <a:pt x="374" y="16"/>
                  </a:lnTo>
                  <a:lnTo>
                    <a:pt x="363" y="12"/>
                  </a:lnTo>
                  <a:lnTo>
                    <a:pt x="353" y="9"/>
                  </a:lnTo>
                  <a:lnTo>
                    <a:pt x="340" y="5"/>
                  </a:lnTo>
                  <a:lnTo>
                    <a:pt x="329" y="3"/>
                  </a:lnTo>
                  <a:lnTo>
                    <a:pt x="317" y="1"/>
                  </a:lnTo>
                  <a:lnTo>
                    <a:pt x="303" y="0"/>
                  </a:lnTo>
                  <a:lnTo>
                    <a:pt x="290" y="0"/>
                  </a:lnTo>
                  <a:lnTo>
                    <a:pt x="290" y="0"/>
                  </a:lnTo>
                  <a:lnTo>
                    <a:pt x="277" y="0"/>
                  </a:lnTo>
                  <a:lnTo>
                    <a:pt x="264" y="1"/>
                  </a:lnTo>
                  <a:lnTo>
                    <a:pt x="251" y="3"/>
                  </a:lnTo>
                  <a:lnTo>
                    <a:pt x="240" y="5"/>
                  </a:lnTo>
                  <a:lnTo>
                    <a:pt x="229" y="9"/>
                  </a:lnTo>
                  <a:lnTo>
                    <a:pt x="217" y="12"/>
                  </a:lnTo>
                  <a:lnTo>
                    <a:pt x="206" y="16"/>
                  </a:lnTo>
                  <a:lnTo>
                    <a:pt x="197" y="21"/>
                  </a:lnTo>
                  <a:lnTo>
                    <a:pt x="187" y="26"/>
                  </a:lnTo>
                  <a:lnTo>
                    <a:pt x="177" y="31"/>
                  </a:lnTo>
                  <a:lnTo>
                    <a:pt x="169" y="37"/>
                  </a:lnTo>
                  <a:lnTo>
                    <a:pt x="161" y="43"/>
                  </a:lnTo>
                  <a:lnTo>
                    <a:pt x="153" y="51"/>
                  </a:lnTo>
                  <a:lnTo>
                    <a:pt x="145" y="58"/>
                  </a:lnTo>
                  <a:lnTo>
                    <a:pt x="139" y="66"/>
                  </a:lnTo>
                  <a:lnTo>
                    <a:pt x="133" y="73"/>
                  </a:lnTo>
                  <a:lnTo>
                    <a:pt x="123" y="91"/>
                  </a:lnTo>
                  <a:lnTo>
                    <a:pt x="115" y="108"/>
                  </a:lnTo>
                  <a:lnTo>
                    <a:pt x="109" y="128"/>
                  </a:lnTo>
                  <a:lnTo>
                    <a:pt x="104" y="147"/>
                  </a:lnTo>
                  <a:lnTo>
                    <a:pt x="103" y="167"/>
                  </a:lnTo>
                  <a:lnTo>
                    <a:pt x="103" y="187"/>
                  </a:lnTo>
                  <a:lnTo>
                    <a:pt x="105" y="197"/>
                  </a:lnTo>
                  <a:lnTo>
                    <a:pt x="107" y="208"/>
                  </a:lnTo>
                  <a:lnTo>
                    <a:pt x="110" y="218"/>
                  </a:lnTo>
                  <a:lnTo>
                    <a:pt x="114" y="228"/>
                  </a:lnTo>
                  <a:lnTo>
                    <a:pt x="114" y="228"/>
                  </a:lnTo>
                  <a:close/>
                </a:path>
              </a:pathLst>
            </a:custGeom>
            <a:solidFill>
              <a:sysClr val="window" lastClr="FFFFFF">
                <a:lumMod val="50000"/>
              </a:sysClr>
            </a:solidFill>
            <a:ln>
              <a:solidFill>
                <a:sysClr val="window" lastClr="FFFFFF"/>
              </a:solidFill>
            </a:ln>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dirty="0">
                <a:ln>
                  <a:noFill/>
                </a:ln>
                <a:solidFill>
                  <a:prstClr val="black"/>
                </a:solidFill>
                <a:effectLst/>
                <a:uLnTx/>
                <a:uFillTx/>
                <a:ea typeface="ＭＳ Ｐゴシック" charset="0"/>
              </a:endParaRPr>
            </a:p>
          </p:txBody>
        </p:sp>
      </p:grpSp>
      <p:grpSp>
        <p:nvGrpSpPr>
          <p:cNvPr id="362" name="Group 361"/>
          <p:cNvGrpSpPr/>
          <p:nvPr/>
        </p:nvGrpSpPr>
        <p:grpSpPr>
          <a:xfrm>
            <a:off x="8166356" y="1366374"/>
            <a:ext cx="275163" cy="336039"/>
            <a:chOff x="3788950" y="1313872"/>
            <a:chExt cx="275163" cy="336039"/>
          </a:xfrm>
        </p:grpSpPr>
        <p:grpSp>
          <p:nvGrpSpPr>
            <p:cNvPr id="368" name="Group 367"/>
            <p:cNvGrpSpPr/>
            <p:nvPr/>
          </p:nvGrpSpPr>
          <p:grpSpPr>
            <a:xfrm>
              <a:off x="3788950" y="1313872"/>
              <a:ext cx="210144" cy="262868"/>
              <a:chOff x="5097463" y="-157163"/>
              <a:chExt cx="436563" cy="546100"/>
            </a:xfrm>
            <a:solidFill>
              <a:sysClr val="window" lastClr="FFFFFF">
                <a:lumMod val="50000"/>
              </a:sysClr>
            </a:solidFill>
          </p:grpSpPr>
          <p:sp>
            <p:nvSpPr>
              <p:cNvPr id="377" name="Freeform 376"/>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8" name="Freeform 377"/>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9" name="Freeform 378"/>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80" name="Freeform 379"/>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81" name="Freeform 380"/>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82" name="Freeform 381"/>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grpSp>
        <p:sp>
          <p:nvSpPr>
            <p:cNvPr id="369" name="Rectangle 368"/>
            <p:cNvSpPr/>
            <p:nvPr/>
          </p:nvSpPr>
          <p:spPr>
            <a:xfrm>
              <a:off x="3837359" y="1373818"/>
              <a:ext cx="226754" cy="276093"/>
            </a:xfrm>
            <a:prstGeom prst="rect">
              <a:avLst/>
            </a:prstGeom>
            <a:solidFill>
              <a:sysClr val="window" lastClr="FFFFFF"/>
            </a:solidFill>
            <a:ln w="12700" cap="flat" cmpd="sng" algn="ctr">
              <a:noFill/>
              <a:prstDash val="solid"/>
              <a:miter lim="800000"/>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70" name="Group 369"/>
            <p:cNvGrpSpPr/>
            <p:nvPr/>
          </p:nvGrpSpPr>
          <p:grpSpPr>
            <a:xfrm>
              <a:off x="3837359" y="1371207"/>
              <a:ext cx="210144" cy="262868"/>
              <a:chOff x="5097463" y="-157163"/>
              <a:chExt cx="436563" cy="546100"/>
            </a:xfrm>
            <a:solidFill>
              <a:sysClr val="window" lastClr="FFFFFF">
                <a:lumMod val="50000"/>
              </a:sysClr>
            </a:solidFill>
          </p:grpSpPr>
          <p:sp>
            <p:nvSpPr>
              <p:cNvPr id="371" name="Freeform 370"/>
              <p:cNvSpPr>
                <a:spLocks noEditPoints="1"/>
              </p:cNvSpPr>
              <p:nvPr/>
            </p:nvSpPr>
            <p:spPr bwMode="auto">
              <a:xfrm>
                <a:off x="5137150" y="-115888"/>
                <a:ext cx="357188" cy="73025"/>
              </a:xfrm>
              <a:custGeom>
                <a:avLst/>
                <a:gdLst>
                  <a:gd name="T0" fmla="*/ 428 w 451"/>
                  <a:gd name="T1" fmla="*/ 0 h 93"/>
                  <a:gd name="T2" fmla="*/ 437 w 451"/>
                  <a:gd name="T3" fmla="*/ 3 h 93"/>
                  <a:gd name="T4" fmla="*/ 447 w 451"/>
                  <a:gd name="T5" fmla="*/ 11 h 93"/>
                  <a:gd name="T6" fmla="*/ 449 w 451"/>
                  <a:gd name="T7" fmla="*/ 18 h 93"/>
                  <a:gd name="T8" fmla="*/ 451 w 451"/>
                  <a:gd name="T9" fmla="*/ 72 h 93"/>
                  <a:gd name="T10" fmla="*/ 449 w 451"/>
                  <a:gd name="T11" fmla="*/ 76 h 93"/>
                  <a:gd name="T12" fmla="*/ 444 w 451"/>
                  <a:gd name="T13" fmla="*/ 88 h 93"/>
                  <a:gd name="T14" fmla="*/ 433 w 451"/>
                  <a:gd name="T15" fmla="*/ 93 h 93"/>
                  <a:gd name="T16" fmla="*/ 22 w 451"/>
                  <a:gd name="T17" fmla="*/ 93 h 93"/>
                  <a:gd name="T18" fmla="*/ 18 w 451"/>
                  <a:gd name="T19" fmla="*/ 93 h 93"/>
                  <a:gd name="T20" fmla="*/ 7 w 451"/>
                  <a:gd name="T21" fmla="*/ 88 h 93"/>
                  <a:gd name="T22" fmla="*/ 0 w 451"/>
                  <a:gd name="T23" fmla="*/ 76 h 93"/>
                  <a:gd name="T24" fmla="*/ 0 w 451"/>
                  <a:gd name="T25" fmla="*/ 23 h 93"/>
                  <a:gd name="T26" fmla="*/ 0 w 451"/>
                  <a:gd name="T27" fmla="*/ 18 h 93"/>
                  <a:gd name="T28" fmla="*/ 7 w 451"/>
                  <a:gd name="T29" fmla="*/ 7 h 93"/>
                  <a:gd name="T30" fmla="*/ 18 w 451"/>
                  <a:gd name="T31" fmla="*/ 2 h 93"/>
                  <a:gd name="T32" fmla="*/ 428 w 451"/>
                  <a:gd name="T33" fmla="*/ 0 h 93"/>
                  <a:gd name="T34" fmla="*/ 219 w 451"/>
                  <a:gd name="T35" fmla="*/ 39 h 93"/>
                  <a:gd name="T36" fmla="*/ 211 w 451"/>
                  <a:gd name="T37" fmla="*/ 42 h 93"/>
                  <a:gd name="T38" fmla="*/ 208 w 451"/>
                  <a:gd name="T39" fmla="*/ 50 h 93"/>
                  <a:gd name="T40" fmla="*/ 208 w 451"/>
                  <a:gd name="T41" fmla="*/ 54 h 93"/>
                  <a:gd name="T42" fmla="*/ 215 w 451"/>
                  <a:gd name="T43" fmla="*/ 60 h 93"/>
                  <a:gd name="T44" fmla="*/ 391 w 451"/>
                  <a:gd name="T45" fmla="*/ 61 h 93"/>
                  <a:gd name="T46" fmla="*/ 395 w 451"/>
                  <a:gd name="T47" fmla="*/ 60 h 93"/>
                  <a:gd name="T48" fmla="*/ 401 w 451"/>
                  <a:gd name="T49" fmla="*/ 54 h 93"/>
                  <a:gd name="T50" fmla="*/ 402 w 451"/>
                  <a:gd name="T51" fmla="*/ 50 h 93"/>
                  <a:gd name="T52" fmla="*/ 400 w 451"/>
                  <a:gd name="T53" fmla="*/ 42 h 93"/>
                  <a:gd name="T54" fmla="*/ 391 w 451"/>
                  <a:gd name="T55" fmla="*/ 39 h 93"/>
                  <a:gd name="T56" fmla="*/ 57 w 451"/>
                  <a:gd name="T57" fmla="*/ 39 h 93"/>
                  <a:gd name="T58" fmla="*/ 53 w 451"/>
                  <a:gd name="T59" fmla="*/ 39 h 93"/>
                  <a:gd name="T60" fmla="*/ 48 w 451"/>
                  <a:gd name="T61" fmla="*/ 46 h 93"/>
                  <a:gd name="T62" fmla="*/ 46 w 451"/>
                  <a:gd name="T63" fmla="*/ 50 h 93"/>
                  <a:gd name="T64" fmla="*/ 50 w 451"/>
                  <a:gd name="T65" fmla="*/ 57 h 93"/>
                  <a:gd name="T66" fmla="*/ 57 w 451"/>
                  <a:gd name="T67" fmla="*/ 61 h 93"/>
                  <a:gd name="T68" fmla="*/ 62 w 451"/>
                  <a:gd name="T69" fmla="*/ 60 h 93"/>
                  <a:gd name="T70" fmla="*/ 68 w 451"/>
                  <a:gd name="T71" fmla="*/ 54 h 93"/>
                  <a:gd name="T72" fmla="*/ 68 w 451"/>
                  <a:gd name="T73" fmla="*/ 50 h 93"/>
                  <a:gd name="T74" fmla="*/ 65 w 451"/>
                  <a:gd name="T75" fmla="*/ 42 h 93"/>
                  <a:gd name="T76" fmla="*/ 57 w 451"/>
                  <a:gd name="T77"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2"/>
                    </a:lnTo>
                    <a:lnTo>
                      <a:pt x="437" y="3"/>
                    </a:lnTo>
                    <a:lnTo>
                      <a:pt x="444" y="7"/>
                    </a:lnTo>
                    <a:lnTo>
                      <a:pt x="447" y="11"/>
                    </a:lnTo>
                    <a:lnTo>
                      <a:pt x="448" y="14"/>
                    </a:lnTo>
                    <a:lnTo>
                      <a:pt x="449" y="18"/>
                    </a:lnTo>
                    <a:lnTo>
                      <a:pt x="451" y="23"/>
                    </a:lnTo>
                    <a:lnTo>
                      <a:pt x="451" y="72"/>
                    </a:lnTo>
                    <a:lnTo>
                      <a:pt x="451" y="72"/>
                    </a:lnTo>
                    <a:lnTo>
                      <a:pt x="449" y="76"/>
                    </a:lnTo>
                    <a:lnTo>
                      <a:pt x="448" y="80"/>
                    </a:lnTo>
                    <a:lnTo>
                      <a:pt x="444" y="88"/>
                    </a:lnTo>
                    <a:lnTo>
                      <a:pt x="437" y="92"/>
                    </a:lnTo>
                    <a:lnTo>
                      <a:pt x="433" y="93"/>
                    </a:lnTo>
                    <a:lnTo>
                      <a:pt x="428" y="93"/>
                    </a:lnTo>
                    <a:lnTo>
                      <a:pt x="22" y="93"/>
                    </a:lnTo>
                    <a:lnTo>
                      <a:pt x="22" y="93"/>
                    </a:lnTo>
                    <a:lnTo>
                      <a:pt x="18" y="93"/>
                    </a:lnTo>
                    <a:lnTo>
                      <a:pt x="14" y="92"/>
                    </a:lnTo>
                    <a:lnTo>
                      <a:pt x="7" y="88"/>
                    </a:lnTo>
                    <a:lnTo>
                      <a:pt x="2" y="80"/>
                    </a:lnTo>
                    <a:lnTo>
                      <a:pt x="0" y="76"/>
                    </a:lnTo>
                    <a:lnTo>
                      <a:pt x="0" y="72"/>
                    </a:lnTo>
                    <a:lnTo>
                      <a:pt x="0" y="23"/>
                    </a:lnTo>
                    <a:lnTo>
                      <a:pt x="0" y="23"/>
                    </a:lnTo>
                    <a:lnTo>
                      <a:pt x="0" y="18"/>
                    </a:lnTo>
                    <a:lnTo>
                      <a:pt x="2" y="14"/>
                    </a:lnTo>
                    <a:lnTo>
                      <a:pt x="7" y="7"/>
                    </a:lnTo>
                    <a:lnTo>
                      <a:pt x="14" y="3"/>
                    </a:lnTo>
                    <a:lnTo>
                      <a:pt x="18" y="2"/>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7"/>
                    </a:lnTo>
                    <a:lnTo>
                      <a:pt x="215" y="60"/>
                    </a:lnTo>
                    <a:lnTo>
                      <a:pt x="219" y="61"/>
                    </a:lnTo>
                    <a:lnTo>
                      <a:pt x="391" y="61"/>
                    </a:lnTo>
                    <a:lnTo>
                      <a:pt x="391" y="61"/>
                    </a:lnTo>
                    <a:lnTo>
                      <a:pt x="395" y="60"/>
                    </a:lnTo>
                    <a:lnTo>
                      <a:pt x="400" y="57"/>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60"/>
                    </a:lnTo>
                    <a:lnTo>
                      <a:pt x="57" y="61"/>
                    </a:lnTo>
                    <a:lnTo>
                      <a:pt x="57" y="61"/>
                    </a:lnTo>
                    <a:lnTo>
                      <a:pt x="62" y="60"/>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2" name="Freeform 371"/>
              <p:cNvSpPr>
                <a:spLocks noEditPoints="1"/>
              </p:cNvSpPr>
              <p:nvPr/>
            </p:nvSpPr>
            <p:spPr bwMode="auto">
              <a:xfrm>
                <a:off x="5137150" y="-22225"/>
                <a:ext cx="357188" cy="73025"/>
              </a:xfrm>
              <a:custGeom>
                <a:avLst/>
                <a:gdLst>
                  <a:gd name="T0" fmla="*/ 428 w 451"/>
                  <a:gd name="T1" fmla="*/ 0 h 93"/>
                  <a:gd name="T2" fmla="*/ 437 w 451"/>
                  <a:gd name="T3" fmla="*/ 3 h 93"/>
                  <a:gd name="T4" fmla="*/ 444 w 451"/>
                  <a:gd name="T5" fmla="*/ 7 h 93"/>
                  <a:gd name="T6" fmla="*/ 448 w 451"/>
                  <a:gd name="T7" fmla="*/ 13 h 93"/>
                  <a:gd name="T8" fmla="*/ 451 w 451"/>
                  <a:gd name="T9" fmla="*/ 23 h 93"/>
                  <a:gd name="T10" fmla="*/ 451 w 451"/>
                  <a:gd name="T11" fmla="*/ 71 h 93"/>
                  <a:gd name="T12" fmla="*/ 448 w 451"/>
                  <a:gd name="T13" fmla="*/ 79 h 93"/>
                  <a:gd name="T14" fmla="*/ 444 w 451"/>
                  <a:gd name="T15" fmla="*/ 88 h 93"/>
                  <a:gd name="T16" fmla="*/ 437 w 451"/>
                  <a:gd name="T17" fmla="*/ 92 h 93"/>
                  <a:gd name="T18" fmla="*/ 428 w 451"/>
                  <a:gd name="T19" fmla="*/ 93 h 93"/>
                  <a:gd name="T20" fmla="*/ 22 w 451"/>
                  <a:gd name="T21" fmla="*/ 93 h 93"/>
                  <a:gd name="T22" fmla="*/ 14 w 451"/>
                  <a:gd name="T23" fmla="*/ 92 h 93"/>
                  <a:gd name="T24" fmla="*/ 2 w 451"/>
                  <a:gd name="T25" fmla="*/ 79 h 93"/>
                  <a:gd name="T26" fmla="*/ 0 w 451"/>
                  <a:gd name="T27" fmla="*/ 71 h 93"/>
                  <a:gd name="T28" fmla="*/ 0 w 451"/>
                  <a:gd name="T29" fmla="*/ 23 h 93"/>
                  <a:gd name="T30" fmla="*/ 2 w 451"/>
                  <a:gd name="T31" fmla="*/ 13 h 93"/>
                  <a:gd name="T32" fmla="*/ 14 w 451"/>
                  <a:gd name="T33" fmla="*/ 3 h 93"/>
                  <a:gd name="T34" fmla="*/ 22 w 451"/>
                  <a:gd name="T35" fmla="*/ 0 h 93"/>
                  <a:gd name="T36" fmla="*/ 219 w 451"/>
                  <a:gd name="T37" fmla="*/ 39 h 93"/>
                  <a:gd name="T38" fmla="*/ 215 w 451"/>
                  <a:gd name="T39" fmla="*/ 39 h 93"/>
                  <a:gd name="T40" fmla="*/ 208 w 451"/>
                  <a:gd name="T41" fmla="*/ 46 h 93"/>
                  <a:gd name="T42" fmla="*/ 208 w 451"/>
                  <a:gd name="T43" fmla="*/ 50 h 93"/>
                  <a:gd name="T44" fmla="*/ 211 w 451"/>
                  <a:gd name="T45" fmla="*/ 58 h 93"/>
                  <a:gd name="T46" fmla="*/ 219 w 451"/>
                  <a:gd name="T47" fmla="*/ 61 h 93"/>
                  <a:gd name="T48" fmla="*/ 391 w 451"/>
                  <a:gd name="T49" fmla="*/ 61 h 93"/>
                  <a:gd name="T50" fmla="*/ 400 w 451"/>
                  <a:gd name="T51" fmla="*/ 58 h 93"/>
                  <a:gd name="T52" fmla="*/ 402 w 451"/>
                  <a:gd name="T53" fmla="*/ 50 h 93"/>
                  <a:gd name="T54" fmla="*/ 401 w 451"/>
                  <a:gd name="T55" fmla="*/ 46 h 93"/>
                  <a:gd name="T56" fmla="*/ 395 w 451"/>
                  <a:gd name="T57" fmla="*/ 39 h 93"/>
                  <a:gd name="T58" fmla="*/ 219 w 451"/>
                  <a:gd name="T59" fmla="*/ 39 h 93"/>
                  <a:gd name="T60" fmla="*/ 57 w 451"/>
                  <a:gd name="T61" fmla="*/ 39 h 93"/>
                  <a:gd name="T62" fmla="*/ 50 w 451"/>
                  <a:gd name="T63" fmla="*/ 42 h 93"/>
                  <a:gd name="T64" fmla="*/ 46 w 451"/>
                  <a:gd name="T65" fmla="*/ 50 h 93"/>
                  <a:gd name="T66" fmla="*/ 48 w 451"/>
                  <a:gd name="T67" fmla="*/ 54 h 93"/>
                  <a:gd name="T68" fmla="*/ 53 w 451"/>
                  <a:gd name="T69" fmla="*/ 59 h 93"/>
                  <a:gd name="T70" fmla="*/ 57 w 451"/>
                  <a:gd name="T71" fmla="*/ 61 h 93"/>
                  <a:gd name="T72" fmla="*/ 65 w 451"/>
                  <a:gd name="T73" fmla="*/ 57 h 93"/>
                  <a:gd name="T74" fmla="*/ 68 w 451"/>
                  <a:gd name="T75" fmla="*/ 50 h 93"/>
                  <a:gd name="T76" fmla="*/ 68 w 451"/>
                  <a:gd name="T77" fmla="*/ 46 h 93"/>
                  <a:gd name="T78" fmla="*/ 62 w 451"/>
                  <a:gd name="T79" fmla="*/ 39 h 93"/>
                  <a:gd name="T80" fmla="*/ 57 w 451"/>
                  <a:gd name="T81" fmla="*/ 3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51" h="93">
                    <a:moveTo>
                      <a:pt x="428" y="0"/>
                    </a:moveTo>
                    <a:lnTo>
                      <a:pt x="428" y="0"/>
                    </a:lnTo>
                    <a:lnTo>
                      <a:pt x="433" y="1"/>
                    </a:lnTo>
                    <a:lnTo>
                      <a:pt x="437" y="3"/>
                    </a:lnTo>
                    <a:lnTo>
                      <a:pt x="441" y="4"/>
                    </a:lnTo>
                    <a:lnTo>
                      <a:pt x="444" y="7"/>
                    </a:lnTo>
                    <a:lnTo>
                      <a:pt x="447" y="11"/>
                    </a:lnTo>
                    <a:lnTo>
                      <a:pt x="448" y="13"/>
                    </a:lnTo>
                    <a:lnTo>
                      <a:pt x="449" y="19"/>
                    </a:lnTo>
                    <a:lnTo>
                      <a:pt x="451" y="23"/>
                    </a:lnTo>
                    <a:lnTo>
                      <a:pt x="451" y="71"/>
                    </a:lnTo>
                    <a:lnTo>
                      <a:pt x="451" y="71"/>
                    </a:lnTo>
                    <a:lnTo>
                      <a:pt x="449" y="75"/>
                    </a:lnTo>
                    <a:lnTo>
                      <a:pt x="448" y="79"/>
                    </a:lnTo>
                    <a:lnTo>
                      <a:pt x="447" y="83"/>
                    </a:lnTo>
                    <a:lnTo>
                      <a:pt x="444" y="88"/>
                    </a:lnTo>
                    <a:lnTo>
                      <a:pt x="441" y="90"/>
                    </a:lnTo>
                    <a:lnTo>
                      <a:pt x="437" y="92"/>
                    </a:lnTo>
                    <a:lnTo>
                      <a:pt x="433" y="93"/>
                    </a:lnTo>
                    <a:lnTo>
                      <a:pt x="428" y="93"/>
                    </a:lnTo>
                    <a:lnTo>
                      <a:pt x="22" y="93"/>
                    </a:lnTo>
                    <a:lnTo>
                      <a:pt x="22" y="93"/>
                    </a:lnTo>
                    <a:lnTo>
                      <a:pt x="18" y="93"/>
                    </a:lnTo>
                    <a:lnTo>
                      <a:pt x="14" y="92"/>
                    </a:lnTo>
                    <a:lnTo>
                      <a:pt x="7" y="88"/>
                    </a:lnTo>
                    <a:lnTo>
                      <a:pt x="2" y="79"/>
                    </a:lnTo>
                    <a:lnTo>
                      <a:pt x="0" y="75"/>
                    </a:lnTo>
                    <a:lnTo>
                      <a:pt x="0" y="71"/>
                    </a:lnTo>
                    <a:lnTo>
                      <a:pt x="0" y="23"/>
                    </a:lnTo>
                    <a:lnTo>
                      <a:pt x="0" y="23"/>
                    </a:lnTo>
                    <a:lnTo>
                      <a:pt x="0" y="19"/>
                    </a:lnTo>
                    <a:lnTo>
                      <a:pt x="2" y="13"/>
                    </a:lnTo>
                    <a:lnTo>
                      <a:pt x="7" y="7"/>
                    </a:lnTo>
                    <a:lnTo>
                      <a:pt x="14" y="3"/>
                    </a:lnTo>
                    <a:lnTo>
                      <a:pt x="18" y="1"/>
                    </a:lnTo>
                    <a:lnTo>
                      <a:pt x="22" y="0"/>
                    </a:lnTo>
                    <a:lnTo>
                      <a:pt x="428" y="0"/>
                    </a:lnTo>
                    <a:close/>
                    <a:moveTo>
                      <a:pt x="219" y="39"/>
                    </a:moveTo>
                    <a:lnTo>
                      <a:pt x="219" y="39"/>
                    </a:lnTo>
                    <a:lnTo>
                      <a:pt x="215" y="39"/>
                    </a:lnTo>
                    <a:lnTo>
                      <a:pt x="211" y="42"/>
                    </a:lnTo>
                    <a:lnTo>
                      <a:pt x="208" y="46"/>
                    </a:lnTo>
                    <a:lnTo>
                      <a:pt x="208" y="50"/>
                    </a:lnTo>
                    <a:lnTo>
                      <a:pt x="208" y="50"/>
                    </a:lnTo>
                    <a:lnTo>
                      <a:pt x="208" y="54"/>
                    </a:lnTo>
                    <a:lnTo>
                      <a:pt x="211" y="58"/>
                    </a:lnTo>
                    <a:lnTo>
                      <a:pt x="215" y="59"/>
                    </a:lnTo>
                    <a:lnTo>
                      <a:pt x="219" y="61"/>
                    </a:lnTo>
                    <a:lnTo>
                      <a:pt x="391" y="61"/>
                    </a:lnTo>
                    <a:lnTo>
                      <a:pt x="391" y="61"/>
                    </a:lnTo>
                    <a:lnTo>
                      <a:pt x="395" y="59"/>
                    </a:lnTo>
                    <a:lnTo>
                      <a:pt x="400" y="58"/>
                    </a:lnTo>
                    <a:lnTo>
                      <a:pt x="401" y="54"/>
                    </a:lnTo>
                    <a:lnTo>
                      <a:pt x="402" y="50"/>
                    </a:lnTo>
                    <a:lnTo>
                      <a:pt x="402" y="50"/>
                    </a:lnTo>
                    <a:lnTo>
                      <a:pt x="401" y="46"/>
                    </a:lnTo>
                    <a:lnTo>
                      <a:pt x="400" y="42"/>
                    </a:lnTo>
                    <a:lnTo>
                      <a:pt x="395" y="39"/>
                    </a:lnTo>
                    <a:lnTo>
                      <a:pt x="391" y="39"/>
                    </a:lnTo>
                    <a:lnTo>
                      <a:pt x="219" y="39"/>
                    </a:lnTo>
                    <a:close/>
                    <a:moveTo>
                      <a:pt x="57" y="39"/>
                    </a:moveTo>
                    <a:lnTo>
                      <a:pt x="57" y="39"/>
                    </a:lnTo>
                    <a:lnTo>
                      <a:pt x="53" y="39"/>
                    </a:lnTo>
                    <a:lnTo>
                      <a:pt x="50" y="42"/>
                    </a:lnTo>
                    <a:lnTo>
                      <a:pt x="48" y="46"/>
                    </a:lnTo>
                    <a:lnTo>
                      <a:pt x="46" y="50"/>
                    </a:lnTo>
                    <a:lnTo>
                      <a:pt x="46" y="50"/>
                    </a:lnTo>
                    <a:lnTo>
                      <a:pt x="48" y="54"/>
                    </a:lnTo>
                    <a:lnTo>
                      <a:pt x="50" y="57"/>
                    </a:lnTo>
                    <a:lnTo>
                      <a:pt x="53" y="59"/>
                    </a:lnTo>
                    <a:lnTo>
                      <a:pt x="57" y="61"/>
                    </a:lnTo>
                    <a:lnTo>
                      <a:pt x="57" y="61"/>
                    </a:lnTo>
                    <a:lnTo>
                      <a:pt x="62" y="59"/>
                    </a:lnTo>
                    <a:lnTo>
                      <a:pt x="65" y="57"/>
                    </a:lnTo>
                    <a:lnTo>
                      <a:pt x="68" y="54"/>
                    </a:lnTo>
                    <a:lnTo>
                      <a:pt x="68" y="50"/>
                    </a:lnTo>
                    <a:lnTo>
                      <a:pt x="68" y="50"/>
                    </a:lnTo>
                    <a:lnTo>
                      <a:pt x="68" y="46"/>
                    </a:lnTo>
                    <a:lnTo>
                      <a:pt x="65" y="42"/>
                    </a:lnTo>
                    <a:lnTo>
                      <a:pt x="62" y="39"/>
                    </a:lnTo>
                    <a:lnTo>
                      <a:pt x="57" y="39"/>
                    </a:lnTo>
                    <a:lnTo>
                      <a:pt x="57" y="39"/>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3" name="Freeform 372"/>
              <p:cNvSpPr>
                <a:spLocks noEditPoints="1"/>
              </p:cNvSpPr>
              <p:nvPr/>
            </p:nvSpPr>
            <p:spPr bwMode="auto">
              <a:xfrm>
                <a:off x="5137150" y="73025"/>
                <a:ext cx="357188" cy="73025"/>
              </a:xfrm>
              <a:custGeom>
                <a:avLst/>
                <a:gdLst>
                  <a:gd name="T0" fmla="*/ 428 w 451"/>
                  <a:gd name="T1" fmla="*/ 0 h 93"/>
                  <a:gd name="T2" fmla="*/ 437 w 451"/>
                  <a:gd name="T3" fmla="*/ 1 h 93"/>
                  <a:gd name="T4" fmla="*/ 447 w 451"/>
                  <a:gd name="T5" fmla="*/ 9 h 93"/>
                  <a:gd name="T6" fmla="*/ 449 w 451"/>
                  <a:gd name="T7" fmla="*/ 17 h 93"/>
                  <a:gd name="T8" fmla="*/ 451 w 451"/>
                  <a:gd name="T9" fmla="*/ 70 h 93"/>
                  <a:gd name="T10" fmla="*/ 449 w 451"/>
                  <a:gd name="T11" fmla="*/ 74 h 93"/>
                  <a:gd name="T12" fmla="*/ 444 w 451"/>
                  <a:gd name="T13" fmla="*/ 86 h 93"/>
                  <a:gd name="T14" fmla="*/ 433 w 451"/>
                  <a:gd name="T15" fmla="*/ 92 h 93"/>
                  <a:gd name="T16" fmla="*/ 22 w 451"/>
                  <a:gd name="T17" fmla="*/ 93 h 93"/>
                  <a:gd name="T18" fmla="*/ 18 w 451"/>
                  <a:gd name="T19" fmla="*/ 92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8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8 h 93"/>
                  <a:gd name="T56" fmla="*/ 57 w 451"/>
                  <a:gd name="T57" fmla="*/ 38 h 93"/>
                  <a:gd name="T58" fmla="*/ 53 w 451"/>
                  <a:gd name="T59" fmla="*/ 38 h 93"/>
                  <a:gd name="T60" fmla="*/ 48 w 451"/>
                  <a:gd name="T61" fmla="*/ 44 h 93"/>
                  <a:gd name="T62" fmla="*/ 46 w 451"/>
                  <a:gd name="T63" fmla="*/ 48 h 93"/>
                  <a:gd name="T64" fmla="*/ 50 w 451"/>
                  <a:gd name="T65" fmla="*/ 57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7" y="9"/>
                    </a:lnTo>
                    <a:lnTo>
                      <a:pt x="448" y="13"/>
                    </a:lnTo>
                    <a:lnTo>
                      <a:pt x="449" y="17"/>
                    </a:lnTo>
                    <a:lnTo>
                      <a:pt x="451" y="21"/>
                    </a:lnTo>
                    <a:lnTo>
                      <a:pt x="451" y="70"/>
                    </a:lnTo>
                    <a:lnTo>
                      <a:pt x="451" y="70"/>
                    </a:lnTo>
                    <a:lnTo>
                      <a:pt x="449" y="74"/>
                    </a:lnTo>
                    <a:lnTo>
                      <a:pt x="448" y="78"/>
                    </a:lnTo>
                    <a:lnTo>
                      <a:pt x="444" y="86"/>
                    </a:lnTo>
                    <a:lnTo>
                      <a:pt x="437" y="90"/>
                    </a:lnTo>
                    <a:lnTo>
                      <a:pt x="433" y="92"/>
                    </a:lnTo>
                    <a:lnTo>
                      <a:pt x="428" y="93"/>
                    </a:lnTo>
                    <a:lnTo>
                      <a:pt x="22" y="93"/>
                    </a:lnTo>
                    <a:lnTo>
                      <a:pt x="22" y="93"/>
                    </a:lnTo>
                    <a:lnTo>
                      <a:pt x="18" y="92"/>
                    </a:lnTo>
                    <a:lnTo>
                      <a:pt x="14" y="90"/>
                    </a:lnTo>
                    <a:lnTo>
                      <a:pt x="7" y="86"/>
                    </a:lnTo>
                    <a:lnTo>
                      <a:pt x="2" y="78"/>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8"/>
                    </a:moveTo>
                    <a:lnTo>
                      <a:pt x="219" y="38"/>
                    </a:lnTo>
                    <a:lnTo>
                      <a:pt x="215" y="38"/>
                    </a:lnTo>
                    <a:lnTo>
                      <a:pt x="211" y="40"/>
                    </a:lnTo>
                    <a:lnTo>
                      <a:pt x="208" y="44"/>
                    </a:lnTo>
                    <a:lnTo>
                      <a:pt x="208" y="48"/>
                    </a:lnTo>
                    <a:lnTo>
                      <a:pt x="208" y="48"/>
                    </a:lnTo>
                    <a:lnTo>
                      <a:pt x="208" y="52"/>
                    </a:lnTo>
                    <a:lnTo>
                      <a:pt x="211" y="57"/>
                    </a:lnTo>
                    <a:lnTo>
                      <a:pt x="215" y="58"/>
                    </a:lnTo>
                    <a:lnTo>
                      <a:pt x="219" y="59"/>
                    </a:lnTo>
                    <a:lnTo>
                      <a:pt x="391" y="59"/>
                    </a:lnTo>
                    <a:lnTo>
                      <a:pt x="391" y="59"/>
                    </a:lnTo>
                    <a:lnTo>
                      <a:pt x="395" y="58"/>
                    </a:lnTo>
                    <a:lnTo>
                      <a:pt x="400" y="57"/>
                    </a:lnTo>
                    <a:lnTo>
                      <a:pt x="401" y="52"/>
                    </a:lnTo>
                    <a:lnTo>
                      <a:pt x="402" y="48"/>
                    </a:lnTo>
                    <a:lnTo>
                      <a:pt x="402" y="48"/>
                    </a:lnTo>
                    <a:lnTo>
                      <a:pt x="401" y="44"/>
                    </a:lnTo>
                    <a:lnTo>
                      <a:pt x="400" y="40"/>
                    </a:lnTo>
                    <a:lnTo>
                      <a:pt x="395" y="38"/>
                    </a:lnTo>
                    <a:lnTo>
                      <a:pt x="391" y="38"/>
                    </a:lnTo>
                    <a:lnTo>
                      <a:pt x="219" y="38"/>
                    </a:lnTo>
                    <a:close/>
                    <a:moveTo>
                      <a:pt x="57" y="38"/>
                    </a:moveTo>
                    <a:lnTo>
                      <a:pt x="57" y="38"/>
                    </a:lnTo>
                    <a:lnTo>
                      <a:pt x="53" y="38"/>
                    </a:lnTo>
                    <a:lnTo>
                      <a:pt x="50" y="40"/>
                    </a:lnTo>
                    <a:lnTo>
                      <a:pt x="48" y="44"/>
                    </a:lnTo>
                    <a:lnTo>
                      <a:pt x="46" y="48"/>
                    </a:lnTo>
                    <a:lnTo>
                      <a:pt x="46" y="48"/>
                    </a:lnTo>
                    <a:lnTo>
                      <a:pt x="48" y="52"/>
                    </a:lnTo>
                    <a:lnTo>
                      <a:pt x="50" y="57"/>
                    </a:lnTo>
                    <a:lnTo>
                      <a:pt x="53" y="58"/>
                    </a:lnTo>
                    <a:lnTo>
                      <a:pt x="57" y="59"/>
                    </a:lnTo>
                    <a:lnTo>
                      <a:pt x="57" y="59"/>
                    </a:lnTo>
                    <a:lnTo>
                      <a:pt x="62" y="58"/>
                    </a:lnTo>
                    <a:lnTo>
                      <a:pt x="65" y="57"/>
                    </a:lnTo>
                    <a:lnTo>
                      <a:pt x="68" y="52"/>
                    </a:lnTo>
                    <a:lnTo>
                      <a:pt x="68" y="48"/>
                    </a:lnTo>
                    <a:lnTo>
                      <a:pt x="68" y="48"/>
                    </a:lnTo>
                    <a:lnTo>
                      <a:pt x="68" y="44"/>
                    </a:lnTo>
                    <a:lnTo>
                      <a:pt x="65" y="40"/>
                    </a:lnTo>
                    <a:lnTo>
                      <a:pt x="62" y="38"/>
                    </a:lnTo>
                    <a:lnTo>
                      <a:pt x="57" y="38"/>
                    </a:lnTo>
                    <a:lnTo>
                      <a:pt x="57" y="38"/>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4" name="Freeform 373"/>
              <p:cNvSpPr>
                <a:spLocks noEditPoints="1"/>
              </p:cNvSpPr>
              <p:nvPr/>
            </p:nvSpPr>
            <p:spPr bwMode="auto">
              <a:xfrm>
                <a:off x="5137150" y="166687"/>
                <a:ext cx="357188" cy="74613"/>
              </a:xfrm>
              <a:custGeom>
                <a:avLst/>
                <a:gdLst>
                  <a:gd name="T0" fmla="*/ 428 w 451"/>
                  <a:gd name="T1" fmla="*/ 0 h 93"/>
                  <a:gd name="T2" fmla="*/ 437 w 451"/>
                  <a:gd name="T3" fmla="*/ 1 h 93"/>
                  <a:gd name="T4" fmla="*/ 448 w 451"/>
                  <a:gd name="T5" fmla="*/ 13 h 93"/>
                  <a:gd name="T6" fmla="*/ 451 w 451"/>
                  <a:gd name="T7" fmla="*/ 21 h 93"/>
                  <a:gd name="T8" fmla="*/ 451 w 451"/>
                  <a:gd name="T9" fmla="*/ 70 h 93"/>
                  <a:gd name="T10" fmla="*/ 448 w 451"/>
                  <a:gd name="T11" fmla="*/ 79 h 93"/>
                  <a:gd name="T12" fmla="*/ 441 w 451"/>
                  <a:gd name="T13" fmla="*/ 89 h 93"/>
                  <a:gd name="T14" fmla="*/ 433 w 451"/>
                  <a:gd name="T15" fmla="*/ 91 h 93"/>
                  <a:gd name="T16" fmla="*/ 22 w 451"/>
                  <a:gd name="T17" fmla="*/ 93 h 93"/>
                  <a:gd name="T18" fmla="*/ 18 w 451"/>
                  <a:gd name="T19" fmla="*/ 91 h 93"/>
                  <a:gd name="T20" fmla="*/ 7 w 451"/>
                  <a:gd name="T21" fmla="*/ 86 h 93"/>
                  <a:gd name="T22" fmla="*/ 0 w 451"/>
                  <a:gd name="T23" fmla="*/ 74 h 93"/>
                  <a:gd name="T24" fmla="*/ 0 w 451"/>
                  <a:gd name="T25" fmla="*/ 21 h 93"/>
                  <a:gd name="T26" fmla="*/ 0 w 451"/>
                  <a:gd name="T27" fmla="*/ 17 h 93"/>
                  <a:gd name="T28" fmla="*/ 7 w 451"/>
                  <a:gd name="T29" fmla="*/ 5 h 93"/>
                  <a:gd name="T30" fmla="*/ 18 w 451"/>
                  <a:gd name="T31" fmla="*/ 0 h 93"/>
                  <a:gd name="T32" fmla="*/ 428 w 451"/>
                  <a:gd name="T33" fmla="*/ 0 h 93"/>
                  <a:gd name="T34" fmla="*/ 219 w 451"/>
                  <a:gd name="T35" fmla="*/ 37 h 93"/>
                  <a:gd name="T36" fmla="*/ 211 w 451"/>
                  <a:gd name="T37" fmla="*/ 40 h 93"/>
                  <a:gd name="T38" fmla="*/ 208 w 451"/>
                  <a:gd name="T39" fmla="*/ 48 h 93"/>
                  <a:gd name="T40" fmla="*/ 208 w 451"/>
                  <a:gd name="T41" fmla="*/ 52 h 93"/>
                  <a:gd name="T42" fmla="*/ 215 w 451"/>
                  <a:gd name="T43" fmla="*/ 58 h 93"/>
                  <a:gd name="T44" fmla="*/ 391 w 451"/>
                  <a:gd name="T45" fmla="*/ 59 h 93"/>
                  <a:gd name="T46" fmla="*/ 395 w 451"/>
                  <a:gd name="T47" fmla="*/ 58 h 93"/>
                  <a:gd name="T48" fmla="*/ 401 w 451"/>
                  <a:gd name="T49" fmla="*/ 52 h 93"/>
                  <a:gd name="T50" fmla="*/ 402 w 451"/>
                  <a:gd name="T51" fmla="*/ 48 h 93"/>
                  <a:gd name="T52" fmla="*/ 400 w 451"/>
                  <a:gd name="T53" fmla="*/ 40 h 93"/>
                  <a:gd name="T54" fmla="*/ 391 w 451"/>
                  <a:gd name="T55" fmla="*/ 37 h 93"/>
                  <a:gd name="T56" fmla="*/ 57 w 451"/>
                  <a:gd name="T57" fmla="*/ 37 h 93"/>
                  <a:gd name="T58" fmla="*/ 53 w 451"/>
                  <a:gd name="T59" fmla="*/ 37 h 93"/>
                  <a:gd name="T60" fmla="*/ 48 w 451"/>
                  <a:gd name="T61" fmla="*/ 44 h 93"/>
                  <a:gd name="T62" fmla="*/ 46 w 451"/>
                  <a:gd name="T63" fmla="*/ 48 h 93"/>
                  <a:gd name="T64" fmla="*/ 50 w 451"/>
                  <a:gd name="T65" fmla="*/ 56 h 93"/>
                  <a:gd name="T66" fmla="*/ 57 w 451"/>
                  <a:gd name="T67" fmla="*/ 59 h 93"/>
                  <a:gd name="T68" fmla="*/ 62 w 451"/>
                  <a:gd name="T69" fmla="*/ 58 h 93"/>
                  <a:gd name="T70" fmla="*/ 68 w 451"/>
                  <a:gd name="T71" fmla="*/ 52 h 93"/>
                  <a:gd name="T72" fmla="*/ 68 w 451"/>
                  <a:gd name="T73" fmla="*/ 48 h 93"/>
                  <a:gd name="T74" fmla="*/ 65 w 451"/>
                  <a:gd name="T75" fmla="*/ 40 h 93"/>
                  <a:gd name="T76" fmla="*/ 57 w 451"/>
                  <a:gd name="T77" fmla="*/ 37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51" h="93">
                    <a:moveTo>
                      <a:pt x="428" y="0"/>
                    </a:moveTo>
                    <a:lnTo>
                      <a:pt x="428" y="0"/>
                    </a:lnTo>
                    <a:lnTo>
                      <a:pt x="433" y="0"/>
                    </a:lnTo>
                    <a:lnTo>
                      <a:pt x="437" y="1"/>
                    </a:lnTo>
                    <a:lnTo>
                      <a:pt x="444" y="5"/>
                    </a:lnTo>
                    <a:lnTo>
                      <a:pt x="448" y="13"/>
                    </a:lnTo>
                    <a:lnTo>
                      <a:pt x="449" y="17"/>
                    </a:lnTo>
                    <a:lnTo>
                      <a:pt x="451" y="21"/>
                    </a:lnTo>
                    <a:lnTo>
                      <a:pt x="451" y="70"/>
                    </a:lnTo>
                    <a:lnTo>
                      <a:pt x="451" y="70"/>
                    </a:lnTo>
                    <a:lnTo>
                      <a:pt x="449" y="74"/>
                    </a:lnTo>
                    <a:lnTo>
                      <a:pt x="448" y="79"/>
                    </a:lnTo>
                    <a:lnTo>
                      <a:pt x="444" y="86"/>
                    </a:lnTo>
                    <a:lnTo>
                      <a:pt x="441" y="89"/>
                    </a:lnTo>
                    <a:lnTo>
                      <a:pt x="437" y="90"/>
                    </a:lnTo>
                    <a:lnTo>
                      <a:pt x="433" y="91"/>
                    </a:lnTo>
                    <a:lnTo>
                      <a:pt x="428" y="93"/>
                    </a:lnTo>
                    <a:lnTo>
                      <a:pt x="22" y="93"/>
                    </a:lnTo>
                    <a:lnTo>
                      <a:pt x="22" y="93"/>
                    </a:lnTo>
                    <a:lnTo>
                      <a:pt x="18" y="91"/>
                    </a:lnTo>
                    <a:lnTo>
                      <a:pt x="14" y="90"/>
                    </a:lnTo>
                    <a:lnTo>
                      <a:pt x="7" y="86"/>
                    </a:lnTo>
                    <a:lnTo>
                      <a:pt x="2" y="79"/>
                    </a:lnTo>
                    <a:lnTo>
                      <a:pt x="0" y="74"/>
                    </a:lnTo>
                    <a:lnTo>
                      <a:pt x="0" y="70"/>
                    </a:lnTo>
                    <a:lnTo>
                      <a:pt x="0" y="21"/>
                    </a:lnTo>
                    <a:lnTo>
                      <a:pt x="0" y="21"/>
                    </a:lnTo>
                    <a:lnTo>
                      <a:pt x="0" y="17"/>
                    </a:lnTo>
                    <a:lnTo>
                      <a:pt x="2" y="13"/>
                    </a:lnTo>
                    <a:lnTo>
                      <a:pt x="7" y="5"/>
                    </a:lnTo>
                    <a:lnTo>
                      <a:pt x="14" y="1"/>
                    </a:lnTo>
                    <a:lnTo>
                      <a:pt x="18" y="0"/>
                    </a:lnTo>
                    <a:lnTo>
                      <a:pt x="22" y="0"/>
                    </a:lnTo>
                    <a:lnTo>
                      <a:pt x="428" y="0"/>
                    </a:lnTo>
                    <a:close/>
                    <a:moveTo>
                      <a:pt x="219" y="37"/>
                    </a:moveTo>
                    <a:lnTo>
                      <a:pt x="219" y="37"/>
                    </a:lnTo>
                    <a:lnTo>
                      <a:pt x="215" y="37"/>
                    </a:lnTo>
                    <a:lnTo>
                      <a:pt x="211" y="40"/>
                    </a:lnTo>
                    <a:lnTo>
                      <a:pt x="208" y="44"/>
                    </a:lnTo>
                    <a:lnTo>
                      <a:pt x="208" y="48"/>
                    </a:lnTo>
                    <a:lnTo>
                      <a:pt x="208" y="48"/>
                    </a:lnTo>
                    <a:lnTo>
                      <a:pt x="208" y="52"/>
                    </a:lnTo>
                    <a:lnTo>
                      <a:pt x="211" y="56"/>
                    </a:lnTo>
                    <a:lnTo>
                      <a:pt x="215" y="58"/>
                    </a:lnTo>
                    <a:lnTo>
                      <a:pt x="219" y="59"/>
                    </a:lnTo>
                    <a:lnTo>
                      <a:pt x="391" y="59"/>
                    </a:lnTo>
                    <a:lnTo>
                      <a:pt x="391" y="59"/>
                    </a:lnTo>
                    <a:lnTo>
                      <a:pt x="395" y="58"/>
                    </a:lnTo>
                    <a:lnTo>
                      <a:pt x="400" y="56"/>
                    </a:lnTo>
                    <a:lnTo>
                      <a:pt x="401" y="52"/>
                    </a:lnTo>
                    <a:lnTo>
                      <a:pt x="402" y="48"/>
                    </a:lnTo>
                    <a:lnTo>
                      <a:pt x="402" y="48"/>
                    </a:lnTo>
                    <a:lnTo>
                      <a:pt x="401" y="44"/>
                    </a:lnTo>
                    <a:lnTo>
                      <a:pt x="400" y="40"/>
                    </a:lnTo>
                    <a:lnTo>
                      <a:pt x="395" y="37"/>
                    </a:lnTo>
                    <a:lnTo>
                      <a:pt x="391" y="37"/>
                    </a:lnTo>
                    <a:lnTo>
                      <a:pt x="219" y="37"/>
                    </a:lnTo>
                    <a:close/>
                    <a:moveTo>
                      <a:pt x="57" y="37"/>
                    </a:moveTo>
                    <a:lnTo>
                      <a:pt x="57" y="37"/>
                    </a:lnTo>
                    <a:lnTo>
                      <a:pt x="53" y="37"/>
                    </a:lnTo>
                    <a:lnTo>
                      <a:pt x="50" y="40"/>
                    </a:lnTo>
                    <a:lnTo>
                      <a:pt x="48" y="44"/>
                    </a:lnTo>
                    <a:lnTo>
                      <a:pt x="46" y="48"/>
                    </a:lnTo>
                    <a:lnTo>
                      <a:pt x="46" y="48"/>
                    </a:lnTo>
                    <a:lnTo>
                      <a:pt x="48" y="52"/>
                    </a:lnTo>
                    <a:lnTo>
                      <a:pt x="50" y="56"/>
                    </a:lnTo>
                    <a:lnTo>
                      <a:pt x="53" y="58"/>
                    </a:lnTo>
                    <a:lnTo>
                      <a:pt x="57" y="59"/>
                    </a:lnTo>
                    <a:lnTo>
                      <a:pt x="57" y="59"/>
                    </a:lnTo>
                    <a:lnTo>
                      <a:pt x="62" y="58"/>
                    </a:lnTo>
                    <a:lnTo>
                      <a:pt x="65" y="56"/>
                    </a:lnTo>
                    <a:lnTo>
                      <a:pt x="68" y="52"/>
                    </a:lnTo>
                    <a:lnTo>
                      <a:pt x="68" y="48"/>
                    </a:lnTo>
                    <a:lnTo>
                      <a:pt x="68" y="48"/>
                    </a:lnTo>
                    <a:lnTo>
                      <a:pt x="68" y="44"/>
                    </a:lnTo>
                    <a:lnTo>
                      <a:pt x="65" y="40"/>
                    </a:lnTo>
                    <a:lnTo>
                      <a:pt x="62" y="37"/>
                    </a:lnTo>
                    <a:lnTo>
                      <a:pt x="57" y="37"/>
                    </a:lnTo>
                    <a:lnTo>
                      <a:pt x="57" y="37"/>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5" name="Freeform 374"/>
              <p:cNvSpPr>
                <a:spLocks noEditPoints="1"/>
              </p:cNvSpPr>
              <p:nvPr/>
            </p:nvSpPr>
            <p:spPr bwMode="auto">
              <a:xfrm>
                <a:off x="5137150" y="261937"/>
                <a:ext cx="357188" cy="73025"/>
              </a:xfrm>
              <a:custGeom>
                <a:avLst/>
                <a:gdLst>
                  <a:gd name="T0" fmla="*/ 428 w 451"/>
                  <a:gd name="T1" fmla="*/ 0 h 93"/>
                  <a:gd name="T2" fmla="*/ 437 w 451"/>
                  <a:gd name="T3" fmla="*/ 2 h 93"/>
                  <a:gd name="T4" fmla="*/ 448 w 451"/>
                  <a:gd name="T5" fmla="*/ 14 h 93"/>
                  <a:gd name="T6" fmla="*/ 451 w 451"/>
                  <a:gd name="T7" fmla="*/ 22 h 93"/>
                  <a:gd name="T8" fmla="*/ 451 w 451"/>
                  <a:gd name="T9" fmla="*/ 70 h 93"/>
                  <a:gd name="T10" fmla="*/ 448 w 451"/>
                  <a:gd name="T11" fmla="*/ 80 h 93"/>
                  <a:gd name="T12" fmla="*/ 444 w 451"/>
                  <a:gd name="T13" fmla="*/ 86 h 93"/>
                  <a:gd name="T14" fmla="*/ 437 w 451"/>
                  <a:gd name="T15" fmla="*/ 91 h 93"/>
                  <a:gd name="T16" fmla="*/ 428 w 451"/>
                  <a:gd name="T17" fmla="*/ 93 h 93"/>
                  <a:gd name="T18" fmla="*/ 22 w 451"/>
                  <a:gd name="T19" fmla="*/ 93 h 93"/>
                  <a:gd name="T20" fmla="*/ 14 w 451"/>
                  <a:gd name="T21" fmla="*/ 91 h 93"/>
                  <a:gd name="T22" fmla="*/ 4 w 451"/>
                  <a:gd name="T23" fmla="*/ 82 h 93"/>
                  <a:gd name="T24" fmla="*/ 0 w 451"/>
                  <a:gd name="T25" fmla="*/ 76 h 93"/>
                  <a:gd name="T26" fmla="*/ 0 w 451"/>
                  <a:gd name="T27" fmla="*/ 22 h 93"/>
                  <a:gd name="T28" fmla="*/ 0 w 451"/>
                  <a:gd name="T29" fmla="*/ 18 h 93"/>
                  <a:gd name="T30" fmla="*/ 7 w 451"/>
                  <a:gd name="T31" fmla="*/ 6 h 93"/>
                  <a:gd name="T32" fmla="*/ 18 w 451"/>
                  <a:gd name="T33" fmla="*/ 0 h 93"/>
                  <a:gd name="T34" fmla="*/ 428 w 451"/>
                  <a:gd name="T35" fmla="*/ 0 h 93"/>
                  <a:gd name="T36" fmla="*/ 219 w 451"/>
                  <a:gd name="T37" fmla="*/ 38 h 93"/>
                  <a:gd name="T38" fmla="*/ 211 w 451"/>
                  <a:gd name="T39" fmla="*/ 41 h 93"/>
                  <a:gd name="T40" fmla="*/ 208 w 451"/>
                  <a:gd name="T41" fmla="*/ 49 h 93"/>
                  <a:gd name="T42" fmla="*/ 208 w 451"/>
                  <a:gd name="T43" fmla="*/ 53 h 93"/>
                  <a:gd name="T44" fmla="*/ 215 w 451"/>
                  <a:gd name="T45" fmla="*/ 58 h 93"/>
                  <a:gd name="T46" fmla="*/ 391 w 451"/>
                  <a:gd name="T47" fmla="*/ 60 h 93"/>
                  <a:gd name="T48" fmla="*/ 395 w 451"/>
                  <a:gd name="T49" fmla="*/ 58 h 93"/>
                  <a:gd name="T50" fmla="*/ 401 w 451"/>
                  <a:gd name="T51" fmla="*/ 53 h 93"/>
                  <a:gd name="T52" fmla="*/ 402 w 451"/>
                  <a:gd name="T53" fmla="*/ 49 h 93"/>
                  <a:gd name="T54" fmla="*/ 400 w 451"/>
                  <a:gd name="T55" fmla="*/ 41 h 93"/>
                  <a:gd name="T56" fmla="*/ 391 w 451"/>
                  <a:gd name="T57" fmla="*/ 38 h 93"/>
                  <a:gd name="T58" fmla="*/ 57 w 451"/>
                  <a:gd name="T59" fmla="*/ 38 h 93"/>
                  <a:gd name="T60" fmla="*/ 53 w 451"/>
                  <a:gd name="T61" fmla="*/ 38 h 93"/>
                  <a:gd name="T62" fmla="*/ 48 w 451"/>
                  <a:gd name="T63" fmla="*/ 45 h 93"/>
                  <a:gd name="T64" fmla="*/ 46 w 451"/>
                  <a:gd name="T65" fmla="*/ 49 h 93"/>
                  <a:gd name="T66" fmla="*/ 50 w 451"/>
                  <a:gd name="T67" fmla="*/ 57 h 93"/>
                  <a:gd name="T68" fmla="*/ 57 w 451"/>
                  <a:gd name="T69" fmla="*/ 60 h 93"/>
                  <a:gd name="T70" fmla="*/ 62 w 451"/>
                  <a:gd name="T71" fmla="*/ 58 h 93"/>
                  <a:gd name="T72" fmla="*/ 68 w 451"/>
                  <a:gd name="T73" fmla="*/ 53 h 93"/>
                  <a:gd name="T74" fmla="*/ 68 w 451"/>
                  <a:gd name="T75" fmla="*/ 49 h 93"/>
                  <a:gd name="T76" fmla="*/ 65 w 451"/>
                  <a:gd name="T77" fmla="*/ 41 h 93"/>
                  <a:gd name="T78" fmla="*/ 57 w 451"/>
                  <a:gd name="T79" fmla="*/ 3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1" h="93">
                    <a:moveTo>
                      <a:pt x="428" y="0"/>
                    </a:moveTo>
                    <a:lnTo>
                      <a:pt x="428" y="0"/>
                    </a:lnTo>
                    <a:lnTo>
                      <a:pt x="433" y="0"/>
                    </a:lnTo>
                    <a:lnTo>
                      <a:pt x="437" y="2"/>
                    </a:lnTo>
                    <a:lnTo>
                      <a:pt x="444" y="6"/>
                    </a:lnTo>
                    <a:lnTo>
                      <a:pt x="448" y="14"/>
                    </a:lnTo>
                    <a:lnTo>
                      <a:pt x="449" y="18"/>
                    </a:lnTo>
                    <a:lnTo>
                      <a:pt x="451" y="22"/>
                    </a:lnTo>
                    <a:lnTo>
                      <a:pt x="451" y="70"/>
                    </a:lnTo>
                    <a:lnTo>
                      <a:pt x="451" y="70"/>
                    </a:lnTo>
                    <a:lnTo>
                      <a:pt x="449" y="76"/>
                    </a:lnTo>
                    <a:lnTo>
                      <a:pt x="448" y="80"/>
                    </a:lnTo>
                    <a:lnTo>
                      <a:pt x="447" y="82"/>
                    </a:lnTo>
                    <a:lnTo>
                      <a:pt x="444" y="86"/>
                    </a:lnTo>
                    <a:lnTo>
                      <a:pt x="441" y="89"/>
                    </a:lnTo>
                    <a:lnTo>
                      <a:pt x="437" y="91"/>
                    </a:lnTo>
                    <a:lnTo>
                      <a:pt x="433" y="92"/>
                    </a:lnTo>
                    <a:lnTo>
                      <a:pt x="428" y="93"/>
                    </a:lnTo>
                    <a:lnTo>
                      <a:pt x="22" y="93"/>
                    </a:lnTo>
                    <a:lnTo>
                      <a:pt x="22" y="93"/>
                    </a:lnTo>
                    <a:lnTo>
                      <a:pt x="18" y="92"/>
                    </a:lnTo>
                    <a:lnTo>
                      <a:pt x="14" y="91"/>
                    </a:lnTo>
                    <a:lnTo>
                      <a:pt x="7" y="86"/>
                    </a:lnTo>
                    <a:lnTo>
                      <a:pt x="4" y="82"/>
                    </a:lnTo>
                    <a:lnTo>
                      <a:pt x="2" y="80"/>
                    </a:lnTo>
                    <a:lnTo>
                      <a:pt x="0" y="76"/>
                    </a:lnTo>
                    <a:lnTo>
                      <a:pt x="0" y="70"/>
                    </a:lnTo>
                    <a:lnTo>
                      <a:pt x="0" y="22"/>
                    </a:lnTo>
                    <a:lnTo>
                      <a:pt x="0" y="22"/>
                    </a:lnTo>
                    <a:lnTo>
                      <a:pt x="0" y="18"/>
                    </a:lnTo>
                    <a:lnTo>
                      <a:pt x="2" y="14"/>
                    </a:lnTo>
                    <a:lnTo>
                      <a:pt x="7" y="6"/>
                    </a:lnTo>
                    <a:lnTo>
                      <a:pt x="14" y="2"/>
                    </a:lnTo>
                    <a:lnTo>
                      <a:pt x="18" y="0"/>
                    </a:lnTo>
                    <a:lnTo>
                      <a:pt x="22" y="0"/>
                    </a:lnTo>
                    <a:lnTo>
                      <a:pt x="428" y="0"/>
                    </a:lnTo>
                    <a:close/>
                    <a:moveTo>
                      <a:pt x="219" y="38"/>
                    </a:moveTo>
                    <a:lnTo>
                      <a:pt x="219" y="38"/>
                    </a:lnTo>
                    <a:lnTo>
                      <a:pt x="215" y="38"/>
                    </a:lnTo>
                    <a:lnTo>
                      <a:pt x="211" y="41"/>
                    </a:lnTo>
                    <a:lnTo>
                      <a:pt x="208" y="45"/>
                    </a:lnTo>
                    <a:lnTo>
                      <a:pt x="208" y="49"/>
                    </a:lnTo>
                    <a:lnTo>
                      <a:pt x="208" y="49"/>
                    </a:lnTo>
                    <a:lnTo>
                      <a:pt x="208" y="53"/>
                    </a:lnTo>
                    <a:lnTo>
                      <a:pt x="211" y="57"/>
                    </a:lnTo>
                    <a:lnTo>
                      <a:pt x="215" y="58"/>
                    </a:lnTo>
                    <a:lnTo>
                      <a:pt x="219" y="60"/>
                    </a:lnTo>
                    <a:lnTo>
                      <a:pt x="391" y="60"/>
                    </a:lnTo>
                    <a:lnTo>
                      <a:pt x="391" y="60"/>
                    </a:lnTo>
                    <a:lnTo>
                      <a:pt x="395" y="58"/>
                    </a:lnTo>
                    <a:lnTo>
                      <a:pt x="400" y="57"/>
                    </a:lnTo>
                    <a:lnTo>
                      <a:pt x="401" y="53"/>
                    </a:lnTo>
                    <a:lnTo>
                      <a:pt x="402" y="49"/>
                    </a:lnTo>
                    <a:lnTo>
                      <a:pt x="402" y="49"/>
                    </a:lnTo>
                    <a:lnTo>
                      <a:pt x="401" y="45"/>
                    </a:lnTo>
                    <a:lnTo>
                      <a:pt x="400" y="41"/>
                    </a:lnTo>
                    <a:lnTo>
                      <a:pt x="395" y="38"/>
                    </a:lnTo>
                    <a:lnTo>
                      <a:pt x="391" y="38"/>
                    </a:lnTo>
                    <a:lnTo>
                      <a:pt x="219" y="38"/>
                    </a:lnTo>
                    <a:close/>
                    <a:moveTo>
                      <a:pt x="57" y="38"/>
                    </a:moveTo>
                    <a:lnTo>
                      <a:pt x="57" y="38"/>
                    </a:lnTo>
                    <a:lnTo>
                      <a:pt x="53" y="38"/>
                    </a:lnTo>
                    <a:lnTo>
                      <a:pt x="50" y="41"/>
                    </a:lnTo>
                    <a:lnTo>
                      <a:pt x="48" y="45"/>
                    </a:lnTo>
                    <a:lnTo>
                      <a:pt x="46" y="49"/>
                    </a:lnTo>
                    <a:lnTo>
                      <a:pt x="46" y="49"/>
                    </a:lnTo>
                    <a:lnTo>
                      <a:pt x="48" y="53"/>
                    </a:lnTo>
                    <a:lnTo>
                      <a:pt x="50" y="57"/>
                    </a:lnTo>
                    <a:lnTo>
                      <a:pt x="53" y="58"/>
                    </a:lnTo>
                    <a:lnTo>
                      <a:pt x="57" y="60"/>
                    </a:lnTo>
                    <a:lnTo>
                      <a:pt x="57" y="60"/>
                    </a:lnTo>
                    <a:lnTo>
                      <a:pt x="62" y="58"/>
                    </a:lnTo>
                    <a:lnTo>
                      <a:pt x="65" y="57"/>
                    </a:lnTo>
                    <a:lnTo>
                      <a:pt x="68" y="53"/>
                    </a:lnTo>
                    <a:lnTo>
                      <a:pt x="68" y="49"/>
                    </a:lnTo>
                    <a:lnTo>
                      <a:pt x="68" y="49"/>
                    </a:lnTo>
                    <a:lnTo>
                      <a:pt x="68" y="45"/>
                    </a:lnTo>
                    <a:lnTo>
                      <a:pt x="65" y="41"/>
                    </a:lnTo>
                    <a:lnTo>
                      <a:pt x="62" y="38"/>
                    </a:lnTo>
                    <a:lnTo>
                      <a:pt x="57" y="38"/>
                    </a:lnTo>
                    <a:lnTo>
                      <a:pt x="57" y="38"/>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sp>
            <p:nvSpPr>
              <p:cNvPr id="376" name="Freeform 375"/>
              <p:cNvSpPr>
                <a:spLocks noEditPoints="1"/>
              </p:cNvSpPr>
              <p:nvPr/>
            </p:nvSpPr>
            <p:spPr bwMode="auto">
              <a:xfrm>
                <a:off x="5097463" y="-157163"/>
                <a:ext cx="436563" cy="546100"/>
              </a:xfrm>
              <a:custGeom>
                <a:avLst/>
                <a:gdLst>
                  <a:gd name="T0" fmla="*/ 531 w 550"/>
                  <a:gd name="T1" fmla="*/ 20 h 689"/>
                  <a:gd name="T2" fmla="*/ 508 w 550"/>
                  <a:gd name="T3" fmla="*/ 5 h 689"/>
                  <a:gd name="T4" fmla="*/ 482 w 550"/>
                  <a:gd name="T5" fmla="*/ 0 h 689"/>
                  <a:gd name="T6" fmla="*/ 67 w 550"/>
                  <a:gd name="T7" fmla="*/ 0 h 689"/>
                  <a:gd name="T8" fmla="*/ 40 w 550"/>
                  <a:gd name="T9" fmla="*/ 5 h 689"/>
                  <a:gd name="T10" fmla="*/ 18 w 550"/>
                  <a:gd name="T11" fmla="*/ 20 h 689"/>
                  <a:gd name="T12" fmla="*/ 10 w 550"/>
                  <a:gd name="T13" fmla="*/ 30 h 689"/>
                  <a:gd name="T14" fmla="*/ 1 w 550"/>
                  <a:gd name="T15" fmla="*/ 54 h 689"/>
                  <a:gd name="T16" fmla="*/ 0 w 550"/>
                  <a:gd name="T17" fmla="*/ 601 h 689"/>
                  <a:gd name="T18" fmla="*/ 0 w 550"/>
                  <a:gd name="T19" fmla="*/ 611 h 689"/>
                  <a:gd name="T20" fmla="*/ 4 w 550"/>
                  <a:gd name="T21" fmla="*/ 627 h 689"/>
                  <a:gd name="T22" fmla="*/ 12 w 550"/>
                  <a:gd name="T23" fmla="*/ 642 h 689"/>
                  <a:gd name="T24" fmla="*/ 24 w 550"/>
                  <a:gd name="T25" fmla="*/ 654 h 689"/>
                  <a:gd name="T26" fmla="*/ 31 w 550"/>
                  <a:gd name="T27" fmla="*/ 658 h 689"/>
                  <a:gd name="T28" fmla="*/ 31 w 550"/>
                  <a:gd name="T29" fmla="*/ 659 h 689"/>
                  <a:gd name="T30" fmla="*/ 32 w 550"/>
                  <a:gd name="T31" fmla="*/ 670 h 689"/>
                  <a:gd name="T32" fmla="*/ 39 w 550"/>
                  <a:gd name="T33" fmla="*/ 680 h 689"/>
                  <a:gd name="T34" fmla="*/ 48 w 550"/>
                  <a:gd name="T35" fmla="*/ 686 h 689"/>
                  <a:gd name="T36" fmla="*/ 60 w 550"/>
                  <a:gd name="T37" fmla="*/ 689 h 689"/>
                  <a:gd name="T38" fmla="*/ 98 w 550"/>
                  <a:gd name="T39" fmla="*/ 689 h 689"/>
                  <a:gd name="T40" fmla="*/ 115 w 550"/>
                  <a:gd name="T41" fmla="*/ 684 h 689"/>
                  <a:gd name="T42" fmla="*/ 125 w 550"/>
                  <a:gd name="T43" fmla="*/ 669 h 689"/>
                  <a:gd name="T44" fmla="*/ 423 w 550"/>
                  <a:gd name="T45" fmla="*/ 669 h 689"/>
                  <a:gd name="T46" fmla="*/ 434 w 550"/>
                  <a:gd name="T47" fmla="*/ 684 h 689"/>
                  <a:gd name="T48" fmla="*/ 451 w 550"/>
                  <a:gd name="T49" fmla="*/ 689 h 689"/>
                  <a:gd name="T50" fmla="*/ 489 w 550"/>
                  <a:gd name="T51" fmla="*/ 689 h 689"/>
                  <a:gd name="T52" fmla="*/ 501 w 550"/>
                  <a:gd name="T53" fmla="*/ 686 h 689"/>
                  <a:gd name="T54" fmla="*/ 511 w 550"/>
                  <a:gd name="T55" fmla="*/ 680 h 689"/>
                  <a:gd name="T56" fmla="*/ 517 w 550"/>
                  <a:gd name="T57" fmla="*/ 670 h 689"/>
                  <a:gd name="T58" fmla="*/ 519 w 550"/>
                  <a:gd name="T59" fmla="*/ 659 h 689"/>
                  <a:gd name="T60" fmla="*/ 519 w 550"/>
                  <a:gd name="T61" fmla="*/ 658 h 689"/>
                  <a:gd name="T62" fmla="*/ 525 w 550"/>
                  <a:gd name="T63" fmla="*/ 654 h 689"/>
                  <a:gd name="T64" fmla="*/ 538 w 550"/>
                  <a:gd name="T65" fmla="*/ 642 h 689"/>
                  <a:gd name="T66" fmla="*/ 546 w 550"/>
                  <a:gd name="T67" fmla="*/ 627 h 689"/>
                  <a:gd name="T68" fmla="*/ 550 w 550"/>
                  <a:gd name="T69" fmla="*/ 611 h 689"/>
                  <a:gd name="T70" fmla="*/ 550 w 550"/>
                  <a:gd name="T71" fmla="*/ 67 h 689"/>
                  <a:gd name="T72" fmla="*/ 548 w 550"/>
                  <a:gd name="T73" fmla="*/ 54 h 689"/>
                  <a:gd name="T74" fmla="*/ 539 w 550"/>
                  <a:gd name="T75" fmla="*/ 30 h 689"/>
                  <a:gd name="T76" fmla="*/ 531 w 550"/>
                  <a:gd name="T77" fmla="*/ 20 h 689"/>
                  <a:gd name="T78" fmla="*/ 528 w 550"/>
                  <a:gd name="T79" fmla="*/ 601 h 689"/>
                  <a:gd name="T80" fmla="*/ 524 w 550"/>
                  <a:gd name="T81" fmla="*/ 619 h 689"/>
                  <a:gd name="T82" fmla="*/ 515 w 550"/>
                  <a:gd name="T83" fmla="*/ 634 h 689"/>
                  <a:gd name="T84" fmla="*/ 500 w 550"/>
                  <a:gd name="T85" fmla="*/ 643 h 689"/>
                  <a:gd name="T86" fmla="*/ 482 w 550"/>
                  <a:gd name="T87" fmla="*/ 647 h 689"/>
                  <a:gd name="T88" fmla="*/ 67 w 550"/>
                  <a:gd name="T89" fmla="*/ 647 h 689"/>
                  <a:gd name="T90" fmla="*/ 48 w 550"/>
                  <a:gd name="T91" fmla="*/ 643 h 689"/>
                  <a:gd name="T92" fmla="*/ 35 w 550"/>
                  <a:gd name="T93" fmla="*/ 634 h 689"/>
                  <a:gd name="T94" fmla="*/ 24 w 550"/>
                  <a:gd name="T95" fmla="*/ 619 h 689"/>
                  <a:gd name="T96" fmla="*/ 21 w 550"/>
                  <a:gd name="T97" fmla="*/ 601 h 689"/>
                  <a:gd name="T98" fmla="*/ 21 w 550"/>
                  <a:gd name="T99" fmla="*/ 67 h 689"/>
                  <a:gd name="T100" fmla="*/ 24 w 550"/>
                  <a:gd name="T101" fmla="*/ 50 h 689"/>
                  <a:gd name="T102" fmla="*/ 35 w 550"/>
                  <a:gd name="T103" fmla="*/ 35 h 689"/>
                  <a:gd name="T104" fmla="*/ 41 w 550"/>
                  <a:gd name="T105" fmla="*/ 30 h 689"/>
                  <a:gd name="T106" fmla="*/ 58 w 550"/>
                  <a:gd name="T107" fmla="*/ 23 h 689"/>
                  <a:gd name="T108" fmla="*/ 482 w 550"/>
                  <a:gd name="T109" fmla="*/ 22 h 689"/>
                  <a:gd name="T110" fmla="*/ 492 w 550"/>
                  <a:gd name="T111" fmla="*/ 23 h 689"/>
                  <a:gd name="T112" fmla="*/ 508 w 550"/>
                  <a:gd name="T113" fmla="*/ 30 h 689"/>
                  <a:gd name="T114" fmla="*/ 515 w 550"/>
                  <a:gd name="T115" fmla="*/ 35 h 689"/>
                  <a:gd name="T116" fmla="*/ 524 w 550"/>
                  <a:gd name="T117" fmla="*/ 50 h 689"/>
                  <a:gd name="T118" fmla="*/ 528 w 550"/>
                  <a:gd name="T119" fmla="*/ 67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50" h="689">
                    <a:moveTo>
                      <a:pt x="531" y="20"/>
                    </a:moveTo>
                    <a:lnTo>
                      <a:pt x="531" y="20"/>
                    </a:lnTo>
                    <a:lnTo>
                      <a:pt x="520" y="11"/>
                    </a:lnTo>
                    <a:lnTo>
                      <a:pt x="508" y="5"/>
                    </a:lnTo>
                    <a:lnTo>
                      <a:pt x="496" y="1"/>
                    </a:lnTo>
                    <a:lnTo>
                      <a:pt x="482" y="0"/>
                    </a:lnTo>
                    <a:lnTo>
                      <a:pt x="67" y="0"/>
                    </a:lnTo>
                    <a:lnTo>
                      <a:pt x="67" y="0"/>
                    </a:lnTo>
                    <a:lnTo>
                      <a:pt x="53" y="1"/>
                    </a:lnTo>
                    <a:lnTo>
                      <a:pt x="40" y="5"/>
                    </a:lnTo>
                    <a:lnTo>
                      <a:pt x="29" y="11"/>
                    </a:lnTo>
                    <a:lnTo>
                      <a:pt x="18" y="20"/>
                    </a:lnTo>
                    <a:lnTo>
                      <a:pt x="18" y="20"/>
                    </a:lnTo>
                    <a:lnTo>
                      <a:pt x="10" y="30"/>
                    </a:lnTo>
                    <a:lnTo>
                      <a:pt x="4" y="42"/>
                    </a:lnTo>
                    <a:lnTo>
                      <a:pt x="1" y="54"/>
                    </a:lnTo>
                    <a:lnTo>
                      <a:pt x="0" y="67"/>
                    </a:lnTo>
                    <a:lnTo>
                      <a:pt x="0" y="601"/>
                    </a:lnTo>
                    <a:lnTo>
                      <a:pt x="0" y="601"/>
                    </a:lnTo>
                    <a:lnTo>
                      <a:pt x="0" y="611"/>
                    </a:lnTo>
                    <a:lnTo>
                      <a:pt x="1" y="619"/>
                    </a:lnTo>
                    <a:lnTo>
                      <a:pt x="4" y="627"/>
                    </a:lnTo>
                    <a:lnTo>
                      <a:pt x="8" y="634"/>
                    </a:lnTo>
                    <a:lnTo>
                      <a:pt x="12" y="642"/>
                    </a:lnTo>
                    <a:lnTo>
                      <a:pt x="17" y="647"/>
                    </a:lnTo>
                    <a:lnTo>
                      <a:pt x="24" y="654"/>
                    </a:lnTo>
                    <a:lnTo>
                      <a:pt x="31" y="658"/>
                    </a:lnTo>
                    <a:lnTo>
                      <a:pt x="31" y="658"/>
                    </a:lnTo>
                    <a:lnTo>
                      <a:pt x="31" y="659"/>
                    </a:lnTo>
                    <a:lnTo>
                      <a:pt x="31" y="659"/>
                    </a:lnTo>
                    <a:lnTo>
                      <a:pt x="31" y="665"/>
                    </a:lnTo>
                    <a:lnTo>
                      <a:pt x="32" y="670"/>
                    </a:lnTo>
                    <a:lnTo>
                      <a:pt x="35" y="676"/>
                    </a:lnTo>
                    <a:lnTo>
                      <a:pt x="39" y="680"/>
                    </a:lnTo>
                    <a:lnTo>
                      <a:pt x="43" y="684"/>
                    </a:lnTo>
                    <a:lnTo>
                      <a:pt x="48" y="686"/>
                    </a:lnTo>
                    <a:lnTo>
                      <a:pt x="53" y="688"/>
                    </a:lnTo>
                    <a:lnTo>
                      <a:pt x="60" y="689"/>
                    </a:lnTo>
                    <a:lnTo>
                      <a:pt x="98" y="689"/>
                    </a:lnTo>
                    <a:lnTo>
                      <a:pt x="98" y="689"/>
                    </a:lnTo>
                    <a:lnTo>
                      <a:pt x="107" y="688"/>
                    </a:lnTo>
                    <a:lnTo>
                      <a:pt x="115" y="684"/>
                    </a:lnTo>
                    <a:lnTo>
                      <a:pt x="121" y="677"/>
                    </a:lnTo>
                    <a:lnTo>
                      <a:pt x="125" y="669"/>
                    </a:lnTo>
                    <a:lnTo>
                      <a:pt x="423" y="669"/>
                    </a:lnTo>
                    <a:lnTo>
                      <a:pt x="423" y="669"/>
                    </a:lnTo>
                    <a:lnTo>
                      <a:pt x="428" y="677"/>
                    </a:lnTo>
                    <a:lnTo>
                      <a:pt x="434" y="684"/>
                    </a:lnTo>
                    <a:lnTo>
                      <a:pt x="442" y="688"/>
                    </a:lnTo>
                    <a:lnTo>
                      <a:pt x="451" y="689"/>
                    </a:lnTo>
                    <a:lnTo>
                      <a:pt x="489" y="689"/>
                    </a:lnTo>
                    <a:lnTo>
                      <a:pt x="489" y="689"/>
                    </a:lnTo>
                    <a:lnTo>
                      <a:pt x="496" y="688"/>
                    </a:lnTo>
                    <a:lnTo>
                      <a:pt x="501" y="686"/>
                    </a:lnTo>
                    <a:lnTo>
                      <a:pt x="507" y="684"/>
                    </a:lnTo>
                    <a:lnTo>
                      <a:pt x="511" y="680"/>
                    </a:lnTo>
                    <a:lnTo>
                      <a:pt x="515" y="676"/>
                    </a:lnTo>
                    <a:lnTo>
                      <a:pt x="517" y="670"/>
                    </a:lnTo>
                    <a:lnTo>
                      <a:pt x="519" y="665"/>
                    </a:lnTo>
                    <a:lnTo>
                      <a:pt x="519" y="659"/>
                    </a:lnTo>
                    <a:lnTo>
                      <a:pt x="519" y="659"/>
                    </a:lnTo>
                    <a:lnTo>
                      <a:pt x="519" y="658"/>
                    </a:lnTo>
                    <a:lnTo>
                      <a:pt x="519" y="658"/>
                    </a:lnTo>
                    <a:lnTo>
                      <a:pt x="525" y="654"/>
                    </a:lnTo>
                    <a:lnTo>
                      <a:pt x="532" y="647"/>
                    </a:lnTo>
                    <a:lnTo>
                      <a:pt x="538" y="642"/>
                    </a:lnTo>
                    <a:lnTo>
                      <a:pt x="542" y="634"/>
                    </a:lnTo>
                    <a:lnTo>
                      <a:pt x="546" y="627"/>
                    </a:lnTo>
                    <a:lnTo>
                      <a:pt x="548" y="619"/>
                    </a:lnTo>
                    <a:lnTo>
                      <a:pt x="550" y="611"/>
                    </a:lnTo>
                    <a:lnTo>
                      <a:pt x="550" y="601"/>
                    </a:lnTo>
                    <a:lnTo>
                      <a:pt x="550" y="67"/>
                    </a:lnTo>
                    <a:lnTo>
                      <a:pt x="550" y="67"/>
                    </a:lnTo>
                    <a:lnTo>
                      <a:pt x="548" y="54"/>
                    </a:lnTo>
                    <a:lnTo>
                      <a:pt x="544" y="42"/>
                    </a:lnTo>
                    <a:lnTo>
                      <a:pt x="539" y="30"/>
                    </a:lnTo>
                    <a:lnTo>
                      <a:pt x="531" y="20"/>
                    </a:lnTo>
                    <a:lnTo>
                      <a:pt x="531" y="20"/>
                    </a:lnTo>
                    <a:close/>
                    <a:moveTo>
                      <a:pt x="528" y="601"/>
                    </a:moveTo>
                    <a:lnTo>
                      <a:pt x="528" y="601"/>
                    </a:lnTo>
                    <a:lnTo>
                      <a:pt x="527" y="611"/>
                    </a:lnTo>
                    <a:lnTo>
                      <a:pt x="524" y="619"/>
                    </a:lnTo>
                    <a:lnTo>
                      <a:pt x="520" y="627"/>
                    </a:lnTo>
                    <a:lnTo>
                      <a:pt x="515" y="634"/>
                    </a:lnTo>
                    <a:lnTo>
                      <a:pt x="508" y="639"/>
                    </a:lnTo>
                    <a:lnTo>
                      <a:pt x="500" y="643"/>
                    </a:lnTo>
                    <a:lnTo>
                      <a:pt x="492" y="646"/>
                    </a:lnTo>
                    <a:lnTo>
                      <a:pt x="482" y="647"/>
                    </a:lnTo>
                    <a:lnTo>
                      <a:pt x="67" y="647"/>
                    </a:lnTo>
                    <a:lnTo>
                      <a:pt x="67" y="647"/>
                    </a:lnTo>
                    <a:lnTo>
                      <a:pt x="58" y="646"/>
                    </a:lnTo>
                    <a:lnTo>
                      <a:pt x="48" y="643"/>
                    </a:lnTo>
                    <a:lnTo>
                      <a:pt x="41" y="639"/>
                    </a:lnTo>
                    <a:lnTo>
                      <a:pt x="35" y="634"/>
                    </a:lnTo>
                    <a:lnTo>
                      <a:pt x="29" y="627"/>
                    </a:lnTo>
                    <a:lnTo>
                      <a:pt x="24" y="619"/>
                    </a:lnTo>
                    <a:lnTo>
                      <a:pt x="22" y="611"/>
                    </a:lnTo>
                    <a:lnTo>
                      <a:pt x="21" y="601"/>
                    </a:lnTo>
                    <a:lnTo>
                      <a:pt x="21" y="67"/>
                    </a:lnTo>
                    <a:lnTo>
                      <a:pt x="21" y="67"/>
                    </a:lnTo>
                    <a:lnTo>
                      <a:pt x="21" y="58"/>
                    </a:lnTo>
                    <a:lnTo>
                      <a:pt x="24" y="50"/>
                    </a:lnTo>
                    <a:lnTo>
                      <a:pt x="29" y="42"/>
                    </a:lnTo>
                    <a:lnTo>
                      <a:pt x="35" y="35"/>
                    </a:lnTo>
                    <a:lnTo>
                      <a:pt x="35" y="35"/>
                    </a:lnTo>
                    <a:lnTo>
                      <a:pt x="41" y="30"/>
                    </a:lnTo>
                    <a:lnTo>
                      <a:pt x="49" y="26"/>
                    </a:lnTo>
                    <a:lnTo>
                      <a:pt x="58" y="23"/>
                    </a:lnTo>
                    <a:lnTo>
                      <a:pt x="67" y="22"/>
                    </a:lnTo>
                    <a:lnTo>
                      <a:pt x="482" y="22"/>
                    </a:lnTo>
                    <a:lnTo>
                      <a:pt x="482" y="22"/>
                    </a:lnTo>
                    <a:lnTo>
                      <a:pt x="492" y="23"/>
                    </a:lnTo>
                    <a:lnTo>
                      <a:pt x="500" y="26"/>
                    </a:lnTo>
                    <a:lnTo>
                      <a:pt x="508" y="30"/>
                    </a:lnTo>
                    <a:lnTo>
                      <a:pt x="515" y="35"/>
                    </a:lnTo>
                    <a:lnTo>
                      <a:pt x="515" y="35"/>
                    </a:lnTo>
                    <a:lnTo>
                      <a:pt x="520" y="42"/>
                    </a:lnTo>
                    <a:lnTo>
                      <a:pt x="524" y="50"/>
                    </a:lnTo>
                    <a:lnTo>
                      <a:pt x="527" y="58"/>
                    </a:lnTo>
                    <a:lnTo>
                      <a:pt x="528" y="67"/>
                    </a:lnTo>
                    <a:lnTo>
                      <a:pt x="528" y="601"/>
                    </a:lnTo>
                    <a:close/>
                  </a:path>
                </a:pathLst>
              </a:custGeom>
              <a:grpFill/>
              <a:ln>
                <a:noFill/>
              </a:ln>
              <a:extLst>
                <a:ext uri="{91240B29-F687-4f45-9708-019B960494DF}">
                  <a14:hiddenLine xmlns="" xmlns:a14="http://schemas.microsoft.com/office/drawing/2010/main" xmlns:lc="http://schemas.openxmlformats.org/drawingml/2006/lockedCanvas"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black"/>
                  </a:solidFill>
                  <a:effectLst/>
                  <a:uLnTx/>
                  <a:uFillTx/>
                  <a:ea typeface="ＭＳ Ｐゴシック" charset="0"/>
                </a:endParaRPr>
              </a:p>
            </p:txBody>
          </p:sp>
        </p:grpSp>
      </p:grpSp>
      <p:sp>
        <p:nvSpPr>
          <p:cNvPr id="363" name="Freeform 362"/>
          <p:cNvSpPr/>
          <p:nvPr/>
        </p:nvSpPr>
        <p:spPr>
          <a:xfrm rot="18900000">
            <a:off x="8372038" y="626896"/>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ED7D31"/>
          </a:solidFill>
          <a:ln w="12700" cap="flat" cmpd="sng" algn="ctr">
            <a:solidFill>
              <a:srgbClr val="E7E6E6"/>
            </a:solidFill>
            <a:prstDash val="solid"/>
            <a:miter lim="800000"/>
          </a:ln>
          <a:effectLst/>
        </p:spPr>
        <p:style>
          <a:lnRef idx="0">
            <a:scrgbClr r="0" g="0" b="0"/>
          </a:lnRef>
          <a:fillRef idx="0">
            <a:scrgbClr r="0" g="0" b="0"/>
          </a:fillRef>
          <a:effectRef idx="0">
            <a:scrgbClr r="0" g="0" b="0"/>
          </a:effectRef>
          <a:fontRef idx="major"/>
        </p:style>
        <p:txBody>
          <a:bodyPr wrap="square"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4" name="Freeform 363"/>
          <p:cNvSpPr/>
          <p:nvPr/>
        </p:nvSpPr>
        <p:spPr>
          <a:xfrm rot="18900000">
            <a:off x="8385528" y="1356717"/>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70AD47"/>
          </a:solidFill>
          <a:ln w="12700" cap="flat" cmpd="sng" algn="ctr">
            <a:solidFill>
              <a:srgbClr val="E7E6E6"/>
            </a:solidFill>
            <a:prstDash val="solid"/>
            <a:miter lim="800000"/>
          </a:ln>
          <a:effectLst/>
        </p:spPr>
        <p:style>
          <a:lnRef idx="0">
            <a:scrgbClr r="0" g="0" b="0"/>
          </a:lnRef>
          <a:fillRef idx="0">
            <a:scrgbClr r="0" g="0" b="0"/>
          </a:fillRef>
          <a:effectRef idx="0">
            <a:scrgbClr r="0" g="0" b="0"/>
          </a:effectRef>
          <a:fontRef idx="major"/>
        </p:style>
        <p:txBody>
          <a:bodyPr wrap="square"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5" name="Freeform 364"/>
          <p:cNvSpPr/>
          <p:nvPr/>
        </p:nvSpPr>
        <p:spPr>
          <a:xfrm rot="18900000">
            <a:off x="8451963" y="2096037"/>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A5A5A5"/>
          </a:solidFill>
          <a:ln w="12700" cap="flat" cmpd="sng" algn="ctr">
            <a:solidFill>
              <a:srgbClr val="E7E6E6"/>
            </a:solidFill>
            <a:prstDash val="solid"/>
            <a:miter lim="800000"/>
          </a:ln>
          <a:effectLst/>
        </p:spPr>
        <p:style>
          <a:lnRef idx="0">
            <a:scrgbClr r="0" g="0" b="0"/>
          </a:lnRef>
          <a:fillRef idx="0">
            <a:scrgbClr r="0" g="0" b="0"/>
          </a:fillRef>
          <a:effectRef idx="0">
            <a:scrgbClr r="0" g="0" b="0"/>
          </a:effectRef>
          <a:fontRef idx="major"/>
        </p:style>
        <p:txBody>
          <a:bodyPr wrap="square"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6" name="Freeform 365"/>
          <p:cNvSpPr/>
          <p:nvPr/>
        </p:nvSpPr>
        <p:spPr>
          <a:xfrm rot="18900000">
            <a:off x="8363015" y="2747364"/>
            <a:ext cx="84089" cy="133874"/>
          </a:xfrm>
          <a:custGeom>
            <a:avLst/>
            <a:gdLst>
              <a:gd name="connsiteX0" fmla="*/ 146197 w 146197"/>
              <a:gd name="connsiteY0" fmla="*/ 68884 h 233298"/>
              <a:gd name="connsiteX1" fmla="*/ 146197 w 146197"/>
              <a:gd name="connsiteY1" fmla="*/ 233298 h 233298"/>
              <a:gd name="connsiteX2" fmla="*/ 317 w 146197"/>
              <a:gd name="connsiteY2" fmla="*/ 233298 h 233298"/>
              <a:gd name="connsiteX3" fmla="*/ 317 w 146197"/>
              <a:gd name="connsiteY3" fmla="*/ 71182 h 233298"/>
              <a:gd name="connsiteX4" fmla="*/ 0 w 146197"/>
              <a:gd name="connsiteY4" fmla="*/ 71182 h 233298"/>
              <a:gd name="connsiteX5" fmla="*/ 317 w 146197"/>
              <a:gd name="connsiteY5" fmla="*/ 70867 h 233298"/>
              <a:gd name="connsiteX6" fmla="*/ 317 w 146197"/>
              <a:gd name="connsiteY6" fmla="*/ 68884 h 233298"/>
              <a:gd name="connsiteX7" fmla="*/ 2310 w 146197"/>
              <a:gd name="connsiteY7" fmla="*/ 68884 h 233298"/>
              <a:gd name="connsiteX8" fmla="*/ 71527 w 146197"/>
              <a:gd name="connsiteY8" fmla="*/ 0 h 233298"/>
              <a:gd name="connsiteX9" fmla="*/ 143475 w 146197"/>
              <a:gd name="connsiteY9" fmla="*/ 68884 h 233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97" h="233298">
                <a:moveTo>
                  <a:pt x="146197" y="68884"/>
                </a:moveTo>
                <a:lnTo>
                  <a:pt x="146197" y="233298"/>
                </a:lnTo>
                <a:lnTo>
                  <a:pt x="317" y="233298"/>
                </a:lnTo>
                <a:lnTo>
                  <a:pt x="317" y="71182"/>
                </a:lnTo>
                <a:lnTo>
                  <a:pt x="0" y="71182"/>
                </a:lnTo>
                <a:lnTo>
                  <a:pt x="317" y="70867"/>
                </a:lnTo>
                <a:lnTo>
                  <a:pt x="317" y="68884"/>
                </a:lnTo>
                <a:lnTo>
                  <a:pt x="2310" y="68884"/>
                </a:lnTo>
                <a:lnTo>
                  <a:pt x="71527" y="0"/>
                </a:lnTo>
                <a:lnTo>
                  <a:pt x="143475" y="68884"/>
                </a:lnTo>
                <a:close/>
              </a:path>
            </a:pathLst>
          </a:custGeom>
          <a:solidFill>
            <a:srgbClr val="5B9BD5"/>
          </a:solidFill>
          <a:ln w="12700" cap="flat" cmpd="sng" algn="ctr">
            <a:solidFill>
              <a:srgbClr val="E7E6E6"/>
            </a:solidFill>
            <a:prstDash val="solid"/>
            <a:miter lim="800000"/>
          </a:ln>
          <a:effectLst/>
        </p:spPr>
        <p:style>
          <a:lnRef idx="0">
            <a:scrgbClr r="0" g="0" b="0"/>
          </a:lnRef>
          <a:fillRef idx="0">
            <a:scrgbClr r="0" g="0" b="0"/>
          </a:fillRef>
          <a:effectRef idx="0">
            <a:scrgbClr r="0" g="0" b="0"/>
          </a:effectRef>
          <a:fontRef idx="major"/>
        </p:style>
        <p:txBody>
          <a:bodyPr wrap="square"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67" name="Rectangle 366"/>
          <p:cNvSpPr/>
          <p:nvPr/>
        </p:nvSpPr>
        <p:spPr>
          <a:xfrm>
            <a:off x="7740964" y="870440"/>
            <a:ext cx="1192112" cy="292173"/>
          </a:xfrm>
          <a:prstGeom prst="rect">
            <a:avLst/>
          </a:prstGeom>
          <a:noFill/>
          <a:ln w="12700" cap="flat" cmpd="sng" algn="ctr">
            <a:noFill/>
            <a:prstDash val="solid"/>
            <a:miter lim="800000"/>
          </a:ln>
          <a:effectLst/>
        </p:spPr>
        <p:style>
          <a:lnRef idx="0">
            <a:scrgbClr r="0" g="0" b="0"/>
          </a:lnRef>
          <a:fillRef idx="0">
            <a:scrgbClr r="0" g="0" b="0"/>
          </a:fillRef>
          <a:effectRef idx="0">
            <a:scrgbClr r="0" g="0" b="0"/>
          </a:effectRef>
          <a:fontRef idx="major"/>
        </p:style>
        <p:txBody>
          <a:bodyPr rtlCol="0" anchor="ctr">
            <a:no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lang="ja-JP" altLang="en-US" sz="800" dirty="0" smtClean="0">
                <a:solidFill>
                  <a:prstClr val="black"/>
                </a:solidFill>
                <a:latin typeface="Calibri"/>
                <a:ea typeface="+mn-ea"/>
                <a:cs typeface="+mn-cs"/>
              </a:rPr>
              <a:t>学生</a:t>
            </a:r>
            <a:r>
              <a:rPr kumimoji="0" lang="ja-JP" altLang="en-US" sz="800" b="0" i="0" u="none" strike="noStrike" kern="1200" cap="none" spc="0" normalizeH="0" baseline="0" noProof="0" dirty="0" smtClean="0">
                <a:ln>
                  <a:noFill/>
                </a:ln>
                <a:solidFill>
                  <a:prstClr val="black"/>
                </a:solidFill>
                <a:effectLst/>
                <a:uLnTx/>
                <a:uFillTx/>
                <a:latin typeface="Calibri"/>
                <a:ea typeface="+mn-ea"/>
                <a:cs typeface="+mn-cs"/>
              </a:rPr>
              <a:t>ポータル</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89" name="Rectangle 343"/>
          <p:cNvSpPr/>
          <p:nvPr/>
        </p:nvSpPr>
        <p:spPr>
          <a:xfrm>
            <a:off x="7693414" y="3047239"/>
            <a:ext cx="1241993" cy="293374"/>
          </a:xfrm>
          <a:prstGeom prst="rect">
            <a:avLst/>
          </a:prstGeom>
          <a:noFill/>
          <a:ln w="12700" cap="flat" cmpd="sng" algn="ctr">
            <a:noFill/>
            <a:prstDash val="solid"/>
            <a:miter lim="800000"/>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lang="en-US" altLang="ja-JP" sz="800" kern="0" dirty="0" smtClean="0">
                <a:solidFill>
                  <a:prstClr val="black"/>
                </a:solidFill>
                <a:latin typeface="Calibri"/>
              </a:rPr>
              <a:t>HTTP(</a:t>
            </a:r>
            <a:r>
              <a:rPr lang="ja-JP" altLang="en-US" sz="800" kern="0" dirty="0" smtClean="0">
                <a:solidFill>
                  <a:prstClr val="black"/>
                </a:solidFill>
                <a:latin typeface="Calibri"/>
              </a:rPr>
              <a:t>インターネット</a:t>
            </a:r>
            <a:r>
              <a:rPr lang="en-US" altLang="ja-JP" sz="800" kern="0" dirty="0" smtClean="0">
                <a:solidFill>
                  <a:prstClr val="black"/>
                </a:solidFill>
                <a:latin typeface="Calibri"/>
              </a:rPr>
              <a:t>)</a:t>
            </a:r>
            <a:endParaRPr kumimoji="0" lang="en-US" sz="800" b="0" i="0" u="none" strike="noStrike" kern="0" cap="none" spc="0" normalizeH="0" baseline="0" noProof="0" dirty="0">
              <a:ln>
                <a:noFill/>
              </a:ln>
              <a:solidFill>
                <a:prstClr val="black"/>
              </a:solidFill>
              <a:effectLst/>
              <a:uLnTx/>
              <a:uFillTx/>
              <a:latin typeface="Calibri"/>
              <a:ea typeface="+mn-ea"/>
              <a:cs typeface="+mn-cs"/>
            </a:endParaRPr>
          </a:p>
        </p:txBody>
      </p:sp>
      <p:cxnSp>
        <p:nvCxnSpPr>
          <p:cNvPr id="4" name="Elbow Connector 3"/>
          <p:cNvCxnSpPr>
            <a:stCxn id="223" idx="3"/>
          </p:cNvCxnSpPr>
          <p:nvPr/>
        </p:nvCxnSpPr>
        <p:spPr>
          <a:xfrm flipV="1">
            <a:off x="6872283" y="870440"/>
            <a:ext cx="1207082" cy="1068450"/>
          </a:xfrm>
          <a:prstGeom prst="bentConnector3">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0" name="Elbow Connector 389"/>
          <p:cNvCxnSpPr>
            <a:stCxn id="223" idx="3"/>
          </p:cNvCxnSpPr>
          <p:nvPr/>
        </p:nvCxnSpPr>
        <p:spPr>
          <a:xfrm flipV="1">
            <a:off x="6872283" y="1614667"/>
            <a:ext cx="1207082" cy="324223"/>
          </a:xfrm>
          <a:prstGeom prst="bentConnector3">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1" name="Elbow Connector 390"/>
          <p:cNvCxnSpPr>
            <a:stCxn id="223" idx="3"/>
          </p:cNvCxnSpPr>
          <p:nvPr/>
        </p:nvCxnSpPr>
        <p:spPr>
          <a:xfrm>
            <a:off x="6872283" y="1938890"/>
            <a:ext cx="1207082" cy="375190"/>
          </a:xfrm>
          <a:prstGeom prst="bentConnector3">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2" name="Elbow Connector 391"/>
          <p:cNvCxnSpPr>
            <a:stCxn id="223" idx="3"/>
          </p:cNvCxnSpPr>
          <p:nvPr/>
        </p:nvCxnSpPr>
        <p:spPr>
          <a:xfrm>
            <a:off x="6872283" y="1938890"/>
            <a:ext cx="1207082" cy="1022166"/>
          </a:xfrm>
          <a:prstGeom prst="bentConnector3">
            <a:avLst/>
          </a:prstGeom>
          <a:ln w="28575">
            <a:solidFill>
              <a:schemeClr val="accent2">
                <a:lumMod val="75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96" name="Freeform 45"/>
          <p:cNvSpPr>
            <a:spLocks noEditPoints="1"/>
          </p:cNvSpPr>
          <p:nvPr/>
        </p:nvSpPr>
        <p:spPr bwMode="auto">
          <a:xfrm>
            <a:off x="459820" y="1213313"/>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pic>
        <p:nvPicPr>
          <p:cNvPr id="397" name="Picture 396" descr="/Users/njito/Library/Group Containers/UBF8T346G9.Office/msoclip1/01/ADAF3FA9-9D48-8040-869A-789F1F775BE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686" y="1297226"/>
            <a:ext cx="284561" cy="284561"/>
          </a:xfrm>
          <a:prstGeom prst="rect">
            <a:avLst/>
          </a:prstGeom>
          <a:noFill/>
          <a:extLst>
            <a:ext uri="{909E8E84-426E-40DD-AFC4-6F175D3DCCD1}">
              <a14:hiddenFill xmlns:a14="http://schemas.microsoft.com/office/drawing/2010/main">
                <a:solidFill>
                  <a:srgbClr val="FFFFFF"/>
                </a:solidFill>
              </a14:hiddenFill>
            </a:ext>
          </a:extLst>
        </p:spPr>
      </p:pic>
      <p:grpSp>
        <p:nvGrpSpPr>
          <p:cNvPr id="398" name="Group 77"/>
          <p:cNvGrpSpPr/>
          <p:nvPr/>
        </p:nvGrpSpPr>
        <p:grpSpPr>
          <a:xfrm>
            <a:off x="698806" y="1968978"/>
            <a:ext cx="229562" cy="247016"/>
            <a:chOff x="7143750" y="1444627"/>
            <a:chExt cx="1346200" cy="1447800"/>
          </a:xfrm>
          <a:solidFill>
            <a:srgbClr val="FF0000"/>
          </a:solidFill>
        </p:grpSpPr>
        <p:grpSp>
          <p:nvGrpSpPr>
            <p:cNvPr id="399" name="Group 88"/>
            <p:cNvGrpSpPr/>
            <p:nvPr/>
          </p:nvGrpSpPr>
          <p:grpSpPr>
            <a:xfrm>
              <a:off x="7143750" y="1444627"/>
              <a:ext cx="1346200" cy="1447800"/>
              <a:chOff x="7143750" y="1444627"/>
              <a:chExt cx="1346200" cy="1447800"/>
            </a:xfrm>
            <a:grpFill/>
          </p:grpSpPr>
          <p:sp>
            <p:nvSpPr>
              <p:cNvPr id="401" name="Freeform 23"/>
              <p:cNvSpPr>
                <a:spLocks/>
              </p:cNvSpPr>
              <p:nvPr/>
            </p:nvSpPr>
            <p:spPr bwMode="auto">
              <a:xfrm>
                <a:off x="7143750" y="1909764"/>
                <a:ext cx="644525" cy="982663"/>
              </a:xfrm>
              <a:custGeom>
                <a:avLst/>
                <a:gdLst>
                  <a:gd name="T0" fmla="*/ 172 w 172"/>
                  <a:gd name="T1" fmla="*/ 50 h 262"/>
                  <a:gd name="T2" fmla="*/ 96 w 172"/>
                  <a:gd name="T3" fmla="*/ 133 h 262"/>
                  <a:gd name="T4" fmla="*/ 172 w 172"/>
                  <a:gd name="T5" fmla="*/ 216 h 262"/>
                  <a:gd name="T6" fmla="*/ 172 w 172"/>
                  <a:gd name="T7" fmla="*/ 262 h 262"/>
                  <a:gd name="T8" fmla="*/ 75 w 172"/>
                  <a:gd name="T9" fmla="*/ 181 h 262"/>
                  <a:gd name="T10" fmla="*/ 30 w 172"/>
                  <a:gd name="T11" fmla="*/ 200 h 262"/>
                  <a:gd name="T12" fmla="*/ 26 w 172"/>
                  <a:gd name="T13" fmla="*/ 202 h 262"/>
                  <a:gd name="T14" fmla="*/ 13 w 172"/>
                  <a:gd name="T15" fmla="*/ 194 h 262"/>
                  <a:gd name="T16" fmla="*/ 21 w 172"/>
                  <a:gd name="T17" fmla="*/ 176 h 262"/>
                  <a:gd name="T18" fmla="*/ 66 w 172"/>
                  <a:gd name="T19" fmla="*/ 156 h 262"/>
                  <a:gd name="T20" fmla="*/ 61 w 172"/>
                  <a:gd name="T21" fmla="*/ 118 h 262"/>
                  <a:gd name="T22" fmla="*/ 13 w 172"/>
                  <a:gd name="T23" fmla="*/ 118 h 262"/>
                  <a:gd name="T24" fmla="*/ 0 w 172"/>
                  <a:gd name="T25" fmla="*/ 105 h 262"/>
                  <a:gd name="T26" fmla="*/ 13 w 172"/>
                  <a:gd name="T27" fmla="*/ 92 h 262"/>
                  <a:gd name="T28" fmla="*/ 61 w 172"/>
                  <a:gd name="T29" fmla="*/ 92 h 262"/>
                  <a:gd name="T30" fmla="*/ 66 w 172"/>
                  <a:gd name="T31" fmla="*/ 53 h 262"/>
                  <a:gd name="T32" fmla="*/ 21 w 172"/>
                  <a:gd name="T33" fmla="*/ 34 h 262"/>
                  <a:gd name="T34" fmla="*/ 13 w 172"/>
                  <a:gd name="T35" fmla="*/ 17 h 262"/>
                  <a:gd name="T36" fmla="*/ 30 w 172"/>
                  <a:gd name="T37" fmla="*/ 10 h 262"/>
                  <a:gd name="T38" fmla="*/ 73 w 172"/>
                  <a:gd name="T39" fmla="*/ 28 h 262"/>
                  <a:gd name="T40" fmla="*/ 86 w 172"/>
                  <a:gd name="T41" fmla="*/ 0 h 262"/>
                  <a:gd name="T42" fmla="*/ 92 w 172"/>
                  <a:gd name="T43" fmla="*/ 4 h 262"/>
                  <a:gd name="T44" fmla="*/ 172 w 172"/>
                  <a:gd name="T45" fmla="*/ 23 h 262"/>
                  <a:gd name="T46" fmla="*/ 172 w 172"/>
                  <a:gd name="T47" fmla="*/ 5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2" h="262">
                    <a:moveTo>
                      <a:pt x="172" y="50"/>
                    </a:moveTo>
                    <a:cubicBezTo>
                      <a:pt x="130" y="53"/>
                      <a:pt x="96" y="89"/>
                      <a:pt x="96" y="133"/>
                    </a:cubicBezTo>
                    <a:cubicBezTo>
                      <a:pt x="96" y="177"/>
                      <a:pt x="130" y="212"/>
                      <a:pt x="172" y="216"/>
                    </a:cubicBezTo>
                    <a:cubicBezTo>
                      <a:pt x="172" y="230"/>
                      <a:pt x="172" y="246"/>
                      <a:pt x="172" y="262"/>
                    </a:cubicBezTo>
                    <a:cubicBezTo>
                      <a:pt x="128" y="247"/>
                      <a:pt x="93" y="222"/>
                      <a:pt x="75" y="181"/>
                    </a:cubicBezTo>
                    <a:cubicBezTo>
                      <a:pt x="75" y="181"/>
                      <a:pt x="75" y="181"/>
                      <a:pt x="30" y="200"/>
                    </a:cubicBezTo>
                    <a:cubicBezTo>
                      <a:pt x="29" y="200"/>
                      <a:pt x="27" y="202"/>
                      <a:pt x="26" y="202"/>
                    </a:cubicBezTo>
                    <a:cubicBezTo>
                      <a:pt x="21" y="202"/>
                      <a:pt x="16" y="198"/>
                      <a:pt x="13" y="194"/>
                    </a:cubicBezTo>
                    <a:cubicBezTo>
                      <a:pt x="10" y="187"/>
                      <a:pt x="13" y="180"/>
                      <a:pt x="21" y="176"/>
                    </a:cubicBezTo>
                    <a:cubicBezTo>
                      <a:pt x="21" y="176"/>
                      <a:pt x="21" y="176"/>
                      <a:pt x="66" y="156"/>
                    </a:cubicBezTo>
                    <a:cubicBezTo>
                      <a:pt x="64" y="145"/>
                      <a:pt x="61" y="132"/>
                      <a:pt x="61" y="118"/>
                    </a:cubicBezTo>
                    <a:cubicBezTo>
                      <a:pt x="61" y="118"/>
                      <a:pt x="61" y="118"/>
                      <a:pt x="13" y="118"/>
                    </a:cubicBezTo>
                    <a:cubicBezTo>
                      <a:pt x="5" y="118"/>
                      <a:pt x="0" y="111"/>
                      <a:pt x="0" y="105"/>
                    </a:cubicBezTo>
                    <a:cubicBezTo>
                      <a:pt x="0" y="97"/>
                      <a:pt x="5" y="92"/>
                      <a:pt x="13" y="92"/>
                    </a:cubicBezTo>
                    <a:cubicBezTo>
                      <a:pt x="13" y="92"/>
                      <a:pt x="13" y="92"/>
                      <a:pt x="61" y="92"/>
                    </a:cubicBezTo>
                    <a:cubicBezTo>
                      <a:pt x="61" y="79"/>
                      <a:pt x="64" y="66"/>
                      <a:pt x="66" y="53"/>
                    </a:cubicBezTo>
                    <a:cubicBezTo>
                      <a:pt x="66" y="53"/>
                      <a:pt x="66" y="53"/>
                      <a:pt x="21" y="34"/>
                    </a:cubicBezTo>
                    <a:cubicBezTo>
                      <a:pt x="14" y="31"/>
                      <a:pt x="10" y="23"/>
                      <a:pt x="13" y="17"/>
                    </a:cubicBezTo>
                    <a:cubicBezTo>
                      <a:pt x="16" y="10"/>
                      <a:pt x="23" y="8"/>
                      <a:pt x="30" y="10"/>
                    </a:cubicBezTo>
                    <a:cubicBezTo>
                      <a:pt x="30" y="10"/>
                      <a:pt x="30" y="10"/>
                      <a:pt x="73" y="28"/>
                    </a:cubicBezTo>
                    <a:cubicBezTo>
                      <a:pt x="76" y="18"/>
                      <a:pt x="80" y="9"/>
                      <a:pt x="86" y="0"/>
                    </a:cubicBezTo>
                    <a:cubicBezTo>
                      <a:pt x="88" y="1"/>
                      <a:pt x="91" y="3"/>
                      <a:pt x="92" y="4"/>
                    </a:cubicBezTo>
                    <a:cubicBezTo>
                      <a:pt x="114" y="16"/>
                      <a:pt x="141" y="23"/>
                      <a:pt x="172" y="23"/>
                    </a:cubicBezTo>
                    <a:cubicBezTo>
                      <a:pt x="172" y="23"/>
                      <a:pt x="172" y="23"/>
                      <a:pt x="172" y="50"/>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402" name="Freeform 24"/>
              <p:cNvSpPr>
                <a:spLocks/>
              </p:cNvSpPr>
              <p:nvPr/>
            </p:nvSpPr>
            <p:spPr bwMode="auto">
              <a:xfrm>
                <a:off x="7356475" y="1444627"/>
                <a:ext cx="911225" cy="498475"/>
              </a:xfrm>
              <a:custGeom>
                <a:avLst/>
                <a:gdLst>
                  <a:gd name="T0" fmla="*/ 43 w 243"/>
                  <a:gd name="T1" fmla="*/ 115 h 133"/>
                  <a:gd name="T2" fmla="*/ 38 w 243"/>
                  <a:gd name="T3" fmla="*/ 111 h 133"/>
                  <a:gd name="T4" fmla="*/ 61 w 243"/>
                  <a:gd name="T5" fmla="*/ 84 h 133"/>
                  <a:gd name="T6" fmla="*/ 26 w 243"/>
                  <a:gd name="T7" fmla="*/ 43 h 133"/>
                  <a:gd name="T8" fmla="*/ 22 w 243"/>
                  <a:gd name="T9" fmla="*/ 44 h 133"/>
                  <a:gd name="T10" fmla="*/ 0 w 243"/>
                  <a:gd name="T11" fmla="*/ 22 h 133"/>
                  <a:gd name="T12" fmla="*/ 22 w 243"/>
                  <a:gd name="T13" fmla="*/ 0 h 133"/>
                  <a:gd name="T14" fmla="*/ 44 w 243"/>
                  <a:gd name="T15" fmla="*/ 22 h 133"/>
                  <a:gd name="T16" fmla="*/ 41 w 243"/>
                  <a:gd name="T17" fmla="*/ 31 h 133"/>
                  <a:gd name="T18" fmla="*/ 78 w 243"/>
                  <a:gd name="T19" fmla="*/ 72 h 133"/>
                  <a:gd name="T20" fmla="*/ 123 w 243"/>
                  <a:gd name="T21" fmla="*/ 61 h 133"/>
                  <a:gd name="T22" fmla="*/ 166 w 243"/>
                  <a:gd name="T23" fmla="*/ 71 h 133"/>
                  <a:gd name="T24" fmla="*/ 201 w 243"/>
                  <a:gd name="T25" fmla="*/ 31 h 133"/>
                  <a:gd name="T26" fmla="*/ 199 w 243"/>
                  <a:gd name="T27" fmla="*/ 22 h 133"/>
                  <a:gd name="T28" fmla="*/ 221 w 243"/>
                  <a:gd name="T29" fmla="*/ 0 h 133"/>
                  <a:gd name="T30" fmla="*/ 243 w 243"/>
                  <a:gd name="T31" fmla="*/ 22 h 133"/>
                  <a:gd name="T32" fmla="*/ 221 w 243"/>
                  <a:gd name="T33" fmla="*/ 44 h 133"/>
                  <a:gd name="T34" fmla="*/ 218 w 243"/>
                  <a:gd name="T35" fmla="*/ 43 h 133"/>
                  <a:gd name="T36" fmla="*/ 183 w 243"/>
                  <a:gd name="T37" fmla="*/ 83 h 133"/>
                  <a:gd name="T38" fmla="*/ 209 w 243"/>
                  <a:gd name="T39" fmla="*/ 111 h 133"/>
                  <a:gd name="T40" fmla="*/ 203 w 243"/>
                  <a:gd name="T41" fmla="*/ 115 h 133"/>
                  <a:gd name="T42" fmla="*/ 123 w 243"/>
                  <a:gd name="T43" fmla="*/ 133 h 133"/>
                  <a:gd name="T44" fmla="*/ 43 w 243"/>
                  <a:gd name="T45"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3" h="133">
                    <a:moveTo>
                      <a:pt x="43" y="115"/>
                    </a:moveTo>
                    <a:cubicBezTo>
                      <a:pt x="40" y="114"/>
                      <a:pt x="39" y="112"/>
                      <a:pt x="38" y="111"/>
                    </a:cubicBezTo>
                    <a:cubicBezTo>
                      <a:pt x="44" y="101"/>
                      <a:pt x="52" y="92"/>
                      <a:pt x="61" y="84"/>
                    </a:cubicBezTo>
                    <a:cubicBezTo>
                      <a:pt x="61" y="84"/>
                      <a:pt x="61" y="84"/>
                      <a:pt x="26" y="43"/>
                    </a:cubicBezTo>
                    <a:cubicBezTo>
                      <a:pt x="25" y="44"/>
                      <a:pt x="23" y="44"/>
                      <a:pt x="22" y="44"/>
                    </a:cubicBezTo>
                    <a:cubicBezTo>
                      <a:pt x="9" y="44"/>
                      <a:pt x="0" y="34"/>
                      <a:pt x="0" y="22"/>
                    </a:cubicBezTo>
                    <a:cubicBezTo>
                      <a:pt x="0" y="9"/>
                      <a:pt x="9" y="0"/>
                      <a:pt x="22" y="0"/>
                    </a:cubicBezTo>
                    <a:cubicBezTo>
                      <a:pt x="34" y="0"/>
                      <a:pt x="44" y="9"/>
                      <a:pt x="44" y="22"/>
                    </a:cubicBezTo>
                    <a:cubicBezTo>
                      <a:pt x="44" y="25"/>
                      <a:pt x="43" y="28"/>
                      <a:pt x="41" y="31"/>
                    </a:cubicBezTo>
                    <a:cubicBezTo>
                      <a:pt x="41" y="31"/>
                      <a:pt x="41" y="31"/>
                      <a:pt x="78" y="72"/>
                    </a:cubicBezTo>
                    <a:cubicBezTo>
                      <a:pt x="92" y="65"/>
                      <a:pt x="108" y="61"/>
                      <a:pt x="123" y="61"/>
                    </a:cubicBezTo>
                    <a:cubicBezTo>
                      <a:pt x="139" y="61"/>
                      <a:pt x="153" y="65"/>
                      <a:pt x="166" y="71"/>
                    </a:cubicBezTo>
                    <a:cubicBezTo>
                      <a:pt x="166" y="71"/>
                      <a:pt x="166" y="71"/>
                      <a:pt x="201" y="31"/>
                    </a:cubicBezTo>
                    <a:cubicBezTo>
                      <a:pt x="199" y="28"/>
                      <a:pt x="199" y="25"/>
                      <a:pt x="199" y="22"/>
                    </a:cubicBezTo>
                    <a:cubicBezTo>
                      <a:pt x="199" y="9"/>
                      <a:pt x="209" y="0"/>
                      <a:pt x="221" y="0"/>
                    </a:cubicBezTo>
                    <a:cubicBezTo>
                      <a:pt x="233" y="0"/>
                      <a:pt x="243" y="9"/>
                      <a:pt x="243" y="22"/>
                    </a:cubicBezTo>
                    <a:cubicBezTo>
                      <a:pt x="243" y="34"/>
                      <a:pt x="233" y="44"/>
                      <a:pt x="221" y="44"/>
                    </a:cubicBezTo>
                    <a:cubicBezTo>
                      <a:pt x="220" y="44"/>
                      <a:pt x="219" y="44"/>
                      <a:pt x="218" y="43"/>
                    </a:cubicBezTo>
                    <a:cubicBezTo>
                      <a:pt x="218" y="43"/>
                      <a:pt x="218" y="43"/>
                      <a:pt x="183" y="83"/>
                    </a:cubicBezTo>
                    <a:cubicBezTo>
                      <a:pt x="193" y="90"/>
                      <a:pt x="202" y="99"/>
                      <a:pt x="209" y="111"/>
                    </a:cubicBezTo>
                    <a:cubicBezTo>
                      <a:pt x="207" y="112"/>
                      <a:pt x="206" y="114"/>
                      <a:pt x="203" y="115"/>
                    </a:cubicBezTo>
                    <a:cubicBezTo>
                      <a:pt x="183" y="125"/>
                      <a:pt x="154" y="133"/>
                      <a:pt x="123" y="133"/>
                    </a:cubicBezTo>
                    <a:cubicBezTo>
                      <a:pt x="92" y="133"/>
                      <a:pt x="64" y="125"/>
                      <a:pt x="43" y="115"/>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sp>
            <p:nvSpPr>
              <p:cNvPr id="403" name="Freeform 25"/>
              <p:cNvSpPr>
                <a:spLocks/>
              </p:cNvSpPr>
              <p:nvPr/>
            </p:nvSpPr>
            <p:spPr bwMode="auto">
              <a:xfrm>
                <a:off x="7848600" y="1909764"/>
                <a:ext cx="641350" cy="982663"/>
              </a:xfrm>
              <a:custGeom>
                <a:avLst/>
                <a:gdLst>
                  <a:gd name="T0" fmla="*/ 156 w 171"/>
                  <a:gd name="T1" fmla="*/ 118 h 262"/>
                  <a:gd name="T2" fmla="*/ 111 w 171"/>
                  <a:gd name="T3" fmla="*/ 118 h 262"/>
                  <a:gd name="T4" fmla="*/ 105 w 171"/>
                  <a:gd name="T5" fmla="*/ 158 h 262"/>
                  <a:gd name="T6" fmla="*/ 150 w 171"/>
                  <a:gd name="T7" fmla="*/ 176 h 262"/>
                  <a:gd name="T8" fmla="*/ 156 w 171"/>
                  <a:gd name="T9" fmla="*/ 194 h 262"/>
                  <a:gd name="T10" fmla="*/ 145 w 171"/>
                  <a:gd name="T11" fmla="*/ 202 h 262"/>
                  <a:gd name="T12" fmla="*/ 140 w 171"/>
                  <a:gd name="T13" fmla="*/ 200 h 262"/>
                  <a:gd name="T14" fmla="*/ 97 w 171"/>
                  <a:gd name="T15" fmla="*/ 182 h 262"/>
                  <a:gd name="T16" fmla="*/ 0 w 171"/>
                  <a:gd name="T17" fmla="*/ 262 h 262"/>
                  <a:gd name="T18" fmla="*/ 0 w 171"/>
                  <a:gd name="T19" fmla="*/ 216 h 262"/>
                  <a:gd name="T20" fmla="*/ 75 w 171"/>
                  <a:gd name="T21" fmla="*/ 133 h 262"/>
                  <a:gd name="T22" fmla="*/ 0 w 171"/>
                  <a:gd name="T23" fmla="*/ 50 h 262"/>
                  <a:gd name="T24" fmla="*/ 0 w 171"/>
                  <a:gd name="T25" fmla="*/ 23 h 262"/>
                  <a:gd name="T26" fmla="*/ 80 w 171"/>
                  <a:gd name="T27" fmla="*/ 4 h 262"/>
                  <a:gd name="T28" fmla="*/ 87 w 171"/>
                  <a:gd name="T29" fmla="*/ 0 h 262"/>
                  <a:gd name="T30" fmla="*/ 98 w 171"/>
                  <a:gd name="T31" fmla="*/ 27 h 262"/>
                  <a:gd name="T32" fmla="*/ 140 w 171"/>
                  <a:gd name="T33" fmla="*/ 10 h 262"/>
                  <a:gd name="T34" fmla="*/ 156 w 171"/>
                  <a:gd name="T35" fmla="*/ 17 h 262"/>
                  <a:gd name="T36" fmla="*/ 150 w 171"/>
                  <a:gd name="T37" fmla="*/ 34 h 262"/>
                  <a:gd name="T38" fmla="*/ 106 w 171"/>
                  <a:gd name="T39" fmla="*/ 53 h 262"/>
                  <a:gd name="T40" fmla="*/ 111 w 171"/>
                  <a:gd name="T41" fmla="*/ 92 h 262"/>
                  <a:gd name="T42" fmla="*/ 158 w 171"/>
                  <a:gd name="T43" fmla="*/ 92 h 262"/>
                  <a:gd name="T44" fmla="*/ 171 w 171"/>
                  <a:gd name="T45" fmla="*/ 105 h 262"/>
                  <a:gd name="T46" fmla="*/ 156 w 171"/>
                  <a:gd name="T47" fmla="*/ 118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1" h="262">
                    <a:moveTo>
                      <a:pt x="156" y="118"/>
                    </a:moveTo>
                    <a:cubicBezTo>
                      <a:pt x="111" y="118"/>
                      <a:pt x="111" y="118"/>
                      <a:pt x="111" y="118"/>
                    </a:cubicBezTo>
                    <a:cubicBezTo>
                      <a:pt x="111" y="132"/>
                      <a:pt x="109" y="145"/>
                      <a:pt x="105" y="158"/>
                    </a:cubicBezTo>
                    <a:cubicBezTo>
                      <a:pt x="105" y="158"/>
                      <a:pt x="105" y="158"/>
                      <a:pt x="150" y="176"/>
                    </a:cubicBezTo>
                    <a:cubicBezTo>
                      <a:pt x="156" y="180"/>
                      <a:pt x="159" y="187"/>
                      <a:pt x="156" y="194"/>
                    </a:cubicBezTo>
                    <a:cubicBezTo>
                      <a:pt x="155" y="198"/>
                      <a:pt x="150" y="202"/>
                      <a:pt x="145" y="202"/>
                    </a:cubicBezTo>
                    <a:cubicBezTo>
                      <a:pt x="144" y="202"/>
                      <a:pt x="141" y="200"/>
                      <a:pt x="140" y="200"/>
                    </a:cubicBezTo>
                    <a:cubicBezTo>
                      <a:pt x="140" y="200"/>
                      <a:pt x="140" y="200"/>
                      <a:pt x="97" y="182"/>
                    </a:cubicBezTo>
                    <a:cubicBezTo>
                      <a:pt x="78" y="222"/>
                      <a:pt x="43" y="248"/>
                      <a:pt x="0" y="262"/>
                    </a:cubicBezTo>
                    <a:cubicBezTo>
                      <a:pt x="0" y="262"/>
                      <a:pt x="0" y="262"/>
                      <a:pt x="0" y="216"/>
                    </a:cubicBezTo>
                    <a:cubicBezTo>
                      <a:pt x="42" y="212"/>
                      <a:pt x="75" y="176"/>
                      <a:pt x="75" y="133"/>
                    </a:cubicBezTo>
                    <a:cubicBezTo>
                      <a:pt x="75" y="90"/>
                      <a:pt x="42" y="54"/>
                      <a:pt x="0" y="50"/>
                    </a:cubicBezTo>
                    <a:cubicBezTo>
                      <a:pt x="0" y="41"/>
                      <a:pt x="0" y="32"/>
                      <a:pt x="0" y="23"/>
                    </a:cubicBezTo>
                    <a:cubicBezTo>
                      <a:pt x="31" y="23"/>
                      <a:pt x="58" y="16"/>
                      <a:pt x="80" y="4"/>
                    </a:cubicBezTo>
                    <a:cubicBezTo>
                      <a:pt x="81" y="3"/>
                      <a:pt x="84" y="1"/>
                      <a:pt x="87" y="0"/>
                    </a:cubicBezTo>
                    <a:cubicBezTo>
                      <a:pt x="92" y="9"/>
                      <a:pt x="96" y="18"/>
                      <a:pt x="98" y="27"/>
                    </a:cubicBezTo>
                    <a:cubicBezTo>
                      <a:pt x="98" y="27"/>
                      <a:pt x="98" y="27"/>
                      <a:pt x="140" y="10"/>
                    </a:cubicBezTo>
                    <a:cubicBezTo>
                      <a:pt x="146" y="8"/>
                      <a:pt x="154" y="10"/>
                      <a:pt x="156" y="17"/>
                    </a:cubicBezTo>
                    <a:cubicBezTo>
                      <a:pt x="159" y="23"/>
                      <a:pt x="156" y="31"/>
                      <a:pt x="150" y="34"/>
                    </a:cubicBezTo>
                    <a:cubicBezTo>
                      <a:pt x="150" y="34"/>
                      <a:pt x="150" y="34"/>
                      <a:pt x="106" y="53"/>
                    </a:cubicBezTo>
                    <a:cubicBezTo>
                      <a:pt x="109" y="65"/>
                      <a:pt x="111" y="78"/>
                      <a:pt x="111" y="92"/>
                    </a:cubicBezTo>
                    <a:cubicBezTo>
                      <a:pt x="111" y="92"/>
                      <a:pt x="111" y="92"/>
                      <a:pt x="158" y="92"/>
                    </a:cubicBezTo>
                    <a:cubicBezTo>
                      <a:pt x="164" y="92"/>
                      <a:pt x="171" y="97"/>
                      <a:pt x="171" y="105"/>
                    </a:cubicBezTo>
                    <a:cubicBezTo>
                      <a:pt x="169" y="111"/>
                      <a:pt x="164" y="118"/>
                      <a:pt x="156" y="118"/>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a:solidFill>
                    <a:srgbClr val="000000"/>
                  </a:solidFill>
                  <a:latin typeface="MS PGothic" charset="-128"/>
                  <a:ea typeface="MS PGothic" charset="-128"/>
                  <a:cs typeface="MS PGothic" charset="-128"/>
                </a:endParaRPr>
              </a:p>
            </p:txBody>
          </p:sp>
        </p:grpSp>
        <p:sp>
          <p:nvSpPr>
            <p:cNvPr id="400" name="Freeform 20"/>
            <p:cNvSpPr>
              <a:spLocks noEditPoints="1"/>
            </p:cNvSpPr>
            <p:nvPr/>
          </p:nvSpPr>
          <p:spPr bwMode="auto">
            <a:xfrm>
              <a:off x="7571668" y="2194767"/>
              <a:ext cx="490364" cy="429371"/>
            </a:xfrm>
            <a:custGeom>
              <a:avLst/>
              <a:gdLst/>
              <a:ahLst/>
              <a:cxnLst>
                <a:cxn ang="0">
                  <a:pos x="139" y="218"/>
                </a:cxn>
                <a:cxn ang="0">
                  <a:pos x="185" y="230"/>
                </a:cxn>
                <a:cxn ang="0">
                  <a:pos x="189" y="232"/>
                </a:cxn>
                <a:cxn ang="0">
                  <a:pos x="216" y="256"/>
                </a:cxn>
                <a:cxn ang="0">
                  <a:pos x="223" y="251"/>
                </a:cxn>
                <a:cxn ang="0">
                  <a:pos x="221" y="240"/>
                </a:cxn>
                <a:cxn ang="0">
                  <a:pos x="248" y="207"/>
                </a:cxn>
                <a:cxn ang="0">
                  <a:pos x="248" y="199"/>
                </a:cxn>
                <a:cxn ang="0">
                  <a:pos x="241" y="12"/>
                </a:cxn>
                <a:cxn ang="0">
                  <a:pos x="241" y="0"/>
                </a:cxn>
                <a:cxn ang="0">
                  <a:pos x="136" y="173"/>
                </a:cxn>
                <a:cxn ang="0">
                  <a:pos x="38" y="355"/>
                </a:cxn>
                <a:cxn ang="0">
                  <a:pos x="52" y="347"/>
                </a:cxn>
                <a:cxn ang="0">
                  <a:pos x="139" y="218"/>
                </a:cxn>
                <a:cxn ang="0">
                  <a:pos x="188" y="149"/>
                </a:cxn>
                <a:cxn ang="0">
                  <a:pos x="318" y="148"/>
                </a:cxn>
                <a:cxn ang="0">
                  <a:pos x="329" y="128"/>
                </a:cxn>
                <a:cxn ang="0">
                  <a:pos x="180" y="128"/>
                </a:cxn>
                <a:cxn ang="0">
                  <a:pos x="188" y="149"/>
                </a:cxn>
                <a:cxn ang="0">
                  <a:pos x="122" y="235"/>
                </a:cxn>
                <a:cxn ang="0">
                  <a:pos x="201" y="362"/>
                </a:cxn>
                <a:cxn ang="0">
                  <a:pos x="213" y="342"/>
                </a:cxn>
                <a:cxn ang="0">
                  <a:pos x="142" y="233"/>
                </a:cxn>
                <a:cxn ang="0">
                  <a:pos x="122" y="235"/>
                </a:cxn>
                <a:cxn ang="0">
                  <a:pos x="274" y="319"/>
                </a:cxn>
                <a:cxn ang="0">
                  <a:pos x="286" y="268"/>
                </a:cxn>
                <a:cxn ang="0">
                  <a:pos x="277" y="263"/>
                </a:cxn>
                <a:cxn ang="0">
                  <a:pos x="254" y="272"/>
                </a:cxn>
                <a:cxn ang="0">
                  <a:pos x="229" y="261"/>
                </a:cxn>
                <a:cxn ang="0">
                  <a:pos x="222" y="266"/>
                </a:cxn>
                <a:cxn ang="0">
                  <a:pos x="232" y="319"/>
                </a:cxn>
                <a:cxn ang="0">
                  <a:pos x="139" y="406"/>
                </a:cxn>
                <a:cxn ang="0">
                  <a:pos x="63" y="367"/>
                </a:cxn>
                <a:cxn ang="0">
                  <a:pos x="50" y="375"/>
                </a:cxn>
                <a:cxn ang="0">
                  <a:pos x="151" y="426"/>
                </a:cxn>
                <a:cxn ang="0">
                  <a:pos x="254" y="371"/>
                </a:cxn>
                <a:cxn ang="0">
                  <a:pos x="455" y="375"/>
                </a:cxn>
                <a:cxn ang="0">
                  <a:pos x="443" y="369"/>
                </a:cxn>
                <a:cxn ang="0">
                  <a:pos x="274" y="319"/>
                </a:cxn>
                <a:cxn ang="0">
                  <a:pos x="369" y="173"/>
                </a:cxn>
                <a:cxn ang="0">
                  <a:pos x="266" y="0"/>
                </a:cxn>
                <a:cxn ang="0">
                  <a:pos x="266" y="12"/>
                </a:cxn>
                <a:cxn ang="0">
                  <a:pos x="260" y="199"/>
                </a:cxn>
                <a:cxn ang="0">
                  <a:pos x="260" y="207"/>
                </a:cxn>
                <a:cxn ang="0">
                  <a:pos x="287" y="240"/>
                </a:cxn>
                <a:cxn ang="0">
                  <a:pos x="285" y="252"/>
                </a:cxn>
                <a:cxn ang="0">
                  <a:pos x="292" y="256"/>
                </a:cxn>
                <a:cxn ang="0">
                  <a:pos x="369" y="217"/>
                </a:cxn>
                <a:cxn ang="0">
                  <a:pos x="455" y="347"/>
                </a:cxn>
                <a:cxn ang="0">
                  <a:pos x="469" y="355"/>
                </a:cxn>
                <a:cxn ang="0">
                  <a:pos x="369" y="173"/>
                </a:cxn>
                <a:cxn ang="0">
                  <a:pos x="297" y="342"/>
                </a:cxn>
                <a:cxn ang="0">
                  <a:pos x="307" y="362"/>
                </a:cxn>
                <a:cxn ang="0">
                  <a:pos x="388" y="234"/>
                </a:cxn>
                <a:cxn ang="0">
                  <a:pos x="366" y="232"/>
                </a:cxn>
                <a:cxn ang="0">
                  <a:pos x="297" y="342"/>
                </a:cxn>
              </a:cxnLst>
              <a:rect l="0" t="0" r="r" b="b"/>
              <a:pathLst>
                <a:path w="507" h="444">
                  <a:moveTo>
                    <a:pt x="139" y="218"/>
                  </a:moveTo>
                  <a:cubicBezTo>
                    <a:pt x="155" y="218"/>
                    <a:pt x="171" y="222"/>
                    <a:pt x="185" y="230"/>
                  </a:cubicBezTo>
                  <a:cubicBezTo>
                    <a:pt x="187" y="232"/>
                    <a:pt x="189" y="232"/>
                    <a:pt x="189" y="232"/>
                  </a:cubicBezTo>
                  <a:cubicBezTo>
                    <a:pt x="201" y="240"/>
                    <a:pt x="209" y="248"/>
                    <a:pt x="216" y="256"/>
                  </a:cubicBezTo>
                  <a:cubicBezTo>
                    <a:pt x="223" y="251"/>
                    <a:pt x="223" y="251"/>
                    <a:pt x="223" y="251"/>
                  </a:cubicBezTo>
                  <a:cubicBezTo>
                    <a:pt x="222" y="247"/>
                    <a:pt x="221" y="243"/>
                    <a:pt x="221" y="240"/>
                  </a:cubicBezTo>
                  <a:cubicBezTo>
                    <a:pt x="221" y="224"/>
                    <a:pt x="233" y="210"/>
                    <a:pt x="248" y="207"/>
                  </a:cubicBezTo>
                  <a:cubicBezTo>
                    <a:pt x="248" y="199"/>
                    <a:pt x="248" y="199"/>
                    <a:pt x="248" y="199"/>
                  </a:cubicBezTo>
                  <a:cubicBezTo>
                    <a:pt x="136" y="190"/>
                    <a:pt x="128" y="22"/>
                    <a:pt x="241" y="12"/>
                  </a:cubicBezTo>
                  <a:cubicBezTo>
                    <a:pt x="241" y="0"/>
                    <a:pt x="241" y="0"/>
                    <a:pt x="241" y="0"/>
                  </a:cubicBezTo>
                  <a:cubicBezTo>
                    <a:pt x="156" y="6"/>
                    <a:pt x="104" y="98"/>
                    <a:pt x="136" y="173"/>
                  </a:cubicBezTo>
                  <a:cubicBezTo>
                    <a:pt x="46" y="182"/>
                    <a:pt x="0" y="278"/>
                    <a:pt x="38" y="355"/>
                  </a:cubicBezTo>
                  <a:cubicBezTo>
                    <a:pt x="52" y="347"/>
                    <a:pt x="52" y="347"/>
                    <a:pt x="52" y="347"/>
                  </a:cubicBezTo>
                  <a:cubicBezTo>
                    <a:pt x="18" y="290"/>
                    <a:pt x="77" y="218"/>
                    <a:pt x="139" y="218"/>
                  </a:cubicBezTo>
                  <a:close/>
                  <a:moveTo>
                    <a:pt x="188" y="149"/>
                  </a:moveTo>
                  <a:cubicBezTo>
                    <a:pt x="227" y="118"/>
                    <a:pt x="280" y="118"/>
                    <a:pt x="318" y="148"/>
                  </a:cubicBezTo>
                  <a:cubicBezTo>
                    <a:pt x="323" y="142"/>
                    <a:pt x="327" y="136"/>
                    <a:pt x="329" y="128"/>
                  </a:cubicBezTo>
                  <a:cubicBezTo>
                    <a:pt x="283" y="96"/>
                    <a:pt x="225" y="96"/>
                    <a:pt x="180" y="128"/>
                  </a:cubicBezTo>
                  <a:cubicBezTo>
                    <a:pt x="182" y="139"/>
                    <a:pt x="184" y="143"/>
                    <a:pt x="188" y="149"/>
                  </a:cubicBezTo>
                  <a:close/>
                  <a:moveTo>
                    <a:pt x="122" y="235"/>
                  </a:moveTo>
                  <a:cubicBezTo>
                    <a:pt x="120" y="289"/>
                    <a:pt x="150" y="340"/>
                    <a:pt x="201" y="362"/>
                  </a:cubicBezTo>
                  <a:cubicBezTo>
                    <a:pt x="205" y="356"/>
                    <a:pt x="209" y="350"/>
                    <a:pt x="213" y="342"/>
                  </a:cubicBezTo>
                  <a:cubicBezTo>
                    <a:pt x="168" y="324"/>
                    <a:pt x="140" y="279"/>
                    <a:pt x="142" y="233"/>
                  </a:cubicBezTo>
                  <a:cubicBezTo>
                    <a:pt x="136" y="233"/>
                    <a:pt x="128" y="233"/>
                    <a:pt x="122" y="235"/>
                  </a:cubicBezTo>
                  <a:close/>
                  <a:moveTo>
                    <a:pt x="274" y="319"/>
                  </a:moveTo>
                  <a:cubicBezTo>
                    <a:pt x="273" y="296"/>
                    <a:pt x="274" y="288"/>
                    <a:pt x="286" y="268"/>
                  </a:cubicBezTo>
                  <a:cubicBezTo>
                    <a:pt x="277" y="263"/>
                    <a:pt x="277" y="263"/>
                    <a:pt x="277" y="263"/>
                  </a:cubicBezTo>
                  <a:cubicBezTo>
                    <a:pt x="271" y="269"/>
                    <a:pt x="263" y="272"/>
                    <a:pt x="254" y="272"/>
                  </a:cubicBezTo>
                  <a:cubicBezTo>
                    <a:pt x="244" y="272"/>
                    <a:pt x="235" y="268"/>
                    <a:pt x="229" y="261"/>
                  </a:cubicBezTo>
                  <a:cubicBezTo>
                    <a:pt x="222" y="266"/>
                    <a:pt x="222" y="266"/>
                    <a:pt x="222" y="266"/>
                  </a:cubicBezTo>
                  <a:cubicBezTo>
                    <a:pt x="230" y="282"/>
                    <a:pt x="232" y="299"/>
                    <a:pt x="232" y="319"/>
                  </a:cubicBezTo>
                  <a:cubicBezTo>
                    <a:pt x="230" y="367"/>
                    <a:pt x="187" y="406"/>
                    <a:pt x="139" y="406"/>
                  </a:cubicBezTo>
                  <a:cubicBezTo>
                    <a:pt x="107" y="406"/>
                    <a:pt x="81" y="391"/>
                    <a:pt x="63" y="367"/>
                  </a:cubicBezTo>
                  <a:cubicBezTo>
                    <a:pt x="50" y="375"/>
                    <a:pt x="50" y="375"/>
                    <a:pt x="50" y="375"/>
                  </a:cubicBezTo>
                  <a:cubicBezTo>
                    <a:pt x="73" y="405"/>
                    <a:pt x="111" y="426"/>
                    <a:pt x="151" y="426"/>
                  </a:cubicBezTo>
                  <a:cubicBezTo>
                    <a:pt x="194" y="426"/>
                    <a:pt x="230" y="404"/>
                    <a:pt x="254" y="371"/>
                  </a:cubicBezTo>
                  <a:cubicBezTo>
                    <a:pt x="302" y="441"/>
                    <a:pt x="405" y="444"/>
                    <a:pt x="455" y="375"/>
                  </a:cubicBezTo>
                  <a:cubicBezTo>
                    <a:pt x="443" y="369"/>
                    <a:pt x="443" y="369"/>
                    <a:pt x="443" y="369"/>
                  </a:cubicBezTo>
                  <a:cubicBezTo>
                    <a:pt x="394" y="437"/>
                    <a:pt x="281" y="403"/>
                    <a:pt x="274" y="319"/>
                  </a:cubicBezTo>
                  <a:close/>
                  <a:moveTo>
                    <a:pt x="369" y="173"/>
                  </a:moveTo>
                  <a:cubicBezTo>
                    <a:pt x="402" y="97"/>
                    <a:pt x="351" y="8"/>
                    <a:pt x="266" y="0"/>
                  </a:cubicBezTo>
                  <a:cubicBezTo>
                    <a:pt x="266" y="12"/>
                    <a:pt x="266" y="12"/>
                    <a:pt x="266" y="12"/>
                  </a:cubicBezTo>
                  <a:cubicBezTo>
                    <a:pt x="376" y="26"/>
                    <a:pt x="370" y="190"/>
                    <a:pt x="260" y="199"/>
                  </a:cubicBezTo>
                  <a:cubicBezTo>
                    <a:pt x="260" y="207"/>
                    <a:pt x="260" y="207"/>
                    <a:pt x="260" y="207"/>
                  </a:cubicBezTo>
                  <a:cubicBezTo>
                    <a:pt x="275" y="210"/>
                    <a:pt x="287" y="224"/>
                    <a:pt x="287" y="240"/>
                  </a:cubicBezTo>
                  <a:cubicBezTo>
                    <a:pt x="287" y="244"/>
                    <a:pt x="286" y="248"/>
                    <a:pt x="285" y="252"/>
                  </a:cubicBezTo>
                  <a:cubicBezTo>
                    <a:pt x="292" y="256"/>
                    <a:pt x="292" y="256"/>
                    <a:pt x="292" y="256"/>
                  </a:cubicBezTo>
                  <a:cubicBezTo>
                    <a:pt x="309" y="234"/>
                    <a:pt x="337" y="218"/>
                    <a:pt x="369" y="217"/>
                  </a:cubicBezTo>
                  <a:cubicBezTo>
                    <a:pt x="436" y="217"/>
                    <a:pt x="479" y="288"/>
                    <a:pt x="455" y="347"/>
                  </a:cubicBezTo>
                  <a:cubicBezTo>
                    <a:pt x="469" y="355"/>
                    <a:pt x="469" y="355"/>
                    <a:pt x="469" y="355"/>
                  </a:cubicBezTo>
                  <a:cubicBezTo>
                    <a:pt x="507" y="278"/>
                    <a:pt x="458" y="181"/>
                    <a:pt x="369" y="173"/>
                  </a:cubicBezTo>
                  <a:close/>
                  <a:moveTo>
                    <a:pt x="297" y="342"/>
                  </a:moveTo>
                  <a:cubicBezTo>
                    <a:pt x="301" y="350"/>
                    <a:pt x="303" y="356"/>
                    <a:pt x="307" y="362"/>
                  </a:cubicBezTo>
                  <a:cubicBezTo>
                    <a:pt x="358" y="340"/>
                    <a:pt x="390" y="289"/>
                    <a:pt x="388" y="234"/>
                  </a:cubicBezTo>
                  <a:cubicBezTo>
                    <a:pt x="382" y="232"/>
                    <a:pt x="374" y="232"/>
                    <a:pt x="366" y="232"/>
                  </a:cubicBezTo>
                  <a:cubicBezTo>
                    <a:pt x="370" y="281"/>
                    <a:pt x="341" y="326"/>
                    <a:pt x="297" y="342"/>
                  </a:cubicBezTo>
                  <a:close/>
                </a:path>
              </a:pathLst>
            </a:custGeom>
            <a:grpFill/>
          </p:spPr>
          <p:txBody>
            <a:bodyPr vert="horz" wrap="square" lIns="68580" tIns="34290" rIns="68580" bIns="34290" numCol="1" anchor="t" anchorCtr="0" compatLnSpc="1">
              <a:prstTxWarp prst="textNoShape">
                <a:avLst/>
              </a:prstTxWarp>
            </a:bodyPr>
            <a:lstStyle/>
            <a:p>
              <a:pPr defTabSz="1216430"/>
              <a:endParaRPr lang="en-US" sz="1200" dirty="0">
                <a:solidFill>
                  <a:srgbClr val="000000"/>
                </a:solidFill>
                <a:latin typeface="MS PGothic" charset="-128"/>
                <a:ea typeface="MS PGothic" charset="-128"/>
                <a:cs typeface="MS PGothic" charset="-128"/>
              </a:endParaRPr>
            </a:p>
          </p:txBody>
        </p:sp>
      </p:grpSp>
      <p:sp>
        <p:nvSpPr>
          <p:cNvPr id="404" name="Freeform 45"/>
          <p:cNvSpPr>
            <a:spLocks noEditPoints="1"/>
          </p:cNvSpPr>
          <p:nvPr/>
        </p:nvSpPr>
        <p:spPr bwMode="auto">
          <a:xfrm>
            <a:off x="454808" y="1882824"/>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sp>
        <p:nvSpPr>
          <p:cNvPr id="405" name="Freeform 76"/>
          <p:cNvSpPr>
            <a:spLocks noChangeAspect="1"/>
          </p:cNvSpPr>
          <p:nvPr/>
        </p:nvSpPr>
        <p:spPr>
          <a:xfrm>
            <a:off x="659267" y="2573161"/>
            <a:ext cx="269101" cy="457200"/>
          </a:xfrm>
          <a:custGeom>
            <a:avLst/>
            <a:gdLst>
              <a:gd name="connsiteX0" fmla="*/ 365663 w 878106"/>
              <a:gd name="connsiteY0" fmla="*/ 1330437 h 1491916"/>
              <a:gd name="connsiteX1" fmla="*/ 347056 w 878106"/>
              <a:gd name="connsiteY1" fmla="*/ 1338145 h 1491916"/>
              <a:gd name="connsiteX2" fmla="*/ 339348 w 878106"/>
              <a:gd name="connsiteY2" fmla="*/ 1356752 h 1491916"/>
              <a:gd name="connsiteX3" fmla="*/ 339348 w 878106"/>
              <a:gd name="connsiteY3" fmla="*/ 1356751 h 1491916"/>
              <a:gd name="connsiteX4" fmla="*/ 339348 w 878106"/>
              <a:gd name="connsiteY4" fmla="*/ 1356752 h 1491916"/>
              <a:gd name="connsiteX5" fmla="*/ 339348 w 878106"/>
              <a:gd name="connsiteY5" fmla="*/ 1356752 h 1491916"/>
              <a:gd name="connsiteX6" fmla="*/ 347056 w 878106"/>
              <a:gd name="connsiteY6" fmla="*/ 1375359 h 1491916"/>
              <a:gd name="connsiteX7" fmla="*/ 365663 w 878106"/>
              <a:gd name="connsiteY7" fmla="*/ 1383066 h 1491916"/>
              <a:gd name="connsiteX8" fmla="*/ 495913 w 878106"/>
              <a:gd name="connsiteY8" fmla="*/ 1383067 h 1491916"/>
              <a:gd name="connsiteX9" fmla="*/ 522228 w 878106"/>
              <a:gd name="connsiteY9" fmla="*/ 1356752 h 1491916"/>
              <a:gd name="connsiteX10" fmla="*/ 522229 w 878106"/>
              <a:gd name="connsiteY10" fmla="*/ 1356752 h 1491916"/>
              <a:gd name="connsiteX11" fmla="*/ 495914 w 878106"/>
              <a:gd name="connsiteY11" fmla="*/ 1330437 h 1491916"/>
              <a:gd name="connsiteX12" fmla="*/ 95735 w 878106"/>
              <a:gd name="connsiteY12" fmla="*/ 255105 h 1491916"/>
              <a:gd name="connsiteX13" fmla="*/ 95735 w 878106"/>
              <a:gd name="connsiteY13" fmla="*/ 1221587 h 1491916"/>
              <a:gd name="connsiteX14" fmla="*/ 771838 w 878106"/>
              <a:gd name="connsiteY14" fmla="*/ 1221587 h 1491916"/>
              <a:gd name="connsiteX15" fmla="*/ 771838 w 878106"/>
              <a:gd name="connsiteY15" fmla="*/ 255105 h 1491916"/>
              <a:gd name="connsiteX16" fmla="*/ 375545 w 878106"/>
              <a:gd name="connsiteY16" fmla="*/ 92228 h 1491916"/>
              <a:gd name="connsiteX17" fmla="*/ 356938 w 878106"/>
              <a:gd name="connsiteY17" fmla="*/ 99936 h 1491916"/>
              <a:gd name="connsiteX18" fmla="*/ 349230 w 878106"/>
              <a:gd name="connsiteY18" fmla="*/ 118543 h 1491916"/>
              <a:gd name="connsiteX19" fmla="*/ 356938 w 878106"/>
              <a:gd name="connsiteY19" fmla="*/ 137149 h 1491916"/>
              <a:gd name="connsiteX20" fmla="*/ 375545 w 878106"/>
              <a:gd name="connsiteY20" fmla="*/ 144857 h 1491916"/>
              <a:gd name="connsiteX21" fmla="*/ 505795 w 878106"/>
              <a:gd name="connsiteY21" fmla="*/ 144858 h 1491916"/>
              <a:gd name="connsiteX22" fmla="*/ 532110 w 878106"/>
              <a:gd name="connsiteY22" fmla="*/ 118543 h 1491916"/>
              <a:gd name="connsiteX23" fmla="*/ 532111 w 878106"/>
              <a:gd name="connsiteY23" fmla="*/ 118543 h 1491916"/>
              <a:gd name="connsiteX24" fmla="*/ 505796 w 878106"/>
              <a:gd name="connsiteY24" fmla="*/ 92228 h 1491916"/>
              <a:gd name="connsiteX25" fmla="*/ 146354 w 878106"/>
              <a:gd name="connsiteY25" fmla="*/ 0 h 1491916"/>
              <a:gd name="connsiteX26" fmla="*/ 731752 w 878106"/>
              <a:gd name="connsiteY26" fmla="*/ 0 h 1491916"/>
              <a:gd name="connsiteX27" fmla="*/ 878106 w 878106"/>
              <a:gd name="connsiteY27" fmla="*/ 146354 h 1491916"/>
              <a:gd name="connsiteX28" fmla="*/ 878106 w 878106"/>
              <a:gd name="connsiteY28" fmla="*/ 1345562 h 1491916"/>
              <a:gd name="connsiteX29" fmla="*/ 731752 w 878106"/>
              <a:gd name="connsiteY29" fmla="*/ 1491916 h 1491916"/>
              <a:gd name="connsiteX30" fmla="*/ 146354 w 878106"/>
              <a:gd name="connsiteY30" fmla="*/ 1491916 h 1491916"/>
              <a:gd name="connsiteX31" fmla="*/ 0 w 878106"/>
              <a:gd name="connsiteY31" fmla="*/ 1345562 h 1491916"/>
              <a:gd name="connsiteX32" fmla="*/ 0 w 878106"/>
              <a:gd name="connsiteY32" fmla="*/ 146354 h 1491916"/>
              <a:gd name="connsiteX33" fmla="*/ 146354 w 878106"/>
              <a:gd name="connsiteY33" fmla="*/ 0 h 149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78106" h="1491916">
                <a:moveTo>
                  <a:pt x="365663" y="1330437"/>
                </a:moveTo>
                <a:cubicBezTo>
                  <a:pt x="358397" y="1330437"/>
                  <a:pt x="351818" y="1333383"/>
                  <a:pt x="347056" y="1338145"/>
                </a:cubicBezTo>
                <a:lnTo>
                  <a:pt x="339348" y="1356752"/>
                </a:lnTo>
                <a:lnTo>
                  <a:pt x="339348" y="1356751"/>
                </a:lnTo>
                <a:lnTo>
                  <a:pt x="339348" y="1356752"/>
                </a:lnTo>
                <a:lnTo>
                  <a:pt x="339348" y="1356752"/>
                </a:lnTo>
                <a:lnTo>
                  <a:pt x="347056" y="1375359"/>
                </a:lnTo>
                <a:cubicBezTo>
                  <a:pt x="351818" y="1380121"/>
                  <a:pt x="358397" y="1383066"/>
                  <a:pt x="365663" y="1383066"/>
                </a:cubicBezTo>
                <a:lnTo>
                  <a:pt x="495913" y="1383067"/>
                </a:lnTo>
                <a:cubicBezTo>
                  <a:pt x="510446" y="1383067"/>
                  <a:pt x="522228" y="1371285"/>
                  <a:pt x="522228" y="1356752"/>
                </a:cubicBezTo>
                <a:lnTo>
                  <a:pt x="522229" y="1356752"/>
                </a:lnTo>
                <a:cubicBezTo>
                  <a:pt x="522229" y="1342219"/>
                  <a:pt x="510447" y="1330437"/>
                  <a:pt x="495914" y="1330437"/>
                </a:cubicBezTo>
                <a:close/>
                <a:moveTo>
                  <a:pt x="95735" y="255105"/>
                </a:moveTo>
                <a:lnTo>
                  <a:pt x="95735" y="1221587"/>
                </a:lnTo>
                <a:lnTo>
                  <a:pt x="771838" y="1221587"/>
                </a:lnTo>
                <a:lnTo>
                  <a:pt x="771838" y="255105"/>
                </a:lnTo>
                <a:close/>
                <a:moveTo>
                  <a:pt x="375545" y="92228"/>
                </a:moveTo>
                <a:cubicBezTo>
                  <a:pt x="368279" y="92228"/>
                  <a:pt x="361700" y="95174"/>
                  <a:pt x="356938" y="99936"/>
                </a:cubicBezTo>
                <a:lnTo>
                  <a:pt x="349230" y="118543"/>
                </a:lnTo>
                <a:lnTo>
                  <a:pt x="356938" y="137149"/>
                </a:lnTo>
                <a:cubicBezTo>
                  <a:pt x="361700" y="141912"/>
                  <a:pt x="368279" y="144857"/>
                  <a:pt x="375545" y="144857"/>
                </a:cubicBezTo>
                <a:lnTo>
                  <a:pt x="505795" y="144858"/>
                </a:lnTo>
                <a:cubicBezTo>
                  <a:pt x="520328" y="144858"/>
                  <a:pt x="532110" y="133076"/>
                  <a:pt x="532110" y="118543"/>
                </a:cubicBezTo>
                <a:lnTo>
                  <a:pt x="532111" y="118543"/>
                </a:lnTo>
                <a:cubicBezTo>
                  <a:pt x="532111" y="104010"/>
                  <a:pt x="520329" y="92228"/>
                  <a:pt x="505796" y="92228"/>
                </a:cubicBezTo>
                <a:close/>
                <a:moveTo>
                  <a:pt x="146354" y="0"/>
                </a:moveTo>
                <a:lnTo>
                  <a:pt x="731752" y="0"/>
                </a:lnTo>
                <a:cubicBezTo>
                  <a:pt x="812581" y="0"/>
                  <a:pt x="878106" y="65525"/>
                  <a:pt x="878106" y="146354"/>
                </a:cubicBezTo>
                <a:lnTo>
                  <a:pt x="878106" y="1345562"/>
                </a:lnTo>
                <a:cubicBezTo>
                  <a:pt x="878106" y="1426391"/>
                  <a:pt x="812581" y="1491916"/>
                  <a:pt x="731752" y="1491916"/>
                </a:cubicBezTo>
                <a:lnTo>
                  <a:pt x="146354" y="1491916"/>
                </a:lnTo>
                <a:cubicBezTo>
                  <a:pt x="65525" y="1491916"/>
                  <a:pt x="0" y="1426391"/>
                  <a:pt x="0" y="1345562"/>
                </a:cubicBezTo>
                <a:lnTo>
                  <a:pt x="0" y="146354"/>
                </a:lnTo>
                <a:cubicBezTo>
                  <a:pt x="0" y="65525"/>
                  <a:pt x="65525" y="0"/>
                  <a:pt x="146354" y="0"/>
                </a:cubicBezTo>
                <a:close/>
              </a:path>
            </a:pathLst>
          </a:custGeom>
          <a:solidFill>
            <a:schemeClr val="bg1"/>
          </a:solidFill>
          <a:ln w="12700" cap="flat" cmpd="sng" algn="ctr">
            <a:solidFill>
              <a:schemeClr val="accent2">
                <a:lumMod val="60000"/>
                <a:lumOff val="40000"/>
              </a:schemeClr>
            </a:solidFill>
            <a:prstDash val="solid"/>
          </a:ln>
          <a:effectLst/>
        </p:spPr>
        <p:txBody>
          <a:bodyPr lIns="91420" tIns="45710" rIns="91420" bIns="45710" rtlCol="0" anchor="ctr">
            <a:noAutofit/>
          </a:bodyPr>
          <a:lstStyle/>
          <a:p>
            <a:pPr marL="0" marR="0" lvl="0" indent="0" algn="ctr" defTabSz="45670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smtClean="0">
              <a:ln>
                <a:noFill/>
              </a:ln>
              <a:solidFill>
                <a:srgbClr val="A6A6A6">
                  <a:lumMod val="50000"/>
                </a:srgbClr>
              </a:solidFill>
              <a:effectLst/>
              <a:uLnTx/>
              <a:uFillTx/>
              <a:ea typeface="Apple LiGothic Medium"/>
              <a:cs typeface="Apple LiGothic Medium"/>
            </a:endParaRPr>
          </a:p>
        </p:txBody>
      </p:sp>
      <p:sp>
        <p:nvSpPr>
          <p:cNvPr id="406" name="Freeform 45"/>
          <p:cNvSpPr>
            <a:spLocks noEditPoints="1"/>
          </p:cNvSpPr>
          <p:nvPr/>
        </p:nvSpPr>
        <p:spPr bwMode="auto">
          <a:xfrm>
            <a:off x="440556" y="3314405"/>
            <a:ext cx="706521" cy="468276"/>
          </a:xfrm>
          <a:custGeom>
            <a:avLst/>
            <a:gdLst>
              <a:gd name="T0" fmla="*/ 625 w 687"/>
              <a:gd name="T1" fmla="*/ 356 h 457"/>
              <a:gd name="T2" fmla="*/ 627 w 687"/>
              <a:gd name="T3" fmla="*/ 170 h 457"/>
              <a:gd name="T4" fmla="*/ 625 w 687"/>
              <a:gd name="T5" fmla="*/ 27 h 457"/>
              <a:gd name="T6" fmla="*/ 617 w 687"/>
              <a:gd name="T7" fmla="*/ 11 h 457"/>
              <a:gd name="T8" fmla="*/ 616 w 687"/>
              <a:gd name="T9" fmla="*/ 9 h 457"/>
              <a:gd name="T10" fmla="*/ 605 w 687"/>
              <a:gd name="T11" fmla="*/ 3 h 457"/>
              <a:gd name="T12" fmla="*/ 593 w 687"/>
              <a:gd name="T13" fmla="*/ 0 h 457"/>
              <a:gd name="T14" fmla="*/ 94 w 687"/>
              <a:gd name="T15" fmla="*/ 0 h 457"/>
              <a:gd name="T16" fmla="*/ 82 w 687"/>
              <a:gd name="T17" fmla="*/ 3 h 457"/>
              <a:gd name="T18" fmla="*/ 79 w 687"/>
              <a:gd name="T19" fmla="*/ 4 h 457"/>
              <a:gd name="T20" fmla="*/ 70 w 687"/>
              <a:gd name="T21" fmla="*/ 11 h 457"/>
              <a:gd name="T22" fmla="*/ 63 w 687"/>
              <a:gd name="T23" fmla="*/ 22 h 457"/>
              <a:gd name="T24" fmla="*/ 60 w 687"/>
              <a:gd name="T25" fmla="*/ 170 h 457"/>
              <a:gd name="T26" fmla="*/ 62 w 687"/>
              <a:gd name="T27" fmla="*/ 356 h 457"/>
              <a:gd name="T28" fmla="*/ 15 w 687"/>
              <a:gd name="T29" fmla="*/ 383 h 457"/>
              <a:gd name="T30" fmla="*/ 1 w 687"/>
              <a:gd name="T31" fmla="*/ 395 h 457"/>
              <a:gd name="T32" fmla="*/ 0 w 687"/>
              <a:gd name="T33" fmla="*/ 418 h 457"/>
              <a:gd name="T34" fmla="*/ 7 w 687"/>
              <a:gd name="T35" fmla="*/ 440 h 457"/>
              <a:gd name="T36" fmla="*/ 23 w 687"/>
              <a:gd name="T37" fmla="*/ 454 h 457"/>
              <a:gd name="T38" fmla="*/ 310 w 687"/>
              <a:gd name="T39" fmla="*/ 457 h 457"/>
              <a:gd name="T40" fmla="*/ 650 w 687"/>
              <a:gd name="T41" fmla="*/ 457 h 457"/>
              <a:gd name="T42" fmla="*/ 670 w 687"/>
              <a:gd name="T43" fmla="*/ 450 h 457"/>
              <a:gd name="T44" fmla="*/ 685 w 687"/>
              <a:gd name="T45" fmla="*/ 433 h 457"/>
              <a:gd name="T46" fmla="*/ 687 w 687"/>
              <a:gd name="T47" fmla="*/ 400 h 457"/>
              <a:gd name="T48" fmla="*/ 683 w 687"/>
              <a:gd name="T49" fmla="*/ 391 h 457"/>
              <a:gd name="T50" fmla="*/ 673 w 687"/>
              <a:gd name="T51" fmla="*/ 383 h 457"/>
              <a:gd name="T52" fmla="*/ 306 w 687"/>
              <a:gd name="T53" fmla="*/ 429 h 457"/>
              <a:gd name="T54" fmla="*/ 298 w 687"/>
              <a:gd name="T55" fmla="*/ 429 h 457"/>
              <a:gd name="T56" fmla="*/ 286 w 687"/>
              <a:gd name="T57" fmla="*/ 422 h 457"/>
              <a:gd name="T58" fmla="*/ 279 w 687"/>
              <a:gd name="T59" fmla="*/ 410 h 457"/>
              <a:gd name="T60" fmla="*/ 385 w 687"/>
              <a:gd name="T61" fmla="*/ 406 h 457"/>
              <a:gd name="T62" fmla="*/ 408 w 687"/>
              <a:gd name="T63" fmla="*/ 410 h 457"/>
              <a:gd name="T64" fmla="*/ 402 w 687"/>
              <a:gd name="T65" fmla="*/ 422 h 457"/>
              <a:gd name="T66" fmla="*/ 389 w 687"/>
              <a:gd name="T67" fmla="*/ 429 h 457"/>
              <a:gd name="T68" fmla="*/ 572 w 687"/>
              <a:gd name="T69" fmla="*/ 349 h 457"/>
              <a:gd name="T70" fmla="*/ 570 w 687"/>
              <a:gd name="T71" fmla="*/ 353 h 457"/>
              <a:gd name="T72" fmla="*/ 392 w 687"/>
              <a:gd name="T73" fmla="*/ 356 h 457"/>
              <a:gd name="T74" fmla="*/ 122 w 687"/>
              <a:gd name="T75" fmla="*/ 356 h 457"/>
              <a:gd name="T76" fmla="*/ 116 w 687"/>
              <a:gd name="T77" fmla="*/ 351 h 457"/>
              <a:gd name="T78" fmla="*/ 116 w 687"/>
              <a:gd name="T79" fmla="*/ 61 h 457"/>
              <a:gd name="T80" fmla="*/ 120 w 687"/>
              <a:gd name="T81" fmla="*/ 54 h 457"/>
              <a:gd name="T82" fmla="*/ 565 w 687"/>
              <a:gd name="T83" fmla="*/ 54 h 457"/>
              <a:gd name="T84" fmla="*/ 572 w 687"/>
              <a:gd name="T85" fmla="*/ 58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7" h="457">
                <a:moveTo>
                  <a:pt x="673" y="383"/>
                </a:moveTo>
                <a:lnTo>
                  <a:pt x="673" y="383"/>
                </a:lnTo>
                <a:lnTo>
                  <a:pt x="625" y="356"/>
                </a:lnTo>
                <a:lnTo>
                  <a:pt x="625" y="170"/>
                </a:lnTo>
                <a:lnTo>
                  <a:pt x="625" y="170"/>
                </a:lnTo>
                <a:lnTo>
                  <a:pt x="627" y="170"/>
                </a:lnTo>
                <a:lnTo>
                  <a:pt x="627" y="34"/>
                </a:lnTo>
                <a:lnTo>
                  <a:pt x="627" y="34"/>
                </a:lnTo>
                <a:lnTo>
                  <a:pt x="625" y="27"/>
                </a:lnTo>
                <a:lnTo>
                  <a:pt x="624" y="22"/>
                </a:lnTo>
                <a:lnTo>
                  <a:pt x="621" y="16"/>
                </a:lnTo>
                <a:lnTo>
                  <a:pt x="617" y="11"/>
                </a:lnTo>
                <a:lnTo>
                  <a:pt x="617" y="11"/>
                </a:lnTo>
                <a:lnTo>
                  <a:pt x="616" y="9"/>
                </a:lnTo>
                <a:lnTo>
                  <a:pt x="616" y="9"/>
                </a:lnTo>
                <a:lnTo>
                  <a:pt x="608" y="4"/>
                </a:lnTo>
                <a:lnTo>
                  <a:pt x="608" y="4"/>
                </a:lnTo>
                <a:lnTo>
                  <a:pt x="605" y="3"/>
                </a:lnTo>
                <a:lnTo>
                  <a:pt x="605" y="3"/>
                </a:lnTo>
                <a:lnTo>
                  <a:pt x="600" y="0"/>
                </a:lnTo>
                <a:lnTo>
                  <a:pt x="593" y="0"/>
                </a:lnTo>
                <a:lnTo>
                  <a:pt x="592" y="0"/>
                </a:lnTo>
                <a:lnTo>
                  <a:pt x="96" y="0"/>
                </a:lnTo>
                <a:lnTo>
                  <a:pt x="94" y="0"/>
                </a:lnTo>
                <a:lnTo>
                  <a:pt x="94" y="0"/>
                </a:lnTo>
                <a:lnTo>
                  <a:pt x="87" y="0"/>
                </a:lnTo>
                <a:lnTo>
                  <a:pt x="82" y="3"/>
                </a:lnTo>
                <a:lnTo>
                  <a:pt x="82" y="3"/>
                </a:lnTo>
                <a:lnTo>
                  <a:pt x="79" y="4"/>
                </a:lnTo>
                <a:lnTo>
                  <a:pt x="79" y="4"/>
                </a:lnTo>
                <a:lnTo>
                  <a:pt x="71" y="9"/>
                </a:lnTo>
                <a:lnTo>
                  <a:pt x="71" y="9"/>
                </a:lnTo>
                <a:lnTo>
                  <a:pt x="70" y="11"/>
                </a:lnTo>
                <a:lnTo>
                  <a:pt x="70" y="11"/>
                </a:lnTo>
                <a:lnTo>
                  <a:pt x="66" y="16"/>
                </a:lnTo>
                <a:lnTo>
                  <a:pt x="63" y="22"/>
                </a:lnTo>
                <a:lnTo>
                  <a:pt x="62" y="27"/>
                </a:lnTo>
                <a:lnTo>
                  <a:pt x="60" y="34"/>
                </a:lnTo>
                <a:lnTo>
                  <a:pt x="60" y="170"/>
                </a:lnTo>
                <a:lnTo>
                  <a:pt x="60" y="170"/>
                </a:lnTo>
                <a:lnTo>
                  <a:pt x="62" y="170"/>
                </a:lnTo>
                <a:lnTo>
                  <a:pt x="62" y="356"/>
                </a:lnTo>
                <a:lnTo>
                  <a:pt x="62" y="356"/>
                </a:lnTo>
                <a:lnTo>
                  <a:pt x="15" y="383"/>
                </a:lnTo>
                <a:lnTo>
                  <a:pt x="15" y="383"/>
                </a:lnTo>
                <a:lnTo>
                  <a:pt x="8" y="387"/>
                </a:lnTo>
                <a:lnTo>
                  <a:pt x="4" y="391"/>
                </a:lnTo>
                <a:lnTo>
                  <a:pt x="1" y="395"/>
                </a:lnTo>
                <a:lnTo>
                  <a:pt x="0" y="400"/>
                </a:lnTo>
                <a:lnTo>
                  <a:pt x="0" y="418"/>
                </a:lnTo>
                <a:lnTo>
                  <a:pt x="0" y="418"/>
                </a:lnTo>
                <a:lnTo>
                  <a:pt x="1" y="426"/>
                </a:lnTo>
                <a:lnTo>
                  <a:pt x="2" y="433"/>
                </a:lnTo>
                <a:lnTo>
                  <a:pt x="7" y="440"/>
                </a:lnTo>
                <a:lnTo>
                  <a:pt x="11" y="445"/>
                </a:lnTo>
                <a:lnTo>
                  <a:pt x="17" y="450"/>
                </a:lnTo>
                <a:lnTo>
                  <a:pt x="23" y="454"/>
                </a:lnTo>
                <a:lnTo>
                  <a:pt x="31" y="456"/>
                </a:lnTo>
                <a:lnTo>
                  <a:pt x="38" y="457"/>
                </a:lnTo>
                <a:lnTo>
                  <a:pt x="310" y="457"/>
                </a:lnTo>
                <a:lnTo>
                  <a:pt x="377" y="457"/>
                </a:lnTo>
                <a:lnTo>
                  <a:pt x="650" y="457"/>
                </a:lnTo>
                <a:lnTo>
                  <a:pt x="650" y="457"/>
                </a:lnTo>
                <a:lnTo>
                  <a:pt x="656" y="456"/>
                </a:lnTo>
                <a:lnTo>
                  <a:pt x="665" y="454"/>
                </a:lnTo>
                <a:lnTo>
                  <a:pt x="670" y="450"/>
                </a:lnTo>
                <a:lnTo>
                  <a:pt x="677" y="445"/>
                </a:lnTo>
                <a:lnTo>
                  <a:pt x="681" y="440"/>
                </a:lnTo>
                <a:lnTo>
                  <a:pt x="685" y="433"/>
                </a:lnTo>
                <a:lnTo>
                  <a:pt x="686" y="426"/>
                </a:lnTo>
                <a:lnTo>
                  <a:pt x="687" y="418"/>
                </a:lnTo>
                <a:lnTo>
                  <a:pt x="687" y="400"/>
                </a:lnTo>
                <a:lnTo>
                  <a:pt x="687" y="400"/>
                </a:lnTo>
                <a:lnTo>
                  <a:pt x="686" y="395"/>
                </a:lnTo>
                <a:lnTo>
                  <a:pt x="683" y="391"/>
                </a:lnTo>
                <a:lnTo>
                  <a:pt x="679" y="387"/>
                </a:lnTo>
                <a:lnTo>
                  <a:pt x="673" y="383"/>
                </a:lnTo>
                <a:lnTo>
                  <a:pt x="673" y="383"/>
                </a:lnTo>
                <a:close/>
                <a:moveTo>
                  <a:pt x="384" y="429"/>
                </a:moveTo>
                <a:lnTo>
                  <a:pt x="381" y="429"/>
                </a:lnTo>
                <a:lnTo>
                  <a:pt x="306" y="429"/>
                </a:lnTo>
                <a:lnTo>
                  <a:pt x="303" y="429"/>
                </a:lnTo>
                <a:lnTo>
                  <a:pt x="303" y="429"/>
                </a:lnTo>
                <a:lnTo>
                  <a:pt x="298" y="429"/>
                </a:lnTo>
                <a:lnTo>
                  <a:pt x="294" y="427"/>
                </a:lnTo>
                <a:lnTo>
                  <a:pt x="290" y="425"/>
                </a:lnTo>
                <a:lnTo>
                  <a:pt x="286" y="422"/>
                </a:lnTo>
                <a:lnTo>
                  <a:pt x="283" y="418"/>
                </a:lnTo>
                <a:lnTo>
                  <a:pt x="280" y="414"/>
                </a:lnTo>
                <a:lnTo>
                  <a:pt x="279" y="410"/>
                </a:lnTo>
                <a:lnTo>
                  <a:pt x="279" y="406"/>
                </a:lnTo>
                <a:lnTo>
                  <a:pt x="302" y="406"/>
                </a:lnTo>
                <a:lnTo>
                  <a:pt x="385" y="406"/>
                </a:lnTo>
                <a:lnTo>
                  <a:pt x="408" y="406"/>
                </a:lnTo>
                <a:lnTo>
                  <a:pt x="408" y="406"/>
                </a:lnTo>
                <a:lnTo>
                  <a:pt x="408" y="410"/>
                </a:lnTo>
                <a:lnTo>
                  <a:pt x="407" y="414"/>
                </a:lnTo>
                <a:lnTo>
                  <a:pt x="404" y="418"/>
                </a:lnTo>
                <a:lnTo>
                  <a:pt x="402" y="422"/>
                </a:lnTo>
                <a:lnTo>
                  <a:pt x="398" y="425"/>
                </a:lnTo>
                <a:lnTo>
                  <a:pt x="394" y="427"/>
                </a:lnTo>
                <a:lnTo>
                  <a:pt x="389" y="429"/>
                </a:lnTo>
                <a:lnTo>
                  <a:pt x="384" y="429"/>
                </a:lnTo>
                <a:lnTo>
                  <a:pt x="384" y="429"/>
                </a:lnTo>
                <a:close/>
                <a:moveTo>
                  <a:pt x="572" y="349"/>
                </a:moveTo>
                <a:lnTo>
                  <a:pt x="572" y="349"/>
                </a:lnTo>
                <a:lnTo>
                  <a:pt x="572" y="351"/>
                </a:lnTo>
                <a:lnTo>
                  <a:pt x="570" y="353"/>
                </a:lnTo>
                <a:lnTo>
                  <a:pt x="567" y="355"/>
                </a:lnTo>
                <a:lnTo>
                  <a:pt x="565" y="356"/>
                </a:lnTo>
                <a:lnTo>
                  <a:pt x="392" y="356"/>
                </a:lnTo>
                <a:lnTo>
                  <a:pt x="295" y="356"/>
                </a:lnTo>
                <a:lnTo>
                  <a:pt x="122" y="356"/>
                </a:lnTo>
                <a:lnTo>
                  <a:pt x="122" y="356"/>
                </a:lnTo>
                <a:lnTo>
                  <a:pt x="120" y="355"/>
                </a:lnTo>
                <a:lnTo>
                  <a:pt x="117" y="353"/>
                </a:lnTo>
                <a:lnTo>
                  <a:pt x="116" y="351"/>
                </a:lnTo>
                <a:lnTo>
                  <a:pt x="116" y="349"/>
                </a:lnTo>
                <a:lnTo>
                  <a:pt x="116" y="61"/>
                </a:lnTo>
                <a:lnTo>
                  <a:pt x="116" y="61"/>
                </a:lnTo>
                <a:lnTo>
                  <a:pt x="116" y="58"/>
                </a:lnTo>
                <a:lnTo>
                  <a:pt x="117" y="55"/>
                </a:lnTo>
                <a:lnTo>
                  <a:pt x="120" y="54"/>
                </a:lnTo>
                <a:lnTo>
                  <a:pt x="122" y="54"/>
                </a:lnTo>
                <a:lnTo>
                  <a:pt x="565" y="54"/>
                </a:lnTo>
                <a:lnTo>
                  <a:pt x="565" y="54"/>
                </a:lnTo>
                <a:lnTo>
                  <a:pt x="567" y="54"/>
                </a:lnTo>
                <a:lnTo>
                  <a:pt x="570" y="55"/>
                </a:lnTo>
                <a:lnTo>
                  <a:pt x="572" y="58"/>
                </a:lnTo>
                <a:lnTo>
                  <a:pt x="572" y="61"/>
                </a:lnTo>
                <a:lnTo>
                  <a:pt x="572" y="349"/>
                </a:ln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pPr defTabSz="457162"/>
            <a:endParaRPr kumimoji="0" lang="en-US" sz="1200">
              <a:solidFill>
                <a:srgbClr val="FFFFFF">
                  <a:lumMod val="60000"/>
                  <a:lumOff val="40000"/>
                </a:srgbClr>
              </a:solidFill>
            </a:endParaRPr>
          </a:p>
        </p:txBody>
      </p:sp>
      <p:pic>
        <p:nvPicPr>
          <p:cNvPr id="407"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878740" y="3255491"/>
            <a:ext cx="268337" cy="2686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08" name="Group 182"/>
          <p:cNvGrpSpPr/>
          <p:nvPr/>
        </p:nvGrpSpPr>
        <p:grpSpPr>
          <a:xfrm>
            <a:off x="659267" y="644221"/>
            <a:ext cx="291933" cy="208512"/>
            <a:chOff x="2502646" y="2894063"/>
            <a:chExt cx="377166" cy="269390"/>
          </a:xfrm>
        </p:grpSpPr>
        <p:sp>
          <p:nvSpPr>
            <p:cNvPr id="409" name="Rounded Rectangle 187"/>
            <p:cNvSpPr/>
            <p:nvPr/>
          </p:nvSpPr>
          <p:spPr>
            <a:xfrm>
              <a:off x="2502646" y="2894063"/>
              <a:ext cx="377166" cy="269390"/>
            </a:xfrm>
            <a:prstGeom prst="roundRect">
              <a:avLst/>
            </a:prstGeom>
            <a:solidFill>
              <a:schemeClr val="bg1"/>
            </a:solidFill>
            <a:ln w="127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chemeClr val="tx1">
                    <a:lumMod val="75000"/>
                  </a:schemeClr>
                </a:solidFill>
              </a:endParaRPr>
            </a:p>
          </p:txBody>
        </p:sp>
        <p:sp>
          <p:nvSpPr>
            <p:cNvPr id="410" name="Freeform 12"/>
            <p:cNvSpPr>
              <a:spLocks/>
            </p:cNvSpPr>
            <p:nvPr/>
          </p:nvSpPr>
          <p:spPr bwMode="auto">
            <a:xfrm>
              <a:off x="2533567" y="2920545"/>
              <a:ext cx="101021" cy="124152"/>
            </a:xfrm>
            <a:custGeom>
              <a:avLst/>
              <a:gdLst>
                <a:gd name="T0" fmla="*/ 136 w 144"/>
                <a:gd name="T1" fmla="*/ 112 h 176"/>
                <a:gd name="T2" fmla="*/ 97 w 144"/>
                <a:gd name="T3" fmla="*/ 94 h 176"/>
                <a:gd name="T4" fmla="*/ 88 w 144"/>
                <a:gd name="T5" fmla="*/ 84 h 176"/>
                <a:gd name="T6" fmla="*/ 88 w 144"/>
                <a:gd name="T7" fmla="*/ 82 h 176"/>
                <a:gd name="T8" fmla="*/ 108 w 144"/>
                <a:gd name="T9" fmla="*/ 39 h 176"/>
                <a:gd name="T10" fmla="*/ 72 w 144"/>
                <a:gd name="T11" fmla="*/ 0 h 176"/>
                <a:gd name="T12" fmla="*/ 36 w 144"/>
                <a:gd name="T13" fmla="*/ 39 h 176"/>
                <a:gd name="T14" fmla="*/ 56 w 144"/>
                <a:gd name="T15" fmla="*/ 82 h 176"/>
                <a:gd name="T16" fmla="*/ 56 w 144"/>
                <a:gd name="T17" fmla="*/ 85 h 176"/>
                <a:gd name="T18" fmla="*/ 48 w 144"/>
                <a:gd name="T19" fmla="*/ 94 h 176"/>
                <a:gd name="T20" fmla="*/ 8 w 144"/>
                <a:gd name="T21" fmla="*/ 112 h 176"/>
                <a:gd name="T22" fmla="*/ 0 w 144"/>
                <a:gd name="T23" fmla="*/ 168 h 176"/>
                <a:gd name="T24" fmla="*/ 3 w 144"/>
                <a:gd name="T25" fmla="*/ 171 h 176"/>
                <a:gd name="T26" fmla="*/ 72 w 144"/>
                <a:gd name="T27" fmla="*/ 176 h 176"/>
                <a:gd name="T28" fmla="*/ 142 w 144"/>
                <a:gd name="T29" fmla="*/ 171 h 176"/>
                <a:gd name="T30" fmla="*/ 144 w 144"/>
                <a:gd name="T31" fmla="*/ 168 h 176"/>
                <a:gd name="T32" fmla="*/ 136 w 144"/>
                <a:gd name="T33" fmla="*/ 11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4" h="176">
                  <a:moveTo>
                    <a:pt x="136" y="112"/>
                  </a:moveTo>
                  <a:cubicBezTo>
                    <a:pt x="133" y="109"/>
                    <a:pt x="104" y="97"/>
                    <a:pt x="97" y="94"/>
                  </a:cubicBezTo>
                  <a:cubicBezTo>
                    <a:pt x="89" y="91"/>
                    <a:pt x="88" y="87"/>
                    <a:pt x="88" y="84"/>
                  </a:cubicBezTo>
                  <a:cubicBezTo>
                    <a:pt x="88" y="84"/>
                    <a:pt x="88" y="83"/>
                    <a:pt x="88" y="82"/>
                  </a:cubicBezTo>
                  <a:cubicBezTo>
                    <a:pt x="100" y="72"/>
                    <a:pt x="108" y="53"/>
                    <a:pt x="108" y="39"/>
                  </a:cubicBezTo>
                  <a:cubicBezTo>
                    <a:pt x="108" y="17"/>
                    <a:pt x="92" y="0"/>
                    <a:pt x="72" y="0"/>
                  </a:cubicBezTo>
                  <a:cubicBezTo>
                    <a:pt x="52" y="0"/>
                    <a:pt x="36" y="17"/>
                    <a:pt x="36" y="39"/>
                  </a:cubicBezTo>
                  <a:cubicBezTo>
                    <a:pt x="36" y="53"/>
                    <a:pt x="44" y="72"/>
                    <a:pt x="56" y="82"/>
                  </a:cubicBezTo>
                  <a:cubicBezTo>
                    <a:pt x="56" y="84"/>
                    <a:pt x="56" y="85"/>
                    <a:pt x="56" y="85"/>
                  </a:cubicBezTo>
                  <a:cubicBezTo>
                    <a:pt x="56" y="88"/>
                    <a:pt x="55" y="91"/>
                    <a:pt x="48" y="94"/>
                  </a:cubicBezTo>
                  <a:cubicBezTo>
                    <a:pt x="41" y="97"/>
                    <a:pt x="12" y="109"/>
                    <a:pt x="8" y="112"/>
                  </a:cubicBezTo>
                  <a:cubicBezTo>
                    <a:pt x="3" y="118"/>
                    <a:pt x="0" y="166"/>
                    <a:pt x="0" y="168"/>
                  </a:cubicBezTo>
                  <a:cubicBezTo>
                    <a:pt x="0" y="169"/>
                    <a:pt x="1" y="170"/>
                    <a:pt x="3" y="171"/>
                  </a:cubicBezTo>
                  <a:cubicBezTo>
                    <a:pt x="9" y="172"/>
                    <a:pt x="39" y="176"/>
                    <a:pt x="72" y="176"/>
                  </a:cubicBezTo>
                  <a:cubicBezTo>
                    <a:pt x="105" y="176"/>
                    <a:pt x="136" y="172"/>
                    <a:pt x="142" y="171"/>
                  </a:cubicBezTo>
                  <a:cubicBezTo>
                    <a:pt x="144" y="170"/>
                    <a:pt x="144" y="169"/>
                    <a:pt x="144" y="168"/>
                  </a:cubicBezTo>
                  <a:cubicBezTo>
                    <a:pt x="144" y="166"/>
                    <a:pt x="142" y="118"/>
                    <a:pt x="136" y="112"/>
                  </a:cubicBezTo>
                  <a:close/>
                </a:path>
              </a:pathLst>
            </a:custGeom>
            <a:solidFill>
              <a:schemeClr val="bg1"/>
            </a:solidFill>
            <a:ln w="12700">
              <a:solidFill>
                <a:schemeClr val="accent1"/>
              </a:solidFill>
              <a:round/>
              <a:headEnd/>
              <a:tailEnd/>
            </a:ln>
            <a:extLst/>
          </p:spPr>
          <p:txBody>
            <a:bodyPr vert="horz" wrap="square" lIns="91440" tIns="45720" rIns="91440" bIns="45720" numCol="1" anchor="t" anchorCtr="0" compatLnSpc="1">
              <a:prstTxWarp prst="textNoShape">
                <a:avLst/>
              </a:prstTxWarp>
              <a:noAutofit/>
            </a:bodyPr>
            <a:lstStyle/>
            <a:p>
              <a:pPr defTabSz="457143"/>
              <a:endParaRPr lang="en-US" dirty="0">
                <a:solidFill>
                  <a:schemeClr val="tx1">
                    <a:lumMod val="75000"/>
                  </a:schemeClr>
                </a:solidFill>
                <a:latin typeface="+mj-lt"/>
              </a:endParaRPr>
            </a:p>
          </p:txBody>
        </p:sp>
        <p:cxnSp>
          <p:nvCxnSpPr>
            <p:cNvPr id="411" name="Straight Connector 189"/>
            <p:cNvCxnSpPr/>
            <p:nvPr/>
          </p:nvCxnSpPr>
          <p:spPr>
            <a:xfrm>
              <a:off x="2663788" y="2943693"/>
              <a:ext cx="18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2" name="Straight Connector 190"/>
            <p:cNvCxnSpPr/>
            <p:nvPr/>
          </p:nvCxnSpPr>
          <p:spPr>
            <a:xfrm>
              <a:off x="2663808" y="2978309"/>
              <a:ext cx="18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3" name="Straight Connector 191"/>
            <p:cNvCxnSpPr/>
            <p:nvPr/>
          </p:nvCxnSpPr>
          <p:spPr>
            <a:xfrm>
              <a:off x="2663788" y="3015595"/>
              <a:ext cx="180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14" name="Oval 183"/>
          <p:cNvSpPr/>
          <p:nvPr/>
        </p:nvSpPr>
        <p:spPr>
          <a:xfrm>
            <a:off x="692439" y="783039"/>
            <a:ext cx="55735" cy="55729"/>
          </a:xfrm>
          <a:prstGeom prst="ellipse">
            <a:avLst/>
          </a:prstGeom>
          <a:no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chemeClr val="tx1">
                  <a:lumMod val="75000"/>
                </a:schemeClr>
              </a:solidFill>
            </a:endParaRPr>
          </a:p>
        </p:txBody>
      </p:sp>
      <p:sp>
        <p:nvSpPr>
          <p:cNvPr id="415" name="Rectangle 184"/>
          <p:cNvSpPr/>
          <p:nvPr/>
        </p:nvSpPr>
        <p:spPr>
          <a:xfrm>
            <a:off x="847347" y="782972"/>
            <a:ext cx="56142" cy="55865"/>
          </a:xfrm>
          <a:prstGeom prst="rect">
            <a:avLst/>
          </a:prstGeom>
          <a:no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chemeClr val="tx1">
                  <a:lumMod val="75000"/>
                </a:schemeClr>
              </a:solidFill>
            </a:endParaRPr>
          </a:p>
        </p:txBody>
      </p:sp>
      <p:sp>
        <p:nvSpPr>
          <p:cNvPr id="416" name="Oval 185"/>
          <p:cNvSpPr/>
          <p:nvPr/>
        </p:nvSpPr>
        <p:spPr>
          <a:xfrm>
            <a:off x="769400" y="783039"/>
            <a:ext cx="55735" cy="55729"/>
          </a:xfrm>
          <a:prstGeom prst="ellipse">
            <a:avLst/>
          </a:prstGeom>
          <a:no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dirty="0" smtClean="0">
              <a:solidFill>
                <a:schemeClr val="tx1">
                  <a:lumMod val="75000"/>
                </a:schemeClr>
              </a:solidFill>
            </a:endParaRPr>
          </a:p>
        </p:txBody>
      </p:sp>
      <p:grpSp>
        <p:nvGrpSpPr>
          <p:cNvPr id="418" name="Group 48"/>
          <p:cNvGrpSpPr>
            <a:grpSpLocks noChangeAspect="1"/>
          </p:cNvGrpSpPr>
          <p:nvPr/>
        </p:nvGrpSpPr>
        <p:grpSpPr>
          <a:xfrm>
            <a:off x="1955689" y="1985377"/>
            <a:ext cx="762921" cy="766246"/>
            <a:chOff x="7650317" y="328527"/>
            <a:chExt cx="910433" cy="914400"/>
          </a:xfrm>
        </p:grpSpPr>
        <p:sp>
          <p:nvSpPr>
            <p:cNvPr id="419" name="Oval 49"/>
            <p:cNvSpPr>
              <a:spLocks noChangeAspect="1"/>
            </p:cNvSpPr>
            <p:nvPr/>
          </p:nvSpPr>
          <p:spPr>
            <a:xfrm>
              <a:off x="7650317" y="328527"/>
              <a:ext cx="910433" cy="914400"/>
            </a:xfrm>
            <a:prstGeom prst="ellipse">
              <a:avLst/>
            </a:prstGeom>
            <a:solidFill>
              <a:schemeClr val="accent1"/>
            </a:solidFill>
            <a:ln w="19050">
              <a:solidFill>
                <a:schemeClr val="accent1">
                  <a:lumMod val="60000"/>
                  <a:lumOff val="4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smtClean="0">
                <a:solidFill>
                  <a:schemeClr val="tx1">
                    <a:lumMod val="75000"/>
                  </a:schemeClr>
                </a:solidFill>
              </a:endParaRPr>
            </a:p>
          </p:txBody>
        </p:sp>
        <p:grpSp>
          <p:nvGrpSpPr>
            <p:cNvPr id="420" name="Group 603"/>
            <p:cNvGrpSpPr>
              <a:grpSpLocks noChangeAspect="1"/>
            </p:cNvGrpSpPr>
            <p:nvPr/>
          </p:nvGrpSpPr>
          <p:grpSpPr bwMode="auto">
            <a:xfrm>
              <a:off x="7874303" y="460285"/>
              <a:ext cx="445858" cy="640080"/>
              <a:chOff x="6556" y="492"/>
              <a:chExt cx="2551" cy="3655"/>
            </a:xfrm>
            <a:solidFill>
              <a:schemeClr val="bg1"/>
            </a:solidFill>
            <a:effectLst/>
          </p:grpSpPr>
          <p:sp>
            <p:nvSpPr>
              <p:cNvPr id="421"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2"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3"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4"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5"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6"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7"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8"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29"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0"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1"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2"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3"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4"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5"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6"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7"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8"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39"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40"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41"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42"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43"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sp>
            <p:nvSpPr>
              <p:cNvPr id="444"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p:spPr>
            <p:txBody>
              <a:bodyPr lIns="91420" tIns="45710" rIns="91420" bIns="45710" rtlCol="0" anchor="ctr">
                <a:noAutofit/>
              </a:bodyPr>
              <a:lstStyle/>
              <a:p>
                <a:pPr algn="ctr" defTabSz="456706"/>
                <a:endParaRPr lang="en-US" kern="0" dirty="0">
                  <a:solidFill>
                    <a:schemeClr val="tx1">
                      <a:lumMod val="75000"/>
                    </a:schemeClr>
                  </a:solidFill>
                  <a:latin typeface="Arial"/>
                </a:endParaRPr>
              </a:p>
            </p:txBody>
          </p:sp>
        </p:grpSp>
      </p:grpSp>
      <p:pic>
        <p:nvPicPr>
          <p:cNvPr id="447" name="Picture 88"/>
          <p:cNvPicPr>
            <a:picLocks noChangeAspect="1"/>
          </p:cNvPicPr>
          <p:nvPr/>
        </p:nvPicPr>
        <p:blipFill>
          <a:blip r:embed="rId7"/>
          <a:stretch>
            <a:fillRect/>
          </a:stretch>
        </p:blipFill>
        <p:spPr>
          <a:xfrm>
            <a:off x="1594961" y="418019"/>
            <a:ext cx="1123915" cy="555090"/>
          </a:xfrm>
          <a:prstGeom prst="rect">
            <a:avLst/>
          </a:prstGeom>
          <a:gradFill flip="none" rotWithShape="1">
            <a:gsLst>
              <a:gs pos="0">
                <a:srgbClr val="0056C8"/>
              </a:gs>
              <a:gs pos="100000">
                <a:schemeClr val="accent1">
                  <a:lumMod val="75000"/>
                </a:schemeClr>
              </a:gs>
            </a:gsLst>
            <a:lin ang="0" scaled="1"/>
            <a:tileRect/>
          </a:gradFill>
          <a:ln>
            <a:noFill/>
          </a:ln>
          <a:effectLst>
            <a:outerShdw blurRad="76200" dist="50800" dir="5400000" algn="ctr" rotWithShape="0">
              <a:srgbClr val="000000">
                <a:alpha val="27000"/>
              </a:srgbClr>
            </a:outerShdw>
          </a:effectLst>
        </p:spPr>
      </p:pic>
      <p:grpSp>
        <p:nvGrpSpPr>
          <p:cNvPr id="448" name="Group 12"/>
          <p:cNvGrpSpPr/>
          <p:nvPr/>
        </p:nvGrpSpPr>
        <p:grpSpPr>
          <a:xfrm>
            <a:off x="2787533" y="356624"/>
            <a:ext cx="1011287" cy="666034"/>
            <a:chOff x="4166816" y="4683166"/>
            <a:chExt cx="1184718" cy="1156276"/>
          </a:xfrm>
        </p:grpSpPr>
        <p:sp>
          <p:nvSpPr>
            <p:cNvPr id="449" name="Oval Callout 13"/>
            <p:cNvSpPr/>
            <p:nvPr/>
          </p:nvSpPr>
          <p:spPr>
            <a:xfrm>
              <a:off x="4181039" y="4683166"/>
              <a:ext cx="1156275" cy="1156276"/>
            </a:xfrm>
            <a:prstGeom prst="wedgeEllipseCallout">
              <a:avLst>
                <a:gd name="adj1" fmla="val -85189"/>
                <a:gd name="adj2" fmla="val 13183"/>
              </a:avLst>
            </a:prstGeom>
            <a:gradFill flip="none" rotWithShape="1">
              <a:gsLst>
                <a:gs pos="0">
                  <a:srgbClr val="0056C8"/>
                </a:gs>
                <a:gs pos="100000">
                  <a:schemeClr val="accent1">
                    <a:lumMod val="75000"/>
                  </a:schemeClr>
                </a:gs>
              </a:gsLst>
              <a:lin ang="0" scaled="1"/>
              <a:tileRect/>
            </a:gradFill>
            <a:ln>
              <a:noFill/>
            </a:ln>
            <a:effectLst>
              <a:outerShdw blurRad="76200" dist="50800" dir="5400000" algn="ctr" rotWithShape="0">
                <a:srgbClr val="000000">
                  <a:alpha val="2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kumimoji="1" lang="ja-JP" altLang="en-US" sz="1050" b="1" dirty="0">
                <a:solidFill>
                  <a:schemeClr val="tx1">
                    <a:lumMod val="50000"/>
                  </a:schemeClr>
                </a:solidFill>
                <a:latin typeface="Arial" pitchFamily="34" charset="0"/>
                <a:ea typeface="ＭＳ Ｐゴシック" pitchFamily="50" charset="-128"/>
                <a:cs typeface="Arial" pitchFamily="34" charset="0"/>
              </a:endParaRPr>
            </a:p>
          </p:txBody>
        </p:sp>
        <p:sp>
          <p:nvSpPr>
            <p:cNvPr id="450" name="TextBox 14"/>
            <p:cNvSpPr txBox="1"/>
            <p:nvPr/>
          </p:nvSpPr>
          <p:spPr>
            <a:xfrm>
              <a:off x="4166816" y="5001400"/>
              <a:ext cx="1184718" cy="537847"/>
            </a:xfrm>
            <a:prstGeom prst="rect">
              <a:avLst/>
            </a:prstGeom>
            <a:noFill/>
          </p:spPr>
          <p:txBody>
            <a:bodyPr wrap="square" rtlCol="0" anchor="ctr">
              <a:noAutofit/>
            </a:bodyPr>
            <a:lstStyle/>
            <a:p>
              <a:pPr algn="ctr"/>
              <a:r>
                <a:rPr kumimoji="1" lang="en-US" altLang="ja-JP" sz="800" b="1" dirty="0" smtClean="0">
                  <a:solidFill>
                    <a:schemeClr val="bg1"/>
                  </a:solidFill>
                  <a:latin typeface="Arial" pitchFamily="34" charset="0"/>
                  <a:ea typeface="ＭＳ Ｐゴシック" pitchFamily="50" charset="-128"/>
                  <a:cs typeface="Arial" pitchFamily="34" charset="0"/>
                </a:rPr>
                <a:t>SAN</a:t>
              </a:r>
              <a:r>
                <a:rPr kumimoji="1" lang="ja-JP" altLang="en-US" sz="800" b="1" dirty="0" smtClean="0">
                  <a:solidFill>
                    <a:schemeClr val="bg1"/>
                  </a:solidFill>
                  <a:latin typeface="Arial" pitchFamily="34" charset="0"/>
                  <a:ea typeface="ＭＳ Ｐゴシック" pitchFamily="50" charset="-128"/>
                  <a:cs typeface="Arial" pitchFamily="34" charset="0"/>
                </a:rPr>
                <a:t>の値に</a:t>
              </a:r>
              <a:endParaRPr kumimoji="1" lang="en-US" altLang="ja-JP" sz="800" b="1" dirty="0" smtClean="0">
                <a:solidFill>
                  <a:schemeClr val="bg1"/>
                </a:solidFill>
                <a:latin typeface="Arial" pitchFamily="34" charset="0"/>
                <a:ea typeface="ＭＳ Ｐゴシック" pitchFamily="50" charset="-128"/>
                <a:cs typeface="Arial" pitchFamily="34" charset="0"/>
              </a:endParaRPr>
            </a:p>
            <a:p>
              <a:pPr algn="ctr"/>
              <a:r>
                <a:rPr kumimoji="1" lang="en-US" altLang="ja-JP" sz="800" b="1" dirty="0" smtClean="0">
                  <a:solidFill>
                    <a:schemeClr val="bg1"/>
                  </a:solidFill>
                  <a:latin typeface="Arial" pitchFamily="34" charset="0"/>
                  <a:ea typeface="ＭＳ Ｐゴシック" pitchFamily="50" charset="-128"/>
                  <a:cs typeface="Arial" pitchFamily="34" charset="0"/>
                </a:rPr>
                <a:t>MAC</a:t>
              </a:r>
              <a:r>
                <a:rPr kumimoji="1" lang="ja-JP" altLang="en-US" sz="800" b="1" dirty="0" smtClean="0">
                  <a:solidFill>
                    <a:schemeClr val="bg1"/>
                  </a:solidFill>
                  <a:latin typeface="Arial" pitchFamily="34" charset="0"/>
                  <a:ea typeface="ＭＳ Ｐゴシック" pitchFamily="50" charset="-128"/>
                  <a:cs typeface="Arial" pitchFamily="34" charset="0"/>
                </a:rPr>
                <a:t>アドレスを</a:t>
              </a:r>
              <a:r>
                <a:rPr kumimoji="1" lang="en-US" altLang="ja-JP" sz="800" b="1" dirty="0" smtClean="0">
                  <a:solidFill>
                    <a:schemeClr val="bg1"/>
                  </a:solidFill>
                  <a:latin typeface="Arial" pitchFamily="34" charset="0"/>
                  <a:ea typeface="ＭＳ Ｐゴシック" pitchFamily="50" charset="-128"/>
                  <a:cs typeface="Arial" pitchFamily="34" charset="0"/>
                </a:rPr>
                <a:t/>
              </a:r>
              <a:br>
                <a:rPr kumimoji="1" lang="en-US" altLang="ja-JP" sz="800" b="1" dirty="0" smtClean="0">
                  <a:solidFill>
                    <a:schemeClr val="bg1"/>
                  </a:solidFill>
                  <a:latin typeface="Arial" pitchFamily="34" charset="0"/>
                  <a:ea typeface="ＭＳ Ｐゴシック" pitchFamily="50" charset="-128"/>
                  <a:cs typeface="Arial" pitchFamily="34" charset="0"/>
                </a:rPr>
              </a:br>
              <a:r>
                <a:rPr kumimoji="1" lang="ja-JP" altLang="en-US" sz="800" b="1" dirty="0" smtClean="0">
                  <a:solidFill>
                    <a:schemeClr val="bg1"/>
                  </a:solidFill>
                  <a:latin typeface="Arial" pitchFamily="34" charset="0"/>
                  <a:ea typeface="ＭＳ Ｐゴシック" pitchFamily="50" charset="-128"/>
                  <a:cs typeface="Arial" pitchFamily="34" charset="0"/>
                </a:rPr>
                <a:t>入れることが</a:t>
              </a:r>
              <a:endParaRPr kumimoji="1" lang="en-US" altLang="ja-JP" sz="800" b="1" dirty="0" smtClean="0">
                <a:solidFill>
                  <a:schemeClr val="bg1"/>
                </a:solidFill>
                <a:latin typeface="Arial" pitchFamily="34" charset="0"/>
                <a:ea typeface="ＭＳ Ｐゴシック" pitchFamily="50" charset="-128"/>
                <a:cs typeface="Arial" pitchFamily="34" charset="0"/>
              </a:endParaRPr>
            </a:p>
            <a:p>
              <a:pPr algn="ctr"/>
              <a:r>
                <a:rPr kumimoji="1" lang="ja-JP" altLang="en-US" sz="800" b="1" dirty="0">
                  <a:solidFill>
                    <a:schemeClr val="bg1"/>
                  </a:solidFill>
                  <a:latin typeface="Arial" pitchFamily="34" charset="0"/>
                  <a:ea typeface="ＭＳ Ｐゴシック" pitchFamily="50" charset="-128"/>
                  <a:cs typeface="Arial" pitchFamily="34" charset="0"/>
                </a:rPr>
                <a:t>可</a:t>
              </a:r>
              <a:r>
                <a:rPr kumimoji="1" lang="ja-JP" altLang="en-US" sz="800" b="1" dirty="0" smtClean="0">
                  <a:solidFill>
                    <a:schemeClr val="bg1"/>
                  </a:solidFill>
                  <a:latin typeface="Arial" pitchFamily="34" charset="0"/>
                  <a:ea typeface="ＭＳ Ｐゴシック" pitchFamily="50" charset="-128"/>
                  <a:cs typeface="Arial" pitchFamily="34" charset="0"/>
                </a:rPr>
                <a:t>能！</a:t>
              </a:r>
              <a:endParaRPr kumimoji="1" lang="ja-JP" altLang="en-US" sz="800" b="1" dirty="0">
                <a:solidFill>
                  <a:schemeClr val="bg1"/>
                </a:solidFill>
                <a:latin typeface="Arial" pitchFamily="34" charset="0"/>
                <a:ea typeface="ＭＳ Ｐゴシック" pitchFamily="50" charset="-128"/>
                <a:cs typeface="Arial" pitchFamily="34" charset="0"/>
              </a:endParaRPr>
            </a:p>
          </p:txBody>
        </p:sp>
      </p:grpSp>
      <p:sp>
        <p:nvSpPr>
          <p:cNvPr id="453" name="Rectangle 168"/>
          <p:cNvSpPr>
            <a:spLocks noChangeArrowheads="1"/>
          </p:cNvSpPr>
          <p:nvPr/>
        </p:nvSpPr>
        <p:spPr bwMode="auto">
          <a:xfrm>
            <a:off x="25158" y="961989"/>
            <a:ext cx="2239716" cy="276999"/>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71450" indent="-171450" defTabSz="457162" eaLnBrk="1" hangingPunct="1">
              <a:buFont typeface="Wingdings" charset="2"/>
              <a:buChar char="Ø"/>
            </a:pPr>
            <a:r>
              <a:rPr lang="ja-JP" altLang="en-US" sz="1200" dirty="0" smtClean="0">
                <a:solidFill>
                  <a:srgbClr val="192954"/>
                </a:solidFill>
              </a:rPr>
              <a:t>セルフ プロビジョニング</a:t>
            </a:r>
            <a:r>
              <a:rPr lang="ja-JP" altLang="en-US" sz="1200" dirty="0" smtClean="0">
                <a:solidFill>
                  <a:srgbClr val="192954"/>
                </a:solidFill>
              </a:rPr>
              <a:t>＆</a:t>
            </a:r>
            <a:r>
              <a:rPr lang="en-US" altLang="ja-JP" sz="1200" dirty="0" smtClean="0">
                <a:solidFill>
                  <a:srgbClr val="192954"/>
                </a:solidFill>
              </a:rPr>
              <a:t>CA</a:t>
            </a:r>
          </a:p>
        </p:txBody>
      </p:sp>
      <p:sp>
        <p:nvSpPr>
          <p:cNvPr id="454" name="Rectangle 168"/>
          <p:cNvSpPr>
            <a:spLocks noChangeArrowheads="1"/>
          </p:cNvSpPr>
          <p:nvPr/>
        </p:nvSpPr>
        <p:spPr bwMode="auto">
          <a:xfrm>
            <a:off x="25158" y="1634297"/>
            <a:ext cx="2525050" cy="276999"/>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71450" indent="-171450" defTabSz="457162" eaLnBrk="1" hangingPunct="1">
              <a:buFont typeface="Wingdings" charset="2"/>
              <a:buChar char="Ø"/>
            </a:pPr>
            <a:r>
              <a:rPr lang="ja-JP" altLang="en-US" sz="1200" dirty="0" smtClean="0">
                <a:solidFill>
                  <a:srgbClr val="192954"/>
                </a:solidFill>
              </a:rPr>
              <a:t>セキュリティ ソフト</a:t>
            </a:r>
            <a:r>
              <a:rPr lang="ja-JP" altLang="en-US" sz="1200" dirty="0" smtClean="0">
                <a:solidFill>
                  <a:srgbClr val="192954"/>
                </a:solidFill>
              </a:rPr>
              <a:t>のプロセス確認</a:t>
            </a:r>
            <a:endParaRPr lang="en-US" altLang="ja-JP" sz="1200" dirty="0" smtClean="0">
              <a:solidFill>
                <a:srgbClr val="192954"/>
              </a:solidFill>
            </a:endParaRPr>
          </a:p>
        </p:txBody>
      </p:sp>
      <p:sp>
        <p:nvSpPr>
          <p:cNvPr id="455" name="Rectangle 168"/>
          <p:cNvSpPr>
            <a:spLocks noChangeArrowheads="1"/>
          </p:cNvSpPr>
          <p:nvPr/>
        </p:nvSpPr>
        <p:spPr bwMode="auto">
          <a:xfrm>
            <a:off x="25159" y="2309210"/>
            <a:ext cx="1742785" cy="276999"/>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71450" indent="-171450" defTabSz="457162" eaLnBrk="1" hangingPunct="1">
              <a:buFont typeface="Wingdings" charset="2"/>
              <a:buChar char="Ø"/>
            </a:pPr>
            <a:r>
              <a:rPr lang="ja-JP" altLang="en-US" sz="1200" dirty="0" smtClean="0">
                <a:solidFill>
                  <a:srgbClr val="192954"/>
                </a:solidFill>
              </a:rPr>
              <a:t>感染端末の不適合化</a:t>
            </a:r>
            <a:endParaRPr lang="en-US" altLang="ja-JP" sz="1200" dirty="0" smtClean="0">
              <a:solidFill>
                <a:srgbClr val="192954"/>
              </a:solidFill>
            </a:endParaRPr>
          </a:p>
        </p:txBody>
      </p:sp>
      <p:sp>
        <p:nvSpPr>
          <p:cNvPr id="456" name="Rectangle 168"/>
          <p:cNvSpPr>
            <a:spLocks noChangeArrowheads="1"/>
          </p:cNvSpPr>
          <p:nvPr/>
        </p:nvSpPr>
        <p:spPr bwMode="auto">
          <a:xfrm>
            <a:off x="51924" y="2984123"/>
            <a:ext cx="1563248" cy="276999"/>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71450" indent="-171450" defTabSz="457162" eaLnBrk="1" hangingPunct="1">
              <a:buFont typeface="Wingdings" charset="2"/>
              <a:buChar char="Ø"/>
            </a:pPr>
            <a:r>
              <a:rPr lang="en-US" altLang="ja-JP" sz="1200" dirty="0" smtClean="0">
                <a:solidFill>
                  <a:srgbClr val="192954"/>
                </a:solidFill>
              </a:rPr>
              <a:t>BYOD</a:t>
            </a:r>
            <a:r>
              <a:rPr lang="ja-JP" altLang="en-US" sz="1200" dirty="0" smtClean="0">
                <a:solidFill>
                  <a:srgbClr val="192954"/>
                </a:solidFill>
              </a:rPr>
              <a:t>端末の登録</a:t>
            </a:r>
            <a:endParaRPr lang="en-US" altLang="ja-JP" sz="1200" dirty="0" smtClean="0">
              <a:solidFill>
                <a:srgbClr val="192954"/>
              </a:solidFill>
            </a:endParaRPr>
          </a:p>
        </p:txBody>
      </p:sp>
      <p:sp>
        <p:nvSpPr>
          <p:cNvPr id="457" name="Rectangle 168"/>
          <p:cNvSpPr>
            <a:spLocks noChangeArrowheads="1"/>
          </p:cNvSpPr>
          <p:nvPr/>
        </p:nvSpPr>
        <p:spPr bwMode="auto">
          <a:xfrm>
            <a:off x="73773" y="3753006"/>
            <a:ext cx="2606804" cy="276999"/>
          </a:xfrm>
          <a:prstGeom prst="rect">
            <a:avLst/>
          </a:prstGeom>
          <a:solidFill>
            <a:srgbClr val="FFFFFF">
              <a:alpha val="74902"/>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171450" indent="-171450" defTabSz="457162" eaLnBrk="1" hangingPunct="1">
              <a:buFont typeface="Wingdings" charset="2"/>
              <a:buChar char="Ø"/>
            </a:pPr>
            <a:r>
              <a:rPr lang="ja-JP" altLang="en-US" sz="1200" dirty="0" smtClean="0">
                <a:solidFill>
                  <a:srgbClr val="192954"/>
                </a:solidFill>
              </a:rPr>
              <a:t>リモート アクセス</a:t>
            </a:r>
            <a:r>
              <a:rPr lang="ja-JP" altLang="en-US" sz="1200" dirty="0" smtClean="0">
                <a:solidFill>
                  <a:srgbClr val="192954"/>
                </a:solidFill>
              </a:rPr>
              <a:t>時のポリシー適用</a:t>
            </a:r>
            <a:endParaRPr lang="en-US" altLang="ja-JP" sz="1200" dirty="0" smtClean="0">
              <a:solidFill>
                <a:srgbClr val="192954"/>
              </a:solidFill>
            </a:endParaRPr>
          </a:p>
        </p:txBody>
      </p:sp>
      <p:grpSp>
        <p:nvGrpSpPr>
          <p:cNvPr id="458" name="Group 457"/>
          <p:cNvGrpSpPr/>
          <p:nvPr/>
        </p:nvGrpSpPr>
        <p:grpSpPr>
          <a:xfrm>
            <a:off x="3852289" y="4088063"/>
            <a:ext cx="123031" cy="250031"/>
            <a:chOff x="7310438" y="4252274"/>
            <a:chExt cx="123031" cy="250031"/>
          </a:xfrm>
        </p:grpSpPr>
        <p:sp>
          <p:nvSpPr>
            <p:cNvPr id="459" name="Freeform 393"/>
            <p:cNvSpPr>
              <a:spLocks noChangeArrowheads="1"/>
            </p:cNvSpPr>
            <p:nvPr/>
          </p:nvSpPr>
          <p:spPr bwMode="auto">
            <a:xfrm>
              <a:off x="7310438" y="4252274"/>
              <a:ext cx="123031" cy="182563"/>
            </a:xfrm>
            <a:custGeom>
              <a:avLst/>
              <a:gdLst>
                <a:gd name="T0" fmla="*/ 135 w 272"/>
                <a:gd name="T1" fmla="*/ 404 h 405"/>
                <a:gd name="T2" fmla="*/ 271 w 272"/>
                <a:gd name="T3" fmla="*/ 268 h 405"/>
                <a:gd name="T4" fmla="*/ 135 w 272"/>
                <a:gd name="T5" fmla="*/ 0 h 405"/>
                <a:gd name="T6" fmla="*/ 0 w 272"/>
                <a:gd name="T7" fmla="*/ 268 h 405"/>
                <a:gd name="T8" fmla="*/ 135 w 272"/>
                <a:gd name="T9" fmla="*/ 404 h 405"/>
              </a:gdLst>
              <a:ahLst/>
              <a:cxnLst>
                <a:cxn ang="0">
                  <a:pos x="T0" y="T1"/>
                </a:cxn>
                <a:cxn ang="0">
                  <a:pos x="T2" y="T3"/>
                </a:cxn>
                <a:cxn ang="0">
                  <a:pos x="T4" y="T5"/>
                </a:cxn>
                <a:cxn ang="0">
                  <a:pos x="T6" y="T7"/>
                </a:cxn>
                <a:cxn ang="0">
                  <a:pos x="T8" y="T9"/>
                </a:cxn>
              </a:cxnLst>
              <a:rect l="0" t="0" r="r" b="b"/>
              <a:pathLst>
                <a:path w="272" h="405">
                  <a:moveTo>
                    <a:pt x="135" y="404"/>
                  </a:moveTo>
                  <a:cubicBezTo>
                    <a:pt x="211" y="404"/>
                    <a:pt x="271" y="342"/>
                    <a:pt x="271" y="268"/>
                  </a:cubicBezTo>
                  <a:cubicBezTo>
                    <a:pt x="271" y="156"/>
                    <a:pt x="175" y="0"/>
                    <a:pt x="135" y="0"/>
                  </a:cubicBezTo>
                  <a:cubicBezTo>
                    <a:pt x="96" y="0"/>
                    <a:pt x="0" y="156"/>
                    <a:pt x="0" y="268"/>
                  </a:cubicBezTo>
                  <a:cubicBezTo>
                    <a:pt x="0" y="345"/>
                    <a:pt x="62" y="404"/>
                    <a:pt x="135" y="404"/>
                  </a:cubicBezTo>
                </a:path>
              </a:pathLst>
            </a:custGeom>
            <a:noFill/>
            <a:ln w="25400" cap="flat">
              <a:solidFill>
                <a:schemeClr val="tx2">
                  <a:lumMod val="75000"/>
                </a:schemeClr>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solidFill>
                  <a:srgbClr val="333333"/>
                </a:solidFill>
              </a:endParaRPr>
            </a:p>
          </p:txBody>
        </p:sp>
        <p:sp>
          <p:nvSpPr>
            <p:cNvPr id="460" name="Line 394"/>
            <p:cNvSpPr>
              <a:spLocks noChangeShapeType="1"/>
            </p:cNvSpPr>
            <p:nvPr/>
          </p:nvSpPr>
          <p:spPr bwMode="auto">
            <a:xfrm>
              <a:off x="7371953" y="4391180"/>
              <a:ext cx="0" cy="111125"/>
            </a:xfrm>
            <a:prstGeom prst="line">
              <a:avLst/>
            </a:prstGeom>
            <a:noFill/>
            <a:ln w="25400" cap="rnd">
              <a:solidFill>
                <a:schemeClr val="tx2">
                  <a:lumMod val="75000"/>
                </a:schemeClr>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n-US">
                <a:solidFill>
                  <a:srgbClr val="333333"/>
                </a:solidFill>
              </a:endParaRPr>
            </a:p>
          </p:txBody>
        </p:sp>
      </p:grpSp>
      <p:sp>
        <p:nvSpPr>
          <p:cNvPr id="467" name="Oval 200"/>
          <p:cNvSpPr/>
          <p:nvPr/>
        </p:nvSpPr>
        <p:spPr>
          <a:xfrm>
            <a:off x="7242935" y="1707132"/>
            <a:ext cx="461271" cy="461271"/>
          </a:xfrm>
          <a:prstGeom prst="ellipse">
            <a:avLst/>
          </a:prstGeom>
          <a:solidFill>
            <a:schemeClr val="accent1"/>
          </a:solidFill>
          <a:ln w="25400" cap="flat" cmpd="sng" algn="ctr">
            <a:solidFill>
              <a:schemeClr val="accent1">
                <a:lumMod val="60000"/>
                <a:lumOff val="40000"/>
              </a:schemeClr>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sp>
        <p:nvSpPr>
          <p:cNvPr id="468" name="Freeform 266"/>
          <p:cNvSpPr>
            <a:spLocks noChangeAspect="1"/>
          </p:cNvSpPr>
          <p:nvPr/>
        </p:nvSpPr>
        <p:spPr>
          <a:xfrm flipH="1">
            <a:off x="7319815" y="1801889"/>
            <a:ext cx="307513" cy="263320"/>
          </a:xfrm>
          <a:custGeom>
            <a:avLst/>
            <a:gdLst>
              <a:gd name="connsiteX0" fmla="*/ 961290 w 5664312"/>
              <a:gd name="connsiteY0" fmla="*/ 3093468 h 4850282"/>
              <a:gd name="connsiteX1" fmla="*/ 848012 w 5664312"/>
              <a:gd name="connsiteY1" fmla="*/ 3132859 h 4850282"/>
              <a:gd name="connsiteX2" fmla="*/ 840702 w 5664312"/>
              <a:gd name="connsiteY2" fmla="*/ 3139724 h 4850282"/>
              <a:gd name="connsiteX3" fmla="*/ 837374 w 5664312"/>
              <a:gd name="connsiteY3" fmla="*/ 3140501 h 4850282"/>
              <a:gd name="connsiteX4" fmla="*/ 101515 w 5664312"/>
              <a:gd name="connsiteY4" fmla="*/ 3780080 h 4850282"/>
              <a:gd name="connsiteX5" fmla="*/ 97622 w 5664312"/>
              <a:gd name="connsiteY5" fmla="*/ 3782281 h 4850282"/>
              <a:gd name="connsiteX6" fmla="*/ 0 w 5664312"/>
              <a:gd name="connsiteY6" fmla="*/ 3973535 h 4850282"/>
              <a:gd name="connsiteX7" fmla="*/ 64853 w 5664312"/>
              <a:gd name="connsiteY7" fmla="*/ 4136626 h 4850282"/>
              <a:gd name="connsiteX8" fmla="*/ 91842 w 5664312"/>
              <a:gd name="connsiteY8" fmla="*/ 4159822 h 4850282"/>
              <a:gd name="connsiteX9" fmla="*/ 101992 w 5664312"/>
              <a:gd name="connsiteY9" fmla="*/ 4169277 h 4850282"/>
              <a:gd name="connsiteX10" fmla="*/ 123733 w 5664312"/>
              <a:gd name="connsiteY10" fmla="*/ 4188803 h 4850282"/>
              <a:gd name="connsiteX11" fmla="*/ 771034 w 5664312"/>
              <a:gd name="connsiteY11" fmla="*/ 4740446 h 4850282"/>
              <a:gd name="connsiteX12" fmla="*/ 813621 w 5664312"/>
              <a:gd name="connsiteY12" fmla="*/ 4776649 h 4850282"/>
              <a:gd name="connsiteX13" fmla="*/ 818027 w 5664312"/>
              <a:gd name="connsiteY13" fmla="*/ 4782728 h 4850282"/>
              <a:gd name="connsiteX14" fmla="*/ 961290 w 5664312"/>
              <a:gd name="connsiteY14" fmla="*/ 4850282 h 4850282"/>
              <a:gd name="connsiteX15" fmla="*/ 1159779 w 5664312"/>
              <a:gd name="connsiteY15" fmla="*/ 4666120 h 4850282"/>
              <a:gd name="connsiteX16" fmla="*/ 1163695 w 5664312"/>
              <a:gd name="connsiteY16" fmla="*/ 4621905 h 4850282"/>
              <a:gd name="connsiteX17" fmla="*/ 1164799 w 5664312"/>
              <a:gd name="connsiteY17" fmla="*/ 4621148 h 4850282"/>
              <a:gd name="connsiteX18" fmla="*/ 1163894 w 5664312"/>
              <a:gd name="connsiteY18" fmla="*/ 4407689 h 4850282"/>
              <a:gd name="connsiteX19" fmla="*/ 2533289 w 5664312"/>
              <a:gd name="connsiteY19" fmla="*/ 4397739 h 4850282"/>
              <a:gd name="connsiteX20" fmla="*/ 2534166 w 5664312"/>
              <a:gd name="connsiteY20" fmla="*/ 4396849 h 4850282"/>
              <a:gd name="connsiteX21" fmla="*/ 2544095 w 5664312"/>
              <a:gd name="connsiteY21" fmla="*/ 4397079 h 4850282"/>
              <a:gd name="connsiteX22" fmla="*/ 2735798 w 5664312"/>
              <a:gd name="connsiteY22" fmla="*/ 4279275 h 4850282"/>
              <a:gd name="connsiteX23" fmla="*/ 2788317 w 5664312"/>
              <a:gd name="connsiteY23" fmla="*/ 4101016 h 4850282"/>
              <a:gd name="connsiteX24" fmla="*/ 2787579 w 5664312"/>
              <a:gd name="connsiteY24" fmla="*/ 4096632 h 4850282"/>
              <a:gd name="connsiteX25" fmla="*/ 2788355 w 5664312"/>
              <a:gd name="connsiteY25" fmla="*/ 3836052 h 4850282"/>
              <a:gd name="connsiteX26" fmla="*/ 2788205 w 5664312"/>
              <a:gd name="connsiteY26" fmla="*/ 3835888 h 4850282"/>
              <a:gd name="connsiteX27" fmla="*/ 2787411 w 5664312"/>
              <a:gd name="connsiteY27" fmla="*/ 3797007 h 4850282"/>
              <a:gd name="connsiteX28" fmla="*/ 2735798 w 5664312"/>
              <a:gd name="connsiteY28" fmla="*/ 3663131 h 4850282"/>
              <a:gd name="connsiteX29" fmla="*/ 2544094 w 5664312"/>
              <a:gd name="connsiteY29" fmla="*/ 3545327 h 4850282"/>
              <a:gd name="connsiteX30" fmla="*/ 2522539 w 5664312"/>
              <a:gd name="connsiteY30" fmla="*/ 3545826 h 4850282"/>
              <a:gd name="connsiteX31" fmla="*/ 2522435 w 5664312"/>
              <a:gd name="connsiteY31" fmla="*/ 3545712 h 4850282"/>
              <a:gd name="connsiteX32" fmla="*/ 1160276 w 5664312"/>
              <a:gd name="connsiteY32" fmla="*/ 3545712 h 4850282"/>
              <a:gd name="connsiteX33" fmla="*/ 1163894 w 5664312"/>
              <a:gd name="connsiteY33" fmla="*/ 3338584 h 4850282"/>
              <a:gd name="connsiteX34" fmla="*/ 1162696 w 5664312"/>
              <a:gd name="connsiteY34" fmla="*/ 3337657 h 4850282"/>
              <a:gd name="connsiteX35" fmla="*/ 1163895 w 5664312"/>
              <a:gd name="connsiteY35" fmla="*/ 3324113 h 4850282"/>
              <a:gd name="connsiteX36" fmla="*/ 961290 w 5664312"/>
              <a:gd name="connsiteY36" fmla="*/ 3093468 h 4850282"/>
              <a:gd name="connsiteX37" fmla="*/ 4703022 w 5664312"/>
              <a:gd name="connsiteY37" fmla="*/ 2077187 h 4850282"/>
              <a:gd name="connsiteX38" fmla="*/ 4500417 w 5664312"/>
              <a:gd name="connsiteY38" fmla="*/ 2307832 h 4850282"/>
              <a:gd name="connsiteX39" fmla="*/ 4501616 w 5664312"/>
              <a:gd name="connsiteY39" fmla="*/ 2321375 h 4850282"/>
              <a:gd name="connsiteX40" fmla="*/ 4500418 w 5664312"/>
              <a:gd name="connsiteY40" fmla="*/ 2322303 h 4850282"/>
              <a:gd name="connsiteX41" fmla="*/ 4504036 w 5664312"/>
              <a:gd name="connsiteY41" fmla="*/ 2529430 h 4850282"/>
              <a:gd name="connsiteX42" fmla="*/ 3141877 w 5664312"/>
              <a:gd name="connsiteY42" fmla="*/ 2529431 h 4850282"/>
              <a:gd name="connsiteX43" fmla="*/ 3141773 w 5664312"/>
              <a:gd name="connsiteY43" fmla="*/ 2529545 h 4850282"/>
              <a:gd name="connsiteX44" fmla="*/ 3120218 w 5664312"/>
              <a:gd name="connsiteY44" fmla="*/ 2529046 h 4850282"/>
              <a:gd name="connsiteX45" fmla="*/ 2928514 w 5664312"/>
              <a:gd name="connsiteY45" fmla="*/ 2646850 h 4850282"/>
              <a:gd name="connsiteX46" fmla="*/ 2876901 w 5664312"/>
              <a:gd name="connsiteY46" fmla="*/ 2780726 h 4850282"/>
              <a:gd name="connsiteX47" fmla="*/ 2876108 w 5664312"/>
              <a:gd name="connsiteY47" fmla="*/ 2819606 h 4850282"/>
              <a:gd name="connsiteX48" fmla="*/ 2875957 w 5664312"/>
              <a:gd name="connsiteY48" fmla="*/ 2819771 h 4850282"/>
              <a:gd name="connsiteX49" fmla="*/ 2876733 w 5664312"/>
              <a:gd name="connsiteY49" fmla="*/ 3080351 h 4850282"/>
              <a:gd name="connsiteX50" fmla="*/ 2875995 w 5664312"/>
              <a:gd name="connsiteY50" fmla="*/ 3084735 h 4850282"/>
              <a:gd name="connsiteX51" fmla="*/ 2928514 w 5664312"/>
              <a:gd name="connsiteY51" fmla="*/ 3262994 h 4850282"/>
              <a:gd name="connsiteX52" fmla="*/ 3120217 w 5664312"/>
              <a:gd name="connsiteY52" fmla="*/ 3380798 h 4850282"/>
              <a:gd name="connsiteX53" fmla="*/ 3130146 w 5664312"/>
              <a:gd name="connsiteY53" fmla="*/ 3380568 h 4850282"/>
              <a:gd name="connsiteX54" fmla="*/ 3131023 w 5664312"/>
              <a:gd name="connsiteY54" fmla="*/ 3381458 h 4850282"/>
              <a:gd name="connsiteX55" fmla="*/ 4500418 w 5664312"/>
              <a:gd name="connsiteY55" fmla="*/ 3391408 h 4850282"/>
              <a:gd name="connsiteX56" fmla="*/ 4499513 w 5664312"/>
              <a:gd name="connsiteY56" fmla="*/ 3604867 h 4850282"/>
              <a:gd name="connsiteX57" fmla="*/ 4500617 w 5664312"/>
              <a:gd name="connsiteY57" fmla="*/ 3605624 h 4850282"/>
              <a:gd name="connsiteX58" fmla="*/ 4504533 w 5664312"/>
              <a:gd name="connsiteY58" fmla="*/ 3649839 h 4850282"/>
              <a:gd name="connsiteX59" fmla="*/ 4703022 w 5664312"/>
              <a:gd name="connsiteY59" fmla="*/ 3834001 h 4850282"/>
              <a:gd name="connsiteX60" fmla="*/ 4846286 w 5664312"/>
              <a:gd name="connsiteY60" fmla="*/ 3766447 h 4850282"/>
              <a:gd name="connsiteX61" fmla="*/ 4850692 w 5664312"/>
              <a:gd name="connsiteY61" fmla="*/ 3760368 h 4850282"/>
              <a:gd name="connsiteX62" fmla="*/ 4893278 w 5664312"/>
              <a:gd name="connsiteY62" fmla="*/ 3724165 h 4850282"/>
              <a:gd name="connsiteX63" fmla="*/ 5540579 w 5664312"/>
              <a:gd name="connsiteY63" fmla="*/ 3172522 h 4850282"/>
              <a:gd name="connsiteX64" fmla="*/ 5562321 w 5664312"/>
              <a:gd name="connsiteY64" fmla="*/ 3152996 h 4850282"/>
              <a:gd name="connsiteX65" fmla="*/ 5572470 w 5664312"/>
              <a:gd name="connsiteY65" fmla="*/ 3143541 h 4850282"/>
              <a:gd name="connsiteX66" fmla="*/ 5599460 w 5664312"/>
              <a:gd name="connsiteY66" fmla="*/ 3120345 h 4850282"/>
              <a:gd name="connsiteX67" fmla="*/ 5664312 w 5664312"/>
              <a:gd name="connsiteY67" fmla="*/ 2957254 h 4850282"/>
              <a:gd name="connsiteX68" fmla="*/ 5566690 w 5664312"/>
              <a:gd name="connsiteY68" fmla="*/ 2766000 h 4850282"/>
              <a:gd name="connsiteX69" fmla="*/ 5562798 w 5664312"/>
              <a:gd name="connsiteY69" fmla="*/ 2763799 h 4850282"/>
              <a:gd name="connsiteX70" fmla="*/ 4826939 w 5664312"/>
              <a:gd name="connsiteY70" fmla="*/ 2124220 h 4850282"/>
              <a:gd name="connsiteX71" fmla="*/ 4823611 w 5664312"/>
              <a:gd name="connsiteY71" fmla="*/ 2123443 h 4850282"/>
              <a:gd name="connsiteX72" fmla="*/ 4816301 w 5664312"/>
              <a:gd name="connsiteY72" fmla="*/ 2116578 h 4850282"/>
              <a:gd name="connsiteX73" fmla="*/ 4703022 w 5664312"/>
              <a:gd name="connsiteY73" fmla="*/ 2077187 h 4850282"/>
              <a:gd name="connsiteX74" fmla="*/ 961290 w 5664312"/>
              <a:gd name="connsiteY74" fmla="*/ 1016281 h 4850282"/>
              <a:gd name="connsiteX75" fmla="*/ 848012 w 5664312"/>
              <a:gd name="connsiteY75" fmla="*/ 1055672 h 4850282"/>
              <a:gd name="connsiteX76" fmla="*/ 840702 w 5664312"/>
              <a:gd name="connsiteY76" fmla="*/ 1062537 h 4850282"/>
              <a:gd name="connsiteX77" fmla="*/ 837374 w 5664312"/>
              <a:gd name="connsiteY77" fmla="*/ 1063314 h 4850282"/>
              <a:gd name="connsiteX78" fmla="*/ 101515 w 5664312"/>
              <a:gd name="connsiteY78" fmla="*/ 1702893 h 4850282"/>
              <a:gd name="connsiteX79" fmla="*/ 97622 w 5664312"/>
              <a:gd name="connsiteY79" fmla="*/ 1705094 h 4850282"/>
              <a:gd name="connsiteX80" fmla="*/ 0 w 5664312"/>
              <a:gd name="connsiteY80" fmla="*/ 1896348 h 4850282"/>
              <a:gd name="connsiteX81" fmla="*/ 64853 w 5664312"/>
              <a:gd name="connsiteY81" fmla="*/ 2059438 h 4850282"/>
              <a:gd name="connsiteX82" fmla="*/ 91842 w 5664312"/>
              <a:gd name="connsiteY82" fmla="*/ 2082635 h 4850282"/>
              <a:gd name="connsiteX83" fmla="*/ 101992 w 5664312"/>
              <a:gd name="connsiteY83" fmla="*/ 2092090 h 4850282"/>
              <a:gd name="connsiteX84" fmla="*/ 123733 w 5664312"/>
              <a:gd name="connsiteY84" fmla="*/ 2111615 h 4850282"/>
              <a:gd name="connsiteX85" fmla="*/ 771034 w 5664312"/>
              <a:gd name="connsiteY85" fmla="*/ 2663258 h 4850282"/>
              <a:gd name="connsiteX86" fmla="*/ 813621 w 5664312"/>
              <a:gd name="connsiteY86" fmla="*/ 2699461 h 4850282"/>
              <a:gd name="connsiteX87" fmla="*/ 818027 w 5664312"/>
              <a:gd name="connsiteY87" fmla="*/ 2705541 h 4850282"/>
              <a:gd name="connsiteX88" fmla="*/ 961290 w 5664312"/>
              <a:gd name="connsiteY88" fmla="*/ 2773095 h 4850282"/>
              <a:gd name="connsiteX89" fmla="*/ 1159779 w 5664312"/>
              <a:gd name="connsiteY89" fmla="*/ 2588933 h 4850282"/>
              <a:gd name="connsiteX90" fmla="*/ 1163695 w 5664312"/>
              <a:gd name="connsiteY90" fmla="*/ 2544717 h 4850282"/>
              <a:gd name="connsiteX91" fmla="*/ 1164799 w 5664312"/>
              <a:gd name="connsiteY91" fmla="*/ 2543961 h 4850282"/>
              <a:gd name="connsiteX92" fmla="*/ 1163894 w 5664312"/>
              <a:gd name="connsiteY92" fmla="*/ 2330502 h 4850282"/>
              <a:gd name="connsiteX93" fmla="*/ 2533289 w 5664312"/>
              <a:gd name="connsiteY93" fmla="*/ 2320552 h 4850282"/>
              <a:gd name="connsiteX94" fmla="*/ 2534166 w 5664312"/>
              <a:gd name="connsiteY94" fmla="*/ 2319662 h 4850282"/>
              <a:gd name="connsiteX95" fmla="*/ 2544095 w 5664312"/>
              <a:gd name="connsiteY95" fmla="*/ 2319892 h 4850282"/>
              <a:gd name="connsiteX96" fmla="*/ 2735798 w 5664312"/>
              <a:gd name="connsiteY96" fmla="*/ 2202087 h 4850282"/>
              <a:gd name="connsiteX97" fmla="*/ 2788317 w 5664312"/>
              <a:gd name="connsiteY97" fmla="*/ 2023829 h 4850282"/>
              <a:gd name="connsiteX98" fmla="*/ 2787579 w 5664312"/>
              <a:gd name="connsiteY98" fmla="*/ 2019445 h 4850282"/>
              <a:gd name="connsiteX99" fmla="*/ 2788355 w 5664312"/>
              <a:gd name="connsiteY99" fmla="*/ 1758865 h 4850282"/>
              <a:gd name="connsiteX100" fmla="*/ 2788205 w 5664312"/>
              <a:gd name="connsiteY100" fmla="*/ 1758700 h 4850282"/>
              <a:gd name="connsiteX101" fmla="*/ 2787411 w 5664312"/>
              <a:gd name="connsiteY101" fmla="*/ 1719820 h 4850282"/>
              <a:gd name="connsiteX102" fmla="*/ 2735798 w 5664312"/>
              <a:gd name="connsiteY102" fmla="*/ 1585944 h 4850282"/>
              <a:gd name="connsiteX103" fmla="*/ 2544094 w 5664312"/>
              <a:gd name="connsiteY103" fmla="*/ 1468140 h 4850282"/>
              <a:gd name="connsiteX104" fmla="*/ 2522539 w 5664312"/>
              <a:gd name="connsiteY104" fmla="*/ 1468639 h 4850282"/>
              <a:gd name="connsiteX105" fmla="*/ 2522435 w 5664312"/>
              <a:gd name="connsiteY105" fmla="*/ 1468525 h 4850282"/>
              <a:gd name="connsiteX106" fmla="*/ 1160276 w 5664312"/>
              <a:gd name="connsiteY106" fmla="*/ 1468524 h 4850282"/>
              <a:gd name="connsiteX107" fmla="*/ 1163894 w 5664312"/>
              <a:gd name="connsiteY107" fmla="*/ 1261397 h 4850282"/>
              <a:gd name="connsiteX108" fmla="*/ 1162696 w 5664312"/>
              <a:gd name="connsiteY108" fmla="*/ 1260469 h 4850282"/>
              <a:gd name="connsiteX109" fmla="*/ 1163895 w 5664312"/>
              <a:gd name="connsiteY109" fmla="*/ 1246926 h 4850282"/>
              <a:gd name="connsiteX110" fmla="*/ 961290 w 5664312"/>
              <a:gd name="connsiteY110" fmla="*/ 1016281 h 4850282"/>
              <a:gd name="connsiteX111" fmla="*/ 4703022 w 5664312"/>
              <a:gd name="connsiteY111" fmla="*/ 0 h 4850282"/>
              <a:gd name="connsiteX112" fmla="*/ 4500417 w 5664312"/>
              <a:gd name="connsiteY112" fmla="*/ 230645 h 4850282"/>
              <a:gd name="connsiteX113" fmla="*/ 4501616 w 5664312"/>
              <a:gd name="connsiteY113" fmla="*/ 244188 h 4850282"/>
              <a:gd name="connsiteX114" fmla="*/ 4500418 w 5664312"/>
              <a:gd name="connsiteY114" fmla="*/ 245116 h 4850282"/>
              <a:gd name="connsiteX115" fmla="*/ 4504036 w 5664312"/>
              <a:gd name="connsiteY115" fmla="*/ 452244 h 4850282"/>
              <a:gd name="connsiteX116" fmla="*/ 3141877 w 5664312"/>
              <a:gd name="connsiteY116" fmla="*/ 452244 h 4850282"/>
              <a:gd name="connsiteX117" fmla="*/ 3141773 w 5664312"/>
              <a:gd name="connsiteY117" fmla="*/ 452358 h 4850282"/>
              <a:gd name="connsiteX118" fmla="*/ 3120218 w 5664312"/>
              <a:gd name="connsiteY118" fmla="*/ 451859 h 4850282"/>
              <a:gd name="connsiteX119" fmla="*/ 2928514 w 5664312"/>
              <a:gd name="connsiteY119" fmla="*/ 569663 h 4850282"/>
              <a:gd name="connsiteX120" fmla="*/ 2876901 w 5664312"/>
              <a:gd name="connsiteY120" fmla="*/ 703539 h 4850282"/>
              <a:gd name="connsiteX121" fmla="*/ 2876108 w 5664312"/>
              <a:gd name="connsiteY121" fmla="*/ 742420 h 4850282"/>
              <a:gd name="connsiteX122" fmla="*/ 2875957 w 5664312"/>
              <a:gd name="connsiteY122" fmla="*/ 742584 h 4850282"/>
              <a:gd name="connsiteX123" fmla="*/ 2876733 w 5664312"/>
              <a:gd name="connsiteY123" fmla="*/ 1003164 h 4850282"/>
              <a:gd name="connsiteX124" fmla="*/ 2875995 w 5664312"/>
              <a:gd name="connsiteY124" fmla="*/ 1007549 h 4850282"/>
              <a:gd name="connsiteX125" fmla="*/ 2928514 w 5664312"/>
              <a:gd name="connsiteY125" fmla="*/ 1185806 h 4850282"/>
              <a:gd name="connsiteX126" fmla="*/ 3120217 w 5664312"/>
              <a:gd name="connsiteY126" fmla="*/ 1303611 h 4850282"/>
              <a:gd name="connsiteX127" fmla="*/ 3130146 w 5664312"/>
              <a:gd name="connsiteY127" fmla="*/ 1303381 h 4850282"/>
              <a:gd name="connsiteX128" fmla="*/ 3131023 w 5664312"/>
              <a:gd name="connsiteY128" fmla="*/ 1304271 h 4850282"/>
              <a:gd name="connsiteX129" fmla="*/ 4500418 w 5664312"/>
              <a:gd name="connsiteY129" fmla="*/ 1314221 h 4850282"/>
              <a:gd name="connsiteX130" fmla="*/ 4499513 w 5664312"/>
              <a:gd name="connsiteY130" fmla="*/ 1527680 h 4850282"/>
              <a:gd name="connsiteX131" fmla="*/ 4500617 w 5664312"/>
              <a:gd name="connsiteY131" fmla="*/ 1528436 h 4850282"/>
              <a:gd name="connsiteX132" fmla="*/ 4504533 w 5664312"/>
              <a:gd name="connsiteY132" fmla="*/ 1572652 h 4850282"/>
              <a:gd name="connsiteX133" fmla="*/ 4703022 w 5664312"/>
              <a:gd name="connsiteY133" fmla="*/ 1756814 h 4850282"/>
              <a:gd name="connsiteX134" fmla="*/ 4846286 w 5664312"/>
              <a:gd name="connsiteY134" fmla="*/ 1689260 h 4850282"/>
              <a:gd name="connsiteX135" fmla="*/ 4850692 w 5664312"/>
              <a:gd name="connsiteY135" fmla="*/ 1683180 h 4850282"/>
              <a:gd name="connsiteX136" fmla="*/ 4893278 w 5664312"/>
              <a:gd name="connsiteY136" fmla="*/ 1646977 h 4850282"/>
              <a:gd name="connsiteX137" fmla="*/ 5540579 w 5664312"/>
              <a:gd name="connsiteY137" fmla="*/ 1095335 h 4850282"/>
              <a:gd name="connsiteX138" fmla="*/ 5562321 w 5664312"/>
              <a:gd name="connsiteY138" fmla="*/ 1075809 h 4850282"/>
              <a:gd name="connsiteX139" fmla="*/ 5572470 w 5664312"/>
              <a:gd name="connsiteY139" fmla="*/ 1066354 h 4850282"/>
              <a:gd name="connsiteX140" fmla="*/ 5599460 w 5664312"/>
              <a:gd name="connsiteY140" fmla="*/ 1043158 h 4850282"/>
              <a:gd name="connsiteX141" fmla="*/ 5664312 w 5664312"/>
              <a:gd name="connsiteY141" fmla="*/ 880067 h 4850282"/>
              <a:gd name="connsiteX142" fmla="*/ 5566690 w 5664312"/>
              <a:gd name="connsiteY142" fmla="*/ 688813 h 4850282"/>
              <a:gd name="connsiteX143" fmla="*/ 5562798 w 5664312"/>
              <a:gd name="connsiteY143" fmla="*/ 686612 h 4850282"/>
              <a:gd name="connsiteX144" fmla="*/ 4826939 w 5664312"/>
              <a:gd name="connsiteY144" fmla="*/ 47033 h 4850282"/>
              <a:gd name="connsiteX145" fmla="*/ 4823611 w 5664312"/>
              <a:gd name="connsiteY145" fmla="*/ 46256 h 4850282"/>
              <a:gd name="connsiteX146" fmla="*/ 4816301 w 5664312"/>
              <a:gd name="connsiteY146" fmla="*/ 39391 h 4850282"/>
              <a:gd name="connsiteX147" fmla="*/ 4703022 w 5664312"/>
              <a:gd name="connsiteY147" fmla="*/ 0 h 4850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5664312" h="4850282">
                <a:moveTo>
                  <a:pt x="961290" y="3093468"/>
                </a:moveTo>
                <a:cubicBezTo>
                  <a:pt x="919329" y="3093468"/>
                  <a:pt x="880348" y="3107990"/>
                  <a:pt x="848012" y="3132859"/>
                </a:cubicBezTo>
                <a:lnTo>
                  <a:pt x="840702" y="3139724"/>
                </a:lnTo>
                <a:lnTo>
                  <a:pt x="837374" y="3140501"/>
                </a:lnTo>
                <a:lnTo>
                  <a:pt x="101515" y="3780080"/>
                </a:lnTo>
                <a:lnTo>
                  <a:pt x="97622" y="3782281"/>
                </a:lnTo>
                <a:cubicBezTo>
                  <a:pt x="38724" y="3823730"/>
                  <a:pt x="0" y="3893922"/>
                  <a:pt x="0" y="3973535"/>
                </a:cubicBezTo>
                <a:cubicBezTo>
                  <a:pt x="0" y="4037226"/>
                  <a:pt x="24784" y="4094887"/>
                  <a:pt x="64853" y="4136626"/>
                </a:cubicBezTo>
                <a:lnTo>
                  <a:pt x="91842" y="4159822"/>
                </a:lnTo>
                <a:lnTo>
                  <a:pt x="101992" y="4169277"/>
                </a:lnTo>
                <a:cubicBezTo>
                  <a:pt x="108357" y="4175090"/>
                  <a:pt x="115574" y="4181576"/>
                  <a:pt x="123733" y="4188803"/>
                </a:cubicBezTo>
                <a:cubicBezTo>
                  <a:pt x="237962" y="4289973"/>
                  <a:pt x="532703" y="4538185"/>
                  <a:pt x="771034" y="4740446"/>
                </a:cubicBezTo>
                <a:lnTo>
                  <a:pt x="813621" y="4776649"/>
                </a:lnTo>
                <a:lnTo>
                  <a:pt x="818027" y="4782728"/>
                </a:lnTo>
                <a:cubicBezTo>
                  <a:pt x="854691" y="4824467"/>
                  <a:pt x="905342" y="4850282"/>
                  <a:pt x="961290" y="4850282"/>
                </a:cubicBezTo>
                <a:cubicBezTo>
                  <a:pt x="1059199" y="4850282"/>
                  <a:pt x="1140887" y="4771222"/>
                  <a:pt x="1159779" y="4666120"/>
                </a:cubicBezTo>
                <a:lnTo>
                  <a:pt x="1163695" y="4621905"/>
                </a:lnTo>
                <a:lnTo>
                  <a:pt x="1164799" y="4621148"/>
                </a:lnTo>
                <a:cubicBezTo>
                  <a:pt x="1163895" y="4556025"/>
                  <a:pt x="1164798" y="4472812"/>
                  <a:pt x="1163894" y="4407689"/>
                </a:cubicBezTo>
                <a:lnTo>
                  <a:pt x="2533289" y="4397739"/>
                </a:lnTo>
                <a:lnTo>
                  <a:pt x="2534166" y="4396849"/>
                </a:lnTo>
                <a:lnTo>
                  <a:pt x="2544095" y="4397079"/>
                </a:lnTo>
                <a:cubicBezTo>
                  <a:pt x="2613916" y="4391376"/>
                  <a:pt x="2686443" y="4349662"/>
                  <a:pt x="2735798" y="4279275"/>
                </a:cubicBezTo>
                <a:cubicBezTo>
                  <a:pt x="2775283" y="4222966"/>
                  <a:pt x="2792461" y="4158967"/>
                  <a:pt x="2788317" y="4101016"/>
                </a:cubicBezTo>
                <a:lnTo>
                  <a:pt x="2787579" y="4096632"/>
                </a:lnTo>
                <a:lnTo>
                  <a:pt x="2788355" y="3836052"/>
                </a:lnTo>
                <a:lnTo>
                  <a:pt x="2788205" y="3835888"/>
                </a:lnTo>
                <a:lnTo>
                  <a:pt x="2787411" y="3797007"/>
                </a:lnTo>
                <a:cubicBezTo>
                  <a:pt x="2782477" y="3751920"/>
                  <a:pt x="2765411" y="3705363"/>
                  <a:pt x="2735798" y="3663131"/>
                </a:cubicBezTo>
                <a:cubicBezTo>
                  <a:pt x="2686443" y="3592744"/>
                  <a:pt x="2613916" y="3551030"/>
                  <a:pt x="2544094" y="3545327"/>
                </a:cubicBezTo>
                <a:lnTo>
                  <a:pt x="2522539" y="3545826"/>
                </a:lnTo>
                <a:lnTo>
                  <a:pt x="2522435" y="3545712"/>
                </a:lnTo>
                <a:lnTo>
                  <a:pt x="1160276" y="3545712"/>
                </a:lnTo>
                <a:cubicBezTo>
                  <a:pt x="1160879" y="3476066"/>
                  <a:pt x="1163291" y="3408229"/>
                  <a:pt x="1163894" y="3338584"/>
                </a:cubicBezTo>
                <a:lnTo>
                  <a:pt x="1162696" y="3337657"/>
                </a:lnTo>
                <a:lnTo>
                  <a:pt x="1163895" y="3324113"/>
                </a:lnTo>
                <a:cubicBezTo>
                  <a:pt x="1163895" y="3196731"/>
                  <a:pt x="1073186" y="3093468"/>
                  <a:pt x="961290" y="3093468"/>
                </a:cubicBezTo>
                <a:close/>
                <a:moveTo>
                  <a:pt x="4703022" y="2077187"/>
                </a:moveTo>
                <a:cubicBezTo>
                  <a:pt x="4591127" y="2077187"/>
                  <a:pt x="4500417" y="2180450"/>
                  <a:pt x="4500417" y="2307832"/>
                </a:cubicBezTo>
                <a:lnTo>
                  <a:pt x="4501616" y="2321375"/>
                </a:lnTo>
                <a:lnTo>
                  <a:pt x="4500418" y="2322303"/>
                </a:lnTo>
                <a:cubicBezTo>
                  <a:pt x="4501021" y="2391948"/>
                  <a:pt x="4503433" y="2459785"/>
                  <a:pt x="4504036" y="2529430"/>
                </a:cubicBezTo>
                <a:lnTo>
                  <a:pt x="3141877" y="2529431"/>
                </a:lnTo>
                <a:lnTo>
                  <a:pt x="3141773" y="2529545"/>
                </a:lnTo>
                <a:lnTo>
                  <a:pt x="3120218" y="2529046"/>
                </a:lnTo>
                <a:cubicBezTo>
                  <a:pt x="3050397" y="2534749"/>
                  <a:pt x="2977870" y="2576463"/>
                  <a:pt x="2928514" y="2646850"/>
                </a:cubicBezTo>
                <a:cubicBezTo>
                  <a:pt x="2898901" y="2689082"/>
                  <a:pt x="2881835" y="2735639"/>
                  <a:pt x="2876901" y="2780726"/>
                </a:cubicBezTo>
                <a:lnTo>
                  <a:pt x="2876108" y="2819606"/>
                </a:lnTo>
                <a:lnTo>
                  <a:pt x="2875957" y="2819771"/>
                </a:lnTo>
                <a:lnTo>
                  <a:pt x="2876733" y="3080351"/>
                </a:lnTo>
                <a:lnTo>
                  <a:pt x="2875995" y="3084735"/>
                </a:lnTo>
                <a:cubicBezTo>
                  <a:pt x="2871851" y="3142686"/>
                  <a:pt x="2889029" y="3206685"/>
                  <a:pt x="2928514" y="3262994"/>
                </a:cubicBezTo>
                <a:cubicBezTo>
                  <a:pt x="2977869" y="3333381"/>
                  <a:pt x="3050396" y="3375095"/>
                  <a:pt x="3120217" y="3380798"/>
                </a:cubicBezTo>
                <a:lnTo>
                  <a:pt x="3130146" y="3380568"/>
                </a:lnTo>
                <a:lnTo>
                  <a:pt x="3131023" y="3381458"/>
                </a:lnTo>
                <a:lnTo>
                  <a:pt x="4500418" y="3391408"/>
                </a:lnTo>
                <a:cubicBezTo>
                  <a:pt x="4499514" y="3456531"/>
                  <a:pt x="4500418" y="3539744"/>
                  <a:pt x="4499513" y="3604867"/>
                </a:cubicBezTo>
                <a:lnTo>
                  <a:pt x="4500617" y="3605624"/>
                </a:lnTo>
                <a:lnTo>
                  <a:pt x="4504533" y="3649839"/>
                </a:lnTo>
                <a:cubicBezTo>
                  <a:pt x="4523426" y="3754941"/>
                  <a:pt x="4605114" y="3834001"/>
                  <a:pt x="4703022" y="3834001"/>
                </a:cubicBezTo>
                <a:cubicBezTo>
                  <a:pt x="4758970" y="3834001"/>
                  <a:pt x="4809621" y="3808186"/>
                  <a:pt x="4846286" y="3766447"/>
                </a:cubicBezTo>
                <a:lnTo>
                  <a:pt x="4850692" y="3760368"/>
                </a:lnTo>
                <a:lnTo>
                  <a:pt x="4893278" y="3724165"/>
                </a:lnTo>
                <a:cubicBezTo>
                  <a:pt x="5131609" y="3521904"/>
                  <a:pt x="5426350" y="3273692"/>
                  <a:pt x="5540579" y="3172522"/>
                </a:cubicBezTo>
                <a:cubicBezTo>
                  <a:pt x="5548738" y="3165295"/>
                  <a:pt x="5555955" y="3158809"/>
                  <a:pt x="5562321" y="3152996"/>
                </a:cubicBezTo>
                <a:lnTo>
                  <a:pt x="5572470" y="3143541"/>
                </a:lnTo>
                <a:lnTo>
                  <a:pt x="5599460" y="3120345"/>
                </a:lnTo>
                <a:cubicBezTo>
                  <a:pt x="5639529" y="3078606"/>
                  <a:pt x="5664312" y="3020945"/>
                  <a:pt x="5664312" y="2957254"/>
                </a:cubicBezTo>
                <a:cubicBezTo>
                  <a:pt x="5664312" y="2877641"/>
                  <a:pt x="5625588" y="2807448"/>
                  <a:pt x="5566690" y="2766000"/>
                </a:cubicBezTo>
                <a:lnTo>
                  <a:pt x="5562798" y="2763799"/>
                </a:lnTo>
                <a:lnTo>
                  <a:pt x="4826939" y="2124220"/>
                </a:lnTo>
                <a:lnTo>
                  <a:pt x="4823611" y="2123443"/>
                </a:lnTo>
                <a:lnTo>
                  <a:pt x="4816301" y="2116578"/>
                </a:lnTo>
                <a:cubicBezTo>
                  <a:pt x="4783965" y="2091708"/>
                  <a:pt x="4744983" y="2077187"/>
                  <a:pt x="4703022" y="2077187"/>
                </a:cubicBezTo>
                <a:close/>
                <a:moveTo>
                  <a:pt x="961290" y="1016281"/>
                </a:moveTo>
                <a:cubicBezTo>
                  <a:pt x="919329" y="1016281"/>
                  <a:pt x="880348" y="1030802"/>
                  <a:pt x="848012" y="1055672"/>
                </a:cubicBezTo>
                <a:lnTo>
                  <a:pt x="840702" y="1062537"/>
                </a:lnTo>
                <a:lnTo>
                  <a:pt x="837374" y="1063314"/>
                </a:lnTo>
                <a:lnTo>
                  <a:pt x="101515" y="1702893"/>
                </a:lnTo>
                <a:lnTo>
                  <a:pt x="97622" y="1705094"/>
                </a:lnTo>
                <a:cubicBezTo>
                  <a:pt x="38724" y="1746542"/>
                  <a:pt x="0" y="1816735"/>
                  <a:pt x="0" y="1896348"/>
                </a:cubicBezTo>
                <a:cubicBezTo>
                  <a:pt x="0" y="1960039"/>
                  <a:pt x="24784" y="2017700"/>
                  <a:pt x="64853" y="2059438"/>
                </a:cubicBezTo>
                <a:lnTo>
                  <a:pt x="91842" y="2082635"/>
                </a:lnTo>
                <a:lnTo>
                  <a:pt x="101992" y="2092090"/>
                </a:lnTo>
                <a:cubicBezTo>
                  <a:pt x="108357" y="2097903"/>
                  <a:pt x="115574" y="2104389"/>
                  <a:pt x="123733" y="2111615"/>
                </a:cubicBezTo>
                <a:cubicBezTo>
                  <a:pt x="237962" y="2212786"/>
                  <a:pt x="532703" y="2460997"/>
                  <a:pt x="771034" y="2663258"/>
                </a:cubicBezTo>
                <a:lnTo>
                  <a:pt x="813621" y="2699461"/>
                </a:lnTo>
                <a:lnTo>
                  <a:pt x="818027" y="2705541"/>
                </a:lnTo>
                <a:cubicBezTo>
                  <a:pt x="854691" y="2747279"/>
                  <a:pt x="905342" y="2773095"/>
                  <a:pt x="961290" y="2773095"/>
                </a:cubicBezTo>
                <a:cubicBezTo>
                  <a:pt x="1059199" y="2773095"/>
                  <a:pt x="1140887" y="2694034"/>
                  <a:pt x="1159779" y="2588933"/>
                </a:cubicBezTo>
                <a:lnTo>
                  <a:pt x="1163695" y="2544717"/>
                </a:lnTo>
                <a:lnTo>
                  <a:pt x="1164799" y="2543961"/>
                </a:lnTo>
                <a:cubicBezTo>
                  <a:pt x="1163895" y="2478837"/>
                  <a:pt x="1164798" y="2395625"/>
                  <a:pt x="1163894" y="2330502"/>
                </a:cubicBezTo>
                <a:lnTo>
                  <a:pt x="2533289" y="2320552"/>
                </a:lnTo>
                <a:lnTo>
                  <a:pt x="2534166" y="2319662"/>
                </a:lnTo>
                <a:lnTo>
                  <a:pt x="2544095" y="2319892"/>
                </a:lnTo>
                <a:cubicBezTo>
                  <a:pt x="2613916" y="2314189"/>
                  <a:pt x="2686443" y="2272475"/>
                  <a:pt x="2735798" y="2202087"/>
                </a:cubicBezTo>
                <a:cubicBezTo>
                  <a:pt x="2775283" y="2145778"/>
                  <a:pt x="2792461" y="2081780"/>
                  <a:pt x="2788317" y="2023829"/>
                </a:cubicBezTo>
                <a:lnTo>
                  <a:pt x="2787579" y="2019445"/>
                </a:lnTo>
                <a:lnTo>
                  <a:pt x="2788355" y="1758865"/>
                </a:lnTo>
                <a:lnTo>
                  <a:pt x="2788205" y="1758700"/>
                </a:lnTo>
                <a:lnTo>
                  <a:pt x="2787411" y="1719820"/>
                </a:lnTo>
                <a:cubicBezTo>
                  <a:pt x="2782477" y="1674733"/>
                  <a:pt x="2765411" y="1628176"/>
                  <a:pt x="2735798" y="1585944"/>
                </a:cubicBezTo>
                <a:cubicBezTo>
                  <a:pt x="2686443" y="1515557"/>
                  <a:pt x="2613916" y="1473843"/>
                  <a:pt x="2544094" y="1468140"/>
                </a:cubicBezTo>
                <a:lnTo>
                  <a:pt x="2522539" y="1468639"/>
                </a:lnTo>
                <a:lnTo>
                  <a:pt x="2522435" y="1468525"/>
                </a:lnTo>
                <a:lnTo>
                  <a:pt x="1160276" y="1468524"/>
                </a:lnTo>
                <a:cubicBezTo>
                  <a:pt x="1160879" y="1398879"/>
                  <a:pt x="1163291" y="1331042"/>
                  <a:pt x="1163894" y="1261397"/>
                </a:cubicBezTo>
                <a:lnTo>
                  <a:pt x="1162696" y="1260469"/>
                </a:lnTo>
                <a:lnTo>
                  <a:pt x="1163895" y="1246926"/>
                </a:lnTo>
                <a:cubicBezTo>
                  <a:pt x="1163895" y="1119544"/>
                  <a:pt x="1073186" y="1016281"/>
                  <a:pt x="961290" y="1016281"/>
                </a:cubicBezTo>
                <a:close/>
                <a:moveTo>
                  <a:pt x="4703022" y="0"/>
                </a:moveTo>
                <a:cubicBezTo>
                  <a:pt x="4591127" y="0"/>
                  <a:pt x="4500417" y="103263"/>
                  <a:pt x="4500417" y="230645"/>
                </a:cubicBezTo>
                <a:lnTo>
                  <a:pt x="4501616" y="244188"/>
                </a:lnTo>
                <a:lnTo>
                  <a:pt x="4500418" y="245116"/>
                </a:lnTo>
                <a:cubicBezTo>
                  <a:pt x="4501021" y="314761"/>
                  <a:pt x="4503433" y="382598"/>
                  <a:pt x="4504036" y="452244"/>
                </a:cubicBezTo>
                <a:lnTo>
                  <a:pt x="3141877" y="452244"/>
                </a:lnTo>
                <a:lnTo>
                  <a:pt x="3141773" y="452358"/>
                </a:lnTo>
                <a:lnTo>
                  <a:pt x="3120218" y="451859"/>
                </a:lnTo>
                <a:cubicBezTo>
                  <a:pt x="3050397" y="457562"/>
                  <a:pt x="2977870" y="499276"/>
                  <a:pt x="2928514" y="569663"/>
                </a:cubicBezTo>
                <a:cubicBezTo>
                  <a:pt x="2898901" y="611895"/>
                  <a:pt x="2881835" y="658452"/>
                  <a:pt x="2876901" y="703539"/>
                </a:cubicBezTo>
                <a:lnTo>
                  <a:pt x="2876108" y="742420"/>
                </a:lnTo>
                <a:lnTo>
                  <a:pt x="2875957" y="742584"/>
                </a:lnTo>
                <a:lnTo>
                  <a:pt x="2876733" y="1003164"/>
                </a:lnTo>
                <a:lnTo>
                  <a:pt x="2875995" y="1007549"/>
                </a:lnTo>
                <a:cubicBezTo>
                  <a:pt x="2871851" y="1065499"/>
                  <a:pt x="2889029" y="1129497"/>
                  <a:pt x="2928514" y="1185806"/>
                </a:cubicBezTo>
                <a:cubicBezTo>
                  <a:pt x="2977869" y="1256194"/>
                  <a:pt x="3050396" y="1297908"/>
                  <a:pt x="3120217" y="1303611"/>
                </a:cubicBezTo>
                <a:lnTo>
                  <a:pt x="3130146" y="1303381"/>
                </a:lnTo>
                <a:lnTo>
                  <a:pt x="3131023" y="1304271"/>
                </a:lnTo>
                <a:lnTo>
                  <a:pt x="4500418" y="1314221"/>
                </a:lnTo>
                <a:cubicBezTo>
                  <a:pt x="4499514" y="1379344"/>
                  <a:pt x="4500418" y="1462556"/>
                  <a:pt x="4499513" y="1527680"/>
                </a:cubicBezTo>
                <a:lnTo>
                  <a:pt x="4500617" y="1528436"/>
                </a:lnTo>
                <a:lnTo>
                  <a:pt x="4504533" y="1572652"/>
                </a:lnTo>
                <a:cubicBezTo>
                  <a:pt x="4523426" y="1677753"/>
                  <a:pt x="4605114" y="1756814"/>
                  <a:pt x="4703022" y="1756814"/>
                </a:cubicBezTo>
                <a:cubicBezTo>
                  <a:pt x="4758970" y="1756814"/>
                  <a:pt x="4809621" y="1730998"/>
                  <a:pt x="4846286" y="1689260"/>
                </a:cubicBezTo>
                <a:lnTo>
                  <a:pt x="4850692" y="1683180"/>
                </a:lnTo>
                <a:lnTo>
                  <a:pt x="4893278" y="1646977"/>
                </a:lnTo>
                <a:cubicBezTo>
                  <a:pt x="5131609" y="1444716"/>
                  <a:pt x="5426350" y="1196505"/>
                  <a:pt x="5540579" y="1095335"/>
                </a:cubicBezTo>
                <a:cubicBezTo>
                  <a:pt x="5548738" y="1088109"/>
                  <a:pt x="5555955" y="1081622"/>
                  <a:pt x="5562321" y="1075809"/>
                </a:cubicBezTo>
                <a:lnTo>
                  <a:pt x="5572470" y="1066354"/>
                </a:lnTo>
                <a:lnTo>
                  <a:pt x="5599460" y="1043158"/>
                </a:lnTo>
                <a:cubicBezTo>
                  <a:pt x="5639529" y="1001419"/>
                  <a:pt x="5664312" y="943758"/>
                  <a:pt x="5664312" y="880067"/>
                </a:cubicBezTo>
                <a:cubicBezTo>
                  <a:pt x="5664312" y="800454"/>
                  <a:pt x="5625588" y="730262"/>
                  <a:pt x="5566690" y="688813"/>
                </a:cubicBezTo>
                <a:lnTo>
                  <a:pt x="5562798" y="686612"/>
                </a:lnTo>
                <a:lnTo>
                  <a:pt x="4826939" y="47033"/>
                </a:lnTo>
                <a:lnTo>
                  <a:pt x="4823611" y="46256"/>
                </a:lnTo>
                <a:lnTo>
                  <a:pt x="4816301" y="39391"/>
                </a:lnTo>
                <a:cubicBezTo>
                  <a:pt x="4783965" y="14522"/>
                  <a:pt x="4744983" y="0"/>
                  <a:pt x="4703022" y="0"/>
                </a:cubicBezTo>
                <a:close/>
              </a:path>
            </a:pathLst>
          </a:custGeom>
          <a:solidFill>
            <a:srgbClr val="FFFFFF"/>
          </a:solidFill>
          <a:ln w="25400" cap="flat" cmpd="sng" algn="ctr">
            <a:noFill/>
            <a:prstDash val="solid"/>
          </a:ln>
          <a:effectLst/>
        </p:spPr>
        <p:txBody>
          <a:bodyPr lIns="91420" tIns="45710" rIns="91420" bIns="45710" rtlCol="0" anchor="ctr">
            <a:noAutofit/>
          </a:bodyPr>
          <a:lstStyle/>
          <a:p>
            <a:pPr algn="ctr" defTabSz="456706"/>
            <a:endParaRPr lang="en-US" sz="1350" kern="0" dirty="0">
              <a:solidFill>
                <a:srgbClr val="A6A6A6">
                  <a:lumMod val="50000"/>
                </a:srgbClr>
              </a:solidFill>
              <a:ea typeface="Apple LiGothic Medium"/>
              <a:cs typeface="Apple LiGothic Medium"/>
            </a:endParaRPr>
          </a:p>
        </p:txBody>
      </p:sp>
      <p:grpSp>
        <p:nvGrpSpPr>
          <p:cNvPr id="469" name="Group 468"/>
          <p:cNvGrpSpPr/>
          <p:nvPr/>
        </p:nvGrpSpPr>
        <p:grpSpPr>
          <a:xfrm>
            <a:off x="1502704" y="3027285"/>
            <a:ext cx="904996" cy="484668"/>
            <a:chOff x="5596581" y="595429"/>
            <a:chExt cx="2272456" cy="1217008"/>
          </a:xfrm>
        </p:grpSpPr>
        <p:grpSp>
          <p:nvGrpSpPr>
            <p:cNvPr id="470" name="Group 469"/>
            <p:cNvGrpSpPr/>
            <p:nvPr/>
          </p:nvGrpSpPr>
          <p:grpSpPr>
            <a:xfrm>
              <a:off x="5596581" y="595429"/>
              <a:ext cx="2272456" cy="1217008"/>
              <a:chOff x="3435772" y="1179303"/>
              <a:chExt cx="2272456" cy="1217008"/>
            </a:xfrm>
          </p:grpSpPr>
          <p:sp>
            <p:nvSpPr>
              <p:cNvPr id="472" name="Freeform 471"/>
              <p:cNvSpPr/>
              <p:nvPr/>
            </p:nvSpPr>
            <p:spPr>
              <a:xfrm rot="3300032">
                <a:off x="4848140" y="1429427"/>
                <a:ext cx="713560" cy="296697"/>
              </a:xfrm>
              <a:custGeom>
                <a:avLst/>
                <a:gdLst>
                  <a:gd name="connsiteX0" fmla="*/ 93636 w 763657"/>
                  <a:gd name="connsiteY0" fmla="*/ 139429 h 327630"/>
                  <a:gd name="connsiteX1" fmla="*/ 690959 w 763657"/>
                  <a:gd name="connsiteY1" fmla="*/ 109085 h 327630"/>
                  <a:gd name="connsiteX2" fmla="*/ 748448 w 763657"/>
                  <a:gd name="connsiteY2" fmla="*/ 172594 h 327630"/>
                  <a:gd name="connsiteX3" fmla="*/ 763657 w 763657"/>
                  <a:gd name="connsiteY3" fmla="*/ 195582 h 327630"/>
                  <a:gd name="connsiteX4" fmla="*/ 212297 w 763657"/>
                  <a:gd name="connsiteY4" fmla="*/ 327630 h 327630"/>
                  <a:gd name="connsiteX5" fmla="*/ 212297 w 763657"/>
                  <a:gd name="connsiteY5" fmla="*/ 311204 h 327630"/>
                  <a:gd name="connsiteX6" fmla="*/ 0 w 763657"/>
                  <a:gd name="connsiteY6" fmla="*/ 311204 h 327630"/>
                  <a:gd name="connsiteX7" fmla="*/ 1679 w 763657"/>
                  <a:gd name="connsiteY7" fmla="*/ 303443 h 327630"/>
                  <a:gd name="connsiteX8" fmla="*/ 93636 w 763657"/>
                  <a:gd name="connsiteY8" fmla="*/ 139429 h 327630"/>
                  <a:gd name="connsiteX0" fmla="*/ 212297 w 763657"/>
                  <a:gd name="connsiteY0" fmla="*/ 311204 h 402644"/>
                  <a:gd name="connsiteX1" fmla="*/ 0 w 763657"/>
                  <a:gd name="connsiteY1" fmla="*/ 311204 h 402644"/>
                  <a:gd name="connsiteX2" fmla="*/ 1679 w 763657"/>
                  <a:gd name="connsiteY2" fmla="*/ 303443 h 402644"/>
                  <a:gd name="connsiteX3" fmla="*/ 93636 w 763657"/>
                  <a:gd name="connsiteY3" fmla="*/ 139429 h 402644"/>
                  <a:gd name="connsiteX4" fmla="*/ 690959 w 763657"/>
                  <a:gd name="connsiteY4" fmla="*/ 109085 h 402644"/>
                  <a:gd name="connsiteX5" fmla="*/ 748448 w 763657"/>
                  <a:gd name="connsiteY5" fmla="*/ 172594 h 402644"/>
                  <a:gd name="connsiteX6" fmla="*/ 763657 w 763657"/>
                  <a:gd name="connsiteY6" fmla="*/ 195582 h 402644"/>
                  <a:gd name="connsiteX7" fmla="*/ 212297 w 763657"/>
                  <a:gd name="connsiteY7" fmla="*/ 327630 h 402644"/>
                  <a:gd name="connsiteX8" fmla="*/ 303737 w 763657"/>
                  <a:gd name="connsiteY8" fmla="*/ 402644 h 402644"/>
                  <a:gd name="connsiteX0" fmla="*/ 212297 w 763657"/>
                  <a:gd name="connsiteY0" fmla="*/ 311204 h 327630"/>
                  <a:gd name="connsiteX1" fmla="*/ 0 w 763657"/>
                  <a:gd name="connsiteY1" fmla="*/ 311204 h 327630"/>
                  <a:gd name="connsiteX2" fmla="*/ 1679 w 763657"/>
                  <a:gd name="connsiteY2" fmla="*/ 303443 h 327630"/>
                  <a:gd name="connsiteX3" fmla="*/ 93636 w 763657"/>
                  <a:gd name="connsiteY3" fmla="*/ 139429 h 327630"/>
                  <a:gd name="connsiteX4" fmla="*/ 690959 w 763657"/>
                  <a:gd name="connsiteY4" fmla="*/ 109085 h 327630"/>
                  <a:gd name="connsiteX5" fmla="*/ 748448 w 763657"/>
                  <a:gd name="connsiteY5" fmla="*/ 172594 h 327630"/>
                  <a:gd name="connsiteX6" fmla="*/ 763657 w 763657"/>
                  <a:gd name="connsiteY6" fmla="*/ 195582 h 327630"/>
                  <a:gd name="connsiteX7" fmla="*/ 212297 w 763657"/>
                  <a:gd name="connsiteY7" fmla="*/ 327630 h 327630"/>
                  <a:gd name="connsiteX0" fmla="*/ 212297 w 763657"/>
                  <a:gd name="connsiteY0" fmla="*/ 311204 h 311204"/>
                  <a:gd name="connsiteX1" fmla="*/ 0 w 763657"/>
                  <a:gd name="connsiteY1" fmla="*/ 311204 h 311204"/>
                  <a:gd name="connsiteX2" fmla="*/ 1679 w 763657"/>
                  <a:gd name="connsiteY2" fmla="*/ 303443 h 311204"/>
                  <a:gd name="connsiteX3" fmla="*/ 93636 w 763657"/>
                  <a:gd name="connsiteY3" fmla="*/ 139429 h 311204"/>
                  <a:gd name="connsiteX4" fmla="*/ 690959 w 763657"/>
                  <a:gd name="connsiteY4" fmla="*/ 109085 h 311204"/>
                  <a:gd name="connsiteX5" fmla="*/ 748448 w 763657"/>
                  <a:gd name="connsiteY5" fmla="*/ 172594 h 311204"/>
                  <a:gd name="connsiteX6" fmla="*/ 763657 w 763657"/>
                  <a:gd name="connsiteY6" fmla="*/ 195582 h 311204"/>
                  <a:gd name="connsiteX0" fmla="*/ 0 w 763657"/>
                  <a:gd name="connsiteY0" fmla="*/ 311204 h 311204"/>
                  <a:gd name="connsiteX1" fmla="*/ 1679 w 763657"/>
                  <a:gd name="connsiteY1" fmla="*/ 303443 h 311204"/>
                  <a:gd name="connsiteX2" fmla="*/ 93636 w 763657"/>
                  <a:gd name="connsiteY2" fmla="*/ 139429 h 311204"/>
                  <a:gd name="connsiteX3" fmla="*/ 690959 w 763657"/>
                  <a:gd name="connsiteY3" fmla="*/ 109085 h 311204"/>
                  <a:gd name="connsiteX4" fmla="*/ 748448 w 763657"/>
                  <a:gd name="connsiteY4" fmla="*/ 172594 h 311204"/>
                  <a:gd name="connsiteX5" fmla="*/ 763657 w 763657"/>
                  <a:gd name="connsiteY5" fmla="*/ 195582 h 311204"/>
                  <a:gd name="connsiteX0" fmla="*/ 0 w 748448"/>
                  <a:gd name="connsiteY0" fmla="*/ 311204 h 311204"/>
                  <a:gd name="connsiteX1" fmla="*/ 1679 w 748448"/>
                  <a:gd name="connsiteY1" fmla="*/ 303443 h 311204"/>
                  <a:gd name="connsiteX2" fmla="*/ 93636 w 748448"/>
                  <a:gd name="connsiteY2" fmla="*/ 139429 h 311204"/>
                  <a:gd name="connsiteX3" fmla="*/ 690959 w 748448"/>
                  <a:gd name="connsiteY3" fmla="*/ 109085 h 311204"/>
                  <a:gd name="connsiteX4" fmla="*/ 748448 w 748448"/>
                  <a:gd name="connsiteY4" fmla="*/ 172594 h 311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48" h="311204">
                    <a:moveTo>
                      <a:pt x="0" y="311204"/>
                    </a:moveTo>
                    <a:lnTo>
                      <a:pt x="1679" y="303443"/>
                    </a:lnTo>
                    <a:cubicBezTo>
                      <a:pt x="19026" y="244368"/>
                      <a:pt x="49601" y="188177"/>
                      <a:pt x="93636" y="139429"/>
                    </a:cubicBezTo>
                    <a:cubicBezTo>
                      <a:pt x="250203" y="-33896"/>
                      <a:pt x="517634" y="-47482"/>
                      <a:pt x="690959" y="109085"/>
                    </a:cubicBezTo>
                    <a:cubicBezTo>
                      <a:pt x="712624" y="128656"/>
                      <a:pt x="731795" y="149959"/>
                      <a:pt x="748448" y="172594"/>
                    </a:cubicBez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473" name="Freeform 472"/>
              <p:cNvSpPr/>
              <p:nvPr/>
            </p:nvSpPr>
            <p:spPr>
              <a:xfrm>
                <a:off x="343577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474" name="Freeform 473"/>
              <p:cNvSpPr/>
              <p:nvPr/>
            </p:nvSpPr>
            <p:spPr>
              <a:xfrm rot="787047" flipH="1">
                <a:off x="3790375" y="1179303"/>
                <a:ext cx="1055682" cy="838578"/>
              </a:xfrm>
              <a:custGeom>
                <a:avLst/>
                <a:gdLst>
                  <a:gd name="connsiteX0" fmla="*/ 472534 w 1270634"/>
                  <a:gd name="connsiteY0" fmla="*/ 0 h 1009323"/>
                  <a:gd name="connsiteX1" fmla="*/ 1270634 w 1270634"/>
                  <a:gd name="connsiteY1" fmla="*/ 798100 h 1009323"/>
                  <a:gd name="connsiteX2" fmla="*/ 1254419 w 1270634"/>
                  <a:gd name="connsiteY2" fmla="*/ 958945 h 1009323"/>
                  <a:gd name="connsiteX3" fmla="*/ 1241466 w 1270634"/>
                  <a:gd name="connsiteY3" fmla="*/ 1009323 h 1009323"/>
                  <a:gd name="connsiteX4" fmla="*/ 371141 w 1270634"/>
                  <a:gd name="connsiteY4" fmla="*/ 1009323 h 1009323"/>
                  <a:gd name="connsiteX5" fmla="*/ 371141 w 1270634"/>
                  <a:gd name="connsiteY5" fmla="*/ 158010 h 1009323"/>
                  <a:gd name="connsiteX6" fmla="*/ 0 w 1270634"/>
                  <a:gd name="connsiteY6" fmla="*/ 158010 h 1009323"/>
                  <a:gd name="connsiteX7" fmla="*/ 26309 w 1270634"/>
                  <a:gd name="connsiteY7" fmla="*/ 136303 h 1009323"/>
                  <a:gd name="connsiteX8" fmla="*/ 472534 w 1270634"/>
                  <a:gd name="connsiteY8" fmla="*/ 0 h 1009323"/>
                  <a:gd name="connsiteX0" fmla="*/ 371141 w 1270634"/>
                  <a:gd name="connsiteY0" fmla="*/ 158010 h 1009323"/>
                  <a:gd name="connsiteX1" fmla="*/ 0 w 1270634"/>
                  <a:gd name="connsiteY1" fmla="*/ 158010 h 1009323"/>
                  <a:gd name="connsiteX2" fmla="*/ 26309 w 1270634"/>
                  <a:gd name="connsiteY2" fmla="*/ 136303 h 1009323"/>
                  <a:gd name="connsiteX3" fmla="*/ 472534 w 1270634"/>
                  <a:gd name="connsiteY3" fmla="*/ 0 h 1009323"/>
                  <a:gd name="connsiteX4" fmla="*/ 1270634 w 1270634"/>
                  <a:gd name="connsiteY4" fmla="*/ 798100 h 1009323"/>
                  <a:gd name="connsiteX5" fmla="*/ 1254419 w 1270634"/>
                  <a:gd name="connsiteY5" fmla="*/ 958945 h 1009323"/>
                  <a:gd name="connsiteX6" fmla="*/ 1241466 w 1270634"/>
                  <a:gd name="connsiteY6" fmla="*/ 1009323 h 1009323"/>
                  <a:gd name="connsiteX7" fmla="*/ 371141 w 1270634"/>
                  <a:gd name="connsiteY7" fmla="*/ 1009323 h 1009323"/>
                  <a:gd name="connsiteX8" fmla="*/ 462581 w 1270634"/>
                  <a:gd name="connsiteY8"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7" fmla="*/ 462581 w 1270634"/>
                  <a:gd name="connsiteY7" fmla="*/ 249450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 name="connsiteX6" fmla="*/ 371141 w 1270634"/>
                  <a:gd name="connsiteY6" fmla="*/ 1009323 h 1009323"/>
                  <a:gd name="connsiteX0" fmla="*/ 0 w 1270634"/>
                  <a:gd name="connsiteY0" fmla="*/ 158010 h 1009323"/>
                  <a:gd name="connsiteX1" fmla="*/ 26309 w 1270634"/>
                  <a:gd name="connsiteY1" fmla="*/ 136303 h 1009323"/>
                  <a:gd name="connsiteX2" fmla="*/ 472534 w 1270634"/>
                  <a:gd name="connsiteY2" fmla="*/ 0 h 1009323"/>
                  <a:gd name="connsiteX3" fmla="*/ 1270634 w 1270634"/>
                  <a:gd name="connsiteY3" fmla="*/ 798100 h 1009323"/>
                  <a:gd name="connsiteX4" fmla="*/ 1254419 w 1270634"/>
                  <a:gd name="connsiteY4" fmla="*/ 958945 h 1009323"/>
                  <a:gd name="connsiteX5" fmla="*/ 1241466 w 1270634"/>
                  <a:gd name="connsiteY5" fmla="*/ 1009323 h 100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0634" h="1009323">
                    <a:moveTo>
                      <a:pt x="0" y="158010"/>
                    </a:moveTo>
                    <a:lnTo>
                      <a:pt x="26309" y="136303"/>
                    </a:lnTo>
                    <a:cubicBezTo>
                      <a:pt x="153687" y="50248"/>
                      <a:pt x="307242" y="0"/>
                      <a:pt x="472534" y="0"/>
                    </a:cubicBezTo>
                    <a:cubicBezTo>
                      <a:pt x="913312" y="0"/>
                      <a:pt x="1270634" y="357322"/>
                      <a:pt x="1270634" y="798100"/>
                    </a:cubicBezTo>
                    <a:cubicBezTo>
                      <a:pt x="1270634" y="853197"/>
                      <a:pt x="1265051" y="906991"/>
                      <a:pt x="1254419" y="958945"/>
                    </a:cubicBezTo>
                    <a:lnTo>
                      <a:pt x="1241466" y="1009323"/>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sp>
            <p:nvSpPr>
              <p:cNvPr id="475" name="Freeform 474"/>
              <p:cNvSpPr/>
              <p:nvPr/>
            </p:nvSpPr>
            <p:spPr>
              <a:xfrm flipH="1">
                <a:off x="5417892" y="1816670"/>
                <a:ext cx="290336" cy="579641"/>
              </a:xfrm>
              <a:custGeom>
                <a:avLst/>
                <a:gdLst>
                  <a:gd name="connsiteX0" fmla="*/ 293809 w 392310"/>
                  <a:gd name="connsiteY0" fmla="*/ 0 h 607981"/>
                  <a:gd name="connsiteX1" fmla="*/ 293809 w 392310"/>
                  <a:gd name="connsiteY1" fmla="*/ 232977 h 607981"/>
                  <a:gd name="connsiteX2" fmla="*/ 392310 w 392310"/>
                  <a:gd name="connsiteY2" fmla="*/ 232977 h 607981"/>
                  <a:gd name="connsiteX3" fmla="*/ 304532 w 392310"/>
                  <a:gd name="connsiteY3" fmla="*/ 607981 h 607981"/>
                  <a:gd name="connsiteX4" fmla="*/ 0 w 392310"/>
                  <a:gd name="connsiteY4" fmla="*/ 303450 h 607981"/>
                  <a:gd name="connsiteX5" fmla="*/ 243158 w 392310"/>
                  <a:gd name="connsiteY5" fmla="*/ 5106 h 607981"/>
                  <a:gd name="connsiteX6" fmla="*/ 293809 w 392310"/>
                  <a:gd name="connsiteY6" fmla="*/ 0 h 607981"/>
                  <a:gd name="connsiteX0" fmla="*/ 392310 w 483750"/>
                  <a:gd name="connsiteY0" fmla="*/ 232977 h 607981"/>
                  <a:gd name="connsiteX1" fmla="*/ 304532 w 483750"/>
                  <a:gd name="connsiteY1" fmla="*/ 607981 h 607981"/>
                  <a:gd name="connsiteX2" fmla="*/ 0 w 483750"/>
                  <a:gd name="connsiteY2" fmla="*/ 303450 h 607981"/>
                  <a:gd name="connsiteX3" fmla="*/ 243158 w 483750"/>
                  <a:gd name="connsiteY3" fmla="*/ 5106 h 607981"/>
                  <a:gd name="connsiteX4" fmla="*/ 293809 w 483750"/>
                  <a:gd name="connsiteY4" fmla="*/ 0 h 607981"/>
                  <a:gd name="connsiteX5" fmla="*/ 293809 w 483750"/>
                  <a:gd name="connsiteY5" fmla="*/ 232977 h 607981"/>
                  <a:gd name="connsiteX6" fmla="*/ 483750 w 483750"/>
                  <a:gd name="connsiteY6" fmla="*/ 32441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5" fmla="*/ 293809 w 392310"/>
                  <a:gd name="connsiteY5" fmla="*/ 232977 h 607981"/>
                  <a:gd name="connsiteX0" fmla="*/ 392310 w 392310"/>
                  <a:gd name="connsiteY0" fmla="*/ 232977 h 607981"/>
                  <a:gd name="connsiteX1" fmla="*/ 304532 w 392310"/>
                  <a:gd name="connsiteY1" fmla="*/ 607981 h 607981"/>
                  <a:gd name="connsiteX2" fmla="*/ 0 w 392310"/>
                  <a:gd name="connsiteY2" fmla="*/ 303450 h 607981"/>
                  <a:gd name="connsiteX3" fmla="*/ 243158 w 392310"/>
                  <a:gd name="connsiteY3" fmla="*/ 5106 h 607981"/>
                  <a:gd name="connsiteX4" fmla="*/ 293809 w 392310"/>
                  <a:gd name="connsiteY4" fmla="*/ 0 h 607981"/>
                  <a:gd name="connsiteX0" fmla="*/ 304532 w 304532"/>
                  <a:gd name="connsiteY0" fmla="*/ 607981 h 607981"/>
                  <a:gd name="connsiteX1" fmla="*/ 0 w 304532"/>
                  <a:gd name="connsiteY1" fmla="*/ 303450 h 607981"/>
                  <a:gd name="connsiteX2" fmla="*/ 243158 w 304532"/>
                  <a:gd name="connsiteY2" fmla="*/ 5106 h 607981"/>
                  <a:gd name="connsiteX3" fmla="*/ 293809 w 304532"/>
                  <a:gd name="connsiteY3" fmla="*/ 0 h 607981"/>
                </a:gdLst>
                <a:ahLst/>
                <a:cxnLst>
                  <a:cxn ang="0">
                    <a:pos x="connsiteX0" y="connsiteY0"/>
                  </a:cxn>
                  <a:cxn ang="0">
                    <a:pos x="connsiteX1" y="connsiteY1"/>
                  </a:cxn>
                  <a:cxn ang="0">
                    <a:pos x="connsiteX2" y="connsiteY2"/>
                  </a:cxn>
                  <a:cxn ang="0">
                    <a:pos x="connsiteX3" y="connsiteY3"/>
                  </a:cxn>
                </a:cxnLst>
                <a:rect l="l" t="t" r="r" b="b"/>
                <a:pathLst>
                  <a:path w="304532" h="607981">
                    <a:moveTo>
                      <a:pt x="304532" y="607981"/>
                    </a:moveTo>
                    <a:cubicBezTo>
                      <a:pt x="136344" y="607981"/>
                      <a:pt x="0" y="471638"/>
                      <a:pt x="0" y="303450"/>
                    </a:cubicBezTo>
                    <a:cubicBezTo>
                      <a:pt x="0" y="156286"/>
                      <a:pt x="104388" y="33502"/>
                      <a:pt x="243158" y="5106"/>
                    </a:cubicBezTo>
                    <a:lnTo>
                      <a:pt x="293809" y="0"/>
                    </a:lnTo>
                  </a:path>
                </a:pathLst>
              </a:custGeom>
              <a:noFill/>
              <a:ln w="63500" cap="rnd">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rgbClr val="FFFFFF"/>
                  </a:solidFill>
                </a:endParaRPr>
              </a:p>
            </p:txBody>
          </p:sp>
        </p:grpSp>
        <p:cxnSp>
          <p:nvCxnSpPr>
            <p:cNvPr id="471" name="Straight Connector 470"/>
            <p:cNvCxnSpPr/>
            <p:nvPr/>
          </p:nvCxnSpPr>
          <p:spPr>
            <a:xfrm flipH="1">
              <a:off x="5886917" y="1812437"/>
              <a:ext cx="1691784" cy="0"/>
            </a:xfrm>
            <a:prstGeom prst="line">
              <a:avLst/>
            </a:prstGeom>
            <a:ln w="635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76" name="Rectangle 168"/>
          <p:cNvSpPr>
            <a:spLocks noChangeArrowheads="1"/>
          </p:cNvSpPr>
          <p:nvPr/>
        </p:nvSpPr>
        <p:spPr bwMode="auto">
          <a:xfrm>
            <a:off x="3041882" y="3405512"/>
            <a:ext cx="3457998" cy="276999"/>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defTabSz="457162" eaLnBrk="1" hangingPunct="1"/>
            <a:r>
              <a:rPr lang="en-US" altLang="ja-JP" sz="1200">
                <a:solidFill>
                  <a:srgbClr val="192954"/>
                </a:solidFill>
              </a:rPr>
              <a:t>Cisco ISE(Identity Services Engine): </a:t>
            </a:r>
            <a:r>
              <a:rPr lang="ja-JP" altLang="en-US" sz="1200" dirty="0">
                <a:solidFill>
                  <a:srgbClr val="192954"/>
                </a:solidFill>
              </a:rPr>
              <a:t>認証サーバ</a:t>
            </a:r>
          </a:p>
        </p:txBody>
      </p:sp>
      <p:grpSp>
        <p:nvGrpSpPr>
          <p:cNvPr id="477" name="Group 212"/>
          <p:cNvGrpSpPr>
            <a:grpSpLocks noChangeAspect="1"/>
          </p:cNvGrpSpPr>
          <p:nvPr/>
        </p:nvGrpSpPr>
        <p:grpSpPr>
          <a:xfrm>
            <a:off x="2709362" y="3359740"/>
            <a:ext cx="361869" cy="363447"/>
            <a:chOff x="7650317" y="328527"/>
            <a:chExt cx="910433" cy="914400"/>
          </a:xfrm>
        </p:grpSpPr>
        <p:sp>
          <p:nvSpPr>
            <p:cNvPr id="478" name="Oval 213"/>
            <p:cNvSpPr>
              <a:spLocks noChangeAspect="1"/>
            </p:cNvSpPr>
            <p:nvPr/>
          </p:nvSpPr>
          <p:spPr>
            <a:xfrm>
              <a:off x="7650317" y="328527"/>
              <a:ext cx="910433" cy="914400"/>
            </a:xfrm>
            <a:prstGeom prst="ellipse">
              <a:avLst/>
            </a:prstGeom>
            <a:solidFill>
              <a:schemeClr val="accent1"/>
            </a:solidFill>
            <a:ln w="38100" cap="flat" cmpd="sng" algn="ctr">
              <a:solidFill>
                <a:schemeClr val="accent1"/>
              </a:solidFill>
              <a:prstDash val="solid"/>
            </a:ln>
            <a:effectLst/>
          </p:spPr>
          <p:txBody>
            <a:bodyPr rtlCol="0" anchor="ctr">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latin typeface="Arial"/>
                <a:ea typeface="+mn-ea"/>
                <a:cs typeface="+mn-cs"/>
              </a:endParaRPr>
            </a:p>
          </p:txBody>
        </p:sp>
        <p:grpSp>
          <p:nvGrpSpPr>
            <p:cNvPr id="479" name="Group 603"/>
            <p:cNvGrpSpPr>
              <a:grpSpLocks noChangeAspect="1"/>
            </p:cNvGrpSpPr>
            <p:nvPr/>
          </p:nvGrpSpPr>
          <p:grpSpPr bwMode="auto">
            <a:xfrm>
              <a:off x="7874303" y="460285"/>
              <a:ext cx="445858" cy="640080"/>
              <a:chOff x="6556" y="492"/>
              <a:chExt cx="2551" cy="3655"/>
            </a:xfrm>
            <a:solidFill>
              <a:srgbClr val="FFFFFF"/>
            </a:solidFill>
            <a:effectLst/>
          </p:grpSpPr>
          <p:sp>
            <p:nvSpPr>
              <p:cNvPr id="480" name="Freeform 579"/>
              <p:cNvSpPr>
                <a:spLocks/>
              </p:cNvSpPr>
              <p:nvPr/>
            </p:nvSpPr>
            <p:spPr bwMode="auto">
              <a:xfrm>
                <a:off x="7671" y="537"/>
                <a:ext cx="272" cy="132"/>
              </a:xfrm>
              <a:custGeom>
                <a:avLst/>
                <a:gdLst>
                  <a:gd name="T0" fmla="*/ 32 w 115"/>
                  <a:gd name="T1" fmla="*/ 0 h 56"/>
                  <a:gd name="T2" fmla="*/ 72 w 115"/>
                  <a:gd name="T3" fmla="*/ 0 h 56"/>
                  <a:gd name="T4" fmla="*/ 0 w 115"/>
                  <a:gd name="T5" fmla="*/ 24 h 56"/>
                  <a:gd name="T6" fmla="*/ 32 w 115"/>
                  <a:gd name="T7" fmla="*/ 0 h 56"/>
                  <a:gd name="T8" fmla="*/ 0 60000 65536"/>
                  <a:gd name="T9" fmla="*/ 0 60000 65536"/>
                  <a:gd name="T10" fmla="*/ 0 60000 65536"/>
                  <a:gd name="T11" fmla="*/ 0 60000 65536"/>
                  <a:gd name="T12" fmla="*/ 0 w 115"/>
                  <a:gd name="T13" fmla="*/ 0 h 56"/>
                  <a:gd name="T14" fmla="*/ 115 w 115"/>
                  <a:gd name="T15" fmla="*/ 56 h 56"/>
                </a:gdLst>
                <a:ahLst/>
                <a:cxnLst>
                  <a:cxn ang="T8">
                    <a:pos x="T0" y="T1"/>
                  </a:cxn>
                  <a:cxn ang="T9">
                    <a:pos x="T2" y="T3"/>
                  </a:cxn>
                  <a:cxn ang="T10">
                    <a:pos x="T4" y="T5"/>
                  </a:cxn>
                  <a:cxn ang="T11">
                    <a:pos x="T6" y="T7"/>
                  </a:cxn>
                </a:cxnLst>
                <a:rect l="T12" t="T13" r="T14" b="T15"/>
                <a:pathLst>
                  <a:path w="115" h="56">
                    <a:moveTo>
                      <a:pt x="32" y="0"/>
                    </a:moveTo>
                    <a:cubicBezTo>
                      <a:pt x="45" y="0"/>
                      <a:pt x="59" y="0"/>
                      <a:pt x="72" y="0"/>
                    </a:cubicBezTo>
                    <a:cubicBezTo>
                      <a:pt x="115" y="34"/>
                      <a:pt x="15" y="56"/>
                      <a:pt x="0" y="24"/>
                    </a:cubicBezTo>
                    <a:cubicBezTo>
                      <a:pt x="0" y="5"/>
                      <a:pt x="22" y="8"/>
                      <a:pt x="32"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1" name="Freeform 580"/>
              <p:cNvSpPr>
                <a:spLocks/>
              </p:cNvSpPr>
              <p:nvPr/>
            </p:nvSpPr>
            <p:spPr bwMode="auto">
              <a:xfrm>
                <a:off x="7274" y="492"/>
                <a:ext cx="1304" cy="489"/>
              </a:xfrm>
              <a:custGeom>
                <a:avLst/>
                <a:gdLst>
                  <a:gd name="T0" fmla="*/ 376 w 552"/>
                  <a:gd name="T1" fmla="*/ 75 h 207"/>
                  <a:gd name="T2" fmla="*/ 308 w 552"/>
                  <a:gd name="T3" fmla="*/ 79 h 207"/>
                  <a:gd name="T4" fmla="*/ 452 w 552"/>
                  <a:gd name="T5" fmla="*/ 123 h 207"/>
                  <a:gd name="T6" fmla="*/ 552 w 552"/>
                  <a:gd name="T7" fmla="*/ 207 h 207"/>
                  <a:gd name="T8" fmla="*/ 428 w 552"/>
                  <a:gd name="T9" fmla="*/ 155 h 207"/>
                  <a:gd name="T10" fmla="*/ 200 w 552"/>
                  <a:gd name="T11" fmla="*/ 127 h 207"/>
                  <a:gd name="T12" fmla="*/ 124 w 552"/>
                  <a:gd name="T13" fmla="*/ 111 h 207"/>
                  <a:gd name="T14" fmla="*/ 0 w 552"/>
                  <a:gd name="T15" fmla="*/ 131 h 207"/>
                  <a:gd name="T16" fmla="*/ 224 w 552"/>
                  <a:gd name="T17" fmla="*/ 71 h 207"/>
                  <a:gd name="T18" fmla="*/ 376 w 552"/>
                  <a:gd name="T19" fmla="*/ 75 h 20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52"/>
                  <a:gd name="T31" fmla="*/ 0 h 207"/>
                  <a:gd name="T32" fmla="*/ 552 w 552"/>
                  <a:gd name="T33" fmla="*/ 207 h 20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52" h="207">
                    <a:moveTo>
                      <a:pt x="376" y="75"/>
                    </a:moveTo>
                    <a:cubicBezTo>
                      <a:pt x="349" y="75"/>
                      <a:pt x="328" y="67"/>
                      <a:pt x="308" y="79"/>
                    </a:cubicBezTo>
                    <a:cubicBezTo>
                      <a:pt x="347" y="104"/>
                      <a:pt x="405" y="105"/>
                      <a:pt x="452" y="123"/>
                    </a:cubicBezTo>
                    <a:cubicBezTo>
                      <a:pt x="494" y="139"/>
                      <a:pt x="548" y="155"/>
                      <a:pt x="552" y="207"/>
                    </a:cubicBezTo>
                    <a:cubicBezTo>
                      <a:pt x="510" y="197"/>
                      <a:pt x="473" y="171"/>
                      <a:pt x="428" y="155"/>
                    </a:cubicBezTo>
                    <a:cubicBezTo>
                      <a:pt x="359" y="130"/>
                      <a:pt x="295" y="137"/>
                      <a:pt x="200" y="127"/>
                    </a:cubicBezTo>
                    <a:cubicBezTo>
                      <a:pt x="174" y="124"/>
                      <a:pt x="150" y="111"/>
                      <a:pt x="124" y="111"/>
                    </a:cubicBezTo>
                    <a:cubicBezTo>
                      <a:pt x="77" y="112"/>
                      <a:pt x="41" y="154"/>
                      <a:pt x="0" y="131"/>
                    </a:cubicBezTo>
                    <a:cubicBezTo>
                      <a:pt x="17" y="48"/>
                      <a:pt x="142" y="83"/>
                      <a:pt x="224" y="71"/>
                    </a:cubicBezTo>
                    <a:cubicBezTo>
                      <a:pt x="275" y="64"/>
                      <a:pt x="359" y="0"/>
                      <a:pt x="376" y="7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2" name="Freeform 581"/>
              <p:cNvSpPr>
                <a:spLocks/>
              </p:cNvSpPr>
              <p:nvPr/>
            </p:nvSpPr>
            <p:spPr bwMode="auto">
              <a:xfrm>
                <a:off x="8229" y="601"/>
                <a:ext cx="203" cy="175"/>
              </a:xfrm>
              <a:custGeom>
                <a:avLst/>
                <a:gdLst>
                  <a:gd name="T0" fmla="*/ 80 w 86"/>
                  <a:gd name="T1" fmla="*/ 65 h 74"/>
                  <a:gd name="T2" fmla="*/ 0 w 86"/>
                  <a:gd name="T3" fmla="*/ 41 h 74"/>
                  <a:gd name="T4" fmla="*/ 80 w 86"/>
                  <a:gd name="T5" fmla="*/ 65 h 74"/>
                  <a:gd name="T6" fmla="*/ 0 60000 65536"/>
                  <a:gd name="T7" fmla="*/ 0 60000 65536"/>
                  <a:gd name="T8" fmla="*/ 0 60000 65536"/>
                  <a:gd name="T9" fmla="*/ 0 w 86"/>
                  <a:gd name="T10" fmla="*/ 0 h 74"/>
                  <a:gd name="T11" fmla="*/ 86 w 86"/>
                  <a:gd name="T12" fmla="*/ 74 h 74"/>
                </a:gdLst>
                <a:ahLst/>
                <a:cxnLst>
                  <a:cxn ang="T6">
                    <a:pos x="T0" y="T1"/>
                  </a:cxn>
                  <a:cxn ang="T7">
                    <a:pos x="T2" y="T3"/>
                  </a:cxn>
                  <a:cxn ang="T8">
                    <a:pos x="T4" y="T5"/>
                  </a:cxn>
                </a:cxnLst>
                <a:rect l="T9" t="T10" r="T11" b="T12"/>
                <a:pathLst>
                  <a:path w="86" h="74">
                    <a:moveTo>
                      <a:pt x="80" y="65"/>
                    </a:moveTo>
                    <a:cubicBezTo>
                      <a:pt x="52" y="74"/>
                      <a:pt x="18" y="55"/>
                      <a:pt x="0" y="41"/>
                    </a:cubicBezTo>
                    <a:cubicBezTo>
                      <a:pt x="8" y="0"/>
                      <a:pt x="86" y="28"/>
                      <a:pt x="80" y="6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3" name="Freeform 582"/>
              <p:cNvSpPr>
                <a:spLocks/>
              </p:cNvSpPr>
              <p:nvPr/>
            </p:nvSpPr>
            <p:spPr bwMode="auto">
              <a:xfrm>
                <a:off x="6842" y="792"/>
                <a:ext cx="2154" cy="1030"/>
              </a:xfrm>
              <a:custGeom>
                <a:avLst/>
                <a:gdLst>
                  <a:gd name="T0" fmla="*/ 895 w 912"/>
                  <a:gd name="T1" fmla="*/ 436 h 436"/>
                  <a:gd name="T2" fmla="*/ 831 w 912"/>
                  <a:gd name="T3" fmla="*/ 336 h 436"/>
                  <a:gd name="T4" fmla="*/ 759 w 912"/>
                  <a:gd name="T5" fmla="*/ 248 h 436"/>
                  <a:gd name="T6" fmla="*/ 747 w 912"/>
                  <a:gd name="T7" fmla="*/ 184 h 436"/>
                  <a:gd name="T8" fmla="*/ 491 w 912"/>
                  <a:gd name="T9" fmla="*/ 64 h 436"/>
                  <a:gd name="T10" fmla="*/ 295 w 912"/>
                  <a:gd name="T11" fmla="*/ 44 h 436"/>
                  <a:gd name="T12" fmla="*/ 479 w 912"/>
                  <a:gd name="T13" fmla="*/ 84 h 436"/>
                  <a:gd name="T14" fmla="*/ 727 w 912"/>
                  <a:gd name="T15" fmla="*/ 220 h 436"/>
                  <a:gd name="T16" fmla="*/ 471 w 912"/>
                  <a:gd name="T17" fmla="*/ 120 h 436"/>
                  <a:gd name="T18" fmla="*/ 363 w 912"/>
                  <a:gd name="T19" fmla="*/ 120 h 436"/>
                  <a:gd name="T20" fmla="*/ 275 w 912"/>
                  <a:gd name="T21" fmla="*/ 92 h 436"/>
                  <a:gd name="T22" fmla="*/ 7 w 912"/>
                  <a:gd name="T23" fmla="*/ 216 h 436"/>
                  <a:gd name="T24" fmla="*/ 99 w 912"/>
                  <a:gd name="T25" fmla="*/ 132 h 436"/>
                  <a:gd name="T26" fmla="*/ 251 w 912"/>
                  <a:gd name="T27" fmla="*/ 24 h 436"/>
                  <a:gd name="T28" fmla="*/ 387 w 912"/>
                  <a:gd name="T29" fmla="*/ 24 h 436"/>
                  <a:gd name="T30" fmla="*/ 503 w 912"/>
                  <a:gd name="T31" fmla="*/ 28 h 436"/>
                  <a:gd name="T32" fmla="*/ 779 w 912"/>
                  <a:gd name="T33" fmla="*/ 148 h 436"/>
                  <a:gd name="T34" fmla="*/ 803 w 912"/>
                  <a:gd name="T35" fmla="*/ 228 h 436"/>
                  <a:gd name="T36" fmla="*/ 847 w 912"/>
                  <a:gd name="T37" fmla="*/ 276 h 436"/>
                  <a:gd name="T38" fmla="*/ 895 w 912"/>
                  <a:gd name="T39" fmla="*/ 436 h 4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12"/>
                  <a:gd name="T61" fmla="*/ 0 h 436"/>
                  <a:gd name="T62" fmla="*/ 912 w 912"/>
                  <a:gd name="T63" fmla="*/ 436 h 4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12" h="436">
                    <a:moveTo>
                      <a:pt x="895" y="436"/>
                    </a:moveTo>
                    <a:cubicBezTo>
                      <a:pt x="864" y="406"/>
                      <a:pt x="854" y="371"/>
                      <a:pt x="831" y="336"/>
                    </a:cubicBezTo>
                    <a:cubicBezTo>
                      <a:pt x="811" y="305"/>
                      <a:pt x="772" y="280"/>
                      <a:pt x="759" y="248"/>
                    </a:cubicBezTo>
                    <a:cubicBezTo>
                      <a:pt x="752" y="230"/>
                      <a:pt x="756" y="204"/>
                      <a:pt x="747" y="184"/>
                    </a:cubicBezTo>
                    <a:cubicBezTo>
                      <a:pt x="721" y="123"/>
                      <a:pt x="586" y="71"/>
                      <a:pt x="491" y="64"/>
                    </a:cubicBezTo>
                    <a:cubicBezTo>
                      <a:pt x="413" y="58"/>
                      <a:pt x="362" y="58"/>
                      <a:pt x="295" y="44"/>
                    </a:cubicBezTo>
                    <a:cubicBezTo>
                      <a:pt x="321" y="92"/>
                      <a:pt x="409" y="79"/>
                      <a:pt x="479" y="84"/>
                    </a:cubicBezTo>
                    <a:cubicBezTo>
                      <a:pt x="591" y="92"/>
                      <a:pt x="712" y="133"/>
                      <a:pt x="727" y="220"/>
                    </a:cubicBezTo>
                    <a:cubicBezTo>
                      <a:pt x="646" y="185"/>
                      <a:pt x="577" y="128"/>
                      <a:pt x="471" y="120"/>
                    </a:cubicBezTo>
                    <a:cubicBezTo>
                      <a:pt x="437" y="117"/>
                      <a:pt x="399" y="124"/>
                      <a:pt x="363" y="120"/>
                    </a:cubicBezTo>
                    <a:cubicBezTo>
                      <a:pt x="333" y="116"/>
                      <a:pt x="305" y="94"/>
                      <a:pt x="275" y="92"/>
                    </a:cubicBezTo>
                    <a:cubicBezTo>
                      <a:pt x="165" y="84"/>
                      <a:pt x="112" y="218"/>
                      <a:pt x="7" y="216"/>
                    </a:cubicBezTo>
                    <a:cubicBezTo>
                      <a:pt x="0" y="168"/>
                      <a:pt x="63" y="154"/>
                      <a:pt x="99" y="132"/>
                    </a:cubicBezTo>
                    <a:cubicBezTo>
                      <a:pt x="142" y="106"/>
                      <a:pt x="199" y="55"/>
                      <a:pt x="251" y="24"/>
                    </a:cubicBezTo>
                    <a:cubicBezTo>
                      <a:pt x="292" y="0"/>
                      <a:pt x="338" y="16"/>
                      <a:pt x="387" y="24"/>
                    </a:cubicBezTo>
                    <a:cubicBezTo>
                      <a:pt x="425" y="30"/>
                      <a:pt x="464" y="25"/>
                      <a:pt x="503" y="28"/>
                    </a:cubicBezTo>
                    <a:cubicBezTo>
                      <a:pt x="592" y="34"/>
                      <a:pt x="736" y="87"/>
                      <a:pt x="779" y="148"/>
                    </a:cubicBezTo>
                    <a:cubicBezTo>
                      <a:pt x="796" y="173"/>
                      <a:pt x="793" y="202"/>
                      <a:pt x="803" y="228"/>
                    </a:cubicBezTo>
                    <a:cubicBezTo>
                      <a:pt x="811" y="248"/>
                      <a:pt x="831" y="256"/>
                      <a:pt x="847" y="276"/>
                    </a:cubicBezTo>
                    <a:cubicBezTo>
                      <a:pt x="880" y="315"/>
                      <a:pt x="912" y="375"/>
                      <a:pt x="895" y="43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4" name="Freeform 583"/>
              <p:cNvSpPr>
                <a:spLocks/>
              </p:cNvSpPr>
              <p:nvPr/>
            </p:nvSpPr>
            <p:spPr bwMode="auto">
              <a:xfrm>
                <a:off x="7010" y="844"/>
                <a:ext cx="255" cy="194"/>
              </a:xfrm>
              <a:custGeom>
                <a:avLst/>
                <a:gdLst>
                  <a:gd name="T0" fmla="*/ 108 w 108"/>
                  <a:gd name="T1" fmla="*/ 10 h 82"/>
                  <a:gd name="T2" fmla="*/ 0 w 108"/>
                  <a:gd name="T3" fmla="*/ 82 h 82"/>
                  <a:gd name="T4" fmla="*/ 108 w 108"/>
                  <a:gd name="T5" fmla="*/ 10 h 82"/>
                  <a:gd name="T6" fmla="*/ 0 60000 65536"/>
                  <a:gd name="T7" fmla="*/ 0 60000 65536"/>
                  <a:gd name="T8" fmla="*/ 0 60000 65536"/>
                  <a:gd name="T9" fmla="*/ 0 w 108"/>
                  <a:gd name="T10" fmla="*/ 0 h 82"/>
                  <a:gd name="T11" fmla="*/ 108 w 108"/>
                  <a:gd name="T12" fmla="*/ 82 h 82"/>
                </a:gdLst>
                <a:ahLst/>
                <a:cxnLst>
                  <a:cxn ang="T6">
                    <a:pos x="T0" y="T1"/>
                  </a:cxn>
                  <a:cxn ang="T7">
                    <a:pos x="T2" y="T3"/>
                  </a:cxn>
                  <a:cxn ang="T8">
                    <a:pos x="T4" y="T5"/>
                  </a:cxn>
                </a:cxnLst>
                <a:rect l="T9" t="T10" r="T11" b="T12"/>
                <a:pathLst>
                  <a:path w="108" h="82">
                    <a:moveTo>
                      <a:pt x="108" y="10"/>
                    </a:moveTo>
                    <a:cubicBezTo>
                      <a:pt x="93" y="53"/>
                      <a:pt x="43" y="81"/>
                      <a:pt x="0" y="82"/>
                    </a:cubicBezTo>
                    <a:cubicBezTo>
                      <a:pt x="14" y="38"/>
                      <a:pt x="53" y="0"/>
                      <a:pt x="108" y="1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5" name="Freeform 584"/>
              <p:cNvSpPr>
                <a:spLocks/>
              </p:cNvSpPr>
              <p:nvPr/>
            </p:nvSpPr>
            <p:spPr bwMode="auto">
              <a:xfrm>
                <a:off x="6632" y="1010"/>
                <a:ext cx="916" cy="859"/>
              </a:xfrm>
              <a:custGeom>
                <a:avLst/>
                <a:gdLst>
                  <a:gd name="T0" fmla="*/ 388 w 388"/>
                  <a:gd name="T1" fmla="*/ 36 h 364"/>
                  <a:gd name="T2" fmla="*/ 220 w 388"/>
                  <a:gd name="T3" fmla="*/ 148 h 364"/>
                  <a:gd name="T4" fmla="*/ 192 w 388"/>
                  <a:gd name="T5" fmla="*/ 200 h 364"/>
                  <a:gd name="T6" fmla="*/ 96 w 388"/>
                  <a:gd name="T7" fmla="*/ 276 h 364"/>
                  <a:gd name="T8" fmla="*/ 12 w 388"/>
                  <a:gd name="T9" fmla="*/ 364 h 364"/>
                  <a:gd name="T10" fmla="*/ 88 w 388"/>
                  <a:gd name="T11" fmla="*/ 232 h 364"/>
                  <a:gd name="T12" fmla="*/ 160 w 388"/>
                  <a:gd name="T13" fmla="*/ 184 h 364"/>
                  <a:gd name="T14" fmla="*/ 208 w 388"/>
                  <a:gd name="T15" fmla="*/ 104 h 364"/>
                  <a:gd name="T16" fmla="*/ 388 w 388"/>
                  <a:gd name="T17" fmla="*/ 36 h 3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8"/>
                  <a:gd name="T28" fmla="*/ 0 h 364"/>
                  <a:gd name="T29" fmla="*/ 388 w 388"/>
                  <a:gd name="T30" fmla="*/ 364 h 3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8" h="364">
                    <a:moveTo>
                      <a:pt x="388" y="36"/>
                    </a:moveTo>
                    <a:cubicBezTo>
                      <a:pt x="327" y="76"/>
                      <a:pt x="262" y="93"/>
                      <a:pt x="220" y="148"/>
                    </a:cubicBezTo>
                    <a:cubicBezTo>
                      <a:pt x="208" y="164"/>
                      <a:pt x="205" y="185"/>
                      <a:pt x="192" y="200"/>
                    </a:cubicBezTo>
                    <a:cubicBezTo>
                      <a:pt x="166" y="229"/>
                      <a:pt x="126" y="246"/>
                      <a:pt x="96" y="276"/>
                    </a:cubicBezTo>
                    <a:cubicBezTo>
                      <a:pt x="66" y="306"/>
                      <a:pt x="53" y="347"/>
                      <a:pt x="12" y="364"/>
                    </a:cubicBezTo>
                    <a:cubicBezTo>
                      <a:pt x="0" y="307"/>
                      <a:pt x="48" y="268"/>
                      <a:pt x="88" y="232"/>
                    </a:cubicBezTo>
                    <a:cubicBezTo>
                      <a:pt x="110" y="212"/>
                      <a:pt x="142" y="202"/>
                      <a:pt x="160" y="184"/>
                    </a:cubicBezTo>
                    <a:cubicBezTo>
                      <a:pt x="179" y="165"/>
                      <a:pt x="187" y="127"/>
                      <a:pt x="208" y="104"/>
                    </a:cubicBezTo>
                    <a:cubicBezTo>
                      <a:pt x="245" y="65"/>
                      <a:pt x="341" y="0"/>
                      <a:pt x="388" y="3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6" name="Freeform 585"/>
              <p:cNvSpPr>
                <a:spLocks/>
              </p:cNvSpPr>
              <p:nvPr/>
            </p:nvSpPr>
            <p:spPr bwMode="auto">
              <a:xfrm>
                <a:off x="7189" y="1090"/>
                <a:ext cx="1918" cy="1885"/>
              </a:xfrm>
              <a:custGeom>
                <a:avLst/>
                <a:gdLst>
                  <a:gd name="T0" fmla="*/ 812 w 812"/>
                  <a:gd name="T1" fmla="*/ 598 h 798"/>
                  <a:gd name="T2" fmla="*/ 812 w 812"/>
                  <a:gd name="T3" fmla="*/ 682 h 798"/>
                  <a:gd name="T4" fmla="*/ 760 w 812"/>
                  <a:gd name="T5" fmla="*/ 798 h 798"/>
                  <a:gd name="T6" fmla="*/ 772 w 812"/>
                  <a:gd name="T7" fmla="*/ 590 h 798"/>
                  <a:gd name="T8" fmla="*/ 576 w 812"/>
                  <a:gd name="T9" fmla="*/ 182 h 798"/>
                  <a:gd name="T10" fmla="*/ 100 w 812"/>
                  <a:gd name="T11" fmla="*/ 94 h 798"/>
                  <a:gd name="T12" fmla="*/ 0 w 812"/>
                  <a:gd name="T13" fmla="*/ 154 h 798"/>
                  <a:gd name="T14" fmla="*/ 112 w 812"/>
                  <a:gd name="T15" fmla="*/ 50 h 798"/>
                  <a:gd name="T16" fmla="*/ 364 w 812"/>
                  <a:gd name="T17" fmla="*/ 22 h 798"/>
                  <a:gd name="T18" fmla="*/ 812 w 812"/>
                  <a:gd name="T19" fmla="*/ 598 h 79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12"/>
                  <a:gd name="T31" fmla="*/ 0 h 798"/>
                  <a:gd name="T32" fmla="*/ 812 w 812"/>
                  <a:gd name="T33" fmla="*/ 798 h 79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12" h="798">
                    <a:moveTo>
                      <a:pt x="812" y="598"/>
                    </a:moveTo>
                    <a:cubicBezTo>
                      <a:pt x="812" y="626"/>
                      <a:pt x="812" y="654"/>
                      <a:pt x="812" y="682"/>
                    </a:cubicBezTo>
                    <a:cubicBezTo>
                      <a:pt x="796" y="722"/>
                      <a:pt x="801" y="783"/>
                      <a:pt x="760" y="798"/>
                    </a:cubicBezTo>
                    <a:cubicBezTo>
                      <a:pt x="757" y="729"/>
                      <a:pt x="777" y="659"/>
                      <a:pt x="772" y="590"/>
                    </a:cubicBezTo>
                    <a:cubicBezTo>
                      <a:pt x="760" y="437"/>
                      <a:pt x="656" y="264"/>
                      <a:pt x="576" y="182"/>
                    </a:cubicBezTo>
                    <a:cubicBezTo>
                      <a:pt x="477" y="80"/>
                      <a:pt x="267" y="0"/>
                      <a:pt x="100" y="94"/>
                    </a:cubicBezTo>
                    <a:cubicBezTo>
                      <a:pt x="64" y="114"/>
                      <a:pt x="48" y="161"/>
                      <a:pt x="0" y="154"/>
                    </a:cubicBezTo>
                    <a:cubicBezTo>
                      <a:pt x="13" y="101"/>
                      <a:pt x="67" y="72"/>
                      <a:pt x="112" y="50"/>
                    </a:cubicBezTo>
                    <a:cubicBezTo>
                      <a:pt x="181" y="17"/>
                      <a:pt x="283" y="3"/>
                      <a:pt x="364" y="22"/>
                    </a:cubicBezTo>
                    <a:cubicBezTo>
                      <a:pt x="614" y="81"/>
                      <a:pt x="776" y="324"/>
                      <a:pt x="812" y="598"/>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7" name="Freeform 586"/>
              <p:cNvSpPr>
                <a:spLocks/>
              </p:cNvSpPr>
              <p:nvPr/>
            </p:nvSpPr>
            <p:spPr bwMode="auto">
              <a:xfrm>
                <a:off x="6556" y="1267"/>
                <a:ext cx="2407" cy="1623"/>
              </a:xfrm>
              <a:custGeom>
                <a:avLst/>
                <a:gdLst>
                  <a:gd name="T0" fmla="*/ 0 w 1019"/>
                  <a:gd name="T1" fmla="*/ 467 h 687"/>
                  <a:gd name="T2" fmla="*/ 0 w 1019"/>
                  <a:gd name="T3" fmla="*/ 435 h 687"/>
                  <a:gd name="T4" fmla="*/ 220 w 1019"/>
                  <a:gd name="T5" fmla="*/ 131 h 687"/>
                  <a:gd name="T6" fmla="*/ 296 w 1019"/>
                  <a:gd name="T7" fmla="*/ 103 h 687"/>
                  <a:gd name="T8" fmla="*/ 380 w 1019"/>
                  <a:gd name="T9" fmla="*/ 43 h 687"/>
                  <a:gd name="T10" fmla="*/ 588 w 1019"/>
                  <a:gd name="T11" fmla="*/ 3 h 687"/>
                  <a:gd name="T12" fmla="*/ 844 w 1019"/>
                  <a:gd name="T13" fmla="*/ 143 h 687"/>
                  <a:gd name="T14" fmla="*/ 1012 w 1019"/>
                  <a:gd name="T15" fmla="*/ 551 h 687"/>
                  <a:gd name="T16" fmla="*/ 976 w 1019"/>
                  <a:gd name="T17" fmla="*/ 687 h 687"/>
                  <a:gd name="T18" fmla="*/ 968 w 1019"/>
                  <a:gd name="T19" fmla="*/ 539 h 687"/>
                  <a:gd name="T20" fmla="*/ 820 w 1019"/>
                  <a:gd name="T21" fmla="*/ 187 h 687"/>
                  <a:gd name="T22" fmla="*/ 412 w 1019"/>
                  <a:gd name="T23" fmla="*/ 75 h 687"/>
                  <a:gd name="T24" fmla="*/ 304 w 1019"/>
                  <a:gd name="T25" fmla="*/ 151 h 687"/>
                  <a:gd name="T26" fmla="*/ 232 w 1019"/>
                  <a:gd name="T27" fmla="*/ 171 h 687"/>
                  <a:gd name="T28" fmla="*/ 68 w 1019"/>
                  <a:gd name="T29" fmla="*/ 371 h 687"/>
                  <a:gd name="T30" fmla="*/ 0 w 1019"/>
                  <a:gd name="T31" fmla="*/ 467 h 6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19"/>
                  <a:gd name="T49" fmla="*/ 0 h 687"/>
                  <a:gd name="T50" fmla="*/ 1019 w 1019"/>
                  <a:gd name="T51" fmla="*/ 687 h 68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19" h="687">
                    <a:moveTo>
                      <a:pt x="0" y="467"/>
                    </a:moveTo>
                    <a:cubicBezTo>
                      <a:pt x="0" y="456"/>
                      <a:pt x="0" y="446"/>
                      <a:pt x="0" y="435"/>
                    </a:cubicBezTo>
                    <a:cubicBezTo>
                      <a:pt x="35" y="319"/>
                      <a:pt x="123" y="178"/>
                      <a:pt x="220" y="131"/>
                    </a:cubicBezTo>
                    <a:cubicBezTo>
                      <a:pt x="245" y="119"/>
                      <a:pt x="272" y="115"/>
                      <a:pt x="296" y="103"/>
                    </a:cubicBezTo>
                    <a:cubicBezTo>
                      <a:pt x="329" y="86"/>
                      <a:pt x="354" y="58"/>
                      <a:pt x="380" y="43"/>
                    </a:cubicBezTo>
                    <a:cubicBezTo>
                      <a:pt x="432" y="14"/>
                      <a:pt x="497" y="0"/>
                      <a:pt x="588" y="3"/>
                    </a:cubicBezTo>
                    <a:cubicBezTo>
                      <a:pt x="693" y="7"/>
                      <a:pt x="788" y="78"/>
                      <a:pt x="844" y="143"/>
                    </a:cubicBezTo>
                    <a:cubicBezTo>
                      <a:pt x="930" y="242"/>
                      <a:pt x="1012" y="387"/>
                      <a:pt x="1012" y="551"/>
                    </a:cubicBezTo>
                    <a:cubicBezTo>
                      <a:pt x="1012" y="598"/>
                      <a:pt x="1019" y="653"/>
                      <a:pt x="976" y="687"/>
                    </a:cubicBezTo>
                    <a:cubicBezTo>
                      <a:pt x="955" y="635"/>
                      <a:pt x="970" y="584"/>
                      <a:pt x="968" y="539"/>
                    </a:cubicBezTo>
                    <a:cubicBezTo>
                      <a:pt x="961" y="392"/>
                      <a:pt x="890" y="271"/>
                      <a:pt x="820" y="187"/>
                    </a:cubicBezTo>
                    <a:cubicBezTo>
                      <a:pt x="740" y="91"/>
                      <a:pt x="571" y="0"/>
                      <a:pt x="412" y="75"/>
                    </a:cubicBezTo>
                    <a:cubicBezTo>
                      <a:pt x="373" y="93"/>
                      <a:pt x="347" y="132"/>
                      <a:pt x="304" y="151"/>
                    </a:cubicBezTo>
                    <a:cubicBezTo>
                      <a:pt x="283" y="160"/>
                      <a:pt x="256" y="159"/>
                      <a:pt x="232" y="171"/>
                    </a:cubicBezTo>
                    <a:cubicBezTo>
                      <a:pt x="156" y="208"/>
                      <a:pt x="102" y="300"/>
                      <a:pt x="68" y="371"/>
                    </a:cubicBezTo>
                    <a:cubicBezTo>
                      <a:pt x="52" y="406"/>
                      <a:pt x="34" y="484"/>
                      <a:pt x="0" y="467"/>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8" name="Freeform 587"/>
              <p:cNvSpPr>
                <a:spLocks/>
              </p:cNvSpPr>
              <p:nvPr/>
            </p:nvSpPr>
            <p:spPr bwMode="auto">
              <a:xfrm>
                <a:off x="6752" y="1312"/>
                <a:ext cx="258" cy="236"/>
              </a:xfrm>
              <a:custGeom>
                <a:avLst/>
                <a:gdLst>
                  <a:gd name="T0" fmla="*/ 109 w 109"/>
                  <a:gd name="T1" fmla="*/ 0 h 100"/>
                  <a:gd name="T2" fmla="*/ 1 w 109"/>
                  <a:gd name="T3" fmla="*/ 100 h 100"/>
                  <a:gd name="T4" fmla="*/ 109 w 109"/>
                  <a:gd name="T5" fmla="*/ 0 h 100"/>
                  <a:gd name="T6" fmla="*/ 0 60000 65536"/>
                  <a:gd name="T7" fmla="*/ 0 60000 65536"/>
                  <a:gd name="T8" fmla="*/ 0 60000 65536"/>
                  <a:gd name="T9" fmla="*/ 0 w 109"/>
                  <a:gd name="T10" fmla="*/ 0 h 100"/>
                  <a:gd name="T11" fmla="*/ 109 w 109"/>
                  <a:gd name="T12" fmla="*/ 100 h 100"/>
                </a:gdLst>
                <a:ahLst/>
                <a:cxnLst>
                  <a:cxn ang="T6">
                    <a:pos x="T0" y="T1"/>
                  </a:cxn>
                  <a:cxn ang="T7">
                    <a:pos x="T2" y="T3"/>
                  </a:cxn>
                  <a:cxn ang="T8">
                    <a:pos x="T4" y="T5"/>
                  </a:cxn>
                </a:cxnLst>
                <a:rect l="T9" t="T10" r="T11" b="T12"/>
                <a:pathLst>
                  <a:path w="109" h="100">
                    <a:moveTo>
                      <a:pt x="109" y="0"/>
                    </a:moveTo>
                    <a:cubicBezTo>
                      <a:pt x="102" y="62"/>
                      <a:pt x="47" y="77"/>
                      <a:pt x="1" y="100"/>
                    </a:cubicBezTo>
                    <a:cubicBezTo>
                      <a:pt x="0" y="45"/>
                      <a:pt x="52" y="10"/>
                      <a:pt x="109"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89" name="Freeform 588"/>
              <p:cNvSpPr>
                <a:spLocks/>
              </p:cNvSpPr>
              <p:nvPr/>
            </p:nvSpPr>
            <p:spPr bwMode="auto">
              <a:xfrm>
                <a:off x="6589" y="1432"/>
                <a:ext cx="1970" cy="2488"/>
              </a:xfrm>
              <a:custGeom>
                <a:avLst/>
                <a:gdLst>
                  <a:gd name="T0" fmla="*/ 386 w 834"/>
                  <a:gd name="T1" fmla="*/ 105 h 1053"/>
                  <a:gd name="T2" fmla="*/ 470 w 834"/>
                  <a:gd name="T3" fmla="*/ 85 h 1053"/>
                  <a:gd name="T4" fmla="*/ 834 w 834"/>
                  <a:gd name="T5" fmla="*/ 397 h 1053"/>
                  <a:gd name="T6" fmla="*/ 830 w 834"/>
                  <a:gd name="T7" fmla="*/ 429 h 1053"/>
                  <a:gd name="T8" fmla="*/ 694 w 834"/>
                  <a:gd name="T9" fmla="*/ 869 h 1053"/>
                  <a:gd name="T10" fmla="*/ 542 w 834"/>
                  <a:gd name="T11" fmla="*/ 937 h 1053"/>
                  <a:gd name="T12" fmla="*/ 434 w 834"/>
                  <a:gd name="T13" fmla="*/ 1001 h 1053"/>
                  <a:gd name="T14" fmla="*/ 302 w 834"/>
                  <a:gd name="T15" fmla="*/ 1021 h 1053"/>
                  <a:gd name="T16" fmla="*/ 222 w 834"/>
                  <a:gd name="T17" fmla="*/ 1045 h 1053"/>
                  <a:gd name="T18" fmla="*/ 390 w 834"/>
                  <a:gd name="T19" fmla="*/ 965 h 1053"/>
                  <a:gd name="T20" fmla="*/ 690 w 834"/>
                  <a:gd name="T21" fmla="*/ 625 h 1053"/>
                  <a:gd name="T22" fmla="*/ 714 w 834"/>
                  <a:gd name="T23" fmla="*/ 521 h 1053"/>
                  <a:gd name="T24" fmla="*/ 722 w 834"/>
                  <a:gd name="T25" fmla="*/ 653 h 1053"/>
                  <a:gd name="T26" fmla="*/ 622 w 834"/>
                  <a:gd name="T27" fmla="*/ 861 h 1053"/>
                  <a:gd name="T28" fmla="*/ 766 w 834"/>
                  <a:gd name="T29" fmla="*/ 529 h 1053"/>
                  <a:gd name="T30" fmla="*/ 778 w 834"/>
                  <a:gd name="T31" fmla="*/ 361 h 1053"/>
                  <a:gd name="T32" fmla="*/ 522 w 834"/>
                  <a:gd name="T33" fmla="*/ 133 h 1053"/>
                  <a:gd name="T34" fmla="*/ 326 w 834"/>
                  <a:gd name="T35" fmla="*/ 205 h 1053"/>
                  <a:gd name="T36" fmla="*/ 202 w 834"/>
                  <a:gd name="T37" fmla="*/ 321 h 1053"/>
                  <a:gd name="T38" fmla="*/ 114 w 834"/>
                  <a:gd name="T39" fmla="*/ 505 h 1053"/>
                  <a:gd name="T40" fmla="*/ 18 w 834"/>
                  <a:gd name="T41" fmla="*/ 645 h 1053"/>
                  <a:gd name="T42" fmla="*/ 78 w 834"/>
                  <a:gd name="T43" fmla="*/ 477 h 1053"/>
                  <a:gd name="T44" fmla="*/ 150 w 834"/>
                  <a:gd name="T45" fmla="*/ 309 h 1053"/>
                  <a:gd name="T46" fmla="*/ 266 w 834"/>
                  <a:gd name="T47" fmla="*/ 185 h 1053"/>
                  <a:gd name="T48" fmla="*/ 502 w 834"/>
                  <a:gd name="T49" fmla="*/ 5 h 1053"/>
                  <a:gd name="T50" fmla="*/ 574 w 834"/>
                  <a:gd name="T51" fmla="*/ 25 h 1053"/>
                  <a:gd name="T52" fmla="*/ 470 w 834"/>
                  <a:gd name="T53" fmla="*/ 57 h 1053"/>
                  <a:gd name="T54" fmla="*/ 386 w 834"/>
                  <a:gd name="T55" fmla="*/ 105 h 10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34"/>
                  <a:gd name="T85" fmla="*/ 0 h 1053"/>
                  <a:gd name="T86" fmla="*/ 834 w 834"/>
                  <a:gd name="T87" fmla="*/ 1053 h 10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34" h="1053">
                    <a:moveTo>
                      <a:pt x="386" y="105"/>
                    </a:moveTo>
                    <a:cubicBezTo>
                      <a:pt x="419" y="107"/>
                      <a:pt x="441" y="88"/>
                      <a:pt x="470" y="85"/>
                    </a:cubicBezTo>
                    <a:cubicBezTo>
                      <a:pt x="658" y="63"/>
                      <a:pt x="834" y="235"/>
                      <a:pt x="834" y="397"/>
                    </a:cubicBezTo>
                    <a:cubicBezTo>
                      <a:pt x="834" y="407"/>
                      <a:pt x="832" y="420"/>
                      <a:pt x="830" y="429"/>
                    </a:cubicBezTo>
                    <a:cubicBezTo>
                      <a:pt x="792" y="614"/>
                      <a:pt x="805" y="765"/>
                      <a:pt x="694" y="869"/>
                    </a:cubicBezTo>
                    <a:cubicBezTo>
                      <a:pt x="652" y="909"/>
                      <a:pt x="601" y="916"/>
                      <a:pt x="542" y="937"/>
                    </a:cubicBezTo>
                    <a:cubicBezTo>
                      <a:pt x="502" y="951"/>
                      <a:pt x="477" y="984"/>
                      <a:pt x="434" y="1001"/>
                    </a:cubicBezTo>
                    <a:cubicBezTo>
                      <a:pt x="395" y="1017"/>
                      <a:pt x="348" y="1010"/>
                      <a:pt x="302" y="1021"/>
                    </a:cubicBezTo>
                    <a:cubicBezTo>
                      <a:pt x="278" y="1027"/>
                      <a:pt x="256" y="1053"/>
                      <a:pt x="222" y="1045"/>
                    </a:cubicBezTo>
                    <a:cubicBezTo>
                      <a:pt x="220" y="972"/>
                      <a:pt x="328" y="988"/>
                      <a:pt x="390" y="965"/>
                    </a:cubicBezTo>
                    <a:cubicBezTo>
                      <a:pt x="533" y="914"/>
                      <a:pt x="657" y="786"/>
                      <a:pt x="690" y="625"/>
                    </a:cubicBezTo>
                    <a:cubicBezTo>
                      <a:pt x="697" y="593"/>
                      <a:pt x="685" y="552"/>
                      <a:pt x="714" y="521"/>
                    </a:cubicBezTo>
                    <a:cubicBezTo>
                      <a:pt x="764" y="541"/>
                      <a:pt x="733" y="611"/>
                      <a:pt x="722" y="653"/>
                    </a:cubicBezTo>
                    <a:cubicBezTo>
                      <a:pt x="700" y="737"/>
                      <a:pt x="671" y="808"/>
                      <a:pt x="622" y="861"/>
                    </a:cubicBezTo>
                    <a:cubicBezTo>
                      <a:pt x="735" y="819"/>
                      <a:pt x="755" y="678"/>
                      <a:pt x="766" y="529"/>
                    </a:cubicBezTo>
                    <a:cubicBezTo>
                      <a:pt x="771" y="467"/>
                      <a:pt x="790" y="414"/>
                      <a:pt x="778" y="361"/>
                    </a:cubicBezTo>
                    <a:cubicBezTo>
                      <a:pt x="753" y="251"/>
                      <a:pt x="651" y="135"/>
                      <a:pt x="522" y="133"/>
                    </a:cubicBezTo>
                    <a:cubicBezTo>
                      <a:pt x="442" y="132"/>
                      <a:pt x="378" y="164"/>
                      <a:pt x="326" y="205"/>
                    </a:cubicBezTo>
                    <a:cubicBezTo>
                      <a:pt x="288" y="236"/>
                      <a:pt x="235" y="283"/>
                      <a:pt x="202" y="321"/>
                    </a:cubicBezTo>
                    <a:cubicBezTo>
                      <a:pt x="166" y="363"/>
                      <a:pt x="144" y="445"/>
                      <a:pt x="114" y="505"/>
                    </a:cubicBezTo>
                    <a:cubicBezTo>
                      <a:pt x="89" y="556"/>
                      <a:pt x="74" y="622"/>
                      <a:pt x="18" y="645"/>
                    </a:cubicBezTo>
                    <a:cubicBezTo>
                      <a:pt x="0" y="588"/>
                      <a:pt x="50" y="534"/>
                      <a:pt x="78" y="477"/>
                    </a:cubicBezTo>
                    <a:cubicBezTo>
                      <a:pt x="104" y="424"/>
                      <a:pt x="119" y="359"/>
                      <a:pt x="150" y="309"/>
                    </a:cubicBezTo>
                    <a:cubicBezTo>
                      <a:pt x="177" y="264"/>
                      <a:pt x="229" y="225"/>
                      <a:pt x="266" y="185"/>
                    </a:cubicBezTo>
                    <a:cubicBezTo>
                      <a:pt x="341" y="106"/>
                      <a:pt x="369" y="17"/>
                      <a:pt x="502" y="5"/>
                    </a:cubicBezTo>
                    <a:cubicBezTo>
                      <a:pt x="524" y="3"/>
                      <a:pt x="572" y="0"/>
                      <a:pt x="574" y="25"/>
                    </a:cubicBezTo>
                    <a:cubicBezTo>
                      <a:pt x="577" y="58"/>
                      <a:pt x="501" y="50"/>
                      <a:pt x="470" y="57"/>
                    </a:cubicBezTo>
                    <a:cubicBezTo>
                      <a:pt x="435" y="65"/>
                      <a:pt x="401" y="77"/>
                      <a:pt x="386" y="10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0" name="Freeform 589"/>
              <p:cNvSpPr>
                <a:spLocks/>
              </p:cNvSpPr>
              <p:nvPr/>
            </p:nvSpPr>
            <p:spPr bwMode="auto">
              <a:xfrm>
                <a:off x="7983" y="1435"/>
                <a:ext cx="817" cy="1455"/>
              </a:xfrm>
              <a:custGeom>
                <a:avLst/>
                <a:gdLst>
                  <a:gd name="T0" fmla="*/ 304 w 346"/>
                  <a:gd name="T1" fmla="*/ 616 h 616"/>
                  <a:gd name="T2" fmla="*/ 300 w 346"/>
                  <a:gd name="T3" fmla="*/ 464 h 616"/>
                  <a:gd name="T4" fmla="*/ 280 w 346"/>
                  <a:gd name="T5" fmla="*/ 412 h 616"/>
                  <a:gd name="T6" fmla="*/ 232 w 346"/>
                  <a:gd name="T7" fmla="*/ 260 h 616"/>
                  <a:gd name="T8" fmla="*/ 80 w 346"/>
                  <a:gd name="T9" fmla="*/ 92 h 616"/>
                  <a:gd name="T10" fmla="*/ 0 w 346"/>
                  <a:gd name="T11" fmla="*/ 32 h 616"/>
                  <a:gd name="T12" fmla="*/ 200 w 346"/>
                  <a:gd name="T13" fmla="*/ 132 h 616"/>
                  <a:gd name="T14" fmla="*/ 340 w 346"/>
                  <a:gd name="T15" fmla="*/ 448 h 616"/>
                  <a:gd name="T16" fmla="*/ 304 w 346"/>
                  <a:gd name="T17" fmla="*/ 616 h 6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46"/>
                  <a:gd name="T28" fmla="*/ 0 h 616"/>
                  <a:gd name="T29" fmla="*/ 346 w 346"/>
                  <a:gd name="T30" fmla="*/ 616 h 61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46" h="616">
                    <a:moveTo>
                      <a:pt x="304" y="616"/>
                    </a:moveTo>
                    <a:cubicBezTo>
                      <a:pt x="276" y="580"/>
                      <a:pt x="309" y="515"/>
                      <a:pt x="300" y="464"/>
                    </a:cubicBezTo>
                    <a:cubicBezTo>
                      <a:pt x="297" y="445"/>
                      <a:pt x="285" y="430"/>
                      <a:pt x="280" y="412"/>
                    </a:cubicBezTo>
                    <a:cubicBezTo>
                      <a:pt x="264" y="354"/>
                      <a:pt x="258" y="308"/>
                      <a:pt x="232" y="260"/>
                    </a:cubicBezTo>
                    <a:cubicBezTo>
                      <a:pt x="197" y="196"/>
                      <a:pt x="138" y="127"/>
                      <a:pt x="80" y="92"/>
                    </a:cubicBezTo>
                    <a:cubicBezTo>
                      <a:pt x="53" y="76"/>
                      <a:pt x="6" y="77"/>
                      <a:pt x="0" y="32"/>
                    </a:cubicBezTo>
                    <a:cubicBezTo>
                      <a:pt x="46" y="0"/>
                      <a:pt x="161" y="84"/>
                      <a:pt x="200" y="132"/>
                    </a:cubicBezTo>
                    <a:cubicBezTo>
                      <a:pt x="269" y="217"/>
                      <a:pt x="332" y="346"/>
                      <a:pt x="340" y="448"/>
                    </a:cubicBezTo>
                    <a:cubicBezTo>
                      <a:pt x="345" y="509"/>
                      <a:pt x="346" y="588"/>
                      <a:pt x="304" y="616"/>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1" name="Freeform 590"/>
              <p:cNvSpPr>
                <a:spLocks/>
              </p:cNvSpPr>
              <p:nvPr/>
            </p:nvSpPr>
            <p:spPr bwMode="auto">
              <a:xfrm>
                <a:off x="6585" y="1680"/>
                <a:ext cx="663" cy="993"/>
              </a:xfrm>
              <a:custGeom>
                <a:avLst/>
                <a:gdLst>
                  <a:gd name="T0" fmla="*/ 276 w 281"/>
                  <a:gd name="T1" fmla="*/ 0 h 420"/>
                  <a:gd name="T2" fmla="*/ 184 w 281"/>
                  <a:gd name="T3" fmla="*/ 116 h 420"/>
                  <a:gd name="T4" fmla="*/ 100 w 281"/>
                  <a:gd name="T5" fmla="*/ 244 h 420"/>
                  <a:gd name="T6" fmla="*/ 8 w 281"/>
                  <a:gd name="T7" fmla="*/ 420 h 420"/>
                  <a:gd name="T8" fmla="*/ 48 w 281"/>
                  <a:gd name="T9" fmla="*/ 268 h 420"/>
                  <a:gd name="T10" fmla="*/ 108 w 281"/>
                  <a:gd name="T11" fmla="*/ 128 h 420"/>
                  <a:gd name="T12" fmla="*/ 268 w 281"/>
                  <a:gd name="T13" fmla="*/ 0 h 420"/>
                  <a:gd name="T14" fmla="*/ 276 w 281"/>
                  <a:gd name="T15" fmla="*/ 0 h 420"/>
                  <a:gd name="T16" fmla="*/ 0 60000 65536"/>
                  <a:gd name="T17" fmla="*/ 0 60000 65536"/>
                  <a:gd name="T18" fmla="*/ 0 60000 65536"/>
                  <a:gd name="T19" fmla="*/ 0 60000 65536"/>
                  <a:gd name="T20" fmla="*/ 0 60000 65536"/>
                  <a:gd name="T21" fmla="*/ 0 60000 65536"/>
                  <a:gd name="T22" fmla="*/ 0 60000 65536"/>
                  <a:gd name="T23" fmla="*/ 0 60000 65536"/>
                  <a:gd name="T24" fmla="*/ 0 w 281"/>
                  <a:gd name="T25" fmla="*/ 0 h 420"/>
                  <a:gd name="T26" fmla="*/ 281 w 281"/>
                  <a:gd name="T27" fmla="*/ 420 h 4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1" h="420">
                    <a:moveTo>
                      <a:pt x="276" y="0"/>
                    </a:moveTo>
                    <a:cubicBezTo>
                      <a:pt x="281" y="60"/>
                      <a:pt x="217" y="82"/>
                      <a:pt x="184" y="116"/>
                    </a:cubicBezTo>
                    <a:cubicBezTo>
                      <a:pt x="151" y="150"/>
                      <a:pt x="120" y="196"/>
                      <a:pt x="100" y="244"/>
                    </a:cubicBezTo>
                    <a:cubicBezTo>
                      <a:pt x="74" y="306"/>
                      <a:pt x="67" y="380"/>
                      <a:pt x="8" y="420"/>
                    </a:cubicBezTo>
                    <a:cubicBezTo>
                      <a:pt x="0" y="366"/>
                      <a:pt x="29" y="315"/>
                      <a:pt x="48" y="268"/>
                    </a:cubicBezTo>
                    <a:cubicBezTo>
                      <a:pt x="67" y="221"/>
                      <a:pt x="83" y="167"/>
                      <a:pt x="108" y="128"/>
                    </a:cubicBezTo>
                    <a:cubicBezTo>
                      <a:pt x="139" y="81"/>
                      <a:pt x="220" y="27"/>
                      <a:pt x="268" y="0"/>
                    </a:cubicBezTo>
                    <a:cubicBezTo>
                      <a:pt x="271" y="0"/>
                      <a:pt x="273" y="0"/>
                      <a:pt x="276"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2" name="Freeform 591"/>
              <p:cNvSpPr>
                <a:spLocks/>
              </p:cNvSpPr>
              <p:nvPr/>
            </p:nvSpPr>
            <p:spPr bwMode="auto">
              <a:xfrm>
                <a:off x="6792" y="1758"/>
                <a:ext cx="1637" cy="1961"/>
              </a:xfrm>
              <a:custGeom>
                <a:avLst/>
                <a:gdLst>
                  <a:gd name="T0" fmla="*/ 632 w 693"/>
                  <a:gd name="T1" fmla="*/ 363 h 830"/>
                  <a:gd name="T2" fmla="*/ 444 w 693"/>
                  <a:gd name="T3" fmla="*/ 79 h 830"/>
                  <a:gd name="T4" fmla="*/ 260 w 693"/>
                  <a:gd name="T5" fmla="*/ 151 h 830"/>
                  <a:gd name="T6" fmla="*/ 232 w 693"/>
                  <a:gd name="T7" fmla="*/ 187 h 830"/>
                  <a:gd name="T8" fmla="*/ 168 w 693"/>
                  <a:gd name="T9" fmla="*/ 263 h 830"/>
                  <a:gd name="T10" fmla="*/ 524 w 693"/>
                  <a:gd name="T11" fmla="*/ 131 h 830"/>
                  <a:gd name="T12" fmla="*/ 544 w 693"/>
                  <a:gd name="T13" fmla="*/ 571 h 830"/>
                  <a:gd name="T14" fmla="*/ 376 w 693"/>
                  <a:gd name="T15" fmla="*/ 763 h 830"/>
                  <a:gd name="T16" fmla="*/ 304 w 693"/>
                  <a:gd name="T17" fmla="*/ 795 h 830"/>
                  <a:gd name="T18" fmla="*/ 236 w 693"/>
                  <a:gd name="T19" fmla="*/ 819 h 830"/>
                  <a:gd name="T20" fmla="*/ 384 w 693"/>
                  <a:gd name="T21" fmla="*/ 703 h 830"/>
                  <a:gd name="T22" fmla="*/ 528 w 693"/>
                  <a:gd name="T23" fmla="*/ 415 h 830"/>
                  <a:gd name="T24" fmla="*/ 520 w 693"/>
                  <a:gd name="T25" fmla="*/ 191 h 830"/>
                  <a:gd name="T26" fmla="*/ 340 w 693"/>
                  <a:gd name="T27" fmla="*/ 167 h 830"/>
                  <a:gd name="T28" fmla="*/ 260 w 693"/>
                  <a:gd name="T29" fmla="*/ 255 h 830"/>
                  <a:gd name="T30" fmla="*/ 200 w 693"/>
                  <a:gd name="T31" fmla="*/ 307 h 830"/>
                  <a:gd name="T32" fmla="*/ 184 w 693"/>
                  <a:gd name="T33" fmla="*/ 431 h 830"/>
                  <a:gd name="T34" fmla="*/ 116 w 693"/>
                  <a:gd name="T35" fmla="*/ 571 h 830"/>
                  <a:gd name="T36" fmla="*/ 0 w 693"/>
                  <a:gd name="T37" fmla="*/ 651 h 830"/>
                  <a:gd name="T38" fmla="*/ 84 w 693"/>
                  <a:gd name="T39" fmla="*/ 527 h 830"/>
                  <a:gd name="T40" fmla="*/ 124 w 693"/>
                  <a:gd name="T41" fmla="*/ 355 h 830"/>
                  <a:gd name="T42" fmla="*/ 124 w 693"/>
                  <a:gd name="T43" fmla="*/ 223 h 830"/>
                  <a:gd name="T44" fmla="*/ 248 w 693"/>
                  <a:gd name="T45" fmla="*/ 103 h 830"/>
                  <a:gd name="T46" fmla="*/ 644 w 693"/>
                  <a:gd name="T47" fmla="*/ 171 h 830"/>
                  <a:gd name="T48" fmla="*/ 632 w 693"/>
                  <a:gd name="T49" fmla="*/ 363 h 8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3"/>
                  <a:gd name="T76" fmla="*/ 0 h 830"/>
                  <a:gd name="T77" fmla="*/ 693 w 693"/>
                  <a:gd name="T78" fmla="*/ 830 h 83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3" h="830">
                    <a:moveTo>
                      <a:pt x="632" y="363"/>
                    </a:moveTo>
                    <a:cubicBezTo>
                      <a:pt x="628" y="214"/>
                      <a:pt x="580" y="83"/>
                      <a:pt x="444" y="79"/>
                    </a:cubicBezTo>
                    <a:cubicBezTo>
                      <a:pt x="376" y="77"/>
                      <a:pt x="304" y="110"/>
                      <a:pt x="260" y="151"/>
                    </a:cubicBezTo>
                    <a:cubicBezTo>
                      <a:pt x="249" y="161"/>
                      <a:pt x="244" y="175"/>
                      <a:pt x="232" y="187"/>
                    </a:cubicBezTo>
                    <a:cubicBezTo>
                      <a:pt x="209" y="209"/>
                      <a:pt x="160" y="222"/>
                      <a:pt x="168" y="263"/>
                    </a:cubicBezTo>
                    <a:cubicBezTo>
                      <a:pt x="253" y="221"/>
                      <a:pt x="372" y="31"/>
                      <a:pt x="524" y="131"/>
                    </a:cubicBezTo>
                    <a:cubicBezTo>
                      <a:pt x="621" y="195"/>
                      <a:pt x="594" y="461"/>
                      <a:pt x="544" y="571"/>
                    </a:cubicBezTo>
                    <a:cubicBezTo>
                      <a:pt x="509" y="649"/>
                      <a:pt x="440" y="726"/>
                      <a:pt x="376" y="763"/>
                    </a:cubicBezTo>
                    <a:cubicBezTo>
                      <a:pt x="354" y="776"/>
                      <a:pt x="327" y="783"/>
                      <a:pt x="304" y="795"/>
                    </a:cubicBezTo>
                    <a:cubicBezTo>
                      <a:pt x="283" y="806"/>
                      <a:pt x="262" y="830"/>
                      <a:pt x="236" y="819"/>
                    </a:cubicBezTo>
                    <a:cubicBezTo>
                      <a:pt x="260" y="744"/>
                      <a:pt x="331" y="743"/>
                      <a:pt x="384" y="703"/>
                    </a:cubicBezTo>
                    <a:cubicBezTo>
                      <a:pt x="465" y="641"/>
                      <a:pt x="514" y="548"/>
                      <a:pt x="528" y="415"/>
                    </a:cubicBezTo>
                    <a:cubicBezTo>
                      <a:pt x="536" y="339"/>
                      <a:pt x="562" y="251"/>
                      <a:pt x="520" y="191"/>
                    </a:cubicBezTo>
                    <a:cubicBezTo>
                      <a:pt x="484" y="140"/>
                      <a:pt x="396" y="135"/>
                      <a:pt x="340" y="167"/>
                    </a:cubicBezTo>
                    <a:cubicBezTo>
                      <a:pt x="309" y="184"/>
                      <a:pt x="293" y="221"/>
                      <a:pt x="260" y="255"/>
                    </a:cubicBezTo>
                    <a:cubicBezTo>
                      <a:pt x="243" y="273"/>
                      <a:pt x="213" y="285"/>
                      <a:pt x="200" y="307"/>
                    </a:cubicBezTo>
                    <a:cubicBezTo>
                      <a:pt x="179" y="343"/>
                      <a:pt x="192" y="380"/>
                      <a:pt x="184" y="431"/>
                    </a:cubicBezTo>
                    <a:cubicBezTo>
                      <a:pt x="177" y="476"/>
                      <a:pt x="142" y="534"/>
                      <a:pt x="116" y="571"/>
                    </a:cubicBezTo>
                    <a:cubicBezTo>
                      <a:pt x="90" y="608"/>
                      <a:pt x="55" y="652"/>
                      <a:pt x="0" y="651"/>
                    </a:cubicBezTo>
                    <a:cubicBezTo>
                      <a:pt x="5" y="592"/>
                      <a:pt x="59" y="569"/>
                      <a:pt x="84" y="527"/>
                    </a:cubicBezTo>
                    <a:cubicBezTo>
                      <a:pt x="107" y="489"/>
                      <a:pt x="132" y="426"/>
                      <a:pt x="124" y="355"/>
                    </a:cubicBezTo>
                    <a:cubicBezTo>
                      <a:pt x="119" y="309"/>
                      <a:pt x="103" y="267"/>
                      <a:pt x="124" y="223"/>
                    </a:cubicBezTo>
                    <a:cubicBezTo>
                      <a:pt x="145" y="180"/>
                      <a:pt x="204" y="139"/>
                      <a:pt x="248" y="103"/>
                    </a:cubicBezTo>
                    <a:cubicBezTo>
                      <a:pt x="376" y="0"/>
                      <a:pt x="568" y="10"/>
                      <a:pt x="644" y="171"/>
                    </a:cubicBezTo>
                    <a:cubicBezTo>
                      <a:pt x="664" y="213"/>
                      <a:pt x="693" y="346"/>
                      <a:pt x="632" y="363"/>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3" name="Freeform 592"/>
              <p:cNvSpPr>
                <a:spLocks/>
              </p:cNvSpPr>
              <p:nvPr/>
            </p:nvSpPr>
            <p:spPr bwMode="auto">
              <a:xfrm>
                <a:off x="7744" y="2099"/>
                <a:ext cx="307" cy="214"/>
              </a:xfrm>
              <a:custGeom>
                <a:avLst/>
                <a:gdLst>
                  <a:gd name="T0" fmla="*/ 101 w 130"/>
                  <a:gd name="T1" fmla="*/ 91 h 91"/>
                  <a:gd name="T2" fmla="*/ 17 w 130"/>
                  <a:gd name="T3" fmla="*/ 67 h 91"/>
                  <a:gd name="T4" fmla="*/ 101 w 130"/>
                  <a:gd name="T5" fmla="*/ 91 h 91"/>
                  <a:gd name="T6" fmla="*/ 0 60000 65536"/>
                  <a:gd name="T7" fmla="*/ 0 60000 65536"/>
                  <a:gd name="T8" fmla="*/ 0 60000 65536"/>
                  <a:gd name="T9" fmla="*/ 0 w 130"/>
                  <a:gd name="T10" fmla="*/ 0 h 91"/>
                  <a:gd name="T11" fmla="*/ 130 w 130"/>
                  <a:gd name="T12" fmla="*/ 91 h 91"/>
                </a:gdLst>
                <a:ahLst/>
                <a:cxnLst>
                  <a:cxn ang="T6">
                    <a:pos x="T0" y="T1"/>
                  </a:cxn>
                  <a:cxn ang="T7">
                    <a:pos x="T2" y="T3"/>
                  </a:cxn>
                  <a:cxn ang="T8">
                    <a:pos x="T4" y="T5"/>
                  </a:cxn>
                </a:cxnLst>
                <a:rect l="T9" t="T10" r="T11" b="T12"/>
                <a:pathLst>
                  <a:path w="130" h="91">
                    <a:moveTo>
                      <a:pt x="101" y="91"/>
                    </a:moveTo>
                    <a:cubicBezTo>
                      <a:pt x="75" y="81"/>
                      <a:pt x="51" y="69"/>
                      <a:pt x="17" y="67"/>
                    </a:cubicBezTo>
                    <a:cubicBezTo>
                      <a:pt x="0" y="0"/>
                      <a:pt x="130" y="39"/>
                      <a:pt x="101" y="91"/>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4" name="Freeform 593"/>
              <p:cNvSpPr>
                <a:spLocks/>
              </p:cNvSpPr>
              <p:nvPr/>
            </p:nvSpPr>
            <p:spPr bwMode="auto">
              <a:xfrm>
                <a:off x="7222" y="2108"/>
                <a:ext cx="529" cy="621"/>
              </a:xfrm>
              <a:custGeom>
                <a:avLst/>
                <a:gdLst>
                  <a:gd name="T0" fmla="*/ 222 w 224"/>
                  <a:gd name="T1" fmla="*/ 47 h 263"/>
                  <a:gd name="T2" fmla="*/ 182 w 224"/>
                  <a:gd name="T3" fmla="*/ 79 h 263"/>
                  <a:gd name="T4" fmla="*/ 86 w 224"/>
                  <a:gd name="T5" fmla="*/ 179 h 263"/>
                  <a:gd name="T6" fmla="*/ 34 w 224"/>
                  <a:gd name="T7" fmla="*/ 263 h 263"/>
                  <a:gd name="T8" fmla="*/ 118 w 224"/>
                  <a:gd name="T9" fmla="*/ 91 h 263"/>
                  <a:gd name="T10" fmla="*/ 222 w 224"/>
                  <a:gd name="T11" fmla="*/ 47 h 263"/>
                  <a:gd name="T12" fmla="*/ 0 60000 65536"/>
                  <a:gd name="T13" fmla="*/ 0 60000 65536"/>
                  <a:gd name="T14" fmla="*/ 0 60000 65536"/>
                  <a:gd name="T15" fmla="*/ 0 60000 65536"/>
                  <a:gd name="T16" fmla="*/ 0 60000 65536"/>
                  <a:gd name="T17" fmla="*/ 0 60000 65536"/>
                  <a:gd name="T18" fmla="*/ 0 w 224"/>
                  <a:gd name="T19" fmla="*/ 0 h 263"/>
                  <a:gd name="T20" fmla="*/ 224 w 224"/>
                  <a:gd name="T21" fmla="*/ 263 h 263"/>
                </a:gdLst>
                <a:ahLst/>
                <a:cxnLst>
                  <a:cxn ang="T12">
                    <a:pos x="T0" y="T1"/>
                  </a:cxn>
                  <a:cxn ang="T13">
                    <a:pos x="T2" y="T3"/>
                  </a:cxn>
                  <a:cxn ang="T14">
                    <a:pos x="T4" y="T5"/>
                  </a:cxn>
                  <a:cxn ang="T15">
                    <a:pos x="T6" y="T7"/>
                  </a:cxn>
                  <a:cxn ang="T16">
                    <a:pos x="T8" y="T9"/>
                  </a:cxn>
                  <a:cxn ang="T17">
                    <a:pos x="T10" y="T11"/>
                  </a:cxn>
                </a:cxnLst>
                <a:rect l="T18" t="T19" r="T20" b="T21"/>
                <a:pathLst>
                  <a:path w="224" h="263">
                    <a:moveTo>
                      <a:pt x="222" y="47"/>
                    </a:moveTo>
                    <a:cubicBezTo>
                      <a:pt x="224" y="73"/>
                      <a:pt x="195" y="68"/>
                      <a:pt x="182" y="79"/>
                    </a:cubicBezTo>
                    <a:cubicBezTo>
                      <a:pt x="162" y="122"/>
                      <a:pt x="115" y="143"/>
                      <a:pt x="86" y="179"/>
                    </a:cubicBezTo>
                    <a:cubicBezTo>
                      <a:pt x="65" y="205"/>
                      <a:pt x="68" y="245"/>
                      <a:pt x="34" y="263"/>
                    </a:cubicBezTo>
                    <a:cubicBezTo>
                      <a:pt x="0" y="195"/>
                      <a:pt x="79" y="136"/>
                      <a:pt x="118" y="91"/>
                    </a:cubicBezTo>
                    <a:cubicBezTo>
                      <a:pt x="141" y="65"/>
                      <a:pt x="176" y="0"/>
                      <a:pt x="222" y="47"/>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5" name="Freeform 594"/>
              <p:cNvSpPr>
                <a:spLocks/>
              </p:cNvSpPr>
              <p:nvPr/>
            </p:nvSpPr>
            <p:spPr bwMode="auto">
              <a:xfrm>
                <a:off x="6868" y="2271"/>
                <a:ext cx="1139" cy="1498"/>
              </a:xfrm>
              <a:custGeom>
                <a:avLst/>
                <a:gdLst>
                  <a:gd name="T0" fmla="*/ 52 w 482"/>
                  <a:gd name="T1" fmla="*/ 614 h 634"/>
                  <a:gd name="T2" fmla="*/ 120 w 482"/>
                  <a:gd name="T3" fmla="*/ 562 h 634"/>
                  <a:gd name="T4" fmla="*/ 236 w 482"/>
                  <a:gd name="T5" fmla="*/ 454 h 634"/>
                  <a:gd name="T6" fmla="*/ 300 w 482"/>
                  <a:gd name="T7" fmla="*/ 430 h 634"/>
                  <a:gd name="T8" fmla="*/ 432 w 482"/>
                  <a:gd name="T9" fmla="*/ 206 h 634"/>
                  <a:gd name="T10" fmla="*/ 428 w 482"/>
                  <a:gd name="T11" fmla="*/ 162 h 634"/>
                  <a:gd name="T12" fmla="*/ 400 w 482"/>
                  <a:gd name="T13" fmla="*/ 58 h 634"/>
                  <a:gd name="T14" fmla="*/ 332 w 482"/>
                  <a:gd name="T15" fmla="*/ 130 h 634"/>
                  <a:gd name="T16" fmla="*/ 64 w 482"/>
                  <a:gd name="T17" fmla="*/ 490 h 634"/>
                  <a:gd name="T18" fmla="*/ 0 w 482"/>
                  <a:gd name="T19" fmla="*/ 506 h 634"/>
                  <a:gd name="T20" fmla="*/ 76 w 482"/>
                  <a:gd name="T21" fmla="*/ 426 h 634"/>
                  <a:gd name="T22" fmla="*/ 240 w 482"/>
                  <a:gd name="T23" fmla="*/ 146 h 634"/>
                  <a:gd name="T24" fmla="*/ 292 w 482"/>
                  <a:gd name="T25" fmla="*/ 102 h 634"/>
                  <a:gd name="T26" fmla="*/ 340 w 482"/>
                  <a:gd name="T27" fmla="*/ 38 h 634"/>
                  <a:gd name="T28" fmla="*/ 480 w 482"/>
                  <a:gd name="T29" fmla="*/ 90 h 634"/>
                  <a:gd name="T30" fmla="*/ 468 w 482"/>
                  <a:gd name="T31" fmla="*/ 166 h 634"/>
                  <a:gd name="T32" fmla="*/ 468 w 482"/>
                  <a:gd name="T33" fmla="*/ 250 h 634"/>
                  <a:gd name="T34" fmla="*/ 356 w 482"/>
                  <a:gd name="T35" fmla="*/ 450 h 634"/>
                  <a:gd name="T36" fmla="*/ 264 w 482"/>
                  <a:gd name="T37" fmla="*/ 494 h 634"/>
                  <a:gd name="T38" fmla="*/ 52 w 482"/>
                  <a:gd name="T39" fmla="*/ 614 h 6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82"/>
                  <a:gd name="T61" fmla="*/ 0 h 634"/>
                  <a:gd name="T62" fmla="*/ 482 w 482"/>
                  <a:gd name="T63" fmla="*/ 634 h 6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82" h="634">
                    <a:moveTo>
                      <a:pt x="52" y="614"/>
                    </a:moveTo>
                    <a:cubicBezTo>
                      <a:pt x="63" y="583"/>
                      <a:pt x="91" y="582"/>
                      <a:pt x="120" y="562"/>
                    </a:cubicBezTo>
                    <a:cubicBezTo>
                      <a:pt x="162" y="533"/>
                      <a:pt x="194" y="478"/>
                      <a:pt x="236" y="454"/>
                    </a:cubicBezTo>
                    <a:cubicBezTo>
                      <a:pt x="255" y="443"/>
                      <a:pt x="279" y="442"/>
                      <a:pt x="300" y="430"/>
                    </a:cubicBezTo>
                    <a:cubicBezTo>
                      <a:pt x="368" y="392"/>
                      <a:pt x="428" y="289"/>
                      <a:pt x="432" y="206"/>
                    </a:cubicBezTo>
                    <a:cubicBezTo>
                      <a:pt x="433" y="191"/>
                      <a:pt x="427" y="176"/>
                      <a:pt x="428" y="162"/>
                    </a:cubicBezTo>
                    <a:cubicBezTo>
                      <a:pt x="430" y="121"/>
                      <a:pt x="449" y="65"/>
                      <a:pt x="400" y="58"/>
                    </a:cubicBezTo>
                    <a:cubicBezTo>
                      <a:pt x="355" y="51"/>
                      <a:pt x="343" y="93"/>
                      <a:pt x="332" y="130"/>
                    </a:cubicBezTo>
                    <a:cubicBezTo>
                      <a:pt x="229" y="219"/>
                      <a:pt x="186" y="413"/>
                      <a:pt x="64" y="490"/>
                    </a:cubicBezTo>
                    <a:cubicBezTo>
                      <a:pt x="48" y="500"/>
                      <a:pt x="23" y="512"/>
                      <a:pt x="0" y="506"/>
                    </a:cubicBezTo>
                    <a:cubicBezTo>
                      <a:pt x="0" y="456"/>
                      <a:pt x="46" y="452"/>
                      <a:pt x="76" y="426"/>
                    </a:cubicBezTo>
                    <a:cubicBezTo>
                      <a:pt x="154" y="358"/>
                      <a:pt x="171" y="230"/>
                      <a:pt x="240" y="146"/>
                    </a:cubicBezTo>
                    <a:cubicBezTo>
                      <a:pt x="253" y="131"/>
                      <a:pt x="276" y="120"/>
                      <a:pt x="292" y="102"/>
                    </a:cubicBezTo>
                    <a:cubicBezTo>
                      <a:pt x="311" y="81"/>
                      <a:pt x="322" y="51"/>
                      <a:pt x="340" y="38"/>
                    </a:cubicBezTo>
                    <a:cubicBezTo>
                      <a:pt x="395" y="0"/>
                      <a:pt x="476" y="32"/>
                      <a:pt x="480" y="90"/>
                    </a:cubicBezTo>
                    <a:cubicBezTo>
                      <a:pt x="482" y="116"/>
                      <a:pt x="470" y="144"/>
                      <a:pt x="468" y="166"/>
                    </a:cubicBezTo>
                    <a:cubicBezTo>
                      <a:pt x="466" y="195"/>
                      <a:pt x="471" y="223"/>
                      <a:pt x="468" y="250"/>
                    </a:cubicBezTo>
                    <a:cubicBezTo>
                      <a:pt x="459" y="329"/>
                      <a:pt x="412" y="407"/>
                      <a:pt x="356" y="450"/>
                    </a:cubicBezTo>
                    <a:cubicBezTo>
                      <a:pt x="330" y="470"/>
                      <a:pt x="294" y="476"/>
                      <a:pt x="264" y="494"/>
                    </a:cubicBezTo>
                    <a:cubicBezTo>
                      <a:pt x="198" y="533"/>
                      <a:pt x="151" y="634"/>
                      <a:pt x="52" y="61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6" name="Freeform 595"/>
              <p:cNvSpPr>
                <a:spLocks noEditPoints="1"/>
              </p:cNvSpPr>
              <p:nvPr/>
            </p:nvSpPr>
            <p:spPr bwMode="auto">
              <a:xfrm>
                <a:off x="6896" y="2465"/>
                <a:ext cx="983" cy="1207"/>
              </a:xfrm>
              <a:custGeom>
                <a:avLst/>
                <a:gdLst>
                  <a:gd name="T0" fmla="*/ 388 w 416"/>
                  <a:gd name="T1" fmla="*/ 0 h 511"/>
                  <a:gd name="T2" fmla="*/ 380 w 416"/>
                  <a:gd name="T3" fmla="*/ 76 h 511"/>
                  <a:gd name="T4" fmla="*/ 308 w 416"/>
                  <a:gd name="T5" fmla="*/ 296 h 511"/>
                  <a:gd name="T6" fmla="*/ 160 w 416"/>
                  <a:gd name="T7" fmla="*/ 392 h 511"/>
                  <a:gd name="T8" fmla="*/ 0 w 416"/>
                  <a:gd name="T9" fmla="*/ 476 h 511"/>
                  <a:gd name="T10" fmla="*/ 76 w 416"/>
                  <a:gd name="T11" fmla="*/ 420 h 511"/>
                  <a:gd name="T12" fmla="*/ 208 w 416"/>
                  <a:gd name="T13" fmla="*/ 276 h 511"/>
                  <a:gd name="T14" fmla="*/ 344 w 416"/>
                  <a:gd name="T15" fmla="*/ 60 h 511"/>
                  <a:gd name="T16" fmla="*/ 380 w 416"/>
                  <a:gd name="T17" fmla="*/ 0 h 511"/>
                  <a:gd name="T18" fmla="*/ 388 w 416"/>
                  <a:gd name="T19" fmla="*/ 0 h 511"/>
                  <a:gd name="T20" fmla="*/ 260 w 416"/>
                  <a:gd name="T21" fmla="*/ 264 h 511"/>
                  <a:gd name="T22" fmla="*/ 344 w 416"/>
                  <a:gd name="T23" fmla="*/ 120 h 511"/>
                  <a:gd name="T24" fmla="*/ 332 w 416"/>
                  <a:gd name="T25" fmla="*/ 116 h 511"/>
                  <a:gd name="T26" fmla="*/ 260 w 416"/>
                  <a:gd name="T27" fmla="*/ 264 h 51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16"/>
                  <a:gd name="T43" fmla="*/ 0 h 511"/>
                  <a:gd name="T44" fmla="*/ 416 w 416"/>
                  <a:gd name="T45" fmla="*/ 511 h 51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16" h="511">
                    <a:moveTo>
                      <a:pt x="388" y="0"/>
                    </a:moveTo>
                    <a:cubicBezTo>
                      <a:pt x="408" y="22"/>
                      <a:pt x="388" y="57"/>
                      <a:pt x="380" y="76"/>
                    </a:cubicBezTo>
                    <a:cubicBezTo>
                      <a:pt x="416" y="121"/>
                      <a:pt x="361" y="271"/>
                      <a:pt x="308" y="296"/>
                    </a:cubicBezTo>
                    <a:cubicBezTo>
                      <a:pt x="246" y="325"/>
                      <a:pt x="203" y="342"/>
                      <a:pt x="160" y="392"/>
                    </a:cubicBezTo>
                    <a:cubicBezTo>
                      <a:pt x="130" y="426"/>
                      <a:pt x="60" y="511"/>
                      <a:pt x="0" y="476"/>
                    </a:cubicBezTo>
                    <a:cubicBezTo>
                      <a:pt x="17" y="440"/>
                      <a:pt x="50" y="439"/>
                      <a:pt x="76" y="420"/>
                    </a:cubicBezTo>
                    <a:cubicBezTo>
                      <a:pt x="106" y="399"/>
                      <a:pt x="194" y="313"/>
                      <a:pt x="208" y="276"/>
                    </a:cubicBezTo>
                    <a:cubicBezTo>
                      <a:pt x="239" y="199"/>
                      <a:pt x="278" y="107"/>
                      <a:pt x="344" y="60"/>
                    </a:cubicBezTo>
                    <a:cubicBezTo>
                      <a:pt x="351" y="35"/>
                      <a:pt x="355" y="6"/>
                      <a:pt x="380" y="0"/>
                    </a:cubicBezTo>
                    <a:cubicBezTo>
                      <a:pt x="383" y="0"/>
                      <a:pt x="385" y="0"/>
                      <a:pt x="388" y="0"/>
                    </a:cubicBezTo>
                    <a:close/>
                    <a:moveTo>
                      <a:pt x="260" y="264"/>
                    </a:moveTo>
                    <a:cubicBezTo>
                      <a:pt x="312" y="258"/>
                      <a:pt x="349" y="183"/>
                      <a:pt x="344" y="120"/>
                    </a:cubicBezTo>
                    <a:cubicBezTo>
                      <a:pt x="339" y="120"/>
                      <a:pt x="339" y="115"/>
                      <a:pt x="332" y="116"/>
                    </a:cubicBezTo>
                    <a:cubicBezTo>
                      <a:pt x="312" y="169"/>
                      <a:pt x="283" y="213"/>
                      <a:pt x="260" y="26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7" name="Freeform 596"/>
              <p:cNvSpPr>
                <a:spLocks/>
              </p:cNvSpPr>
              <p:nvPr/>
            </p:nvSpPr>
            <p:spPr bwMode="auto">
              <a:xfrm>
                <a:off x="8514" y="2502"/>
                <a:ext cx="163" cy="350"/>
              </a:xfrm>
              <a:custGeom>
                <a:avLst/>
                <a:gdLst>
                  <a:gd name="T0" fmla="*/ 39 w 69"/>
                  <a:gd name="T1" fmla="*/ 0 h 148"/>
                  <a:gd name="T2" fmla="*/ 15 w 69"/>
                  <a:gd name="T3" fmla="*/ 148 h 148"/>
                  <a:gd name="T4" fmla="*/ 39 w 69"/>
                  <a:gd name="T5" fmla="*/ 0 h 148"/>
                  <a:gd name="T6" fmla="*/ 0 60000 65536"/>
                  <a:gd name="T7" fmla="*/ 0 60000 65536"/>
                  <a:gd name="T8" fmla="*/ 0 60000 65536"/>
                  <a:gd name="T9" fmla="*/ 0 w 69"/>
                  <a:gd name="T10" fmla="*/ 0 h 148"/>
                  <a:gd name="T11" fmla="*/ 69 w 69"/>
                  <a:gd name="T12" fmla="*/ 148 h 148"/>
                </a:gdLst>
                <a:ahLst/>
                <a:cxnLst>
                  <a:cxn ang="T6">
                    <a:pos x="T0" y="T1"/>
                  </a:cxn>
                  <a:cxn ang="T7">
                    <a:pos x="T2" y="T3"/>
                  </a:cxn>
                  <a:cxn ang="T8">
                    <a:pos x="T4" y="T5"/>
                  </a:cxn>
                </a:cxnLst>
                <a:rect l="T9" t="T10" r="T11" b="T12"/>
                <a:pathLst>
                  <a:path w="69" h="148">
                    <a:moveTo>
                      <a:pt x="39" y="0"/>
                    </a:moveTo>
                    <a:cubicBezTo>
                      <a:pt x="69" y="30"/>
                      <a:pt x="53" y="134"/>
                      <a:pt x="15" y="148"/>
                    </a:cubicBezTo>
                    <a:cubicBezTo>
                      <a:pt x="13" y="103"/>
                      <a:pt x="0" y="16"/>
                      <a:pt x="39"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8" name="Freeform 597"/>
              <p:cNvSpPr>
                <a:spLocks/>
              </p:cNvSpPr>
              <p:nvPr/>
            </p:nvSpPr>
            <p:spPr bwMode="auto">
              <a:xfrm>
                <a:off x="6670" y="2538"/>
                <a:ext cx="375" cy="616"/>
              </a:xfrm>
              <a:custGeom>
                <a:avLst/>
                <a:gdLst>
                  <a:gd name="T0" fmla="*/ 140 w 159"/>
                  <a:gd name="T1" fmla="*/ 5 h 261"/>
                  <a:gd name="T2" fmla="*/ 112 w 159"/>
                  <a:gd name="T3" fmla="*/ 157 h 261"/>
                  <a:gd name="T4" fmla="*/ 20 w 159"/>
                  <a:gd name="T5" fmla="*/ 261 h 261"/>
                  <a:gd name="T6" fmla="*/ 120 w 159"/>
                  <a:gd name="T7" fmla="*/ 13 h 261"/>
                  <a:gd name="T8" fmla="*/ 128 w 159"/>
                  <a:gd name="T9" fmla="*/ 1 h 261"/>
                  <a:gd name="T10" fmla="*/ 140 w 159"/>
                  <a:gd name="T11" fmla="*/ 5 h 261"/>
                  <a:gd name="T12" fmla="*/ 0 60000 65536"/>
                  <a:gd name="T13" fmla="*/ 0 60000 65536"/>
                  <a:gd name="T14" fmla="*/ 0 60000 65536"/>
                  <a:gd name="T15" fmla="*/ 0 60000 65536"/>
                  <a:gd name="T16" fmla="*/ 0 60000 65536"/>
                  <a:gd name="T17" fmla="*/ 0 60000 65536"/>
                  <a:gd name="T18" fmla="*/ 0 w 159"/>
                  <a:gd name="T19" fmla="*/ 0 h 261"/>
                  <a:gd name="T20" fmla="*/ 159 w 159"/>
                  <a:gd name="T21" fmla="*/ 261 h 261"/>
                </a:gdLst>
                <a:ahLst/>
                <a:cxnLst>
                  <a:cxn ang="T12">
                    <a:pos x="T0" y="T1"/>
                  </a:cxn>
                  <a:cxn ang="T13">
                    <a:pos x="T2" y="T3"/>
                  </a:cxn>
                  <a:cxn ang="T14">
                    <a:pos x="T4" y="T5"/>
                  </a:cxn>
                  <a:cxn ang="T15">
                    <a:pos x="T6" y="T7"/>
                  </a:cxn>
                  <a:cxn ang="T16">
                    <a:pos x="T8" y="T9"/>
                  </a:cxn>
                  <a:cxn ang="T17">
                    <a:pos x="T10" y="T11"/>
                  </a:cxn>
                </a:cxnLst>
                <a:rect l="T18" t="T19" r="T20" b="T21"/>
                <a:pathLst>
                  <a:path w="159" h="261">
                    <a:moveTo>
                      <a:pt x="140" y="5"/>
                    </a:moveTo>
                    <a:cubicBezTo>
                      <a:pt x="159" y="62"/>
                      <a:pt x="137" y="118"/>
                      <a:pt x="112" y="157"/>
                    </a:cubicBezTo>
                    <a:cubicBezTo>
                      <a:pt x="87" y="195"/>
                      <a:pt x="54" y="238"/>
                      <a:pt x="20" y="261"/>
                    </a:cubicBezTo>
                    <a:cubicBezTo>
                      <a:pt x="0" y="156"/>
                      <a:pt x="106" y="110"/>
                      <a:pt x="120" y="13"/>
                    </a:cubicBezTo>
                    <a:cubicBezTo>
                      <a:pt x="122" y="8"/>
                      <a:pt x="127" y="7"/>
                      <a:pt x="128" y="1"/>
                    </a:cubicBezTo>
                    <a:cubicBezTo>
                      <a:pt x="135" y="0"/>
                      <a:pt x="135" y="5"/>
                      <a:pt x="140" y="5"/>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499" name="Freeform 598"/>
              <p:cNvSpPr>
                <a:spLocks/>
              </p:cNvSpPr>
              <p:nvPr/>
            </p:nvSpPr>
            <p:spPr bwMode="auto">
              <a:xfrm>
                <a:off x="7425" y="2937"/>
                <a:ext cx="1198" cy="1210"/>
              </a:xfrm>
              <a:custGeom>
                <a:avLst/>
                <a:gdLst>
                  <a:gd name="T0" fmla="*/ 492 w 507"/>
                  <a:gd name="T1" fmla="*/ 0 h 512"/>
                  <a:gd name="T2" fmla="*/ 444 w 507"/>
                  <a:gd name="T3" fmla="*/ 188 h 512"/>
                  <a:gd name="T4" fmla="*/ 328 w 507"/>
                  <a:gd name="T5" fmla="*/ 324 h 512"/>
                  <a:gd name="T6" fmla="*/ 160 w 507"/>
                  <a:gd name="T7" fmla="*/ 396 h 512"/>
                  <a:gd name="T8" fmla="*/ 316 w 507"/>
                  <a:gd name="T9" fmla="*/ 360 h 512"/>
                  <a:gd name="T10" fmla="*/ 124 w 507"/>
                  <a:gd name="T11" fmla="*/ 444 h 512"/>
                  <a:gd name="T12" fmla="*/ 0 w 507"/>
                  <a:gd name="T13" fmla="*/ 496 h 512"/>
                  <a:gd name="T14" fmla="*/ 56 w 507"/>
                  <a:gd name="T15" fmla="*/ 444 h 512"/>
                  <a:gd name="T16" fmla="*/ 136 w 507"/>
                  <a:gd name="T17" fmla="*/ 356 h 512"/>
                  <a:gd name="T18" fmla="*/ 332 w 507"/>
                  <a:gd name="T19" fmla="*/ 272 h 512"/>
                  <a:gd name="T20" fmla="*/ 472 w 507"/>
                  <a:gd name="T21" fmla="*/ 16 h 512"/>
                  <a:gd name="T22" fmla="*/ 480 w 507"/>
                  <a:gd name="T23" fmla="*/ 0 h 512"/>
                  <a:gd name="T24" fmla="*/ 492 w 507"/>
                  <a:gd name="T25" fmla="*/ 0 h 51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7"/>
                  <a:gd name="T40" fmla="*/ 0 h 512"/>
                  <a:gd name="T41" fmla="*/ 507 w 507"/>
                  <a:gd name="T42" fmla="*/ 512 h 51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7" h="512">
                    <a:moveTo>
                      <a:pt x="492" y="0"/>
                    </a:moveTo>
                    <a:cubicBezTo>
                      <a:pt x="507" y="67"/>
                      <a:pt x="473" y="136"/>
                      <a:pt x="444" y="188"/>
                    </a:cubicBezTo>
                    <a:cubicBezTo>
                      <a:pt x="415" y="240"/>
                      <a:pt x="380" y="296"/>
                      <a:pt x="328" y="324"/>
                    </a:cubicBezTo>
                    <a:cubicBezTo>
                      <a:pt x="274" y="354"/>
                      <a:pt x="207" y="350"/>
                      <a:pt x="160" y="396"/>
                    </a:cubicBezTo>
                    <a:cubicBezTo>
                      <a:pt x="219" y="409"/>
                      <a:pt x="271" y="361"/>
                      <a:pt x="316" y="360"/>
                    </a:cubicBezTo>
                    <a:cubicBezTo>
                      <a:pt x="311" y="453"/>
                      <a:pt x="194" y="419"/>
                      <a:pt x="124" y="444"/>
                    </a:cubicBezTo>
                    <a:cubicBezTo>
                      <a:pt x="78" y="460"/>
                      <a:pt x="50" y="512"/>
                      <a:pt x="0" y="496"/>
                    </a:cubicBezTo>
                    <a:cubicBezTo>
                      <a:pt x="5" y="460"/>
                      <a:pt x="37" y="460"/>
                      <a:pt x="56" y="444"/>
                    </a:cubicBezTo>
                    <a:cubicBezTo>
                      <a:pt x="87" y="419"/>
                      <a:pt x="107" y="378"/>
                      <a:pt x="136" y="356"/>
                    </a:cubicBezTo>
                    <a:cubicBezTo>
                      <a:pt x="198" y="310"/>
                      <a:pt x="277" y="314"/>
                      <a:pt x="332" y="272"/>
                    </a:cubicBezTo>
                    <a:cubicBezTo>
                      <a:pt x="418" y="206"/>
                      <a:pt x="424" y="122"/>
                      <a:pt x="472" y="16"/>
                    </a:cubicBezTo>
                    <a:cubicBezTo>
                      <a:pt x="474" y="12"/>
                      <a:pt x="475" y="5"/>
                      <a:pt x="480" y="0"/>
                    </a:cubicBezTo>
                    <a:cubicBezTo>
                      <a:pt x="484" y="0"/>
                      <a:pt x="488" y="0"/>
                      <a:pt x="492"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500" name="Freeform 599"/>
              <p:cNvSpPr>
                <a:spLocks/>
              </p:cNvSpPr>
              <p:nvPr/>
            </p:nvSpPr>
            <p:spPr bwMode="auto">
              <a:xfrm>
                <a:off x="8219" y="2956"/>
                <a:ext cx="721" cy="869"/>
              </a:xfrm>
              <a:custGeom>
                <a:avLst/>
                <a:gdLst>
                  <a:gd name="T0" fmla="*/ 288 w 305"/>
                  <a:gd name="T1" fmla="*/ 4 h 368"/>
                  <a:gd name="T2" fmla="*/ 220 w 305"/>
                  <a:gd name="T3" fmla="*/ 196 h 368"/>
                  <a:gd name="T4" fmla="*/ 152 w 305"/>
                  <a:gd name="T5" fmla="*/ 236 h 368"/>
                  <a:gd name="T6" fmla="*/ 0 w 305"/>
                  <a:gd name="T7" fmla="*/ 348 h 368"/>
                  <a:gd name="T8" fmla="*/ 52 w 305"/>
                  <a:gd name="T9" fmla="*/ 292 h 368"/>
                  <a:gd name="T10" fmla="*/ 172 w 305"/>
                  <a:gd name="T11" fmla="*/ 76 h 368"/>
                  <a:gd name="T12" fmla="*/ 208 w 305"/>
                  <a:gd name="T13" fmla="*/ 4 h 368"/>
                  <a:gd name="T14" fmla="*/ 176 w 305"/>
                  <a:gd name="T15" fmla="*/ 164 h 368"/>
                  <a:gd name="T16" fmla="*/ 276 w 305"/>
                  <a:gd name="T17" fmla="*/ 0 h 368"/>
                  <a:gd name="T18" fmla="*/ 288 w 305"/>
                  <a:gd name="T19" fmla="*/ 4 h 3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5"/>
                  <a:gd name="T31" fmla="*/ 0 h 368"/>
                  <a:gd name="T32" fmla="*/ 305 w 305"/>
                  <a:gd name="T33" fmla="*/ 368 h 3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5" h="368">
                    <a:moveTo>
                      <a:pt x="288" y="4"/>
                    </a:moveTo>
                    <a:cubicBezTo>
                      <a:pt x="305" y="75"/>
                      <a:pt x="265" y="155"/>
                      <a:pt x="220" y="196"/>
                    </a:cubicBezTo>
                    <a:cubicBezTo>
                      <a:pt x="202" y="213"/>
                      <a:pt x="173" y="218"/>
                      <a:pt x="152" y="236"/>
                    </a:cubicBezTo>
                    <a:cubicBezTo>
                      <a:pt x="106" y="276"/>
                      <a:pt x="76" y="368"/>
                      <a:pt x="0" y="348"/>
                    </a:cubicBezTo>
                    <a:cubicBezTo>
                      <a:pt x="0" y="310"/>
                      <a:pt x="31" y="310"/>
                      <a:pt x="52" y="292"/>
                    </a:cubicBezTo>
                    <a:cubicBezTo>
                      <a:pt x="106" y="246"/>
                      <a:pt x="151" y="153"/>
                      <a:pt x="172" y="76"/>
                    </a:cubicBezTo>
                    <a:cubicBezTo>
                      <a:pt x="179" y="52"/>
                      <a:pt x="177" y="14"/>
                      <a:pt x="208" y="4"/>
                    </a:cubicBezTo>
                    <a:cubicBezTo>
                      <a:pt x="247" y="48"/>
                      <a:pt x="187" y="118"/>
                      <a:pt x="176" y="164"/>
                    </a:cubicBezTo>
                    <a:cubicBezTo>
                      <a:pt x="233" y="149"/>
                      <a:pt x="235" y="44"/>
                      <a:pt x="276" y="0"/>
                    </a:cubicBezTo>
                    <a:cubicBezTo>
                      <a:pt x="279" y="2"/>
                      <a:pt x="283" y="4"/>
                      <a:pt x="288" y="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501" name="Freeform 600"/>
              <p:cNvSpPr>
                <a:spLocks/>
              </p:cNvSpPr>
              <p:nvPr/>
            </p:nvSpPr>
            <p:spPr bwMode="auto">
              <a:xfrm>
                <a:off x="8059" y="3410"/>
                <a:ext cx="788" cy="614"/>
              </a:xfrm>
              <a:custGeom>
                <a:avLst/>
                <a:gdLst>
                  <a:gd name="T0" fmla="*/ 328 w 334"/>
                  <a:gd name="T1" fmla="*/ 0 h 260"/>
                  <a:gd name="T2" fmla="*/ 252 w 334"/>
                  <a:gd name="T3" fmla="*/ 100 h 260"/>
                  <a:gd name="T4" fmla="*/ 288 w 334"/>
                  <a:gd name="T5" fmla="*/ 92 h 260"/>
                  <a:gd name="T6" fmla="*/ 252 w 334"/>
                  <a:gd name="T7" fmla="*/ 148 h 260"/>
                  <a:gd name="T8" fmla="*/ 0 w 334"/>
                  <a:gd name="T9" fmla="*/ 260 h 260"/>
                  <a:gd name="T10" fmla="*/ 92 w 334"/>
                  <a:gd name="T11" fmla="*/ 188 h 260"/>
                  <a:gd name="T12" fmla="*/ 196 w 334"/>
                  <a:gd name="T13" fmla="*/ 120 h 260"/>
                  <a:gd name="T14" fmla="*/ 316 w 334"/>
                  <a:gd name="T15" fmla="*/ 0 h 260"/>
                  <a:gd name="T16" fmla="*/ 328 w 334"/>
                  <a:gd name="T17" fmla="*/ 0 h 2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4"/>
                  <a:gd name="T28" fmla="*/ 0 h 260"/>
                  <a:gd name="T29" fmla="*/ 334 w 334"/>
                  <a:gd name="T30" fmla="*/ 260 h 26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4" h="260">
                    <a:moveTo>
                      <a:pt x="328" y="0"/>
                    </a:moveTo>
                    <a:cubicBezTo>
                      <a:pt x="334" y="49"/>
                      <a:pt x="277" y="69"/>
                      <a:pt x="252" y="100"/>
                    </a:cubicBezTo>
                    <a:cubicBezTo>
                      <a:pt x="263" y="112"/>
                      <a:pt x="269" y="85"/>
                      <a:pt x="288" y="92"/>
                    </a:cubicBezTo>
                    <a:cubicBezTo>
                      <a:pt x="289" y="123"/>
                      <a:pt x="264" y="129"/>
                      <a:pt x="252" y="148"/>
                    </a:cubicBezTo>
                    <a:cubicBezTo>
                      <a:pt x="148" y="163"/>
                      <a:pt x="101" y="255"/>
                      <a:pt x="0" y="260"/>
                    </a:cubicBezTo>
                    <a:cubicBezTo>
                      <a:pt x="16" y="222"/>
                      <a:pt x="60" y="207"/>
                      <a:pt x="92" y="188"/>
                    </a:cubicBezTo>
                    <a:cubicBezTo>
                      <a:pt x="126" y="168"/>
                      <a:pt x="168" y="148"/>
                      <a:pt x="196" y="120"/>
                    </a:cubicBezTo>
                    <a:cubicBezTo>
                      <a:pt x="235" y="82"/>
                      <a:pt x="259" y="24"/>
                      <a:pt x="316" y="0"/>
                    </a:cubicBezTo>
                    <a:cubicBezTo>
                      <a:pt x="320" y="0"/>
                      <a:pt x="324" y="0"/>
                      <a:pt x="328" y="0"/>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502" name="Freeform 601"/>
              <p:cNvSpPr>
                <a:spLocks/>
              </p:cNvSpPr>
              <p:nvPr/>
            </p:nvSpPr>
            <p:spPr bwMode="auto">
              <a:xfrm>
                <a:off x="7227" y="3870"/>
                <a:ext cx="321" cy="210"/>
              </a:xfrm>
              <a:custGeom>
                <a:avLst/>
                <a:gdLst>
                  <a:gd name="T0" fmla="*/ 136 w 136"/>
                  <a:gd name="T1" fmla="*/ 9 h 89"/>
                  <a:gd name="T2" fmla="*/ 0 w 136"/>
                  <a:gd name="T3" fmla="*/ 53 h 89"/>
                  <a:gd name="T4" fmla="*/ 136 w 136"/>
                  <a:gd name="T5" fmla="*/ 9 h 89"/>
                  <a:gd name="T6" fmla="*/ 0 60000 65536"/>
                  <a:gd name="T7" fmla="*/ 0 60000 65536"/>
                  <a:gd name="T8" fmla="*/ 0 60000 65536"/>
                  <a:gd name="T9" fmla="*/ 0 w 136"/>
                  <a:gd name="T10" fmla="*/ 0 h 89"/>
                  <a:gd name="T11" fmla="*/ 136 w 136"/>
                  <a:gd name="T12" fmla="*/ 89 h 89"/>
                </a:gdLst>
                <a:ahLst/>
                <a:cxnLst>
                  <a:cxn ang="T6">
                    <a:pos x="T0" y="T1"/>
                  </a:cxn>
                  <a:cxn ang="T7">
                    <a:pos x="T2" y="T3"/>
                  </a:cxn>
                  <a:cxn ang="T8">
                    <a:pos x="T4" y="T5"/>
                  </a:cxn>
                </a:cxnLst>
                <a:rect l="T9" t="T10" r="T11" b="T12"/>
                <a:pathLst>
                  <a:path w="136" h="89">
                    <a:moveTo>
                      <a:pt x="136" y="9"/>
                    </a:moveTo>
                    <a:cubicBezTo>
                      <a:pt x="122" y="49"/>
                      <a:pt x="38" y="89"/>
                      <a:pt x="0" y="53"/>
                    </a:cubicBezTo>
                    <a:cubicBezTo>
                      <a:pt x="9" y="6"/>
                      <a:pt x="98" y="0"/>
                      <a:pt x="136" y="9"/>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sp>
            <p:nvSpPr>
              <p:cNvPr id="503" name="Freeform 602"/>
              <p:cNvSpPr>
                <a:spLocks/>
              </p:cNvSpPr>
              <p:nvPr/>
            </p:nvSpPr>
            <p:spPr bwMode="auto">
              <a:xfrm>
                <a:off x="7593" y="3976"/>
                <a:ext cx="333" cy="152"/>
              </a:xfrm>
              <a:custGeom>
                <a:avLst/>
                <a:gdLst>
                  <a:gd name="T0" fmla="*/ 77 w 141"/>
                  <a:gd name="T1" fmla="*/ 64 h 64"/>
                  <a:gd name="T2" fmla="*/ 37 w 141"/>
                  <a:gd name="T3" fmla="*/ 64 h 64"/>
                  <a:gd name="T4" fmla="*/ 141 w 141"/>
                  <a:gd name="T5" fmla="*/ 24 h 64"/>
                  <a:gd name="T6" fmla="*/ 77 w 141"/>
                  <a:gd name="T7" fmla="*/ 64 h 64"/>
                  <a:gd name="T8" fmla="*/ 0 60000 65536"/>
                  <a:gd name="T9" fmla="*/ 0 60000 65536"/>
                  <a:gd name="T10" fmla="*/ 0 60000 65536"/>
                  <a:gd name="T11" fmla="*/ 0 60000 65536"/>
                  <a:gd name="T12" fmla="*/ 0 w 141"/>
                  <a:gd name="T13" fmla="*/ 0 h 64"/>
                  <a:gd name="T14" fmla="*/ 141 w 141"/>
                  <a:gd name="T15" fmla="*/ 64 h 64"/>
                </a:gdLst>
                <a:ahLst/>
                <a:cxnLst>
                  <a:cxn ang="T8">
                    <a:pos x="T0" y="T1"/>
                  </a:cxn>
                  <a:cxn ang="T9">
                    <a:pos x="T2" y="T3"/>
                  </a:cxn>
                  <a:cxn ang="T10">
                    <a:pos x="T4" y="T5"/>
                  </a:cxn>
                  <a:cxn ang="T11">
                    <a:pos x="T6" y="T7"/>
                  </a:cxn>
                </a:cxnLst>
                <a:rect l="T12" t="T13" r="T14" b="T15"/>
                <a:pathLst>
                  <a:path w="141" h="64">
                    <a:moveTo>
                      <a:pt x="77" y="64"/>
                    </a:moveTo>
                    <a:cubicBezTo>
                      <a:pt x="64" y="64"/>
                      <a:pt x="50" y="64"/>
                      <a:pt x="37" y="64"/>
                    </a:cubicBezTo>
                    <a:cubicBezTo>
                      <a:pt x="0" y="28"/>
                      <a:pt x="107" y="0"/>
                      <a:pt x="141" y="24"/>
                    </a:cubicBezTo>
                    <a:cubicBezTo>
                      <a:pt x="135" y="53"/>
                      <a:pt x="101" y="53"/>
                      <a:pt x="77" y="64"/>
                    </a:cubicBezTo>
                    <a:close/>
                  </a:path>
                </a:pathLst>
              </a:custGeom>
              <a:grpFill/>
              <a:ln w="25400" cap="flat" cmpd="sng" algn="ctr">
                <a:noFill/>
                <a:prstDash val="solid"/>
              </a:ln>
              <a:effectLst/>
            </p:spPr>
            <p:txBody>
              <a:bodyPr lIns="91420" tIns="45710" rIns="91420" bIns="45710" rtlCol="0" anchor="ctr">
                <a:noAutofit/>
              </a:bodyPr>
              <a:lstStyle/>
              <a:p>
                <a:pPr marL="0" marR="0" lvl="0" indent="0" algn="ctr" defTabSz="456706"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dirty="0" smtClean="0">
                  <a:ln>
                    <a:noFill/>
                  </a:ln>
                  <a:solidFill>
                    <a:srgbClr val="58585B">
                      <a:lumMod val="50000"/>
                    </a:srgbClr>
                  </a:solidFill>
                  <a:effectLst/>
                  <a:uLnTx/>
                  <a:uFillTx/>
                  <a:ea typeface="ＭＳ Ｐゴシック" pitchFamily="34" charset="-128"/>
                </a:endParaRPr>
              </a:p>
            </p:txBody>
          </p:sp>
        </p:grpSp>
      </p:grpSp>
    </p:spTree>
    <p:extLst>
      <p:ext uri="{BB962C8B-B14F-4D97-AF65-F5344CB8AC3E}">
        <p14:creationId xmlns:p14="http://schemas.microsoft.com/office/powerpoint/2010/main" val="88821004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455" y="705679"/>
            <a:ext cx="8274410" cy="1104268"/>
          </a:xfrm>
        </p:spPr>
        <p:txBody>
          <a:bodyPr/>
          <a:lstStyle/>
          <a:p>
            <a:r>
              <a:rPr lang="ja-JP" altLang="en-US" sz="4400" dirty="0" smtClean="0"/>
              <a:t>大学でのセキュリティ対策</a:t>
            </a:r>
            <a:endParaRPr lang="en-US" sz="4400" dirty="0"/>
          </a:p>
        </p:txBody>
      </p:sp>
      <p:sp>
        <p:nvSpPr>
          <p:cNvPr id="3" name="Rectangle 2"/>
          <p:cNvSpPr/>
          <p:nvPr/>
        </p:nvSpPr>
        <p:spPr>
          <a:xfrm>
            <a:off x="425455" y="1782745"/>
            <a:ext cx="8410432" cy="2554545"/>
          </a:xfrm>
          <a:prstGeom prst="rect">
            <a:avLst/>
          </a:prstGeom>
        </p:spPr>
        <p:txBody>
          <a:bodyPr wrap="square">
            <a:spAutoFit/>
          </a:bodyPr>
          <a:lstStyle/>
          <a:p>
            <a:r>
              <a:rPr lang="ja-JP" altLang="en-US" sz="3200" dirty="0" smtClean="0">
                <a:solidFill>
                  <a:srgbClr val="FFC000"/>
                </a:solidFill>
              </a:rPr>
              <a:t>最新の脅威対策だけでなく、運用負荷を大幅に削減することを意識した対策が必要。</a:t>
            </a:r>
            <a:endParaRPr lang="en-US" altLang="ja-JP" sz="3200" dirty="0" smtClean="0">
              <a:solidFill>
                <a:srgbClr val="FFC000"/>
              </a:solidFill>
            </a:endParaRPr>
          </a:p>
          <a:p>
            <a:r>
              <a:rPr lang="ja-JP" altLang="en-US" sz="3200" dirty="0" smtClean="0">
                <a:solidFill>
                  <a:srgbClr val="FFC000"/>
                </a:solidFill>
              </a:rPr>
              <a:t>より上手に守るために、複数の</a:t>
            </a:r>
            <a:r>
              <a:rPr lang="ja-JP" altLang="en-US" sz="3200" dirty="0" smtClean="0">
                <a:solidFill>
                  <a:srgbClr val="FFC000"/>
                </a:solidFill>
              </a:rPr>
              <a:t>製品、サービス</a:t>
            </a:r>
            <a:r>
              <a:rPr lang="ja-JP" altLang="en-US" sz="3200" dirty="0" smtClean="0">
                <a:solidFill>
                  <a:srgbClr val="FFC000"/>
                </a:solidFill>
              </a:rPr>
              <a:t>を組み合わせた、</a:t>
            </a:r>
            <a:r>
              <a:rPr lang="ja-JP" altLang="en-US" sz="3200" dirty="0" smtClean="0">
                <a:solidFill>
                  <a:srgbClr val="FFC000"/>
                </a:solidFill>
              </a:rPr>
              <a:t>セキュリティ ソリューション</a:t>
            </a:r>
            <a:r>
              <a:rPr lang="ja-JP" altLang="en-US" sz="3200" dirty="0" smtClean="0">
                <a:solidFill>
                  <a:srgbClr val="FFC000"/>
                </a:solidFill>
              </a:rPr>
              <a:t>として捉えていくことが重要になります。</a:t>
            </a:r>
            <a:endParaRPr lang="en-US" sz="3200" dirty="0">
              <a:solidFill>
                <a:srgbClr val="FFC000"/>
              </a:solidFill>
              <a:latin typeface="MS PGothic" charset="-128"/>
              <a:ea typeface="MS PGothic" charset="-128"/>
              <a:cs typeface="MS PGothic" charset="-128"/>
            </a:endParaRPr>
          </a:p>
        </p:txBody>
      </p:sp>
    </p:spTree>
    <p:extLst>
      <p:ext uri="{BB962C8B-B14F-4D97-AF65-F5344CB8AC3E}">
        <p14:creationId xmlns:p14="http://schemas.microsoft.com/office/powerpoint/2010/main" val="31949422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6860350"/>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455" y="1142999"/>
            <a:ext cx="8274410" cy="2920811"/>
          </a:xfrm>
        </p:spPr>
        <p:txBody>
          <a:bodyPr/>
          <a:lstStyle/>
          <a:p>
            <a:r>
              <a:rPr lang="ja-JP" altLang="en-US" sz="4400" dirty="0" smtClean="0"/>
              <a:t>現状の課題</a:t>
            </a:r>
            <a:endParaRPr lang="en-US" sz="4400" dirty="0"/>
          </a:p>
        </p:txBody>
      </p:sp>
    </p:spTree>
    <p:extLst>
      <p:ext uri="{BB962C8B-B14F-4D97-AF65-F5344CB8AC3E}">
        <p14:creationId xmlns:p14="http://schemas.microsoft.com/office/powerpoint/2010/main" val="4233181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IT</a:t>
            </a:r>
            <a:r>
              <a:rPr lang="ja-JP" altLang="en-US" dirty="0" smtClean="0"/>
              <a:t>化、セキュリティ強化に関わる課題</a:t>
            </a:r>
            <a:endParaRPr lang="en-US" dirty="0">
              <a:latin typeface="MS PGothic" charset="-128"/>
              <a:ea typeface="MS PGothic" charset="-128"/>
              <a:cs typeface="MS PGothic" charset="-128"/>
            </a:endParaRPr>
          </a:p>
        </p:txBody>
      </p:sp>
      <p:sp>
        <p:nvSpPr>
          <p:cNvPr id="4" name="TextBox 3"/>
          <p:cNvSpPr txBox="1"/>
          <p:nvPr/>
        </p:nvSpPr>
        <p:spPr>
          <a:xfrm>
            <a:off x="437766" y="1445545"/>
            <a:ext cx="8268467" cy="2985433"/>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限られた予算</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限られた予算内で、</a:t>
            </a:r>
            <a:r>
              <a:rPr lang="en-US" altLang="ja-JP" sz="2400" dirty="0" smtClean="0">
                <a:latin typeface="MS PGothic" charset="-128"/>
                <a:ea typeface="MS PGothic" charset="-128"/>
                <a:cs typeface="MS PGothic" charset="-128"/>
              </a:rPr>
              <a:t>IT</a:t>
            </a:r>
            <a:r>
              <a:rPr lang="ja-JP" altLang="en-US" sz="2400" dirty="0" smtClean="0">
                <a:latin typeface="MS PGothic" charset="-128"/>
                <a:ea typeface="MS PGothic" charset="-128"/>
                <a:cs typeface="MS PGothic" charset="-128"/>
              </a:rPr>
              <a:t>投資とセキュリティ対策を実施</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インシデントが発生したとしても、全体投資は増えない</a:t>
            </a:r>
            <a:endParaRPr lang="en-US" sz="2400" dirty="0" smtClean="0">
              <a:latin typeface="MS PGothic" charset="-128"/>
              <a:ea typeface="MS PGothic" charset="-128"/>
              <a:cs typeface="MS PGothic" charset="-128"/>
            </a:endParaRPr>
          </a:p>
          <a:p>
            <a:pPr marL="342900" indent="-342900">
              <a:spcAft>
                <a:spcPts val="0"/>
              </a:spcAft>
              <a:buFont typeface="Arial" charset="0"/>
              <a:buChar char="•"/>
            </a:pPr>
            <a:endParaRPr lang="en-US" sz="2400" dirty="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管理コストの削減</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限られた人員での管理</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既存リソースで新たな対策の管理が必要</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endParaRPr lang="en-US" altLang="ja-JP" sz="2000"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1504906715"/>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t>IT</a:t>
            </a:r>
            <a:r>
              <a:rPr lang="ja-JP" altLang="en-US" dirty="0" smtClean="0"/>
              <a:t>化、セキュリティ強化に関わる課題</a:t>
            </a:r>
            <a:endParaRPr lang="en-US" dirty="0">
              <a:latin typeface="MS PGothic" charset="-128"/>
              <a:ea typeface="MS PGothic" charset="-128"/>
              <a:cs typeface="MS PGothic" charset="-128"/>
            </a:endParaRPr>
          </a:p>
        </p:txBody>
      </p:sp>
      <p:sp>
        <p:nvSpPr>
          <p:cNvPr id="4" name="TextBox 3"/>
          <p:cNvSpPr txBox="1"/>
          <p:nvPr/>
        </p:nvSpPr>
        <p:spPr>
          <a:xfrm>
            <a:off x="437766" y="1445545"/>
            <a:ext cx="8268467" cy="2985433"/>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限られた予算</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限られた予算内で、</a:t>
            </a:r>
            <a:r>
              <a:rPr lang="en-US" altLang="ja-JP" sz="2400" dirty="0" smtClean="0">
                <a:latin typeface="MS PGothic" charset="-128"/>
                <a:ea typeface="MS PGothic" charset="-128"/>
                <a:cs typeface="MS PGothic" charset="-128"/>
              </a:rPr>
              <a:t>IT</a:t>
            </a:r>
            <a:r>
              <a:rPr lang="ja-JP" altLang="en-US" sz="2400" dirty="0" smtClean="0">
                <a:latin typeface="MS PGothic" charset="-128"/>
                <a:ea typeface="MS PGothic" charset="-128"/>
                <a:cs typeface="MS PGothic" charset="-128"/>
              </a:rPr>
              <a:t>投資とセキュリティ対策を実施</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インシデントが発生したとしても、全体投資は増えない</a:t>
            </a:r>
            <a:endParaRPr lang="en-US" sz="2400" dirty="0" smtClean="0">
              <a:latin typeface="MS PGothic" charset="-128"/>
              <a:ea typeface="MS PGothic" charset="-128"/>
              <a:cs typeface="MS PGothic" charset="-128"/>
            </a:endParaRPr>
          </a:p>
          <a:p>
            <a:pPr marL="342900" indent="-342900">
              <a:spcAft>
                <a:spcPts val="0"/>
              </a:spcAft>
              <a:buFont typeface="Arial" charset="0"/>
              <a:buChar char="•"/>
            </a:pPr>
            <a:endParaRPr lang="en-US" sz="2400" dirty="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管理コストの削減</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限られた人員での管理</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400" dirty="0" smtClean="0">
                <a:latin typeface="MS PGothic" charset="-128"/>
                <a:ea typeface="MS PGothic" charset="-128"/>
                <a:cs typeface="MS PGothic" charset="-128"/>
              </a:rPr>
              <a:t>既存リソースで新たな対策の管理が必要</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endParaRPr lang="en-US" altLang="ja-JP" sz="2000" dirty="0" smtClean="0">
              <a:latin typeface="MS PGothic" charset="-128"/>
              <a:ea typeface="MS PGothic" charset="-128"/>
              <a:cs typeface="MS PGothic" charset="-128"/>
            </a:endParaRPr>
          </a:p>
        </p:txBody>
      </p:sp>
      <p:sp>
        <p:nvSpPr>
          <p:cNvPr id="5" name="Rectangle 4"/>
          <p:cNvSpPr/>
          <p:nvPr/>
        </p:nvSpPr>
        <p:spPr>
          <a:xfrm>
            <a:off x="856657" y="1897957"/>
            <a:ext cx="7849576" cy="913609"/>
          </a:xfrm>
          <a:prstGeom prst="rect">
            <a:avLst/>
          </a:prstGeom>
          <a:solidFill>
            <a:schemeClr val="accent6">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solidFill>
                  <a:schemeClr val="accent2">
                    <a:lumMod val="75000"/>
                  </a:schemeClr>
                </a:solidFill>
              </a:rPr>
              <a:t>低コスト、既存システムを活用したソリューション</a:t>
            </a:r>
            <a:endParaRPr lang="en-US" altLang="ja-JP" dirty="0" smtClean="0">
              <a:solidFill>
                <a:schemeClr val="accent2">
                  <a:lumMod val="75000"/>
                </a:schemeClr>
              </a:solidFill>
            </a:endParaRPr>
          </a:p>
          <a:p>
            <a:pPr algn="ctr"/>
            <a:r>
              <a:rPr lang="ja-JP" altLang="en-US" dirty="0" smtClean="0">
                <a:solidFill>
                  <a:schemeClr val="accent2">
                    <a:lumMod val="75000"/>
                  </a:schemeClr>
                </a:solidFill>
              </a:rPr>
              <a:t>既存システムの代用が可能</a:t>
            </a:r>
            <a:r>
              <a:rPr lang="ja-JP" altLang="en-US" dirty="0" smtClean="0">
                <a:solidFill>
                  <a:schemeClr val="accent2">
                    <a:lumMod val="75000"/>
                  </a:schemeClr>
                </a:solidFill>
              </a:rPr>
              <a:t>な 広範囲</a:t>
            </a:r>
            <a:r>
              <a:rPr lang="ja-JP" altLang="en-US" dirty="0" smtClean="0">
                <a:solidFill>
                  <a:schemeClr val="accent2">
                    <a:lumMod val="75000"/>
                  </a:schemeClr>
                </a:solidFill>
              </a:rPr>
              <a:t>な効果のあるソリューション</a:t>
            </a:r>
            <a:endParaRPr lang="en-US" dirty="0" smtClean="0">
              <a:solidFill>
                <a:schemeClr val="accent2">
                  <a:lumMod val="75000"/>
                </a:schemeClr>
              </a:solidFill>
            </a:endParaRPr>
          </a:p>
        </p:txBody>
      </p:sp>
      <p:sp>
        <p:nvSpPr>
          <p:cNvPr id="6" name="Rectangle 5"/>
          <p:cNvSpPr/>
          <p:nvPr/>
        </p:nvSpPr>
        <p:spPr>
          <a:xfrm>
            <a:off x="856657" y="3387161"/>
            <a:ext cx="7849576" cy="902989"/>
          </a:xfrm>
          <a:prstGeom prst="rect">
            <a:avLst/>
          </a:prstGeom>
          <a:solidFill>
            <a:schemeClr val="accent6">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dirty="0" smtClean="0">
                <a:solidFill>
                  <a:schemeClr val="accent2">
                    <a:lumMod val="50000"/>
                  </a:schemeClr>
                </a:solidFill>
              </a:rPr>
              <a:t>わかりやすい</a:t>
            </a:r>
            <a:r>
              <a:rPr lang="ja-JP" altLang="en-US" dirty="0" smtClean="0">
                <a:solidFill>
                  <a:schemeClr val="accent2">
                    <a:lumMod val="50000"/>
                  </a:schemeClr>
                </a:solidFill>
              </a:rPr>
              <a:t>ユーザ インターフェース</a:t>
            </a:r>
            <a:r>
              <a:rPr lang="ja-JP" altLang="en-US" dirty="0" smtClean="0">
                <a:solidFill>
                  <a:schemeClr val="accent2">
                    <a:lumMod val="50000"/>
                  </a:schemeClr>
                </a:solidFill>
              </a:rPr>
              <a:t>＝誰でも管理可能</a:t>
            </a:r>
            <a:endParaRPr lang="en-US" altLang="ja-JP" dirty="0" smtClean="0">
              <a:solidFill>
                <a:schemeClr val="accent2">
                  <a:lumMod val="50000"/>
                </a:schemeClr>
              </a:solidFill>
            </a:endParaRPr>
          </a:p>
          <a:p>
            <a:pPr algn="ctr"/>
            <a:r>
              <a:rPr lang="en-US" altLang="ja-JP" dirty="0" smtClean="0">
                <a:solidFill>
                  <a:schemeClr val="accent2">
                    <a:lumMod val="50000"/>
                  </a:schemeClr>
                </a:solidFill>
              </a:rPr>
              <a:t>As Is</a:t>
            </a:r>
            <a:r>
              <a:rPr lang="ja-JP" altLang="en-US" dirty="0" smtClean="0">
                <a:solidFill>
                  <a:schemeClr val="accent2">
                    <a:lumMod val="50000"/>
                  </a:schemeClr>
                </a:solidFill>
              </a:rPr>
              <a:t>での運用が可能なソリューション</a:t>
            </a:r>
            <a:endParaRPr lang="en-US" altLang="ja-JP" dirty="0">
              <a:solidFill>
                <a:schemeClr val="accent2">
                  <a:lumMod val="50000"/>
                </a:schemeClr>
              </a:solidFill>
            </a:endParaRPr>
          </a:p>
          <a:p>
            <a:pPr algn="ctr"/>
            <a:r>
              <a:rPr lang="ja-JP" altLang="en-US" dirty="0" smtClean="0">
                <a:solidFill>
                  <a:schemeClr val="accent2">
                    <a:lumMod val="50000"/>
                  </a:schemeClr>
                </a:solidFill>
              </a:rPr>
              <a:t>クラウドの利用</a:t>
            </a:r>
          </a:p>
        </p:txBody>
      </p:sp>
    </p:spTree>
    <p:extLst>
      <p:ext uri="{BB962C8B-B14F-4D97-AF65-F5344CB8AC3E}">
        <p14:creationId xmlns:p14="http://schemas.microsoft.com/office/powerpoint/2010/main" val="4951643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25455" y="1123121"/>
            <a:ext cx="8274410" cy="2940689"/>
          </a:xfrm>
        </p:spPr>
        <p:txBody>
          <a:bodyPr/>
          <a:lstStyle/>
          <a:p>
            <a:r>
              <a:rPr lang="ja-JP" altLang="en-US" sz="4400" dirty="0" smtClean="0"/>
              <a:t>大学、教育</a:t>
            </a:r>
            <a:r>
              <a:rPr lang="ja-JP" altLang="en-US" sz="4400" dirty="0" smtClean="0"/>
              <a:t>機関ならではの苦労</a:t>
            </a:r>
            <a:endParaRPr lang="en-US" sz="4400" dirty="0"/>
          </a:p>
        </p:txBody>
      </p:sp>
    </p:spTree>
    <p:extLst>
      <p:ext uri="{BB962C8B-B14F-4D97-AF65-F5344CB8AC3E}">
        <p14:creationId xmlns:p14="http://schemas.microsoft.com/office/powerpoint/2010/main" val="1995421675"/>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296" y="489098"/>
            <a:ext cx="8865704" cy="380852"/>
          </a:xfrm>
        </p:spPr>
        <p:txBody>
          <a:bodyPr/>
          <a:lstStyle/>
          <a:p>
            <a:r>
              <a:rPr lang="ja-JP" altLang="en-US" dirty="0" smtClean="0"/>
              <a:t>教育機関、特に大学ならでは</a:t>
            </a:r>
            <a:r>
              <a:rPr lang="ja-JP" altLang="en-US" dirty="0" smtClean="0"/>
              <a:t>の </a:t>
            </a:r>
            <a:r>
              <a:rPr lang="en-US" altLang="ja-JP" dirty="0" smtClean="0"/>
              <a:t>IT</a:t>
            </a:r>
            <a:r>
              <a:rPr lang="ja-JP" altLang="en-US" dirty="0"/>
              <a:t>、</a:t>
            </a:r>
            <a:r>
              <a:rPr lang="ja-JP" altLang="en-US" dirty="0" smtClean="0"/>
              <a:t>セキュリティ</a:t>
            </a:r>
            <a:r>
              <a:rPr lang="ja-JP" altLang="en-US" dirty="0" smtClean="0"/>
              <a:t>に関する苦労</a:t>
            </a:r>
            <a:endParaRPr lang="en-US" dirty="0">
              <a:latin typeface="MS PGothic" charset="-128"/>
              <a:ea typeface="MS PGothic" charset="-128"/>
              <a:cs typeface="MS PGothic" charset="-128"/>
            </a:endParaRPr>
          </a:p>
        </p:txBody>
      </p:sp>
      <p:sp>
        <p:nvSpPr>
          <p:cNvPr id="4" name="TextBox 3"/>
          <p:cNvSpPr txBox="1"/>
          <p:nvPr/>
        </p:nvSpPr>
        <p:spPr>
          <a:xfrm>
            <a:off x="437766" y="1473825"/>
            <a:ext cx="8268467" cy="341632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大学ならではの苦労</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オープン キャンパス</a:t>
            </a:r>
            <a:endParaRPr lang="en-US" sz="24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不特定多数の端末が存在</a:t>
            </a:r>
            <a:endParaRPr lang="en-US" altLang="ja-JP" sz="20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さまざまな権限とアクセス権が必要</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クライアントでの実装が難しい</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en-US" altLang="ja-JP" sz="2000" dirty="0" smtClean="0">
                <a:latin typeface="MS PGothic" charset="-128"/>
                <a:ea typeface="MS PGothic" charset="-128"/>
                <a:cs typeface="MS PGothic" charset="-128"/>
              </a:rPr>
              <a:t>BYOD</a:t>
            </a:r>
            <a:r>
              <a:rPr lang="ja-JP" altLang="en-US" sz="2000" dirty="0" smtClean="0">
                <a:latin typeface="MS PGothic" charset="-128"/>
                <a:ea typeface="MS PGothic" charset="-128"/>
                <a:cs typeface="MS PGothic" charset="-128"/>
              </a:rPr>
              <a:t>、不揃いの</a:t>
            </a:r>
            <a:r>
              <a:rPr lang="ja-JP" altLang="en-US" sz="2000" dirty="0" smtClean="0">
                <a:latin typeface="MS PGothic" charset="-128"/>
                <a:ea typeface="MS PGothic" charset="-128"/>
                <a:cs typeface="MS PGothic" charset="-128"/>
              </a:rPr>
              <a:t>端末、</a:t>
            </a:r>
            <a:r>
              <a:rPr lang="en-US" altLang="ja-JP" sz="2000" dirty="0" smtClean="0">
                <a:latin typeface="MS PGothic" charset="-128"/>
                <a:ea typeface="MS PGothic" charset="-128"/>
                <a:cs typeface="MS PGothic" charset="-128"/>
              </a:rPr>
              <a:t>OS</a:t>
            </a:r>
            <a:r>
              <a:rPr lang="ja-JP" altLang="en-US" sz="2000" dirty="0" smtClean="0">
                <a:latin typeface="MS PGothic" charset="-128"/>
                <a:ea typeface="MS PGothic" charset="-128"/>
                <a:cs typeface="MS PGothic" charset="-128"/>
              </a:rPr>
              <a:t>、</a:t>
            </a:r>
            <a:r>
              <a:rPr lang="en-US" altLang="ja-JP" sz="2000" dirty="0" smtClean="0">
                <a:latin typeface="MS PGothic" charset="-128"/>
                <a:ea typeface="MS PGothic" charset="-128"/>
                <a:cs typeface="MS PGothic" charset="-128"/>
              </a:rPr>
              <a:t>IT</a:t>
            </a:r>
            <a:r>
              <a:rPr lang="ja-JP" altLang="en-US" sz="2000" dirty="0" smtClean="0">
                <a:latin typeface="MS PGothic" charset="-128"/>
                <a:ea typeface="MS PGothic" charset="-128"/>
                <a:cs typeface="MS PGothic" charset="-128"/>
              </a:rPr>
              <a:t>リテラシー</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分散した情報</a:t>
            </a:r>
            <a:r>
              <a:rPr lang="ja-JP" altLang="en-US" sz="2400" dirty="0" smtClean="0">
                <a:latin typeface="MS PGothic" charset="-128"/>
                <a:ea typeface="MS PGothic" charset="-128"/>
                <a:cs typeface="MS PGothic" charset="-128"/>
              </a:rPr>
              <a:t>資産、重要</a:t>
            </a:r>
            <a:r>
              <a:rPr lang="ja-JP" altLang="en-US" sz="2400" dirty="0" smtClean="0">
                <a:latin typeface="MS PGothic" charset="-128"/>
                <a:ea typeface="MS PGothic" charset="-128"/>
                <a:cs typeface="MS PGothic" charset="-128"/>
              </a:rPr>
              <a:t>情報</a:t>
            </a:r>
            <a:endParaRPr lang="en-US" altLang="ja-JP" sz="24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個人情報、研究内容、最先端の</a:t>
            </a:r>
            <a:r>
              <a:rPr lang="ja-JP" altLang="en-US" sz="2000" dirty="0" smtClean="0">
                <a:latin typeface="MS PGothic" charset="-128"/>
                <a:ea typeface="MS PGothic" charset="-128"/>
                <a:cs typeface="MS PGothic" charset="-128"/>
              </a:rPr>
              <a:t>技術</a:t>
            </a:r>
            <a:r>
              <a:rPr lang="en-US" altLang="ja-JP" sz="2000" dirty="0" smtClean="0">
                <a:latin typeface="MS PGothic" charset="-128"/>
                <a:ea typeface="MS PGothic" charset="-128"/>
                <a:cs typeface="MS PGothic" charset="-128"/>
              </a:rPr>
              <a:t>/ </a:t>
            </a:r>
            <a:r>
              <a:rPr lang="ja-JP" altLang="en-US" sz="2000" dirty="0" smtClean="0">
                <a:latin typeface="MS PGothic" charset="-128"/>
                <a:ea typeface="MS PGothic" charset="-128"/>
                <a:cs typeface="MS PGothic" charset="-128"/>
              </a:rPr>
              <a:t>研究</a:t>
            </a:r>
            <a:r>
              <a:rPr lang="ja-JP" altLang="en-US" sz="2000" dirty="0" smtClean="0">
                <a:latin typeface="MS PGothic" charset="-128"/>
                <a:ea typeface="MS PGothic" charset="-128"/>
                <a:cs typeface="MS PGothic" charset="-128"/>
              </a:rPr>
              <a:t>内容</a:t>
            </a:r>
            <a:endParaRPr lang="en-US" altLang="ja-JP" sz="2000" dirty="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高度なセキュリティ対策が必要</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組織的で高度な最新の攻撃を仕掛けられる</a:t>
            </a:r>
            <a:endParaRPr lang="en-US" altLang="ja-JP" sz="2000" dirty="0">
              <a:latin typeface="MS PGothic" charset="-128"/>
              <a:ea typeface="MS PGothic" charset="-128"/>
              <a:cs typeface="MS PGothic" charset="-128"/>
            </a:endParaRPr>
          </a:p>
        </p:txBody>
      </p:sp>
    </p:spTree>
    <p:extLst>
      <p:ext uri="{BB962C8B-B14F-4D97-AF65-F5344CB8AC3E}">
        <p14:creationId xmlns:p14="http://schemas.microsoft.com/office/powerpoint/2010/main" val="1795887291"/>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991" y="489098"/>
            <a:ext cx="8816009" cy="474998"/>
          </a:xfrm>
        </p:spPr>
        <p:txBody>
          <a:bodyPr/>
          <a:lstStyle/>
          <a:p>
            <a:r>
              <a:rPr lang="ja-JP" altLang="en-US" dirty="0" smtClean="0"/>
              <a:t>教育機関、特に大学ならではの</a:t>
            </a:r>
            <a:r>
              <a:rPr lang="en-US" altLang="ja-JP" dirty="0" smtClean="0"/>
              <a:t>IT</a:t>
            </a:r>
            <a:r>
              <a:rPr lang="ja-JP" altLang="en-US" dirty="0"/>
              <a:t>、</a:t>
            </a:r>
            <a:r>
              <a:rPr lang="ja-JP" altLang="en-US" dirty="0" smtClean="0"/>
              <a:t>セキュリティ</a:t>
            </a:r>
            <a:r>
              <a:rPr lang="ja-JP" altLang="en-US" dirty="0" smtClean="0"/>
              <a:t>に関する苦労</a:t>
            </a:r>
            <a:endParaRPr lang="en-US" dirty="0">
              <a:latin typeface="MS PGothic" charset="-128"/>
              <a:ea typeface="MS PGothic" charset="-128"/>
              <a:cs typeface="MS PGothic" charset="-128"/>
            </a:endParaRPr>
          </a:p>
        </p:txBody>
      </p:sp>
      <p:sp>
        <p:nvSpPr>
          <p:cNvPr id="4" name="TextBox 3"/>
          <p:cNvSpPr txBox="1"/>
          <p:nvPr/>
        </p:nvSpPr>
        <p:spPr>
          <a:xfrm>
            <a:off x="437766" y="1473825"/>
            <a:ext cx="8268467" cy="3416320"/>
          </a:xfrm>
          <a:prstGeom prst="rect">
            <a:avLst/>
          </a:prstGeom>
          <a:noFill/>
          <a:effectLst>
            <a:outerShdw blurRad="50800" dist="50800" dir="5400000" sx="95000" sy="95000" algn="ctr" rotWithShape="0">
              <a:srgbClr val="000000">
                <a:alpha val="43137"/>
              </a:srgbClr>
            </a:outerShdw>
          </a:effectLst>
        </p:spPr>
        <p:txBody>
          <a:bodyPr wrap="square" rtlCol="0">
            <a:spAutoFit/>
          </a:bodyPr>
          <a:lstStyle/>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大学ならではの苦労</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a:latin typeface="MS PGothic" charset="-128"/>
                <a:ea typeface="MS PGothic" charset="-128"/>
                <a:cs typeface="MS PGothic" charset="-128"/>
              </a:rPr>
              <a:t>オープンキャンパス</a:t>
            </a:r>
            <a:endParaRPr lang="en-US" sz="24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a:latin typeface="MS PGothic" charset="-128"/>
                <a:ea typeface="MS PGothic" charset="-128"/>
                <a:cs typeface="MS PGothic" charset="-128"/>
              </a:rPr>
              <a:t>不特定多数の端末が存在</a:t>
            </a:r>
            <a:endParaRPr lang="en-US" altLang="ja-JP" sz="20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a:latin typeface="MS PGothic" charset="-128"/>
                <a:ea typeface="MS PGothic" charset="-128"/>
                <a:cs typeface="MS PGothic" charset="-128"/>
              </a:rPr>
              <a:t>さまざまな権限とアクセス権が</a:t>
            </a:r>
            <a:r>
              <a:rPr lang="ja-JP" altLang="en-US" sz="2000" dirty="0" smtClean="0">
                <a:latin typeface="MS PGothic" charset="-128"/>
                <a:ea typeface="MS PGothic" charset="-128"/>
                <a:cs typeface="MS PGothic" charset="-128"/>
              </a:rPr>
              <a:t>必要</a:t>
            </a:r>
            <a:endParaRPr lang="en-US" sz="2400" dirty="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クライアントでの実装が難しい</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en-US" altLang="ja-JP" sz="2000" dirty="0" smtClean="0">
                <a:latin typeface="MS PGothic" charset="-128"/>
                <a:ea typeface="MS PGothic" charset="-128"/>
                <a:cs typeface="MS PGothic" charset="-128"/>
              </a:rPr>
              <a:t>BYOD</a:t>
            </a:r>
            <a:r>
              <a:rPr lang="ja-JP" altLang="en-US" sz="2000" dirty="0" smtClean="0">
                <a:latin typeface="MS PGothic" charset="-128"/>
                <a:ea typeface="MS PGothic" charset="-128"/>
                <a:cs typeface="MS PGothic" charset="-128"/>
              </a:rPr>
              <a:t>、不揃いの端末・</a:t>
            </a:r>
            <a:r>
              <a:rPr lang="en-US" altLang="ja-JP" sz="2000" dirty="0" smtClean="0">
                <a:latin typeface="MS PGothic" charset="-128"/>
                <a:ea typeface="MS PGothic" charset="-128"/>
                <a:cs typeface="MS PGothic" charset="-128"/>
              </a:rPr>
              <a:t>OS</a:t>
            </a:r>
            <a:r>
              <a:rPr lang="ja-JP" altLang="en-US" sz="2000" dirty="0" smtClean="0">
                <a:latin typeface="MS PGothic" charset="-128"/>
                <a:ea typeface="MS PGothic" charset="-128"/>
                <a:cs typeface="MS PGothic" charset="-128"/>
              </a:rPr>
              <a:t>、</a:t>
            </a:r>
            <a:r>
              <a:rPr lang="en-US" altLang="ja-JP" sz="2000" dirty="0" smtClean="0">
                <a:latin typeface="MS PGothic" charset="-128"/>
                <a:ea typeface="MS PGothic" charset="-128"/>
                <a:cs typeface="MS PGothic" charset="-128"/>
              </a:rPr>
              <a:t>IT</a:t>
            </a:r>
            <a:r>
              <a:rPr lang="ja-JP" altLang="en-US" sz="2000" dirty="0" smtClean="0">
                <a:latin typeface="MS PGothic" charset="-128"/>
                <a:ea typeface="MS PGothic" charset="-128"/>
                <a:cs typeface="MS PGothic" charset="-128"/>
              </a:rPr>
              <a:t>リテラシー</a:t>
            </a:r>
            <a:endParaRPr lang="en-US" altLang="ja-JP" sz="2000" dirty="0" smtClean="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分散した情報資産・重要情報</a:t>
            </a:r>
            <a:endParaRPr lang="en-US" altLang="ja-JP" sz="2400" dirty="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個人情報、研究内容、最先端の技術・研究内容</a:t>
            </a:r>
            <a:endParaRPr lang="en-US" altLang="ja-JP" sz="2000" dirty="0">
              <a:latin typeface="MS PGothic" charset="-128"/>
              <a:ea typeface="MS PGothic" charset="-128"/>
              <a:cs typeface="MS PGothic" charset="-128"/>
            </a:endParaRPr>
          </a:p>
          <a:p>
            <a:pPr marL="342900" indent="-342900">
              <a:spcAft>
                <a:spcPts val="0"/>
              </a:spcAft>
              <a:buFont typeface="Wingdings" charset="2"/>
              <a:buChar char="q"/>
            </a:pPr>
            <a:r>
              <a:rPr lang="ja-JP" altLang="en-US" sz="2400" dirty="0" smtClean="0">
                <a:latin typeface="MS PGothic" charset="-128"/>
                <a:ea typeface="MS PGothic" charset="-128"/>
                <a:cs typeface="MS PGothic" charset="-128"/>
              </a:rPr>
              <a:t>高度なセキュリティ対策が必要</a:t>
            </a:r>
            <a:endParaRPr lang="en-US" altLang="ja-JP" sz="2400" dirty="0" smtClean="0">
              <a:latin typeface="MS PGothic" charset="-128"/>
              <a:ea typeface="MS PGothic" charset="-128"/>
              <a:cs typeface="MS PGothic" charset="-128"/>
            </a:endParaRPr>
          </a:p>
          <a:p>
            <a:pPr marL="800100" lvl="1" indent="-342900">
              <a:spcAft>
                <a:spcPts val="0"/>
              </a:spcAft>
              <a:buFont typeface="Arial" charset="0"/>
              <a:buChar char="•"/>
            </a:pPr>
            <a:r>
              <a:rPr lang="ja-JP" altLang="en-US" sz="2000" dirty="0" smtClean="0">
                <a:latin typeface="MS PGothic" charset="-128"/>
                <a:ea typeface="MS PGothic" charset="-128"/>
                <a:cs typeface="MS PGothic" charset="-128"/>
              </a:rPr>
              <a:t>組織的で高度な最新の攻撃を仕掛けられる</a:t>
            </a:r>
            <a:endParaRPr lang="en-US" altLang="ja-JP" sz="2000" dirty="0">
              <a:latin typeface="MS PGothic" charset="-128"/>
              <a:ea typeface="MS PGothic" charset="-128"/>
              <a:cs typeface="MS PGothic" charset="-128"/>
            </a:endParaRPr>
          </a:p>
        </p:txBody>
      </p:sp>
      <p:sp>
        <p:nvSpPr>
          <p:cNvPr id="5" name="Rectangle 4"/>
          <p:cNvSpPr/>
          <p:nvPr/>
        </p:nvSpPr>
        <p:spPr>
          <a:xfrm>
            <a:off x="860612" y="1908627"/>
            <a:ext cx="7711888" cy="927329"/>
          </a:xfrm>
          <a:prstGeom prst="rect">
            <a:avLst/>
          </a:prstGeom>
          <a:solidFill>
            <a:schemeClr val="accent1">
              <a:lumMod val="20000"/>
              <a:lumOff val="8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smtClean="0">
                <a:solidFill>
                  <a:schemeClr val="accent2">
                    <a:lumMod val="75000"/>
                  </a:schemeClr>
                </a:solidFill>
                <a:latin typeface="MS PGothic" charset="-128"/>
                <a:ea typeface="MS PGothic" charset="-128"/>
                <a:cs typeface="MS PGothic" charset="-128"/>
              </a:rPr>
              <a:t>統制がとれていない環境での対策</a:t>
            </a:r>
            <a:endParaRPr lang="en-US" altLang="ja-JP" sz="2000" dirty="0" smtClean="0">
              <a:solidFill>
                <a:schemeClr val="accent2">
                  <a:lumMod val="75000"/>
                </a:schemeClr>
              </a:solidFill>
              <a:latin typeface="MS PGothic" charset="-128"/>
              <a:ea typeface="MS PGothic" charset="-128"/>
              <a:cs typeface="MS PGothic" charset="-128"/>
            </a:endParaRPr>
          </a:p>
        </p:txBody>
      </p:sp>
      <p:sp>
        <p:nvSpPr>
          <p:cNvPr id="6" name="Rectangle 5"/>
          <p:cNvSpPr/>
          <p:nvPr/>
        </p:nvSpPr>
        <p:spPr>
          <a:xfrm>
            <a:off x="860612" y="3181985"/>
            <a:ext cx="7711888" cy="305933"/>
          </a:xfrm>
          <a:prstGeom prst="rect">
            <a:avLst/>
          </a:prstGeom>
          <a:solidFill>
            <a:schemeClr val="accent1">
              <a:lumMod val="40000"/>
              <a:lumOff val="6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a:solidFill>
                  <a:schemeClr val="tx1">
                    <a:lumMod val="50000"/>
                  </a:schemeClr>
                </a:solidFill>
                <a:latin typeface="MS PGothic" charset="-128"/>
                <a:ea typeface="MS PGothic" charset="-128"/>
                <a:cs typeface="MS PGothic" charset="-128"/>
              </a:rPr>
              <a:t>大学全体としてのセキュリティ対策</a:t>
            </a:r>
          </a:p>
        </p:txBody>
      </p:sp>
      <p:sp>
        <p:nvSpPr>
          <p:cNvPr id="7" name="Rectangle 6"/>
          <p:cNvSpPr/>
          <p:nvPr/>
        </p:nvSpPr>
        <p:spPr>
          <a:xfrm>
            <a:off x="860612" y="3833947"/>
            <a:ext cx="7711888" cy="342127"/>
          </a:xfrm>
          <a:prstGeom prst="rect">
            <a:avLst/>
          </a:prstGeom>
          <a:solidFill>
            <a:schemeClr val="accent2">
              <a:lumMod val="60000"/>
              <a:lumOff val="40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a:latin typeface="MS PGothic" charset="-128"/>
                <a:ea typeface="MS PGothic" charset="-128"/>
                <a:cs typeface="MS PGothic" charset="-128"/>
              </a:rPr>
              <a:t>ユーザ（</a:t>
            </a:r>
            <a:r>
              <a:rPr lang="ja-JP" altLang="en-US" sz="2000" dirty="0" smtClean="0">
                <a:latin typeface="MS PGothic" charset="-128"/>
                <a:ea typeface="MS PGothic" charset="-128"/>
                <a:cs typeface="MS PGothic" charset="-128"/>
              </a:rPr>
              <a:t>学生、教員</a:t>
            </a:r>
            <a:r>
              <a:rPr lang="ja-JP" altLang="en-US" sz="2000" dirty="0">
                <a:latin typeface="MS PGothic" charset="-128"/>
                <a:ea typeface="MS PGothic" charset="-128"/>
                <a:cs typeface="MS PGothic" charset="-128"/>
              </a:rPr>
              <a:t>、</a:t>
            </a:r>
            <a:r>
              <a:rPr lang="ja-JP" altLang="en-US" sz="2000" dirty="0" smtClean="0">
                <a:latin typeface="MS PGothic" charset="-128"/>
                <a:ea typeface="MS PGothic" charset="-128"/>
                <a:cs typeface="MS PGothic" charset="-128"/>
              </a:rPr>
              <a:t>職員</a:t>
            </a:r>
            <a:r>
              <a:rPr lang="ja-JP" altLang="en-US" sz="2000" dirty="0" smtClean="0">
                <a:latin typeface="MS PGothic" charset="-128"/>
                <a:ea typeface="MS PGothic" charset="-128"/>
                <a:cs typeface="MS PGothic" charset="-128"/>
              </a:rPr>
              <a:t>）の属性、端末を</a:t>
            </a:r>
            <a:r>
              <a:rPr lang="ja-JP" altLang="en-US" sz="2000" dirty="0">
                <a:latin typeface="MS PGothic" charset="-128"/>
                <a:ea typeface="MS PGothic" charset="-128"/>
                <a:cs typeface="MS PGothic" charset="-128"/>
              </a:rPr>
              <a:t>考慮した管理</a:t>
            </a:r>
          </a:p>
        </p:txBody>
      </p:sp>
      <p:sp>
        <p:nvSpPr>
          <p:cNvPr id="8" name="Rectangle 7"/>
          <p:cNvSpPr/>
          <p:nvPr/>
        </p:nvSpPr>
        <p:spPr>
          <a:xfrm>
            <a:off x="860612" y="4516165"/>
            <a:ext cx="7711888" cy="342127"/>
          </a:xfrm>
          <a:prstGeom prst="rect">
            <a:avLst/>
          </a:prstGeom>
          <a:solidFill>
            <a:schemeClr val="accent2">
              <a:lumMod val="75000"/>
            </a:schemeClr>
          </a:solidFill>
          <a:ln cap="rnd">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000" dirty="0" smtClean="0">
                <a:latin typeface="MS PGothic" charset="-128"/>
                <a:ea typeface="MS PGothic" charset="-128"/>
                <a:cs typeface="MS PGothic" charset="-128"/>
              </a:rPr>
              <a:t>標的型攻撃、ランサムウェアなど最新の攻撃への対策</a:t>
            </a:r>
            <a:endParaRPr lang="en-US" altLang="ja-JP" sz="2000" dirty="0" smtClean="0">
              <a:latin typeface="MS PGothic" charset="-128"/>
              <a:ea typeface="MS PGothic" charset="-128"/>
              <a:cs typeface="MS PGothic" charset="-128"/>
            </a:endParaRPr>
          </a:p>
        </p:txBody>
      </p:sp>
    </p:spTree>
    <p:extLst>
      <p:ext uri="{BB962C8B-B14F-4D97-AF65-F5344CB8AC3E}">
        <p14:creationId xmlns:p14="http://schemas.microsoft.com/office/powerpoint/2010/main" val="9050792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theme/theme1.xml><?xml version="1.0" encoding="utf-8"?>
<a:theme xmlns:a="http://schemas.openxmlformats.org/drawingml/2006/main" name="Blue theme 2016 16x9">
  <a:themeElements>
    <a:clrScheme name="Blue Theme 2016 Colors">
      <a:dk1>
        <a:srgbClr val="58585B"/>
      </a:dk1>
      <a:lt1>
        <a:srgbClr val="FFFFFF"/>
      </a:lt1>
      <a:dk2>
        <a:srgbClr val="58585B"/>
      </a:dk2>
      <a:lt2>
        <a:srgbClr val="049FD9"/>
      </a:lt2>
      <a:accent1>
        <a:srgbClr val="004BAF"/>
      </a:accent1>
      <a:accent2>
        <a:srgbClr val="64BBE3"/>
      </a:accent2>
      <a:accent3>
        <a:srgbClr val="E8EBF1"/>
      </a:accent3>
      <a:accent4>
        <a:srgbClr val="9E9EA2"/>
      </a:accent4>
      <a:accent5>
        <a:srgbClr val="049FD9"/>
      </a:accent5>
      <a:accent6>
        <a:srgbClr val="ABC233"/>
      </a:accent6>
      <a:hlink>
        <a:srgbClr val="049FD9"/>
      </a:hlink>
      <a:folHlink>
        <a:srgbClr val="004BA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83C97B04-8943-4D37-A9F7-A1B79498A4AF}" vid="{6EC8E0B0-115B-4289-87D9-A64260FE86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16x9_2016_Template</Template>
  <TotalTime>16526</TotalTime>
  <Words>2232</Words>
  <Application>Microsoft Office PowerPoint</Application>
  <PresentationFormat>画面に合わせる (16:9)</PresentationFormat>
  <Paragraphs>409</Paragraphs>
  <Slides>36</Slides>
  <Notes>30</Notes>
  <HiddenSlides>0</HiddenSlides>
  <MMClips>0</MMClips>
  <ScaleCrop>false</ScaleCrop>
  <HeadingPairs>
    <vt:vector size="6" baseType="variant">
      <vt:variant>
        <vt:lpstr>使用されているフォント</vt:lpstr>
      </vt:variant>
      <vt:variant>
        <vt:i4>15</vt:i4>
      </vt:variant>
      <vt:variant>
        <vt:lpstr>テーマ</vt:lpstr>
      </vt:variant>
      <vt:variant>
        <vt:i4>1</vt:i4>
      </vt:variant>
      <vt:variant>
        <vt:lpstr>スライド タイトル</vt:lpstr>
      </vt:variant>
      <vt:variant>
        <vt:i4>36</vt:i4>
      </vt:variant>
    </vt:vector>
  </HeadingPairs>
  <TitlesOfParts>
    <vt:vector size="52" baseType="lpstr">
      <vt:lpstr>Apple LiGothic Medium</vt:lpstr>
      <vt:lpstr>CiscoSansTT Light</vt:lpstr>
      <vt:lpstr>Hiragino Sans W3</vt:lpstr>
      <vt:lpstr>ＭＳ Ｐゴシック</vt:lpstr>
      <vt:lpstr>ＭＳ Ｐゴシック</vt:lpstr>
      <vt:lpstr>Trade Gothic LT Std</vt:lpstr>
      <vt:lpstr>Arial</vt:lpstr>
      <vt:lpstr>Calibri</vt:lpstr>
      <vt:lpstr>Calibri Light</vt:lpstr>
      <vt:lpstr>CiscoSans</vt:lpstr>
      <vt:lpstr>CiscoSans ExtraLight</vt:lpstr>
      <vt:lpstr>CiscoSans Thin</vt:lpstr>
      <vt:lpstr>Segoe UI</vt:lpstr>
      <vt:lpstr>Verdana</vt:lpstr>
      <vt:lpstr>Wingdings</vt:lpstr>
      <vt:lpstr>Blue theme 2016 16x9</vt:lpstr>
      <vt:lpstr>大学におけるITセキュリティの現状と将来の対策</vt:lpstr>
      <vt:lpstr>PowerPoint プレゼンテーション</vt:lpstr>
      <vt:lpstr>大学におけるインシデント例</vt:lpstr>
      <vt:lpstr>PowerPoint プレゼンテーション</vt:lpstr>
      <vt:lpstr>IT化、セキュリティ強化に関わる課題</vt:lpstr>
      <vt:lpstr>IT化、セキュリティ強化に関わる課題</vt:lpstr>
      <vt:lpstr>PowerPoint プレゼンテーション</vt:lpstr>
      <vt:lpstr>教育機関、特に大学ならではの IT、セキュリティに関する苦労</vt:lpstr>
      <vt:lpstr>教育機関、特に大学ならではのIT、セキュリティに関する苦労</vt:lpstr>
      <vt:lpstr>PowerPoint プレゼンテーション</vt:lpstr>
      <vt:lpstr>PowerPoint プレゼンテーション</vt:lpstr>
      <vt:lpstr>シスコ セキュリティ ポートフォリオ</vt:lpstr>
      <vt:lpstr>シスコ セキュリティ ポートフォリオ</vt:lpstr>
      <vt:lpstr>競合他社との脅威インテリジェンスの比較</vt:lpstr>
      <vt:lpstr>シスコ セキュリティ年次レポート</vt:lpstr>
      <vt:lpstr>一般公開されているセキュリティ インテリジェンス</vt:lpstr>
      <vt:lpstr>PowerPoint プレゼンテーション</vt:lpstr>
      <vt:lpstr>教育機関、大学でのセキュリティ ソリューション例</vt:lpstr>
      <vt:lpstr>教育機関、大学でのセキュリティソリューション例</vt:lpstr>
      <vt:lpstr>教育機関、大学でのセキュリティ ソリューション例</vt:lpstr>
      <vt:lpstr>教育機関、大学でのセキュリティソリューション例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Cisco Systems,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latest and greatest</dc:title>
  <dc:creator>Tomomi Maehara (tmaehara)</dc:creator>
  <cp:lastModifiedBy>Sachiko Wakuta -T (swakuta - Adecco at Cisco)</cp:lastModifiedBy>
  <cp:revision>120</cp:revision>
  <cp:lastPrinted>2017-07-14T03:23:15Z</cp:lastPrinted>
  <dcterms:created xsi:type="dcterms:W3CDTF">2016-12-14T08:39:04Z</dcterms:created>
  <dcterms:modified xsi:type="dcterms:W3CDTF">2017-07-18T07:07:31Z</dcterms:modified>
</cp:coreProperties>
</file>