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5"/>
  </p:notesMasterIdLst>
  <p:handoutMasterIdLst>
    <p:handoutMasterId r:id="rId36"/>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12" r:id="rId27"/>
    <p:sldId id="306" r:id="rId28"/>
    <p:sldId id="307" r:id="rId29"/>
    <p:sldId id="308" r:id="rId30"/>
    <p:sldId id="313" r:id="rId31"/>
    <p:sldId id="310" r:id="rId32"/>
    <p:sldId id="311" r:id="rId33"/>
    <p:sldId id="279" r:id="rId34"/>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AF"/>
    <a:srgbClr val="335FFA"/>
    <a:srgbClr val="FA661C"/>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8" autoAdjust="0"/>
    <p:restoredTop sz="89236" autoAdjust="0"/>
  </p:normalViewPr>
  <p:slideViewPr>
    <p:cSldViewPr snapToGrid="0" snapToObjects="1">
      <p:cViewPr varScale="1">
        <p:scale>
          <a:sx n="48" d="100"/>
          <a:sy n="48" d="100"/>
        </p:scale>
        <p:origin x="969" y="24"/>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C0EA9-31F0-491C-BC98-C9EA720F77AF}" type="doc">
      <dgm:prSet loTypeId="urn:microsoft.com/office/officeart/2005/8/layout/gear1" loCatId="cycle" qsTypeId="urn:microsoft.com/office/officeart/2005/8/quickstyle/3d5" qsCatId="3D" csTypeId="urn:microsoft.com/office/officeart/2005/8/colors/accent2_2" csCatId="accent2"/>
      <dgm:spPr/>
      <dgm:t>
        <a:bodyPr/>
        <a:lstStyle/>
        <a:p>
          <a:endParaRPr lang="en-US"/>
        </a:p>
      </dgm:t>
    </dgm:pt>
    <dgm:pt modelId="{64A1D30F-3244-4C75-8F91-50E735EB655E}">
      <dgm:prSet/>
      <dgm:spPr/>
      <dgm:t>
        <a:bodyPr/>
        <a:lstStyle/>
        <a:p>
          <a:pPr rtl="0"/>
          <a:r>
            <a:rPr lang="en-US" smtClean="0"/>
            <a:t>Stream Processing</a:t>
          </a:r>
          <a:endParaRPr lang="en-US"/>
        </a:p>
      </dgm:t>
    </dgm:pt>
    <dgm:pt modelId="{E0D75AC2-537D-4F75-A66C-2023C157650B}" type="parTrans" cxnId="{87D79B80-A411-405F-8317-ADB28F5EB42A}">
      <dgm:prSet/>
      <dgm:spPr/>
      <dgm:t>
        <a:bodyPr/>
        <a:lstStyle/>
        <a:p>
          <a:endParaRPr lang="en-US"/>
        </a:p>
      </dgm:t>
    </dgm:pt>
    <dgm:pt modelId="{EAB8A438-9C0D-4E15-B7E0-57C85DF4BCE4}" type="sibTrans" cxnId="{87D79B80-A411-405F-8317-ADB28F5EB42A}">
      <dgm:prSet/>
      <dgm:spPr/>
      <dgm:t>
        <a:bodyPr/>
        <a:lstStyle/>
        <a:p>
          <a:endParaRPr lang="en-US"/>
        </a:p>
      </dgm:t>
    </dgm:pt>
    <dgm:pt modelId="{75995D19-43AC-4B27-96A9-407596F829A0}">
      <dgm:prSet/>
      <dgm:spPr/>
      <dgm:t>
        <a:bodyPr/>
        <a:lstStyle/>
        <a:p>
          <a:pPr rtl="0"/>
          <a:r>
            <a:rPr lang="en-US" dirty="0" smtClean="0"/>
            <a:t>Metadata extraction</a:t>
          </a:r>
          <a:endParaRPr lang="en-US" dirty="0"/>
        </a:p>
      </dgm:t>
    </dgm:pt>
    <dgm:pt modelId="{1DF5ED85-4DB4-4A5A-861E-1E1D4152B9F4}" type="parTrans" cxnId="{9F2C9EBF-0840-4431-8E0D-242B5BD3F3FF}">
      <dgm:prSet/>
      <dgm:spPr/>
      <dgm:t>
        <a:bodyPr/>
        <a:lstStyle/>
        <a:p>
          <a:endParaRPr lang="en-US"/>
        </a:p>
      </dgm:t>
    </dgm:pt>
    <dgm:pt modelId="{8BA62E29-4355-4F4E-9183-23C3C348DB6D}" type="sibTrans" cxnId="{9F2C9EBF-0840-4431-8E0D-242B5BD3F3FF}">
      <dgm:prSet/>
      <dgm:spPr/>
      <dgm:t>
        <a:bodyPr/>
        <a:lstStyle/>
        <a:p>
          <a:endParaRPr lang="en-US"/>
        </a:p>
      </dgm:t>
    </dgm:pt>
    <dgm:pt modelId="{F3689022-6072-48AE-AB81-40D21AD25A07}">
      <dgm:prSet/>
      <dgm:spPr/>
      <dgm:t>
        <a:bodyPr/>
        <a:lstStyle/>
        <a:p>
          <a:pPr rtl="0"/>
          <a:r>
            <a:rPr lang="en-US" smtClean="0"/>
            <a:t>Complex Correlation</a:t>
          </a:r>
          <a:endParaRPr lang="en-US"/>
        </a:p>
      </dgm:t>
    </dgm:pt>
    <dgm:pt modelId="{50F6B967-C123-4A7D-875D-044706E73E06}" type="parTrans" cxnId="{A0DD2ED4-A03D-4DE4-A90E-EF80F7B74FB3}">
      <dgm:prSet/>
      <dgm:spPr/>
      <dgm:t>
        <a:bodyPr/>
        <a:lstStyle/>
        <a:p>
          <a:endParaRPr lang="en-US"/>
        </a:p>
      </dgm:t>
    </dgm:pt>
    <dgm:pt modelId="{4260002B-535F-4941-82DE-554CE2F60DDE}" type="sibTrans" cxnId="{A0DD2ED4-A03D-4DE4-A90E-EF80F7B74FB3}">
      <dgm:prSet/>
      <dgm:spPr/>
      <dgm:t>
        <a:bodyPr/>
        <a:lstStyle/>
        <a:p>
          <a:endParaRPr lang="en-US"/>
        </a:p>
      </dgm:t>
    </dgm:pt>
    <dgm:pt modelId="{62430F34-41F1-4BC4-AB5C-C4B20F28BB1D}">
      <dgm:prSet/>
      <dgm:spPr/>
      <dgm:t>
        <a:bodyPr/>
        <a:lstStyle/>
        <a:p>
          <a:endParaRPr lang="en-US"/>
        </a:p>
      </dgm:t>
    </dgm:pt>
    <dgm:pt modelId="{D8B233EB-655D-4346-A03C-CC6B716BD1E7}" type="parTrans" cxnId="{FF856F17-4EF9-411D-8F41-F11147B15D48}">
      <dgm:prSet/>
      <dgm:spPr/>
      <dgm:t>
        <a:bodyPr/>
        <a:lstStyle/>
        <a:p>
          <a:endParaRPr lang="en-US"/>
        </a:p>
      </dgm:t>
    </dgm:pt>
    <dgm:pt modelId="{0DDFA59B-9E69-4B17-A74A-D11B36F050A3}" type="sibTrans" cxnId="{FF856F17-4EF9-411D-8F41-F11147B15D48}">
      <dgm:prSet/>
      <dgm:spPr/>
      <dgm:t>
        <a:bodyPr/>
        <a:lstStyle/>
        <a:p>
          <a:endParaRPr lang="en-US"/>
        </a:p>
      </dgm:t>
    </dgm:pt>
    <dgm:pt modelId="{9CF81E88-F45C-449F-9A6E-CB0C8832F80D}">
      <dgm:prSet/>
      <dgm:spPr/>
      <dgm:t>
        <a:bodyPr/>
        <a:lstStyle/>
        <a:p>
          <a:endParaRPr lang="en-US"/>
        </a:p>
      </dgm:t>
    </dgm:pt>
    <dgm:pt modelId="{A8BF60F6-458D-4842-91F0-7CF919ED6BDF}" type="parTrans" cxnId="{1ED41A22-8A71-4B3B-B6AF-A14868A797F3}">
      <dgm:prSet/>
      <dgm:spPr/>
      <dgm:t>
        <a:bodyPr/>
        <a:lstStyle/>
        <a:p>
          <a:endParaRPr lang="en-US"/>
        </a:p>
      </dgm:t>
    </dgm:pt>
    <dgm:pt modelId="{8F6BF06D-5C4C-48B6-8E8E-BFD68B72636C}" type="sibTrans" cxnId="{1ED41A22-8A71-4B3B-B6AF-A14868A797F3}">
      <dgm:prSet/>
      <dgm:spPr/>
      <dgm:t>
        <a:bodyPr/>
        <a:lstStyle/>
        <a:p>
          <a:endParaRPr lang="en-US"/>
        </a:p>
      </dgm:t>
    </dgm:pt>
    <dgm:pt modelId="{158C86E7-DFDE-485C-BF27-90BD27626157}">
      <dgm:prSet/>
      <dgm:spPr/>
      <dgm:t>
        <a:bodyPr/>
        <a:lstStyle/>
        <a:p>
          <a:endParaRPr lang="en-US"/>
        </a:p>
      </dgm:t>
    </dgm:pt>
    <dgm:pt modelId="{0B9CCDF9-8383-4D5B-96B6-382139B0E70B}" type="parTrans" cxnId="{C06414A5-0875-451D-BEDE-7C0D3B1FFDC5}">
      <dgm:prSet/>
      <dgm:spPr/>
      <dgm:t>
        <a:bodyPr/>
        <a:lstStyle/>
        <a:p>
          <a:endParaRPr lang="en-US"/>
        </a:p>
      </dgm:t>
    </dgm:pt>
    <dgm:pt modelId="{D8A47597-2544-4685-B4C6-C6EBAD05BF5E}" type="sibTrans" cxnId="{C06414A5-0875-451D-BEDE-7C0D3B1FFDC5}">
      <dgm:prSet/>
      <dgm:spPr/>
      <dgm:t>
        <a:bodyPr/>
        <a:lstStyle/>
        <a:p>
          <a:endParaRPr lang="en-US"/>
        </a:p>
      </dgm:t>
    </dgm:pt>
    <dgm:pt modelId="{9FC991C7-F23C-4A00-B1E9-3FF2A84A3832}" type="pres">
      <dgm:prSet presAssocID="{03FC0EA9-31F0-491C-BC98-C9EA720F77AF}" presName="composite" presStyleCnt="0">
        <dgm:presLayoutVars>
          <dgm:chMax val="3"/>
          <dgm:animLvl val="lvl"/>
          <dgm:resizeHandles val="exact"/>
        </dgm:presLayoutVars>
      </dgm:prSet>
      <dgm:spPr/>
      <dgm:t>
        <a:bodyPr/>
        <a:lstStyle/>
        <a:p>
          <a:endParaRPr lang="en-US"/>
        </a:p>
      </dgm:t>
    </dgm:pt>
    <dgm:pt modelId="{CD698433-583E-47B4-9295-FEE5333F22A9}" type="pres">
      <dgm:prSet presAssocID="{64A1D30F-3244-4C75-8F91-50E735EB655E}" presName="gear1" presStyleLbl="node1" presStyleIdx="0" presStyleCnt="3">
        <dgm:presLayoutVars>
          <dgm:chMax val="1"/>
          <dgm:bulletEnabled val="1"/>
        </dgm:presLayoutVars>
      </dgm:prSet>
      <dgm:spPr/>
      <dgm:t>
        <a:bodyPr/>
        <a:lstStyle/>
        <a:p>
          <a:endParaRPr lang="en-US"/>
        </a:p>
      </dgm:t>
    </dgm:pt>
    <dgm:pt modelId="{6DF23180-D364-4AD6-ACA1-8E73BA4AC5A8}" type="pres">
      <dgm:prSet presAssocID="{64A1D30F-3244-4C75-8F91-50E735EB655E}" presName="gear1srcNode" presStyleLbl="node1" presStyleIdx="0" presStyleCnt="3"/>
      <dgm:spPr/>
      <dgm:t>
        <a:bodyPr/>
        <a:lstStyle/>
        <a:p>
          <a:endParaRPr lang="en-US"/>
        </a:p>
      </dgm:t>
    </dgm:pt>
    <dgm:pt modelId="{A4FB8AEE-2EAB-4721-AFDA-9F3BB39F4DD4}" type="pres">
      <dgm:prSet presAssocID="{64A1D30F-3244-4C75-8F91-50E735EB655E}" presName="gear1dstNode" presStyleLbl="node1" presStyleIdx="0" presStyleCnt="3"/>
      <dgm:spPr/>
      <dgm:t>
        <a:bodyPr/>
        <a:lstStyle/>
        <a:p>
          <a:endParaRPr lang="en-US"/>
        </a:p>
      </dgm:t>
    </dgm:pt>
    <dgm:pt modelId="{2DFA24DA-3A7E-4814-A0D2-5094AA72A09E}" type="pres">
      <dgm:prSet presAssocID="{75995D19-43AC-4B27-96A9-407596F829A0}" presName="gear2" presStyleLbl="node1" presStyleIdx="1" presStyleCnt="3">
        <dgm:presLayoutVars>
          <dgm:chMax val="1"/>
          <dgm:bulletEnabled val="1"/>
        </dgm:presLayoutVars>
      </dgm:prSet>
      <dgm:spPr/>
      <dgm:t>
        <a:bodyPr/>
        <a:lstStyle/>
        <a:p>
          <a:endParaRPr lang="en-US"/>
        </a:p>
      </dgm:t>
    </dgm:pt>
    <dgm:pt modelId="{C85B7226-4FE2-4F90-81CC-B750075923E4}" type="pres">
      <dgm:prSet presAssocID="{75995D19-43AC-4B27-96A9-407596F829A0}" presName="gear2srcNode" presStyleLbl="node1" presStyleIdx="1" presStyleCnt="3"/>
      <dgm:spPr/>
      <dgm:t>
        <a:bodyPr/>
        <a:lstStyle/>
        <a:p>
          <a:endParaRPr lang="en-US"/>
        </a:p>
      </dgm:t>
    </dgm:pt>
    <dgm:pt modelId="{897545C3-E10C-49B7-9635-ED7F60759950}" type="pres">
      <dgm:prSet presAssocID="{75995D19-43AC-4B27-96A9-407596F829A0}" presName="gear2dstNode" presStyleLbl="node1" presStyleIdx="1" presStyleCnt="3"/>
      <dgm:spPr/>
      <dgm:t>
        <a:bodyPr/>
        <a:lstStyle/>
        <a:p>
          <a:endParaRPr lang="en-US"/>
        </a:p>
      </dgm:t>
    </dgm:pt>
    <dgm:pt modelId="{9C04E2CA-BC28-42D4-84D8-4548E0981F8A}" type="pres">
      <dgm:prSet presAssocID="{F3689022-6072-48AE-AB81-40D21AD25A07}" presName="gear3" presStyleLbl="node1" presStyleIdx="2" presStyleCnt="3"/>
      <dgm:spPr/>
      <dgm:t>
        <a:bodyPr/>
        <a:lstStyle/>
        <a:p>
          <a:endParaRPr lang="en-US"/>
        </a:p>
      </dgm:t>
    </dgm:pt>
    <dgm:pt modelId="{6205353E-C0EF-4DB2-8B1C-1CCD1216375D}" type="pres">
      <dgm:prSet presAssocID="{F3689022-6072-48AE-AB81-40D21AD25A07}" presName="gear3tx" presStyleLbl="node1" presStyleIdx="2" presStyleCnt="3">
        <dgm:presLayoutVars>
          <dgm:chMax val="1"/>
          <dgm:bulletEnabled val="1"/>
        </dgm:presLayoutVars>
      </dgm:prSet>
      <dgm:spPr/>
      <dgm:t>
        <a:bodyPr/>
        <a:lstStyle/>
        <a:p>
          <a:endParaRPr lang="en-US"/>
        </a:p>
      </dgm:t>
    </dgm:pt>
    <dgm:pt modelId="{DE411C34-1ED6-4A91-8828-628E3A402015}" type="pres">
      <dgm:prSet presAssocID="{F3689022-6072-48AE-AB81-40D21AD25A07}" presName="gear3srcNode" presStyleLbl="node1" presStyleIdx="2" presStyleCnt="3"/>
      <dgm:spPr/>
      <dgm:t>
        <a:bodyPr/>
        <a:lstStyle/>
        <a:p>
          <a:endParaRPr lang="en-US"/>
        </a:p>
      </dgm:t>
    </dgm:pt>
    <dgm:pt modelId="{63AE8A05-D74C-4EF5-9794-5F2AA885DD90}" type="pres">
      <dgm:prSet presAssocID="{F3689022-6072-48AE-AB81-40D21AD25A07}" presName="gear3dstNode" presStyleLbl="node1" presStyleIdx="2" presStyleCnt="3"/>
      <dgm:spPr/>
      <dgm:t>
        <a:bodyPr/>
        <a:lstStyle/>
        <a:p>
          <a:endParaRPr lang="en-US"/>
        </a:p>
      </dgm:t>
    </dgm:pt>
    <dgm:pt modelId="{A50E02F7-BAD7-4F21-B208-36BBA9294D67}" type="pres">
      <dgm:prSet presAssocID="{EAB8A438-9C0D-4E15-B7E0-57C85DF4BCE4}" presName="connector1" presStyleLbl="sibTrans2D1" presStyleIdx="0" presStyleCnt="3"/>
      <dgm:spPr/>
      <dgm:t>
        <a:bodyPr/>
        <a:lstStyle/>
        <a:p>
          <a:endParaRPr lang="en-US"/>
        </a:p>
      </dgm:t>
    </dgm:pt>
    <dgm:pt modelId="{AEBB7CF3-BFB2-4A24-9A97-C6BD8FF520E0}" type="pres">
      <dgm:prSet presAssocID="{8BA62E29-4355-4F4E-9183-23C3C348DB6D}" presName="connector2" presStyleLbl="sibTrans2D1" presStyleIdx="1" presStyleCnt="3"/>
      <dgm:spPr/>
      <dgm:t>
        <a:bodyPr/>
        <a:lstStyle/>
        <a:p>
          <a:endParaRPr lang="en-US"/>
        </a:p>
      </dgm:t>
    </dgm:pt>
    <dgm:pt modelId="{5F33BB7B-FC42-40A3-93EB-697C59DA5AB8}" type="pres">
      <dgm:prSet presAssocID="{4260002B-535F-4941-82DE-554CE2F60DDE}" presName="connector3" presStyleLbl="sibTrans2D1" presStyleIdx="2" presStyleCnt="3"/>
      <dgm:spPr/>
      <dgm:t>
        <a:bodyPr/>
        <a:lstStyle/>
        <a:p>
          <a:endParaRPr lang="en-US"/>
        </a:p>
      </dgm:t>
    </dgm:pt>
  </dgm:ptLst>
  <dgm:cxnLst>
    <dgm:cxn modelId="{3E6B864F-6688-C240-BAA3-3E2825D826E9}" type="presOf" srcId="{64A1D30F-3244-4C75-8F91-50E735EB655E}" destId="{A4FB8AEE-2EAB-4721-AFDA-9F3BB39F4DD4}" srcOrd="2" destOrd="0" presId="urn:microsoft.com/office/officeart/2005/8/layout/gear1"/>
    <dgm:cxn modelId="{1D8F17B5-632A-7047-9FA5-6F958E92D0DB}" type="presOf" srcId="{EAB8A438-9C0D-4E15-B7E0-57C85DF4BCE4}" destId="{A50E02F7-BAD7-4F21-B208-36BBA9294D67}" srcOrd="0" destOrd="0" presId="urn:microsoft.com/office/officeart/2005/8/layout/gear1"/>
    <dgm:cxn modelId="{93833F5C-DDF4-444F-A09E-D0B246B20EEB}" type="presOf" srcId="{03FC0EA9-31F0-491C-BC98-C9EA720F77AF}" destId="{9FC991C7-F23C-4A00-B1E9-3FF2A84A3832}" srcOrd="0" destOrd="0" presId="urn:microsoft.com/office/officeart/2005/8/layout/gear1"/>
    <dgm:cxn modelId="{499C9052-BA6C-EA45-AF82-8227D35C5F90}" type="presOf" srcId="{F3689022-6072-48AE-AB81-40D21AD25A07}" destId="{DE411C34-1ED6-4A91-8828-628E3A402015}" srcOrd="2" destOrd="0" presId="urn:microsoft.com/office/officeart/2005/8/layout/gear1"/>
    <dgm:cxn modelId="{09C7E682-3003-9145-902C-F3FBC9CE2991}" type="presOf" srcId="{64A1D30F-3244-4C75-8F91-50E735EB655E}" destId="{CD698433-583E-47B4-9295-FEE5333F22A9}" srcOrd="0" destOrd="0" presId="urn:microsoft.com/office/officeart/2005/8/layout/gear1"/>
    <dgm:cxn modelId="{84E66300-9B2F-484E-8FF9-9C0F3D310B25}" type="presOf" srcId="{75995D19-43AC-4B27-96A9-407596F829A0}" destId="{897545C3-E10C-49B7-9635-ED7F60759950}" srcOrd="2" destOrd="0" presId="urn:microsoft.com/office/officeart/2005/8/layout/gear1"/>
    <dgm:cxn modelId="{29B83B42-2A12-C143-B2EB-5B73D50377DA}" type="presOf" srcId="{8BA62E29-4355-4F4E-9183-23C3C348DB6D}" destId="{AEBB7CF3-BFB2-4A24-9A97-C6BD8FF520E0}" srcOrd="0" destOrd="0" presId="urn:microsoft.com/office/officeart/2005/8/layout/gear1"/>
    <dgm:cxn modelId="{FF856F17-4EF9-411D-8F41-F11147B15D48}" srcId="{03FC0EA9-31F0-491C-BC98-C9EA720F77AF}" destId="{62430F34-41F1-4BC4-AB5C-C4B20F28BB1D}" srcOrd="3" destOrd="0" parTransId="{D8B233EB-655D-4346-A03C-CC6B716BD1E7}" sibTransId="{0DDFA59B-9E69-4B17-A74A-D11B36F050A3}"/>
    <dgm:cxn modelId="{76DE3687-B295-E847-80F2-474556B6A8FB}" type="presOf" srcId="{64A1D30F-3244-4C75-8F91-50E735EB655E}" destId="{6DF23180-D364-4AD6-ACA1-8E73BA4AC5A8}" srcOrd="1" destOrd="0" presId="urn:microsoft.com/office/officeart/2005/8/layout/gear1"/>
    <dgm:cxn modelId="{3EDFE4F6-E587-0844-BF4C-D6636154A73E}" type="presOf" srcId="{F3689022-6072-48AE-AB81-40D21AD25A07}" destId="{9C04E2CA-BC28-42D4-84D8-4548E0981F8A}" srcOrd="0" destOrd="0" presId="urn:microsoft.com/office/officeart/2005/8/layout/gear1"/>
    <dgm:cxn modelId="{34E3480C-A41D-7847-BF83-83667FEC1927}" type="presOf" srcId="{4260002B-535F-4941-82DE-554CE2F60DDE}" destId="{5F33BB7B-FC42-40A3-93EB-697C59DA5AB8}" srcOrd="0" destOrd="0" presId="urn:microsoft.com/office/officeart/2005/8/layout/gear1"/>
    <dgm:cxn modelId="{C06414A5-0875-451D-BEDE-7C0D3B1FFDC5}" srcId="{03FC0EA9-31F0-491C-BC98-C9EA720F77AF}" destId="{158C86E7-DFDE-485C-BF27-90BD27626157}" srcOrd="5" destOrd="0" parTransId="{0B9CCDF9-8383-4D5B-96B6-382139B0E70B}" sibTransId="{D8A47597-2544-4685-B4C6-C6EBAD05BF5E}"/>
    <dgm:cxn modelId="{E2589942-2516-5240-90CC-1A553A86C0D2}" type="presOf" srcId="{75995D19-43AC-4B27-96A9-407596F829A0}" destId="{2DFA24DA-3A7E-4814-A0D2-5094AA72A09E}" srcOrd="0" destOrd="0" presId="urn:microsoft.com/office/officeart/2005/8/layout/gear1"/>
    <dgm:cxn modelId="{A0DD2ED4-A03D-4DE4-A90E-EF80F7B74FB3}" srcId="{03FC0EA9-31F0-491C-BC98-C9EA720F77AF}" destId="{F3689022-6072-48AE-AB81-40D21AD25A07}" srcOrd="2" destOrd="0" parTransId="{50F6B967-C123-4A7D-875D-044706E73E06}" sibTransId="{4260002B-535F-4941-82DE-554CE2F60DDE}"/>
    <dgm:cxn modelId="{9F2C9EBF-0840-4431-8E0D-242B5BD3F3FF}" srcId="{03FC0EA9-31F0-491C-BC98-C9EA720F77AF}" destId="{75995D19-43AC-4B27-96A9-407596F829A0}" srcOrd="1" destOrd="0" parTransId="{1DF5ED85-4DB4-4A5A-861E-1E1D4152B9F4}" sibTransId="{8BA62E29-4355-4F4E-9183-23C3C348DB6D}"/>
    <dgm:cxn modelId="{87D79B80-A411-405F-8317-ADB28F5EB42A}" srcId="{03FC0EA9-31F0-491C-BC98-C9EA720F77AF}" destId="{64A1D30F-3244-4C75-8F91-50E735EB655E}" srcOrd="0" destOrd="0" parTransId="{E0D75AC2-537D-4F75-A66C-2023C157650B}" sibTransId="{EAB8A438-9C0D-4E15-B7E0-57C85DF4BCE4}"/>
    <dgm:cxn modelId="{1ED41A22-8A71-4B3B-B6AF-A14868A797F3}" srcId="{03FC0EA9-31F0-491C-BC98-C9EA720F77AF}" destId="{9CF81E88-F45C-449F-9A6E-CB0C8832F80D}" srcOrd="4" destOrd="0" parTransId="{A8BF60F6-458D-4842-91F0-7CF919ED6BDF}" sibTransId="{8F6BF06D-5C4C-48B6-8E8E-BFD68B72636C}"/>
    <dgm:cxn modelId="{160B14A3-116A-F140-A81B-5A5A68C89FEB}" type="presOf" srcId="{75995D19-43AC-4B27-96A9-407596F829A0}" destId="{C85B7226-4FE2-4F90-81CC-B750075923E4}" srcOrd="1" destOrd="0" presId="urn:microsoft.com/office/officeart/2005/8/layout/gear1"/>
    <dgm:cxn modelId="{3849C1BE-084A-5349-A905-29738D8C4F39}" type="presOf" srcId="{F3689022-6072-48AE-AB81-40D21AD25A07}" destId="{6205353E-C0EF-4DB2-8B1C-1CCD1216375D}" srcOrd="1" destOrd="0" presId="urn:microsoft.com/office/officeart/2005/8/layout/gear1"/>
    <dgm:cxn modelId="{B78EDF83-981B-034B-9359-CC7804315F3B}" type="presOf" srcId="{F3689022-6072-48AE-AB81-40D21AD25A07}" destId="{63AE8A05-D74C-4EF5-9794-5F2AA885DD90}" srcOrd="3" destOrd="0" presId="urn:microsoft.com/office/officeart/2005/8/layout/gear1"/>
    <dgm:cxn modelId="{E4C6F114-48B1-734B-A10B-259952270203}" type="presParOf" srcId="{9FC991C7-F23C-4A00-B1E9-3FF2A84A3832}" destId="{CD698433-583E-47B4-9295-FEE5333F22A9}" srcOrd="0" destOrd="0" presId="urn:microsoft.com/office/officeart/2005/8/layout/gear1"/>
    <dgm:cxn modelId="{0140930E-4EB0-6646-9B58-AA0A73F04767}" type="presParOf" srcId="{9FC991C7-F23C-4A00-B1E9-3FF2A84A3832}" destId="{6DF23180-D364-4AD6-ACA1-8E73BA4AC5A8}" srcOrd="1" destOrd="0" presId="urn:microsoft.com/office/officeart/2005/8/layout/gear1"/>
    <dgm:cxn modelId="{4B7BC5FD-C58F-7749-9AED-A67F562FD692}" type="presParOf" srcId="{9FC991C7-F23C-4A00-B1E9-3FF2A84A3832}" destId="{A4FB8AEE-2EAB-4721-AFDA-9F3BB39F4DD4}" srcOrd="2" destOrd="0" presId="urn:microsoft.com/office/officeart/2005/8/layout/gear1"/>
    <dgm:cxn modelId="{B80F2982-0E62-5D44-A60B-C66C469632B3}" type="presParOf" srcId="{9FC991C7-F23C-4A00-B1E9-3FF2A84A3832}" destId="{2DFA24DA-3A7E-4814-A0D2-5094AA72A09E}" srcOrd="3" destOrd="0" presId="urn:microsoft.com/office/officeart/2005/8/layout/gear1"/>
    <dgm:cxn modelId="{D24B7BA3-CD3C-7745-B8C2-50372D6C95E7}" type="presParOf" srcId="{9FC991C7-F23C-4A00-B1E9-3FF2A84A3832}" destId="{C85B7226-4FE2-4F90-81CC-B750075923E4}" srcOrd="4" destOrd="0" presId="urn:microsoft.com/office/officeart/2005/8/layout/gear1"/>
    <dgm:cxn modelId="{2B1FAD07-E8CA-1148-9744-B8ECDA6CB8FC}" type="presParOf" srcId="{9FC991C7-F23C-4A00-B1E9-3FF2A84A3832}" destId="{897545C3-E10C-49B7-9635-ED7F60759950}" srcOrd="5" destOrd="0" presId="urn:microsoft.com/office/officeart/2005/8/layout/gear1"/>
    <dgm:cxn modelId="{9BC69225-01EF-C142-B56D-3F849BCAD929}" type="presParOf" srcId="{9FC991C7-F23C-4A00-B1E9-3FF2A84A3832}" destId="{9C04E2CA-BC28-42D4-84D8-4548E0981F8A}" srcOrd="6" destOrd="0" presId="urn:microsoft.com/office/officeart/2005/8/layout/gear1"/>
    <dgm:cxn modelId="{B3C55389-A41F-7D4C-BB36-B474820A26DB}" type="presParOf" srcId="{9FC991C7-F23C-4A00-B1E9-3FF2A84A3832}" destId="{6205353E-C0EF-4DB2-8B1C-1CCD1216375D}" srcOrd="7" destOrd="0" presId="urn:microsoft.com/office/officeart/2005/8/layout/gear1"/>
    <dgm:cxn modelId="{5D879FC8-AAA5-9E40-897A-05010C8ED66E}" type="presParOf" srcId="{9FC991C7-F23C-4A00-B1E9-3FF2A84A3832}" destId="{DE411C34-1ED6-4A91-8828-628E3A402015}" srcOrd="8" destOrd="0" presId="urn:microsoft.com/office/officeart/2005/8/layout/gear1"/>
    <dgm:cxn modelId="{5D420C03-3FFC-5E4C-9AFA-B0178BA91B2E}" type="presParOf" srcId="{9FC991C7-F23C-4A00-B1E9-3FF2A84A3832}" destId="{63AE8A05-D74C-4EF5-9794-5F2AA885DD90}" srcOrd="9" destOrd="0" presId="urn:microsoft.com/office/officeart/2005/8/layout/gear1"/>
    <dgm:cxn modelId="{545F664D-0AA8-934A-99FB-D7491AF87F23}" type="presParOf" srcId="{9FC991C7-F23C-4A00-B1E9-3FF2A84A3832}" destId="{A50E02F7-BAD7-4F21-B208-36BBA9294D67}" srcOrd="10" destOrd="0" presId="urn:microsoft.com/office/officeart/2005/8/layout/gear1"/>
    <dgm:cxn modelId="{9D80E1E7-D46F-6549-B5F7-C656F16D7B21}" type="presParOf" srcId="{9FC991C7-F23C-4A00-B1E9-3FF2A84A3832}" destId="{AEBB7CF3-BFB2-4A24-9A97-C6BD8FF520E0}" srcOrd="11" destOrd="0" presId="urn:microsoft.com/office/officeart/2005/8/layout/gear1"/>
    <dgm:cxn modelId="{021A8157-47E3-3A4D-974D-9C6473E59F47}" type="presParOf" srcId="{9FC991C7-F23C-4A00-B1E9-3FF2A84A3832}" destId="{5F33BB7B-FC42-40A3-93EB-697C59DA5AB8}"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98433-583E-47B4-9295-FEE5333F22A9}">
      <dsp:nvSpPr>
        <dsp:cNvPr id="0" name=""/>
        <dsp:cNvSpPr/>
      </dsp:nvSpPr>
      <dsp:spPr>
        <a:xfrm>
          <a:off x="932445" y="1604109"/>
          <a:ext cx="1139655" cy="1139655"/>
        </a:xfrm>
        <a:prstGeom prst="gear9">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en-US" sz="700" kern="1200" smtClean="0"/>
            <a:t>Stream Processing</a:t>
          </a:r>
          <a:endParaRPr lang="en-US" sz="700" kern="1200"/>
        </a:p>
      </dsp:txBody>
      <dsp:txXfrm>
        <a:off x="1161566" y="1871068"/>
        <a:ext cx="681413" cy="585806"/>
      </dsp:txXfrm>
    </dsp:sp>
    <dsp:sp modelId="{2DFA24DA-3A7E-4814-A0D2-5094AA72A09E}">
      <dsp:nvSpPr>
        <dsp:cNvPr id="0" name=""/>
        <dsp:cNvSpPr/>
      </dsp:nvSpPr>
      <dsp:spPr>
        <a:xfrm>
          <a:off x="269373" y="1334736"/>
          <a:ext cx="828840" cy="828840"/>
        </a:xfrm>
        <a:prstGeom prst="gear6">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en-US" sz="700" kern="1200" dirty="0" smtClean="0"/>
            <a:t>Metadata extraction</a:t>
          </a:r>
          <a:endParaRPr lang="en-US" sz="700" kern="1200" dirty="0"/>
        </a:p>
      </dsp:txBody>
      <dsp:txXfrm>
        <a:off x="478036" y="1544660"/>
        <a:ext cx="411514" cy="408992"/>
      </dsp:txXfrm>
    </dsp:sp>
    <dsp:sp modelId="{9C04E2CA-BC28-42D4-84D8-4548E0981F8A}">
      <dsp:nvSpPr>
        <dsp:cNvPr id="0" name=""/>
        <dsp:cNvSpPr/>
      </dsp:nvSpPr>
      <dsp:spPr>
        <a:xfrm rot="20700000">
          <a:off x="733608" y="762921"/>
          <a:ext cx="812094" cy="812094"/>
        </a:xfrm>
        <a:prstGeom prst="gear6">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rtl="0">
            <a:lnSpc>
              <a:spcPct val="90000"/>
            </a:lnSpc>
            <a:spcBef>
              <a:spcPct val="0"/>
            </a:spcBef>
            <a:spcAft>
              <a:spcPct val="35000"/>
            </a:spcAft>
          </a:pPr>
          <a:r>
            <a:rPr lang="en-US" sz="700" kern="1200" smtClean="0"/>
            <a:t>Complex Correlation</a:t>
          </a:r>
          <a:endParaRPr lang="en-US" sz="700" kern="1200"/>
        </a:p>
      </dsp:txBody>
      <dsp:txXfrm rot="-20700000">
        <a:off x="911724" y="941037"/>
        <a:ext cx="455862" cy="455862"/>
      </dsp:txXfrm>
    </dsp:sp>
    <dsp:sp modelId="{A50E02F7-BAD7-4F21-B208-36BBA9294D67}">
      <dsp:nvSpPr>
        <dsp:cNvPr id="0" name=""/>
        <dsp:cNvSpPr/>
      </dsp:nvSpPr>
      <dsp:spPr>
        <a:xfrm>
          <a:off x="823393" y="1443955"/>
          <a:ext cx="1458759" cy="1458759"/>
        </a:xfrm>
        <a:prstGeom prst="circularArrow">
          <a:avLst>
            <a:gd name="adj1" fmla="val 4687"/>
            <a:gd name="adj2" fmla="val 299029"/>
            <a:gd name="adj3" fmla="val 2426715"/>
            <a:gd name="adj4" fmla="val 16069548"/>
            <a:gd name="adj5" fmla="val 5469"/>
          </a:avLst>
        </a:prstGeom>
        <a:solidFill>
          <a:schemeClr val="accent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EBB7CF3-BFB2-4A24-9A97-C6BD8FF520E0}">
      <dsp:nvSpPr>
        <dsp:cNvPr id="0" name=""/>
        <dsp:cNvSpPr/>
      </dsp:nvSpPr>
      <dsp:spPr>
        <a:xfrm>
          <a:off x="122587" y="1160453"/>
          <a:ext cx="1059879" cy="1059879"/>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5F33BB7B-FC42-40A3-93EB-697C59DA5AB8}">
      <dsp:nvSpPr>
        <dsp:cNvPr id="0" name=""/>
        <dsp:cNvSpPr/>
      </dsp:nvSpPr>
      <dsp:spPr>
        <a:xfrm>
          <a:off x="545762" y="594149"/>
          <a:ext cx="1142763" cy="1142763"/>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7/14/2017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7/14/2017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9705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24" rtl="0" eaLnBrk="0" fontAlgn="base" latinLnBrk="0" hangingPunct="0">
              <a:lnSpc>
                <a:spcPct val="100000"/>
              </a:lnSpc>
              <a:spcBef>
                <a:spcPct val="30000"/>
              </a:spcBef>
              <a:spcAft>
                <a:spcPct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357825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20000"/>
              </a:lnSpc>
              <a:spcBef>
                <a:spcPts val="533"/>
              </a:spcBef>
              <a:buNone/>
            </a:pPr>
            <a:r>
              <a:rPr lang="en-US" altLang="ja-JP" b="1" dirty="0" err="1" smtClean="0"/>
              <a:t>ealthcare</a:t>
            </a:r>
            <a:r>
              <a:rPr lang="en-US" altLang="ja-JP" b="1" dirty="0" smtClean="0"/>
              <a:t> </a:t>
            </a:r>
            <a:r>
              <a:rPr lang="en-US" altLang="ja-JP" b="1" dirty="0"/>
              <a:t>Organization</a:t>
            </a:r>
            <a:endParaRPr lang="en-US" altLang="ja-JP" sz="1600" b="1" dirty="0"/>
          </a:p>
          <a:p>
            <a:pPr marL="0" indent="0">
              <a:spcBef>
                <a:spcPts val="533"/>
              </a:spcBef>
              <a:buNone/>
            </a:pPr>
            <a:r>
              <a:rPr lang="en-US" altLang="ja-JP" u="sng" dirty="0"/>
              <a:t>Situation:</a:t>
            </a:r>
            <a:r>
              <a:rPr lang="en-US" altLang="ja-JP" dirty="0"/>
              <a:t> A risk audit determined the organization’s flat network exposed medical devices and patient data to compromise and recommended an access control and segmentation strategy.  Firewall-only strategy was deselected due to inflexibility and operations costs.</a:t>
            </a:r>
          </a:p>
          <a:p>
            <a:pPr marL="0" indent="0">
              <a:spcBef>
                <a:spcPts val="533"/>
              </a:spcBef>
              <a:buNone/>
            </a:pPr>
            <a:r>
              <a:rPr lang="en-US" altLang="ja-JP" u="sng" dirty="0"/>
              <a:t>Solution:</a:t>
            </a:r>
            <a:r>
              <a:rPr lang="en-US" altLang="ja-JP" dirty="0"/>
              <a:t> Network refresh with </a:t>
            </a:r>
            <a:r>
              <a:rPr lang="en-US" altLang="ja-JP" dirty="0" err="1"/>
              <a:t>TrustSec</a:t>
            </a:r>
            <a:r>
              <a:rPr lang="en-US" altLang="ja-JP" dirty="0"/>
              <a:t>-ready network devices segments based on security groups (doctor, patient, endpoint type, application) and controls usage within groups.  ISE provides policy control, contextual identity and access control.  </a:t>
            </a:r>
            <a:r>
              <a:rPr lang="en-US" altLang="ja-JP" dirty="0" err="1"/>
              <a:t>Lancope</a:t>
            </a:r>
            <a:r>
              <a:rPr lang="en-US" altLang="ja-JP" dirty="0"/>
              <a:t> </a:t>
            </a:r>
            <a:r>
              <a:rPr lang="en-US" altLang="ja-JP" dirty="0" err="1"/>
              <a:t>netflow</a:t>
            </a:r>
            <a:r>
              <a:rPr lang="en-US" altLang="ja-JP" dirty="0"/>
              <a:t> analysis monitors policy and </a:t>
            </a:r>
            <a:r>
              <a:rPr lang="en-US" altLang="ja-JP" dirty="0" err="1" smtClean="0"/>
              <a:t>ena</a:t>
            </a:r>
            <a:r>
              <a:rPr lang="en-US" altLang="ja-JP" b="1" dirty="0" err="1" smtClean="0"/>
              <a:t>H</a:t>
            </a:r>
            <a:r>
              <a:rPr lang="en-US" altLang="ja-JP" dirty="0" err="1" smtClean="0"/>
              <a:t>bles</a:t>
            </a:r>
            <a:r>
              <a:rPr lang="en-US" altLang="ja-JP" dirty="0" smtClean="0"/>
              <a:t> </a:t>
            </a:r>
            <a:r>
              <a:rPr lang="en-US" altLang="ja-JP" dirty="0"/>
              <a:t>risk and compliance oversight.  Threat mitigation via </a:t>
            </a:r>
            <a:r>
              <a:rPr lang="en-US" altLang="ja-JP" dirty="0" err="1"/>
              <a:t>pxGrid</a:t>
            </a:r>
            <a:r>
              <a:rPr lang="en-US" altLang="ja-JP" dirty="0"/>
              <a:t> is planned.  </a:t>
            </a:r>
          </a:p>
          <a:p>
            <a:pPr marL="0" indent="0">
              <a:spcBef>
                <a:spcPts val="533"/>
              </a:spcBef>
              <a:buNone/>
            </a:pPr>
            <a:r>
              <a:rPr lang="en-US" altLang="ja-JP" u="sng" dirty="0"/>
              <a:t>Result:</a:t>
            </a:r>
            <a:r>
              <a:rPr lang="en-US" altLang="ja-JP" dirty="0"/>
              <a:t> Security and risk compliance assurance, lower operating costs, business agility, long-term investment value</a:t>
            </a:r>
          </a:p>
          <a:p>
            <a:endParaRPr lang="en-US" altLang="ja-JP" dirty="0">
              <a:solidFill>
                <a:schemeClr val="bg1"/>
              </a:solidFill>
            </a:endParaRPr>
          </a:p>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ea typeface="ＭＳ Ｐゴシック"/>
              </a:rPr>
              <a:pPr/>
              <a:t>17</a:t>
            </a:fld>
            <a:endParaRPr lang="ja-JP" altLang="en-US" dirty="0">
              <a:solidFill>
                <a:prstClr val="black"/>
              </a:solidFill>
            </a:endParaRPr>
          </a:p>
        </p:txBody>
      </p:sp>
    </p:spTree>
    <p:extLst>
      <p:ext uri="{BB962C8B-B14F-4D97-AF65-F5344CB8AC3E}">
        <p14:creationId xmlns:p14="http://schemas.microsoft.com/office/powerpoint/2010/main" val="341151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01601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2848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01778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ja-JP" altLang="en-US" dirty="0" smtClean="0">
                <a:latin typeface="Calibri"/>
                <a:ea typeface="ＭＳ Ｐゴシック"/>
              </a:rPr>
              <a:t>昨今の流行りの標的型攻撃はファイアウォールや</a:t>
            </a:r>
            <a:r>
              <a:rPr lang="en-US" altLang="ja-JP" dirty="0" smtClean="0">
                <a:latin typeface="Calibri"/>
                <a:ea typeface="ＭＳ Ｐゴシック"/>
              </a:rPr>
              <a:t>IPS</a:t>
            </a:r>
            <a:r>
              <a:rPr lang="ja-JP" altLang="en-US" dirty="0" smtClean="0">
                <a:latin typeface="Calibri"/>
                <a:ea typeface="ＭＳ Ｐゴシック"/>
              </a:rPr>
              <a:t>などで検知が難しく、少ない</a:t>
            </a:r>
            <a:r>
              <a:rPr lang="en-US" altLang="ja-JP" dirty="0" smtClean="0">
                <a:latin typeface="Calibri"/>
                <a:ea typeface="ＭＳ Ｐゴシック"/>
              </a:rPr>
              <a:t>IT</a:t>
            </a:r>
            <a:r>
              <a:rPr lang="ja-JP" altLang="en-US" dirty="0" smtClean="0">
                <a:latin typeface="Calibri"/>
                <a:ea typeface="ＭＳ Ｐゴシック"/>
              </a:rPr>
              <a:t>担当者では対応が困難です。</a:t>
            </a:r>
            <a:endParaRPr lang="en-US" altLang="ja-JP" dirty="0" smtClean="0">
              <a:latin typeface="Calibri"/>
              <a:ea typeface="ＭＳ Ｐゴシック"/>
            </a:endParaRPr>
          </a:p>
          <a:p>
            <a:r>
              <a:rPr lang="ja-JP" altLang="en-US" dirty="0" smtClean="0">
                <a:latin typeface="Calibri"/>
                <a:ea typeface="ＭＳ Ｐゴシック"/>
              </a:rPr>
              <a:t>ネットワークを流れているフロー情報を活用し、</a:t>
            </a:r>
            <a:r>
              <a:rPr lang="en-US" altLang="ja-JP" dirty="0" err="1" smtClean="0">
                <a:latin typeface="Calibri"/>
                <a:ea typeface="ＭＳ Ｐゴシック"/>
              </a:rPr>
              <a:t>Stealthwatch</a:t>
            </a:r>
            <a:r>
              <a:rPr lang="ja-JP" altLang="en-US" dirty="0" smtClean="0">
                <a:latin typeface="Calibri"/>
                <a:ea typeface="ＭＳ Ｐゴシック"/>
              </a:rPr>
              <a:t>というセキュリティ分析装置で分析することで、</a:t>
            </a:r>
            <a:endParaRPr lang="en-US" altLang="ja-JP" dirty="0" smtClean="0">
              <a:latin typeface="Calibri"/>
              <a:ea typeface="ＭＳ Ｐゴシック"/>
            </a:endParaRPr>
          </a:p>
          <a:p>
            <a:r>
              <a:rPr lang="ja-JP" altLang="en-US" dirty="0" smtClean="0">
                <a:latin typeface="Calibri"/>
                <a:ea typeface="ＭＳ Ｐゴシック"/>
              </a:rPr>
              <a:t>攻撃準備段階から検知することができます。</a:t>
            </a:r>
            <a:endParaRPr lang="en-US" altLang="ja-JP" dirty="0" smtClean="0">
              <a:latin typeface="Calibri"/>
              <a:ea typeface="ＭＳ Ｐゴシック"/>
            </a:endParaRPr>
          </a:p>
          <a:p>
            <a:r>
              <a:rPr lang="ja-JP" altLang="en-US" dirty="0" smtClean="0">
                <a:latin typeface="Calibri"/>
                <a:ea typeface="ＭＳ Ｐゴシック"/>
              </a:rPr>
              <a:t>彦根市はこのソリューションを導入し、リスクを最小限に抑えるとともに、</a:t>
            </a:r>
            <a:endParaRPr lang="en-US" altLang="ja-JP" dirty="0" smtClean="0">
              <a:latin typeface="Calibri"/>
              <a:ea typeface="ＭＳ Ｐゴシック"/>
            </a:endParaRPr>
          </a:p>
          <a:p>
            <a:r>
              <a:rPr lang="ja-JP" altLang="en-US" dirty="0" smtClean="0">
                <a:latin typeface="Calibri"/>
                <a:ea typeface="ＭＳ Ｐゴシック"/>
              </a:rPr>
              <a:t>通常時の対応工数や被害が起きてから原因を特定するまでの対応工数などを大幅に削減することに成功しています。</a:t>
            </a:r>
            <a:endParaRPr lang="en-US" altLang="ja-JP" dirty="0" smtClean="0">
              <a:latin typeface="Calibri"/>
              <a:ea typeface="ＭＳ Ｐゴシック"/>
            </a:endParaRPr>
          </a:p>
          <a:p>
            <a:endParaRPr lang="ja-JP" altLang="en-US" dirty="0">
              <a:latin typeface="Calibri"/>
              <a:ea typeface="ＭＳ Ｐゴシック"/>
            </a:endParaRPr>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ea typeface="ＭＳ Ｐゴシック"/>
              </a:rPr>
              <a:pPr/>
              <a:t>23</a:t>
            </a:fld>
            <a:endParaRPr lang="ja-JP" altLang="en-US" dirty="0">
              <a:solidFill>
                <a:prstClr val="black"/>
              </a:solidFill>
            </a:endParaRPr>
          </a:p>
        </p:txBody>
      </p:sp>
    </p:spTree>
    <p:extLst>
      <p:ext uri="{BB962C8B-B14F-4D97-AF65-F5344CB8AC3E}">
        <p14:creationId xmlns:p14="http://schemas.microsoft.com/office/powerpoint/2010/main" val="2519920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76579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347503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D406F-84EB-4B49-B09A-E68FABB9D509}" type="slidenum">
              <a:rPr lang="en-US" smtClean="0"/>
              <a:t>27</a:t>
            </a:fld>
            <a:endParaRPr lang="en-US"/>
          </a:p>
        </p:txBody>
      </p:sp>
    </p:spTree>
    <p:extLst>
      <p:ext uri="{BB962C8B-B14F-4D97-AF65-F5344CB8AC3E}">
        <p14:creationId xmlns:p14="http://schemas.microsoft.com/office/powerpoint/2010/main" val="426851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pPr>
                <a:defRPr/>
              </a:pPr>
              <a:t>3</a:t>
            </a:fld>
            <a:endParaRPr lang="en-US"/>
          </a:p>
        </p:txBody>
      </p:sp>
    </p:spTree>
    <p:extLst>
      <p:ext uri="{BB962C8B-B14F-4D97-AF65-F5344CB8AC3E}">
        <p14:creationId xmlns:p14="http://schemas.microsoft.com/office/powerpoint/2010/main" val="306281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478266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Simplifying</a:t>
            </a:r>
            <a:r>
              <a:rPr lang="en-US" baseline="0" dirty="0"/>
              <a:t> IT management  with the cloud</a:t>
            </a:r>
          </a:p>
          <a:p>
            <a:endParaRPr lang="en-US" baseline="0" dirty="0"/>
          </a:p>
          <a:p>
            <a:r>
              <a:rPr lang="en-US" baseline="0" dirty="0"/>
              <a:t>Complete cloud managed networking solution </a:t>
            </a:r>
          </a:p>
          <a:p>
            <a:r>
              <a:rPr lang="en-US" baseline="0" dirty="0"/>
              <a:t>Total hardware, software, cloud service</a:t>
            </a:r>
          </a:p>
          <a:p>
            <a:endParaRPr lang="en-US" baseline="0" dirty="0"/>
          </a:p>
          <a:p>
            <a:r>
              <a:rPr lang="en-US" baseline="0" dirty="0"/>
              <a:t>Cloud managed networking leader</a:t>
            </a:r>
          </a:p>
          <a:p>
            <a:r>
              <a:rPr lang="en-US" baseline="0" dirty="0"/>
              <a:t>One of the fastest growing portfolios at Cisco </a:t>
            </a:r>
          </a:p>
          <a:p>
            <a:r>
              <a:rPr lang="en-US" baseline="0" dirty="0"/>
              <a:t>More than 140,000 new customers</a:t>
            </a:r>
          </a:p>
          <a:p>
            <a:r>
              <a:rPr lang="en-US" baseline="0" dirty="0"/>
              <a:t>More than 2.2 M network devices </a:t>
            </a:r>
          </a:p>
          <a:p>
            <a:endParaRPr lang="en-US" dirty="0"/>
          </a:p>
        </p:txBody>
      </p:sp>
      <p:sp>
        <p:nvSpPr>
          <p:cNvPr id="4" name="Slide Number Placeholder 3"/>
          <p:cNvSpPr>
            <a:spLocks noGrp="1"/>
          </p:cNvSpPr>
          <p:nvPr>
            <p:ph type="sldNum" sz="quarter" idx="10"/>
          </p:nvPr>
        </p:nvSpPr>
        <p:spPr/>
        <p:txBody>
          <a:bodyPr/>
          <a:lstStyle/>
          <a:p>
            <a:fld id="{8C737D6D-8AEB-4D63-A6BE-FD8A30E6648D}" type="slidenum">
              <a:rPr kumimoji="1" lang="ja-JP" altLang="en-US" smtClean="0">
                <a:solidFill>
                  <a:prstClr val="black"/>
                </a:solidFill>
                <a:latin typeface="Calibri"/>
                <a:ea typeface="ＭＳ Ｐゴシック" charset="-128"/>
              </a:rPr>
              <a:pPr/>
              <a:t>29</a:t>
            </a:fld>
            <a:endParaRPr kumimoji="1" lang="ja-JP" altLang="en-US">
              <a:solidFill>
                <a:prstClr val="black"/>
              </a:solidFill>
              <a:latin typeface="Calibri"/>
              <a:ea typeface="ＭＳ Ｐゴシック" charset="-128"/>
            </a:endParaRPr>
          </a:p>
        </p:txBody>
      </p:sp>
    </p:spTree>
    <p:extLst>
      <p:ext uri="{BB962C8B-B14F-4D97-AF65-F5344CB8AC3E}">
        <p14:creationId xmlns:p14="http://schemas.microsoft.com/office/powerpoint/2010/main" val="2941982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264070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クラウド</a:t>
            </a:r>
            <a:endParaRPr kumimoji="1" lang="en-US" altLang="ja-JP" dirty="0"/>
          </a:p>
          <a:p>
            <a:r>
              <a:rPr kumimoji="1" lang="ja-JP" altLang="en-US" dirty="0"/>
              <a:t>迅速性</a:t>
            </a:r>
            <a:endParaRPr kumimoji="1" lang="en-US" altLang="ja-JP" dirty="0"/>
          </a:p>
          <a:p>
            <a:r>
              <a:rPr kumimoji="1" lang="ja-JP" altLang="en-US" dirty="0"/>
              <a:t>少人数での多拠点展開</a:t>
            </a:r>
            <a:endParaRPr kumimoji="1" lang="en-US" altLang="ja-JP" dirty="0"/>
          </a:p>
          <a:p>
            <a:r>
              <a:rPr kumimoji="1" lang="ja-JP" altLang="en-US" dirty="0"/>
              <a:t>ビジネス展開が早くなってくる今、需要が増える。ビジネスの決断も早く出来る。</a:t>
            </a:r>
            <a:endParaRPr kumimoji="1" lang="en-US" altLang="ja-JP" dirty="0"/>
          </a:p>
          <a:p>
            <a:endParaRPr kumimoji="1" lang="en-US" altLang="ja-JP" dirty="0"/>
          </a:p>
          <a:p>
            <a:r>
              <a:rPr kumimoji="1" lang="ja-JP" altLang="en-US" dirty="0"/>
              <a:t>オンプレ</a:t>
            </a:r>
            <a:endParaRPr kumimoji="1" lang="en-US" altLang="ja-JP" dirty="0"/>
          </a:p>
          <a:p>
            <a:r>
              <a:rPr kumimoji="1" lang="en-US" altLang="ja-JP" dirty="0"/>
              <a:t>API</a:t>
            </a:r>
            <a:r>
              <a:rPr kumimoji="1" lang="ja-JP" altLang="en-US" dirty="0"/>
              <a:t>使って自社で様々な工夫をしたいお客様、クラウドが利用できないようなお客様</a:t>
            </a:r>
            <a:endParaRPr kumimoji="1" lang="en-US" altLang="ja-JP" dirty="0"/>
          </a:p>
          <a:p>
            <a:r>
              <a:rPr kumimoji="1" lang="ja-JP" altLang="en-US" dirty="0"/>
              <a:t>これまでの</a:t>
            </a:r>
            <a:r>
              <a:rPr kumimoji="1" lang="en-US" altLang="ja-JP" dirty="0"/>
              <a:t>Cisco</a:t>
            </a:r>
            <a:r>
              <a:rPr kumimoji="1" lang="ja-JP" altLang="en-US" dirty="0"/>
              <a:t> </a:t>
            </a:r>
            <a:r>
              <a:rPr kumimoji="1" lang="en-US" altLang="ja-JP" dirty="0"/>
              <a:t>Technology</a:t>
            </a:r>
            <a:r>
              <a:rPr kumimoji="1" lang="ja-JP" altLang="en-US" dirty="0"/>
              <a:t>を活用していきたいお客様</a:t>
            </a:r>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31</a:t>
            </a:fld>
            <a:endParaRPr lang="en-US">
              <a:solidFill>
                <a:prstClr val="black"/>
              </a:solidFill>
              <a:latin typeface="Calibri"/>
            </a:endParaRPr>
          </a:p>
        </p:txBody>
      </p:sp>
    </p:spTree>
    <p:extLst>
      <p:ext uri="{BB962C8B-B14F-4D97-AF65-F5344CB8AC3E}">
        <p14:creationId xmlns:p14="http://schemas.microsoft.com/office/powerpoint/2010/main" val="391838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詳しいレポートはこちら：　</a:t>
            </a:r>
            <a:r>
              <a:rPr lang="en-US" altLang="ja-JP" dirty="0" smtClean="0"/>
              <a:t>https://</a:t>
            </a:r>
            <a:r>
              <a:rPr lang="en-US" altLang="ja-JP" dirty="0" err="1" smtClean="0"/>
              <a:t>cisco.box.com</a:t>
            </a:r>
            <a:r>
              <a:rPr lang="en-US" altLang="ja-JP" dirty="0" smtClean="0"/>
              <a:t>/s/c11fis6xspxsydxro6t73vlqs3s8mafe</a:t>
            </a:r>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32</a:t>
            </a:fld>
            <a:endParaRPr lang="en-US">
              <a:solidFill>
                <a:prstClr val="black"/>
              </a:solidFill>
              <a:latin typeface="Calibri"/>
            </a:endParaRPr>
          </a:p>
        </p:txBody>
      </p:sp>
    </p:spTree>
    <p:extLst>
      <p:ext uri="{BB962C8B-B14F-4D97-AF65-F5344CB8AC3E}">
        <p14:creationId xmlns:p14="http://schemas.microsoft.com/office/powerpoint/2010/main" val="58393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pPr/>
              <a:t>4</a:t>
            </a:fld>
            <a:endParaRPr lang="en-US" dirty="0"/>
          </a:p>
        </p:txBody>
      </p:sp>
    </p:spTree>
    <p:extLst>
      <p:ext uri="{BB962C8B-B14F-4D97-AF65-F5344CB8AC3E}">
        <p14:creationId xmlns:p14="http://schemas.microsoft.com/office/powerpoint/2010/main" val="258806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pPr/>
              <a:t>5</a:t>
            </a:fld>
            <a:endParaRPr lang="en-US" dirty="0"/>
          </a:p>
        </p:txBody>
      </p:sp>
    </p:spTree>
    <p:extLst>
      <p:ext uri="{BB962C8B-B14F-4D97-AF65-F5344CB8AC3E}">
        <p14:creationId xmlns:p14="http://schemas.microsoft.com/office/powerpoint/2010/main" val="1908363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情シス部門は多くの時間を企画でなく、運用に費やさせざる得ない状況である。</a:t>
            </a:r>
            <a:endParaRPr lang="en-US" altLang="ja-JP" dirty="0" smtClean="0"/>
          </a:p>
          <a:p>
            <a:r>
              <a:rPr lang="ja-JP" altLang="en-US" dirty="0" smtClean="0"/>
              <a:t>それにたいして、</a:t>
            </a:r>
            <a:r>
              <a:rPr lang="en-US" altLang="ja-JP" dirty="0" smtClean="0"/>
              <a:t>CEO, CMO</a:t>
            </a:r>
            <a:r>
              <a:rPr lang="ja-JP" altLang="en-US" dirty="0" smtClean="0"/>
              <a:t>などの経営側のリーダーは</a:t>
            </a:r>
            <a:r>
              <a:rPr lang="en-US" altLang="ja-JP" dirty="0" smtClean="0"/>
              <a:t>IT</a:t>
            </a:r>
            <a:r>
              <a:rPr lang="ja-JP" altLang="en-US" dirty="0" smtClean="0"/>
              <a:t>サービス提供のスピードやビジネス成長のサポートに不満を持っている。</a:t>
            </a:r>
            <a:endParaRPr lang="en-US" altLang="ja-JP" dirty="0" smtClean="0"/>
          </a:p>
          <a:p>
            <a:endParaRPr lang="en-US" dirty="0" smtClean="0"/>
          </a:p>
          <a:p>
            <a:r>
              <a:rPr lang="en-US" altLang="ja-JP" dirty="0" smtClean="0"/>
              <a:t>80%</a:t>
            </a:r>
            <a:r>
              <a:rPr lang="ja-JP" altLang="en-US" dirty="0" smtClean="0"/>
              <a:t>は企画でなく、日々の設定変更やトラシューに時間を割いている割合い</a:t>
            </a:r>
            <a:endParaRPr lang="en-US" altLang="ja-JP"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9420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9</a:t>
            </a:fld>
            <a:endParaRPr lang="en-US" dirty="0">
              <a:solidFill>
                <a:prstClr val="black"/>
              </a:solidFill>
              <a:latin typeface="Calibri"/>
            </a:endParaRPr>
          </a:p>
        </p:txBody>
      </p:sp>
    </p:spTree>
    <p:extLst>
      <p:ext uri="{BB962C8B-B14F-4D97-AF65-F5344CB8AC3E}">
        <p14:creationId xmlns:p14="http://schemas.microsoft.com/office/powerpoint/2010/main" val="59417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クラウド</a:t>
            </a:r>
            <a:endParaRPr kumimoji="1" lang="en-US" altLang="ja-JP" dirty="0"/>
          </a:p>
          <a:p>
            <a:r>
              <a:rPr kumimoji="1" lang="ja-JP" altLang="en-US" dirty="0"/>
              <a:t>迅速性</a:t>
            </a:r>
            <a:endParaRPr kumimoji="1" lang="en-US" altLang="ja-JP" dirty="0"/>
          </a:p>
          <a:p>
            <a:r>
              <a:rPr kumimoji="1" lang="ja-JP" altLang="en-US" dirty="0"/>
              <a:t>少人数での多拠点展開</a:t>
            </a:r>
            <a:endParaRPr kumimoji="1" lang="en-US" altLang="ja-JP" dirty="0"/>
          </a:p>
          <a:p>
            <a:r>
              <a:rPr kumimoji="1" lang="ja-JP" altLang="en-US" dirty="0"/>
              <a:t>ビジネス展開が早くなってくる今、需要が増える。ビジネスの決断も早く出来る。</a:t>
            </a:r>
            <a:endParaRPr kumimoji="1" lang="en-US" altLang="ja-JP" dirty="0"/>
          </a:p>
          <a:p>
            <a:endParaRPr kumimoji="1" lang="en-US" altLang="ja-JP" dirty="0"/>
          </a:p>
          <a:p>
            <a:r>
              <a:rPr kumimoji="1" lang="ja-JP" altLang="en-US" dirty="0"/>
              <a:t>オンプレ</a:t>
            </a:r>
            <a:endParaRPr kumimoji="1" lang="en-US" altLang="ja-JP" dirty="0"/>
          </a:p>
          <a:p>
            <a:r>
              <a:rPr kumimoji="1" lang="en-US" altLang="ja-JP" dirty="0"/>
              <a:t>API</a:t>
            </a:r>
            <a:r>
              <a:rPr kumimoji="1" lang="ja-JP" altLang="en-US" dirty="0"/>
              <a:t>使って自社で様々な工夫をしたいお客様、クラウドが利用できないようなお客様</a:t>
            </a:r>
            <a:endParaRPr kumimoji="1" lang="en-US" altLang="ja-JP" dirty="0"/>
          </a:p>
          <a:p>
            <a:r>
              <a:rPr kumimoji="1" lang="ja-JP" altLang="en-US" dirty="0"/>
              <a:t>これまでの</a:t>
            </a:r>
            <a:r>
              <a:rPr kumimoji="1" lang="en-US" altLang="ja-JP" dirty="0"/>
              <a:t>Cisco</a:t>
            </a:r>
            <a:r>
              <a:rPr kumimoji="1" lang="ja-JP" altLang="en-US" dirty="0"/>
              <a:t> </a:t>
            </a:r>
            <a:r>
              <a:rPr kumimoji="1" lang="en-US" altLang="ja-JP" dirty="0"/>
              <a:t>Technology</a:t>
            </a:r>
            <a:r>
              <a:rPr kumimoji="1" lang="ja-JP" altLang="en-US" dirty="0"/>
              <a:t>を活用していきたいお客様</a:t>
            </a:r>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10</a:t>
            </a:fld>
            <a:endParaRPr lang="en-US">
              <a:solidFill>
                <a:prstClr val="black"/>
              </a:solidFill>
              <a:latin typeface="Calibri"/>
            </a:endParaRPr>
          </a:p>
        </p:txBody>
      </p:sp>
    </p:spTree>
    <p:extLst>
      <p:ext uri="{BB962C8B-B14F-4D97-AF65-F5344CB8AC3E}">
        <p14:creationId xmlns:p14="http://schemas.microsoft.com/office/powerpoint/2010/main" val="71552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61757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24" rtl="0" eaLnBrk="0" fontAlgn="base" latinLnBrk="0" hangingPunct="0">
              <a:lnSpc>
                <a:spcPct val="100000"/>
              </a:lnSpc>
              <a:spcBef>
                <a:spcPct val="30000"/>
              </a:spcBef>
              <a:spcAft>
                <a:spcPct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13</a:t>
            </a:fld>
            <a:endParaRPr lang="en-US">
              <a:solidFill>
                <a:prstClr val="black"/>
              </a:solidFill>
              <a:latin typeface="Calibri"/>
            </a:endParaRPr>
          </a:p>
        </p:txBody>
      </p:sp>
    </p:spTree>
    <p:extLst>
      <p:ext uri="{BB962C8B-B14F-4D97-AF65-F5344CB8AC3E}">
        <p14:creationId xmlns:p14="http://schemas.microsoft.com/office/powerpoint/2010/main" val="79203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32"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0443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copy">
    <p:spTree>
      <p:nvGrpSpPr>
        <p:cNvPr id="1" name=""/>
        <p:cNvGrpSpPr/>
        <p:nvPr/>
      </p:nvGrpSpPr>
      <p:grpSpPr>
        <a:xfrm>
          <a:off x="0" y="0"/>
          <a:ext cx="0" cy="0"/>
          <a:chOff x="0" y="0"/>
          <a:chExt cx="0" cy="0"/>
        </a:xfrm>
      </p:grpSpPr>
      <p:pic>
        <p:nvPicPr>
          <p:cNvPr id="14" name="cisco-meraki-logo.jpg"/>
          <p:cNvPicPr/>
          <p:nvPr userDrawn="1"/>
        </p:nvPicPr>
        <p:blipFill>
          <a:blip r:embed="rId2">
            <a:extLst/>
          </a:blip>
          <a:stretch>
            <a:fillRect/>
          </a:stretch>
        </p:blipFill>
        <p:spPr>
          <a:xfrm>
            <a:off x="361020" y="4870002"/>
            <a:ext cx="793405" cy="154436"/>
          </a:xfrm>
          <a:prstGeom prst="rect">
            <a:avLst/>
          </a:prstGeom>
          <a:ln w="12700">
            <a:miter lim="400000"/>
          </a:ln>
        </p:spPr>
      </p:pic>
      <p:sp>
        <p:nvSpPr>
          <p:cNvPr id="15"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685646">
              <a:defRPr sz="3200"/>
            </a:pPr>
            <a:endParaRPr sz="1200">
              <a:solidFill>
                <a:srgbClr val="A5A5A5"/>
              </a:solidFill>
            </a:endParaRPr>
          </a:p>
        </p:txBody>
      </p:sp>
      <p:sp>
        <p:nvSpPr>
          <p:cNvPr id="3" name="Title 2"/>
          <p:cNvSpPr>
            <a:spLocks noGrp="1"/>
          </p:cNvSpPr>
          <p:nvPr>
            <p:ph type="title" hasCustomPrompt="1"/>
          </p:nvPr>
        </p:nvSpPr>
        <p:spPr>
          <a:xfrm>
            <a:off x="361020" y="348389"/>
            <a:ext cx="7886700" cy="367230"/>
          </a:xfrm>
          <a:prstGeom prst="rect">
            <a:avLst/>
          </a:prstGeom>
        </p:spPr>
        <p:txBody>
          <a:bodyPr lIns="91438" tIns="45719" rIns="91438" bIns="45719"/>
          <a:lstStyle>
            <a:lvl1pPr>
              <a:defRPr sz="2512" baseline="0">
                <a:solidFill>
                  <a:schemeClr val="accent1"/>
                </a:solidFill>
                <a:latin typeface="+mn-lt"/>
              </a:defRPr>
            </a:lvl1pPr>
          </a:lstStyle>
          <a:p>
            <a:r>
              <a:rPr lang="en-US" dirty="0"/>
              <a:t>Title of slide</a:t>
            </a:r>
          </a:p>
        </p:txBody>
      </p:sp>
      <p:sp>
        <p:nvSpPr>
          <p:cNvPr id="11" name="Text Placeholder 10"/>
          <p:cNvSpPr>
            <a:spLocks noGrp="1"/>
          </p:cNvSpPr>
          <p:nvPr>
            <p:ph type="body" sz="quarter" idx="13" hasCustomPrompt="1"/>
          </p:nvPr>
        </p:nvSpPr>
        <p:spPr>
          <a:xfrm>
            <a:off x="361020" y="1908967"/>
            <a:ext cx="7886700" cy="774599"/>
          </a:xfrm>
          <a:prstGeom prst="rect">
            <a:avLst/>
          </a:prstGeom>
        </p:spPr>
        <p:txBody>
          <a:bodyPr lIns="91438" tIns="45719" rIns="91438" bIns="45719"/>
          <a:lstStyle>
            <a:lvl1pPr>
              <a:defRPr sz="1388" baseline="0">
                <a:latin typeface="Proxima Nova" charset="0"/>
              </a:defRPr>
            </a:lvl1pPr>
            <a:lvl2pPr>
              <a:defRPr sz="1388"/>
            </a:lvl2pPr>
            <a:lvl3pPr>
              <a:defRPr sz="1388"/>
            </a:lvl3pPr>
            <a:lvl4pPr>
              <a:defRPr/>
            </a:lvl4pPr>
          </a:lstStyle>
          <a:p>
            <a:pPr lvl="0"/>
            <a:r>
              <a:rPr lang="en-US" dirty="0"/>
              <a:t>Bullet</a:t>
            </a:r>
          </a:p>
          <a:p>
            <a:pPr lvl="0"/>
            <a:r>
              <a:rPr lang="en-US" dirty="0"/>
              <a:t>Bullet </a:t>
            </a:r>
          </a:p>
          <a:p>
            <a:pPr lvl="0"/>
            <a:r>
              <a:rPr lang="en-US" dirty="0"/>
              <a:t>Bullet</a:t>
            </a:r>
          </a:p>
        </p:txBody>
      </p:sp>
      <p:sp>
        <p:nvSpPr>
          <p:cNvPr id="4" name="Content Placeholder 3"/>
          <p:cNvSpPr>
            <a:spLocks noGrp="1"/>
          </p:cNvSpPr>
          <p:nvPr>
            <p:ph sz="quarter" idx="14" hasCustomPrompt="1"/>
          </p:nvPr>
        </p:nvSpPr>
        <p:spPr>
          <a:xfrm>
            <a:off x="361021" y="942975"/>
            <a:ext cx="7886440" cy="398808"/>
          </a:xfrm>
          <a:prstGeom prst="rect">
            <a:avLst/>
          </a:prstGeom>
        </p:spPr>
        <p:txBody>
          <a:bodyPr lIns="91438" tIns="45719" rIns="91438" bIns="45719"/>
          <a:lstStyle>
            <a:lvl1pPr marL="0" indent="0">
              <a:buFontTx/>
              <a:buNone/>
              <a:defRPr sz="1912" b="0" i="0">
                <a:latin typeface="Proxima Nova" charset="0"/>
                <a:ea typeface="Proxima Nova" charset="0"/>
                <a:cs typeface="Proxima Nova" charset="0"/>
              </a:defRPr>
            </a:lvl1pPr>
          </a:lstStyle>
          <a:p>
            <a:pPr lvl="0"/>
            <a:r>
              <a:rPr lang="en-US" dirty="0"/>
              <a:t>Secondary headline</a:t>
            </a:r>
          </a:p>
        </p:txBody>
      </p:sp>
      <p:sp>
        <p:nvSpPr>
          <p:cNvPr id="6" name="Content Placeholder 5"/>
          <p:cNvSpPr>
            <a:spLocks noGrp="1"/>
          </p:cNvSpPr>
          <p:nvPr>
            <p:ph sz="quarter" idx="15" hasCustomPrompt="1"/>
          </p:nvPr>
        </p:nvSpPr>
        <p:spPr>
          <a:xfrm>
            <a:off x="361021" y="1514475"/>
            <a:ext cx="7886440" cy="229842"/>
          </a:xfrm>
          <a:prstGeom prst="rect">
            <a:avLst/>
          </a:prstGeom>
        </p:spPr>
        <p:txBody>
          <a:bodyPr lIns="91438" tIns="45719" rIns="91438" bIns="45719"/>
          <a:lstStyle>
            <a:lvl1pPr marL="0" indent="0">
              <a:buFontTx/>
              <a:buNone/>
              <a:defRPr sz="1388">
                <a:latin typeface="Proxima Nova Regular"/>
              </a:defRPr>
            </a:lvl1pPr>
          </a:lstStyle>
          <a:p>
            <a:pPr lvl="0"/>
            <a:r>
              <a:rPr lang="en-US" dirty="0"/>
              <a:t>Body copy</a:t>
            </a:r>
          </a:p>
        </p:txBody>
      </p:sp>
      <p:sp>
        <p:nvSpPr>
          <p:cNvPr id="10" name="Content Placeholder 3"/>
          <p:cNvSpPr>
            <a:spLocks noGrp="1"/>
          </p:cNvSpPr>
          <p:nvPr>
            <p:ph sz="quarter" idx="10" hasCustomPrompt="1"/>
          </p:nvPr>
        </p:nvSpPr>
        <p:spPr>
          <a:xfrm>
            <a:off x="6786562" y="4856332"/>
            <a:ext cx="2128838" cy="168107"/>
          </a:xfrm>
          <a:prstGeom prst="rect">
            <a:avLst/>
          </a:prstGeom>
        </p:spPr>
        <p:txBody>
          <a:bodyPr lIns="91438" tIns="45719" rIns="91438" bIns="45719"/>
          <a:lstStyle>
            <a:lvl1pPr marL="0" indent="0" algn="r">
              <a:buFontTx/>
              <a:buNone/>
              <a:defRPr sz="1388">
                <a:solidFill>
                  <a:schemeClr val="tx1"/>
                </a:solidFill>
                <a:latin typeface="Proxima Nova Regular"/>
              </a:defRPr>
            </a:lvl1pPr>
          </a:lstStyle>
          <a:p>
            <a:pPr lvl="0"/>
            <a:r>
              <a:rPr lang="en-US" dirty="0"/>
              <a:t>Title of presentation</a:t>
            </a:r>
          </a:p>
        </p:txBody>
      </p:sp>
    </p:spTree>
    <p:extLst>
      <p:ext uri="{BB962C8B-B14F-4D97-AF65-F5344CB8AC3E}">
        <p14:creationId xmlns:p14="http://schemas.microsoft.com/office/powerpoint/2010/main" val="1656617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3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7262434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1"/>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a:spLocks noGrp="1"/>
          </p:cNvSpPr>
          <p:nvPr>
            <p:ph type="subTitle" idx="1"/>
          </p:nvPr>
        </p:nvSpPr>
        <p:spPr>
          <a:xfrm>
            <a:off x="469496" y="3793199"/>
            <a:ext cx="8296421" cy="288131"/>
          </a:xfrm>
          <a:prstGeom prst="rect">
            <a:avLst/>
          </a:prstGeom>
        </p:spPr>
        <p:txBody>
          <a:bodyPr lIns="121872" tIns="60936" rIns="121872" bIns="60936" anchor="b" anchorCtr="0">
            <a:noAutofit/>
          </a:bodyPr>
          <a:lstStyle>
            <a:lvl1pPr marL="0" indent="0" algn="l">
              <a:buNone/>
              <a:defRPr sz="1350" b="0" i="0">
                <a:solidFill>
                  <a:srgbClr val="FFFFFE"/>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endParaRPr lang="en-US" dirty="0"/>
          </a:p>
        </p:txBody>
      </p:sp>
      <p:sp>
        <p:nvSpPr>
          <p:cNvPr id="11" name="Text Placeholder 38"/>
          <p:cNvSpPr>
            <a:spLocks noGrp="1"/>
          </p:cNvSpPr>
          <p:nvPr>
            <p:ph type="body" sz="quarter" idx="11"/>
          </p:nvPr>
        </p:nvSpPr>
        <p:spPr>
          <a:xfrm>
            <a:off x="469496" y="4033196"/>
            <a:ext cx="8296421" cy="288131"/>
          </a:xfrm>
          <a:prstGeom prst="rect">
            <a:avLst/>
          </a:prstGeom>
        </p:spPr>
        <p:txBody>
          <a:bodyPr lIns="121872" tIns="60936" rIns="121872" bIns="60936"/>
          <a:lstStyle>
            <a:lvl1pPr marL="0" indent="0" algn="l">
              <a:buFontTx/>
              <a:buNone/>
              <a:defRPr lang="en-US" sz="135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
        <p:nvSpPr>
          <p:cNvPr id="12" name="Text Placeholder 40"/>
          <p:cNvSpPr>
            <a:spLocks noGrp="1"/>
          </p:cNvSpPr>
          <p:nvPr>
            <p:ph type="body" sz="quarter" idx="12"/>
          </p:nvPr>
        </p:nvSpPr>
        <p:spPr>
          <a:xfrm>
            <a:off x="469496" y="4273193"/>
            <a:ext cx="8296421" cy="288131"/>
          </a:xfrm>
          <a:prstGeom prst="rect">
            <a:avLst/>
          </a:prstGeom>
        </p:spPr>
        <p:txBody>
          <a:bodyPr lIns="121872" tIns="60936" rIns="121872" bIns="60936"/>
          <a:lstStyle>
            <a:lvl1pPr marL="0" indent="0" algn="l">
              <a:buFontTx/>
              <a:buNone/>
              <a:defRPr lang="en-US" sz="135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dirty="0" smtClean="0"/>
              <a:t>Click to edit Master text styles</a:t>
            </a:r>
          </a:p>
        </p:txBody>
      </p:sp>
      <p:sp>
        <p:nvSpPr>
          <p:cNvPr id="13" name="Title 1"/>
          <p:cNvSpPr>
            <a:spLocks noGrp="1"/>
          </p:cNvSpPr>
          <p:nvPr>
            <p:ph type="ctrTitle"/>
          </p:nvPr>
        </p:nvSpPr>
        <p:spPr>
          <a:xfrm>
            <a:off x="425766" y="2139702"/>
            <a:ext cx="8340152" cy="644730"/>
          </a:xfrm>
          <a:prstGeom prst="rect">
            <a:avLst/>
          </a:prstGeom>
        </p:spPr>
        <p:txBody>
          <a:bodyPr anchor="ctr" anchorCtr="0"/>
          <a:lstStyle>
            <a:lvl1pPr marL="0" indent="0" algn="l">
              <a:lnSpc>
                <a:spcPct val="90000"/>
              </a:lnSpc>
              <a:buFont typeface="Arial" panose="020B0604020202020204" pitchFamily="34" charset="0"/>
              <a:buNone/>
              <a:defRPr sz="3300" b="0" i="0" spc="0" baseline="0">
                <a:solidFill>
                  <a:srgbClr val="FFFFFE"/>
                </a:solidFill>
                <a:latin typeface="+mj-lt"/>
                <a:cs typeface="CiscoSans Thin"/>
              </a:defRPr>
            </a:lvl1pPr>
          </a:lstStyle>
          <a:p>
            <a:r>
              <a:rPr lang="en-US" dirty="0" smtClean="0"/>
              <a:t>Click to edit Master title style</a:t>
            </a:r>
            <a:endParaRPr lang="en-US" dirty="0"/>
          </a:p>
        </p:txBody>
      </p:sp>
      <p:sp>
        <p:nvSpPr>
          <p:cNvPr id="14" name="Text Placeholder 38"/>
          <p:cNvSpPr>
            <a:spLocks noGrp="1"/>
          </p:cNvSpPr>
          <p:nvPr>
            <p:ph type="body" sz="quarter" idx="13"/>
          </p:nvPr>
        </p:nvSpPr>
        <p:spPr>
          <a:xfrm>
            <a:off x="5274260" y="141481"/>
            <a:ext cx="3727385" cy="288131"/>
          </a:xfrm>
          <a:prstGeom prst="rect">
            <a:avLst/>
          </a:prstGeom>
        </p:spPr>
        <p:txBody>
          <a:bodyPr lIns="121872" tIns="60936" rIns="121872" bIns="60936"/>
          <a:lstStyle>
            <a:lvl1pPr marL="0" indent="0" algn="r">
              <a:buFontTx/>
              <a:buNone/>
              <a:defRPr lang="en-US" sz="15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endParaRPr lang="ja-JP" altLang="en-US" dirty="0" smtClean="0"/>
          </a:p>
        </p:txBody>
      </p:sp>
    </p:spTree>
    <p:extLst>
      <p:ext uri="{BB962C8B-B14F-4D97-AF65-F5344CB8AC3E}">
        <p14:creationId xmlns:p14="http://schemas.microsoft.com/office/powerpoint/2010/main" val="279885832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22" indent="0">
              <a:lnSpc>
                <a:spcPct val="95000"/>
              </a:lnSpc>
              <a:spcBef>
                <a:spcPts val="1110"/>
              </a:spcBef>
              <a:buClr>
                <a:schemeClr val="tx1"/>
              </a:buClr>
              <a:buSzPct val="80000"/>
              <a:buFont typeface="Arial"/>
              <a:buNone/>
              <a:defRPr sz="3699" b="0" i="0">
                <a:solidFill>
                  <a:schemeClr val="tx2"/>
                </a:solidFill>
                <a:latin typeface="+mn-lt"/>
                <a:cs typeface="CiscoSans ExtraLight"/>
              </a:defRPr>
            </a:lvl1pPr>
            <a:lvl2pPr marL="291967" indent="0">
              <a:lnSpc>
                <a:spcPct val="95000"/>
              </a:lnSpc>
              <a:spcBef>
                <a:spcPts val="450"/>
              </a:spcBef>
              <a:buClr>
                <a:schemeClr val="tx1"/>
              </a:buClr>
              <a:buSzPct val="80000"/>
              <a:buFont typeface="Arial"/>
              <a:buNone/>
              <a:defRPr sz="1799" b="0" i="0">
                <a:solidFill>
                  <a:srgbClr val="676767"/>
                </a:solidFill>
                <a:latin typeface="+mn-lt"/>
                <a:cs typeface="CiscoSans ExtraLight"/>
              </a:defRPr>
            </a:lvl2pPr>
            <a:lvl3pPr marL="575999" indent="0">
              <a:buClr>
                <a:schemeClr val="tx1"/>
              </a:buClr>
              <a:buSzPct val="80000"/>
              <a:buFont typeface="Arial"/>
              <a:buNone/>
              <a:defRPr sz="1600" b="0" i="0">
                <a:solidFill>
                  <a:srgbClr val="676767"/>
                </a:solidFill>
                <a:latin typeface="+mn-lt"/>
                <a:cs typeface="CiscoSans ExtraLight"/>
              </a:defRPr>
            </a:lvl3pPr>
            <a:lvl4pPr marL="739435" indent="0">
              <a:buClr>
                <a:schemeClr val="tx1"/>
              </a:buClr>
              <a:buSzPct val="80000"/>
              <a:buFont typeface="Arial"/>
              <a:buNone/>
              <a:defRPr sz="1400" b="0" i="0">
                <a:solidFill>
                  <a:srgbClr val="676767"/>
                </a:solidFill>
                <a:latin typeface="+mn-lt"/>
                <a:cs typeface="CiscoSans ExtraLight"/>
              </a:defRPr>
            </a:lvl4pPr>
            <a:lvl5pPr marL="913982" indent="0">
              <a:buClr>
                <a:schemeClr val="tx1"/>
              </a:buClr>
              <a:buSzPct val="80000"/>
              <a:buFont typeface="Arial"/>
              <a:buNone/>
              <a:defRPr sz="1200" b="0" i="0">
                <a:solidFill>
                  <a:srgbClr val="676767"/>
                </a:solidFill>
                <a:latin typeface="+mn-lt"/>
                <a:cs typeface="CiscoSans ExtraLight"/>
              </a:defRPr>
            </a:lvl5pPr>
          </a:lstStyle>
          <a:p>
            <a:pPr lvl="0"/>
            <a:r>
              <a:rPr lang="ja-JP" altLang="en-US" smtClean="0"/>
              <a:t>マスター テキストの書式設定</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980451157"/>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20690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354690" y="4859696"/>
            <a:ext cx="4434626" cy="273843"/>
          </a:xfrm>
          <a:prstGeom prst="rect">
            <a:avLst/>
          </a:prstGeom>
        </p:spPr>
        <p:txBody>
          <a:bodyPr lIns="68580" tIns="34290" rIns="68580" bIns="34290"/>
          <a:lstStyle/>
          <a:p>
            <a:r>
              <a:rPr lang="en-US" smtClean="0">
                <a:solidFill>
                  <a:srgbClr val="4D4D4C"/>
                </a:solidFill>
                <a:latin typeface="Arial"/>
                <a:ea typeface="ＭＳ Ｐゴシック"/>
              </a:rPr>
              <a:t>© IDC   Visit us at IDC.com and follow us on Twitter: @IDC</a:t>
            </a:r>
            <a:endParaRPr lang="en-US" dirty="0">
              <a:solidFill>
                <a:srgbClr val="4D4D4C"/>
              </a:solidFill>
              <a:latin typeface="Arial"/>
              <a:ea typeface="ＭＳ Ｐゴシック"/>
            </a:endParaRPr>
          </a:p>
        </p:txBody>
      </p:sp>
      <p:sp>
        <p:nvSpPr>
          <p:cNvPr id="4" name="Slide Number Placeholder 3"/>
          <p:cNvSpPr>
            <a:spLocks noGrp="1"/>
          </p:cNvSpPr>
          <p:nvPr>
            <p:ph type="sldNum" sz="quarter" idx="12"/>
          </p:nvPr>
        </p:nvSpPr>
        <p:spPr>
          <a:xfrm>
            <a:off x="6553201" y="4823060"/>
            <a:ext cx="2133600" cy="273843"/>
          </a:xfrm>
          <a:prstGeom prst="rect">
            <a:avLst/>
          </a:prstGeom>
        </p:spPr>
        <p:txBody>
          <a:bodyPr lIns="68580" tIns="34290" rIns="68580" bIns="34290"/>
          <a:lstStyle/>
          <a:p>
            <a:fld id="{30879362-658A-E344-B7E9-F19991414F7F}" type="slidenum">
              <a:rPr lang="en-US" smtClean="0">
                <a:solidFill>
                  <a:srgbClr val="4D4D4C"/>
                </a:solidFill>
                <a:latin typeface="Arial"/>
                <a:ea typeface="ＭＳ Ｐゴシック"/>
              </a:rPr>
              <a:pPr/>
              <a:t>‹#›</a:t>
            </a:fld>
            <a:endParaRPr lang="en-US">
              <a:solidFill>
                <a:srgbClr val="4D4D4C"/>
              </a:solidFill>
              <a:latin typeface="Arial"/>
              <a:ea typeface="ＭＳ Ｐゴシック"/>
            </a:endParaRPr>
          </a:p>
        </p:txBody>
      </p:sp>
    </p:spTree>
    <p:extLst>
      <p:ext uri="{BB962C8B-B14F-4D97-AF65-F5344CB8AC3E}">
        <p14:creationId xmlns:p14="http://schemas.microsoft.com/office/powerpoint/2010/main" val="393193058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8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2" y="1347788"/>
            <a:ext cx="8277344" cy="3168210"/>
          </a:xfrm>
          <a:prstGeom prst="rect">
            <a:avLst/>
          </a:prstGeom>
        </p:spPr>
        <p:txBody>
          <a:bodyPr lIns="91420" tIns="45710" rIns="91420" bIns="45710">
            <a:noAutofit/>
          </a:bodyPr>
          <a:lstStyle>
            <a:lvl1pPr marL="280858" indent="-223736">
              <a:lnSpc>
                <a:spcPct val="95000"/>
              </a:lnSpc>
              <a:spcBef>
                <a:spcPts val="1110"/>
              </a:spcBef>
              <a:buClr>
                <a:schemeClr val="tx2"/>
              </a:buClr>
              <a:buSzPct val="80000"/>
              <a:buFont typeface="Arial"/>
              <a:buChar char="•"/>
              <a:defRPr sz="2000" b="0" i="0">
                <a:solidFill>
                  <a:schemeClr val="tx1"/>
                </a:solidFill>
                <a:latin typeface="Arial" charset="0"/>
                <a:cs typeface="Arial" charset="0"/>
              </a:defRPr>
            </a:lvl1pPr>
            <a:lvl2pPr marL="507768" indent="-215801">
              <a:lnSpc>
                <a:spcPct val="95000"/>
              </a:lnSpc>
              <a:spcBef>
                <a:spcPts val="450"/>
              </a:spcBef>
              <a:buClr>
                <a:schemeClr val="tx2"/>
              </a:buClr>
              <a:buSzPct val="80000"/>
              <a:buFont typeface="Arial"/>
              <a:buChar char="•"/>
              <a:defRPr sz="1799" b="0" i="0">
                <a:solidFill>
                  <a:schemeClr val="tx1"/>
                </a:solidFill>
                <a:latin typeface="Arial" charset="0"/>
                <a:cs typeface="Arial" charset="0"/>
              </a:defRPr>
            </a:lvl2pPr>
            <a:lvl3pPr marL="747371" indent="-171372">
              <a:buClr>
                <a:schemeClr val="tx2"/>
              </a:buClr>
              <a:buSzPct val="80000"/>
              <a:buFont typeface="Arial"/>
              <a:buChar char="•"/>
              <a:defRPr sz="1600" b="0" i="0">
                <a:solidFill>
                  <a:schemeClr val="tx1"/>
                </a:solidFill>
                <a:latin typeface="Arial" charset="0"/>
                <a:cs typeface="Arial" charset="0"/>
              </a:defRPr>
            </a:lvl3pPr>
            <a:lvl4pPr marL="910808" indent="-171372">
              <a:buClr>
                <a:schemeClr val="tx2"/>
              </a:buClr>
              <a:buSzPct val="80000"/>
              <a:buFont typeface="Arial"/>
              <a:buChar char="•"/>
              <a:defRPr sz="1400" b="0" i="0">
                <a:solidFill>
                  <a:schemeClr val="tx1"/>
                </a:solidFill>
                <a:latin typeface="Arial" charset="0"/>
                <a:cs typeface="Arial" charset="0"/>
              </a:defRPr>
            </a:lvl4pPr>
            <a:lvl5pPr marL="1082180" indent="-168198">
              <a:buClr>
                <a:schemeClr val="tx2"/>
              </a:buClr>
              <a:buSzPct val="80000"/>
              <a:buFont typeface="Arial"/>
              <a:buChar char="•"/>
              <a:defRPr sz="1200" b="0" i="0">
                <a:solidFill>
                  <a:schemeClr val="tx1"/>
                </a:solidFill>
                <a:latin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61443936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3999" r:id="rId5"/>
    <p:sldLayoutId id="2147484000" r:id="rId6"/>
    <p:sldLayoutId id="2147484001" r:id="rId7"/>
    <p:sldLayoutId id="2147484002" r:id="rId8"/>
    <p:sldLayoutId id="2147484004" r:id="rId9"/>
    <p:sldLayoutId id="2147484005" r:id="rId10"/>
    <p:sldLayoutId id="2147484006" r:id="rId11"/>
    <p:sldLayoutId id="2147484007" r:id="rId1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image" Target="../media/image28.png"/><Relationship Id="rId21" Type="http://schemas.openxmlformats.org/officeDocument/2006/relationships/image" Target="../media/image43.png"/><Relationship Id="rId7" Type="http://schemas.openxmlformats.org/officeDocument/2006/relationships/image" Target="../media/image32.png"/><Relationship Id="rId12" Type="http://schemas.openxmlformats.org/officeDocument/2006/relationships/image" Target="../media/image37.png"/><Relationship Id="rId17" Type="http://schemas.microsoft.com/office/2007/relationships/hdphoto" Target="../media/hdphoto5.wdp"/><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19" Type="http://schemas.microsoft.com/office/2007/relationships/hdphoto" Target="../media/hdphoto6.wdp"/><Relationship Id="rId4" Type="http://schemas.openxmlformats.org/officeDocument/2006/relationships/image" Target="../media/image29.png"/><Relationship Id="rId9" Type="http://schemas.openxmlformats.org/officeDocument/2006/relationships/image" Target="../media/image34.pn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tiff"/><Relationship Id="rId12" Type="http://schemas.openxmlformats.org/officeDocument/2006/relationships/image" Target="../media/image17.jpeg"/><Relationship Id="rId2" Type="http://schemas.openxmlformats.org/officeDocument/2006/relationships/image" Target="../media/image7.tiff"/><Relationship Id="rId16"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tif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4.png"/><Relationship Id="rId5" Type="http://schemas.microsoft.com/office/2007/relationships/hdphoto" Target="../media/hdphoto7.wdp"/><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g"/><Relationship Id="rId10" Type="http://schemas.openxmlformats.org/officeDocument/2006/relationships/image" Target="../media/image74.tiff"/><Relationship Id="rId4" Type="http://schemas.openxmlformats.org/officeDocument/2006/relationships/image" Target="../media/image68.jp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78.emf"/><Relationship Id="rId4" Type="http://schemas.openxmlformats.org/officeDocument/2006/relationships/image" Target="../media/image77.wmf"/></Relationships>
</file>

<file path=ppt/slides/_rels/slide2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74.tiff"/><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7.xml"/><Relationship Id="rId5" Type="http://schemas.openxmlformats.org/officeDocument/2006/relationships/image" Target="../media/image84.tiff"/><Relationship Id="rId4" Type="http://schemas.openxmlformats.org/officeDocument/2006/relationships/image" Target="../media/image83.tiff"/></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tiff"/><Relationship Id="rId4" Type="http://schemas.openxmlformats.org/officeDocument/2006/relationships/image" Target="../media/image86.png"/><Relationship Id="rId9" Type="http://schemas.openxmlformats.org/officeDocument/2006/relationships/image" Target="../media/image91.tiff"/><Relationship Id="rId14" Type="http://schemas.openxmlformats.org/officeDocument/2006/relationships/image" Target="../media/image96.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8.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0.png"/><Relationship Id="rId4" Type="http://schemas.openxmlformats.org/officeDocument/2006/relationships/diagramData" Target="../diagrams/data1.xml"/><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01.emf"/><Relationship Id="rId5" Type="http://schemas.openxmlformats.org/officeDocument/2006/relationships/oleObject" Target="../embeddings/oleObject3.bin"/><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107.png"/><Relationship Id="rId2" Type="http://schemas.openxmlformats.org/officeDocument/2006/relationships/notesSlide" Target="../notesSlides/notesSlide23.xml"/><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2.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7</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25766" y="3299790"/>
            <a:ext cx="8492552" cy="569929"/>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pPr lvl="0" defTabSz="914400" fontAlgn="auto">
              <a:lnSpc>
                <a:spcPct val="100000"/>
              </a:lnSpc>
              <a:spcBef>
                <a:spcPts val="0"/>
              </a:spcBef>
              <a:spcAft>
                <a:spcPts val="0"/>
              </a:spcAft>
              <a:buClr>
                <a:srgbClr val="2968AF"/>
              </a:buClr>
              <a:buSzTx/>
            </a:pPr>
            <a:r>
              <a:rPr lang="ja-JP" altLang="en-US" sz="1800" dirty="0" smtClean="0">
                <a:latin typeface="+mn-ea"/>
                <a:ea typeface="+mn-ea"/>
              </a:rPr>
              <a:t>シスコシステムズ合同会社</a:t>
            </a:r>
            <a:r>
              <a:rPr lang="en-US" altLang="ja-JP" sz="1800" dirty="0" smtClean="0">
                <a:latin typeface="+mn-ea"/>
                <a:ea typeface="+mn-ea"/>
              </a:rPr>
              <a:t/>
            </a:r>
            <a:br>
              <a:rPr lang="en-US" altLang="ja-JP" sz="1800" dirty="0" smtClean="0">
                <a:latin typeface="+mn-ea"/>
                <a:ea typeface="+mn-ea"/>
              </a:rPr>
            </a:br>
            <a:r>
              <a:rPr lang="ja-JP" altLang="en-US" sz="1799" dirty="0">
                <a:latin typeface="ＭＳ Ｐゴシック" panose="020B0600070205080204" pitchFamily="50" charset="-128"/>
                <a:ea typeface="ＭＳ Ｐゴシック" panose="020B0600070205080204" pitchFamily="50" charset="-128"/>
                <a:cs typeface="メイリオ" panose="020B0604030504040204" pitchFamily="50" charset="-128"/>
              </a:rPr>
              <a:t>エンタープライズネットワーク</a:t>
            </a:r>
            <a:r>
              <a:rPr kumimoji="0" lang="ja-JP" altLang="en-US" sz="1800" dirty="0" smtClean="0">
                <a:solidFill>
                  <a:schemeClr val="bg1"/>
                </a:solidFill>
                <a:latin typeface="+mn-ea"/>
                <a:ea typeface="+mn-ea"/>
                <a:cs typeface="Hiragino Sans W3" charset="-128"/>
              </a:rPr>
              <a:t>事業</a:t>
            </a:r>
            <a:endParaRPr kumimoji="0" lang="ja-JP" altLang="en-US" sz="1800" dirty="0">
              <a:solidFill>
                <a:schemeClr val="bg1"/>
              </a:solidFill>
              <a:latin typeface="+mn-ea"/>
              <a:ea typeface="+mn-ea"/>
              <a:cs typeface="Hiragino Sans W3" charset="-128"/>
            </a:endParaRPr>
          </a:p>
        </p:txBody>
      </p:sp>
      <p:sp>
        <p:nvSpPr>
          <p:cNvPr id="5" name="正方形/長方形 4"/>
          <p:cNvSpPr/>
          <p:nvPr/>
        </p:nvSpPr>
        <p:spPr>
          <a:xfrm>
            <a:off x="4216723" y="4561323"/>
            <a:ext cx="5006789"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bg1"/>
                </a:solidFill>
                <a:latin typeface="Arial" charset="0"/>
                <a:ea typeface="ＭＳ Ｐゴシック" pitchFamily="34" charset="-128"/>
              </a:rPr>
              <a:t>本資料に記載の各社社名、製品名は、各社の商標または登録商標です。</a:t>
            </a:r>
            <a:endParaRPr lang="ja-JP" altLang="en-US" sz="1200" dirty="0">
              <a:solidFill>
                <a:schemeClr val="bg1"/>
              </a:solidFill>
              <a:latin typeface="Arial" charset="0"/>
              <a:ea typeface="ＭＳ Ｐゴシック" pitchFamily="34" charset="-128"/>
            </a:endParaRPr>
          </a:p>
        </p:txBody>
      </p:sp>
      <p:sp>
        <p:nvSpPr>
          <p:cNvPr id="3" name="テキスト ボックス 2"/>
          <p:cNvSpPr txBox="1"/>
          <p:nvPr/>
        </p:nvSpPr>
        <p:spPr>
          <a:xfrm>
            <a:off x="3269973" y="398885"/>
            <a:ext cx="5648344" cy="461665"/>
          </a:xfrm>
          <a:prstGeom prst="rect">
            <a:avLst/>
          </a:prstGeom>
          <a:noFill/>
        </p:spPr>
        <p:txBody>
          <a:bodyPr wrap="square" rtlCol="0">
            <a:spAutoFit/>
          </a:bodyPr>
          <a:lstStyle/>
          <a:p>
            <a:pPr algn="r"/>
            <a:r>
              <a:rPr kumimoji="1" lang="ja-JP" altLang="en-US" sz="2400" dirty="0" smtClean="0">
                <a:solidFill>
                  <a:schemeClr val="bg1"/>
                </a:solidFill>
                <a:latin typeface="+mn-ea"/>
                <a:ea typeface="+mn-ea"/>
              </a:rPr>
              <a:t>シスコ アカデミック フォーラム </a:t>
            </a:r>
            <a:r>
              <a:rPr kumimoji="1" lang="en-US" altLang="ja-JP" sz="2400" dirty="0" smtClean="0">
                <a:solidFill>
                  <a:schemeClr val="bg1"/>
                </a:solidFill>
                <a:latin typeface="+mn-ea"/>
                <a:ea typeface="+mn-ea"/>
              </a:rPr>
              <a:t>2017</a:t>
            </a:r>
            <a:endParaRPr kumimoji="1" lang="ja-JP" altLang="en-US" sz="2400" dirty="0">
              <a:solidFill>
                <a:schemeClr val="bg1"/>
              </a:solidFill>
              <a:latin typeface="+mn-ea"/>
              <a:ea typeface="+mn-ea"/>
            </a:endParaRPr>
          </a:p>
        </p:txBody>
      </p:sp>
      <p:sp>
        <p:nvSpPr>
          <p:cNvPr id="10" name="Title 5"/>
          <p:cNvSpPr>
            <a:spLocks noGrp="1"/>
          </p:cNvSpPr>
          <p:nvPr>
            <p:ph type="ctrTitle"/>
          </p:nvPr>
        </p:nvSpPr>
        <p:spPr>
          <a:xfrm>
            <a:off x="425765" y="1480930"/>
            <a:ext cx="8201400" cy="1818859"/>
          </a:xfrm>
        </p:spPr>
        <p:txBody>
          <a:bodyPr/>
          <a:lstStyle/>
          <a:p>
            <a:r>
              <a:rPr lang="ja-JP" altLang="en-US" sz="3200" dirty="0">
                <a:latin typeface="+mn-ea"/>
                <a:ea typeface="+mn-ea"/>
                <a:cs typeface="Meiryo" charset="-128"/>
              </a:rPr>
              <a:t>アカデミックフォーラム</a:t>
            </a:r>
            <a:r>
              <a:rPr lang="en-US" altLang="ja-JP" sz="3200" dirty="0">
                <a:latin typeface="+mn-ea"/>
                <a:ea typeface="+mn-ea"/>
                <a:cs typeface="Meiryo" charset="-128"/>
              </a:rPr>
              <a:t/>
            </a:r>
            <a:br>
              <a:rPr lang="en-US" altLang="ja-JP" sz="3200" dirty="0">
                <a:latin typeface="+mn-ea"/>
                <a:ea typeface="+mn-ea"/>
                <a:cs typeface="Meiryo" charset="-128"/>
              </a:rPr>
            </a:br>
            <a:r>
              <a:rPr lang="ja-JP" altLang="en-US" sz="3200" dirty="0" smtClean="0">
                <a:latin typeface="+mn-ea"/>
                <a:ea typeface="+mn-ea"/>
                <a:cs typeface="Meiryo" charset="-128"/>
              </a:rPr>
              <a:t>エンタープライズ ネットワーク</a:t>
            </a:r>
            <a:r>
              <a:rPr lang="en-US" altLang="ja-JP" sz="3200" dirty="0">
                <a:latin typeface="+mn-ea"/>
                <a:ea typeface="+mn-ea"/>
                <a:cs typeface="Meiryo" charset="-128"/>
              </a:rPr>
              <a:t/>
            </a:r>
            <a:br>
              <a:rPr lang="en-US" altLang="ja-JP" sz="3200" dirty="0">
                <a:latin typeface="+mn-ea"/>
                <a:ea typeface="+mn-ea"/>
                <a:cs typeface="Meiryo" charset="-128"/>
              </a:rPr>
            </a:br>
            <a:r>
              <a:rPr lang="ja-JP" altLang="en-US" sz="3200" dirty="0">
                <a:latin typeface="+mn-ea"/>
                <a:ea typeface="+mn-ea"/>
                <a:cs typeface="Meiryo" charset="-128"/>
              </a:rPr>
              <a:t>最新ネットワーク製品情報アップデート</a:t>
            </a:r>
            <a:r>
              <a:rPr lang="en-US" altLang="ja-JP" sz="3200" dirty="0">
                <a:latin typeface="+mn-ea"/>
                <a:ea typeface="+mn-ea"/>
                <a:cs typeface="メイリオ" panose="020B0604030504040204" pitchFamily="50" charset="-128"/>
              </a:rPr>
              <a:t/>
            </a:r>
            <a:br>
              <a:rPr lang="en-US" altLang="ja-JP" sz="3200" dirty="0">
                <a:latin typeface="+mn-ea"/>
                <a:ea typeface="+mn-ea"/>
                <a:cs typeface="メイリオ" panose="020B0604030504040204" pitchFamily="50" charset="-128"/>
              </a:rPr>
            </a:br>
            <a:endParaRPr lang="en-US" sz="3200" dirty="0">
              <a:latin typeface="+mn-ea"/>
              <a:ea typeface="+mn-ea"/>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p:cNvGrpSpPr/>
          <p:nvPr/>
        </p:nvGrpSpPr>
        <p:grpSpPr>
          <a:xfrm>
            <a:off x="4787800" y="2387320"/>
            <a:ext cx="3877910" cy="2155191"/>
            <a:chOff x="4787856" y="2476712"/>
            <a:chExt cx="3878920" cy="2091722"/>
          </a:xfrm>
        </p:grpSpPr>
        <p:sp>
          <p:nvSpPr>
            <p:cNvPr id="49" name="正方形/長方形 48"/>
            <p:cNvSpPr/>
            <p:nvPr/>
          </p:nvSpPr>
          <p:spPr>
            <a:xfrm>
              <a:off x="4787856" y="2476712"/>
              <a:ext cx="3840161" cy="2049567"/>
            </a:xfrm>
            <a:prstGeom prst="rect">
              <a:avLst/>
            </a:prstGeom>
            <a:no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endParaRPr lang="en-US" altLang="ja-JP" sz="2399" kern="0" dirty="0">
                <a:solidFill>
                  <a:srgbClr val="FFFFFF"/>
                </a:solidFill>
                <a:latin typeface="メイリオ"/>
                <a:cs typeface="メイリオ"/>
              </a:endParaRPr>
            </a:p>
          </p:txBody>
        </p:sp>
        <p:sp>
          <p:nvSpPr>
            <p:cNvPr id="50" name="正方形/長方形 49"/>
            <p:cNvSpPr/>
            <p:nvPr/>
          </p:nvSpPr>
          <p:spPr>
            <a:xfrm>
              <a:off x="6133443" y="2520794"/>
              <a:ext cx="2424244" cy="388327"/>
            </a:xfrm>
            <a:prstGeom prst="rect">
              <a:avLst/>
            </a:prstGeom>
          </p:spPr>
          <p:txBody>
            <a:bodyPr wrap="none">
              <a:spAutoFit/>
            </a:bodyPr>
            <a:lstStyle/>
            <a:p>
              <a:pPr algn="r" defTabSz="457039"/>
              <a:r>
                <a:rPr lang="ja-JP" altLang="en-US" sz="2000" dirty="0">
                  <a:solidFill>
                    <a:srgbClr val="92D050"/>
                  </a:solidFill>
                </a:rPr>
                <a:t>クラウド管理 </a:t>
              </a:r>
              <a:r>
                <a:rPr lang="en-US" altLang="ja-JP" sz="2000" dirty="0">
                  <a:solidFill>
                    <a:srgbClr val="92D050"/>
                  </a:solidFill>
                  <a:latin typeface="メイリオ"/>
                </a:rPr>
                <a:t>Meraki</a:t>
              </a:r>
            </a:p>
          </p:txBody>
        </p:sp>
        <p:pic>
          <p:nvPicPr>
            <p:cNvPr id="51" name="図 26"/>
            <p:cNvPicPr>
              <a:picLocks noChangeAspect="1"/>
            </p:cNvPicPr>
            <p:nvPr/>
          </p:nvPicPr>
          <p:blipFill rotWithShape="1">
            <a:blip r:embed="rId3"/>
            <a:srcRect b="26593"/>
            <a:stretch/>
          </p:blipFill>
          <p:spPr>
            <a:xfrm>
              <a:off x="4900436" y="2936389"/>
              <a:ext cx="1156936" cy="598617"/>
            </a:xfrm>
            <a:prstGeom prst="rect">
              <a:avLst/>
            </a:prstGeom>
          </p:spPr>
        </p:pic>
        <p:pic>
          <p:nvPicPr>
            <p:cNvPr id="52" name="Picture 5"/>
            <p:cNvPicPr>
              <a:picLocks noChangeAspect="1"/>
            </p:cNvPicPr>
            <p:nvPr/>
          </p:nvPicPr>
          <p:blipFill>
            <a:blip r:embed="rId4" cstate="print"/>
            <a:stretch>
              <a:fillRect/>
            </a:stretch>
          </p:blipFill>
          <p:spPr>
            <a:xfrm>
              <a:off x="6166251" y="2978994"/>
              <a:ext cx="951892" cy="552640"/>
            </a:xfrm>
            <a:prstGeom prst="rect">
              <a:avLst/>
            </a:prstGeom>
          </p:spPr>
        </p:pic>
        <p:sp>
          <p:nvSpPr>
            <p:cNvPr id="53" name="TextBox 14"/>
            <p:cNvSpPr txBox="1"/>
            <p:nvPr/>
          </p:nvSpPr>
          <p:spPr>
            <a:xfrm>
              <a:off x="6107417" y="3640558"/>
              <a:ext cx="1262340" cy="238970"/>
            </a:xfrm>
            <a:prstGeom prst="rect">
              <a:avLst/>
            </a:prstGeom>
            <a:noFill/>
          </p:spPr>
          <p:txBody>
            <a:bodyPr wrap="square" rtlCol="0">
              <a:spAutoFit/>
            </a:bodyPr>
            <a:lstStyle/>
            <a:p>
              <a:pPr algn="ctr" defTabSz="457039"/>
              <a:r>
                <a:rPr lang="ja-JP" altLang="en-US" sz="1000" dirty="0">
                  <a:solidFill>
                    <a:srgbClr val="58585B"/>
                  </a:solidFill>
                  <a:latin typeface="メイリオ"/>
                  <a:cs typeface="Arial" pitchFamily="34" charset="0"/>
                </a:rPr>
                <a:t>ワイヤレス </a:t>
              </a:r>
              <a:r>
                <a:rPr lang="en-US" altLang="ja-JP" sz="1000" dirty="0">
                  <a:solidFill>
                    <a:srgbClr val="58585B"/>
                  </a:solidFill>
                  <a:latin typeface="メイリオ"/>
                  <a:cs typeface="Arial" pitchFamily="34" charset="0"/>
                </a:rPr>
                <a:t>LAN</a:t>
              </a:r>
              <a:endParaRPr lang="ja-JP" altLang="en-US" sz="1000" dirty="0">
                <a:solidFill>
                  <a:srgbClr val="58585B"/>
                </a:solidFill>
                <a:latin typeface="メイリオ"/>
                <a:cs typeface="Arial" pitchFamily="34" charset="0"/>
              </a:endParaRPr>
            </a:p>
          </p:txBody>
        </p:sp>
        <p:pic>
          <p:nvPicPr>
            <p:cNvPr id="54" name="Picture 8"/>
            <p:cNvPicPr>
              <a:picLocks noChangeAspect="1"/>
            </p:cNvPicPr>
            <p:nvPr/>
          </p:nvPicPr>
          <p:blipFill>
            <a:blip r:embed="rId5"/>
            <a:stretch>
              <a:fillRect/>
            </a:stretch>
          </p:blipFill>
          <p:spPr>
            <a:xfrm>
              <a:off x="7369757" y="3909575"/>
              <a:ext cx="933193" cy="409697"/>
            </a:xfrm>
            <a:prstGeom prst="rect">
              <a:avLst/>
            </a:prstGeom>
          </p:spPr>
        </p:pic>
        <p:sp>
          <p:nvSpPr>
            <p:cNvPr id="55" name="TextBox 15"/>
            <p:cNvSpPr txBox="1"/>
            <p:nvPr/>
          </p:nvSpPr>
          <p:spPr>
            <a:xfrm>
              <a:off x="7183103" y="4329464"/>
              <a:ext cx="1306500" cy="238970"/>
            </a:xfrm>
            <a:prstGeom prst="rect">
              <a:avLst/>
            </a:prstGeom>
            <a:noFill/>
          </p:spPr>
          <p:txBody>
            <a:bodyPr wrap="square" rtlCol="0">
              <a:spAutoFit/>
            </a:bodyPr>
            <a:lstStyle/>
            <a:p>
              <a:pPr algn="ctr" defTabSz="457039"/>
              <a:r>
                <a:rPr lang="ja-JP" altLang="en-US" sz="1000">
                  <a:solidFill>
                    <a:srgbClr val="58585B"/>
                  </a:solidFill>
                  <a:cs typeface="Arial" pitchFamily="34" charset="0"/>
                </a:rPr>
                <a:t>スイッチ</a:t>
              </a:r>
              <a:endParaRPr lang="ja-JP" altLang="en-US" sz="1000" dirty="0">
                <a:solidFill>
                  <a:srgbClr val="58585B"/>
                </a:solidFill>
                <a:cs typeface="Arial" pitchFamily="34" charset="0"/>
              </a:endParaRPr>
            </a:p>
          </p:txBody>
        </p:sp>
        <p:pic>
          <p:nvPicPr>
            <p:cNvPr id="56" name="Picture 7"/>
            <p:cNvPicPr>
              <a:picLocks noChangeAspect="1"/>
            </p:cNvPicPr>
            <p:nvPr/>
          </p:nvPicPr>
          <p:blipFill>
            <a:blip r:embed="rId6"/>
            <a:stretch>
              <a:fillRect/>
            </a:stretch>
          </p:blipFill>
          <p:spPr>
            <a:xfrm>
              <a:off x="5079346" y="3955259"/>
              <a:ext cx="798126" cy="509802"/>
            </a:xfrm>
            <a:prstGeom prst="rect">
              <a:avLst/>
            </a:prstGeom>
          </p:spPr>
        </p:pic>
        <p:sp>
          <p:nvSpPr>
            <p:cNvPr id="57" name="TextBox 16"/>
            <p:cNvSpPr txBox="1"/>
            <p:nvPr/>
          </p:nvSpPr>
          <p:spPr>
            <a:xfrm>
              <a:off x="5900697" y="4147831"/>
              <a:ext cx="1232795" cy="238970"/>
            </a:xfrm>
            <a:prstGeom prst="rect">
              <a:avLst/>
            </a:prstGeom>
            <a:noFill/>
          </p:spPr>
          <p:txBody>
            <a:bodyPr wrap="square" rtlCol="0">
              <a:spAutoFit/>
            </a:bodyPr>
            <a:lstStyle/>
            <a:p>
              <a:pPr defTabSz="457039"/>
              <a:r>
                <a:rPr lang="ja-JP" altLang="en-US" sz="1000">
                  <a:solidFill>
                    <a:srgbClr val="58585B"/>
                  </a:solidFill>
                  <a:latin typeface="メイリオ"/>
                  <a:cs typeface="Arial" pitchFamily="34" charset="0"/>
                </a:rPr>
                <a:t>セキュリティ</a:t>
              </a:r>
              <a:endParaRPr lang="ja-JP" altLang="en-US" sz="1000" dirty="0">
                <a:solidFill>
                  <a:srgbClr val="58585B"/>
                </a:solidFill>
                <a:latin typeface="メイリオ"/>
                <a:cs typeface="Arial" pitchFamily="34" charset="0"/>
              </a:endParaRPr>
            </a:p>
          </p:txBody>
        </p:sp>
        <p:pic>
          <p:nvPicPr>
            <p:cNvPr id="58" name="Picture 13"/>
            <p:cNvPicPr>
              <a:picLocks noChangeAspect="1"/>
            </p:cNvPicPr>
            <p:nvPr/>
          </p:nvPicPr>
          <p:blipFill>
            <a:blip r:embed="rId7" cstate="print"/>
            <a:stretch>
              <a:fillRect/>
            </a:stretch>
          </p:blipFill>
          <p:spPr>
            <a:xfrm>
              <a:off x="4873757" y="2865890"/>
              <a:ext cx="325647" cy="330236"/>
            </a:xfrm>
            <a:prstGeom prst="rect">
              <a:avLst/>
            </a:prstGeom>
          </p:spPr>
        </p:pic>
        <p:sp>
          <p:nvSpPr>
            <p:cNvPr id="59" name="TextBox 17"/>
            <p:cNvSpPr txBox="1"/>
            <p:nvPr/>
          </p:nvSpPr>
          <p:spPr>
            <a:xfrm>
              <a:off x="4966359" y="3563071"/>
              <a:ext cx="1052700" cy="388327"/>
            </a:xfrm>
            <a:prstGeom prst="rect">
              <a:avLst/>
            </a:prstGeom>
            <a:noFill/>
          </p:spPr>
          <p:txBody>
            <a:bodyPr wrap="square" rtlCol="0">
              <a:spAutoFit/>
            </a:bodyPr>
            <a:lstStyle/>
            <a:p>
              <a:pPr algn="ctr" defTabSz="457039"/>
              <a:r>
                <a:rPr lang="ja-JP" altLang="en-US" sz="1000" dirty="0">
                  <a:solidFill>
                    <a:srgbClr val="58585B"/>
                  </a:solidFill>
                  <a:cs typeface="Arial" pitchFamily="34" charset="0"/>
                </a:rPr>
                <a:t>モバイル </a:t>
              </a:r>
              <a:endParaRPr lang="en-US" altLang="ja-JP" sz="1000" dirty="0">
                <a:solidFill>
                  <a:srgbClr val="58585B"/>
                </a:solidFill>
                <a:cs typeface="Arial" pitchFamily="34" charset="0"/>
              </a:endParaRPr>
            </a:p>
            <a:p>
              <a:pPr algn="ctr" defTabSz="457039"/>
              <a:r>
                <a:rPr lang="ja-JP" altLang="en-US" sz="1000" dirty="0">
                  <a:solidFill>
                    <a:srgbClr val="58585B"/>
                  </a:solidFill>
                  <a:cs typeface="Arial" pitchFamily="34" charset="0"/>
                </a:rPr>
                <a:t>デバイス管理</a:t>
              </a:r>
            </a:p>
          </p:txBody>
        </p:sp>
        <p:sp>
          <p:nvSpPr>
            <p:cNvPr id="60" name="TextBox 80"/>
            <p:cNvSpPr txBox="1"/>
            <p:nvPr/>
          </p:nvSpPr>
          <p:spPr>
            <a:xfrm>
              <a:off x="7118143" y="3657626"/>
              <a:ext cx="1548633" cy="149356"/>
            </a:xfrm>
            <a:prstGeom prst="rect">
              <a:avLst/>
            </a:prstGeom>
            <a:noFill/>
          </p:spPr>
          <p:txBody>
            <a:bodyPr wrap="square" lIns="0" tIns="0" rIns="0" bIns="0" rtlCol="0">
              <a:spAutoFit/>
            </a:bodyPr>
            <a:lstStyle/>
            <a:p>
              <a:pPr algn="ctr" defTabSz="457039"/>
              <a:r>
                <a:rPr lang="ja-JP" altLang="en-US" sz="1000" dirty="0" smtClean="0">
                  <a:solidFill>
                    <a:srgbClr val="435153"/>
                  </a:solidFill>
                  <a:latin typeface="メイリオ"/>
                  <a:cs typeface="メイリオ"/>
                </a:rPr>
                <a:t>セキュリティ カメラ</a:t>
              </a:r>
              <a:endParaRPr lang="en-US" sz="1000" dirty="0">
                <a:solidFill>
                  <a:srgbClr val="435153"/>
                </a:solidFill>
                <a:latin typeface="メイリオ"/>
                <a:cs typeface="メイリオ"/>
              </a:endParaRPr>
            </a:p>
          </p:txBody>
        </p:sp>
        <p:pic>
          <p:nvPicPr>
            <p:cNvPr id="61"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9757" y="2948227"/>
              <a:ext cx="1124773" cy="670097"/>
            </a:xfrm>
            <a:prstGeom prst="rect">
              <a:avLst/>
            </a:prstGeom>
          </p:spPr>
        </p:pic>
      </p:grpSp>
      <p:sp>
        <p:nvSpPr>
          <p:cNvPr id="47" name="正方形/長方形 46"/>
          <p:cNvSpPr/>
          <p:nvPr/>
        </p:nvSpPr>
        <p:spPr>
          <a:xfrm>
            <a:off x="504298" y="2387320"/>
            <a:ext cx="3839161" cy="2122760"/>
          </a:xfrm>
          <a:prstGeom prst="rect">
            <a:avLst/>
          </a:prstGeom>
          <a:noFill/>
          <a:ln w="190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endParaRPr lang="en-US" altLang="ja-JP" sz="2399" kern="0" dirty="0">
              <a:solidFill>
                <a:srgbClr val="FFFFFF"/>
              </a:solidFill>
              <a:latin typeface="メイリオ"/>
              <a:cs typeface="メイリオ"/>
            </a:endParaRPr>
          </a:p>
        </p:txBody>
      </p:sp>
      <p:sp>
        <p:nvSpPr>
          <p:cNvPr id="15" name="正方形/長方形 14"/>
          <p:cNvSpPr/>
          <p:nvPr/>
        </p:nvSpPr>
        <p:spPr>
          <a:xfrm>
            <a:off x="692117" y="2431390"/>
            <a:ext cx="1491114" cy="400110"/>
          </a:xfrm>
          <a:prstGeom prst="rect">
            <a:avLst/>
          </a:prstGeom>
        </p:spPr>
        <p:txBody>
          <a:bodyPr wrap="none">
            <a:spAutoFit/>
          </a:bodyPr>
          <a:lstStyle/>
          <a:p>
            <a:pPr algn="ctr" defTabSz="457039"/>
            <a:r>
              <a:rPr lang="ja-JP" altLang="en-US" sz="2000" dirty="0">
                <a:solidFill>
                  <a:srgbClr val="0070C0"/>
                </a:solidFill>
                <a:latin typeface="メイリオ"/>
              </a:rPr>
              <a:t>オンプレミス</a:t>
            </a:r>
            <a:endParaRPr lang="en-US" altLang="ja-JP" sz="2000" dirty="0">
              <a:solidFill>
                <a:srgbClr val="0070C0"/>
              </a:solidFill>
              <a:latin typeface="メイリオ"/>
            </a:endParaRPr>
          </a:p>
        </p:txBody>
      </p:sp>
      <p:sp>
        <p:nvSpPr>
          <p:cNvPr id="67" name="TextBox 17"/>
          <p:cNvSpPr txBox="1"/>
          <p:nvPr/>
        </p:nvSpPr>
        <p:spPr>
          <a:xfrm>
            <a:off x="586514" y="3163548"/>
            <a:ext cx="1423646"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メイリオ"/>
                <a:cs typeface="Arial" pitchFamily="34" charset="0"/>
              </a:rPr>
              <a:t>Catalyst</a:t>
            </a:r>
            <a:r>
              <a:rPr lang="ja-JP" altLang="en-US" sz="1000" dirty="0">
                <a:solidFill>
                  <a:srgbClr val="58585B"/>
                </a:solidFill>
                <a:latin typeface="メイリオ"/>
                <a:cs typeface="Arial" pitchFamily="34" charset="0"/>
              </a:rPr>
              <a:t>スイッチ</a:t>
            </a:r>
          </a:p>
        </p:txBody>
      </p:sp>
      <p:sp>
        <p:nvSpPr>
          <p:cNvPr id="68" name="TextBox 17"/>
          <p:cNvSpPr txBox="1"/>
          <p:nvPr/>
        </p:nvSpPr>
        <p:spPr>
          <a:xfrm>
            <a:off x="2060684" y="3083972"/>
            <a:ext cx="1167166"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メイリオ"/>
                <a:cs typeface="Arial" pitchFamily="34" charset="0"/>
              </a:rPr>
              <a:t>Cisco</a:t>
            </a:r>
            <a:r>
              <a:rPr lang="ja-JP" altLang="en-US" sz="1000" dirty="0">
                <a:solidFill>
                  <a:srgbClr val="58585B"/>
                </a:solidFill>
                <a:latin typeface="メイリオ"/>
                <a:cs typeface="Arial" pitchFamily="34" charset="0"/>
              </a:rPr>
              <a:t>ルータ</a:t>
            </a:r>
          </a:p>
        </p:txBody>
      </p:sp>
      <p:sp>
        <p:nvSpPr>
          <p:cNvPr id="69" name="TextBox 17"/>
          <p:cNvSpPr txBox="1"/>
          <p:nvPr/>
        </p:nvSpPr>
        <p:spPr>
          <a:xfrm>
            <a:off x="2926033" y="3163549"/>
            <a:ext cx="1407616" cy="553929"/>
          </a:xfrm>
          <a:prstGeom prst="rect">
            <a:avLst/>
          </a:prstGeom>
          <a:noFill/>
        </p:spPr>
        <p:txBody>
          <a:bodyPr wrap="none" lIns="243770" tIns="121886" rIns="243770" bIns="121886" rtlCol="0">
            <a:spAutoFit/>
          </a:bodyPr>
          <a:lstStyle/>
          <a:p>
            <a:pPr algn="r" defTabSz="457039"/>
            <a:r>
              <a:rPr lang="en-US" altLang="ja-JP" sz="1000" dirty="0" err="1">
                <a:solidFill>
                  <a:srgbClr val="58585B"/>
                </a:solidFill>
                <a:latin typeface="メイリオ"/>
                <a:cs typeface="Arial" pitchFamily="34" charset="0"/>
              </a:rPr>
              <a:t>Aironet</a:t>
            </a:r>
            <a:endParaRPr lang="en-US" altLang="ja-JP" sz="1000" dirty="0">
              <a:solidFill>
                <a:srgbClr val="58585B"/>
              </a:solidFill>
              <a:latin typeface="メイリオ"/>
              <a:cs typeface="Arial" pitchFamily="34" charset="0"/>
            </a:endParaRPr>
          </a:p>
          <a:p>
            <a:pPr algn="r" defTabSz="457039"/>
            <a:r>
              <a:rPr lang="ja-JP" altLang="en-US" sz="1000" smtClean="0">
                <a:solidFill>
                  <a:srgbClr val="58585B"/>
                </a:solidFill>
                <a:latin typeface="メイリオ"/>
                <a:cs typeface="Arial" pitchFamily="34" charset="0"/>
              </a:rPr>
              <a:t>アクセスポイント</a:t>
            </a:r>
            <a:endParaRPr lang="ja-JP" altLang="en-US" sz="1000" dirty="0">
              <a:solidFill>
                <a:srgbClr val="58585B"/>
              </a:solidFill>
              <a:latin typeface="メイリオ"/>
              <a:cs typeface="Arial" pitchFamily="34" charset="0"/>
            </a:endParaRPr>
          </a:p>
        </p:txBody>
      </p:sp>
      <p:sp>
        <p:nvSpPr>
          <p:cNvPr id="70" name="TextBox 17"/>
          <p:cNvSpPr txBox="1"/>
          <p:nvPr/>
        </p:nvSpPr>
        <p:spPr>
          <a:xfrm>
            <a:off x="557518" y="3889754"/>
            <a:ext cx="1359526" cy="553929"/>
          </a:xfrm>
          <a:prstGeom prst="rect">
            <a:avLst/>
          </a:prstGeom>
          <a:noFill/>
        </p:spPr>
        <p:txBody>
          <a:bodyPr wrap="none" lIns="243770" tIns="121886" rIns="243770" bIns="121886" rtlCol="0">
            <a:spAutoFit/>
          </a:bodyPr>
          <a:lstStyle/>
          <a:p>
            <a:pPr algn="r" defTabSz="457039"/>
            <a:r>
              <a:rPr lang="ja-JP" altLang="en-US" sz="1000" dirty="0">
                <a:solidFill>
                  <a:srgbClr val="58585B"/>
                </a:solidFill>
                <a:latin typeface="メイリオ"/>
                <a:cs typeface="Arial" pitchFamily="34" charset="0"/>
              </a:rPr>
              <a:t>コラボレーション</a:t>
            </a:r>
            <a:endParaRPr lang="en-US" altLang="ja-JP" sz="1000" dirty="0">
              <a:solidFill>
                <a:srgbClr val="58585B"/>
              </a:solidFill>
              <a:latin typeface="メイリオ"/>
              <a:cs typeface="Arial" pitchFamily="34" charset="0"/>
            </a:endParaRPr>
          </a:p>
          <a:p>
            <a:pPr algn="r" defTabSz="457039"/>
            <a:r>
              <a:rPr lang="en-US" altLang="ja-JP" sz="1000" dirty="0">
                <a:solidFill>
                  <a:srgbClr val="58585B"/>
                </a:solidFill>
                <a:latin typeface="メイリオ"/>
                <a:cs typeface="Arial" pitchFamily="34" charset="0"/>
              </a:rPr>
              <a:t>DX</a:t>
            </a:r>
            <a:r>
              <a:rPr lang="ja-JP" altLang="en-US" sz="1000" dirty="0">
                <a:solidFill>
                  <a:srgbClr val="58585B"/>
                </a:solidFill>
                <a:latin typeface="メイリオ"/>
                <a:cs typeface="Arial" pitchFamily="34" charset="0"/>
              </a:rPr>
              <a:t>シリーズ</a:t>
            </a:r>
          </a:p>
        </p:txBody>
      </p:sp>
      <p:sp>
        <p:nvSpPr>
          <p:cNvPr id="71" name="TextBox 17"/>
          <p:cNvSpPr txBox="1"/>
          <p:nvPr/>
        </p:nvSpPr>
        <p:spPr>
          <a:xfrm>
            <a:off x="2753456" y="4053533"/>
            <a:ext cx="753591"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メイリオ"/>
                <a:cs typeface="Arial" pitchFamily="34" charset="0"/>
              </a:rPr>
              <a:t>UCS</a:t>
            </a:r>
            <a:endParaRPr lang="ja-JP" altLang="en-US" sz="1000" dirty="0">
              <a:solidFill>
                <a:srgbClr val="58585B"/>
              </a:solidFill>
              <a:latin typeface="メイリオ"/>
              <a:cs typeface="Arial" pitchFamily="34" charset="0"/>
            </a:endParaRPr>
          </a:p>
        </p:txBody>
      </p:sp>
      <p:pic>
        <p:nvPicPr>
          <p:cNvPr id="17" name="図 16"/>
          <p:cNvPicPr>
            <a:picLocks noChangeAspect="1"/>
          </p:cNvPicPr>
          <p:nvPr/>
        </p:nvPicPr>
        <p:blipFill rotWithShape="1">
          <a:blip r:embed="rId9"/>
          <a:srcRect l="28733" t="12934" r="26813" b="11417"/>
          <a:stretch/>
        </p:blipFill>
        <p:spPr>
          <a:xfrm>
            <a:off x="3496974" y="2521702"/>
            <a:ext cx="705899" cy="676698"/>
          </a:xfrm>
          <a:prstGeom prst="rect">
            <a:avLst/>
          </a:prstGeom>
        </p:spPr>
      </p:pic>
      <p:pic>
        <p:nvPicPr>
          <p:cNvPr id="22" name="図 21"/>
          <p:cNvPicPr>
            <a:picLocks noChangeAspect="1"/>
          </p:cNvPicPr>
          <p:nvPr/>
        </p:nvPicPr>
        <p:blipFill>
          <a:blip r:embed="rId10"/>
          <a:stretch>
            <a:fillRect/>
          </a:stretch>
        </p:blipFill>
        <p:spPr>
          <a:xfrm>
            <a:off x="692942" y="2836576"/>
            <a:ext cx="1156750" cy="417716"/>
          </a:xfrm>
          <a:prstGeom prst="rect">
            <a:avLst/>
          </a:prstGeom>
        </p:spPr>
      </p:pic>
      <p:pic>
        <p:nvPicPr>
          <p:cNvPr id="72" name="図 71"/>
          <p:cNvPicPr>
            <a:picLocks noChangeAspect="1"/>
          </p:cNvPicPr>
          <p:nvPr/>
        </p:nvPicPr>
        <p:blipFill>
          <a:blip r:embed="rId11"/>
          <a:stretch>
            <a:fillRect/>
          </a:stretch>
        </p:blipFill>
        <p:spPr>
          <a:xfrm>
            <a:off x="3170149" y="3680725"/>
            <a:ext cx="1004348" cy="541406"/>
          </a:xfrm>
          <a:prstGeom prst="rect">
            <a:avLst/>
          </a:prstGeom>
        </p:spPr>
      </p:pic>
      <p:pic>
        <p:nvPicPr>
          <p:cNvPr id="73" name="図 72"/>
          <p:cNvPicPr>
            <a:picLocks noChangeAspect="1"/>
          </p:cNvPicPr>
          <p:nvPr/>
        </p:nvPicPr>
        <p:blipFill>
          <a:blip r:embed="rId12"/>
          <a:stretch>
            <a:fillRect/>
          </a:stretch>
        </p:blipFill>
        <p:spPr>
          <a:xfrm>
            <a:off x="1570757" y="3395268"/>
            <a:ext cx="1493799" cy="1003365"/>
          </a:xfrm>
          <a:prstGeom prst="rect">
            <a:avLst/>
          </a:prstGeom>
        </p:spPr>
      </p:pic>
      <p:sp>
        <p:nvSpPr>
          <p:cNvPr id="41" name="タイトル 40"/>
          <p:cNvSpPr>
            <a:spLocks noGrp="1"/>
          </p:cNvSpPr>
          <p:nvPr>
            <p:ph type="title"/>
          </p:nvPr>
        </p:nvSpPr>
        <p:spPr>
          <a:xfrm>
            <a:off x="437766" y="341313"/>
            <a:ext cx="4909486" cy="758031"/>
          </a:xfrm>
        </p:spPr>
        <p:txBody>
          <a:bodyPr/>
          <a:lstStyle/>
          <a:p>
            <a:r>
              <a:rPr lang="en-US" altLang="ja-JP" dirty="0" smtClean="0">
                <a:solidFill>
                  <a:schemeClr val="tx1"/>
                </a:solidFill>
                <a:latin typeface="+mn-ea"/>
                <a:ea typeface="+mn-ea"/>
                <a:cs typeface="MS PGothic" charset="-128"/>
              </a:rPr>
              <a:t>DNA</a:t>
            </a:r>
            <a:r>
              <a:rPr lang="ja-JP" altLang="en-US" dirty="0" smtClean="0">
                <a:solidFill>
                  <a:schemeClr val="tx1"/>
                </a:solidFill>
                <a:latin typeface="+mn-ea"/>
                <a:ea typeface="+mn-ea"/>
                <a:cs typeface="MS PGothic" charset="-128"/>
              </a:rPr>
              <a:t>の提供形態</a:t>
            </a:r>
            <a:endParaRPr kumimoji="1" lang="ja-JP" altLang="en-US" dirty="0">
              <a:solidFill>
                <a:schemeClr val="tx1"/>
              </a:solidFill>
              <a:ea typeface="+mj-ea"/>
            </a:endParaRPr>
          </a:p>
        </p:txBody>
      </p:sp>
      <p:sp>
        <p:nvSpPr>
          <p:cNvPr id="3" name="正方形/長方形 2"/>
          <p:cNvSpPr/>
          <p:nvPr/>
        </p:nvSpPr>
        <p:spPr>
          <a:xfrm>
            <a:off x="504299" y="1073545"/>
            <a:ext cx="8122662" cy="545080"/>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r>
              <a:rPr lang="en-US" altLang="ja-JP" sz="2399" kern="0" dirty="0">
                <a:solidFill>
                  <a:srgbClr val="FFFFFF"/>
                </a:solidFill>
                <a:latin typeface="メイリオ"/>
                <a:cs typeface="メイリオ"/>
              </a:rPr>
              <a:t>DNA</a:t>
            </a:r>
            <a:r>
              <a:rPr lang="ja-JP" altLang="en-US" sz="2399" kern="0" dirty="0">
                <a:solidFill>
                  <a:srgbClr val="FFFFFF"/>
                </a:solidFill>
                <a:latin typeface="メイリオ"/>
                <a:cs typeface="メイリオ"/>
              </a:rPr>
              <a:t> </a:t>
            </a:r>
            <a:r>
              <a:rPr lang="ja-JP" altLang="en-US" sz="2399" kern="0" dirty="0">
                <a:solidFill>
                  <a:srgbClr val="FFFFFF"/>
                </a:solidFill>
                <a:cs typeface="メイリオ"/>
              </a:rPr>
              <a:t>構成</a:t>
            </a:r>
            <a:r>
              <a:rPr lang="ja-JP" altLang="en-US" sz="2399" kern="0" dirty="0">
                <a:solidFill>
                  <a:srgbClr val="FFFFFF"/>
                </a:solidFill>
                <a:cs typeface="メイリオ"/>
              </a:rPr>
              <a:t>要素</a:t>
            </a:r>
            <a:endParaRPr lang="en-US" altLang="ja-JP" sz="2399" kern="0" dirty="0">
              <a:solidFill>
                <a:srgbClr val="FFFFFF"/>
              </a:solidFill>
              <a:cs typeface="メイリオ"/>
            </a:endParaRPr>
          </a:p>
        </p:txBody>
      </p:sp>
      <p:grpSp>
        <p:nvGrpSpPr>
          <p:cNvPr id="8" name="グループ化 7"/>
          <p:cNvGrpSpPr/>
          <p:nvPr/>
        </p:nvGrpSpPr>
        <p:grpSpPr>
          <a:xfrm>
            <a:off x="504299" y="1668864"/>
            <a:ext cx="2608279" cy="656085"/>
            <a:chOff x="503239" y="1758069"/>
            <a:chExt cx="2608958" cy="656256"/>
          </a:xfrm>
        </p:grpSpPr>
        <p:sp>
          <p:nvSpPr>
            <p:cNvPr id="43" name="正方形/長方形 42"/>
            <p:cNvSpPr/>
            <p:nvPr/>
          </p:nvSpPr>
          <p:spPr>
            <a:xfrm>
              <a:off x="503239" y="1758069"/>
              <a:ext cx="2608958" cy="65625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r>
                <a:rPr lang="en-US" altLang="ja-JP" sz="2399" kern="0" dirty="0">
                  <a:solidFill>
                    <a:srgbClr val="FFFFFF"/>
                  </a:solidFill>
                  <a:latin typeface="メイリオ"/>
                  <a:cs typeface="メイリオ"/>
                </a:rPr>
                <a:t>   </a:t>
              </a:r>
              <a:r>
                <a:rPr lang="en-US" altLang="ja-JP" sz="2399" kern="0" dirty="0" err="1">
                  <a:solidFill>
                    <a:srgbClr val="FFFFFF"/>
                  </a:solidFill>
                  <a:latin typeface="メイリオ"/>
                  <a:cs typeface="メイリオ"/>
                </a:rPr>
                <a:t>自動化</a:t>
              </a:r>
              <a:endParaRPr lang="en-US" altLang="ja-JP" sz="2399" kern="0" dirty="0">
                <a:solidFill>
                  <a:srgbClr val="FFFFFF"/>
                </a:solidFill>
                <a:latin typeface="メイリオ"/>
                <a:cs typeface="メイリオ"/>
              </a:endParaRPr>
            </a:p>
          </p:txBody>
        </p:sp>
        <p:pic>
          <p:nvPicPr>
            <p:cNvPr id="5" name="図 4"/>
            <p:cNvPicPr>
              <a:picLocks noChangeAspect="1"/>
            </p:cNvPicPr>
            <p:nvPr/>
          </p:nvPicPr>
          <p:blipFill>
            <a:blip r:embed="rId13">
              <a:extLst>
                <a:ext uri="{BEBA8EAE-BF5A-486C-A8C5-ECC9F3942E4B}">
                  <a14:imgProps xmlns:a14="http://schemas.microsoft.com/office/drawing/2010/main">
                    <a14:imgLayer r:embed="rId14">
                      <a14:imgEffect>
                        <a14:brightnessContrast bright="100000" contrast="100000"/>
                      </a14:imgEffect>
                    </a14:imgLayer>
                  </a14:imgProps>
                </a:ext>
              </a:extLst>
            </a:blip>
            <a:stretch>
              <a:fillRect/>
            </a:stretch>
          </p:blipFill>
          <p:spPr>
            <a:xfrm>
              <a:off x="917497" y="1846517"/>
              <a:ext cx="479360" cy="479360"/>
            </a:xfrm>
            <a:prstGeom prst="rect">
              <a:avLst/>
            </a:prstGeom>
          </p:spPr>
        </p:pic>
      </p:grpSp>
      <p:grpSp>
        <p:nvGrpSpPr>
          <p:cNvPr id="9" name="グループ化 8"/>
          <p:cNvGrpSpPr/>
          <p:nvPr/>
        </p:nvGrpSpPr>
        <p:grpSpPr>
          <a:xfrm>
            <a:off x="3261490" y="1668864"/>
            <a:ext cx="2608279" cy="656085"/>
            <a:chOff x="3261148" y="1758069"/>
            <a:chExt cx="2608958" cy="656256"/>
          </a:xfrm>
        </p:grpSpPr>
        <p:sp>
          <p:nvSpPr>
            <p:cNvPr id="44" name="正方形/長方形 43"/>
            <p:cNvSpPr/>
            <p:nvPr/>
          </p:nvSpPr>
          <p:spPr>
            <a:xfrm>
              <a:off x="3261148" y="1758069"/>
              <a:ext cx="2608958" cy="65625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r>
                <a:rPr lang="ja-JP" altLang="en-US" sz="2399" kern="0" dirty="0">
                  <a:solidFill>
                    <a:srgbClr val="58585B">
                      <a:lumMod val="50000"/>
                    </a:srgbClr>
                  </a:solidFill>
                  <a:latin typeface="メイリオ"/>
                  <a:cs typeface="メイリオ"/>
                </a:rPr>
                <a:t>     </a:t>
              </a:r>
              <a:r>
                <a:rPr lang="ja-JP" altLang="en-US" sz="2399" kern="0" dirty="0">
                  <a:solidFill>
                    <a:schemeClr val="tx1"/>
                  </a:solidFill>
                  <a:latin typeface="メイリオ"/>
                  <a:cs typeface="メイリオ"/>
                </a:rPr>
                <a:t>仮想化</a:t>
              </a:r>
              <a:endParaRPr lang="en-US" altLang="ja-JP" sz="2399" kern="0" dirty="0">
                <a:solidFill>
                  <a:schemeClr val="tx1"/>
                </a:solidFill>
                <a:latin typeface="メイリオ"/>
                <a:cs typeface="メイリオ"/>
              </a:endParaRPr>
            </a:p>
          </p:txBody>
        </p:sp>
        <p:pic>
          <p:nvPicPr>
            <p:cNvPr id="6" name="図 5"/>
            <p:cNvPicPr>
              <a:picLocks noChangeAspect="1"/>
            </p:cNvPicPr>
            <p:nvPr/>
          </p:nvPicPr>
          <p:blipFill>
            <a:blip r:embed="rId15"/>
            <a:stretch>
              <a:fillRect/>
            </a:stretch>
          </p:blipFill>
          <p:spPr>
            <a:xfrm>
              <a:off x="3634968" y="1802293"/>
              <a:ext cx="567808" cy="567808"/>
            </a:xfrm>
            <a:prstGeom prst="rect">
              <a:avLst/>
            </a:prstGeom>
          </p:spPr>
        </p:pic>
      </p:grpSp>
      <p:grpSp>
        <p:nvGrpSpPr>
          <p:cNvPr id="14" name="グループ化 13"/>
          <p:cNvGrpSpPr/>
          <p:nvPr/>
        </p:nvGrpSpPr>
        <p:grpSpPr>
          <a:xfrm>
            <a:off x="6018683" y="1668864"/>
            <a:ext cx="2608279" cy="656085"/>
            <a:chOff x="6019059" y="1758069"/>
            <a:chExt cx="2608958" cy="656256"/>
          </a:xfrm>
        </p:grpSpPr>
        <p:sp>
          <p:nvSpPr>
            <p:cNvPr id="45" name="正方形/長方形 44"/>
            <p:cNvSpPr/>
            <p:nvPr/>
          </p:nvSpPr>
          <p:spPr>
            <a:xfrm>
              <a:off x="6019059" y="1758069"/>
              <a:ext cx="2608958" cy="656256"/>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r>
                <a:rPr lang="ja-JP" altLang="en-US" sz="2399" kern="0" dirty="0">
                  <a:solidFill>
                    <a:srgbClr val="FFFFFF"/>
                  </a:solidFill>
                  <a:latin typeface="メイリオ"/>
                  <a:cs typeface="メイリオ"/>
                </a:rPr>
                <a:t>    セキュリティ</a:t>
              </a:r>
              <a:endParaRPr lang="en-US" altLang="ja-JP" sz="2399" kern="0" dirty="0">
                <a:solidFill>
                  <a:srgbClr val="FFFFFF"/>
                </a:solidFill>
                <a:latin typeface="メイリオ"/>
                <a:cs typeface="メイリオ"/>
              </a:endParaRPr>
            </a:p>
          </p:txBody>
        </p:sp>
        <p:pic>
          <p:nvPicPr>
            <p:cNvPr id="7" name="図 6"/>
            <p:cNvPicPr>
              <a:picLocks noChangeAspect="1"/>
            </p:cNvPicPr>
            <p:nvPr/>
          </p:nvPicPr>
          <p:blipFill>
            <a:blip r:embed="rId16">
              <a:extLst>
                <a:ext uri="{BEBA8EAE-BF5A-486C-A8C5-ECC9F3942E4B}">
                  <a14:imgProps xmlns:a14="http://schemas.microsoft.com/office/drawing/2010/main">
                    <a14:imgLayer r:embed="rId17">
                      <a14:imgEffect>
                        <a14:brightnessContrast bright="100000" contrast="100000"/>
                      </a14:imgEffect>
                    </a14:imgLayer>
                  </a14:imgProps>
                </a:ext>
              </a:extLst>
            </a:blip>
            <a:stretch>
              <a:fillRect/>
            </a:stretch>
          </p:blipFill>
          <p:spPr>
            <a:xfrm>
              <a:off x="6089517" y="1864681"/>
              <a:ext cx="443031" cy="443031"/>
            </a:xfrm>
            <a:prstGeom prst="rect">
              <a:avLst/>
            </a:prstGeom>
          </p:spPr>
        </p:pic>
      </p:grpSp>
      <p:pic>
        <p:nvPicPr>
          <p:cNvPr id="46" name="Picture 180" descr="KN53305.jpg"/>
          <p:cNvPicPr>
            <a:picLocks/>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86145" y1="22449" x2="87952" y2="64286"/>
                        <a14:foregroundMark x1="91566" y1="21429" x2="91566" y2="21429"/>
                      </a14:backgroundRemoval>
                    </a14:imgEffect>
                  </a14:imgLayer>
                </a14:imgProps>
              </a:ext>
              <a:ext uri="{28A0092B-C50C-407E-A947-70E740481C1C}">
                <a14:useLocalDpi xmlns:a14="http://schemas.microsoft.com/office/drawing/2010/main"/>
              </a:ext>
            </a:extLst>
          </a:blip>
          <a:stretch/>
        </p:blipFill>
        <p:spPr>
          <a:xfrm>
            <a:off x="627483" y="2773159"/>
            <a:ext cx="1275383" cy="481132"/>
          </a:xfrm>
          <a:prstGeom prst="rect">
            <a:avLst/>
          </a:prstGeom>
          <a:noFill/>
          <a:ln>
            <a:noFill/>
          </a:ln>
          <a:effectLst/>
        </p:spPr>
      </p:pic>
      <p:pic>
        <p:nvPicPr>
          <p:cNvPr id="30722" name="Picture 2" descr="ranc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81969" y="2516284"/>
            <a:ext cx="942284" cy="62819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dg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43661" y="2448780"/>
            <a:ext cx="1396493" cy="78669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6341164" y="302329"/>
            <a:ext cx="2359623" cy="523220"/>
          </a:xfrm>
          <a:prstGeom prst="rect">
            <a:avLst/>
          </a:prstGeom>
        </p:spPr>
        <p:txBody>
          <a:bodyPr wrap="square">
            <a:spAutoFit/>
          </a:bodyPr>
          <a:lstStyle/>
          <a:p>
            <a:r>
              <a:rPr kumimoji="1" lang="en-US" altLang="ja-JP" sz="2800" dirty="0"/>
              <a:t>Cisco Meraki</a:t>
            </a:r>
            <a:endParaRPr kumimoji="1" lang="ja-JP" altLang="en-US" sz="2800" dirty="0"/>
          </a:p>
        </p:txBody>
      </p:sp>
    </p:spTree>
    <p:extLst>
      <p:ext uri="{BB962C8B-B14F-4D97-AF65-F5344CB8AC3E}">
        <p14:creationId xmlns:p14="http://schemas.microsoft.com/office/powerpoint/2010/main" val="1390075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3000"/>
                            </p:stCondLst>
                            <p:childTnLst>
                              <p:par>
                                <p:cTn id="30" presetID="37" presetClass="entr" presetSubtype="0" fill="hold" nodeType="after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1000"/>
                                        <p:tgtEl>
                                          <p:spTgt spid="75"/>
                                        </p:tgtEl>
                                      </p:cBhvr>
                                    </p:animEffect>
                                    <p:anim calcmode="lin" valueType="num">
                                      <p:cBhvr>
                                        <p:cTn id="33" dur="1000" fill="hold"/>
                                        <p:tgtEl>
                                          <p:spTgt spid="75"/>
                                        </p:tgtEl>
                                        <p:attrNameLst>
                                          <p:attrName>ppt_x</p:attrName>
                                        </p:attrNameLst>
                                      </p:cBhvr>
                                      <p:tavLst>
                                        <p:tav tm="0">
                                          <p:val>
                                            <p:strVal val="#ppt_x"/>
                                          </p:val>
                                        </p:tav>
                                        <p:tav tm="100000">
                                          <p:val>
                                            <p:strVal val="#ppt_x"/>
                                          </p:val>
                                        </p:tav>
                                      </p:tavLst>
                                    </p:anim>
                                    <p:anim calcmode="lin" valueType="num">
                                      <p:cBhvr>
                                        <p:cTn id="34" dur="900" decel="100000" fill="hold"/>
                                        <p:tgtEl>
                                          <p:spTgt spid="7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0"/>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grpSp>
        <p:nvGrpSpPr>
          <p:cNvPr id="4" name="Group 3"/>
          <p:cNvGrpSpPr/>
          <p:nvPr/>
        </p:nvGrpSpPr>
        <p:grpSpPr>
          <a:xfrm>
            <a:off x="261652" y="3943353"/>
            <a:ext cx="1011816" cy="804395"/>
            <a:chOff x="3858404" y="2552185"/>
            <a:chExt cx="1012080" cy="804394"/>
          </a:xfrm>
        </p:grpSpPr>
        <p:sp>
          <p:nvSpPr>
            <p:cNvPr id="5" name="Rectangle 4"/>
            <p:cNvSpPr/>
            <p:nvPr/>
          </p:nvSpPr>
          <p:spPr>
            <a:xfrm>
              <a:off x="3858404" y="2987248"/>
              <a:ext cx="1012080" cy="369331"/>
            </a:xfrm>
            <a:prstGeom prst="rect">
              <a:avLst/>
            </a:prstGeom>
          </p:spPr>
          <p:txBody>
            <a:bodyPr wrap="none">
              <a:spAutoFit/>
            </a:bodyPr>
            <a:lstStyle/>
            <a:p>
              <a:pPr algn="ctr"/>
              <a:r>
                <a:rPr lang="en-US" spc="-50" dirty="0">
                  <a:solidFill>
                    <a:schemeClr val="bg1"/>
                  </a:solidFill>
                  <a:latin typeface="ＭＳ Ｐゴシック"/>
                  <a:ea typeface="ＭＳ Ｐゴシック"/>
                  <a:cs typeface="ＭＳ Ｐゴシック"/>
                </a:rPr>
                <a:t>Provision</a:t>
              </a:r>
              <a:endParaRPr lang="en-US" dirty="0">
                <a:latin typeface="ＭＳ Ｐゴシック"/>
                <a:ea typeface="ＭＳ Ｐゴシック"/>
                <a:cs typeface="ＭＳ Ｐゴシック"/>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8900" y="2552185"/>
              <a:ext cx="503621" cy="459185"/>
            </a:xfrm>
            <a:prstGeom prst="rect">
              <a:avLst/>
            </a:prstGeom>
          </p:spPr>
        </p:pic>
      </p:grpSp>
      <p:sp>
        <p:nvSpPr>
          <p:cNvPr id="7" name="TextBox 6"/>
          <p:cNvSpPr txBox="1"/>
          <p:nvPr/>
        </p:nvSpPr>
        <p:spPr>
          <a:xfrm>
            <a:off x="1448614" y="3813888"/>
            <a:ext cx="7389476" cy="1073355"/>
          </a:xfrm>
          <a:prstGeom prst="rect">
            <a:avLst/>
          </a:prstGeom>
          <a:noFill/>
        </p:spPr>
        <p:txBody>
          <a:bodyPr wrap="square" lIns="91424" tIns="45712" rIns="91424" bIns="45712" rtlCol="0">
            <a:spAutoFit/>
          </a:bodyPr>
          <a:lstStyle/>
          <a:p>
            <a:pPr algn="ctr"/>
            <a:r>
              <a:rPr lang="ja-JP" altLang="en-US" sz="2775" b="1" dirty="0">
                <a:solidFill>
                  <a:srgbClr val="FFFF00"/>
                </a:solidFill>
                <a:latin typeface="ＭＳ Ｐゴシック"/>
                <a:ea typeface="ＭＳ Ｐゴシック"/>
                <a:cs typeface="ＭＳ Ｐゴシック"/>
              </a:rPr>
              <a:t>簡単にプロビジョニングできること</a:t>
            </a:r>
            <a:endParaRPr lang="en-US" altLang="ja-JP" sz="2775" b="1" dirty="0">
              <a:solidFill>
                <a:srgbClr val="FFFF00"/>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事前に用意された計画に</a:t>
            </a:r>
            <a:r>
              <a:rPr lang="ja-JP" altLang="en-US" dirty="0" smtClean="0">
                <a:solidFill>
                  <a:schemeClr val="bg1"/>
                </a:solidFill>
                <a:latin typeface="ＭＳ Ｐゴシック"/>
                <a:ea typeface="ＭＳ Ｐゴシック"/>
                <a:cs typeface="ＭＳ Ｐゴシック"/>
              </a:rPr>
              <a:t>従って 新しい</a:t>
            </a:r>
            <a:r>
              <a:rPr lang="ja-JP" altLang="en-US" dirty="0" smtClean="0">
                <a:solidFill>
                  <a:schemeClr val="bg1"/>
                </a:solidFill>
                <a:latin typeface="ＭＳ Ｐゴシック"/>
                <a:ea typeface="ＭＳ Ｐゴシック"/>
                <a:cs typeface="ＭＳ Ｐゴシック"/>
              </a:rPr>
              <a:t>ネットワーク機器を簡単に</a:t>
            </a:r>
            <a:endParaRPr lang="en-US" altLang="ja-JP" dirty="0" smtClean="0">
              <a:solidFill>
                <a:schemeClr val="bg1"/>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（数クリックで）立ち上げできること</a:t>
            </a:r>
            <a:endParaRPr lang="en-US" altLang="ja-JP" dirty="0" smtClean="0">
              <a:solidFill>
                <a:schemeClr val="bg1"/>
              </a:solidFill>
              <a:latin typeface="ＭＳ Ｐゴシック"/>
              <a:ea typeface="ＭＳ Ｐゴシック"/>
              <a:cs typeface="ＭＳ Ｐゴシック"/>
            </a:endParaRPr>
          </a:p>
        </p:txBody>
      </p:sp>
      <p:grpSp>
        <p:nvGrpSpPr>
          <p:cNvPr id="11" name="図形グループ 10"/>
          <p:cNvGrpSpPr/>
          <p:nvPr/>
        </p:nvGrpSpPr>
        <p:grpSpPr>
          <a:xfrm>
            <a:off x="4264267" y="141480"/>
            <a:ext cx="4574207" cy="3342752"/>
            <a:chOff x="5684102" y="188640"/>
            <a:chExt cx="6098942" cy="4457002"/>
          </a:xfrm>
        </p:grpSpPr>
        <p:sp>
          <p:nvSpPr>
            <p:cNvPr id="2" name="テキスト ボックス 1"/>
            <p:cNvSpPr txBox="1"/>
            <p:nvPr/>
          </p:nvSpPr>
          <p:spPr>
            <a:xfrm>
              <a:off x="5684102" y="188640"/>
              <a:ext cx="6098942" cy="861775"/>
            </a:xfrm>
            <a:prstGeom prst="rect">
              <a:avLst/>
            </a:prstGeom>
            <a:noFill/>
          </p:spPr>
          <p:txBody>
            <a:bodyPr wrap="square" rtlCol="0">
              <a:spAutoFit/>
            </a:bodyPr>
            <a:lstStyle/>
            <a:p>
              <a:pPr algn="ctr"/>
              <a:r>
                <a:rPr kumimoji="1" lang="ja-JP" altLang="en-US" sz="3600" u="sng" dirty="0">
                  <a:solidFill>
                    <a:schemeClr val="bg1"/>
                  </a:solidFill>
                </a:rPr>
                <a:t>プラグ アンド プレイ</a:t>
              </a:r>
              <a:endParaRPr kumimoji="1" lang="en-US" altLang="ja-JP" sz="3600" u="sng" dirty="0">
                <a:solidFill>
                  <a:schemeClr val="bg1"/>
                </a:solidFill>
              </a:endParaRPr>
            </a:p>
          </p:txBody>
        </p:sp>
        <p:sp>
          <p:nvSpPr>
            <p:cNvPr id="13" name="テキスト ボックス 12"/>
            <p:cNvSpPr txBox="1"/>
            <p:nvPr/>
          </p:nvSpPr>
          <p:spPr>
            <a:xfrm>
              <a:off x="6856213" y="1100624"/>
              <a:ext cx="3370024" cy="1477328"/>
            </a:xfrm>
            <a:prstGeom prst="rect">
              <a:avLst/>
            </a:prstGeom>
            <a:noFill/>
          </p:spPr>
          <p:txBody>
            <a:bodyPr wrap="square" rtlCol="0">
              <a:spAutoFit/>
            </a:bodyPr>
            <a:lstStyle/>
            <a:p>
              <a:r>
                <a:rPr kumimoji="1" lang="ja-JP" altLang="en-US" sz="6600" dirty="0">
                  <a:solidFill>
                    <a:schemeClr val="bg1"/>
                  </a:solidFill>
                </a:rPr>
                <a:t>つなぐ</a:t>
              </a:r>
              <a:endParaRPr kumimoji="1" lang="en-US" altLang="ja-JP" sz="6600" dirty="0">
                <a:solidFill>
                  <a:schemeClr val="bg1"/>
                </a:solidFill>
              </a:endParaRPr>
            </a:p>
          </p:txBody>
        </p:sp>
        <p:sp>
          <p:nvSpPr>
            <p:cNvPr id="14" name="テキスト ボックス 13"/>
            <p:cNvSpPr txBox="1"/>
            <p:nvPr/>
          </p:nvSpPr>
          <p:spPr>
            <a:xfrm>
              <a:off x="6928222" y="3168314"/>
              <a:ext cx="3630686" cy="1477328"/>
            </a:xfrm>
            <a:prstGeom prst="rect">
              <a:avLst/>
            </a:prstGeom>
            <a:noFill/>
          </p:spPr>
          <p:txBody>
            <a:bodyPr wrap="square" rtlCol="0">
              <a:spAutoFit/>
            </a:bodyPr>
            <a:lstStyle/>
            <a:p>
              <a:r>
                <a:rPr kumimoji="1" lang="ja-JP" altLang="en-US" sz="6600" dirty="0">
                  <a:solidFill>
                    <a:schemeClr val="bg1"/>
                  </a:solidFill>
                </a:rPr>
                <a:t>使える</a:t>
              </a:r>
              <a:endParaRPr kumimoji="1" lang="en-US" altLang="ja-JP" sz="6600" dirty="0">
                <a:solidFill>
                  <a:schemeClr val="bg1"/>
                </a:solidFill>
              </a:endParaRPr>
            </a:p>
          </p:txBody>
        </p:sp>
        <p:sp>
          <p:nvSpPr>
            <p:cNvPr id="8" name="右矢印 7"/>
            <p:cNvSpPr/>
            <p:nvPr/>
          </p:nvSpPr>
          <p:spPr>
            <a:xfrm rot="5400000">
              <a:off x="8239520" y="2542575"/>
              <a:ext cx="603409" cy="648072"/>
            </a:xfrm>
            <a:prstGeom prst="rightArrow">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sz="2100"/>
            </a:p>
          </p:txBody>
        </p:sp>
      </p:grpSp>
      <p:grpSp>
        <p:nvGrpSpPr>
          <p:cNvPr id="10" name="図形グループ 9"/>
          <p:cNvGrpSpPr/>
          <p:nvPr/>
        </p:nvGrpSpPr>
        <p:grpSpPr>
          <a:xfrm>
            <a:off x="284128" y="147488"/>
            <a:ext cx="3980140" cy="3410142"/>
            <a:chOff x="377249" y="196651"/>
            <a:chExt cx="5306853" cy="4546856"/>
          </a:xfrm>
        </p:grpSpPr>
        <p:grpSp>
          <p:nvGrpSpPr>
            <p:cNvPr id="19" name="Group 38"/>
            <p:cNvGrpSpPr/>
            <p:nvPr/>
          </p:nvGrpSpPr>
          <p:grpSpPr>
            <a:xfrm>
              <a:off x="1034196" y="2048496"/>
              <a:ext cx="1682534" cy="1911906"/>
              <a:chOff x="4741863" y="1752600"/>
              <a:chExt cx="938212" cy="1055688"/>
            </a:xfrm>
            <a:solidFill>
              <a:schemeClr val="bg1"/>
            </a:solidFill>
            <a:effectLst/>
          </p:grpSpPr>
          <p:sp>
            <p:nvSpPr>
              <p:cNvPr id="20" name="Freeform 114"/>
              <p:cNvSpPr>
                <a:spLocks noEditPoints="1"/>
              </p:cNvSpPr>
              <p:nvPr/>
            </p:nvSpPr>
            <p:spPr bwMode="auto">
              <a:xfrm>
                <a:off x="4741863" y="1752600"/>
                <a:ext cx="938212" cy="1055688"/>
              </a:xfrm>
              <a:custGeom>
                <a:avLst/>
                <a:gdLst/>
                <a:ahLst/>
                <a:cxnLst>
                  <a:cxn ang="0">
                    <a:pos x="74" y="9"/>
                  </a:cxn>
                  <a:cxn ang="0">
                    <a:pos x="151" y="342"/>
                  </a:cxn>
                  <a:cxn ang="0">
                    <a:pos x="297" y="411"/>
                  </a:cxn>
                  <a:cxn ang="0">
                    <a:pos x="143" y="317"/>
                  </a:cxn>
                  <a:cxn ang="0">
                    <a:pos x="143" y="283"/>
                  </a:cxn>
                  <a:cxn ang="0">
                    <a:pos x="91" y="223"/>
                  </a:cxn>
                  <a:cxn ang="0">
                    <a:pos x="91" y="257"/>
                  </a:cxn>
                  <a:cxn ang="0">
                    <a:pos x="91" y="163"/>
                  </a:cxn>
                  <a:cxn ang="0">
                    <a:pos x="143" y="137"/>
                  </a:cxn>
                  <a:cxn ang="0">
                    <a:pos x="143" y="103"/>
                  </a:cxn>
                  <a:cxn ang="0">
                    <a:pos x="91" y="77"/>
                  </a:cxn>
                  <a:cxn ang="0">
                    <a:pos x="143" y="77"/>
                  </a:cxn>
                  <a:cxn ang="0">
                    <a:pos x="160" y="283"/>
                  </a:cxn>
                  <a:cxn ang="0">
                    <a:pos x="160" y="257"/>
                  </a:cxn>
                  <a:cxn ang="0">
                    <a:pos x="211" y="257"/>
                  </a:cxn>
                  <a:cxn ang="0">
                    <a:pos x="160" y="197"/>
                  </a:cxn>
                  <a:cxn ang="0">
                    <a:pos x="211" y="197"/>
                  </a:cxn>
                  <a:cxn ang="0">
                    <a:pos x="160" y="103"/>
                  </a:cxn>
                  <a:cxn ang="0">
                    <a:pos x="211" y="77"/>
                  </a:cxn>
                  <a:cxn ang="0">
                    <a:pos x="211" y="43"/>
                  </a:cxn>
                  <a:cxn ang="0">
                    <a:pos x="228" y="317"/>
                  </a:cxn>
                  <a:cxn ang="0">
                    <a:pos x="279" y="317"/>
                  </a:cxn>
                  <a:cxn ang="0">
                    <a:pos x="279" y="223"/>
                  </a:cxn>
                  <a:cxn ang="0">
                    <a:pos x="279" y="197"/>
                  </a:cxn>
                  <a:cxn ang="0">
                    <a:pos x="279" y="163"/>
                  </a:cxn>
                  <a:cxn ang="0">
                    <a:pos x="228" y="137"/>
                  </a:cxn>
                  <a:cxn ang="0">
                    <a:pos x="279" y="137"/>
                  </a:cxn>
                  <a:cxn ang="0">
                    <a:pos x="228" y="43"/>
                  </a:cxn>
                  <a:cxn ang="0">
                    <a:pos x="0" y="95"/>
                  </a:cxn>
                  <a:cxn ang="0">
                    <a:pos x="68" y="77"/>
                  </a:cxn>
                  <a:cxn ang="0">
                    <a:pos x="54" y="355"/>
                  </a:cxn>
                  <a:cxn ang="0">
                    <a:pos x="54" y="339"/>
                  </a:cxn>
                  <a:cxn ang="0">
                    <a:pos x="54" y="99"/>
                  </a:cxn>
                  <a:cxn ang="0">
                    <a:pos x="20" y="99"/>
                  </a:cxn>
                  <a:cxn ang="0">
                    <a:pos x="54" y="176"/>
                  </a:cxn>
                  <a:cxn ang="0">
                    <a:pos x="20" y="219"/>
                  </a:cxn>
                  <a:cxn ang="0">
                    <a:pos x="20" y="236"/>
                  </a:cxn>
                  <a:cxn ang="0">
                    <a:pos x="54" y="278"/>
                  </a:cxn>
                  <a:cxn ang="0">
                    <a:pos x="20" y="278"/>
                  </a:cxn>
                  <a:cxn ang="0">
                    <a:pos x="303" y="411"/>
                  </a:cxn>
                  <a:cxn ang="0">
                    <a:pos x="348" y="137"/>
                  </a:cxn>
                  <a:cxn ang="0">
                    <a:pos x="347" y="176"/>
                  </a:cxn>
                  <a:cxn ang="0">
                    <a:pos x="313" y="219"/>
                  </a:cxn>
                  <a:cxn ang="0">
                    <a:pos x="313" y="236"/>
                  </a:cxn>
                  <a:cxn ang="0">
                    <a:pos x="313" y="355"/>
                  </a:cxn>
                  <a:cxn ang="0">
                    <a:pos x="347" y="355"/>
                  </a:cxn>
                  <a:cxn ang="0">
                    <a:pos x="313" y="278"/>
                  </a:cxn>
                </a:cxnLst>
                <a:rect l="0" t="0" r="r" b="b"/>
                <a:pathLst>
                  <a:path w="365" h="411">
                    <a:moveTo>
                      <a:pt x="288" y="0"/>
                    </a:moveTo>
                    <a:cubicBezTo>
                      <a:pt x="83" y="0"/>
                      <a:pt x="83" y="0"/>
                      <a:pt x="83" y="0"/>
                    </a:cubicBezTo>
                    <a:cubicBezTo>
                      <a:pt x="78" y="0"/>
                      <a:pt x="74" y="4"/>
                      <a:pt x="74" y="9"/>
                    </a:cubicBezTo>
                    <a:cubicBezTo>
                      <a:pt x="74" y="411"/>
                      <a:pt x="74" y="411"/>
                      <a:pt x="74" y="411"/>
                    </a:cubicBezTo>
                    <a:cubicBezTo>
                      <a:pt x="151" y="411"/>
                      <a:pt x="151" y="411"/>
                      <a:pt x="151" y="411"/>
                    </a:cubicBezTo>
                    <a:cubicBezTo>
                      <a:pt x="151" y="342"/>
                      <a:pt x="151" y="342"/>
                      <a:pt x="151" y="342"/>
                    </a:cubicBezTo>
                    <a:cubicBezTo>
                      <a:pt x="220" y="342"/>
                      <a:pt x="220" y="342"/>
                      <a:pt x="220" y="342"/>
                    </a:cubicBezTo>
                    <a:cubicBezTo>
                      <a:pt x="220" y="411"/>
                      <a:pt x="220" y="411"/>
                      <a:pt x="220" y="411"/>
                    </a:cubicBezTo>
                    <a:cubicBezTo>
                      <a:pt x="297" y="411"/>
                      <a:pt x="297" y="411"/>
                      <a:pt x="297" y="411"/>
                    </a:cubicBezTo>
                    <a:cubicBezTo>
                      <a:pt x="297" y="9"/>
                      <a:pt x="297" y="9"/>
                      <a:pt x="297" y="9"/>
                    </a:cubicBezTo>
                    <a:cubicBezTo>
                      <a:pt x="297" y="4"/>
                      <a:pt x="293" y="0"/>
                      <a:pt x="288" y="0"/>
                    </a:cubicBezTo>
                    <a:close/>
                    <a:moveTo>
                      <a:pt x="143" y="317"/>
                    </a:moveTo>
                    <a:cubicBezTo>
                      <a:pt x="91" y="317"/>
                      <a:pt x="91" y="317"/>
                      <a:pt x="91" y="317"/>
                    </a:cubicBezTo>
                    <a:cubicBezTo>
                      <a:pt x="91" y="283"/>
                      <a:pt x="91" y="283"/>
                      <a:pt x="91" y="283"/>
                    </a:cubicBezTo>
                    <a:cubicBezTo>
                      <a:pt x="143" y="283"/>
                      <a:pt x="143" y="283"/>
                      <a:pt x="143" y="283"/>
                    </a:cubicBezTo>
                    <a:lnTo>
                      <a:pt x="143" y="317"/>
                    </a:lnTo>
                    <a:close/>
                    <a:moveTo>
                      <a:pt x="91" y="257"/>
                    </a:moveTo>
                    <a:cubicBezTo>
                      <a:pt x="91" y="223"/>
                      <a:pt x="91" y="223"/>
                      <a:pt x="91" y="223"/>
                    </a:cubicBezTo>
                    <a:cubicBezTo>
                      <a:pt x="143" y="223"/>
                      <a:pt x="143" y="223"/>
                      <a:pt x="143" y="223"/>
                    </a:cubicBezTo>
                    <a:cubicBezTo>
                      <a:pt x="143" y="257"/>
                      <a:pt x="143" y="257"/>
                      <a:pt x="143" y="257"/>
                    </a:cubicBezTo>
                    <a:lnTo>
                      <a:pt x="91" y="257"/>
                    </a:lnTo>
                    <a:close/>
                    <a:moveTo>
                      <a:pt x="143" y="197"/>
                    </a:moveTo>
                    <a:cubicBezTo>
                      <a:pt x="91" y="197"/>
                      <a:pt x="91" y="197"/>
                      <a:pt x="91" y="197"/>
                    </a:cubicBezTo>
                    <a:cubicBezTo>
                      <a:pt x="91" y="163"/>
                      <a:pt x="91" y="163"/>
                      <a:pt x="91" y="163"/>
                    </a:cubicBezTo>
                    <a:cubicBezTo>
                      <a:pt x="143" y="163"/>
                      <a:pt x="143" y="163"/>
                      <a:pt x="143" y="163"/>
                    </a:cubicBezTo>
                    <a:lnTo>
                      <a:pt x="143" y="197"/>
                    </a:lnTo>
                    <a:close/>
                    <a:moveTo>
                      <a:pt x="143" y="137"/>
                    </a:moveTo>
                    <a:cubicBezTo>
                      <a:pt x="91" y="137"/>
                      <a:pt x="91" y="137"/>
                      <a:pt x="91" y="137"/>
                    </a:cubicBezTo>
                    <a:cubicBezTo>
                      <a:pt x="91" y="103"/>
                      <a:pt x="91" y="103"/>
                      <a:pt x="91" y="103"/>
                    </a:cubicBezTo>
                    <a:cubicBezTo>
                      <a:pt x="143" y="103"/>
                      <a:pt x="143" y="103"/>
                      <a:pt x="143" y="103"/>
                    </a:cubicBezTo>
                    <a:lnTo>
                      <a:pt x="143" y="137"/>
                    </a:lnTo>
                    <a:close/>
                    <a:moveTo>
                      <a:pt x="143" y="77"/>
                    </a:moveTo>
                    <a:cubicBezTo>
                      <a:pt x="91" y="77"/>
                      <a:pt x="91" y="77"/>
                      <a:pt x="91" y="77"/>
                    </a:cubicBezTo>
                    <a:cubicBezTo>
                      <a:pt x="91" y="43"/>
                      <a:pt x="91" y="43"/>
                      <a:pt x="91" y="43"/>
                    </a:cubicBezTo>
                    <a:cubicBezTo>
                      <a:pt x="143" y="43"/>
                      <a:pt x="143" y="43"/>
                      <a:pt x="143" y="43"/>
                    </a:cubicBezTo>
                    <a:lnTo>
                      <a:pt x="143" y="77"/>
                    </a:lnTo>
                    <a:close/>
                    <a:moveTo>
                      <a:pt x="211" y="317"/>
                    </a:moveTo>
                    <a:cubicBezTo>
                      <a:pt x="160" y="317"/>
                      <a:pt x="160" y="317"/>
                      <a:pt x="160" y="317"/>
                    </a:cubicBezTo>
                    <a:cubicBezTo>
                      <a:pt x="160" y="283"/>
                      <a:pt x="160" y="283"/>
                      <a:pt x="160" y="283"/>
                    </a:cubicBezTo>
                    <a:cubicBezTo>
                      <a:pt x="211" y="283"/>
                      <a:pt x="211" y="283"/>
                      <a:pt x="211" y="283"/>
                    </a:cubicBezTo>
                    <a:lnTo>
                      <a:pt x="211" y="317"/>
                    </a:lnTo>
                    <a:close/>
                    <a:moveTo>
                      <a:pt x="160" y="257"/>
                    </a:moveTo>
                    <a:cubicBezTo>
                      <a:pt x="160" y="223"/>
                      <a:pt x="160" y="223"/>
                      <a:pt x="160" y="223"/>
                    </a:cubicBezTo>
                    <a:cubicBezTo>
                      <a:pt x="211" y="223"/>
                      <a:pt x="211" y="223"/>
                      <a:pt x="211" y="223"/>
                    </a:cubicBezTo>
                    <a:cubicBezTo>
                      <a:pt x="211" y="257"/>
                      <a:pt x="211" y="257"/>
                      <a:pt x="211" y="257"/>
                    </a:cubicBezTo>
                    <a:lnTo>
                      <a:pt x="160" y="257"/>
                    </a:lnTo>
                    <a:close/>
                    <a:moveTo>
                      <a:pt x="211" y="197"/>
                    </a:moveTo>
                    <a:cubicBezTo>
                      <a:pt x="160" y="197"/>
                      <a:pt x="160" y="197"/>
                      <a:pt x="160" y="197"/>
                    </a:cubicBezTo>
                    <a:cubicBezTo>
                      <a:pt x="160" y="163"/>
                      <a:pt x="160" y="163"/>
                      <a:pt x="160" y="163"/>
                    </a:cubicBezTo>
                    <a:cubicBezTo>
                      <a:pt x="211" y="163"/>
                      <a:pt x="211" y="163"/>
                      <a:pt x="211" y="163"/>
                    </a:cubicBezTo>
                    <a:lnTo>
                      <a:pt x="211" y="197"/>
                    </a:lnTo>
                    <a:close/>
                    <a:moveTo>
                      <a:pt x="211" y="137"/>
                    </a:moveTo>
                    <a:cubicBezTo>
                      <a:pt x="160" y="137"/>
                      <a:pt x="160" y="137"/>
                      <a:pt x="160" y="137"/>
                    </a:cubicBezTo>
                    <a:cubicBezTo>
                      <a:pt x="160" y="103"/>
                      <a:pt x="160" y="103"/>
                      <a:pt x="160" y="103"/>
                    </a:cubicBezTo>
                    <a:cubicBezTo>
                      <a:pt x="211" y="103"/>
                      <a:pt x="211" y="103"/>
                      <a:pt x="211" y="103"/>
                    </a:cubicBezTo>
                    <a:lnTo>
                      <a:pt x="211" y="137"/>
                    </a:lnTo>
                    <a:close/>
                    <a:moveTo>
                      <a:pt x="211" y="77"/>
                    </a:moveTo>
                    <a:cubicBezTo>
                      <a:pt x="160" y="77"/>
                      <a:pt x="160" y="77"/>
                      <a:pt x="160" y="77"/>
                    </a:cubicBezTo>
                    <a:cubicBezTo>
                      <a:pt x="160" y="43"/>
                      <a:pt x="160" y="43"/>
                      <a:pt x="160" y="43"/>
                    </a:cubicBezTo>
                    <a:cubicBezTo>
                      <a:pt x="211" y="43"/>
                      <a:pt x="211" y="43"/>
                      <a:pt x="211" y="43"/>
                    </a:cubicBezTo>
                    <a:lnTo>
                      <a:pt x="211" y="77"/>
                    </a:lnTo>
                    <a:close/>
                    <a:moveTo>
                      <a:pt x="279" y="317"/>
                    </a:moveTo>
                    <a:cubicBezTo>
                      <a:pt x="228" y="317"/>
                      <a:pt x="228" y="317"/>
                      <a:pt x="228" y="317"/>
                    </a:cubicBezTo>
                    <a:cubicBezTo>
                      <a:pt x="228" y="283"/>
                      <a:pt x="228" y="283"/>
                      <a:pt x="228" y="283"/>
                    </a:cubicBezTo>
                    <a:cubicBezTo>
                      <a:pt x="279" y="283"/>
                      <a:pt x="279" y="283"/>
                      <a:pt x="279" y="283"/>
                    </a:cubicBezTo>
                    <a:lnTo>
                      <a:pt x="279" y="317"/>
                    </a:lnTo>
                    <a:close/>
                    <a:moveTo>
                      <a:pt x="228" y="257"/>
                    </a:moveTo>
                    <a:cubicBezTo>
                      <a:pt x="228" y="223"/>
                      <a:pt x="228" y="223"/>
                      <a:pt x="228" y="223"/>
                    </a:cubicBezTo>
                    <a:cubicBezTo>
                      <a:pt x="279" y="223"/>
                      <a:pt x="279" y="223"/>
                      <a:pt x="279" y="223"/>
                    </a:cubicBezTo>
                    <a:cubicBezTo>
                      <a:pt x="279" y="257"/>
                      <a:pt x="279" y="257"/>
                      <a:pt x="279" y="257"/>
                    </a:cubicBezTo>
                    <a:lnTo>
                      <a:pt x="228" y="257"/>
                    </a:lnTo>
                    <a:close/>
                    <a:moveTo>
                      <a:pt x="279" y="197"/>
                    </a:moveTo>
                    <a:cubicBezTo>
                      <a:pt x="228" y="197"/>
                      <a:pt x="228" y="197"/>
                      <a:pt x="228" y="197"/>
                    </a:cubicBezTo>
                    <a:cubicBezTo>
                      <a:pt x="228" y="163"/>
                      <a:pt x="228" y="163"/>
                      <a:pt x="228" y="163"/>
                    </a:cubicBezTo>
                    <a:cubicBezTo>
                      <a:pt x="279" y="163"/>
                      <a:pt x="279" y="163"/>
                      <a:pt x="279" y="163"/>
                    </a:cubicBezTo>
                    <a:lnTo>
                      <a:pt x="279" y="197"/>
                    </a:lnTo>
                    <a:close/>
                    <a:moveTo>
                      <a:pt x="279" y="137"/>
                    </a:moveTo>
                    <a:cubicBezTo>
                      <a:pt x="228" y="137"/>
                      <a:pt x="228" y="137"/>
                      <a:pt x="228" y="137"/>
                    </a:cubicBezTo>
                    <a:cubicBezTo>
                      <a:pt x="228" y="103"/>
                      <a:pt x="228" y="103"/>
                      <a:pt x="228" y="103"/>
                    </a:cubicBezTo>
                    <a:cubicBezTo>
                      <a:pt x="279" y="103"/>
                      <a:pt x="279" y="103"/>
                      <a:pt x="279" y="103"/>
                    </a:cubicBezTo>
                    <a:lnTo>
                      <a:pt x="279" y="137"/>
                    </a:lnTo>
                    <a:close/>
                    <a:moveTo>
                      <a:pt x="279" y="77"/>
                    </a:moveTo>
                    <a:cubicBezTo>
                      <a:pt x="228" y="77"/>
                      <a:pt x="228" y="77"/>
                      <a:pt x="228" y="77"/>
                    </a:cubicBezTo>
                    <a:cubicBezTo>
                      <a:pt x="228" y="43"/>
                      <a:pt x="228" y="43"/>
                      <a:pt x="228" y="43"/>
                    </a:cubicBezTo>
                    <a:cubicBezTo>
                      <a:pt x="279" y="43"/>
                      <a:pt x="279" y="43"/>
                      <a:pt x="279" y="43"/>
                    </a:cubicBezTo>
                    <a:lnTo>
                      <a:pt x="279" y="77"/>
                    </a:lnTo>
                    <a:close/>
                    <a:moveTo>
                      <a:pt x="0" y="95"/>
                    </a:moveTo>
                    <a:cubicBezTo>
                      <a:pt x="0" y="411"/>
                      <a:pt x="0" y="411"/>
                      <a:pt x="0" y="411"/>
                    </a:cubicBezTo>
                    <a:cubicBezTo>
                      <a:pt x="68" y="411"/>
                      <a:pt x="68" y="411"/>
                      <a:pt x="68" y="411"/>
                    </a:cubicBezTo>
                    <a:cubicBezTo>
                      <a:pt x="68" y="77"/>
                      <a:pt x="68" y="77"/>
                      <a:pt x="68" y="77"/>
                    </a:cubicBezTo>
                    <a:cubicBezTo>
                      <a:pt x="17" y="77"/>
                      <a:pt x="17" y="77"/>
                      <a:pt x="17" y="77"/>
                    </a:cubicBezTo>
                    <a:cubicBezTo>
                      <a:pt x="8" y="77"/>
                      <a:pt x="0" y="85"/>
                      <a:pt x="0" y="95"/>
                    </a:cubicBezTo>
                    <a:close/>
                    <a:moveTo>
                      <a:pt x="54" y="355"/>
                    </a:moveTo>
                    <a:cubicBezTo>
                      <a:pt x="20" y="355"/>
                      <a:pt x="20" y="355"/>
                      <a:pt x="20" y="355"/>
                    </a:cubicBezTo>
                    <a:cubicBezTo>
                      <a:pt x="20" y="339"/>
                      <a:pt x="20" y="339"/>
                      <a:pt x="20" y="339"/>
                    </a:cubicBezTo>
                    <a:cubicBezTo>
                      <a:pt x="54" y="339"/>
                      <a:pt x="54" y="339"/>
                      <a:pt x="54" y="339"/>
                    </a:cubicBezTo>
                    <a:lnTo>
                      <a:pt x="54" y="355"/>
                    </a:lnTo>
                    <a:close/>
                    <a:moveTo>
                      <a:pt x="20" y="99"/>
                    </a:moveTo>
                    <a:cubicBezTo>
                      <a:pt x="54" y="99"/>
                      <a:pt x="54" y="99"/>
                      <a:pt x="54" y="99"/>
                    </a:cubicBezTo>
                    <a:cubicBezTo>
                      <a:pt x="54" y="116"/>
                      <a:pt x="54" y="116"/>
                      <a:pt x="54" y="116"/>
                    </a:cubicBezTo>
                    <a:cubicBezTo>
                      <a:pt x="20" y="116"/>
                      <a:pt x="20" y="116"/>
                      <a:pt x="20" y="116"/>
                    </a:cubicBezTo>
                    <a:lnTo>
                      <a:pt x="20" y="99"/>
                    </a:lnTo>
                    <a:close/>
                    <a:moveTo>
                      <a:pt x="20" y="159"/>
                    </a:moveTo>
                    <a:cubicBezTo>
                      <a:pt x="54" y="159"/>
                      <a:pt x="54" y="159"/>
                      <a:pt x="54" y="159"/>
                    </a:cubicBezTo>
                    <a:cubicBezTo>
                      <a:pt x="54" y="176"/>
                      <a:pt x="54" y="176"/>
                      <a:pt x="54" y="176"/>
                    </a:cubicBezTo>
                    <a:cubicBezTo>
                      <a:pt x="20" y="176"/>
                      <a:pt x="20" y="176"/>
                      <a:pt x="20" y="176"/>
                    </a:cubicBezTo>
                    <a:lnTo>
                      <a:pt x="20" y="159"/>
                    </a:lnTo>
                    <a:close/>
                    <a:moveTo>
                      <a:pt x="20" y="219"/>
                    </a:moveTo>
                    <a:cubicBezTo>
                      <a:pt x="54" y="219"/>
                      <a:pt x="54" y="219"/>
                      <a:pt x="54" y="219"/>
                    </a:cubicBezTo>
                    <a:cubicBezTo>
                      <a:pt x="54" y="236"/>
                      <a:pt x="54" y="236"/>
                      <a:pt x="54" y="236"/>
                    </a:cubicBezTo>
                    <a:cubicBezTo>
                      <a:pt x="20" y="236"/>
                      <a:pt x="20" y="236"/>
                      <a:pt x="20" y="236"/>
                    </a:cubicBezTo>
                    <a:lnTo>
                      <a:pt x="20" y="219"/>
                    </a:lnTo>
                    <a:close/>
                    <a:moveTo>
                      <a:pt x="20" y="278"/>
                    </a:moveTo>
                    <a:cubicBezTo>
                      <a:pt x="54" y="278"/>
                      <a:pt x="54" y="278"/>
                      <a:pt x="54" y="278"/>
                    </a:cubicBezTo>
                    <a:cubicBezTo>
                      <a:pt x="54" y="296"/>
                      <a:pt x="54" y="296"/>
                      <a:pt x="54" y="296"/>
                    </a:cubicBezTo>
                    <a:cubicBezTo>
                      <a:pt x="20" y="296"/>
                      <a:pt x="20" y="296"/>
                      <a:pt x="20" y="296"/>
                    </a:cubicBezTo>
                    <a:lnTo>
                      <a:pt x="20" y="278"/>
                    </a:lnTo>
                    <a:close/>
                    <a:moveTo>
                      <a:pt x="348" y="137"/>
                    </a:moveTo>
                    <a:cubicBezTo>
                      <a:pt x="303" y="137"/>
                      <a:pt x="303" y="137"/>
                      <a:pt x="303" y="137"/>
                    </a:cubicBezTo>
                    <a:cubicBezTo>
                      <a:pt x="303" y="411"/>
                      <a:pt x="303" y="411"/>
                      <a:pt x="303" y="411"/>
                    </a:cubicBezTo>
                    <a:cubicBezTo>
                      <a:pt x="365" y="411"/>
                      <a:pt x="365" y="411"/>
                      <a:pt x="365" y="411"/>
                    </a:cubicBezTo>
                    <a:cubicBezTo>
                      <a:pt x="365" y="154"/>
                      <a:pt x="365" y="154"/>
                      <a:pt x="365" y="154"/>
                    </a:cubicBezTo>
                    <a:cubicBezTo>
                      <a:pt x="365" y="145"/>
                      <a:pt x="357" y="137"/>
                      <a:pt x="348" y="137"/>
                    </a:cubicBezTo>
                    <a:close/>
                    <a:moveTo>
                      <a:pt x="313" y="159"/>
                    </a:moveTo>
                    <a:cubicBezTo>
                      <a:pt x="347" y="159"/>
                      <a:pt x="347" y="159"/>
                      <a:pt x="347" y="159"/>
                    </a:cubicBezTo>
                    <a:cubicBezTo>
                      <a:pt x="347" y="176"/>
                      <a:pt x="347" y="176"/>
                      <a:pt x="347" y="176"/>
                    </a:cubicBezTo>
                    <a:cubicBezTo>
                      <a:pt x="313" y="176"/>
                      <a:pt x="313" y="176"/>
                      <a:pt x="313" y="176"/>
                    </a:cubicBezTo>
                    <a:lnTo>
                      <a:pt x="313" y="159"/>
                    </a:lnTo>
                    <a:close/>
                    <a:moveTo>
                      <a:pt x="313" y="219"/>
                    </a:moveTo>
                    <a:cubicBezTo>
                      <a:pt x="347" y="219"/>
                      <a:pt x="347" y="219"/>
                      <a:pt x="347" y="219"/>
                    </a:cubicBezTo>
                    <a:cubicBezTo>
                      <a:pt x="347" y="236"/>
                      <a:pt x="347" y="236"/>
                      <a:pt x="347" y="236"/>
                    </a:cubicBezTo>
                    <a:cubicBezTo>
                      <a:pt x="313" y="236"/>
                      <a:pt x="313" y="236"/>
                      <a:pt x="313" y="236"/>
                    </a:cubicBezTo>
                    <a:lnTo>
                      <a:pt x="313" y="219"/>
                    </a:lnTo>
                    <a:close/>
                    <a:moveTo>
                      <a:pt x="347" y="355"/>
                    </a:moveTo>
                    <a:cubicBezTo>
                      <a:pt x="313" y="355"/>
                      <a:pt x="313" y="355"/>
                      <a:pt x="313" y="355"/>
                    </a:cubicBezTo>
                    <a:cubicBezTo>
                      <a:pt x="313" y="339"/>
                      <a:pt x="313" y="339"/>
                      <a:pt x="313" y="339"/>
                    </a:cubicBezTo>
                    <a:cubicBezTo>
                      <a:pt x="347" y="339"/>
                      <a:pt x="347" y="339"/>
                      <a:pt x="347" y="339"/>
                    </a:cubicBezTo>
                    <a:lnTo>
                      <a:pt x="347" y="355"/>
                    </a:lnTo>
                    <a:close/>
                    <a:moveTo>
                      <a:pt x="347" y="296"/>
                    </a:moveTo>
                    <a:cubicBezTo>
                      <a:pt x="313" y="296"/>
                      <a:pt x="313" y="296"/>
                      <a:pt x="313" y="296"/>
                    </a:cubicBezTo>
                    <a:cubicBezTo>
                      <a:pt x="313" y="278"/>
                      <a:pt x="313" y="278"/>
                      <a:pt x="313" y="278"/>
                    </a:cubicBezTo>
                    <a:cubicBezTo>
                      <a:pt x="347" y="278"/>
                      <a:pt x="347" y="278"/>
                      <a:pt x="347" y="278"/>
                    </a:cubicBezTo>
                    <a:lnTo>
                      <a:pt x="347" y="29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latin typeface="+mj-lt"/>
                </a:endParaRPr>
              </a:p>
            </p:txBody>
          </p:sp>
          <p:sp>
            <p:nvSpPr>
              <p:cNvPr id="21"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latin typeface="+mj-lt"/>
                </a:endParaRPr>
              </a:p>
            </p:txBody>
          </p:sp>
          <p:sp>
            <p:nvSpPr>
              <p:cNvPr id="22"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latin typeface="+mj-lt"/>
                </a:endParaRPr>
              </a:p>
            </p:txBody>
          </p:sp>
        </p:grpSp>
        <p:sp>
          <p:nvSpPr>
            <p:cNvPr id="23" name="テキスト ボックス 22"/>
            <p:cNvSpPr txBox="1"/>
            <p:nvPr/>
          </p:nvSpPr>
          <p:spPr>
            <a:xfrm>
              <a:off x="377249" y="196651"/>
              <a:ext cx="5306853" cy="861775"/>
            </a:xfrm>
            <a:prstGeom prst="rect">
              <a:avLst/>
            </a:prstGeom>
            <a:noFill/>
          </p:spPr>
          <p:txBody>
            <a:bodyPr wrap="square" rtlCol="0">
              <a:spAutoFit/>
            </a:bodyPr>
            <a:lstStyle/>
            <a:p>
              <a:pPr algn="ctr"/>
              <a:r>
                <a:rPr kumimoji="1" lang="ja-JP" altLang="en-US" sz="3600" u="sng" dirty="0">
                  <a:solidFill>
                    <a:schemeClr val="bg1"/>
                  </a:solidFill>
                </a:rPr>
                <a:t>従来</a:t>
              </a:r>
              <a:endParaRPr kumimoji="1" lang="en-US" altLang="ja-JP" sz="3600" u="sng" dirty="0">
                <a:solidFill>
                  <a:schemeClr val="bg1"/>
                </a:solidFill>
              </a:endParaRPr>
            </a:p>
          </p:txBody>
        </p:sp>
        <p:pic>
          <p:nvPicPr>
            <p:cNvPr id="9" name="図 8"/>
            <p:cNvPicPr>
              <a:picLocks noChangeAspect="1"/>
            </p:cNvPicPr>
            <p:nvPr/>
          </p:nvPicPr>
          <p:blipFill>
            <a:blip r:embed="rId4"/>
            <a:stretch>
              <a:fillRect/>
            </a:stretch>
          </p:blipFill>
          <p:spPr>
            <a:xfrm>
              <a:off x="2486187" y="1912233"/>
              <a:ext cx="2816137" cy="2831274"/>
            </a:xfrm>
            <a:prstGeom prst="rect">
              <a:avLst/>
            </a:prstGeom>
          </p:spPr>
        </p:pic>
      </p:grpSp>
      <p:sp>
        <p:nvSpPr>
          <p:cNvPr id="16" name="&quot;No&quot; Symbol 52"/>
          <p:cNvSpPr/>
          <p:nvPr/>
        </p:nvSpPr>
        <p:spPr>
          <a:xfrm>
            <a:off x="1929530" y="1482532"/>
            <a:ext cx="1862113" cy="1640690"/>
          </a:xfrm>
          <a:prstGeom prst="noSmoking">
            <a:avLst>
              <a:gd name="adj" fmla="val 7664"/>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C00000"/>
              </a:solidFill>
              <a:latin typeface="+mj-lt"/>
            </a:endParaRPr>
          </a:p>
        </p:txBody>
      </p:sp>
    </p:spTree>
    <p:extLst>
      <p:ext uri="{BB962C8B-B14F-4D97-AF65-F5344CB8AC3E}">
        <p14:creationId xmlns:p14="http://schemas.microsoft.com/office/powerpoint/2010/main" val="166696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par>
                          <p:cTn id="13" fill="hold">
                            <p:stCondLst>
                              <p:cond delay="500"/>
                            </p:stCondLst>
                            <p:childTnLst>
                              <p:par>
                                <p:cTn id="14" presetID="22" presetClass="entr" presetSubtype="4"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hQNEBAQEA8QEBIRDxQPEA8UFhQQEBAQFBgXGBUQEhUXGyYeGhkjGRIVIC8gIycpLC0sFR4xQTAsQSYrLCkBCQoKDQsMGQ4PGTUkHyQtMzU2NTIuNS01LzQ1LjU1NSwtLDI1NTUzNTU1NSw0KTM1LjQ1LDQsLCwsLiwtKSwpNP/AABEIAIoArAMBIgACEQEDEQH/xAAcAAEAAgIDAQAAAAAAAAAAAAAABgcEBQEDCAL/xABPEAABAwIBBQUSCggHAAAAAAABAAIDBAURBgcSITETQVVzkQgUFSIyM1FSVGFxcnSTsbLB0RY0NTZDgZKUs9IXIySChKG0whhTYoOio8P/xAAbAQEAAgMBAQAAAAAAAAAAAAAABAUDBgcCAf/EADERAAEDAwAGCQMFAAAAAAAAAAABAgMEBREGEiExQVETMzRhcXKhsdE1gZEiJGLB4f/aAAwDAQACEQMRAD8AvFERAEREAREQHBUXyIuT6l10L3ueGXeeCPE4hkcbIWtY3sDafCSpQoBmdn3WnuD+3vNW76iI0BYCIiAIiIAiIgCIiAIiIAiIgCIiAIiIAiIgCIiA66iTRY93atJ5Aq15n6XTtk7u2uMzuVkJ9qnWVNTuVDWSbNCknf8AZjcfYoDzO3yVL5dL+HCgLSREQBERAEREAREQBERAEREAREQBERAEREAREQEWzoVO5We4u7NK9n28Gf3KLczv8lS+Xy/hwrsz/ZQCntnOwP6yrkawN39zjIe93KGD95dfM7fJUvl8v4cKAtJERAEREAREQBERAEREAREQBERAEUOuudq3Ucr4ZalwkjcWPaIpjouG0Y6OHItVLn8tbdks7vBC724ICxkVXS80Rbh1MdW79xg9L1hyc0hRjqaOrd4dyb/cUBbq198vkNBBJUVEgjjjGLnHfO81o33HeAVP3PmkxokU1vOkRqdLJ0oPisGJ5Qqqyqy2qrvIH1cxeGnpImjQij8Rg9JxPfQGVl1lfLfK50xa4NxEVNAOmLI8elbgNriTie+e8FfGY+xT0FtdHVQvge+qfK1j8A/c3MiAcRva2u1HXqUK5nbJhkjqivkaHOieKeDHXoOLdJ7x38HNAPfKsrL7OJFYWwOmhllExeG7nojR0MCcdIjtkBLkVQ/4kaTuKr5YvzKxMl8pmXOiirY2PYyQPcGOw0xoOc044atrDyoDdIqidzR9ICRznVajhti/Mtxkfnop7vVspIqaojc9r3B7zHojQaXHHA47yAsVERAEREAREQBERAEREB1yQNd1TWu8IB9KxZLHTv6qmgd4Y2H0hZyIDTS5G0T+qoKQ/wCzH7GrDlzbW1+220n1RhvoUlRAQe5ZmLXUNI5z3E4anwvfG4d8DEtP1gqns4eZee0tdUU7jVUrdbjhhNCOzI0ai3/UPrAXplfMjA4EEAgjAg6wQdoIQFCcz1lbHA+e3yvDDO8TU5JwDpANF0ePZIDSPFK2vNG9TbOOl/8ANQjPDkH0HrBLAC2mqSXxAfRSA9PEDvAYgjvHDeXTbbNd8oIIXjdKyCnmLGOfJEHMdgwuGL3Bx6Ut24oC3M8VmgislW+OmgY8bhg9sbGuGM0WOBAxGpZuZ/5ApOLn/FlWfnMsU1wtVRS07A+aTcdFpcGA6ErHO1nVsaVWFpyZymooGU1OWxwsDg2PTpnYBxJOs69rigMvme7bFO25brDFLoyxaOmxr8MRJjhpDVsXFop2xZaSsYxrGta/BrQGtH7K06gNW0/zUkzK5GVVobWisjEZmfE5mD2P0tEP0j0p1dUFHcrMhrv0aqbjbmNbpEblLpw44bkxjulf4CNYQF4YoqP5yyr/AM0fapPcrmtumIYd21y7kzdTq65ojS2atuOxAZSLjFMUByi4xTFAcouMUxQHKLjFMUByiIgCIiAIiICAZ8bW2os1Q4jpoHRzsO+Dphjv+L3KP5kbmKOw1lS4EtgqKmZwG0hkMTsByKd5x6fdbTcW7f2KZ32Gl39qrHNz81Lv/Gf08SA0VRlzc6w7ubhLTh/TNhhDWxxsOxo3z4TrXV8JLlwvV8oWtoOtR8W30L7nqBG0uccAPrJx2ADsqldUzK/CKdNistuZTtfIzgiqqqvLfvM/4SXLher5QnwkuXC9Xyha/dJO5K3zEnuTTk7krfMSe5ZNar7yL0Oj/Nv5X5M85S3Hher5QpozOJU0uTtDUbpu1ZVzSU7JpOm0SJZcZHDDA4NYAB3xtwVdudIQf2Ot2H6CT3Lf36ndFYLAyRjmOFbNi1wLXDF8pGIOvYQpUDpdVyyFFdIbes0LKTGFXbhVXinP7mE7Ka5HWbvVYnWcNEDHvDeXHwluXC9XyhYi6panRc1gbJI92JbHG0yPIG04DeUBtRO5cNU2uWz2qCPXkYiInFVX5Nh8JblwvV8oT4S3Lher5Qtfpydx1vmJPcmnJ3HW+Yk9yy61X3kHodH+bfyvyTjNZlHWTXUU9TXT1EbqSSTQkI0dMOaAcPBiovFlrc5TI4XSdgEsjQ0NYQA1xA3lus01PIbzHI6nqI2CjlaXSRvjGliMBiQofbdknHy+uVIlkkZAjuJT0NHR1V1kiRMx4XG1e42Vflrc4Y3v6K1B0RjhosGP8l6Qonl0cZJxJY0k9kkDEry1e/i8vi+0L1Jb+sxcUz1QvdJI6Riq5eJE0go4aOqayFuE1c+q8zJREUs18IiIAiIgMC/0+60lTH29NKz7THD2qnM3HzUu/wDGf08SvCRukCOyCFSuQsO55M3tnayV7eSGMexAQWg61HxbfQvmt+h8ph9cL6oOtR8W30L5rfofKYfXCoo+0J4nV676S7yf0XdlJnbpbbVS0ksNXJJEGlxiY17MHtDm6y8HY4by136eaLuW4+Zb+dQXOZpMvdc7cZ3NcynDXMjc8HCJmOsDBR6nqxIXN0XtczDSa9pYRjs1FWU0741XDdnM0u3WmlrY2602Hrn9PH3La/TzRdy3HzLfzrRZ1r/Hc7faKuEPEc1a4tDwGvGiHsOkASNrDvqEP2HwH0LbXb5u5P8Alk34ky+RzrMx2zceq61NttTAiO1tZeWNyoapSPNX8tx+Qzelqjikear5cj8hm9LVBo+uNp0l+nL4p7l94LnBEV0cxOCF5WtuyTj5fXK9UkrytbdknHy+uVCreq+5s+i/b18q+6Hxe/i8vi+0L1Jb+sxcUz1QvLd7+Ly+L7QvUlv6zFxTPVC+UPVL4mTSrtrfKnupkoiKcaoEREAREQBVJaKfcrJlKztay5j/AK2K2iotT5HHcLvTveNG4VNRK1wxxY2oijYcR2Q5rv5ICg6DrUfFt9C+6inEjS12OB7GogjWCD2VlzZM19Edwlt1VI6PpRJBG6aKRo1BzXN1bMNW1dfQ6r4LuP3d/uVI6nmR6qiHUYbtbpKZrHyJuwqL4bj5bV1Q1C5XEDsCoeF1RxEOe9z5JZHkF8sjjJI8jUNJx7y7+h9XwVcvu8nuTofV8FXL7vJ7l6cypcmFyYYZ7JTv6SNWop1u2HwFbO5/N6weXT/iTLDjsldMRHHa64PdqaZInRRgnfc52oDwqxL/AJsJuglFSQFslTQv540ccGzPcXmWNpOrbJqJ7XexUmlie1jkcm8pL7cKaeogdE7KNXK48U+CtV1vhOk2RkksMjQQ2WJxjeAdrcRvLINtrBqNquII1ECB5GPhw1rjodV8F3L7vJ7lDbBOxcohsk10tdRHqSPRUXguTr54qeErh596c81PCVw8+9dnQ+r4LuX3eT3J0Pq+C7l93k9yy/uu8r82D+PqSDNfcZ+jNNFJWVUzHQTuLJZXSNJDThqOpRG27JOPl9cqY5srRUi8000tDVwRsgma6SWJ8bAS04DEjBRyHJuuiMjehVe79dI4OETsCC4kYalIlZI+BEVNpUUNVR0t3kka5Ejxs5cP9Nde/i8vi+0L1Jb+sxcUz1QvNFwycr5YnsFprwXDAEwuw2+Bel6JpEUYIIIjaCNhBwGorJSMdHHhycSHpDVw1dU18LspqonqpkoiKWa8EREAREQBERAEREAREQBERAEREAREQBcYLlEBxguURAf/2Q=="/>
          <p:cNvSpPr>
            <a:spLocks noChangeAspect="1" noChangeArrowheads="1"/>
          </p:cNvSpPr>
          <p:nvPr/>
        </p:nvSpPr>
        <p:spPr bwMode="auto">
          <a:xfrm>
            <a:off x="159024" y="-142340"/>
            <a:ext cx="304563" cy="304563"/>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323" tIns="45660" rIns="91323" bIns="45660" numCol="1" anchor="t" anchorCtr="0" compatLnSpc="1">
            <a:prstTxWarp prst="textNoShape">
              <a:avLst/>
            </a:prstTxWarp>
          </a:bodyPr>
          <a:lstStyle/>
          <a:p>
            <a:pPr defTabSz="457086"/>
            <a:endParaRPr lang="en-US" sz="1799">
              <a:solidFill>
                <a:srgbClr val="58585B"/>
              </a:solidFill>
            </a:endParaRPr>
          </a:p>
        </p:txBody>
      </p:sp>
      <p:sp>
        <p:nvSpPr>
          <p:cNvPr id="8" name="AutoShape 7" descr="data:image/jpeg;base64,/9j/4AAQSkZJRgABAQAAAQABAAD/2wCEAAkGBhQNEBAQEA8QEBIRDxQPEA8UFhQQEBAQFBgXGBUQEhUXGyYeGhkjGRIVIC8gIycpLC0sFR4xQTAsQSYrLCkBCQoKDQsMGQ4PGTUkHyQtMzU2NTIuNS01LzQ1LjU1NSwtLDI1NTUzNTU1NSw0KTM1LjQ1LDQsLCwsLiwtKSwpNP/AABEIAIoArAMBIgACEQEDEQH/xAAcAAEAAgIDAQAAAAAAAAAAAAAABgcEBQEDCAL/xABPEAABAwIBBQUSCggHAAAAAAABAAIDBAURBgcSITETQVVzkQgUFSIyM1FSVGFxcnSTsbLB0RY0NTZDgZKUs9IXIySChKG0whhTYoOio8P/xAAbAQEAAgMBAQAAAAAAAAAAAAAABAUDBgcCAf/EADERAAEDAwAGCQMFAAAAAAAAAAABAgMEBREGEiExQVETMzRhcXKhsdE1gZEiJGLB4f/aAAwDAQACEQMRAD8AvFERAEREAREQHBUXyIuT6l10L3ueGXeeCPE4hkcbIWtY3sDafCSpQoBmdn3WnuD+3vNW76iI0BYCIiAIiIAiIgCIiAIiIAiIgCIiAIiIAiIgCIiA66iTRY93atJ5Aq15n6XTtk7u2uMzuVkJ9qnWVNTuVDWSbNCknf8AZjcfYoDzO3yVL5dL+HCgLSREQBERAEREAREQBERAEREAREQBERAEREAREQEWzoVO5We4u7NK9n28Gf3KLczv8lS+Xy/hwrsz/ZQCntnOwP6yrkawN39zjIe93KGD95dfM7fJUvl8v4cKAtJERAEREAREQBERAEREAREQBERAEUOuudq3Ucr4ZalwkjcWPaIpjouG0Y6OHItVLn8tbdks7vBC724ICxkVXS80Rbh1MdW79xg9L1hyc0hRjqaOrd4dyb/cUBbq198vkNBBJUVEgjjjGLnHfO81o33HeAVP3PmkxokU1vOkRqdLJ0oPisGJ5Qqqyqy2qrvIH1cxeGnpImjQij8Rg9JxPfQGVl1lfLfK50xa4NxEVNAOmLI8elbgNriTie+e8FfGY+xT0FtdHVQvge+qfK1j8A/c3MiAcRva2u1HXqUK5nbJhkjqivkaHOieKeDHXoOLdJ7x38HNAPfKsrL7OJFYWwOmhllExeG7nojR0MCcdIjtkBLkVQ/4kaTuKr5YvzKxMl8pmXOiirY2PYyQPcGOw0xoOc044atrDyoDdIqidzR9ICRznVajhti/Mtxkfnop7vVspIqaojc9r3B7zHojQaXHHA47yAsVERAEREAREQBERAEREB1yQNd1TWu8IB9KxZLHTv6qmgd4Y2H0hZyIDTS5G0T+qoKQ/wCzH7GrDlzbW1+220n1RhvoUlRAQe5ZmLXUNI5z3E4anwvfG4d8DEtP1gqns4eZee0tdUU7jVUrdbjhhNCOzI0ai3/UPrAXplfMjA4EEAgjAg6wQdoIQFCcz1lbHA+e3yvDDO8TU5JwDpANF0ePZIDSPFK2vNG9TbOOl/8ANQjPDkH0HrBLAC2mqSXxAfRSA9PEDvAYgjvHDeXTbbNd8oIIXjdKyCnmLGOfJEHMdgwuGL3Bx6Ut24oC3M8VmgislW+OmgY8bhg9sbGuGM0WOBAxGpZuZ/5ApOLn/FlWfnMsU1wtVRS07A+aTcdFpcGA6ErHO1nVsaVWFpyZymooGU1OWxwsDg2PTpnYBxJOs69rigMvme7bFO25brDFLoyxaOmxr8MRJjhpDVsXFop2xZaSsYxrGta/BrQGtH7K06gNW0/zUkzK5GVVobWisjEZmfE5mD2P0tEP0j0p1dUFHcrMhrv0aqbjbmNbpEblLpw44bkxjulf4CNYQF4YoqP5yyr/AM0fapPcrmtumIYd21y7kzdTq65ojS2atuOxAZSLjFMUByi4xTFAcouMUxQHKLjFMUByiIgCIiAIiICAZ8bW2os1Q4jpoHRzsO+Dphjv+L3KP5kbmKOw1lS4EtgqKmZwG0hkMTsByKd5x6fdbTcW7f2KZ32Gl39qrHNz81Lv/Gf08SA0VRlzc6w7ubhLTh/TNhhDWxxsOxo3z4TrXV8JLlwvV8oWtoOtR8W30L7nqBG0uccAPrJx2ADsqldUzK/CKdNistuZTtfIzgiqqqvLfvM/4SXLher5QnwkuXC9Xyha/dJO5K3zEnuTTk7krfMSe5ZNar7yL0Oj/Nv5X5M85S3Hher5QpozOJU0uTtDUbpu1ZVzSU7JpOm0SJZcZHDDA4NYAB3xtwVdudIQf2Ot2H6CT3Lf36ndFYLAyRjmOFbNi1wLXDF8pGIOvYQpUDpdVyyFFdIbes0LKTGFXbhVXinP7mE7Ka5HWbvVYnWcNEDHvDeXHwluXC9XyhYi6panRc1gbJI92JbHG0yPIG04DeUBtRO5cNU2uWz2qCPXkYiInFVX5Nh8JblwvV8oT4S3Lher5Qtfpydx1vmJPcmnJ3HW+Yk9yy61X3kHodH+bfyvyTjNZlHWTXUU9TXT1EbqSSTQkI0dMOaAcPBiovFlrc5TI4XSdgEsjQ0NYQA1xA3lus01PIbzHI6nqI2CjlaXSRvjGliMBiQofbdknHy+uVIlkkZAjuJT0NHR1V1kiRMx4XG1e42Vflrc4Y3v6K1B0RjhosGP8l6Qonl0cZJxJY0k9kkDEry1e/i8vi+0L1Jb+sxcUz1QvdJI6Riq5eJE0go4aOqayFuE1c+q8zJREUs18IiIAiIgMC/0+60lTH29NKz7THD2qnM3HzUu/wDGf08SvCRukCOyCFSuQsO55M3tnayV7eSGMexAQWg61HxbfQvmt+h8ph9cL6oOtR8W30L5rfofKYfXCoo+0J4nV676S7yf0XdlJnbpbbVS0ksNXJJEGlxiY17MHtDm6y8HY4by136eaLuW4+Zb+dQXOZpMvdc7cZ3NcynDXMjc8HCJmOsDBR6nqxIXN0XtczDSa9pYRjs1FWU0741XDdnM0u3WmlrY2602Hrn9PH3La/TzRdy3HzLfzrRZ1r/Hc7faKuEPEc1a4tDwGvGiHsOkASNrDvqEP2HwH0LbXb5u5P8Alk34ky+RzrMx2zceq61NttTAiO1tZeWNyoapSPNX8tx+Qzelqjikear5cj8hm9LVBo+uNp0l+nL4p7l94LnBEV0cxOCF5WtuyTj5fXK9UkrytbdknHy+uVCreq+5s+i/b18q+6Hxe/i8vi+0L1Jb+sxcUz1QvLd7+Ly+L7QvUlv6zFxTPVC+UPVL4mTSrtrfKnupkoiKcaoEREAREQBVJaKfcrJlKztay5j/AK2K2iotT5HHcLvTveNG4VNRK1wxxY2oijYcR2Q5rv5ICg6DrUfFt9C+6inEjS12OB7GogjWCD2VlzZM19Edwlt1VI6PpRJBG6aKRo1BzXN1bMNW1dfQ6r4LuP3d/uVI6nmR6qiHUYbtbpKZrHyJuwqL4bj5bV1Q1C5XEDsCoeF1RxEOe9z5JZHkF8sjjJI8jUNJx7y7+h9XwVcvu8nuTofV8FXL7vJ7l6cypcmFyYYZ7JTv6SNWop1u2HwFbO5/N6weXT/iTLDjsldMRHHa64PdqaZInRRgnfc52oDwqxL/AJsJuglFSQFslTQv540ccGzPcXmWNpOrbJqJ7XexUmlie1jkcm8pL7cKaeogdE7KNXK48U+CtV1vhOk2RkksMjQQ2WJxjeAdrcRvLINtrBqNquII1ECB5GPhw1rjodV8F3L7vJ7lDbBOxcohsk10tdRHqSPRUXguTr54qeErh596c81PCVw8+9dnQ+r4LuX3eT3J0Pq+C7l93k9yy/uu8r82D+PqSDNfcZ+jNNFJWVUzHQTuLJZXSNJDThqOpRG27JOPl9cqY5srRUi8000tDVwRsgma6SWJ8bAS04DEjBRyHJuuiMjehVe79dI4OETsCC4kYalIlZI+BEVNpUUNVR0t3kka5Ejxs5cP9Nde/i8vi+0L1Jb+sxcUz1QvNFwycr5YnsFprwXDAEwuw2+Bel6JpEUYIIIjaCNhBwGorJSMdHHhycSHpDVw1dU18LspqonqpkoiKWa8EREAREQBERAEREAREQBERAEREAREQBcYLlEBxguURAf/2Q=="/>
          <p:cNvSpPr>
            <a:spLocks noChangeAspect="1" noChangeArrowheads="1"/>
          </p:cNvSpPr>
          <p:nvPr/>
        </p:nvSpPr>
        <p:spPr bwMode="auto">
          <a:xfrm>
            <a:off x="311306" y="9947"/>
            <a:ext cx="304563" cy="304563"/>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323" tIns="45660" rIns="91323" bIns="45660" numCol="1" anchor="t" anchorCtr="0" compatLnSpc="1">
            <a:prstTxWarp prst="textNoShape">
              <a:avLst/>
            </a:prstTxWarp>
          </a:bodyPr>
          <a:lstStyle/>
          <a:p>
            <a:pPr defTabSz="457086"/>
            <a:endParaRPr lang="en-US" sz="1799">
              <a:solidFill>
                <a:srgbClr val="58585B"/>
              </a:solidFill>
            </a:endParaRPr>
          </a:p>
        </p:txBody>
      </p:sp>
      <p:pic>
        <p:nvPicPr>
          <p:cNvPr id="1044" name="Picture 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254" y="2075123"/>
            <a:ext cx="2331144" cy="11785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TextBox 28"/>
          <p:cNvSpPr txBox="1"/>
          <p:nvPr/>
        </p:nvSpPr>
        <p:spPr>
          <a:xfrm>
            <a:off x="263112" y="3511947"/>
            <a:ext cx="2474480" cy="323044"/>
          </a:xfrm>
          <a:prstGeom prst="rect">
            <a:avLst/>
          </a:prstGeom>
          <a:noFill/>
        </p:spPr>
        <p:txBody>
          <a:bodyPr wrap="none" lIns="91323" tIns="45660" rIns="91323" bIns="45660" rtlCol="0">
            <a:spAutoFit/>
          </a:bodyPr>
          <a:lstStyle/>
          <a:p>
            <a:pPr marL="342473" indent="-342473" defTabSz="457086">
              <a:buFont typeface="+mj-lt"/>
              <a:buAutoNum type="arabicPeriod"/>
            </a:pPr>
            <a:r>
              <a:rPr lang="ja-JP" altLang="en-US" sz="1500" dirty="0">
                <a:latin typeface="MS PGothic" charset="-128"/>
                <a:ea typeface="MS PGothic" charset="-128"/>
                <a:cs typeface="MS PGothic" charset="-128"/>
              </a:rPr>
              <a:t>開封して、ケーブル接続</a:t>
            </a:r>
            <a:endParaRPr lang="en-US" sz="1500" dirty="0">
              <a:latin typeface="MS PGothic" charset="-128"/>
              <a:ea typeface="MS PGothic" charset="-128"/>
              <a:cs typeface="MS PGothic" charset="-128"/>
            </a:endParaRPr>
          </a:p>
        </p:txBody>
      </p:sp>
      <p:sp>
        <p:nvSpPr>
          <p:cNvPr id="50" name="TextBox 49"/>
          <p:cNvSpPr txBox="1"/>
          <p:nvPr/>
        </p:nvSpPr>
        <p:spPr>
          <a:xfrm>
            <a:off x="5349343" y="3511943"/>
            <a:ext cx="3667720" cy="738543"/>
          </a:xfrm>
          <a:prstGeom prst="rect">
            <a:avLst/>
          </a:prstGeom>
          <a:noFill/>
        </p:spPr>
        <p:txBody>
          <a:bodyPr wrap="square" lIns="91323" tIns="45660" rIns="91323" bIns="45660" rtlCol="0">
            <a:spAutoFit/>
          </a:bodyPr>
          <a:lstStyle/>
          <a:p>
            <a:pPr marL="136990" indent="-136990" defTabSz="457086">
              <a:buFont typeface="+mj-lt"/>
              <a:buAutoNum type="arabicPeriod"/>
            </a:pPr>
            <a:r>
              <a:rPr lang="en-US" sz="1500" dirty="0">
                <a:latin typeface="MS PGothic" charset="-128"/>
                <a:ea typeface="MS PGothic" charset="-128"/>
                <a:cs typeface="MS PGothic" charset="-128"/>
              </a:rPr>
              <a:t> </a:t>
            </a:r>
            <a:r>
              <a:rPr lang="ja-JP" altLang="en-US" sz="1500" dirty="0">
                <a:latin typeface="MS PGothic" charset="-128"/>
                <a:ea typeface="MS PGothic" charset="-128"/>
                <a:cs typeface="MS PGothic" charset="-128"/>
              </a:rPr>
              <a:t>ネットワーク設定</a:t>
            </a:r>
            <a:r>
              <a:rPr lang="en-US" altLang="ja-JP" sz="1500" dirty="0">
                <a:latin typeface="MS PGothic" charset="-128"/>
                <a:ea typeface="MS PGothic" charset="-128"/>
                <a:cs typeface="MS PGothic" charset="-128"/>
              </a:rPr>
              <a:t>(</a:t>
            </a:r>
            <a:r>
              <a:rPr lang="ja-JP" altLang="en-US" sz="1500" dirty="0">
                <a:latin typeface="MS PGothic" charset="-128"/>
                <a:ea typeface="MS PGothic" charset="-128"/>
                <a:cs typeface="MS PGothic" charset="-128"/>
              </a:rPr>
              <a:t>テンプレート設定可能</a:t>
            </a:r>
            <a:r>
              <a:rPr lang="en-US" altLang="ja-JP" sz="1500" dirty="0">
                <a:latin typeface="MS PGothic" charset="-128"/>
                <a:ea typeface="MS PGothic" charset="-128"/>
                <a:cs typeface="MS PGothic" charset="-128"/>
              </a:rPr>
              <a:t>)</a:t>
            </a:r>
            <a:endParaRPr lang="en-US" sz="1500" dirty="0">
              <a:latin typeface="MS PGothic" charset="-128"/>
              <a:ea typeface="MS PGothic" charset="-128"/>
              <a:cs typeface="MS PGothic" charset="-128"/>
            </a:endParaRPr>
          </a:p>
          <a:p>
            <a:pPr marL="136990" indent="-136990" defTabSz="457086">
              <a:buFont typeface="+mj-lt"/>
              <a:buAutoNum type="arabicPeriod"/>
            </a:pPr>
            <a:r>
              <a:rPr lang="en-US" sz="1500" dirty="0">
                <a:latin typeface="MS PGothic" charset="-128"/>
                <a:ea typeface="MS PGothic" charset="-128"/>
                <a:cs typeface="MS PGothic" charset="-128"/>
              </a:rPr>
              <a:t> </a:t>
            </a:r>
            <a:r>
              <a:rPr lang="ja-JP" altLang="en-US" sz="1500" dirty="0">
                <a:latin typeface="MS PGothic" charset="-128"/>
                <a:ea typeface="MS PGothic" charset="-128"/>
                <a:cs typeface="MS PGothic" charset="-128"/>
              </a:rPr>
              <a:t>オーダー番号を入力</a:t>
            </a:r>
            <a:endParaRPr lang="en-US" sz="1500" dirty="0">
              <a:latin typeface="MS PGothic" charset="-128"/>
              <a:ea typeface="MS PGothic" charset="-128"/>
              <a:cs typeface="MS PGothic" charset="-128"/>
            </a:endParaRPr>
          </a:p>
          <a:p>
            <a:pPr defTabSz="457086"/>
            <a:r>
              <a:rPr lang="en-US" sz="1200" dirty="0">
                <a:latin typeface="MS PGothic" charset="-128"/>
                <a:ea typeface="MS PGothic" charset="-128"/>
                <a:cs typeface="MS PGothic" charset="-128"/>
              </a:rPr>
              <a:t>     </a:t>
            </a:r>
            <a:r>
              <a:rPr lang="en-US" sz="1200" dirty="0" smtClean="0">
                <a:latin typeface="MS PGothic" charset="-128"/>
                <a:ea typeface="MS PGothic" charset="-128"/>
                <a:cs typeface="MS PGothic" charset="-128"/>
              </a:rPr>
              <a:t>- </a:t>
            </a:r>
            <a:r>
              <a:rPr lang="ja-JP" altLang="en-US" sz="1200" dirty="0" smtClean="0">
                <a:latin typeface="MS PGothic" charset="-128"/>
                <a:ea typeface="MS PGothic" charset="-128"/>
                <a:cs typeface="MS PGothic" charset="-128"/>
              </a:rPr>
              <a:t>オーダー</a:t>
            </a:r>
            <a:r>
              <a:rPr lang="ja-JP" altLang="en-US" sz="1200" dirty="0">
                <a:latin typeface="MS PGothic" charset="-128"/>
                <a:ea typeface="MS PGothic" charset="-128"/>
                <a:cs typeface="MS PGothic" charset="-128"/>
              </a:rPr>
              <a:t>番号と</a:t>
            </a:r>
            <a:r>
              <a:rPr lang="en-US" altLang="ja-JP" sz="1200" dirty="0">
                <a:latin typeface="MS PGothic" charset="-128"/>
                <a:ea typeface="MS PGothic" charset="-128"/>
                <a:cs typeface="MS PGothic" charset="-128"/>
              </a:rPr>
              <a:t>HW</a:t>
            </a:r>
            <a:r>
              <a:rPr lang="ja-JP" altLang="en-US" sz="1200" dirty="0">
                <a:latin typeface="MS PGothic" charset="-128"/>
                <a:ea typeface="MS PGothic" charset="-128"/>
                <a:cs typeface="MS PGothic" charset="-128"/>
              </a:rPr>
              <a:t>シリアル番号を関連づけ</a:t>
            </a:r>
            <a:endParaRPr lang="en-US" sz="1200" dirty="0">
              <a:latin typeface="MS PGothic" charset="-128"/>
              <a:ea typeface="MS PGothic" charset="-128"/>
              <a:cs typeface="MS PGothic" charset="-128"/>
            </a:endParaRPr>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292" y="1724718"/>
            <a:ext cx="2197011" cy="1650925"/>
          </a:xfrm>
          <a:prstGeom prst="rect">
            <a:avLst/>
          </a:prstGeom>
        </p:spPr>
      </p:pic>
      <p:sp>
        <p:nvSpPr>
          <p:cNvPr id="26" name="TextBox 25"/>
          <p:cNvSpPr txBox="1"/>
          <p:nvPr/>
        </p:nvSpPr>
        <p:spPr>
          <a:xfrm>
            <a:off x="1022038" y="1280804"/>
            <a:ext cx="1542256" cy="369082"/>
          </a:xfrm>
          <a:prstGeom prst="rect">
            <a:avLst/>
          </a:prstGeom>
          <a:noFill/>
        </p:spPr>
        <p:txBody>
          <a:bodyPr wrap="square" lIns="91323" tIns="45660" rIns="91323" bIns="45660" rtlCol="0">
            <a:spAutoFit/>
          </a:bodyPr>
          <a:lstStyle/>
          <a:p>
            <a:pPr defTabSz="457086"/>
            <a:r>
              <a:rPr lang="ja-JP" altLang="en-US" sz="1799" dirty="0">
                <a:latin typeface="MS PGothic" charset="-128"/>
                <a:ea typeface="MS PGothic" charset="-128"/>
                <a:cs typeface="MS PGothic" charset="-128"/>
              </a:rPr>
              <a:t>導入拠点</a:t>
            </a:r>
            <a:endParaRPr lang="en-US" sz="1799" dirty="0">
              <a:latin typeface="MS PGothic" charset="-128"/>
              <a:ea typeface="MS PGothic" charset="-128"/>
              <a:cs typeface="MS PGothic" charset="-128"/>
            </a:endParaRPr>
          </a:p>
        </p:txBody>
      </p:sp>
      <p:sp>
        <p:nvSpPr>
          <p:cNvPr id="56" name="TextBox 55"/>
          <p:cNvSpPr txBox="1"/>
          <p:nvPr/>
        </p:nvSpPr>
        <p:spPr>
          <a:xfrm>
            <a:off x="5720843" y="1231109"/>
            <a:ext cx="2924733" cy="369082"/>
          </a:xfrm>
          <a:prstGeom prst="rect">
            <a:avLst/>
          </a:prstGeom>
          <a:noFill/>
        </p:spPr>
        <p:txBody>
          <a:bodyPr wrap="square" lIns="91323" tIns="45660" rIns="91323" bIns="45660" rtlCol="0">
            <a:spAutoFit/>
          </a:bodyPr>
          <a:lstStyle/>
          <a:p>
            <a:pPr algn="ctr" defTabSz="457086"/>
            <a:r>
              <a:rPr lang="ja-JP" altLang="en-US" sz="1799" dirty="0">
                <a:latin typeface="MS PGothic" charset="-128"/>
                <a:ea typeface="MS PGothic" charset="-128"/>
                <a:cs typeface="MS PGothic" charset="-128"/>
              </a:rPr>
              <a:t>ダッシュボード</a:t>
            </a:r>
            <a:endParaRPr lang="en-US" sz="1799" dirty="0">
              <a:latin typeface="MS PGothic" charset="-128"/>
              <a:ea typeface="MS PGothic" charset="-128"/>
              <a:cs typeface="MS PGothic" charset="-128"/>
            </a:endParaRPr>
          </a:p>
        </p:txBody>
      </p:sp>
      <p:sp>
        <p:nvSpPr>
          <p:cNvPr id="31" name="Rectangle 30"/>
          <p:cNvSpPr/>
          <p:nvPr/>
        </p:nvSpPr>
        <p:spPr>
          <a:xfrm>
            <a:off x="2002117" y="2473888"/>
            <a:ext cx="198620" cy="9470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23" tIns="45660" rIns="91323" bIns="45660" rtlCol="0" anchor="ctr"/>
          <a:lstStyle/>
          <a:p>
            <a:pPr algn="ctr" defTabSz="457086"/>
            <a:endParaRPr lang="en-US" sz="1799" dirty="0">
              <a:solidFill>
                <a:srgbClr val="FFFFFF"/>
              </a:solidFill>
            </a:endParaRPr>
          </a:p>
        </p:txBody>
      </p:sp>
      <p:pic>
        <p:nvPicPr>
          <p:cNvPr id="44" name="Picture 43"/>
          <p:cNvPicPr>
            <a:picLocks noChangeAspect="1"/>
          </p:cNvPicPr>
          <p:nvPr/>
        </p:nvPicPr>
        <p:blipFill>
          <a:blip r:embed="rId4"/>
          <a:stretch>
            <a:fillRect/>
          </a:stretch>
        </p:blipFill>
        <p:spPr>
          <a:xfrm>
            <a:off x="3139724" y="1412433"/>
            <a:ext cx="2367471" cy="1467832"/>
          </a:xfrm>
          <a:prstGeom prst="rect">
            <a:avLst/>
          </a:prstGeom>
        </p:spPr>
      </p:pic>
      <p:cxnSp>
        <p:nvCxnSpPr>
          <p:cNvPr id="47" name="Straight Arrow Connector 46"/>
          <p:cNvCxnSpPr/>
          <p:nvPr/>
        </p:nvCxnSpPr>
        <p:spPr>
          <a:xfrm>
            <a:off x="5581740" y="2297099"/>
            <a:ext cx="410362" cy="0"/>
          </a:xfrm>
          <a:prstGeom prst="straightConnector1">
            <a:avLst/>
          </a:prstGeom>
          <a:ln w="9525" cmpd="sng">
            <a:solidFill>
              <a:schemeClr val="bg1">
                <a:lumMod val="50000"/>
              </a:schemeClr>
            </a:solidFill>
            <a:prstDash val="sysDash"/>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2627899" y="2297099"/>
            <a:ext cx="410362" cy="0"/>
          </a:xfrm>
          <a:prstGeom prst="straightConnector1">
            <a:avLst/>
          </a:prstGeom>
          <a:ln w="9525" cmpd="sng">
            <a:solidFill>
              <a:schemeClr val="bg1">
                <a:lumMod val="50000"/>
              </a:schemeClr>
            </a:solidFill>
            <a:prstDash val="sysDash"/>
            <a:headEnd type="triangle" w="sm" len="sm"/>
            <a:tailEnd type="triangle" w="sm" len="sm"/>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1641938" y="2934331"/>
            <a:ext cx="595467" cy="567359"/>
          </a:xfrm>
          <a:prstGeom prst="line">
            <a:avLst/>
          </a:prstGeom>
          <a:ln w="19050">
            <a:solidFill>
              <a:schemeClr val="tx2">
                <a:lumMod val="60000"/>
                <a:lumOff val="40000"/>
                <a:alpha val="4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68281" y="2162412"/>
            <a:ext cx="1028593" cy="1255232"/>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0" rIns="91400" bIns="45700" numCol="1" anchor="ctr" anchorCtr="0" compatLnSpc="1">
            <a:prstTxWarp prst="textNoShape">
              <a:avLst/>
            </a:prstTxWarp>
          </a:bodyPr>
          <a:lstStyle/>
          <a:p>
            <a:pPr defTabSz="685628"/>
            <a:r>
              <a:rPr lang="ja-JP" altLang="en-US" sz="2800" dirty="0">
                <a:solidFill>
                  <a:schemeClr val="accent1"/>
                </a:solidFill>
                <a:latin typeface="MS PGothic" charset="-128"/>
                <a:ea typeface="MS PGothic" charset="-128"/>
                <a:cs typeface="MS PGothic" charset="-128"/>
              </a:rPr>
              <a:t>ゼロタッチ導入が可能</a:t>
            </a:r>
            <a:endParaRPr lang="en-US" sz="2800" dirty="0">
              <a:solidFill>
                <a:schemeClr val="accent1"/>
              </a:solidFill>
              <a:latin typeface="MS PGothic" charset="-128"/>
              <a:ea typeface="MS PGothic" charset="-128"/>
              <a:cs typeface="MS PGothic" charset="-128"/>
            </a:endParaRPr>
          </a:p>
        </p:txBody>
      </p:sp>
      <p:sp>
        <p:nvSpPr>
          <p:cNvPr id="18" name="正方形/長方形 17"/>
          <p:cNvSpPr/>
          <p:nvPr/>
        </p:nvSpPr>
        <p:spPr>
          <a:xfrm>
            <a:off x="3210336" y="2767229"/>
            <a:ext cx="2595029" cy="523220"/>
          </a:xfrm>
          <a:prstGeom prst="rect">
            <a:avLst/>
          </a:prstGeom>
        </p:spPr>
        <p:txBody>
          <a:bodyPr wrap="square">
            <a:spAutoFit/>
          </a:bodyPr>
          <a:lstStyle/>
          <a:p>
            <a:r>
              <a:rPr kumimoji="1" lang="en-US" altLang="ja-JP" sz="2800" dirty="0"/>
              <a:t>Cisco Meraki</a:t>
            </a:r>
            <a:endParaRPr kumimoji="1" lang="ja-JP" altLang="en-US" sz="2800" dirty="0"/>
          </a:p>
        </p:txBody>
      </p:sp>
    </p:spTree>
    <p:extLst>
      <p:ext uri="{BB962C8B-B14F-4D97-AF65-F5344CB8AC3E}">
        <p14:creationId xmlns:p14="http://schemas.microsoft.com/office/powerpoint/2010/main" val="138529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5"/>
          <p:cNvPicPr>
            <a:picLocks noChangeAspect="1"/>
          </p:cNvPicPr>
          <p:nvPr/>
        </p:nvPicPr>
        <p:blipFill rotWithShape="1">
          <a:blip r:embed="rId3">
            <a:extLst>
              <a:ext uri="{28A0092B-C50C-407E-A947-70E740481C1C}">
                <a14:useLocalDpi xmlns:a14="http://schemas.microsoft.com/office/drawing/2010/main" val="0"/>
              </a:ext>
            </a:extLst>
          </a:blip>
          <a:srcRect t="15890" b="10689"/>
          <a:stretch/>
        </p:blipFill>
        <p:spPr>
          <a:xfrm>
            <a:off x="5996015" y="1434495"/>
            <a:ext cx="2786144" cy="1705134"/>
          </a:xfrm>
          <a:prstGeom prst="roundRect">
            <a:avLst>
              <a:gd name="adj" fmla="val 5793"/>
            </a:avLst>
          </a:prstGeom>
          <a:solidFill>
            <a:srgbClr val="FFFFFF">
              <a:shade val="85000"/>
            </a:srgbClr>
          </a:solidFill>
          <a:ln>
            <a:noFill/>
          </a:ln>
          <a:effectLst/>
        </p:spPr>
      </p:pic>
      <p:sp>
        <p:nvSpPr>
          <p:cNvPr id="2" name="タイトル 1"/>
          <p:cNvSpPr>
            <a:spLocks noGrp="1"/>
          </p:cNvSpPr>
          <p:nvPr>
            <p:ph type="title"/>
          </p:nvPr>
        </p:nvSpPr>
        <p:spPr/>
        <p:txBody>
          <a:bodyPr/>
          <a:lstStyle/>
          <a:p>
            <a:r>
              <a:rPr lang="ja-JP" altLang="en-US" sz="2800" dirty="0">
                <a:solidFill>
                  <a:srgbClr val="0070C0"/>
                </a:solidFill>
                <a:latin typeface="+mj-ea"/>
                <a:ea typeface="+mj-ea"/>
              </a:rPr>
              <a:t>事例：レストラン </a:t>
            </a:r>
            <a:r>
              <a:rPr lang="en-US" altLang="ja-JP" sz="2800" dirty="0">
                <a:solidFill>
                  <a:schemeClr val="tx1"/>
                </a:solidFill>
                <a:latin typeface="+mj-ea"/>
                <a:ea typeface="+mj-ea"/>
              </a:rPr>
              <a:t>Diamond Dining</a:t>
            </a:r>
            <a:endParaRPr lang="ja-JP" altLang="en-US" sz="2800" dirty="0">
              <a:solidFill>
                <a:schemeClr val="tx1"/>
              </a:solidFill>
              <a:latin typeface="+mj-ea"/>
              <a:ea typeface="+mj-ea"/>
            </a:endParaRPr>
          </a:p>
        </p:txBody>
      </p:sp>
      <p:sp>
        <p:nvSpPr>
          <p:cNvPr id="13" name="四角形: 角を丸くする 12"/>
          <p:cNvSpPr/>
          <p:nvPr/>
        </p:nvSpPr>
        <p:spPr>
          <a:xfrm>
            <a:off x="555036" y="2008917"/>
            <a:ext cx="4702764" cy="1800025"/>
          </a:xfrm>
          <a:prstGeom prst="roundRect">
            <a:avLst>
              <a:gd name="adj" fmla="val 6021"/>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39"/>
            <a:endParaRPr lang="en-US" altLang="ja-JP" sz="1200" dirty="0">
              <a:solidFill>
                <a:srgbClr val="FFFFFF"/>
              </a:solidFill>
              <a:latin typeface="メイリオ"/>
              <a:cs typeface="MS PGothic" charset="-128"/>
            </a:endParaRPr>
          </a:p>
        </p:txBody>
      </p:sp>
      <p:sp>
        <p:nvSpPr>
          <p:cNvPr id="4" name="吹き出し: 四角形 3"/>
          <p:cNvSpPr/>
          <p:nvPr/>
        </p:nvSpPr>
        <p:spPr>
          <a:xfrm>
            <a:off x="555036" y="1080365"/>
            <a:ext cx="5749780" cy="813093"/>
          </a:xfrm>
          <a:prstGeom prst="wedgeRectCallout">
            <a:avLst>
              <a:gd name="adj1" fmla="val -21441"/>
              <a:gd name="adj2" fmla="val 94719"/>
            </a:avLst>
          </a:prstGeom>
          <a:solidFill>
            <a:srgbClr val="36A4D7"/>
          </a:solidFill>
          <a:ln w="3810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9"/>
            <a:endParaRPr kumimoji="1" lang="ja-JP" altLang="en-US" dirty="0">
              <a:solidFill>
                <a:srgbClr val="FFFFFF"/>
              </a:solidFill>
            </a:endParaRPr>
          </a:p>
        </p:txBody>
      </p:sp>
      <p:sp>
        <p:nvSpPr>
          <p:cNvPr id="6" name="正方形/長方形 5"/>
          <p:cNvSpPr/>
          <p:nvPr/>
        </p:nvSpPr>
        <p:spPr>
          <a:xfrm>
            <a:off x="605915" y="1138420"/>
            <a:ext cx="415498" cy="646331"/>
          </a:xfrm>
          <a:prstGeom prst="rect">
            <a:avLst/>
          </a:prstGeom>
        </p:spPr>
        <p:txBody>
          <a:bodyPr wrap="none">
            <a:spAutoFit/>
          </a:bodyPr>
          <a:lstStyle/>
          <a:p>
            <a:pPr defTabSz="457039"/>
            <a:r>
              <a:rPr lang="ja-JP" altLang="en-US" dirty="0">
                <a:solidFill>
                  <a:srgbClr val="FFFFFF"/>
                </a:solidFill>
                <a:latin typeface="メイリオ"/>
              </a:rPr>
              <a:t>課</a:t>
            </a:r>
            <a:endParaRPr lang="en-US" altLang="ja-JP" dirty="0">
              <a:solidFill>
                <a:srgbClr val="FFFFFF"/>
              </a:solidFill>
              <a:latin typeface="メイリオ"/>
            </a:endParaRPr>
          </a:p>
          <a:p>
            <a:pPr defTabSz="457039"/>
            <a:r>
              <a:rPr lang="ja-JP" altLang="en-US" dirty="0">
                <a:solidFill>
                  <a:srgbClr val="FFFFFF"/>
                </a:solidFill>
                <a:latin typeface="メイリオ"/>
              </a:rPr>
              <a:t>題</a:t>
            </a:r>
          </a:p>
        </p:txBody>
      </p:sp>
      <p:sp>
        <p:nvSpPr>
          <p:cNvPr id="16" name="正方形/長方形 15"/>
          <p:cNvSpPr/>
          <p:nvPr/>
        </p:nvSpPr>
        <p:spPr>
          <a:xfrm rot="5400000">
            <a:off x="39366" y="2724264"/>
            <a:ext cx="1502334" cy="369332"/>
          </a:xfrm>
          <a:prstGeom prst="rect">
            <a:avLst/>
          </a:prstGeom>
        </p:spPr>
        <p:txBody>
          <a:bodyPr wrap="none">
            <a:spAutoFit/>
          </a:bodyPr>
          <a:lstStyle/>
          <a:p>
            <a:pPr defTabSz="457039"/>
            <a:r>
              <a:rPr lang="ja-JP" altLang="en-US" dirty="0">
                <a:solidFill>
                  <a:srgbClr val="FFFFFF"/>
                </a:solidFill>
                <a:latin typeface="メイリオ"/>
              </a:rPr>
              <a:t>ソリューション</a:t>
            </a:r>
          </a:p>
        </p:txBody>
      </p:sp>
      <p:sp>
        <p:nvSpPr>
          <p:cNvPr id="7" name="正方形/長方形 6"/>
          <p:cNvSpPr/>
          <p:nvPr/>
        </p:nvSpPr>
        <p:spPr>
          <a:xfrm>
            <a:off x="957867" y="1180109"/>
            <a:ext cx="5346948" cy="738664"/>
          </a:xfrm>
          <a:prstGeom prst="rect">
            <a:avLst/>
          </a:prstGeom>
        </p:spPr>
        <p:txBody>
          <a:bodyPr wrap="square">
            <a:spAutoFit/>
          </a:bodyPr>
          <a:lstStyle/>
          <a:p>
            <a:pPr marL="171418" indent="-171418" defTabSz="457039">
              <a:buFont typeface="Wingdings" panose="05000000000000000000" pitchFamily="2" charset="2"/>
              <a:buChar char="ü"/>
            </a:pPr>
            <a:r>
              <a:rPr lang="ja-JP" altLang="en-US" sz="1400" dirty="0">
                <a:solidFill>
                  <a:srgbClr val="FFFFFF"/>
                </a:solidFill>
                <a:latin typeface="メイリオ"/>
              </a:rPr>
              <a:t>多数の店舗への展開作業、運用管理の負担</a:t>
            </a:r>
            <a:endParaRPr lang="en-US" altLang="ja-JP" sz="1400" dirty="0">
              <a:solidFill>
                <a:srgbClr val="FFFFFF"/>
              </a:solidFill>
              <a:latin typeface="メイリオ"/>
            </a:endParaRPr>
          </a:p>
          <a:p>
            <a:pPr marL="171418" indent="-171418" defTabSz="457039">
              <a:buFont typeface="Wingdings" panose="05000000000000000000" pitchFamily="2" charset="2"/>
              <a:buChar char="ü"/>
            </a:pPr>
            <a:r>
              <a:rPr lang="ja-JP" altLang="en-US" sz="1400" dirty="0">
                <a:solidFill>
                  <a:srgbClr val="FFFFFF"/>
                </a:solidFill>
                <a:latin typeface="メイリオ"/>
              </a:rPr>
              <a:t>外国人客増加に向けた無線</a:t>
            </a:r>
            <a:r>
              <a:rPr lang="en-US" altLang="ja-JP" sz="1400" dirty="0">
                <a:solidFill>
                  <a:srgbClr val="FFFFFF"/>
                </a:solidFill>
                <a:latin typeface="メイリオ"/>
              </a:rPr>
              <a:t>LAN</a:t>
            </a:r>
            <a:r>
              <a:rPr lang="ja-JP" altLang="en-US" sz="1400" dirty="0">
                <a:solidFill>
                  <a:srgbClr val="FFFFFF"/>
                </a:solidFill>
                <a:latin typeface="メイリオ"/>
              </a:rPr>
              <a:t>サービスの充実</a:t>
            </a:r>
          </a:p>
          <a:p>
            <a:pPr marL="171418" indent="-171418" defTabSz="457039">
              <a:buFont typeface="Wingdings" panose="05000000000000000000" pitchFamily="2" charset="2"/>
              <a:buChar char="ü"/>
            </a:pPr>
            <a:r>
              <a:rPr lang="ja-JP" altLang="en-US" sz="1400" dirty="0">
                <a:solidFill>
                  <a:srgbClr val="FFFFFF"/>
                </a:solidFill>
                <a:latin typeface="メイリオ"/>
              </a:rPr>
              <a:t>マーケティング施策としての無線</a:t>
            </a:r>
            <a:r>
              <a:rPr lang="en-US" altLang="ja-JP" sz="1400" dirty="0">
                <a:solidFill>
                  <a:srgbClr val="FFFFFF"/>
                </a:solidFill>
                <a:latin typeface="メイリオ"/>
              </a:rPr>
              <a:t>LAN</a:t>
            </a:r>
            <a:r>
              <a:rPr lang="ja-JP" altLang="en-US" sz="1400" dirty="0">
                <a:solidFill>
                  <a:srgbClr val="FFFFFF"/>
                </a:solidFill>
                <a:latin typeface="メイリオ"/>
              </a:rPr>
              <a:t>サービスの活用</a:t>
            </a:r>
          </a:p>
        </p:txBody>
      </p:sp>
      <p:sp>
        <p:nvSpPr>
          <p:cNvPr id="18" name="正方形/長方形 17"/>
          <p:cNvSpPr/>
          <p:nvPr/>
        </p:nvSpPr>
        <p:spPr>
          <a:xfrm>
            <a:off x="957867" y="2376980"/>
            <a:ext cx="4299933" cy="777136"/>
          </a:xfrm>
          <a:prstGeom prst="rect">
            <a:avLst/>
          </a:prstGeom>
        </p:spPr>
        <p:txBody>
          <a:bodyPr wrap="square">
            <a:spAutoFit/>
          </a:bodyPr>
          <a:lstStyle/>
          <a:p>
            <a:pPr marL="171418" indent="-171418" defTabSz="457039">
              <a:spcBef>
                <a:spcPts val="300"/>
              </a:spcBef>
              <a:buFont typeface="Wingdings" panose="05000000000000000000" pitchFamily="2" charset="2"/>
              <a:buChar char="ü"/>
            </a:pPr>
            <a:r>
              <a:rPr lang="ja-JP" altLang="en-US" sz="1400" dirty="0">
                <a:solidFill>
                  <a:srgbClr val="FFFF00"/>
                </a:solidFill>
                <a:latin typeface="メイリオ"/>
              </a:rPr>
              <a:t>ワイヤレス</a:t>
            </a:r>
            <a:r>
              <a:rPr lang="en-US" altLang="ja-JP" sz="1400" dirty="0">
                <a:solidFill>
                  <a:srgbClr val="FFFF00"/>
                </a:solidFill>
                <a:latin typeface="メイリオ"/>
              </a:rPr>
              <a:t>LAN</a:t>
            </a:r>
            <a:r>
              <a:rPr lang="ja-JP" altLang="en-US" sz="1400" dirty="0">
                <a:solidFill>
                  <a:srgbClr val="FFFF00"/>
                </a:solidFill>
                <a:latin typeface="メイリオ"/>
              </a:rPr>
              <a:t>をクラウドにて簡単に、少人数で構築、運用</a:t>
            </a:r>
          </a:p>
          <a:p>
            <a:pPr marL="171418" indent="-171418" defTabSz="457039">
              <a:spcBef>
                <a:spcPts val="300"/>
              </a:spcBef>
              <a:buFont typeface="Wingdings" panose="05000000000000000000" pitchFamily="2" charset="2"/>
              <a:buChar char="ü"/>
            </a:pPr>
            <a:r>
              <a:rPr lang="ja-JP" altLang="en-US" sz="1400" dirty="0">
                <a:solidFill>
                  <a:srgbClr val="FFFF00"/>
                </a:solidFill>
                <a:latin typeface="メイリオ"/>
              </a:rPr>
              <a:t>来店顧客向けに </a:t>
            </a:r>
            <a:r>
              <a:rPr lang="en-US" altLang="ja-JP" sz="1400" dirty="0">
                <a:solidFill>
                  <a:srgbClr val="FFFF00"/>
                </a:solidFill>
                <a:latin typeface="メイリオ"/>
              </a:rPr>
              <a:t>Facebook Wi-Fi </a:t>
            </a:r>
            <a:r>
              <a:rPr lang="ja-JP" altLang="en-US" sz="1400" dirty="0">
                <a:solidFill>
                  <a:srgbClr val="FFFF00"/>
                </a:solidFill>
                <a:latin typeface="メイリオ"/>
              </a:rPr>
              <a:t>を提供</a:t>
            </a:r>
            <a:endParaRPr lang="en-US" altLang="ja-JP" sz="1400" dirty="0">
              <a:solidFill>
                <a:srgbClr val="FFFF00"/>
              </a:solidFill>
              <a:latin typeface="メイリオ"/>
            </a:endParaRPr>
          </a:p>
        </p:txBody>
      </p:sp>
      <p:grpSp>
        <p:nvGrpSpPr>
          <p:cNvPr id="3" name="Group 2"/>
          <p:cNvGrpSpPr/>
          <p:nvPr/>
        </p:nvGrpSpPr>
        <p:grpSpPr>
          <a:xfrm>
            <a:off x="1021304" y="3279204"/>
            <a:ext cx="4974711" cy="1329626"/>
            <a:chOff x="2721012" y="8745035"/>
            <a:chExt cx="12622419" cy="3546592"/>
          </a:xfrm>
        </p:grpSpPr>
        <p:sp>
          <p:nvSpPr>
            <p:cNvPr id="19" name="四角形: 角を丸くする 18"/>
            <p:cNvSpPr/>
            <p:nvPr/>
          </p:nvSpPr>
          <p:spPr>
            <a:xfrm>
              <a:off x="2721012" y="8745035"/>
              <a:ext cx="12622419" cy="3546592"/>
            </a:xfrm>
            <a:prstGeom prst="roundRect">
              <a:avLst>
                <a:gd name="adj" fmla="val 6021"/>
              </a:avLst>
            </a:prstGeom>
            <a:solidFill>
              <a:schemeClr val="accent1"/>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39"/>
              <a:endParaRPr lang="en-US" altLang="ja-JP" sz="1200" dirty="0">
                <a:solidFill>
                  <a:srgbClr val="FFFFFF"/>
                </a:solidFill>
                <a:latin typeface="メイリオ"/>
                <a:cs typeface="MS PGothic" charset="-128"/>
              </a:endParaRPr>
            </a:p>
          </p:txBody>
        </p:sp>
        <p:sp>
          <p:nvSpPr>
            <p:cNvPr id="21" name="正方形/長方形 20"/>
            <p:cNvSpPr/>
            <p:nvPr/>
          </p:nvSpPr>
          <p:spPr>
            <a:xfrm>
              <a:off x="2854364" y="9847042"/>
              <a:ext cx="1317799" cy="2215883"/>
            </a:xfrm>
            <a:prstGeom prst="rect">
              <a:avLst/>
            </a:prstGeom>
          </p:spPr>
          <p:txBody>
            <a:bodyPr wrap="none">
              <a:spAutoFit/>
            </a:bodyPr>
            <a:lstStyle/>
            <a:p>
              <a:pPr defTabSz="457039"/>
              <a:r>
                <a:rPr lang="ja-JP" altLang="en-US" sz="2399" b="1" dirty="0">
                  <a:solidFill>
                    <a:srgbClr val="FFC000"/>
                  </a:solidFill>
                  <a:latin typeface="メイリオ"/>
                </a:rPr>
                <a:t>効</a:t>
              </a:r>
              <a:endParaRPr lang="en-US" altLang="ja-JP" sz="2399" b="1" dirty="0">
                <a:solidFill>
                  <a:srgbClr val="FFC000"/>
                </a:solidFill>
                <a:latin typeface="メイリオ"/>
              </a:endParaRPr>
            </a:p>
            <a:p>
              <a:pPr defTabSz="457039"/>
              <a:r>
                <a:rPr lang="ja-JP" altLang="en-US" sz="2399" b="1" dirty="0">
                  <a:solidFill>
                    <a:srgbClr val="FFC000"/>
                  </a:solidFill>
                  <a:latin typeface="メイリオ"/>
                </a:rPr>
                <a:t>果</a:t>
              </a:r>
            </a:p>
          </p:txBody>
        </p:sp>
        <p:sp>
          <p:nvSpPr>
            <p:cNvPr id="22" name="正方形/長方形 21"/>
            <p:cNvSpPr/>
            <p:nvPr/>
          </p:nvSpPr>
          <p:spPr>
            <a:xfrm>
              <a:off x="3979899" y="9182810"/>
              <a:ext cx="11363532" cy="2750185"/>
            </a:xfrm>
            <a:prstGeom prst="rect">
              <a:avLst/>
            </a:prstGeom>
          </p:spPr>
          <p:txBody>
            <a:bodyPr wrap="square">
              <a:spAutoFit/>
            </a:bodyPr>
            <a:lstStyle/>
            <a:p>
              <a:pPr marL="171418" indent="-171418" defTabSz="457039">
                <a:spcBef>
                  <a:spcPts val="300"/>
                </a:spcBef>
                <a:buFont typeface="Wingdings" panose="05000000000000000000" pitchFamily="2" charset="2"/>
                <a:buChar char="ü"/>
              </a:pPr>
              <a:r>
                <a:rPr lang="en-US" altLang="ja-JP" sz="1400" dirty="0">
                  <a:solidFill>
                    <a:srgbClr val="FFFFFF"/>
                  </a:solidFill>
                  <a:latin typeface="+mn-ea"/>
                  <a:ea typeface="+mn-ea"/>
                </a:rPr>
                <a:t>1</a:t>
              </a:r>
              <a:r>
                <a:rPr lang="ja-JP" altLang="en-US" sz="1400" dirty="0">
                  <a:solidFill>
                    <a:srgbClr val="FFFFFF"/>
                  </a:solidFill>
                  <a:latin typeface="+mn-ea"/>
                  <a:ea typeface="+mn-ea"/>
                </a:rPr>
                <a:t>ヶ月で</a:t>
              </a:r>
              <a:r>
                <a:rPr lang="en-US" altLang="ja-JP" sz="1400" dirty="0">
                  <a:solidFill>
                    <a:srgbClr val="FFFFFF"/>
                  </a:solidFill>
                  <a:latin typeface="+mn-ea"/>
                  <a:ea typeface="+mn-ea"/>
                </a:rPr>
                <a:t>70</a:t>
              </a:r>
              <a:r>
                <a:rPr lang="ja-JP" altLang="en-US" sz="1400" dirty="0">
                  <a:solidFill>
                    <a:srgbClr val="FFFFFF"/>
                  </a:solidFill>
                  <a:latin typeface="+mn-ea"/>
                  <a:ea typeface="+mn-ea"/>
                </a:rPr>
                <a:t>店舗への導入を実現</a:t>
              </a:r>
              <a:endParaRPr lang="en-US" altLang="ja-JP" sz="1400" dirty="0">
                <a:solidFill>
                  <a:srgbClr val="FFFFFF"/>
                </a:solidFill>
                <a:latin typeface="+mn-ea"/>
                <a:ea typeface="+mn-ea"/>
              </a:endParaRPr>
            </a:p>
            <a:p>
              <a:pPr marL="171418" indent="-171418" defTabSz="457039">
                <a:spcBef>
                  <a:spcPts val="300"/>
                </a:spcBef>
                <a:buFont typeface="Wingdings" panose="05000000000000000000" pitchFamily="2" charset="2"/>
                <a:buChar char="ü"/>
              </a:pPr>
              <a:r>
                <a:rPr lang="ja-JP" altLang="en-US" sz="1400" dirty="0">
                  <a:solidFill>
                    <a:srgbClr val="FFFFFF"/>
                  </a:solidFill>
                  <a:latin typeface="+mn-ea"/>
                  <a:ea typeface="+mn-ea"/>
                </a:rPr>
                <a:t>ワイヤレス</a:t>
              </a:r>
              <a:r>
                <a:rPr lang="en-US" altLang="ja-JP" sz="1400" dirty="0">
                  <a:solidFill>
                    <a:srgbClr val="FFFFFF"/>
                  </a:solidFill>
                  <a:latin typeface="+mn-ea"/>
                  <a:ea typeface="+mn-ea"/>
                </a:rPr>
                <a:t>LAN</a:t>
              </a:r>
              <a:r>
                <a:rPr lang="ja-JP" altLang="en-US" sz="1400" dirty="0">
                  <a:solidFill>
                    <a:srgbClr val="FFFFFF"/>
                  </a:solidFill>
                  <a:latin typeface="+mn-ea"/>
                  <a:ea typeface="+mn-ea"/>
                </a:rPr>
                <a:t>提供により滞在時間が長くなり顧客単価が</a:t>
              </a:r>
              <a:r>
                <a:rPr lang="en-US" altLang="ja-JP" sz="1400" dirty="0">
                  <a:solidFill>
                    <a:srgbClr val="FFFFFF"/>
                  </a:solidFill>
                  <a:latin typeface="+mn-ea"/>
                  <a:ea typeface="+mn-ea"/>
                </a:rPr>
                <a:t>Up</a:t>
              </a:r>
            </a:p>
            <a:p>
              <a:pPr marL="171418" indent="-171418" defTabSz="457039">
                <a:spcBef>
                  <a:spcPts val="300"/>
                </a:spcBef>
                <a:buFont typeface="Wingdings" panose="05000000000000000000" pitchFamily="2" charset="2"/>
                <a:buChar char="ü"/>
              </a:pPr>
              <a:r>
                <a:rPr lang="en-US" altLang="ja-JP" sz="1400" dirty="0">
                  <a:solidFill>
                    <a:srgbClr val="FFFFFF"/>
                  </a:solidFill>
                  <a:latin typeface="+mn-ea"/>
                  <a:ea typeface="+mn-ea"/>
                </a:rPr>
                <a:t>Facebook</a:t>
              </a:r>
              <a:r>
                <a:rPr lang="ja-JP" altLang="en-US" sz="1400" dirty="0">
                  <a:solidFill>
                    <a:srgbClr val="FFFFFF"/>
                  </a:solidFill>
                  <a:latin typeface="+mn-ea"/>
                  <a:ea typeface="+mn-ea"/>
                </a:rPr>
                <a:t> </a:t>
              </a:r>
              <a:r>
                <a:rPr lang="en-US" altLang="ja-JP" sz="1400" dirty="0">
                  <a:solidFill>
                    <a:srgbClr val="FFFFFF"/>
                  </a:solidFill>
                  <a:latin typeface="+mn-ea"/>
                  <a:ea typeface="+mn-ea"/>
                </a:rPr>
                <a:t>Wi-Fi</a:t>
              </a:r>
              <a:r>
                <a:rPr lang="ja-JP" altLang="en-US" sz="1400" dirty="0">
                  <a:solidFill>
                    <a:srgbClr val="FFFFFF"/>
                  </a:solidFill>
                  <a:latin typeface="+mn-ea"/>
                  <a:ea typeface="+mn-ea"/>
                </a:rPr>
                <a:t>から得られる顧客属性データの活用</a:t>
              </a:r>
            </a:p>
          </p:txBody>
        </p:sp>
      </p:grpSp>
      <p:pic>
        <p:nvPicPr>
          <p:cNvPr id="15" name="Picture 6"/>
          <p:cNvPicPr>
            <a:picLocks noChangeAspect="1"/>
          </p:cNvPicPr>
          <p:nvPr/>
        </p:nvPicPr>
        <p:blipFill>
          <a:blip r:embed="rId4"/>
          <a:stretch>
            <a:fillRect/>
          </a:stretch>
        </p:blipFill>
        <p:spPr>
          <a:xfrm>
            <a:off x="7595438" y="427507"/>
            <a:ext cx="1186719" cy="710912"/>
          </a:xfrm>
          <a:prstGeom prst="roundRect">
            <a:avLst>
              <a:gd name="adj" fmla="val 8594"/>
            </a:avLst>
          </a:prstGeom>
          <a:solidFill>
            <a:srgbClr val="FFFFFF">
              <a:shade val="85000"/>
            </a:srgbClr>
          </a:solidFill>
          <a:ln>
            <a:noFill/>
          </a:ln>
          <a:effectLst/>
        </p:spPr>
      </p:pic>
      <p:pic>
        <p:nvPicPr>
          <p:cNvPr id="20" name="図 43"/>
          <p:cNvPicPr>
            <a:picLocks noChangeAspect="1"/>
          </p:cNvPicPr>
          <p:nvPr/>
        </p:nvPicPr>
        <p:blipFill>
          <a:blip r:embed="rId5"/>
          <a:stretch>
            <a:fillRect/>
          </a:stretch>
        </p:blipFill>
        <p:spPr>
          <a:xfrm>
            <a:off x="6304815" y="3219161"/>
            <a:ext cx="2461074" cy="143460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993504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ac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ac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accel="10000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accel="10000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1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6" grpId="0"/>
      <p:bldP spid="16" grpId="0"/>
      <p:bldP spid="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0673" y="915282"/>
            <a:ext cx="5219221" cy="397015"/>
          </a:xfrm>
          <a:prstGeom prst="rect">
            <a:avLst/>
          </a:prstGeom>
          <a:noFill/>
        </p:spPr>
        <p:txBody>
          <a:bodyPr wrap="square" lIns="91424" tIns="45712" rIns="91424" bIns="45712" rtlCol="0">
            <a:spAutoFit/>
          </a:bodyPr>
          <a:lstStyle/>
          <a:p>
            <a:pPr>
              <a:lnSpc>
                <a:spcPct val="110000"/>
              </a:lnSpc>
            </a:pPr>
            <a:r>
              <a:rPr lang="ja-JP" altLang="en-US" dirty="0" smtClean="0">
                <a:solidFill>
                  <a:srgbClr val="4D4D4D"/>
                </a:solidFill>
                <a:latin typeface="ＭＳ Ｐゴシック" panose="020B0600070205080204" pitchFamily="50" charset="-128"/>
                <a:ea typeface="ＭＳ Ｐゴシック" panose="020B0600070205080204" pitchFamily="50" charset="-128"/>
                <a:cs typeface="Meiryo" charset="-128"/>
              </a:rPr>
              <a:t>　</a:t>
            </a:r>
            <a:r>
              <a:rPr lang="en-US" altLang="ja-JP" sz="2000" dirty="0" smtClean="0">
                <a:solidFill>
                  <a:srgbClr val="4D4D4D"/>
                </a:solidFill>
                <a:latin typeface="ＭＳ Ｐゴシック" panose="020B0600070205080204" pitchFamily="50" charset="-128"/>
                <a:ea typeface="ＭＳ Ｐゴシック" panose="020B0600070205080204" pitchFamily="50" charset="-128"/>
                <a:cs typeface="Meiryo" charset="-128"/>
              </a:rPr>
              <a:t>81</a:t>
            </a:r>
            <a:r>
              <a:rPr lang="ja-JP" altLang="en-US" sz="2000" dirty="0">
                <a:solidFill>
                  <a:srgbClr val="4D4D4D"/>
                </a:solidFill>
                <a:latin typeface="ＭＳ Ｐゴシック" panose="020B0600070205080204" pitchFamily="50" charset="-128"/>
                <a:ea typeface="ＭＳ Ｐゴシック" panose="020B0600070205080204" pitchFamily="50" charset="-128"/>
                <a:cs typeface="Meiryo" charset="-128"/>
              </a:rPr>
              <a:t>ヶ国、</a:t>
            </a:r>
            <a:r>
              <a:rPr lang="en-US" altLang="ja-JP" sz="2000" dirty="0">
                <a:solidFill>
                  <a:srgbClr val="4D4D4D"/>
                </a:solidFill>
                <a:latin typeface="ＭＳ Ｐゴシック" panose="020B0600070205080204" pitchFamily="50" charset="-128"/>
                <a:ea typeface="ＭＳ Ｐゴシック" panose="020B0600070205080204" pitchFamily="50" charset="-128"/>
                <a:cs typeface="Meiryo" charset="-128"/>
              </a:rPr>
              <a:t>1,800</a:t>
            </a:r>
            <a:r>
              <a:rPr lang="ja-JP" altLang="en-US" sz="2000" dirty="0">
                <a:solidFill>
                  <a:srgbClr val="4D4D4D"/>
                </a:solidFill>
                <a:latin typeface="ＭＳ Ｐゴシック" panose="020B0600070205080204" pitchFamily="50" charset="-128"/>
                <a:ea typeface="ＭＳ Ｐゴシック" panose="020B0600070205080204" pitchFamily="50" charset="-128"/>
                <a:cs typeface="Meiryo" charset="-128"/>
              </a:rPr>
              <a:t> 箇所の拠点</a:t>
            </a:r>
            <a:r>
              <a:rPr lang="ja-JP" altLang="en-US" sz="2000" dirty="0" smtClean="0">
                <a:solidFill>
                  <a:srgbClr val="4D4D4D"/>
                </a:solidFill>
                <a:latin typeface="ＭＳ Ｐゴシック" panose="020B0600070205080204" pitchFamily="50" charset="-128"/>
                <a:ea typeface="ＭＳ Ｐゴシック" panose="020B0600070205080204" pitchFamily="50" charset="-128"/>
                <a:cs typeface="Meiryo" charset="-128"/>
              </a:rPr>
              <a:t>ルータの設定日数</a:t>
            </a:r>
            <a:endParaRPr lang="en-US" altLang="ja-JP" sz="2000" dirty="0">
              <a:solidFill>
                <a:srgbClr val="4D4D4D"/>
              </a:solidFill>
              <a:latin typeface="ＭＳ Ｐゴシック" panose="020B0600070205080204" pitchFamily="50" charset="-128"/>
              <a:ea typeface="ＭＳ Ｐゴシック" panose="020B0600070205080204" pitchFamily="50" charset="-128"/>
              <a:cs typeface="Meiryo" charset="-128"/>
            </a:endParaRPr>
          </a:p>
        </p:txBody>
      </p:sp>
      <p:pic>
        <p:nvPicPr>
          <p:cNvPr id="4" name="Picture 3"/>
          <p:cNvPicPr>
            <a:picLocks noChangeAspect="1"/>
          </p:cNvPicPr>
          <p:nvPr/>
        </p:nvPicPr>
        <p:blipFill>
          <a:blip r:embed="rId2"/>
          <a:stretch>
            <a:fillRect/>
          </a:stretch>
        </p:blipFill>
        <p:spPr>
          <a:xfrm>
            <a:off x="1940660" y="2016361"/>
            <a:ext cx="4859949" cy="3100934"/>
          </a:xfrm>
          <a:prstGeom prst="rect">
            <a:avLst/>
          </a:prstGeom>
        </p:spPr>
      </p:pic>
      <p:grpSp>
        <p:nvGrpSpPr>
          <p:cNvPr id="11" name="図形グループ 10"/>
          <p:cNvGrpSpPr/>
          <p:nvPr/>
        </p:nvGrpSpPr>
        <p:grpSpPr>
          <a:xfrm>
            <a:off x="1817694" y="1491631"/>
            <a:ext cx="2418789" cy="972302"/>
            <a:chOff x="2422004" y="1988840"/>
            <a:chExt cx="3225052" cy="1296403"/>
          </a:xfrm>
        </p:grpSpPr>
        <p:grpSp>
          <p:nvGrpSpPr>
            <p:cNvPr id="2" name="図形グループ 1"/>
            <p:cNvGrpSpPr/>
            <p:nvPr/>
          </p:nvGrpSpPr>
          <p:grpSpPr>
            <a:xfrm>
              <a:off x="2422004" y="1988840"/>
              <a:ext cx="3225052" cy="1296403"/>
              <a:chOff x="2422004" y="1988840"/>
              <a:chExt cx="3225052" cy="1296403"/>
            </a:xfrm>
          </p:grpSpPr>
          <p:sp>
            <p:nvSpPr>
              <p:cNvPr id="6" name="ホームベース 24"/>
              <p:cNvSpPr/>
              <p:nvPr/>
            </p:nvSpPr>
            <p:spPr>
              <a:xfrm>
                <a:off x="2422004" y="2824768"/>
                <a:ext cx="3225052" cy="460475"/>
              </a:xfrm>
              <a:prstGeom prst="homePlate">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nchorCtr="0"/>
              <a:lstStyle/>
              <a:p>
                <a:pPr algn="ctr"/>
                <a:r>
                  <a:rPr lang="ja-JP" altLang="en-US" sz="1575" dirty="0">
                    <a:solidFill>
                      <a:srgbClr val="FFFFFF"/>
                    </a:solidFill>
                    <a:latin typeface="ＭＳ Ｐゴシック" panose="020B0600070205080204" pitchFamily="50" charset="-128"/>
                    <a:ea typeface="ＭＳ Ｐゴシック" panose="020B0600070205080204" pitchFamily="50" charset="-128"/>
                    <a:cs typeface="Meiryo" charset="-128"/>
                  </a:rPr>
                  <a:t>ビフォー</a:t>
                </a:r>
                <a:endParaRPr lang="en-US" altLang="ja-JP" sz="1575"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7" name="片側の 2 つの角を丸めた四角形 147"/>
              <p:cNvSpPr/>
              <p:nvPr/>
            </p:nvSpPr>
            <p:spPr>
              <a:xfrm>
                <a:off x="2422004" y="1988840"/>
                <a:ext cx="2957087" cy="805528"/>
              </a:xfrm>
              <a:prstGeom prst="round2Same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ja-JP" altLang="en-US" sz="1200" dirty="0">
                  <a:latin typeface="ＭＳ Ｐゴシック" panose="020B0600070205080204" pitchFamily="50" charset="-128"/>
                  <a:ea typeface="ＭＳ Ｐゴシック" panose="020B0600070205080204" pitchFamily="50" charset="-128"/>
                  <a:cs typeface="Meiryo" charset="-128"/>
                </a:endParaRPr>
              </a:p>
            </p:txBody>
          </p:sp>
        </p:grpSp>
        <p:sp>
          <p:nvSpPr>
            <p:cNvPr id="9" name="正方形/長方形 149"/>
            <p:cNvSpPr/>
            <p:nvPr/>
          </p:nvSpPr>
          <p:spPr>
            <a:xfrm>
              <a:off x="2500584" y="2117489"/>
              <a:ext cx="2741827" cy="661704"/>
            </a:xfrm>
            <a:prstGeom prst="rect">
              <a:avLst/>
            </a:prstGeom>
          </p:spPr>
          <p:txBody>
            <a:bodyPr wrap="square" lIns="68568" tIns="34284" rIns="68568" bIns="34284">
              <a:spAutoFit/>
            </a:bodyPr>
            <a:lstStyle/>
            <a:p>
              <a:pPr algn="ctr"/>
              <a:r>
                <a:rPr lang="ja-JP" altLang="en-US" sz="2775" dirty="0">
                  <a:latin typeface="ＭＳ Ｐゴシック" panose="020B0600070205080204" pitchFamily="50" charset="-128"/>
                  <a:ea typeface="ＭＳ Ｐゴシック" panose="020B0600070205080204" pitchFamily="50" charset="-128"/>
                  <a:cs typeface="Meiryo" charset="-128"/>
                </a:rPr>
                <a:t>１週間</a:t>
              </a:r>
            </a:p>
          </p:txBody>
        </p:sp>
      </p:grpSp>
      <p:grpSp>
        <p:nvGrpSpPr>
          <p:cNvPr id="12" name="図形グループ 11"/>
          <p:cNvGrpSpPr/>
          <p:nvPr/>
        </p:nvGrpSpPr>
        <p:grpSpPr>
          <a:xfrm>
            <a:off x="4247964" y="1491631"/>
            <a:ext cx="2418789" cy="972302"/>
            <a:chOff x="5662364" y="1988840"/>
            <a:chExt cx="3225052" cy="1296403"/>
          </a:xfrm>
        </p:grpSpPr>
        <p:grpSp>
          <p:nvGrpSpPr>
            <p:cNvPr id="3" name="図形グループ 2"/>
            <p:cNvGrpSpPr/>
            <p:nvPr/>
          </p:nvGrpSpPr>
          <p:grpSpPr>
            <a:xfrm>
              <a:off x="5662364" y="1988840"/>
              <a:ext cx="3225052" cy="1296403"/>
              <a:chOff x="5662364" y="1988840"/>
              <a:chExt cx="3225052" cy="1296403"/>
            </a:xfrm>
          </p:grpSpPr>
          <p:sp>
            <p:nvSpPr>
              <p:cNvPr id="5" name="ホームベース 25"/>
              <p:cNvSpPr/>
              <p:nvPr/>
            </p:nvSpPr>
            <p:spPr>
              <a:xfrm>
                <a:off x="5662364" y="2824768"/>
                <a:ext cx="3225052" cy="460475"/>
              </a:xfrm>
              <a:prstGeom prst="homePlat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nchorCtr="0"/>
              <a:lstStyle/>
              <a:p>
                <a:pPr algn="ctr"/>
                <a:r>
                  <a:rPr lang="ja-JP" altLang="en-US" sz="1575" dirty="0">
                    <a:solidFill>
                      <a:srgbClr val="FFFFFF"/>
                    </a:solidFill>
                    <a:latin typeface="ＭＳ Ｐゴシック" panose="020B0600070205080204" pitchFamily="50" charset="-128"/>
                    <a:ea typeface="ＭＳ Ｐゴシック" panose="020B0600070205080204" pitchFamily="50" charset="-128"/>
                    <a:cs typeface="Meiryo" charset="-128"/>
                  </a:rPr>
                  <a:t>アフター</a:t>
                </a:r>
                <a:endParaRPr lang="en-US" altLang="ja-JP" sz="1575"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 name="片側の 2 つの角を丸めた四角形 148"/>
              <p:cNvSpPr/>
              <p:nvPr/>
            </p:nvSpPr>
            <p:spPr>
              <a:xfrm>
                <a:off x="5662364" y="1988840"/>
                <a:ext cx="2957087" cy="805528"/>
              </a:xfrm>
              <a:prstGeom prst="round2Same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endParaRPr lang="ja-JP" altLang="en-US" sz="1200" dirty="0">
                  <a:latin typeface="ＭＳ Ｐゴシック" panose="020B0600070205080204" pitchFamily="50" charset="-128"/>
                  <a:ea typeface="ＭＳ Ｐゴシック" panose="020B0600070205080204" pitchFamily="50" charset="-128"/>
                  <a:cs typeface="Meiryo" charset="-128"/>
                </a:endParaRPr>
              </a:p>
            </p:txBody>
          </p:sp>
        </p:grpSp>
        <p:sp>
          <p:nvSpPr>
            <p:cNvPr id="10" name="正方形/長方形 150"/>
            <p:cNvSpPr/>
            <p:nvPr/>
          </p:nvSpPr>
          <p:spPr>
            <a:xfrm>
              <a:off x="5769700" y="2117489"/>
              <a:ext cx="2741827" cy="661704"/>
            </a:xfrm>
            <a:prstGeom prst="rect">
              <a:avLst/>
            </a:prstGeom>
          </p:spPr>
          <p:txBody>
            <a:bodyPr wrap="square" lIns="68568" tIns="34284" rIns="68568" bIns="34284">
              <a:spAutoFit/>
            </a:bodyPr>
            <a:lstStyle/>
            <a:p>
              <a:pPr algn="ctr"/>
              <a:r>
                <a:rPr lang="ja-JP" altLang="en-US" sz="2775" dirty="0">
                  <a:latin typeface="ＭＳ Ｐゴシック" panose="020B0600070205080204" pitchFamily="50" charset="-128"/>
                  <a:ea typeface="ＭＳ Ｐゴシック" panose="020B0600070205080204" pitchFamily="50" charset="-128"/>
                  <a:cs typeface="Meiryo" charset="-128"/>
                </a:rPr>
                <a:t>１日</a:t>
              </a:r>
            </a:p>
          </p:txBody>
        </p:sp>
      </p:grpSp>
      <p:sp>
        <p:nvSpPr>
          <p:cNvPr id="16" name="TextBox 27"/>
          <p:cNvSpPr txBox="1"/>
          <p:nvPr/>
        </p:nvSpPr>
        <p:spPr>
          <a:xfrm>
            <a:off x="1811418" y="4076491"/>
            <a:ext cx="1404284" cy="461649"/>
          </a:xfrm>
          <a:prstGeom prst="rect">
            <a:avLst/>
          </a:prstGeom>
          <a:solidFill>
            <a:schemeClr val="tx2">
              <a:lumMod val="20000"/>
              <a:lumOff val="80000"/>
            </a:schemeClr>
          </a:solidFill>
        </p:spPr>
        <p:txBody>
          <a:bodyPr wrap="square" lIns="91424" tIns="45712" rIns="91424" bIns="45712" rtlCol="0">
            <a:spAutoFit/>
          </a:bodyPr>
          <a:lstStyle/>
          <a:p>
            <a:pPr algn="ctr" defTabSz="457120"/>
            <a:r>
              <a:rPr lang="en-US" altLang="ja-JP" sz="1200" dirty="0">
                <a:solidFill>
                  <a:srgbClr val="214794"/>
                </a:solidFill>
                <a:latin typeface="ＭＳ Ｐゴシック" panose="020B0600070205080204" pitchFamily="50" charset="-128"/>
                <a:ea typeface="ＭＳ Ｐゴシック" panose="020B0600070205080204" pitchFamily="50" charset="-128"/>
                <a:cs typeface="Meiryo" charset="-128"/>
              </a:rPr>
              <a:t>APIC-EM</a:t>
            </a:r>
            <a:br>
              <a:rPr lang="en-US" altLang="ja-JP" sz="1200" dirty="0">
                <a:solidFill>
                  <a:srgbClr val="214794"/>
                </a:solidFill>
                <a:latin typeface="ＭＳ Ｐゴシック" panose="020B0600070205080204" pitchFamily="50" charset="-128"/>
                <a:ea typeface="ＭＳ Ｐゴシック" panose="020B0600070205080204" pitchFamily="50" charset="-128"/>
                <a:cs typeface="Meiryo" charset="-128"/>
              </a:rPr>
            </a:br>
            <a:r>
              <a:rPr lang="ja-JP" altLang="en-US" sz="1200" dirty="0">
                <a:solidFill>
                  <a:srgbClr val="214794"/>
                </a:solidFill>
                <a:latin typeface="ＭＳ Ｐゴシック" panose="020B0600070205080204" pitchFamily="50" charset="-128"/>
                <a:ea typeface="ＭＳ Ｐゴシック" panose="020B0600070205080204" pitchFamily="50" charset="-128"/>
                <a:cs typeface="Meiryo" charset="-128"/>
              </a:rPr>
              <a:t>プラグ＆プレイ</a:t>
            </a:r>
            <a:endParaRPr lang="en-US" altLang="ja-JP" sz="1200" dirty="0">
              <a:solidFill>
                <a:srgbClr val="214794"/>
              </a:solidFill>
              <a:latin typeface="ＭＳ Ｐゴシック" panose="020B0600070205080204" pitchFamily="50" charset="-128"/>
              <a:ea typeface="ＭＳ Ｐゴシック" panose="020B0600070205080204" pitchFamily="50" charset="-128"/>
              <a:cs typeface="Meiryo" charset="-128"/>
            </a:endParaRPr>
          </a:p>
        </p:txBody>
      </p:sp>
      <p:sp>
        <p:nvSpPr>
          <p:cNvPr id="18" name="Oval 6"/>
          <p:cNvSpPr/>
          <p:nvPr/>
        </p:nvSpPr>
        <p:spPr>
          <a:xfrm>
            <a:off x="2103947" y="3085656"/>
            <a:ext cx="1186525" cy="990835"/>
          </a:xfrm>
          <a:prstGeom prst="ellipse">
            <a:avLst/>
          </a:prstGeom>
          <a:solidFill>
            <a:schemeClr val="accent1">
              <a:alpha val="9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ＭＳ Ｐゴシック" panose="020B0600070205080204" pitchFamily="50" charset="-128"/>
              <a:ea typeface="ＭＳ Ｐゴシック" panose="020B0600070205080204" pitchFamily="50" charset="-128"/>
              <a:cs typeface="Meiryo" charset="-128"/>
            </a:endParaRPr>
          </a:p>
        </p:txBody>
      </p:sp>
      <p:pic>
        <p:nvPicPr>
          <p:cNvPr id="20" name="Picture 19"/>
          <p:cNvPicPr>
            <a:picLocks noChangeAspect="1"/>
          </p:cNvPicPr>
          <p:nvPr/>
        </p:nvPicPr>
        <p:blipFill>
          <a:blip r:embed="rId3"/>
          <a:stretch>
            <a:fillRect/>
          </a:stretch>
        </p:blipFill>
        <p:spPr>
          <a:xfrm>
            <a:off x="4061305" y="2889467"/>
            <a:ext cx="627197" cy="333416"/>
          </a:xfrm>
          <a:prstGeom prst="rect">
            <a:avLst/>
          </a:prstGeom>
        </p:spPr>
      </p:pic>
      <p:pic>
        <p:nvPicPr>
          <p:cNvPr id="21" name="Picture 20"/>
          <p:cNvPicPr>
            <a:picLocks noChangeAspect="1"/>
          </p:cNvPicPr>
          <p:nvPr/>
        </p:nvPicPr>
        <p:blipFill>
          <a:blip r:embed="rId3"/>
          <a:stretch>
            <a:fillRect/>
          </a:stretch>
        </p:blipFill>
        <p:spPr>
          <a:xfrm>
            <a:off x="5076180" y="2722759"/>
            <a:ext cx="627197" cy="333416"/>
          </a:xfrm>
          <a:prstGeom prst="rect">
            <a:avLst/>
          </a:prstGeom>
        </p:spPr>
      </p:pic>
      <p:pic>
        <p:nvPicPr>
          <p:cNvPr id="22" name="Picture 21"/>
          <p:cNvPicPr>
            <a:picLocks noChangeAspect="1"/>
          </p:cNvPicPr>
          <p:nvPr/>
        </p:nvPicPr>
        <p:blipFill>
          <a:blip r:embed="rId3"/>
          <a:stretch>
            <a:fillRect/>
          </a:stretch>
        </p:blipFill>
        <p:spPr>
          <a:xfrm>
            <a:off x="3743437" y="3346943"/>
            <a:ext cx="627197" cy="333416"/>
          </a:xfrm>
          <a:prstGeom prst="rect">
            <a:avLst/>
          </a:prstGeom>
        </p:spPr>
      </p:pic>
      <p:pic>
        <p:nvPicPr>
          <p:cNvPr id="23" name="Picture 22"/>
          <p:cNvPicPr>
            <a:picLocks noChangeAspect="1"/>
          </p:cNvPicPr>
          <p:nvPr/>
        </p:nvPicPr>
        <p:blipFill>
          <a:blip r:embed="rId3"/>
          <a:stretch>
            <a:fillRect/>
          </a:stretch>
        </p:blipFill>
        <p:spPr>
          <a:xfrm>
            <a:off x="5186855" y="3513651"/>
            <a:ext cx="627197" cy="333416"/>
          </a:xfrm>
          <a:prstGeom prst="rect">
            <a:avLst/>
          </a:prstGeom>
        </p:spPr>
      </p:pic>
      <p:pic>
        <p:nvPicPr>
          <p:cNvPr id="24" name="Picture 23"/>
          <p:cNvPicPr>
            <a:picLocks noChangeAspect="1"/>
          </p:cNvPicPr>
          <p:nvPr/>
        </p:nvPicPr>
        <p:blipFill>
          <a:blip r:embed="rId3"/>
          <a:stretch>
            <a:fillRect/>
          </a:stretch>
        </p:blipFill>
        <p:spPr>
          <a:xfrm>
            <a:off x="3116241" y="2752239"/>
            <a:ext cx="627197" cy="333416"/>
          </a:xfrm>
          <a:prstGeom prst="rect">
            <a:avLst/>
          </a:prstGeom>
        </p:spPr>
      </p:pic>
      <p:pic>
        <p:nvPicPr>
          <p:cNvPr id="25" name="Picture 24"/>
          <p:cNvPicPr>
            <a:picLocks noChangeAspect="1"/>
          </p:cNvPicPr>
          <p:nvPr/>
        </p:nvPicPr>
        <p:blipFill>
          <a:blip r:embed="rId3"/>
          <a:stretch>
            <a:fillRect/>
          </a:stretch>
        </p:blipFill>
        <p:spPr>
          <a:xfrm>
            <a:off x="4762582" y="3162028"/>
            <a:ext cx="627197" cy="333416"/>
          </a:xfrm>
          <a:prstGeom prst="rect">
            <a:avLst/>
          </a:prstGeom>
        </p:spPr>
      </p:pic>
      <p:pic>
        <p:nvPicPr>
          <p:cNvPr id="26" name="Picture 25"/>
          <p:cNvPicPr>
            <a:picLocks noChangeAspect="1"/>
          </p:cNvPicPr>
          <p:nvPr/>
        </p:nvPicPr>
        <p:blipFill>
          <a:blip r:embed="rId3"/>
          <a:stretch>
            <a:fillRect/>
          </a:stretch>
        </p:blipFill>
        <p:spPr>
          <a:xfrm>
            <a:off x="5814052" y="3206342"/>
            <a:ext cx="627197" cy="333416"/>
          </a:xfrm>
          <a:prstGeom prst="rect">
            <a:avLst/>
          </a:prstGeom>
        </p:spPr>
      </p:pic>
      <p:pic>
        <p:nvPicPr>
          <p:cNvPr id="27" name="Picture 26"/>
          <p:cNvPicPr>
            <a:picLocks noChangeAspect="1"/>
          </p:cNvPicPr>
          <p:nvPr/>
        </p:nvPicPr>
        <p:blipFill>
          <a:blip r:embed="rId3"/>
          <a:stretch>
            <a:fillRect/>
          </a:stretch>
        </p:blipFill>
        <p:spPr>
          <a:xfrm>
            <a:off x="5679868" y="3847067"/>
            <a:ext cx="627197" cy="333416"/>
          </a:xfrm>
          <a:prstGeom prst="rect">
            <a:avLst/>
          </a:prstGeom>
        </p:spPr>
      </p:pic>
      <p:pic>
        <p:nvPicPr>
          <p:cNvPr id="28" name="Picture 27"/>
          <p:cNvPicPr>
            <a:picLocks noChangeAspect="1"/>
          </p:cNvPicPr>
          <p:nvPr/>
        </p:nvPicPr>
        <p:blipFill>
          <a:blip r:embed="rId3"/>
          <a:stretch>
            <a:fillRect/>
          </a:stretch>
        </p:blipFill>
        <p:spPr>
          <a:xfrm>
            <a:off x="5993467" y="4131410"/>
            <a:ext cx="627197" cy="333416"/>
          </a:xfrm>
          <a:prstGeom prst="rect">
            <a:avLst/>
          </a:prstGeom>
        </p:spPr>
      </p:pic>
      <p:pic>
        <p:nvPicPr>
          <p:cNvPr id="29" name="Picture 34" descr="MCj04339410000[1]"/>
          <p:cNvPicPr>
            <a:picLocks noChangeAspect="1" noChangeArrowheads="1"/>
          </p:cNvPicPr>
          <p:nvPr/>
        </p:nvPicPr>
        <p:blipFill>
          <a:blip r:embed="rId4" cstate="print"/>
          <a:srcRect/>
          <a:stretch>
            <a:fillRect/>
          </a:stretch>
        </p:blipFill>
        <p:spPr bwMode="auto">
          <a:xfrm>
            <a:off x="851464" y="3091149"/>
            <a:ext cx="1231409" cy="1089334"/>
          </a:xfrm>
          <a:prstGeom prst="rect">
            <a:avLst/>
          </a:prstGeom>
          <a:noFill/>
          <a:ln w="9525">
            <a:noFill/>
            <a:miter lim="800000"/>
            <a:headEnd/>
            <a:tailEnd/>
          </a:ln>
        </p:spPr>
      </p:pic>
      <p:cxnSp>
        <p:nvCxnSpPr>
          <p:cNvPr id="30" name="Straight Arrow Connector 29"/>
          <p:cNvCxnSpPr/>
          <p:nvPr/>
        </p:nvCxnSpPr>
        <p:spPr>
          <a:xfrm flipV="1">
            <a:off x="3405249" y="2889467"/>
            <a:ext cx="1781608" cy="457476"/>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405250" y="3346944"/>
            <a:ext cx="2408804" cy="2911"/>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05250" y="3349855"/>
            <a:ext cx="2408804" cy="631099"/>
          </a:xfrm>
          <a:prstGeom prst="straightConnector1">
            <a:avLst/>
          </a:prstGeom>
          <a:ln>
            <a:solidFill>
              <a:srgbClr val="953735"/>
            </a:solidFill>
            <a:tailEnd type="arrow"/>
          </a:ln>
        </p:spPr>
        <p:style>
          <a:lnRef idx="2">
            <a:schemeClr val="accent1"/>
          </a:lnRef>
          <a:fillRef idx="0">
            <a:schemeClr val="accent1"/>
          </a:fillRef>
          <a:effectRef idx="1">
            <a:schemeClr val="accent1"/>
          </a:effectRef>
          <a:fontRef idx="minor">
            <a:schemeClr val="tx1"/>
          </a:fontRef>
        </p:style>
      </p:cxnSp>
      <p:sp>
        <p:nvSpPr>
          <p:cNvPr id="34" name="テキスト ボックス 1"/>
          <p:cNvSpPr txBox="1"/>
          <p:nvPr/>
        </p:nvSpPr>
        <p:spPr>
          <a:xfrm>
            <a:off x="467544" y="139891"/>
            <a:ext cx="2677632" cy="678635"/>
          </a:xfrm>
          <a:prstGeom prst="rect">
            <a:avLst/>
          </a:prstGeom>
          <a:noFill/>
        </p:spPr>
        <p:txBody>
          <a:bodyPr wrap="none" lIns="68568" tIns="34284" rIns="68568" bIns="34284" rtlCol="0">
            <a:spAutoFit/>
          </a:bodyPr>
          <a:lstStyle/>
          <a:p>
            <a:pPr defTabSz="914240">
              <a:lnSpc>
                <a:spcPct val="120000"/>
              </a:lnSpc>
            </a:pPr>
            <a:r>
              <a:rPr lang="ja-JP" altLang="en-US" sz="3300" dirty="0">
                <a:solidFill>
                  <a:srgbClr val="4D4D4D"/>
                </a:solidFill>
                <a:latin typeface="ＭＳ Ｐゴシック" panose="020B0600070205080204" pitchFamily="50" charset="-128"/>
                <a:ea typeface="ＭＳ Ｐゴシック" panose="020B0600070205080204" pitchFamily="50" charset="-128"/>
                <a:cs typeface="Meiryo" charset="-128"/>
              </a:rPr>
              <a:t>航空会社事例</a:t>
            </a:r>
            <a:endParaRPr kumimoji="1" lang="ja-JP" altLang="en-US" sz="3225" dirty="0">
              <a:solidFill>
                <a:schemeClr val="tx2"/>
              </a:solidFill>
              <a:latin typeface="ＭＳ Ｐゴシック" panose="020B0600070205080204" pitchFamily="50" charset="-128"/>
              <a:ea typeface="ＭＳ Ｐゴシック" panose="020B0600070205080204" pitchFamily="50" charset="-128"/>
              <a:cs typeface="Meiryo" charset="-128"/>
            </a:endParaRPr>
          </a:p>
        </p:txBody>
      </p:sp>
      <p:pic>
        <p:nvPicPr>
          <p:cNvPr id="33" name="Picture 28" descr="Device.png"/>
          <p:cNvPicPr>
            <a:picLocks noChangeAspect="1"/>
          </p:cNvPicPr>
          <p:nvPr/>
        </p:nvPicPr>
        <p:blipFill>
          <a:blip r:embed="rId5" cstate="print"/>
          <a:stretch>
            <a:fillRect/>
          </a:stretch>
        </p:blipFill>
        <p:spPr>
          <a:xfrm>
            <a:off x="2398597" y="3272966"/>
            <a:ext cx="576152" cy="587724"/>
          </a:xfrm>
          <a:prstGeom prst="rect">
            <a:avLst/>
          </a:prstGeom>
        </p:spPr>
      </p:pic>
    </p:spTree>
    <p:extLst>
      <p:ext uri="{BB962C8B-B14F-4D97-AF65-F5344CB8AC3E}">
        <p14:creationId xmlns:p14="http://schemas.microsoft.com/office/powerpoint/2010/main" val="23800944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0"/>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grpSp>
        <p:nvGrpSpPr>
          <p:cNvPr id="4" name="Group 3"/>
          <p:cNvGrpSpPr/>
          <p:nvPr/>
        </p:nvGrpSpPr>
        <p:grpSpPr>
          <a:xfrm>
            <a:off x="286487" y="3790951"/>
            <a:ext cx="1045479" cy="1115429"/>
            <a:chOff x="6952719" y="1926534"/>
            <a:chExt cx="1045751" cy="1115429"/>
          </a:xfrm>
        </p:grpSpPr>
        <p:sp>
          <p:nvSpPr>
            <p:cNvPr id="5" name="Freeform 5"/>
            <p:cNvSpPr>
              <a:spLocks noEditPoints="1"/>
            </p:cNvSpPr>
            <p:nvPr/>
          </p:nvSpPr>
          <p:spPr bwMode="auto">
            <a:xfrm>
              <a:off x="7306235" y="1926534"/>
              <a:ext cx="351059" cy="469098"/>
            </a:xfrm>
            <a:custGeom>
              <a:avLst/>
              <a:gdLst>
                <a:gd name="T0" fmla="*/ 817 w 1261"/>
                <a:gd name="T1" fmla="*/ 794 h 1686"/>
                <a:gd name="T2" fmla="*/ 642 w 1261"/>
                <a:gd name="T3" fmla="*/ 970 h 1686"/>
                <a:gd name="T4" fmla="*/ 467 w 1261"/>
                <a:gd name="T5" fmla="*/ 794 h 1686"/>
                <a:gd name="T6" fmla="*/ 642 w 1261"/>
                <a:gd name="T7" fmla="*/ 617 h 1686"/>
                <a:gd name="T8" fmla="*/ 817 w 1261"/>
                <a:gd name="T9" fmla="*/ 794 h 1686"/>
                <a:gd name="T10" fmla="*/ 1261 w 1261"/>
                <a:gd name="T11" fmla="*/ 445 h 1686"/>
                <a:gd name="T12" fmla="*/ 1261 w 1261"/>
                <a:gd name="T13" fmla="*/ 1641 h 1686"/>
                <a:gd name="T14" fmla="*/ 1217 w 1261"/>
                <a:gd name="T15" fmla="*/ 1686 h 1686"/>
                <a:gd name="T16" fmla="*/ 44 w 1261"/>
                <a:gd name="T17" fmla="*/ 1686 h 1686"/>
                <a:gd name="T18" fmla="*/ 0 w 1261"/>
                <a:gd name="T19" fmla="*/ 1641 h 1686"/>
                <a:gd name="T20" fmla="*/ 0 w 1261"/>
                <a:gd name="T21" fmla="*/ 45 h 1686"/>
                <a:gd name="T22" fmla="*/ 44 w 1261"/>
                <a:gd name="T23" fmla="*/ 0 h 1686"/>
                <a:gd name="T24" fmla="*/ 772 w 1261"/>
                <a:gd name="T25" fmla="*/ 0 h 1686"/>
                <a:gd name="T26" fmla="*/ 772 w 1261"/>
                <a:gd name="T27" fmla="*/ 366 h 1686"/>
                <a:gd name="T28" fmla="*/ 855 w 1261"/>
                <a:gd name="T29" fmla="*/ 445 h 1686"/>
                <a:gd name="T30" fmla="*/ 1261 w 1261"/>
                <a:gd name="T31" fmla="*/ 445 h 1686"/>
                <a:gd name="T32" fmla="*/ 1026 w 1261"/>
                <a:gd name="T33" fmla="*/ 1427 h 1686"/>
                <a:gd name="T34" fmla="*/ 835 w 1261"/>
                <a:gd name="T35" fmla="*/ 959 h 1686"/>
                <a:gd name="T36" fmla="*/ 833 w 1261"/>
                <a:gd name="T37" fmla="*/ 959 h 1686"/>
                <a:gd name="T38" fmla="*/ 895 w 1261"/>
                <a:gd name="T39" fmla="*/ 794 h 1686"/>
                <a:gd name="T40" fmla="*/ 642 w 1261"/>
                <a:gd name="T41" fmla="*/ 538 h 1686"/>
                <a:gd name="T42" fmla="*/ 389 w 1261"/>
                <a:gd name="T43" fmla="*/ 794 h 1686"/>
                <a:gd name="T44" fmla="*/ 451 w 1261"/>
                <a:gd name="T45" fmla="*/ 961 h 1686"/>
                <a:gd name="T46" fmla="*/ 448 w 1261"/>
                <a:gd name="T47" fmla="*/ 959 h 1686"/>
                <a:gd name="T48" fmla="*/ 255 w 1261"/>
                <a:gd name="T49" fmla="*/ 1427 h 1686"/>
                <a:gd name="T50" fmla="*/ 409 w 1261"/>
                <a:gd name="T51" fmla="*/ 1372 h 1686"/>
                <a:gd name="T52" fmla="*/ 487 w 1261"/>
                <a:gd name="T53" fmla="*/ 1515 h 1686"/>
                <a:gd name="T54" fmla="*/ 644 w 1261"/>
                <a:gd name="T55" fmla="*/ 1156 h 1686"/>
                <a:gd name="T56" fmla="*/ 794 w 1261"/>
                <a:gd name="T57" fmla="*/ 1515 h 1686"/>
                <a:gd name="T58" fmla="*/ 872 w 1261"/>
                <a:gd name="T59" fmla="*/ 1372 h 1686"/>
                <a:gd name="T60" fmla="*/ 1026 w 1261"/>
                <a:gd name="T61" fmla="*/ 1427 h 1686"/>
                <a:gd name="T62" fmla="*/ 852 w 1261"/>
                <a:gd name="T63" fmla="*/ 0 h 1686"/>
                <a:gd name="T64" fmla="*/ 852 w 1261"/>
                <a:gd name="T65" fmla="*/ 366 h 1686"/>
                <a:gd name="T66" fmla="*/ 855 w 1261"/>
                <a:gd name="T67" fmla="*/ 369 h 1686"/>
                <a:gd name="T68" fmla="*/ 1261 w 1261"/>
                <a:gd name="T69" fmla="*/ 369 h 1686"/>
                <a:gd name="T70" fmla="*/ 852 w 1261"/>
                <a:gd name="T71" fmla="*/ 0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1" h="1686">
                  <a:moveTo>
                    <a:pt x="817" y="794"/>
                  </a:moveTo>
                  <a:cubicBezTo>
                    <a:pt x="817" y="891"/>
                    <a:pt x="738" y="970"/>
                    <a:pt x="642" y="970"/>
                  </a:cubicBezTo>
                  <a:cubicBezTo>
                    <a:pt x="546" y="970"/>
                    <a:pt x="467" y="891"/>
                    <a:pt x="467" y="794"/>
                  </a:cubicBezTo>
                  <a:cubicBezTo>
                    <a:pt x="467" y="696"/>
                    <a:pt x="546" y="617"/>
                    <a:pt x="642" y="617"/>
                  </a:cubicBezTo>
                  <a:cubicBezTo>
                    <a:pt x="738" y="617"/>
                    <a:pt x="817" y="696"/>
                    <a:pt x="817" y="794"/>
                  </a:cubicBezTo>
                  <a:close/>
                  <a:moveTo>
                    <a:pt x="1261" y="445"/>
                  </a:moveTo>
                  <a:cubicBezTo>
                    <a:pt x="1261" y="1641"/>
                    <a:pt x="1261" y="1641"/>
                    <a:pt x="1261" y="1641"/>
                  </a:cubicBezTo>
                  <a:cubicBezTo>
                    <a:pt x="1261" y="1666"/>
                    <a:pt x="1241" y="1686"/>
                    <a:pt x="1217" y="1686"/>
                  </a:cubicBezTo>
                  <a:cubicBezTo>
                    <a:pt x="44" y="1686"/>
                    <a:pt x="44" y="1686"/>
                    <a:pt x="44" y="1686"/>
                  </a:cubicBezTo>
                  <a:cubicBezTo>
                    <a:pt x="20" y="1686"/>
                    <a:pt x="0" y="1666"/>
                    <a:pt x="0" y="1641"/>
                  </a:cubicBezTo>
                  <a:cubicBezTo>
                    <a:pt x="0" y="45"/>
                    <a:pt x="0" y="45"/>
                    <a:pt x="0" y="45"/>
                  </a:cubicBezTo>
                  <a:cubicBezTo>
                    <a:pt x="0" y="20"/>
                    <a:pt x="20" y="0"/>
                    <a:pt x="44" y="0"/>
                  </a:cubicBezTo>
                  <a:cubicBezTo>
                    <a:pt x="772" y="0"/>
                    <a:pt x="772" y="0"/>
                    <a:pt x="772" y="0"/>
                  </a:cubicBezTo>
                  <a:cubicBezTo>
                    <a:pt x="772" y="366"/>
                    <a:pt x="772" y="366"/>
                    <a:pt x="772" y="366"/>
                  </a:cubicBezTo>
                  <a:cubicBezTo>
                    <a:pt x="772" y="410"/>
                    <a:pt x="811" y="445"/>
                    <a:pt x="855" y="445"/>
                  </a:cubicBezTo>
                  <a:lnTo>
                    <a:pt x="1261" y="445"/>
                  </a:lnTo>
                  <a:close/>
                  <a:moveTo>
                    <a:pt x="1026" y="1427"/>
                  </a:moveTo>
                  <a:cubicBezTo>
                    <a:pt x="835" y="959"/>
                    <a:pt x="835" y="959"/>
                    <a:pt x="835" y="959"/>
                  </a:cubicBezTo>
                  <a:cubicBezTo>
                    <a:pt x="833" y="959"/>
                    <a:pt x="833" y="959"/>
                    <a:pt x="833" y="959"/>
                  </a:cubicBezTo>
                  <a:cubicBezTo>
                    <a:pt x="872" y="915"/>
                    <a:pt x="895" y="857"/>
                    <a:pt x="895" y="794"/>
                  </a:cubicBezTo>
                  <a:cubicBezTo>
                    <a:pt x="895" y="652"/>
                    <a:pt x="782" y="538"/>
                    <a:pt x="642" y="538"/>
                  </a:cubicBezTo>
                  <a:cubicBezTo>
                    <a:pt x="502" y="538"/>
                    <a:pt x="389" y="652"/>
                    <a:pt x="389" y="794"/>
                  </a:cubicBezTo>
                  <a:cubicBezTo>
                    <a:pt x="389" y="857"/>
                    <a:pt x="413" y="917"/>
                    <a:pt x="451" y="961"/>
                  </a:cubicBezTo>
                  <a:cubicBezTo>
                    <a:pt x="448" y="959"/>
                    <a:pt x="448" y="959"/>
                    <a:pt x="448" y="959"/>
                  </a:cubicBezTo>
                  <a:cubicBezTo>
                    <a:pt x="255" y="1427"/>
                    <a:pt x="255" y="1427"/>
                    <a:pt x="255" y="1427"/>
                  </a:cubicBezTo>
                  <a:cubicBezTo>
                    <a:pt x="409" y="1372"/>
                    <a:pt x="409" y="1372"/>
                    <a:pt x="409" y="1372"/>
                  </a:cubicBezTo>
                  <a:cubicBezTo>
                    <a:pt x="487" y="1515"/>
                    <a:pt x="487" y="1515"/>
                    <a:pt x="487" y="1515"/>
                  </a:cubicBezTo>
                  <a:cubicBezTo>
                    <a:pt x="644" y="1156"/>
                    <a:pt x="644" y="1156"/>
                    <a:pt x="644" y="1156"/>
                  </a:cubicBezTo>
                  <a:cubicBezTo>
                    <a:pt x="794" y="1515"/>
                    <a:pt x="794" y="1515"/>
                    <a:pt x="794" y="1515"/>
                  </a:cubicBezTo>
                  <a:cubicBezTo>
                    <a:pt x="872" y="1372"/>
                    <a:pt x="872" y="1372"/>
                    <a:pt x="872" y="1372"/>
                  </a:cubicBezTo>
                  <a:cubicBezTo>
                    <a:pt x="1026" y="1427"/>
                    <a:pt x="1026" y="1427"/>
                    <a:pt x="1026" y="1427"/>
                  </a:cubicBezTo>
                  <a:close/>
                  <a:moveTo>
                    <a:pt x="852" y="0"/>
                  </a:moveTo>
                  <a:cubicBezTo>
                    <a:pt x="852" y="366"/>
                    <a:pt x="852" y="366"/>
                    <a:pt x="852" y="366"/>
                  </a:cubicBezTo>
                  <a:cubicBezTo>
                    <a:pt x="852" y="368"/>
                    <a:pt x="853" y="369"/>
                    <a:pt x="855" y="369"/>
                  </a:cubicBezTo>
                  <a:cubicBezTo>
                    <a:pt x="1261" y="369"/>
                    <a:pt x="1261" y="369"/>
                    <a:pt x="1261" y="369"/>
                  </a:cubicBezTo>
                  <a:lnTo>
                    <a:pt x="852"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6" name="Rectangle 5"/>
            <p:cNvSpPr/>
            <p:nvPr/>
          </p:nvSpPr>
          <p:spPr>
            <a:xfrm>
              <a:off x="6952719" y="2395632"/>
              <a:ext cx="1045751" cy="646331"/>
            </a:xfrm>
            <a:prstGeom prst="rect">
              <a:avLst/>
            </a:prstGeom>
          </p:spPr>
          <p:txBody>
            <a:bodyPr wrap="none">
              <a:spAutoFit/>
            </a:bodyPr>
            <a:lstStyle/>
            <a:p>
              <a:pPr algn="ctr"/>
              <a:r>
                <a:rPr lang="en-US" spc="-50" dirty="0">
                  <a:solidFill>
                    <a:schemeClr val="bg1"/>
                  </a:solidFill>
                  <a:latin typeface="ＭＳ Ｐゴシック"/>
                  <a:ea typeface="ＭＳ Ｐゴシック"/>
                  <a:cs typeface="ＭＳ Ｐゴシック"/>
                </a:rPr>
                <a:t>Intelligent</a:t>
              </a:r>
              <a:br>
                <a:rPr lang="en-US" spc="-50" dirty="0">
                  <a:solidFill>
                    <a:schemeClr val="bg1"/>
                  </a:solidFill>
                  <a:latin typeface="ＭＳ Ｐゴシック"/>
                  <a:ea typeface="ＭＳ Ｐゴシック"/>
                  <a:cs typeface="ＭＳ Ｐゴシック"/>
                </a:rPr>
              </a:br>
              <a:r>
                <a:rPr lang="en-US" spc="-50" dirty="0">
                  <a:solidFill>
                    <a:schemeClr val="bg1"/>
                  </a:solidFill>
                  <a:latin typeface="ＭＳ Ｐゴシック"/>
                  <a:ea typeface="ＭＳ Ｐゴシック"/>
                  <a:cs typeface="ＭＳ Ｐゴシック"/>
                </a:rPr>
                <a:t>Policy</a:t>
              </a:r>
              <a:endParaRPr lang="en-US" dirty="0">
                <a:latin typeface="ＭＳ Ｐゴシック"/>
                <a:ea typeface="ＭＳ Ｐゴシック"/>
                <a:cs typeface="ＭＳ Ｐゴシック"/>
              </a:endParaRPr>
            </a:p>
          </p:txBody>
        </p:sp>
      </p:grpSp>
      <p:sp>
        <p:nvSpPr>
          <p:cNvPr id="7" name="TextBox 6"/>
          <p:cNvSpPr txBox="1"/>
          <p:nvPr/>
        </p:nvSpPr>
        <p:spPr>
          <a:xfrm>
            <a:off x="1829515" y="3578916"/>
            <a:ext cx="7008575" cy="1454228"/>
          </a:xfrm>
          <a:prstGeom prst="rect">
            <a:avLst/>
          </a:prstGeom>
          <a:noFill/>
        </p:spPr>
        <p:txBody>
          <a:bodyPr wrap="square" lIns="91424" tIns="45712" rIns="91424" bIns="45712" rtlCol="0">
            <a:spAutoFit/>
          </a:bodyPr>
          <a:lstStyle/>
          <a:p>
            <a:pPr algn="ctr"/>
            <a:r>
              <a:rPr lang="ja-JP" altLang="en-US" sz="2025" dirty="0">
                <a:solidFill>
                  <a:schemeClr val="bg1"/>
                </a:solidFill>
                <a:latin typeface="ＭＳ Ｐゴシック"/>
                <a:ea typeface="ＭＳ Ｐゴシック"/>
                <a:cs typeface="ＭＳ Ｐゴシック"/>
              </a:rPr>
              <a:t>ネットワーク全体で</a:t>
            </a:r>
            <a:endParaRPr lang="en-US" sz="2025" dirty="0">
              <a:solidFill>
                <a:schemeClr val="bg1"/>
              </a:solidFill>
              <a:latin typeface="ＭＳ Ｐゴシック"/>
              <a:ea typeface="ＭＳ Ｐゴシック"/>
              <a:cs typeface="ＭＳ Ｐゴシック"/>
            </a:endParaRPr>
          </a:p>
          <a:p>
            <a:pPr algn="ctr"/>
            <a:r>
              <a:rPr lang="ja-JP" altLang="en-US" sz="3225" b="1" dirty="0">
                <a:solidFill>
                  <a:srgbClr val="FFFF00"/>
                </a:solidFill>
                <a:latin typeface="ＭＳ Ｐゴシック"/>
                <a:ea typeface="ＭＳ Ｐゴシック"/>
                <a:cs typeface="ＭＳ Ｐゴシック"/>
              </a:rPr>
              <a:t>ポリシーを確実に実施し取り締まる</a:t>
            </a:r>
            <a:endParaRPr lang="en-US" altLang="ja-JP" sz="3225" b="1" dirty="0">
              <a:solidFill>
                <a:srgbClr val="FFFF00"/>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ユーザの</a:t>
            </a:r>
            <a:r>
              <a:rPr lang="ja-JP" altLang="en-US" dirty="0" smtClean="0">
                <a:solidFill>
                  <a:schemeClr val="bg1"/>
                </a:solidFill>
                <a:latin typeface="ＭＳ Ｐゴシック"/>
                <a:ea typeface="ＭＳ Ｐゴシック"/>
                <a:cs typeface="ＭＳ Ｐゴシック"/>
              </a:rPr>
              <a:t>いる場所に関係</a:t>
            </a:r>
            <a:r>
              <a:rPr lang="ja-JP" altLang="en-US" dirty="0" smtClean="0">
                <a:solidFill>
                  <a:schemeClr val="bg1"/>
                </a:solidFill>
                <a:latin typeface="ＭＳ Ｐゴシック"/>
                <a:ea typeface="ＭＳ Ｐゴシック"/>
                <a:cs typeface="ＭＳ Ｐゴシック"/>
              </a:rPr>
              <a:t>なく センター</a:t>
            </a:r>
            <a:r>
              <a:rPr lang="ja-JP" altLang="en-US" dirty="0" smtClean="0">
                <a:solidFill>
                  <a:schemeClr val="bg1"/>
                </a:solidFill>
                <a:latin typeface="ＭＳ Ｐゴシック"/>
                <a:ea typeface="ＭＳ Ｐゴシック"/>
                <a:cs typeface="ＭＳ Ｐゴシック"/>
              </a:rPr>
              <a:t>から</a:t>
            </a:r>
            <a:endParaRPr lang="en-US" altLang="ja-JP" dirty="0" smtClean="0">
              <a:solidFill>
                <a:schemeClr val="bg1"/>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すべてのポリシーを一貫して</a:t>
            </a:r>
            <a:endParaRPr lang="en-US" dirty="0">
              <a:solidFill>
                <a:schemeClr val="bg1"/>
              </a:solidFill>
              <a:latin typeface="ＭＳ Ｐゴシック"/>
              <a:ea typeface="ＭＳ Ｐゴシック"/>
              <a:cs typeface="ＭＳ Ｐゴシック"/>
            </a:endParaRPr>
          </a:p>
        </p:txBody>
      </p:sp>
      <p:grpSp>
        <p:nvGrpSpPr>
          <p:cNvPr id="17" name="Group 52"/>
          <p:cNvGrpSpPr/>
          <p:nvPr/>
        </p:nvGrpSpPr>
        <p:grpSpPr>
          <a:xfrm>
            <a:off x="138384" y="595830"/>
            <a:ext cx="3029931" cy="2777018"/>
            <a:chOff x="2499156" y="3080155"/>
            <a:chExt cx="2122554" cy="1972746"/>
          </a:xfrm>
        </p:grpSpPr>
        <p:sp>
          <p:nvSpPr>
            <p:cNvPr id="18" name="Oval 30"/>
            <p:cNvSpPr/>
            <p:nvPr/>
          </p:nvSpPr>
          <p:spPr>
            <a:xfrm>
              <a:off x="2615553" y="3163141"/>
              <a:ext cx="1889760" cy="1889760"/>
            </a:xfrm>
            <a:prstGeom prst="ellipse">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Oval 31"/>
            <p:cNvSpPr>
              <a:spLocks noChangeAspect="1"/>
            </p:cNvSpPr>
            <p:nvPr/>
          </p:nvSpPr>
          <p:spPr>
            <a:xfrm>
              <a:off x="2587743" y="3080155"/>
              <a:ext cx="512064" cy="5120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ectangle 32"/>
            <p:cNvSpPr/>
            <p:nvPr/>
          </p:nvSpPr>
          <p:spPr>
            <a:xfrm>
              <a:off x="2499156" y="3781427"/>
              <a:ext cx="2122554" cy="557530"/>
            </a:xfrm>
            <a:prstGeom prst="rect">
              <a:avLst/>
            </a:prstGeom>
          </p:spPr>
          <p:txBody>
            <a:bodyPr wrap="square">
              <a:spAutoFit/>
            </a:bodyPr>
            <a:lstStyle/>
            <a:p>
              <a:pPr algn="ctr">
                <a:spcBef>
                  <a:spcPts val="225"/>
                </a:spcBef>
                <a:spcAft>
                  <a:spcPts val="225"/>
                </a:spcAft>
              </a:pPr>
              <a:r>
                <a:rPr lang="ja-JP" altLang="en-US" sz="4500" b="1" dirty="0">
                  <a:solidFill>
                    <a:schemeClr val="tx2"/>
                  </a:solidFill>
                </a:rPr>
                <a:t>見える化</a:t>
              </a:r>
              <a:endParaRPr lang="en-US" sz="4500" b="1" dirty="0">
                <a:solidFill>
                  <a:schemeClr val="tx1">
                    <a:lumMod val="50000"/>
                  </a:schemeClr>
                </a:solidFill>
              </a:endParaRPr>
            </a:p>
          </p:txBody>
        </p:sp>
        <p:grpSp>
          <p:nvGrpSpPr>
            <p:cNvPr id="21" name="Group 46"/>
            <p:cNvGrpSpPr/>
            <p:nvPr/>
          </p:nvGrpSpPr>
          <p:grpSpPr>
            <a:xfrm>
              <a:off x="2709812" y="3189911"/>
              <a:ext cx="286411" cy="294502"/>
              <a:chOff x="2276126" y="2493651"/>
              <a:chExt cx="286411" cy="294502"/>
            </a:xfrm>
          </p:grpSpPr>
          <p:sp>
            <p:nvSpPr>
              <p:cNvPr id="22" name="Oval 23"/>
              <p:cNvSpPr>
                <a:spLocks noChangeAspect="1"/>
              </p:cNvSpPr>
              <p:nvPr/>
            </p:nvSpPr>
            <p:spPr>
              <a:xfrm>
                <a:off x="2303004" y="2581215"/>
                <a:ext cx="190360" cy="155699"/>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a:endParaRPr lang="en-US" sz="825" dirty="0"/>
              </a:p>
            </p:txBody>
          </p:sp>
          <p:sp>
            <p:nvSpPr>
              <p:cNvPr id="23" name="Oval 7"/>
              <p:cNvSpPr>
                <a:spLocks noChangeAspect="1"/>
              </p:cNvSpPr>
              <p:nvPr/>
            </p:nvSpPr>
            <p:spPr>
              <a:xfrm>
                <a:off x="2276126" y="2493651"/>
                <a:ext cx="286411" cy="29450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6"/>
              </a:lnRef>
              <a:fillRef idx="3">
                <a:schemeClr val="accent6"/>
              </a:fillRef>
              <a:effectRef idx="2">
                <a:schemeClr val="accent6"/>
              </a:effectRef>
              <a:fontRef idx="minor">
                <a:schemeClr val="lt1"/>
              </a:fontRef>
            </p:style>
            <p:txBody>
              <a:bodyPr lIns="68571" tIns="34286" rIns="68571" bIns="34286" rtlCol="0" anchor="ctr"/>
              <a:lstStyle/>
              <a:p>
                <a:pPr algn="ctr"/>
                <a:endParaRPr lang="en-US" sz="825" dirty="0"/>
              </a:p>
            </p:txBody>
          </p:sp>
        </p:grpSp>
      </p:grpSp>
      <p:grpSp>
        <p:nvGrpSpPr>
          <p:cNvPr id="26" name="図形グループ 25"/>
          <p:cNvGrpSpPr/>
          <p:nvPr/>
        </p:nvGrpSpPr>
        <p:grpSpPr>
          <a:xfrm>
            <a:off x="3100601" y="568524"/>
            <a:ext cx="3029931" cy="2793639"/>
            <a:chOff x="4132547" y="758032"/>
            <a:chExt cx="4039908" cy="3724852"/>
          </a:xfrm>
        </p:grpSpPr>
        <p:grpSp>
          <p:nvGrpSpPr>
            <p:cNvPr id="9" name="Group 13"/>
            <p:cNvGrpSpPr/>
            <p:nvPr/>
          </p:nvGrpSpPr>
          <p:grpSpPr>
            <a:xfrm>
              <a:off x="4132547" y="758032"/>
              <a:ext cx="4039908" cy="3724852"/>
              <a:chOff x="4610510" y="1606250"/>
              <a:chExt cx="2122554" cy="1984553"/>
            </a:xfrm>
          </p:grpSpPr>
          <p:sp>
            <p:nvSpPr>
              <p:cNvPr id="10" name="Oval 16"/>
              <p:cNvSpPr/>
              <p:nvPr/>
            </p:nvSpPr>
            <p:spPr>
              <a:xfrm>
                <a:off x="4726907" y="1701043"/>
                <a:ext cx="1889760" cy="1889760"/>
              </a:xfrm>
              <a:prstGeom prst="ellipse">
                <a:avLst/>
              </a:prstGeom>
              <a:solidFill>
                <a:schemeClr val="bg1"/>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Oval 17"/>
              <p:cNvSpPr>
                <a:spLocks noChangeAspect="1"/>
              </p:cNvSpPr>
              <p:nvPr/>
            </p:nvSpPr>
            <p:spPr>
              <a:xfrm>
                <a:off x="4726907" y="1606250"/>
                <a:ext cx="512064" cy="51206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23"/>
              <p:cNvSpPr/>
              <p:nvPr/>
            </p:nvSpPr>
            <p:spPr>
              <a:xfrm>
                <a:off x="4610510" y="2313426"/>
                <a:ext cx="2122554" cy="557530"/>
              </a:xfrm>
              <a:prstGeom prst="rect">
                <a:avLst/>
              </a:prstGeom>
            </p:spPr>
            <p:txBody>
              <a:bodyPr wrap="square">
                <a:spAutoFit/>
              </a:bodyPr>
              <a:lstStyle/>
              <a:p>
                <a:pPr algn="ctr">
                  <a:spcBef>
                    <a:spcPts val="0"/>
                  </a:spcBef>
                  <a:spcAft>
                    <a:spcPts val="0"/>
                  </a:spcAft>
                </a:pPr>
                <a:r>
                  <a:rPr lang="ja-JP" altLang="en-US" sz="4500" b="1" dirty="0">
                    <a:solidFill>
                      <a:schemeClr val="accent6"/>
                    </a:solidFill>
                  </a:rPr>
                  <a:t>認証</a:t>
                </a:r>
                <a:endParaRPr lang="en-US" sz="1050" b="1" dirty="0">
                  <a:solidFill>
                    <a:schemeClr val="accent6"/>
                  </a:solidFill>
                </a:endParaRPr>
              </a:p>
            </p:txBody>
          </p:sp>
        </p:grpSp>
        <p:sp>
          <p:nvSpPr>
            <p:cNvPr id="24" name="Freeform 57"/>
            <p:cNvSpPr>
              <a:spLocks noEditPoints="1"/>
            </p:cNvSpPr>
            <p:nvPr/>
          </p:nvSpPr>
          <p:spPr bwMode="auto">
            <a:xfrm>
              <a:off x="4586931" y="1000443"/>
              <a:ext cx="508938" cy="487571"/>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a:noFill/>
            </a:ln>
            <a:extLst/>
          </p:spPr>
          <p:txBody>
            <a:bodyPr vert="horz" wrap="square" lIns="68580" tIns="34290" rIns="68580" bIns="34290" numCol="1" anchor="t" anchorCtr="0" compatLnSpc="1">
              <a:prstTxWarp prst="textNoShape">
                <a:avLst/>
              </a:prstTxWarp>
            </a:bodyPr>
            <a:lstStyle/>
            <a:p>
              <a:pPr defTabSz="257079" fontAlgn="auto">
                <a:spcBef>
                  <a:spcPts val="0"/>
                </a:spcBef>
                <a:spcAft>
                  <a:spcPts val="0"/>
                </a:spcAft>
                <a:defRPr/>
              </a:pPr>
              <a:endParaRPr lang="en-US" sz="750" kern="0">
                <a:solidFill>
                  <a:schemeClr val="tx1">
                    <a:lumMod val="75000"/>
                  </a:schemeClr>
                </a:solidFill>
                <a:latin typeface="Calibri"/>
                <a:ea typeface="+mn-ea"/>
                <a:cs typeface="Arial"/>
              </a:endParaRPr>
            </a:p>
          </p:txBody>
        </p:sp>
      </p:grpSp>
      <p:grpSp>
        <p:nvGrpSpPr>
          <p:cNvPr id="27" name="図形グループ 26"/>
          <p:cNvGrpSpPr/>
          <p:nvPr/>
        </p:nvGrpSpPr>
        <p:grpSpPr>
          <a:xfrm>
            <a:off x="6038627" y="502229"/>
            <a:ext cx="3029931" cy="2845555"/>
            <a:chOff x="8049915" y="669638"/>
            <a:chExt cx="4039908" cy="3794073"/>
          </a:xfrm>
        </p:grpSpPr>
        <p:grpSp>
          <p:nvGrpSpPr>
            <p:cNvPr id="13" name="Group 39"/>
            <p:cNvGrpSpPr/>
            <p:nvPr/>
          </p:nvGrpSpPr>
          <p:grpSpPr>
            <a:xfrm>
              <a:off x="8049915" y="669638"/>
              <a:ext cx="4039908" cy="3794073"/>
              <a:chOff x="4609124" y="1569370"/>
              <a:chExt cx="2122554" cy="2021433"/>
            </a:xfrm>
          </p:grpSpPr>
          <p:sp>
            <p:nvSpPr>
              <p:cNvPr id="14" name="Oval 40"/>
              <p:cNvSpPr/>
              <p:nvPr/>
            </p:nvSpPr>
            <p:spPr>
              <a:xfrm>
                <a:off x="4726907" y="1701043"/>
                <a:ext cx="1889760" cy="1889760"/>
              </a:xfrm>
              <a:prstGeom prst="ellipse">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Oval 41"/>
              <p:cNvSpPr>
                <a:spLocks noChangeAspect="1"/>
              </p:cNvSpPr>
              <p:nvPr/>
            </p:nvSpPr>
            <p:spPr>
              <a:xfrm>
                <a:off x="4712679" y="1569370"/>
                <a:ext cx="512064" cy="51206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ectangle 42"/>
              <p:cNvSpPr/>
              <p:nvPr/>
            </p:nvSpPr>
            <p:spPr>
              <a:xfrm>
                <a:off x="4609124" y="2196873"/>
                <a:ext cx="2122554" cy="987520"/>
              </a:xfrm>
              <a:prstGeom prst="rect">
                <a:avLst/>
              </a:prstGeom>
            </p:spPr>
            <p:txBody>
              <a:bodyPr wrap="square">
                <a:spAutoFit/>
              </a:bodyPr>
              <a:lstStyle/>
              <a:p>
                <a:pPr algn="ctr">
                  <a:spcBef>
                    <a:spcPts val="225"/>
                  </a:spcBef>
                  <a:spcAft>
                    <a:spcPts val="225"/>
                  </a:spcAft>
                </a:pPr>
                <a:r>
                  <a:rPr lang="ja-JP" altLang="en-US" sz="4050" b="1" dirty="0">
                    <a:solidFill>
                      <a:schemeClr val="accent2"/>
                    </a:solidFill>
                  </a:rPr>
                  <a:t>アクセス</a:t>
                </a:r>
                <a:endParaRPr lang="en-US" altLang="ja-JP" sz="4050" b="1" dirty="0">
                  <a:solidFill>
                    <a:schemeClr val="accent2"/>
                  </a:solidFill>
                </a:endParaRPr>
              </a:p>
              <a:p>
                <a:pPr algn="ctr">
                  <a:spcBef>
                    <a:spcPts val="225"/>
                  </a:spcBef>
                  <a:spcAft>
                    <a:spcPts val="225"/>
                  </a:spcAft>
                </a:pPr>
                <a:r>
                  <a:rPr lang="ja-JP" altLang="en-US" sz="4050" b="1" dirty="0">
                    <a:solidFill>
                      <a:schemeClr val="accent2"/>
                    </a:solidFill>
                  </a:rPr>
                  <a:t>制御</a:t>
                </a:r>
                <a:endParaRPr lang="en-US" sz="4050" b="1" dirty="0">
                  <a:solidFill>
                    <a:schemeClr val="accent2"/>
                  </a:solidFill>
                </a:endParaRPr>
              </a:p>
            </p:txBody>
          </p:sp>
        </p:grpSp>
        <p:sp>
          <p:nvSpPr>
            <p:cNvPr id="25" name="Freeform 89"/>
            <p:cNvSpPr>
              <a:spLocks noChangeAspect="1" noEditPoints="1"/>
            </p:cNvSpPr>
            <p:nvPr/>
          </p:nvSpPr>
          <p:spPr bwMode="auto">
            <a:xfrm>
              <a:off x="8461648" y="878755"/>
              <a:ext cx="533578" cy="622956"/>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68580" tIns="34290" rIns="68580" bIns="34290" numCol="1" anchor="t" anchorCtr="0" compatLnSpc="1">
              <a:prstTxWarp prst="textNoShape">
                <a:avLst/>
              </a:prstTxWarp>
            </a:bodyPr>
            <a:lstStyle/>
            <a:p>
              <a:pPr defTabSz="342031" fontAlgn="auto">
                <a:spcBef>
                  <a:spcPts val="0"/>
                </a:spcBef>
                <a:spcAft>
                  <a:spcPts val="0"/>
                </a:spcAft>
              </a:pPr>
              <a:endParaRPr lang="en-US" dirty="0">
                <a:solidFill>
                  <a:srgbClr val="000000"/>
                </a:solidFill>
                <a:latin typeface="Arial"/>
                <a:ea typeface="ＭＳ Ｐゴシック" pitchFamily="34" charset="-128"/>
                <a:cs typeface=""/>
              </a:endParaRPr>
            </a:p>
          </p:txBody>
        </p:sp>
      </p:grpSp>
    </p:spTree>
    <p:extLst>
      <p:ext uri="{BB962C8B-B14F-4D97-AF65-F5344CB8AC3E}">
        <p14:creationId xmlns:p14="http://schemas.microsoft.com/office/powerpoint/2010/main" val="10850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500"/>
                            </p:stCondLst>
                            <p:childTnLst>
                              <p:par>
                                <p:cTn id="22" presetID="26"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80">
                                          <p:stCondLst>
                                            <p:cond delay="0"/>
                                          </p:stCondLst>
                                        </p:cTn>
                                        <p:tgtEl>
                                          <p:spTgt spid="26"/>
                                        </p:tgtEl>
                                      </p:cBhvr>
                                    </p:animEffect>
                                    <p:anim calcmode="lin" valueType="num">
                                      <p:cBhvr>
                                        <p:cTn id="2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0" dur="26">
                                          <p:stCondLst>
                                            <p:cond delay="650"/>
                                          </p:stCondLst>
                                        </p:cTn>
                                        <p:tgtEl>
                                          <p:spTgt spid="26"/>
                                        </p:tgtEl>
                                      </p:cBhvr>
                                      <p:to x="100000" y="60000"/>
                                    </p:animScale>
                                    <p:animScale>
                                      <p:cBhvr>
                                        <p:cTn id="31" dur="166" decel="50000">
                                          <p:stCondLst>
                                            <p:cond delay="676"/>
                                          </p:stCondLst>
                                        </p:cTn>
                                        <p:tgtEl>
                                          <p:spTgt spid="26"/>
                                        </p:tgtEl>
                                      </p:cBhvr>
                                      <p:to x="100000" y="100000"/>
                                    </p:animScale>
                                    <p:animScale>
                                      <p:cBhvr>
                                        <p:cTn id="32" dur="26">
                                          <p:stCondLst>
                                            <p:cond delay="1312"/>
                                          </p:stCondLst>
                                        </p:cTn>
                                        <p:tgtEl>
                                          <p:spTgt spid="26"/>
                                        </p:tgtEl>
                                      </p:cBhvr>
                                      <p:to x="100000" y="80000"/>
                                    </p:animScale>
                                    <p:animScale>
                                      <p:cBhvr>
                                        <p:cTn id="33" dur="166" decel="50000">
                                          <p:stCondLst>
                                            <p:cond delay="1338"/>
                                          </p:stCondLst>
                                        </p:cTn>
                                        <p:tgtEl>
                                          <p:spTgt spid="26"/>
                                        </p:tgtEl>
                                      </p:cBhvr>
                                      <p:to x="100000" y="100000"/>
                                    </p:animScale>
                                    <p:animScale>
                                      <p:cBhvr>
                                        <p:cTn id="34" dur="26">
                                          <p:stCondLst>
                                            <p:cond delay="1642"/>
                                          </p:stCondLst>
                                        </p:cTn>
                                        <p:tgtEl>
                                          <p:spTgt spid="26"/>
                                        </p:tgtEl>
                                      </p:cBhvr>
                                      <p:to x="100000" y="90000"/>
                                    </p:animScale>
                                    <p:animScale>
                                      <p:cBhvr>
                                        <p:cTn id="35" dur="166" decel="50000">
                                          <p:stCondLst>
                                            <p:cond delay="1668"/>
                                          </p:stCondLst>
                                        </p:cTn>
                                        <p:tgtEl>
                                          <p:spTgt spid="26"/>
                                        </p:tgtEl>
                                      </p:cBhvr>
                                      <p:to x="100000" y="100000"/>
                                    </p:animScale>
                                    <p:animScale>
                                      <p:cBhvr>
                                        <p:cTn id="36" dur="26">
                                          <p:stCondLst>
                                            <p:cond delay="1808"/>
                                          </p:stCondLst>
                                        </p:cTn>
                                        <p:tgtEl>
                                          <p:spTgt spid="26"/>
                                        </p:tgtEl>
                                      </p:cBhvr>
                                      <p:to x="100000" y="95000"/>
                                    </p:animScale>
                                    <p:animScale>
                                      <p:cBhvr>
                                        <p:cTn id="37" dur="166" decel="50000">
                                          <p:stCondLst>
                                            <p:cond delay="1834"/>
                                          </p:stCondLst>
                                        </p:cTn>
                                        <p:tgtEl>
                                          <p:spTgt spid="26"/>
                                        </p:tgtEl>
                                      </p:cBhvr>
                                      <p:to x="100000" y="100000"/>
                                    </p:animScale>
                                  </p:childTnLst>
                                </p:cTn>
                              </p:par>
                            </p:childTnLst>
                          </p:cTn>
                        </p:par>
                        <p:par>
                          <p:cTn id="38" fill="hold">
                            <p:stCondLst>
                              <p:cond delay="4500"/>
                            </p:stCondLst>
                            <p:childTnLst>
                              <p:par>
                                <p:cTn id="39" presetID="26"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80">
                                          <p:stCondLst>
                                            <p:cond delay="0"/>
                                          </p:stCondLst>
                                        </p:cTn>
                                        <p:tgtEl>
                                          <p:spTgt spid="27"/>
                                        </p:tgtEl>
                                      </p:cBhvr>
                                    </p:animEffect>
                                    <p:anim calcmode="lin" valueType="num">
                                      <p:cBhvr>
                                        <p:cTn id="4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7" dur="26">
                                          <p:stCondLst>
                                            <p:cond delay="650"/>
                                          </p:stCondLst>
                                        </p:cTn>
                                        <p:tgtEl>
                                          <p:spTgt spid="27"/>
                                        </p:tgtEl>
                                      </p:cBhvr>
                                      <p:to x="100000" y="60000"/>
                                    </p:animScale>
                                    <p:animScale>
                                      <p:cBhvr>
                                        <p:cTn id="48" dur="166" decel="50000">
                                          <p:stCondLst>
                                            <p:cond delay="676"/>
                                          </p:stCondLst>
                                        </p:cTn>
                                        <p:tgtEl>
                                          <p:spTgt spid="27"/>
                                        </p:tgtEl>
                                      </p:cBhvr>
                                      <p:to x="100000" y="100000"/>
                                    </p:animScale>
                                    <p:animScale>
                                      <p:cBhvr>
                                        <p:cTn id="49" dur="26">
                                          <p:stCondLst>
                                            <p:cond delay="1312"/>
                                          </p:stCondLst>
                                        </p:cTn>
                                        <p:tgtEl>
                                          <p:spTgt spid="27"/>
                                        </p:tgtEl>
                                      </p:cBhvr>
                                      <p:to x="100000" y="80000"/>
                                    </p:animScale>
                                    <p:animScale>
                                      <p:cBhvr>
                                        <p:cTn id="50" dur="166" decel="50000">
                                          <p:stCondLst>
                                            <p:cond delay="1338"/>
                                          </p:stCondLst>
                                        </p:cTn>
                                        <p:tgtEl>
                                          <p:spTgt spid="27"/>
                                        </p:tgtEl>
                                      </p:cBhvr>
                                      <p:to x="100000" y="100000"/>
                                    </p:animScale>
                                    <p:animScale>
                                      <p:cBhvr>
                                        <p:cTn id="51" dur="26">
                                          <p:stCondLst>
                                            <p:cond delay="1642"/>
                                          </p:stCondLst>
                                        </p:cTn>
                                        <p:tgtEl>
                                          <p:spTgt spid="27"/>
                                        </p:tgtEl>
                                      </p:cBhvr>
                                      <p:to x="100000" y="90000"/>
                                    </p:animScale>
                                    <p:animScale>
                                      <p:cBhvr>
                                        <p:cTn id="52" dur="166" decel="50000">
                                          <p:stCondLst>
                                            <p:cond delay="1668"/>
                                          </p:stCondLst>
                                        </p:cTn>
                                        <p:tgtEl>
                                          <p:spTgt spid="27"/>
                                        </p:tgtEl>
                                      </p:cBhvr>
                                      <p:to x="100000" y="100000"/>
                                    </p:animScale>
                                    <p:animScale>
                                      <p:cBhvr>
                                        <p:cTn id="53" dur="26">
                                          <p:stCondLst>
                                            <p:cond delay="1808"/>
                                          </p:stCondLst>
                                        </p:cTn>
                                        <p:tgtEl>
                                          <p:spTgt spid="27"/>
                                        </p:tgtEl>
                                      </p:cBhvr>
                                      <p:to x="100000" y="95000"/>
                                    </p:animScale>
                                    <p:animScale>
                                      <p:cBhvr>
                                        <p:cTn id="5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solidFill>
                  <a:srgbClr val="0070C0"/>
                </a:solidFill>
                <a:latin typeface="+mj-ea"/>
                <a:ea typeface="+mj-ea"/>
              </a:rPr>
              <a:t>事例：文教</a:t>
            </a:r>
            <a:r>
              <a:rPr lang="ja-JP" altLang="en-US" sz="2800" dirty="0">
                <a:solidFill>
                  <a:srgbClr val="A5A5A5"/>
                </a:solidFill>
                <a:latin typeface="+mj-ea"/>
                <a:ea typeface="+mj-ea"/>
              </a:rPr>
              <a:t>　</a:t>
            </a:r>
            <a:r>
              <a:rPr lang="ja-JP" altLang="en-US" sz="2800" dirty="0">
                <a:latin typeface="+mj-ea"/>
                <a:ea typeface="+mj-ea"/>
              </a:rPr>
              <a:t>玉川聖学院</a:t>
            </a:r>
            <a:endParaRPr lang="ja-JP" altLang="en-US" sz="2800" dirty="0">
              <a:solidFill>
                <a:srgbClr val="0070C0"/>
              </a:solidFill>
              <a:latin typeface="+mj-ea"/>
              <a:ea typeface="+mj-ea"/>
            </a:endParaRPr>
          </a:p>
        </p:txBody>
      </p:sp>
      <p:pic>
        <p:nvPicPr>
          <p:cNvPr id="10" name="Picture 8"/>
          <p:cNvPicPr>
            <a:picLocks noChangeAspect="1"/>
          </p:cNvPicPr>
          <p:nvPr/>
        </p:nvPicPr>
        <p:blipFill rotWithShape="1">
          <a:blip r:embed="rId3">
            <a:extLst>
              <a:ext uri="{28A0092B-C50C-407E-A947-70E740481C1C}">
                <a14:useLocalDpi xmlns:a14="http://schemas.microsoft.com/office/drawing/2010/main" val="0"/>
              </a:ext>
            </a:extLst>
          </a:blip>
          <a:srcRect l="1301"/>
          <a:stretch/>
        </p:blipFill>
        <p:spPr>
          <a:xfrm>
            <a:off x="5397475" y="341898"/>
            <a:ext cx="3488724" cy="599946"/>
          </a:xfrm>
          <a:prstGeom prst="rect">
            <a:avLst/>
          </a:prstGeom>
        </p:spPr>
      </p:pic>
      <p:pic>
        <p:nvPicPr>
          <p:cNvPr id="11"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580" y="2715012"/>
            <a:ext cx="2734674" cy="1823115"/>
          </a:xfrm>
          <a:prstGeom prst="roundRect">
            <a:avLst>
              <a:gd name="adj" fmla="val 8594"/>
            </a:avLst>
          </a:prstGeom>
          <a:solidFill>
            <a:srgbClr val="FFFFFF">
              <a:shade val="85000"/>
            </a:srgbClr>
          </a:solidFill>
          <a:ln>
            <a:noFill/>
          </a:ln>
          <a:effectLst/>
        </p:spPr>
      </p:pic>
      <p:pic>
        <p:nvPicPr>
          <p:cNvPr id="12"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6571" y="1080365"/>
            <a:ext cx="2748722" cy="1857106"/>
          </a:xfrm>
          <a:prstGeom prst="roundRect">
            <a:avLst>
              <a:gd name="adj" fmla="val 8594"/>
            </a:avLst>
          </a:prstGeom>
          <a:solidFill>
            <a:srgbClr val="FFFFFF">
              <a:shade val="85000"/>
            </a:srgbClr>
          </a:solidFill>
          <a:ln>
            <a:noFill/>
          </a:ln>
          <a:effectLst/>
        </p:spPr>
      </p:pic>
      <p:sp>
        <p:nvSpPr>
          <p:cNvPr id="13" name="四角形: 角を丸くする 12"/>
          <p:cNvSpPr/>
          <p:nvPr/>
        </p:nvSpPr>
        <p:spPr>
          <a:xfrm>
            <a:off x="555036" y="2008917"/>
            <a:ext cx="4488944" cy="1800025"/>
          </a:xfrm>
          <a:prstGeom prst="roundRect">
            <a:avLst>
              <a:gd name="adj" fmla="val 6021"/>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39"/>
            <a:endParaRPr lang="en-US" altLang="ja-JP" sz="1200" dirty="0">
              <a:solidFill>
                <a:srgbClr val="FFFFFF"/>
              </a:solidFill>
              <a:latin typeface="メイリオ"/>
              <a:cs typeface="MS PGothic" charset="-128"/>
            </a:endParaRPr>
          </a:p>
        </p:txBody>
      </p:sp>
      <p:sp>
        <p:nvSpPr>
          <p:cNvPr id="4" name="吹き出し: 四角形 3"/>
          <p:cNvSpPr/>
          <p:nvPr/>
        </p:nvSpPr>
        <p:spPr>
          <a:xfrm>
            <a:off x="555035" y="1080364"/>
            <a:ext cx="4573555" cy="762272"/>
          </a:xfrm>
          <a:prstGeom prst="wedgeRectCallout">
            <a:avLst>
              <a:gd name="adj1" fmla="val -21441"/>
              <a:gd name="adj2" fmla="val 94719"/>
            </a:avLst>
          </a:prstGeom>
          <a:solidFill>
            <a:srgbClr val="36A4D7"/>
          </a:solidFill>
          <a:ln w="3810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39"/>
            <a:endParaRPr kumimoji="1" lang="ja-JP" altLang="en-US" dirty="0">
              <a:solidFill>
                <a:srgbClr val="FFFFFF"/>
              </a:solidFill>
            </a:endParaRPr>
          </a:p>
        </p:txBody>
      </p:sp>
      <p:sp>
        <p:nvSpPr>
          <p:cNvPr id="6" name="正方形/長方形 5"/>
          <p:cNvSpPr/>
          <p:nvPr/>
        </p:nvSpPr>
        <p:spPr>
          <a:xfrm>
            <a:off x="605915" y="1138420"/>
            <a:ext cx="415498" cy="646331"/>
          </a:xfrm>
          <a:prstGeom prst="rect">
            <a:avLst/>
          </a:prstGeom>
        </p:spPr>
        <p:txBody>
          <a:bodyPr wrap="none">
            <a:spAutoFit/>
          </a:bodyPr>
          <a:lstStyle/>
          <a:p>
            <a:pPr defTabSz="457039"/>
            <a:r>
              <a:rPr lang="ja-JP" altLang="en-US" dirty="0">
                <a:solidFill>
                  <a:srgbClr val="FFFFFF"/>
                </a:solidFill>
                <a:latin typeface="メイリオ"/>
              </a:rPr>
              <a:t>課</a:t>
            </a:r>
            <a:endParaRPr lang="en-US" altLang="ja-JP" dirty="0">
              <a:solidFill>
                <a:srgbClr val="FFFFFF"/>
              </a:solidFill>
              <a:latin typeface="メイリオ"/>
            </a:endParaRPr>
          </a:p>
          <a:p>
            <a:pPr defTabSz="457039"/>
            <a:r>
              <a:rPr lang="ja-JP" altLang="en-US" dirty="0">
                <a:solidFill>
                  <a:srgbClr val="FFFFFF"/>
                </a:solidFill>
                <a:latin typeface="メイリオ"/>
              </a:rPr>
              <a:t>題</a:t>
            </a:r>
          </a:p>
        </p:txBody>
      </p:sp>
      <p:sp>
        <p:nvSpPr>
          <p:cNvPr id="16" name="正方形/長方形 15"/>
          <p:cNvSpPr/>
          <p:nvPr/>
        </p:nvSpPr>
        <p:spPr>
          <a:xfrm rot="5400000">
            <a:off x="39366" y="2724264"/>
            <a:ext cx="1502334" cy="369332"/>
          </a:xfrm>
          <a:prstGeom prst="rect">
            <a:avLst/>
          </a:prstGeom>
        </p:spPr>
        <p:txBody>
          <a:bodyPr wrap="none">
            <a:spAutoFit/>
          </a:bodyPr>
          <a:lstStyle/>
          <a:p>
            <a:pPr defTabSz="457039"/>
            <a:r>
              <a:rPr lang="ja-JP" altLang="en-US" dirty="0">
                <a:solidFill>
                  <a:srgbClr val="FFFFFF"/>
                </a:solidFill>
                <a:latin typeface="メイリオ"/>
              </a:rPr>
              <a:t>ソリューション</a:t>
            </a:r>
          </a:p>
        </p:txBody>
      </p:sp>
      <p:sp>
        <p:nvSpPr>
          <p:cNvPr id="7" name="正方形/長方形 6"/>
          <p:cNvSpPr/>
          <p:nvPr/>
        </p:nvSpPr>
        <p:spPr>
          <a:xfrm>
            <a:off x="957867" y="1138419"/>
            <a:ext cx="4240298" cy="738664"/>
          </a:xfrm>
          <a:prstGeom prst="rect">
            <a:avLst/>
          </a:prstGeom>
        </p:spPr>
        <p:txBody>
          <a:bodyPr wrap="square">
            <a:spAutoFit/>
          </a:bodyPr>
          <a:lstStyle/>
          <a:p>
            <a:pPr marL="171418" indent="-171418" defTabSz="457039">
              <a:buFont typeface="Wingdings" panose="05000000000000000000" pitchFamily="2" charset="2"/>
              <a:buChar char="ü"/>
            </a:pPr>
            <a:r>
              <a:rPr lang="ja-JP" altLang="en-US" sz="1400" dirty="0">
                <a:solidFill>
                  <a:srgbClr val="FFFFFF"/>
                </a:solidFill>
                <a:latin typeface="メイリオ"/>
              </a:rPr>
              <a:t>ワイヤレスLAN の範囲を拡大する必要がある </a:t>
            </a:r>
          </a:p>
          <a:p>
            <a:pPr marL="171418" indent="-171418" defTabSz="457039">
              <a:buFont typeface="Wingdings" panose="05000000000000000000" pitchFamily="2" charset="2"/>
              <a:buChar char="ü"/>
            </a:pPr>
            <a:r>
              <a:rPr lang="ja-JP" altLang="en-US" sz="1400" dirty="0">
                <a:solidFill>
                  <a:srgbClr val="FFFFFF"/>
                </a:solidFill>
                <a:latin typeface="メイリオ"/>
              </a:rPr>
              <a:t>BYODを導入するため、 効率的なモバ</a:t>
            </a:r>
            <a:r>
              <a:rPr lang="ja-JP" altLang="en-US" sz="1400" dirty="0">
                <a:solidFill>
                  <a:srgbClr val="FFFFFF"/>
                </a:solidFill>
                <a:latin typeface="メイリオ"/>
              </a:rPr>
              <a:t>イル</a:t>
            </a:r>
            <a:r>
              <a:rPr lang="ja-JP" altLang="en-US" sz="1400" dirty="0" smtClean="0">
                <a:solidFill>
                  <a:srgbClr val="FFFFFF"/>
                </a:solidFill>
                <a:latin typeface="メイリオ"/>
              </a:rPr>
              <a:t>端末</a:t>
            </a:r>
            <a:r>
              <a:rPr lang="en-US" altLang="ja-JP" sz="1400" dirty="0" smtClean="0">
                <a:solidFill>
                  <a:srgbClr val="FFFFFF"/>
                </a:solidFill>
                <a:latin typeface="メイリオ"/>
              </a:rPr>
              <a:t/>
            </a:r>
            <a:br>
              <a:rPr lang="en-US" altLang="ja-JP" sz="1400" dirty="0" smtClean="0">
                <a:solidFill>
                  <a:srgbClr val="FFFFFF"/>
                </a:solidFill>
                <a:latin typeface="メイリオ"/>
              </a:rPr>
            </a:br>
            <a:r>
              <a:rPr lang="ja-JP" altLang="en-US" sz="1400" dirty="0" smtClean="0">
                <a:solidFill>
                  <a:srgbClr val="FFFFFF"/>
                </a:solidFill>
                <a:latin typeface="メイリオ"/>
              </a:rPr>
              <a:t>管理</a:t>
            </a:r>
            <a:r>
              <a:rPr lang="ja-JP" altLang="en-US" sz="1400" dirty="0">
                <a:solidFill>
                  <a:srgbClr val="FFFFFF"/>
                </a:solidFill>
                <a:latin typeface="メイリオ"/>
              </a:rPr>
              <a:t>が</a:t>
            </a:r>
            <a:r>
              <a:rPr lang="ja-JP" altLang="en-US" sz="1400" dirty="0">
                <a:solidFill>
                  <a:srgbClr val="FFFFFF"/>
                </a:solidFill>
                <a:latin typeface="メイリオ"/>
              </a:rPr>
              <a:t>必須 </a:t>
            </a:r>
          </a:p>
        </p:txBody>
      </p:sp>
      <p:sp>
        <p:nvSpPr>
          <p:cNvPr id="18" name="正方形/長方形 17"/>
          <p:cNvSpPr/>
          <p:nvPr/>
        </p:nvSpPr>
        <p:spPr>
          <a:xfrm>
            <a:off x="854765" y="2187581"/>
            <a:ext cx="4253947" cy="992579"/>
          </a:xfrm>
          <a:prstGeom prst="rect">
            <a:avLst/>
          </a:prstGeom>
        </p:spPr>
        <p:txBody>
          <a:bodyPr wrap="square">
            <a:spAutoFit/>
          </a:bodyPr>
          <a:lstStyle/>
          <a:p>
            <a:pPr marL="171418" indent="-171418" defTabSz="457039">
              <a:spcBef>
                <a:spcPts val="300"/>
              </a:spcBef>
              <a:buFont typeface="Wingdings" panose="05000000000000000000" pitchFamily="2" charset="2"/>
              <a:buChar char="ü"/>
            </a:pPr>
            <a:r>
              <a:rPr lang="en-US" altLang="ja-JP" sz="1400" dirty="0">
                <a:solidFill>
                  <a:srgbClr val="FFFF00"/>
                </a:solidFill>
                <a:latin typeface="メイリオ"/>
              </a:rPr>
              <a:t>Meraki</a:t>
            </a:r>
            <a:r>
              <a:rPr lang="ja-JP" altLang="en-US" sz="1400" dirty="0">
                <a:solidFill>
                  <a:srgbClr val="FFFF00"/>
                </a:solidFill>
                <a:latin typeface="メイリオ"/>
              </a:rPr>
              <a:t> フルスタック構成（アクセスポイント、スイッチ、セキュリティ）で安定したネットワーク環境を構築</a:t>
            </a:r>
          </a:p>
          <a:p>
            <a:pPr marL="234906" indent="-234906" defTabSz="457039">
              <a:spcBef>
                <a:spcPts val="300"/>
              </a:spcBef>
              <a:buFont typeface="Wingdings" charset="2"/>
              <a:buChar char="ü"/>
            </a:pPr>
            <a:r>
              <a:rPr lang="en-US" altLang="ja-JP" sz="1400" dirty="0">
                <a:solidFill>
                  <a:srgbClr val="FFFF00"/>
                </a:solidFill>
                <a:latin typeface="メイリオ"/>
              </a:rPr>
              <a:t>Systems Manager MDM</a:t>
            </a:r>
            <a:r>
              <a:rPr lang="ja-JP" altLang="en-US" sz="1400" dirty="0">
                <a:solidFill>
                  <a:srgbClr val="FFFF00"/>
                </a:solidFill>
                <a:latin typeface="メイリオ"/>
              </a:rPr>
              <a:t> </a:t>
            </a:r>
            <a:r>
              <a:rPr lang="en-US" altLang="ja-JP" sz="1400" dirty="0">
                <a:solidFill>
                  <a:srgbClr val="FFFF00"/>
                </a:solidFill>
                <a:latin typeface="メイリオ"/>
              </a:rPr>
              <a:t>(</a:t>
            </a:r>
            <a:r>
              <a:rPr lang="ja-JP" altLang="en-US" sz="1400" dirty="0">
                <a:solidFill>
                  <a:srgbClr val="FFFF00"/>
                </a:solidFill>
                <a:latin typeface="メイリオ"/>
              </a:rPr>
              <a:t>モバイル端末管理ツール</a:t>
            </a:r>
            <a:r>
              <a:rPr lang="en-US" altLang="ja-JP" sz="1400" dirty="0">
                <a:solidFill>
                  <a:srgbClr val="FFFF00"/>
                </a:solidFill>
                <a:latin typeface="メイリオ"/>
              </a:rPr>
              <a:t>) </a:t>
            </a:r>
            <a:r>
              <a:rPr lang="ja-JP" altLang="en-US" sz="1400" dirty="0">
                <a:solidFill>
                  <a:srgbClr val="FFFF00"/>
                </a:solidFill>
                <a:latin typeface="メイリオ"/>
              </a:rPr>
              <a:t>も導入し、ネットワークと一括管理</a:t>
            </a:r>
          </a:p>
        </p:txBody>
      </p:sp>
      <p:sp>
        <p:nvSpPr>
          <p:cNvPr id="19" name="四角形: 角を丸くする 18"/>
          <p:cNvSpPr/>
          <p:nvPr/>
        </p:nvSpPr>
        <p:spPr>
          <a:xfrm>
            <a:off x="1021304" y="3431024"/>
            <a:ext cx="4732175" cy="1496981"/>
          </a:xfrm>
          <a:prstGeom prst="roundRect">
            <a:avLst>
              <a:gd name="adj" fmla="val 6021"/>
            </a:avLst>
          </a:prstGeom>
          <a:solidFill>
            <a:schemeClr val="accent1"/>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39"/>
            <a:endParaRPr lang="en-US" altLang="ja-JP" sz="1200" dirty="0">
              <a:solidFill>
                <a:srgbClr val="FFFFFF"/>
              </a:solidFill>
              <a:latin typeface="メイリオ"/>
              <a:cs typeface="MS PGothic" charset="-128"/>
            </a:endParaRPr>
          </a:p>
        </p:txBody>
      </p:sp>
      <p:sp>
        <p:nvSpPr>
          <p:cNvPr id="21" name="正方形/長方形 20"/>
          <p:cNvSpPr/>
          <p:nvPr/>
        </p:nvSpPr>
        <p:spPr>
          <a:xfrm>
            <a:off x="1071298" y="3892324"/>
            <a:ext cx="494046" cy="830740"/>
          </a:xfrm>
          <a:prstGeom prst="rect">
            <a:avLst/>
          </a:prstGeom>
        </p:spPr>
        <p:txBody>
          <a:bodyPr wrap="none">
            <a:spAutoFit/>
          </a:bodyPr>
          <a:lstStyle/>
          <a:p>
            <a:pPr defTabSz="457039"/>
            <a:r>
              <a:rPr lang="ja-JP" altLang="en-US" sz="2399" b="1" dirty="0">
                <a:solidFill>
                  <a:srgbClr val="FFC000"/>
                </a:solidFill>
                <a:latin typeface="メイリオ"/>
              </a:rPr>
              <a:t>効</a:t>
            </a:r>
            <a:endParaRPr lang="en-US" altLang="ja-JP" sz="2399" b="1" dirty="0">
              <a:solidFill>
                <a:srgbClr val="FFC000"/>
              </a:solidFill>
              <a:latin typeface="メイリオ"/>
            </a:endParaRPr>
          </a:p>
          <a:p>
            <a:pPr defTabSz="457039"/>
            <a:r>
              <a:rPr lang="ja-JP" altLang="en-US" sz="2399" b="1" dirty="0">
                <a:solidFill>
                  <a:srgbClr val="FFC000"/>
                </a:solidFill>
                <a:latin typeface="メイリオ"/>
              </a:rPr>
              <a:t>果</a:t>
            </a:r>
          </a:p>
        </p:txBody>
      </p:sp>
      <p:sp>
        <p:nvSpPr>
          <p:cNvPr id="22" name="正方形/長方形 21"/>
          <p:cNvSpPr/>
          <p:nvPr/>
        </p:nvSpPr>
        <p:spPr>
          <a:xfrm>
            <a:off x="1318300" y="3544182"/>
            <a:ext cx="4461405" cy="1384995"/>
          </a:xfrm>
          <a:prstGeom prst="rect">
            <a:avLst/>
          </a:prstGeom>
        </p:spPr>
        <p:txBody>
          <a:bodyPr wrap="square">
            <a:spAutoFit/>
          </a:bodyPr>
          <a:lstStyle/>
          <a:p>
            <a:pPr marL="171418" indent="-171418" defTabSz="457039">
              <a:buFont typeface="Wingdings" panose="05000000000000000000" pitchFamily="2" charset="2"/>
              <a:buChar char="ü"/>
            </a:pPr>
            <a:r>
              <a:rPr lang="en-US" altLang="ja-JP" sz="1400" dirty="0">
                <a:solidFill>
                  <a:srgbClr val="FFFFFF"/>
                </a:solidFill>
                <a:latin typeface="メイリオ"/>
              </a:rPr>
              <a:t>Systems Manager MDM</a:t>
            </a:r>
            <a:r>
              <a:rPr lang="ja-JP" altLang="en-US" sz="1400" dirty="0">
                <a:solidFill>
                  <a:srgbClr val="FFFFFF"/>
                </a:solidFill>
                <a:latin typeface="メイリオ"/>
              </a:rPr>
              <a:t> によって、ゲーム、</a:t>
            </a:r>
            <a:r>
              <a:rPr lang="en-US" altLang="ja-JP" sz="1400" dirty="0">
                <a:solidFill>
                  <a:srgbClr val="FFFFFF"/>
                </a:solidFill>
                <a:latin typeface="メイリオ"/>
              </a:rPr>
              <a:t>SNS</a:t>
            </a:r>
            <a:r>
              <a:rPr lang="ja-JP" altLang="en-US" sz="1400" dirty="0">
                <a:solidFill>
                  <a:srgbClr val="FFFFFF"/>
                </a:solidFill>
                <a:latin typeface="メイリオ"/>
              </a:rPr>
              <a:t>等に制限をかけ、一定のルールのもと先進的な </a:t>
            </a:r>
            <a:r>
              <a:rPr lang="en-US" altLang="ja-JP" sz="1400" dirty="0" smtClean="0">
                <a:solidFill>
                  <a:srgbClr val="FFFFFF"/>
                </a:solidFill>
                <a:latin typeface="メイリオ"/>
              </a:rPr>
              <a:t>ICT</a:t>
            </a:r>
            <a:r>
              <a:rPr lang="ja-JP" altLang="en-US" sz="1400" dirty="0" smtClean="0">
                <a:solidFill>
                  <a:srgbClr val="FFFFFF"/>
                </a:solidFill>
                <a:latin typeface="メイリオ"/>
              </a:rPr>
              <a:t>教育</a:t>
            </a:r>
            <a:r>
              <a:rPr lang="ja-JP" altLang="en-US" sz="1400" dirty="0">
                <a:solidFill>
                  <a:srgbClr val="FFFFFF"/>
                </a:solidFill>
                <a:latin typeface="メイリオ"/>
              </a:rPr>
              <a:t>を実現</a:t>
            </a:r>
            <a:endParaRPr lang="en-US" altLang="ja-JP" sz="1400" dirty="0">
              <a:solidFill>
                <a:srgbClr val="FFFFFF"/>
              </a:solidFill>
              <a:latin typeface="メイリオ"/>
            </a:endParaRPr>
          </a:p>
          <a:p>
            <a:pPr marL="171418" indent="-171418" defTabSz="457039">
              <a:buFont typeface="Wingdings" panose="05000000000000000000" pitchFamily="2" charset="2"/>
              <a:buChar char="ü"/>
            </a:pPr>
            <a:endParaRPr lang="ja-JP" altLang="en-US" sz="1400" dirty="0">
              <a:solidFill>
                <a:srgbClr val="FFFFFF"/>
              </a:solidFill>
              <a:latin typeface="メイリオ"/>
            </a:endParaRPr>
          </a:p>
          <a:p>
            <a:pPr marL="171418" indent="-171418" defTabSz="457039">
              <a:buFont typeface="Wingdings" panose="05000000000000000000" pitchFamily="2" charset="2"/>
              <a:buChar char="ü"/>
            </a:pPr>
            <a:r>
              <a:rPr lang="ja-JP" altLang="en-US" sz="1400" dirty="0">
                <a:solidFill>
                  <a:srgbClr val="FFFFFF"/>
                </a:solidFill>
                <a:latin typeface="メイリオ"/>
              </a:rPr>
              <a:t>生徒と職員からは、学ぶこと、教えることが楽しくなった　という声</a:t>
            </a:r>
          </a:p>
        </p:txBody>
      </p:sp>
    </p:spTree>
    <p:extLst>
      <p:ext uri="{BB962C8B-B14F-4D97-AF65-F5344CB8AC3E}">
        <p14:creationId xmlns:p14="http://schemas.microsoft.com/office/powerpoint/2010/main" val="165696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ac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ac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accel="10000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accel="10000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accel="10000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accel="10000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ac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6" grpId="0"/>
      <p:bldP spid="16" grpId="0"/>
      <p:bldP spid="7" grpId="0"/>
      <p:bldP spid="18" grpId="0"/>
      <p:bldP spid="19" grpId="0" animBg="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89502" y="3651870"/>
            <a:ext cx="4875892" cy="992015"/>
          </a:xfrm>
          <a:prstGeom prst="roundRect">
            <a:avLst/>
          </a:prstGeom>
          <a:solidFill>
            <a:schemeClr val="bg1">
              <a:lumMod val="95000"/>
            </a:schemeClr>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a:p>
        </p:txBody>
      </p:sp>
      <p:sp>
        <p:nvSpPr>
          <p:cNvPr id="2" name="角丸四角形 1"/>
          <p:cNvSpPr/>
          <p:nvPr/>
        </p:nvSpPr>
        <p:spPr>
          <a:xfrm>
            <a:off x="89502" y="1977684"/>
            <a:ext cx="4875892" cy="1458162"/>
          </a:xfrm>
          <a:prstGeom prst="roundRect">
            <a:avLst/>
          </a:prstGeom>
          <a:solidFill>
            <a:schemeClr val="bg1">
              <a:lumMod val="95000"/>
            </a:schemeClr>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a:p>
        </p:txBody>
      </p:sp>
      <p:sp>
        <p:nvSpPr>
          <p:cNvPr id="6" name="Footer Placeholder 4"/>
          <p:cNvSpPr txBox="1">
            <a:spLocks/>
          </p:cNvSpPr>
          <p:nvPr/>
        </p:nvSpPr>
        <p:spPr>
          <a:xfrm>
            <a:off x="15113993" y="4959464"/>
            <a:ext cx="1714054" cy="171405"/>
          </a:xfrm>
          <a:prstGeom prst="rect">
            <a:avLst/>
          </a:prstGeom>
        </p:spPr>
        <p:txBody>
          <a:bodyPr lIns="68561" tIns="34280" rIns="68561" bIns="34280"/>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6459" algn="l" defTabSz="912995" rtl="0" eaLnBrk="1" latinLnBrk="0" hangingPunct="1">
              <a:defRPr sz="1900" kern="1200">
                <a:solidFill>
                  <a:schemeClr val="tx1"/>
                </a:solidFill>
                <a:latin typeface="+mn-lt"/>
                <a:ea typeface="+mn-ea"/>
                <a:cs typeface="+mn-cs"/>
              </a:defRPr>
            </a:lvl2pPr>
            <a:lvl3pPr marL="912995" algn="l" defTabSz="912995" rtl="0" eaLnBrk="1" latinLnBrk="0" hangingPunct="1">
              <a:defRPr sz="1900" kern="1200">
                <a:solidFill>
                  <a:schemeClr val="tx1"/>
                </a:solidFill>
                <a:latin typeface="+mn-lt"/>
                <a:ea typeface="+mn-ea"/>
                <a:cs typeface="+mn-cs"/>
              </a:defRPr>
            </a:lvl3pPr>
            <a:lvl4pPr marL="1369492" algn="l" defTabSz="912995" rtl="0" eaLnBrk="1" latinLnBrk="0" hangingPunct="1">
              <a:defRPr sz="1900" kern="1200">
                <a:solidFill>
                  <a:schemeClr val="tx1"/>
                </a:solidFill>
                <a:latin typeface="+mn-lt"/>
                <a:ea typeface="+mn-ea"/>
                <a:cs typeface="+mn-cs"/>
              </a:defRPr>
            </a:lvl4pPr>
            <a:lvl5pPr marL="1825989" algn="l" defTabSz="912995" rtl="0" eaLnBrk="1" latinLnBrk="0" hangingPunct="1">
              <a:defRPr sz="1900" kern="1200">
                <a:solidFill>
                  <a:schemeClr val="tx1"/>
                </a:solidFill>
                <a:latin typeface="+mn-lt"/>
                <a:ea typeface="+mn-ea"/>
                <a:cs typeface="+mn-cs"/>
              </a:defRPr>
            </a:lvl5pPr>
            <a:lvl6pPr marL="2282526" algn="l" defTabSz="912995" rtl="0" eaLnBrk="1" latinLnBrk="0" hangingPunct="1">
              <a:defRPr sz="1900" kern="1200">
                <a:solidFill>
                  <a:schemeClr val="tx1"/>
                </a:solidFill>
                <a:latin typeface="+mn-lt"/>
                <a:ea typeface="+mn-ea"/>
                <a:cs typeface="+mn-cs"/>
              </a:defRPr>
            </a:lvl6pPr>
            <a:lvl7pPr marL="2738982" algn="l" defTabSz="912995" rtl="0" eaLnBrk="1" latinLnBrk="0" hangingPunct="1">
              <a:defRPr sz="1900" kern="1200">
                <a:solidFill>
                  <a:schemeClr val="tx1"/>
                </a:solidFill>
                <a:latin typeface="+mn-lt"/>
                <a:ea typeface="+mn-ea"/>
                <a:cs typeface="+mn-cs"/>
              </a:defRPr>
            </a:lvl7pPr>
            <a:lvl8pPr marL="3195440" algn="l" defTabSz="912995" rtl="0" eaLnBrk="1" latinLnBrk="0" hangingPunct="1">
              <a:defRPr sz="1900" kern="1200">
                <a:solidFill>
                  <a:schemeClr val="tx1"/>
                </a:solidFill>
                <a:latin typeface="+mn-lt"/>
                <a:ea typeface="+mn-ea"/>
                <a:cs typeface="+mn-cs"/>
              </a:defRPr>
            </a:lvl8pPr>
            <a:lvl9pPr marL="3651899" algn="l" defTabSz="912995" rtl="0" eaLnBrk="1" latinLnBrk="0" hangingPunct="1">
              <a:defRPr sz="1900" kern="1200">
                <a:solidFill>
                  <a:schemeClr val="tx1"/>
                </a:solidFill>
                <a:latin typeface="+mn-lt"/>
                <a:ea typeface="+mn-ea"/>
                <a:cs typeface="+mn-cs"/>
              </a:defRPr>
            </a:lvl9pPr>
          </a:lstStyle>
          <a:p>
            <a:r>
              <a:rPr lang="en-US" altLang="ja-JP">
                <a:solidFill>
                  <a:srgbClr val="4D4D4C">
                    <a:tint val="75000"/>
                  </a:srgbClr>
                </a:solidFill>
                <a:latin typeface="CiscoSans ExtraLight"/>
              </a:rPr>
              <a:t>Cisco Confidential</a:t>
            </a:r>
            <a:endParaRPr lang="ja-JP" altLang="en-US" dirty="0">
              <a:solidFill>
                <a:srgbClr val="4D4D4C">
                  <a:tint val="75000"/>
                </a:srgbClr>
              </a:solidFill>
              <a:latin typeface="CiscoSans ExtraLight"/>
            </a:endParaRPr>
          </a:p>
        </p:txBody>
      </p:sp>
      <p:sp>
        <p:nvSpPr>
          <p:cNvPr id="15" name="Rectangle 14"/>
          <p:cNvSpPr/>
          <p:nvPr/>
        </p:nvSpPr>
        <p:spPr>
          <a:xfrm>
            <a:off x="1191" y="208832"/>
            <a:ext cx="3104340" cy="45231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n-US" sz="2399" dirty="0">
              <a:solidFill>
                <a:srgbClr val="FFFFFF"/>
              </a:solidFill>
              <a:ea typeface="ＭＳ Ｐゴシック"/>
            </a:endParaRPr>
          </a:p>
        </p:txBody>
      </p:sp>
      <p:sp>
        <p:nvSpPr>
          <p:cNvPr id="21" name="TextBox 20"/>
          <p:cNvSpPr txBox="1"/>
          <p:nvPr/>
        </p:nvSpPr>
        <p:spPr>
          <a:xfrm>
            <a:off x="145893" y="2024976"/>
            <a:ext cx="4792139" cy="257811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15" tIns="45707" rIns="91415" bIns="45707" rtlCol="0">
            <a:spAutoFit/>
          </a:bodyPr>
          <a:lstStyle/>
          <a:p>
            <a:pPr>
              <a:lnSpc>
                <a:spcPct val="95000"/>
              </a:lnSpc>
              <a:spcAft>
                <a:spcPts val="400"/>
              </a:spcAft>
            </a:pPr>
            <a:r>
              <a:rPr lang="ja-JP" altLang="en-US" dirty="0" smtClean="0">
                <a:solidFill>
                  <a:schemeClr val="tx1"/>
                </a:solidFill>
              </a:rPr>
              <a:t>「</a:t>
            </a:r>
            <a:r>
              <a:rPr lang="ja-JP" altLang="en-US" dirty="0">
                <a:solidFill>
                  <a:schemeClr val="tx1"/>
                </a:solidFill>
              </a:rPr>
              <a:t>認証局、デバイス管理、アカウント管理を個別に運用して、今後増えるデバイスの数や用途、利用シーンを想定すると、</a:t>
            </a:r>
            <a:r>
              <a:rPr lang="en-US" altLang="ja-JP" dirty="0">
                <a:solidFill>
                  <a:schemeClr val="tx1"/>
                </a:solidFill>
              </a:rPr>
              <a:t>Cisco ISE </a:t>
            </a:r>
            <a:r>
              <a:rPr lang="ja-JP" altLang="en-US" dirty="0">
                <a:solidFill>
                  <a:schemeClr val="tx1"/>
                </a:solidFill>
              </a:rPr>
              <a:t>でそれらの</a:t>
            </a:r>
            <a:r>
              <a:rPr lang="ja-JP" altLang="en-US" dirty="0">
                <a:solidFill>
                  <a:srgbClr val="FF0000"/>
                </a:solidFill>
              </a:rPr>
              <a:t>機能をまとめてシンプル</a:t>
            </a:r>
            <a:r>
              <a:rPr lang="ja-JP" altLang="en-US" dirty="0">
                <a:solidFill>
                  <a:schemeClr val="tx1"/>
                </a:solidFill>
              </a:rPr>
              <a:t>にしたいと考えました</a:t>
            </a:r>
            <a:r>
              <a:rPr lang="ja-JP" altLang="en-US" dirty="0" smtClean="0">
                <a:solidFill>
                  <a:schemeClr val="tx1"/>
                </a:solidFill>
              </a:rPr>
              <a:t>。」</a:t>
            </a:r>
            <a:endParaRPr lang="en-US" altLang="ja-JP" dirty="0" smtClean="0">
              <a:solidFill>
                <a:schemeClr val="tx1"/>
              </a:solidFill>
            </a:endParaRPr>
          </a:p>
          <a:p>
            <a:pPr>
              <a:lnSpc>
                <a:spcPct val="95000"/>
              </a:lnSpc>
              <a:spcAft>
                <a:spcPts val="400"/>
              </a:spcAft>
            </a:pPr>
            <a:r>
              <a:rPr lang="ja-JP" altLang="en-US" sz="1500" b="1" dirty="0">
                <a:solidFill>
                  <a:schemeClr val="tx1"/>
                </a:solidFill>
              </a:rPr>
              <a:t>医療情報課　</a:t>
            </a:r>
            <a:r>
              <a:rPr lang="ja-JP" altLang="en-US" sz="1500" b="1" dirty="0">
                <a:solidFill>
                  <a:schemeClr val="tx1"/>
                </a:solidFill>
              </a:rPr>
              <a:t>伊藤氏</a:t>
            </a:r>
            <a:endParaRPr lang="en-US" altLang="ja-JP" sz="1500" b="1" dirty="0">
              <a:solidFill>
                <a:schemeClr val="tx1"/>
              </a:solidFill>
            </a:endParaRPr>
          </a:p>
          <a:p>
            <a:pPr>
              <a:lnSpc>
                <a:spcPct val="95000"/>
              </a:lnSpc>
              <a:spcAft>
                <a:spcPts val="400"/>
              </a:spcAft>
            </a:pPr>
            <a:endParaRPr lang="en-US" altLang="ja-JP" dirty="0">
              <a:solidFill>
                <a:schemeClr val="tx1"/>
              </a:solidFill>
            </a:endParaRPr>
          </a:p>
          <a:p>
            <a:pPr>
              <a:lnSpc>
                <a:spcPct val="95000"/>
              </a:lnSpc>
              <a:spcAft>
                <a:spcPts val="400"/>
              </a:spcAft>
            </a:pPr>
            <a:r>
              <a:rPr lang="ja-JP" altLang="en-US" dirty="0" smtClean="0">
                <a:solidFill>
                  <a:schemeClr val="tx1"/>
                </a:solidFill>
              </a:rPr>
              <a:t>「</a:t>
            </a:r>
            <a:r>
              <a:rPr lang="en-US" altLang="ja-JP" dirty="0" smtClean="0">
                <a:solidFill>
                  <a:schemeClr val="tx1"/>
                </a:solidFill>
              </a:rPr>
              <a:t>Cisco </a:t>
            </a:r>
            <a:r>
              <a:rPr lang="en-US" altLang="ja-JP" dirty="0">
                <a:solidFill>
                  <a:schemeClr val="tx1"/>
                </a:solidFill>
              </a:rPr>
              <a:t>ISE </a:t>
            </a:r>
            <a:r>
              <a:rPr lang="ja-JP" altLang="en-US" dirty="0">
                <a:solidFill>
                  <a:schemeClr val="tx1"/>
                </a:solidFill>
              </a:rPr>
              <a:t>が入ったことで</a:t>
            </a:r>
            <a:r>
              <a:rPr lang="ja-JP" altLang="en-US" dirty="0">
                <a:solidFill>
                  <a:srgbClr val="FF0000"/>
                </a:solidFill>
              </a:rPr>
              <a:t>ユーザの見える化ができるように</a:t>
            </a:r>
            <a:r>
              <a:rPr lang="ja-JP" altLang="en-US" dirty="0" smtClean="0">
                <a:solidFill>
                  <a:srgbClr val="FF0000"/>
                </a:solidFill>
              </a:rPr>
              <a:t>なりました</a:t>
            </a:r>
            <a:r>
              <a:rPr lang="ja-JP" altLang="en-US" dirty="0" smtClean="0">
                <a:solidFill>
                  <a:schemeClr val="tx1"/>
                </a:solidFill>
              </a:rPr>
              <a:t>」</a:t>
            </a:r>
            <a:endParaRPr lang="en-US" altLang="ja-JP" dirty="0" smtClean="0">
              <a:solidFill>
                <a:schemeClr val="tx1"/>
              </a:solidFill>
            </a:endParaRPr>
          </a:p>
          <a:p>
            <a:pPr>
              <a:lnSpc>
                <a:spcPct val="95000"/>
              </a:lnSpc>
              <a:spcAft>
                <a:spcPts val="400"/>
              </a:spcAft>
            </a:pPr>
            <a:r>
              <a:rPr lang="ja-JP" altLang="en-US" sz="1500" b="1" dirty="0">
                <a:solidFill>
                  <a:schemeClr val="tx1"/>
                </a:solidFill>
              </a:rPr>
              <a:t>医療情報課　蓑輪</a:t>
            </a:r>
            <a:r>
              <a:rPr lang="ja-JP" altLang="en-US" sz="1500" b="1" dirty="0">
                <a:solidFill>
                  <a:schemeClr val="tx1"/>
                </a:solidFill>
              </a:rPr>
              <a:t>氏</a:t>
            </a:r>
            <a:endParaRPr lang="ja-JP" altLang="en-US" sz="1500" dirty="0">
              <a:solidFill>
                <a:schemeClr val="tx1"/>
              </a:solidFill>
              <a:latin typeface="Arial"/>
              <a:ea typeface="ＭＳ Ｐゴシック"/>
            </a:endParaRPr>
          </a:p>
        </p:txBody>
      </p:sp>
      <p:sp>
        <p:nvSpPr>
          <p:cNvPr id="23" name="TextBox 22"/>
          <p:cNvSpPr txBox="1"/>
          <p:nvPr/>
        </p:nvSpPr>
        <p:spPr>
          <a:xfrm>
            <a:off x="160069" y="893098"/>
            <a:ext cx="4738133" cy="881754"/>
          </a:xfrm>
          <a:prstGeom prst="rect">
            <a:avLst/>
          </a:prstGeom>
          <a:noFill/>
        </p:spPr>
        <p:txBody>
          <a:bodyPr wrap="square" lIns="91415" tIns="45707" rIns="91415" bIns="45707" rtlCol="0">
            <a:spAutoFit/>
          </a:bodyPr>
          <a:lstStyle/>
          <a:p>
            <a:pPr>
              <a:lnSpc>
                <a:spcPct val="95000"/>
              </a:lnSpc>
              <a:spcAft>
                <a:spcPts val="600"/>
              </a:spcAft>
            </a:pPr>
            <a:r>
              <a:rPr lang="ja-JP" altLang="en-US" dirty="0">
                <a:ea typeface="ＭＳ Ｐゴシック"/>
              </a:rPr>
              <a:t>多様化するデバイスの安全な活用に不可欠な認証基盤</a:t>
            </a:r>
            <a:r>
              <a:rPr lang="ja-JP" altLang="en-US" dirty="0" smtClean="0">
                <a:ea typeface="ＭＳ Ｐゴシック"/>
              </a:rPr>
              <a:t>を</a:t>
            </a:r>
            <a:r>
              <a:rPr lang="en-US" altLang="ja-JP" dirty="0" smtClean="0">
                <a:ea typeface="ＭＳ Ｐゴシック"/>
              </a:rPr>
              <a:t>Cisco </a:t>
            </a:r>
            <a:r>
              <a:rPr lang="en-US" altLang="ja-JP" dirty="0">
                <a:ea typeface="ＭＳ Ｐゴシック"/>
              </a:rPr>
              <a:t>Identity Services Engine</a:t>
            </a:r>
            <a:r>
              <a:rPr lang="ja-JP" altLang="en-US" dirty="0">
                <a:ea typeface="ＭＳ Ｐゴシック"/>
              </a:rPr>
              <a:t>（</a:t>
            </a:r>
            <a:r>
              <a:rPr lang="en-US" altLang="ja-JP" dirty="0">
                <a:ea typeface="ＭＳ Ｐゴシック"/>
              </a:rPr>
              <a:t>Cisco ISE</a:t>
            </a:r>
            <a:r>
              <a:rPr lang="ja-JP" altLang="en-US" dirty="0">
                <a:ea typeface="ＭＳ Ｐゴシック"/>
              </a:rPr>
              <a:t>）で</a:t>
            </a:r>
            <a:r>
              <a:rPr lang="ja-JP" altLang="en-US" dirty="0" smtClean="0">
                <a:ea typeface="ＭＳ Ｐゴシック"/>
              </a:rPr>
              <a:t>構築</a:t>
            </a:r>
            <a:endParaRPr lang="ja-JP" altLang="en-US" dirty="0">
              <a:ea typeface="ＭＳ Ｐゴシック"/>
            </a:endParaRPr>
          </a:p>
        </p:txBody>
      </p:sp>
      <p:sp>
        <p:nvSpPr>
          <p:cNvPr id="12" name="TextBox 11"/>
          <p:cNvSpPr txBox="1"/>
          <p:nvPr/>
        </p:nvSpPr>
        <p:spPr>
          <a:xfrm>
            <a:off x="39019" y="152903"/>
            <a:ext cx="3996444" cy="574746"/>
          </a:xfrm>
          <a:prstGeom prst="rect">
            <a:avLst/>
          </a:prstGeom>
          <a:noFill/>
        </p:spPr>
        <p:txBody>
          <a:bodyPr wrap="square" lIns="91415" tIns="45707" rIns="91415" bIns="45707" rtlCol="0">
            <a:spAutoFit/>
          </a:bodyPr>
          <a:lstStyle/>
          <a:p>
            <a:pPr algn="ctr">
              <a:lnSpc>
                <a:spcPct val="95000"/>
              </a:lnSpc>
            </a:pPr>
            <a:r>
              <a:rPr lang="ja-JP" altLang="en-US" sz="3300" b="1" spc="-50" dirty="0">
                <a:latin typeface="Arial"/>
                <a:ea typeface="ＭＳ Ｐゴシック"/>
              </a:rPr>
              <a:t>福井県済生会病院</a:t>
            </a:r>
            <a:endParaRPr lang="ja-JP" altLang="en-US" sz="3300" b="1" spc="-50" dirty="0">
              <a:latin typeface="Arial"/>
              <a:ea typeface="ＭＳ Ｐゴシック"/>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547" y="681394"/>
            <a:ext cx="3879824" cy="4137923"/>
          </a:xfrm>
          <a:prstGeom prst="rect">
            <a:avLst/>
          </a:prstGeom>
        </p:spPr>
      </p:pic>
    </p:spTree>
    <p:extLst>
      <p:ext uri="{BB962C8B-B14F-4D97-AF65-F5344CB8AC3E}">
        <p14:creationId xmlns:p14="http://schemas.microsoft.com/office/powerpoint/2010/main" val="331951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235625"/>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sp>
        <p:nvSpPr>
          <p:cNvPr id="5" name="Rectangle 4"/>
          <p:cNvSpPr/>
          <p:nvPr/>
        </p:nvSpPr>
        <p:spPr>
          <a:xfrm>
            <a:off x="293886" y="4245955"/>
            <a:ext cx="963693" cy="646315"/>
          </a:xfrm>
          <a:prstGeom prst="rect">
            <a:avLst/>
          </a:prstGeom>
        </p:spPr>
        <p:txBody>
          <a:bodyPr wrap="none" lIns="91424" tIns="45712" rIns="91424" bIns="45712">
            <a:spAutoFit/>
          </a:bodyPr>
          <a:lstStyle/>
          <a:p>
            <a:pPr algn="ctr"/>
            <a:r>
              <a:rPr lang="en-US" spc="-50" dirty="0">
                <a:solidFill>
                  <a:schemeClr val="bg1"/>
                </a:solidFill>
                <a:latin typeface="ＭＳ Ｐゴシック"/>
                <a:ea typeface="ＭＳ Ｐゴシック"/>
                <a:cs typeface="ＭＳ Ｐゴシック"/>
              </a:rPr>
              <a:t>Elastic</a:t>
            </a:r>
          </a:p>
          <a:p>
            <a:pPr algn="ctr"/>
            <a:r>
              <a:rPr lang="en-US" spc="-50" dirty="0">
                <a:solidFill>
                  <a:schemeClr val="bg1"/>
                </a:solidFill>
                <a:latin typeface="ＭＳ Ｐゴシック"/>
                <a:ea typeface="ＭＳ Ｐゴシック"/>
                <a:cs typeface="ＭＳ Ｐゴシック"/>
              </a:rPr>
              <a:t>Services</a:t>
            </a:r>
            <a:endParaRPr lang="en-US" dirty="0">
              <a:latin typeface="ＭＳ Ｐゴシック"/>
              <a:ea typeface="ＭＳ Ｐゴシック"/>
              <a:cs typeface="ＭＳ Ｐゴシック"/>
            </a:endParaRPr>
          </a:p>
        </p:txBody>
      </p:sp>
      <p:sp>
        <p:nvSpPr>
          <p:cNvPr id="11" name="TextBox 10"/>
          <p:cNvSpPr txBox="1"/>
          <p:nvPr/>
        </p:nvSpPr>
        <p:spPr>
          <a:xfrm>
            <a:off x="1979712" y="3920391"/>
            <a:ext cx="6627674" cy="865605"/>
          </a:xfrm>
          <a:prstGeom prst="rect">
            <a:avLst/>
          </a:prstGeom>
          <a:noFill/>
        </p:spPr>
        <p:txBody>
          <a:bodyPr wrap="square" lIns="91424" tIns="45712" rIns="91424" bIns="45712" rtlCol="0">
            <a:spAutoFit/>
          </a:bodyPr>
          <a:lstStyle/>
          <a:p>
            <a:pPr algn="ctr"/>
            <a:r>
              <a:rPr lang="ja-JP" altLang="en-US" sz="3225" b="1" dirty="0">
                <a:solidFill>
                  <a:srgbClr val="FFFF00"/>
                </a:solidFill>
                <a:latin typeface="ＭＳ Ｐゴシック"/>
                <a:ea typeface="ＭＳ Ｐゴシック"/>
                <a:cs typeface="ＭＳ Ｐゴシック"/>
              </a:rPr>
              <a:t>ネットワーク</a:t>
            </a:r>
            <a:r>
              <a:rPr lang="ja-JP" altLang="en-US" sz="3225" b="1" dirty="0">
                <a:solidFill>
                  <a:srgbClr val="FFFF00"/>
                </a:solidFill>
                <a:latin typeface="ＭＳ Ｐゴシック"/>
                <a:ea typeface="ＭＳ Ｐゴシック"/>
                <a:cs typeface="ＭＳ Ｐゴシック"/>
              </a:rPr>
              <a:t>機能仮想化</a:t>
            </a:r>
            <a:endParaRPr lang="en-US" b="1" dirty="0" smtClean="0">
              <a:solidFill>
                <a:srgbClr val="FFFF00"/>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を オンデマンド</a:t>
            </a:r>
            <a:r>
              <a:rPr lang="ja-JP" altLang="en-US" dirty="0" smtClean="0">
                <a:solidFill>
                  <a:schemeClr val="bg1"/>
                </a:solidFill>
                <a:latin typeface="ＭＳ Ｐゴシック"/>
                <a:ea typeface="ＭＳ Ｐゴシック"/>
                <a:cs typeface="ＭＳ Ｐゴシック"/>
              </a:rPr>
              <a:t>で実現</a:t>
            </a:r>
            <a:r>
              <a:rPr lang="ja-JP" altLang="en-US" dirty="0" smtClean="0">
                <a:solidFill>
                  <a:schemeClr val="bg1"/>
                </a:solidFill>
                <a:latin typeface="ＭＳ Ｐゴシック"/>
                <a:ea typeface="ＭＳ Ｐゴシック"/>
                <a:cs typeface="ＭＳ Ｐゴシック"/>
              </a:rPr>
              <a:t>し ネットワーク</a:t>
            </a:r>
            <a:r>
              <a:rPr lang="ja-JP" altLang="en-US" dirty="0" smtClean="0">
                <a:solidFill>
                  <a:schemeClr val="bg1"/>
                </a:solidFill>
                <a:latin typeface="ＭＳ Ｐゴシック"/>
                <a:ea typeface="ＭＳ Ｐゴシック"/>
                <a:cs typeface="ＭＳ Ｐゴシック"/>
              </a:rPr>
              <a:t>のニーズに素早く対応</a:t>
            </a:r>
            <a:endParaRPr lang="en-US" dirty="0">
              <a:solidFill>
                <a:schemeClr val="bg1"/>
              </a:solidFill>
              <a:latin typeface="ＭＳ Ｐゴシック"/>
              <a:ea typeface="ＭＳ Ｐゴシック"/>
              <a:cs typeface="ＭＳ Ｐゴシック"/>
            </a:endParaRPr>
          </a:p>
        </p:txBody>
      </p:sp>
      <p:grpSp>
        <p:nvGrpSpPr>
          <p:cNvPr id="12" name="Group 11"/>
          <p:cNvGrpSpPr>
            <a:grpSpLocks noChangeAspect="1"/>
          </p:cNvGrpSpPr>
          <p:nvPr/>
        </p:nvGrpSpPr>
        <p:grpSpPr>
          <a:xfrm>
            <a:off x="610633" y="3714751"/>
            <a:ext cx="401371" cy="477869"/>
            <a:chOff x="3593364" y="3503119"/>
            <a:chExt cx="175807" cy="226530"/>
          </a:xfrm>
        </p:grpSpPr>
        <p:sp>
          <p:nvSpPr>
            <p:cNvPr id="13" name="Freeform 5"/>
            <p:cNvSpPr>
              <a:spLocks/>
            </p:cNvSpPr>
            <p:nvPr/>
          </p:nvSpPr>
          <p:spPr bwMode="auto">
            <a:xfrm>
              <a:off x="3663209" y="3503119"/>
              <a:ext cx="18324" cy="17793"/>
            </a:xfrm>
            <a:custGeom>
              <a:avLst/>
              <a:gdLst>
                <a:gd name="T0" fmla="*/ 29 w 29"/>
                <a:gd name="T1" fmla="*/ 0 h 28"/>
                <a:gd name="T2" fmla="*/ 29 w 29"/>
                <a:gd name="T3" fmla="*/ 28 h 28"/>
                <a:gd name="T4" fmla="*/ 0 w 29"/>
                <a:gd name="T5" fmla="*/ 28 h 28"/>
                <a:gd name="T6" fmla="*/ 0 w 29"/>
                <a:gd name="T7" fmla="*/ 0 h 28"/>
                <a:gd name="T8" fmla="*/ 29 w 29"/>
                <a:gd name="T9" fmla="*/ 0 h 28"/>
              </a:gdLst>
              <a:ahLst/>
              <a:cxnLst>
                <a:cxn ang="0">
                  <a:pos x="T0" y="T1"/>
                </a:cxn>
                <a:cxn ang="0">
                  <a:pos x="T2" y="T3"/>
                </a:cxn>
                <a:cxn ang="0">
                  <a:pos x="T4" y="T5"/>
                </a:cxn>
                <a:cxn ang="0">
                  <a:pos x="T6" y="T7"/>
                </a:cxn>
                <a:cxn ang="0">
                  <a:pos x="T8" y="T9"/>
                </a:cxn>
              </a:cxnLst>
              <a:rect l="0" t="0" r="r" b="b"/>
              <a:pathLst>
                <a:path w="29" h="28">
                  <a:moveTo>
                    <a:pt x="29" y="0"/>
                  </a:moveTo>
                  <a:cubicBezTo>
                    <a:pt x="29" y="9"/>
                    <a:pt x="29" y="18"/>
                    <a:pt x="29" y="28"/>
                  </a:cubicBezTo>
                  <a:cubicBezTo>
                    <a:pt x="20" y="28"/>
                    <a:pt x="11" y="28"/>
                    <a:pt x="0" y="28"/>
                  </a:cubicBezTo>
                  <a:cubicBezTo>
                    <a:pt x="0" y="19"/>
                    <a:pt x="0" y="10"/>
                    <a:pt x="0" y="0"/>
                  </a:cubicBezTo>
                  <a:cubicBezTo>
                    <a:pt x="10" y="0"/>
                    <a:pt x="20" y="0"/>
                    <a:pt x="29"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4" name="Freeform 6"/>
            <p:cNvSpPr>
              <a:spLocks/>
            </p:cNvSpPr>
            <p:nvPr/>
          </p:nvSpPr>
          <p:spPr bwMode="auto">
            <a:xfrm>
              <a:off x="3699857" y="3583586"/>
              <a:ext cx="33727" cy="32931"/>
            </a:xfrm>
            <a:custGeom>
              <a:avLst/>
              <a:gdLst>
                <a:gd name="T0" fmla="*/ 0 w 53"/>
                <a:gd name="T1" fmla="*/ 0 h 52"/>
                <a:gd name="T2" fmla="*/ 53 w 53"/>
                <a:gd name="T3" fmla="*/ 0 h 52"/>
                <a:gd name="T4" fmla="*/ 53 w 53"/>
                <a:gd name="T5" fmla="*/ 52 h 52"/>
                <a:gd name="T6" fmla="*/ 0 w 53"/>
                <a:gd name="T7" fmla="*/ 52 h 52"/>
                <a:gd name="T8" fmla="*/ 0 w 53"/>
                <a:gd name="T9" fmla="*/ 0 h 52"/>
              </a:gdLst>
              <a:ahLst/>
              <a:cxnLst>
                <a:cxn ang="0">
                  <a:pos x="T0" y="T1"/>
                </a:cxn>
                <a:cxn ang="0">
                  <a:pos x="T2" y="T3"/>
                </a:cxn>
                <a:cxn ang="0">
                  <a:pos x="T4" y="T5"/>
                </a:cxn>
                <a:cxn ang="0">
                  <a:pos x="T6" y="T7"/>
                </a:cxn>
                <a:cxn ang="0">
                  <a:pos x="T8" y="T9"/>
                </a:cxn>
              </a:cxnLst>
              <a:rect l="0" t="0" r="r" b="b"/>
              <a:pathLst>
                <a:path w="53" h="52">
                  <a:moveTo>
                    <a:pt x="0" y="0"/>
                  </a:moveTo>
                  <a:cubicBezTo>
                    <a:pt x="18" y="0"/>
                    <a:pt x="35" y="0"/>
                    <a:pt x="53" y="0"/>
                  </a:cubicBezTo>
                  <a:cubicBezTo>
                    <a:pt x="53" y="17"/>
                    <a:pt x="53" y="34"/>
                    <a:pt x="53" y="52"/>
                  </a:cubicBezTo>
                  <a:cubicBezTo>
                    <a:pt x="35" y="52"/>
                    <a:pt x="18" y="52"/>
                    <a:pt x="0" y="52"/>
                  </a:cubicBezTo>
                  <a:cubicBezTo>
                    <a:pt x="0" y="34"/>
                    <a:pt x="0" y="18"/>
                    <a:pt x="0"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5" name="Freeform 7"/>
            <p:cNvSpPr>
              <a:spLocks/>
            </p:cNvSpPr>
            <p:nvPr/>
          </p:nvSpPr>
          <p:spPr bwMode="auto">
            <a:xfrm>
              <a:off x="3632668" y="3553843"/>
              <a:ext cx="29213" cy="27088"/>
            </a:xfrm>
            <a:custGeom>
              <a:avLst/>
              <a:gdLst>
                <a:gd name="T0" fmla="*/ 46 w 46"/>
                <a:gd name="T1" fmla="*/ 0 h 43"/>
                <a:gd name="T2" fmla="*/ 46 w 46"/>
                <a:gd name="T3" fmla="*/ 43 h 43"/>
                <a:gd name="T4" fmla="*/ 0 w 46"/>
                <a:gd name="T5" fmla="*/ 43 h 43"/>
                <a:gd name="T6" fmla="*/ 0 w 46"/>
                <a:gd name="T7" fmla="*/ 0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46" y="15"/>
                    <a:pt x="46" y="28"/>
                    <a:pt x="46" y="43"/>
                  </a:cubicBezTo>
                  <a:cubicBezTo>
                    <a:pt x="31" y="43"/>
                    <a:pt x="16" y="43"/>
                    <a:pt x="0" y="43"/>
                  </a:cubicBezTo>
                  <a:cubicBezTo>
                    <a:pt x="0" y="30"/>
                    <a:pt x="0" y="16"/>
                    <a:pt x="0" y="0"/>
                  </a:cubicBezTo>
                  <a:cubicBezTo>
                    <a:pt x="14" y="0"/>
                    <a:pt x="29" y="0"/>
                    <a:pt x="4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6" name="Freeform 8"/>
            <p:cNvSpPr>
              <a:spLocks/>
            </p:cNvSpPr>
            <p:nvPr/>
          </p:nvSpPr>
          <p:spPr bwMode="auto">
            <a:xfrm>
              <a:off x="3734913" y="3521709"/>
              <a:ext cx="22839" cy="22573"/>
            </a:xfrm>
            <a:custGeom>
              <a:avLst/>
              <a:gdLst>
                <a:gd name="T0" fmla="*/ 36 w 36"/>
                <a:gd name="T1" fmla="*/ 0 h 36"/>
                <a:gd name="T2" fmla="*/ 36 w 36"/>
                <a:gd name="T3" fmla="*/ 36 h 36"/>
                <a:gd name="T4" fmla="*/ 0 w 36"/>
                <a:gd name="T5" fmla="*/ 36 h 36"/>
                <a:gd name="T6" fmla="*/ 0 w 36"/>
                <a:gd name="T7" fmla="*/ 0 h 36"/>
                <a:gd name="T8" fmla="*/ 36 w 36"/>
                <a:gd name="T9" fmla="*/ 0 h 36"/>
              </a:gdLst>
              <a:ahLst/>
              <a:cxnLst>
                <a:cxn ang="0">
                  <a:pos x="T0" y="T1"/>
                </a:cxn>
                <a:cxn ang="0">
                  <a:pos x="T2" y="T3"/>
                </a:cxn>
                <a:cxn ang="0">
                  <a:pos x="T4" y="T5"/>
                </a:cxn>
                <a:cxn ang="0">
                  <a:pos x="T6" y="T7"/>
                </a:cxn>
                <a:cxn ang="0">
                  <a:pos x="T8" y="T9"/>
                </a:cxn>
              </a:cxnLst>
              <a:rect l="0" t="0" r="r" b="b"/>
              <a:pathLst>
                <a:path w="36" h="36">
                  <a:moveTo>
                    <a:pt x="36" y="0"/>
                  </a:moveTo>
                  <a:cubicBezTo>
                    <a:pt x="36" y="13"/>
                    <a:pt x="36" y="24"/>
                    <a:pt x="36" y="36"/>
                  </a:cubicBezTo>
                  <a:cubicBezTo>
                    <a:pt x="24" y="36"/>
                    <a:pt x="13" y="36"/>
                    <a:pt x="0" y="36"/>
                  </a:cubicBezTo>
                  <a:cubicBezTo>
                    <a:pt x="0" y="24"/>
                    <a:pt x="0" y="13"/>
                    <a:pt x="0" y="0"/>
                  </a:cubicBezTo>
                  <a:cubicBezTo>
                    <a:pt x="12" y="0"/>
                    <a:pt x="23" y="0"/>
                    <a:pt x="3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7" name="Freeform 9"/>
            <p:cNvSpPr>
              <a:spLocks/>
            </p:cNvSpPr>
            <p:nvPr/>
          </p:nvSpPr>
          <p:spPr bwMode="auto">
            <a:xfrm>
              <a:off x="3685251" y="3540564"/>
              <a:ext cx="22839" cy="22839"/>
            </a:xfrm>
            <a:custGeom>
              <a:avLst/>
              <a:gdLst>
                <a:gd name="T0" fmla="*/ 0 w 36"/>
                <a:gd name="T1" fmla="*/ 0 h 36"/>
                <a:gd name="T2" fmla="*/ 36 w 36"/>
                <a:gd name="T3" fmla="*/ 0 h 36"/>
                <a:gd name="T4" fmla="*/ 36 w 36"/>
                <a:gd name="T5" fmla="*/ 36 h 36"/>
                <a:gd name="T6" fmla="*/ 0 w 36"/>
                <a:gd name="T7" fmla="*/ 36 h 36"/>
                <a:gd name="T8" fmla="*/ 0 w 36"/>
                <a:gd name="T9" fmla="*/ 0 h 36"/>
              </a:gdLst>
              <a:ahLst/>
              <a:cxnLst>
                <a:cxn ang="0">
                  <a:pos x="T0" y="T1"/>
                </a:cxn>
                <a:cxn ang="0">
                  <a:pos x="T2" y="T3"/>
                </a:cxn>
                <a:cxn ang="0">
                  <a:pos x="T4" y="T5"/>
                </a:cxn>
                <a:cxn ang="0">
                  <a:pos x="T6" y="T7"/>
                </a:cxn>
                <a:cxn ang="0">
                  <a:pos x="T8" y="T9"/>
                </a:cxn>
              </a:cxnLst>
              <a:rect l="0" t="0" r="r" b="b"/>
              <a:pathLst>
                <a:path w="36" h="36">
                  <a:moveTo>
                    <a:pt x="0" y="0"/>
                  </a:moveTo>
                  <a:cubicBezTo>
                    <a:pt x="13" y="0"/>
                    <a:pt x="24" y="0"/>
                    <a:pt x="36" y="0"/>
                  </a:cubicBezTo>
                  <a:cubicBezTo>
                    <a:pt x="36" y="12"/>
                    <a:pt x="36" y="24"/>
                    <a:pt x="36" y="36"/>
                  </a:cubicBezTo>
                  <a:cubicBezTo>
                    <a:pt x="24" y="36"/>
                    <a:pt x="13" y="36"/>
                    <a:pt x="0" y="36"/>
                  </a:cubicBezTo>
                  <a:cubicBezTo>
                    <a:pt x="0" y="25"/>
                    <a:pt x="0" y="13"/>
                    <a:pt x="0"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8" name="Freeform 10"/>
            <p:cNvSpPr>
              <a:spLocks/>
            </p:cNvSpPr>
            <p:nvPr/>
          </p:nvSpPr>
          <p:spPr bwMode="auto">
            <a:xfrm>
              <a:off x="3601597" y="3519053"/>
              <a:ext cx="20980" cy="20183"/>
            </a:xfrm>
            <a:custGeom>
              <a:avLst/>
              <a:gdLst>
                <a:gd name="T0" fmla="*/ 0 w 33"/>
                <a:gd name="T1" fmla="*/ 32 h 32"/>
                <a:gd name="T2" fmla="*/ 0 w 33"/>
                <a:gd name="T3" fmla="*/ 0 h 32"/>
                <a:gd name="T4" fmla="*/ 33 w 33"/>
                <a:gd name="T5" fmla="*/ 0 h 32"/>
                <a:gd name="T6" fmla="*/ 33 w 33"/>
                <a:gd name="T7" fmla="*/ 32 h 32"/>
                <a:gd name="T8" fmla="*/ 0 w 33"/>
                <a:gd name="T9" fmla="*/ 32 h 32"/>
              </a:gdLst>
              <a:ahLst/>
              <a:cxnLst>
                <a:cxn ang="0">
                  <a:pos x="T0" y="T1"/>
                </a:cxn>
                <a:cxn ang="0">
                  <a:pos x="T2" y="T3"/>
                </a:cxn>
                <a:cxn ang="0">
                  <a:pos x="T4" y="T5"/>
                </a:cxn>
                <a:cxn ang="0">
                  <a:pos x="T6" y="T7"/>
                </a:cxn>
                <a:cxn ang="0">
                  <a:pos x="T8" y="T9"/>
                </a:cxn>
              </a:cxnLst>
              <a:rect l="0" t="0" r="r" b="b"/>
              <a:pathLst>
                <a:path w="33" h="32">
                  <a:moveTo>
                    <a:pt x="0" y="32"/>
                  </a:moveTo>
                  <a:cubicBezTo>
                    <a:pt x="0" y="21"/>
                    <a:pt x="0" y="11"/>
                    <a:pt x="0" y="0"/>
                  </a:cubicBezTo>
                  <a:cubicBezTo>
                    <a:pt x="11" y="0"/>
                    <a:pt x="22" y="0"/>
                    <a:pt x="33" y="0"/>
                  </a:cubicBezTo>
                  <a:cubicBezTo>
                    <a:pt x="33" y="11"/>
                    <a:pt x="33" y="21"/>
                    <a:pt x="33" y="32"/>
                  </a:cubicBezTo>
                  <a:cubicBezTo>
                    <a:pt x="22" y="32"/>
                    <a:pt x="12" y="32"/>
                    <a:pt x="0" y="32"/>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sp>
          <p:nvSpPr>
            <p:cNvPr id="19" name="Freeform 11"/>
            <p:cNvSpPr>
              <a:spLocks/>
            </p:cNvSpPr>
            <p:nvPr/>
          </p:nvSpPr>
          <p:spPr bwMode="auto">
            <a:xfrm>
              <a:off x="3593364" y="3589960"/>
              <a:ext cx="175807" cy="139689"/>
            </a:xfrm>
            <a:custGeom>
              <a:avLst/>
              <a:gdLst>
                <a:gd name="T0" fmla="*/ 221 w 277"/>
                <a:gd name="T1" fmla="*/ 56 h 221"/>
                <a:gd name="T2" fmla="*/ 221 w 277"/>
                <a:gd name="T3" fmla="*/ 110 h 221"/>
                <a:gd name="T4" fmla="*/ 221 w 277"/>
                <a:gd name="T5" fmla="*/ 111 h 221"/>
                <a:gd name="T6" fmla="*/ 111 w 277"/>
                <a:gd name="T7" fmla="*/ 111 h 221"/>
                <a:gd name="T8" fmla="*/ 111 w 277"/>
                <a:gd name="T9" fmla="*/ 56 h 221"/>
                <a:gd name="T10" fmla="*/ 57 w 277"/>
                <a:gd name="T11" fmla="*/ 56 h 221"/>
                <a:gd name="T12" fmla="*/ 57 w 277"/>
                <a:gd name="T13" fmla="*/ 45 h 221"/>
                <a:gd name="T14" fmla="*/ 57 w 277"/>
                <a:gd name="T15" fmla="*/ 0 h 221"/>
                <a:gd name="T16" fmla="*/ 2 w 277"/>
                <a:gd name="T17" fmla="*/ 0 h 221"/>
                <a:gd name="T18" fmla="*/ 3 w 277"/>
                <a:gd name="T19" fmla="*/ 190 h 221"/>
                <a:gd name="T20" fmla="*/ 24 w 277"/>
                <a:gd name="T21" fmla="*/ 215 h 221"/>
                <a:gd name="T22" fmla="*/ 56 w 277"/>
                <a:gd name="T23" fmla="*/ 221 h 221"/>
                <a:gd name="T24" fmla="*/ 222 w 277"/>
                <a:gd name="T25" fmla="*/ 221 h 221"/>
                <a:gd name="T26" fmla="*/ 254 w 277"/>
                <a:gd name="T27" fmla="*/ 215 h 221"/>
                <a:gd name="T28" fmla="*/ 271 w 277"/>
                <a:gd name="T29" fmla="*/ 200 h 221"/>
                <a:gd name="T30" fmla="*/ 277 w 277"/>
                <a:gd name="T31" fmla="*/ 177 h 221"/>
                <a:gd name="T32" fmla="*/ 277 w 277"/>
                <a:gd name="T33" fmla="*/ 56 h 221"/>
                <a:gd name="T34" fmla="*/ 221 w 277"/>
                <a:gd name="T35" fmla="*/ 5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221">
                  <a:moveTo>
                    <a:pt x="221" y="56"/>
                  </a:moveTo>
                  <a:cubicBezTo>
                    <a:pt x="221" y="110"/>
                    <a:pt x="221" y="110"/>
                    <a:pt x="221" y="110"/>
                  </a:cubicBezTo>
                  <a:cubicBezTo>
                    <a:pt x="221" y="111"/>
                    <a:pt x="221" y="111"/>
                    <a:pt x="221" y="111"/>
                  </a:cubicBezTo>
                  <a:cubicBezTo>
                    <a:pt x="111" y="111"/>
                    <a:pt x="111" y="111"/>
                    <a:pt x="111" y="111"/>
                  </a:cubicBezTo>
                  <a:cubicBezTo>
                    <a:pt x="111" y="56"/>
                    <a:pt x="111" y="56"/>
                    <a:pt x="111" y="56"/>
                  </a:cubicBezTo>
                  <a:cubicBezTo>
                    <a:pt x="92" y="56"/>
                    <a:pt x="76" y="56"/>
                    <a:pt x="57" y="56"/>
                  </a:cubicBezTo>
                  <a:cubicBezTo>
                    <a:pt x="57" y="52"/>
                    <a:pt x="57" y="48"/>
                    <a:pt x="57" y="45"/>
                  </a:cubicBezTo>
                  <a:cubicBezTo>
                    <a:pt x="57" y="30"/>
                    <a:pt x="57" y="16"/>
                    <a:pt x="57" y="0"/>
                  </a:cubicBezTo>
                  <a:cubicBezTo>
                    <a:pt x="37" y="0"/>
                    <a:pt x="19" y="0"/>
                    <a:pt x="2" y="0"/>
                  </a:cubicBezTo>
                  <a:cubicBezTo>
                    <a:pt x="2" y="0"/>
                    <a:pt x="0" y="181"/>
                    <a:pt x="3" y="190"/>
                  </a:cubicBezTo>
                  <a:cubicBezTo>
                    <a:pt x="6" y="201"/>
                    <a:pt x="14" y="209"/>
                    <a:pt x="24" y="215"/>
                  </a:cubicBezTo>
                  <a:cubicBezTo>
                    <a:pt x="34" y="220"/>
                    <a:pt x="45" y="221"/>
                    <a:pt x="56" y="221"/>
                  </a:cubicBezTo>
                  <a:cubicBezTo>
                    <a:pt x="56" y="221"/>
                    <a:pt x="222" y="221"/>
                    <a:pt x="222" y="221"/>
                  </a:cubicBezTo>
                  <a:cubicBezTo>
                    <a:pt x="233" y="221"/>
                    <a:pt x="244" y="219"/>
                    <a:pt x="254" y="215"/>
                  </a:cubicBezTo>
                  <a:cubicBezTo>
                    <a:pt x="261" y="211"/>
                    <a:pt x="267" y="206"/>
                    <a:pt x="271" y="200"/>
                  </a:cubicBezTo>
                  <a:cubicBezTo>
                    <a:pt x="276" y="193"/>
                    <a:pt x="277" y="186"/>
                    <a:pt x="277" y="177"/>
                  </a:cubicBezTo>
                  <a:cubicBezTo>
                    <a:pt x="276" y="172"/>
                    <a:pt x="277" y="56"/>
                    <a:pt x="277" y="56"/>
                  </a:cubicBezTo>
                  <a:lnTo>
                    <a:pt x="221" y="5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srgbClr val="676767">
                    <a:lumMod val="75000"/>
                  </a:srgbClr>
                </a:solidFill>
                <a:latin typeface="ＭＳ Ｐゴシック"/>
                <a:ea typeface="ＭＳ Ｐゴシック"/>
                <a:cs typeface="ＭＳ Ｐゴシック"/>
              </a:endParaRPr>
            </a:p>
          </p:txBody>
        </p:sp>
      </p:grpSp>
      <p:grpSp>
        <p:nvGrpSpPr>
          <p:cNvPr id="48" name="図形グループ 47"/>
          <p:cNvGrpSpPr/>
          <p:nvPr/>
        </p:nvGrpSpPr>
        <p:grpSpPr>
          <a:xfrm>
            <a:off x="6121423" y="411510"/>
            <a:ext cx="3257111" cy="2694324"/>
            <a:chOff x="8160309" y="548680"/>
            <a:chExt cx="4342815" cy="3592432"/>
          </a:xfrm>
        </p:grpSpPr>
        <p:sp>
          <p:nvSpPr>
            <p:cNvPr id="21" name="Donut 14"/>
            <p:cNvSpPr/>
            <p:nvPr/>
          </p:nvSpPr>
          <p:spPr>
            <a:xfrm flipV="1">
              <a:off x="9046740" y="2052880"/>
              <a:ext cx="1941141" cy="2088232"/>
            </a:xfrm>
            <a:custGeom>
              <a:avLst/>
              <a:gdLst/>
              <a:ahLst/>
              <a:cxnLst/>
              <a:rect l="l" t="t" r="r" b="b"/>
              <a:pathLst>
                <a:path w="2106214" h="2632666">
                  <a:moveTo>
                    <a:pt x="1047497" y="1847849"/>
                  </a:moveTo>
                  <a:cubicBezTo>
                    <a:pt x="1327425" y="1846714"/>
                    <a:pt x="1585052" y="1694922"/>
                    <a:pt x="1721703" y="1450612"/>
                  </a:cubicBezTo>
                  <a:cubicBezTo>
                    <a:pt x="1858354" y="1206302"/>
                    <a:pt x="1852853" y="907334"/>
                    <a:pt x="1707307" y="668216"/>
                  </a:cubicBezTo>
                  <a:lnTo>
                    <a:pt x="1044350" y="1071744"/>
                  </a:lnTo>
                  <a:close/>
                  <a:moveTo>
                    <a:pt x="1053106" y="1900865"/>
                  </a:moveTo>
                  <a:cubicBezTo>
                    <a:pt x="600377" y="1900865"/>
                    <a:pt x="233368" y="1527583"/>
                    <a:pt x="233368" y="1067117"/>
                  </a:cubicBezTo>
                  <a:cubicBezTo>
                    <a:pt x="233368" y="606651"/>
                    <a:pt x="600377" y="233369"/>
                    <a:pt x="1053106" y="233369"/>
                  </a:cubicBezTo>
                  <a:cubicBezTo>
                    <a:pt x="1505835" y="233369"/>
                    <a:pt x="1872844" y="606651"/>
                    <a:pt x="1872844" y="1067117"/>
                  </a:cubicBezTo>
                  <a:cubicBezTo>
                    <a:pt x="1872844" y="1527583"/>
                    <a:pt x="1505835" y="1900865"/>
                    <a:pt x="1053106" y="1900865"/>
                  </a:cubicBezTo>
                  <a:close/>
                  <a:moveTo>
                    <a:pt x="1053107" y="2134234"/>
                  </a:moveTo>
                  <a:cubicBezTo>
                    <a:pt x="1634722" y="2134234"/>
                    <a:pt x="2106214" y="1656469"/>
                    <a:pt x="2106214" y="1067117"/>
                  </a:cubicBezTo>
                  <a:cubicBezTo>
                    <a:pt x="2106214" y="477765"/>
                    <a:pt x="1634722" y="0"/>
                    <a:pt x="1053107" y="0"/>
                  </a:cubicBezTo>
                  <a:cubicBezTo>
                    <a:pt x="471492" y="0"/>
                    <a:pt x="0" y="477765"/>
                    <a:pt x="0" y="1067117"/>
                  </a:cubicBezTo>
                  <a:cubicBezTo>
                    <a:pt x="0" y="1656469"/>
                    <a:pt x="471492" y="2134234"/>
                    <a:pt x="1053107" y="2134234"/>
                  </a:cubicBezTo>
                  <a:close/>
                  <a:moveTo>
                    <a:pt x="910720" y="2330850"/>
                  </a:moveTo>
                  <a:lnTo>
                    <a:pt x="1210188" y="2330850"/>
                  </a:lnTo>
                  <a:cubicBezTo>
                    <a:pt x="1235873" y="2330850"/>
                    <a:pt x="1256694" y="2310029"/>
                    <a:pt x="1256694" y="2284344"/>
                  </a:cubicBezTo>
                  <a:lnTo>
                    <a:pt x="1256694" y="2155401"/>
                  </a:lnTo>
                  <a:lnTo>
                    <a:pt x="1176141" y="2167859"/>
                  </a:lnTo>
                  <a:cubicBezTo>
                    <a:pt x="1138104" y="2171773"/>
                    <a:pt x="1099510" y="2173778"/>
                    <a:pt x="1060454" y="2173778"/>
                  </a:cubicBezTo>
                  <a:cubicBezTo>
                    <a:pt x="1021398" y="2173778"/>
                    <a:pt x="982804" y="2171773"/>
                    <a:pt x="944767" y="2167859"/>
                  </a:cubicBezTo>
                  <a:lnTo>
                    <a:pt x="864214" y="2155401"/>
                  </a:lnTo>
                  <a:lnTo>
                    <a:pt x="864214" y="2284344"/>
                  </a:lnTo>
                  <a:cubicBezTo>
                    <a:pt x="864214" y="2310029"/>
                    <a:pt x="885035" y="2330850"/>
                    <a:pt x="910720" y="2330850"/>
                  </a:cubicBezTo>
                  <a:close/>
                  <a:moveTo>
                    <a:pt x="1060454" y="2632666"/>
                  </a:moveTo>
                  <a:cubicBezTo>
                    <a:pt x="1168834" y="2632666"/>
                    <a:pt x="1256694" y="2544807"/>
                    <a:pt x="1256694" y="2436426"/>
                  </a:cubicBezTo>
                  <a:cubicBezTo>
                    <a:pt x="1256694" y="2422879"/>
                    <a:pt x="1255322" y="2409652"/>
                    <a:pt x="1252707" y="2396877"/>
                  </a:cubicBezTo>
                  <a:lnTo>
                    <a:pt x="1244935" y="2371841"/>
                  </a:lnTo>
                  <a:lnTo>
                    <a:pt x="1156931" y="2371841"/>
                  </a:lnTo>
                  <a:lnTo>
                    <a:pt x="1169436" y="2390387"/>
                  </a:lnTo>
                  <a:cubicBezTo>
                    <a:pt x="1175421" y="2404538"/>
                    <a:pt x="1178731" y="2420096"/>
                    <a:pt x="1178731" y="2436426"/>
                  </a:cubicBezTo>
                  <a:cubicBezTo>
                    <a:pt x="1178731" y="2501749"/>
                    <a:pt x="1125776" y="2554703"/>
                    <a:pt x="1060453" y="2554703"/>
                  </a:cubicBezTo>
                  <a:cubicBezTo>
                    <a:pt x="995131" y="2554703"/>
                    <a:pt x="942176" y="2501749"/>
                    <a:pt x="942176" y="2436426"/>
                  </a:cubicBezTo>
                  <a:cubicBezTo>
                    <a:pt x="942176" y="2420096"/>
                    <a:pt x="945486" y="2404538"/>
                    <a:pt x="951471" y="2390387"/>
                  </a:cubicBezTo>
                  <a:lnTo>
                    <a:pt x="963975" y="2371841"/>
                  </a:lnTo>
                  <a:lnTo>
                    <a:pt x="875973" y="2371841"/>
                  </a:lnTo>
                  <a:lnTo>
                    <a:pt x="868201" y="2396877"/>
                  </a:lnTo>
                  <a:cubicBezTo>
                    <a:pt x="865587" y="2409652"/>
                    <a:pt x="864214" y="2422879"/>
                    <a:pt x="864214" y="2436426"/>
                  </a:cubicBezTo>
                  <a:cubicBezTo>
                    <a:pt x="864214" y="2544807"/>
                    <a:pt x="952074" y="2632666"/>
                    <a:pt x="1060454" y="2632666"/>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2" name="テキスト ボックス 21"/>
            <p:cNvSpPr txBox="1"/>
            <p:nvPr/>
          </p:nvSpPr>
          <p:spPr>
            <a:xfrm>
              <a:off x="8160309" y="548680"/>
              <a:ext cx="4342815" cy="1046440"/>
            </a:xfrm>
            <a:prstGeom prst="rect">
              <a:avLst/>
            </a:prstGeom>
            <a:noFill/>
          </p:spPr>
          <p:txBody>
            <a:bodyPr wrap="square" rtlCol="0">
              <a:spAutoFit/>
            </a:bodyPr>
            <a:lstStyle/>
            <a:p>
              <a:r>
                <a:rPr kumimoji="1" lang="ja-JP" altLang="en-US" sz="4500" dirty="0">
                  <a:solidFill>
                    <a:schemeClr val="bg1"/>
                  </a:solidFill>
                </a:rPr>
                <a:t>数分で完了</a:t>
              </a:r>
              <a:endParaRPr kumimoji="1" lang="en-US" altLang="ja-JP" sz="4050" dirty="0">
                <a:solidFill>
                  <a:schemeClr val="bg1"/>
                </a:solidFill>
              </a:endParaRPr>
            </a:p>
          </p:txBody>
        </p:sp>
      </p:grpSp>
      <p:sp>
        <p:nvSpPr>
          <p:cNvPr id="27" name="右矢印 26"/>
          <p:cNvSpPr/>
          <p:nvPr/>
        </p:nvSpPr>
        <p:spPr>
          <a:xfrm>
            <a:off x="2558323" y="617081"/>
            <a:ext cx="557384" cy="486054"/>
          </a:xfrm>
          <a:prstGeom prst="rightArrow">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sz="2100"/>
          </a:p>
        </p:txBody>
      </p:sp>
      <p:sp>
        <p:nvSpPr>
          <p:cNvPr id="28" name="右矢印 27"/>
          <p:cNvSpPr/>
          <p:nvPr/>
        </p:nvSpPr>
        <p:spPr>
          <a:xfrm>
            <a:off x="5355000" y="598298"/>
            <a:ext cx="557384" cy="486054"/>
          </a:xfrm>
          <a:prstGeom prst="rightArrow">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sz="2100"/>
          </a:p>
        </p:txBody>
      </p:sp>
      <p:grpSp>
        <p:nvGrpSpPr>
          <p:cNvPr id="10" name="図形グループ 9"/>
          <p:cNvGrpSpPr/>
          <p:nvPr/>
        </p:nvGrpSpPr>
        <p:grpSpPr>
          <a:xfrm>
            <a:off x="3797857" y="410731"/>
            <a:ext cx="2340317" cy="2354774"/>
            <a:chOff x="4846198" y="547641"/>
            <a:chExt cx="3120422" cy="3139698"/>
          </a:xfrm>
        </p:grpSpPr>
        <p:sp>
          <p:nvSpPr>
            <p:cNvPr id="26" name="テキスト ボックス 25"/>
            <p:cNvSpPr txBox="1"/>
            <p:nvPr/>
          </p:nvSpPr>
          <p:spPr>
            <a:xfrm>
              <a:off x="4846198" y="547641"/>
              <a:ext cx="2393775" cy="1138773"/>
            </a:xfrm>
            <a:prstGeom prst="rect">
              <a:avLst/>
            </a:prstGeom>
            <a:noFill/>
          </p:spPr>
          <p:txBody>
            <a:bodyPr wrap="square" rtlCol="0">
              <a:spAutoFit/>
            </a:bodyPr>
            <a:lstStyle/>
            <a:p>
              <a:r>
                <a:rPr kumimoji="1" lang="ja-JP" altLang="en-US" sz="4950" dirty="0">
                  <a:solidFill>
                    <a:schemeClr val="bg1"/>
                  </a:solidFill>
                </a:rPr>
                <a:t>適用</a:t>
              </a:r>
              <a:endParaRPr kumimoji="1" lang="en-US" altLang="ja-JP" sz="4500" dirty="0">
                <a:solidFill>
                  <a:schemeClr val="bg1"/>
                </a:solidFill>
              </a:endParaRPr>
            </a:p>
          </p:txBody>
        </p:sp>
        <p:grpSp>
          <p:nvGrpSpPr>
            <p:cNvPr id="8" name="図形グループ 7"/>
            <p:cNvGrpSpPr/>
            <p:nvPr/>
          </p:nvGrpSpPr>
          <p:grpSpPr>
            <a:xfrm>
              <a:off x="4986085" y="1959508"/>
              <a:ext cx="2980535" cy="1727831"/>
              <a:chOff x="4986085" y="1959508"/>
              <a:chExt cx="2980535" cy="1727831"/>
            </a:xfrm>
          </p:grpSpPr>
          <p:sp>
            <p:nvSpPr>
              <p:cNvPr id="37" name="テキスト ボックス 36"/>
              <p:cNvSpPr txBox="1"/>
              <p:nvPr/>
            </p:nvSpPr>
            <p:spPr>
              <a:xfrm>
                <a:off x="5575171" y="1988840"/>
                <a:ext cx="2391449" cy="1698499"/>
              </a:xfrm>
              <a:prstGeom prst="rect">
                <a:avLst/>
              </a:prstGeom>
              <a:noFill/>
            </p:spPr>
            <p:txBody>
              <a:bodyPr wrap="square" rtlCol="0">
                <a:spAutoFit/>
              </a:bodyPr>
              <a:lstStyle/>
              <a:p>
                <a:pPr>
                  <a:lnSpc>
                    <a:spcPct val="150000"/>
                  </a:lnSpc>
                </a:pP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Cisco</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 </a:t>
                </a: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ISR</a:t>
                </a:r>
              </a:p>
              <a:p>
                <a:pPr>
                  <a:lnSpc>
                    <a:spcPct val="150000"/>
                  </a:lnSpc>
                </a:pP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Cisco</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 </a:t>
                </a: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UCS</a:t>
                </a:r>
              </a:p>
              <a:p>
                <a:pPr>
                  <a:lnSpc>
                    <a:spcPct val="150000"/>
                  </a:lnSpc>
                </a:pP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x86</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サーバ</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p:txBody>
          </p:sp>
          <p:sp>
            <p:nvSpPr>
              <p:cNvPr id="38" name="正方形/長方形 37"/>
              <p:cNvSpPr/>
              <p:nvPr/>
            </p:nvSpPr>
            <p:spPr>
              <a:xfrm>
                <a:off x="5103811" y="2189353"/>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39" name="正方形/長方形 38"/>
              <p:cNvSpPr/>
              <p:nvPr/>
            </p:nvSpPr>
            <p:spPr>
              <a:xfrm>
                <a:off x="5086300" y="2765417"/>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40" name="正方形/長方形 39"/>
              <p:cNvSpPr/>
              <p:nvPr/>
            </p:nvSpPr>
            <p:spPr>
              <a:xfrm>
                <a:off x="5103811" y="3269473"/>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6" name="テキスト ボックス 5"/>
              <p:cNvSpPr txBox="1"/>
              <p:nvPr/>
            </p:nvSpPr>
            <p:spPr>
              <a:xfrm>
                <a:off x="4986085" y="1959508"/>
                <a:ext cx="589086" cy="677108"/>
              </a:xfrm>
              <a:prstGeom prst="rect">
                <a:avLst/>
              </a:prstGeom>
              <a:noFill/>
            </p:spPr>
            <p:txBody>
              <a:bodyPr wrap="square" rtlCol="0">
                <a:spAutoFit/>
              </a:bodyPr>
              <a:lstStyle/>
              <a:p>
                <a:r>
                  <a:rPr kumimoji="1" lang="ja-JP" altLang="en-US" sz="2700">
                    <a:solidFill>
                      <a:srgbClr val="C00000"/>
                    </a:solidFill>
                  </a:rPr>
                  <a:t>✔</a:t>
                </a:r>
                <a:endParaRPr kumimoji="1" lang="ja-JP" altLang="en-US" sz="2700" dirty="0">
                  <a:solidFill>
                    <a:srgbClr val="C00000"/>
                  </a:solidFill>
                </a:endParaRPr>
              </a:p>
            </p:txBody>
          </p:sp>
        </p:grpSp>
      </p:grpSp>
      <p:grpSp>
        <p:nvGrpSpPr>
          <p:cNvPr id="9" name="図形グループ 8"/>
          <p:cNvGrpSpPr/>
          <p:nvPr/>
        </p:nvGrpSpPr>
        <p:grpSpPr>
          <a:xfrm>
            <a:off x="318153" y="433700"/>
            <a:ext cx="3360268" cy="2806542"/>
            <a:chOff x="422615" y="578267"/>
            <a:chExt cx="4480357" cy="3742056"/>
          </a:xfrm>
        </p:grpSpPr>
        <p:sp>
          <p:nvSpPr>
            <p:cNvPr id="25" name="テキスト ボックス 24"/>
            <p:cNvSpPr txBox="1"/>
            <p:nvPr/>
          </p:nvSpPr>
          <p:spPr>
            <a:xfrm>
              <a:off x="868055" y="578267"/>
              <a:ext cx="2393774" cy="1138773"/>
            </a:xfrm>
            <a:prstGeom prst="rect">
              <a:avLst/>
            </a:prstGeom>
            <a:noFill/>
          </p:spPr>
          <p:txBody>
            <a:bodyPr wrap="square" rtlCol="0">
              <a:spAutoFit/>
            </a:bodyPr>
            <a:lstStyle/>
            <a:p>
              <a:r>
                <a:rPr kumimoji="1" lang="ja-JP" altLang="en-US" sz="4950" dirty="0">
                  <a:solidFill>
                    <a:schemeClr val="bg1"/>
                  </a:solidFill>
                </a:rPr>
                <a:t>選択</a:t>
              </a:r>
              <a:endParaRPr kumimoji="1" lang="en-US" altLang="ja-JP" sz="4500" dirty="0">
                <a:solidFill>
                  <a:schemeClr val="bg1"/>
                </a:solidFill>
              </a:endParaRPr>
            </a:p>
          </p:txBody>
        </p:sp>
        <p:grpSp>
          <p:nvGrpSpPr>
            <p:cNvPr id="7" name="図形グループ 6"/>
            <p:cNvGrpSpPr/>
            <p:nvPr/>
          </p:nvGrpSpPr>
          <p:grpSpPr>
            <a:xfrm>
              <a:off x="422615" y="1987770"/>
              <a:ext cx="4480357" cy="2332553"/>
              <a:chOff x="422615" y="1987770"/>
              <a:chExt cx="4480357" cy="2332553"/>
            </a:xfrm>
          </p:grpSpPr>
          <p:sp>
            <p:nvSpPr>
              <p:cNvPr id="2" name="テキスト ボックス 1"/>
              <p:cNvSpPr txBox="1"/>
              <p:nvPr/>
            </p:nvSpPr>
            <p:spPr>
              <a:xfrm>
                <a:off x="1021156" y="2002765"/>
                <a:ext cx="3881816" cy="2252497"/>
              </a:xfrm>
              <a:prstGeom prst="rect">
                <a:avLst/>
              </a:prstGeom>
              <a:noFill/>
            </p:spPr>
            <p:txBody>
              <a:bodyPr wrap="square" rtlCol="0">
                <a:spAutoFit/>
              </a:bodyPr>
              <a:lstStyle/>
              <a:p>
                <a:pPr>
                  <a:lnSpc>
                    <a:spcPct val="150000"/>
                  </a:lnSpc>
                </a:pP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仮想ルータ</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a:lnSpc>
                    <a:spcPct val="150000"/>
                  </a:lnSpc>
                </a:pP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仮想ファイアウォール</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a:lnSpc>
                    <a:spcPct val="150000"/>
                  </a:lnSpc>
                </a:pP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仮想無線</a:t>
                </a: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LAN</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コントローラ</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a:lnSpc>
                    <a:spcPct val="150000"/>
                  </a:lnSpc>
                </a:pP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仮想</a:t>
                </a:r>
                <a:r>
                  <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rPr>
                  <a:t>WAN</a:t>
                </a:r>
                <a:r>
                  <a:rPr kumimoji="1"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高速化</a:t>
                </a:r>
                <a:endParaRPr kumimoji="1"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p:txBody>
          </p:sp>
          <p:sp>
            <p:nvSpPr>
              <p:cNvPr id="4" name="正方形/長方形 3"/>
              <p:cNvSpPr/>
              <p:nvPr/>
            </p:nvSpPr>
            <p:spPr>
              <a:xfrm>
                <a:off x="549796" y="2203278"/>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29" name="正方形/長方形 28"/>
              <p:cNvSpPr/>
              <p:nvPr/>
            </p:nvSpPr>
            <p:spPr>
              <a:xfrm>
                <a:off x="532285" y="2779342"/>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30" name="正方形/長方形 29"/>
              <p:cNvSpPr/>
              <p:nvPr/>
            </p:nvSpPr>
            <p:spPr>
              <a:xfrm>
                <a:off x="549796" y="3283398"/>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31" name="正方形/長方形 30"/>
              <p:cNvSpPr/>
              <p:nvPr/>
            </p:nvSpPr>
            <p:spPr>
              <a:xfrm>
                <a:off x="549796" y="3859462"/>
                <a:ext cx="305543" cy="289618"/>
              </a:xfrm>
              <a:prstGeom prst="rect">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sp>
            <p:nvSpPr>
              <p:cNvPr id="45" name="テキスト ボックス 44"/>
              <p:cNvSpPr txBox="1"/>
              <p:nvPr/>
            </p:nvSpPr>
            <p:spPr>
              <a:xfrm>
                <a:off x="432070" y="1987770"/>
                <a:ext cx="589087" cy="677108"/>
              </a:xfrm>
              <a:prstGeom prst="rect">
                <a:avLst/>
              </a:prstGeom>
              <a:noFill/>
            </p:spPr>
            <p:txBody>
              <a:bodyPr wrap="square" rtlCol="0">
                <a:spAutoFit/>
              </a:bodyPr>
              <a:lstStyle/>
              <a:p>
                <a:r>
                  <a:rPr kumimoji="1" lang="ja-JP" altLang="en-US" sz="2700">
                    <a:solidFill>
                      <a:srgbClr val="C00000"/>
                    </a:solidFill>
                  </a:rPr>
                  <a:t>✔</a:t>
                </a:r>
                <a:endParaRPr kumimoji="1" lang="ja-JP" altLang="en-US" sz="2700" dirty="0">
                  <a:solidFill>
                    <a:srgbClr val="C00000"/>
                  </a:solidFill>
                </a:endParaRPr>
              </a:p>
            </p:txBody>
          </p:sp>
          <p:sp>
            <p:nvSpPr>
              <p:cNvPr id="46" name="テキスト ボックス 45"/>
              <p:cNvSpPr txBox="1"/>
              <p:nvPr/>
            </p:nvSpPr>
            <p:spPr>
              <a:xfrm>
                <a:off x="422615" y="2564010"/>
                <a:ext cx="589087" cy="677108"/>
              </a:xfrm>
              <a:prstGeom prst="rect">
                <a:avLst/>
              </a:prstGeom>
              <a:noFill/>
            </p:spPr>
            <p:txBody>
              <a:bodyPr wrap="square" rtlCol="0">
                <a:spAutoFit/>
              </a:bodyPr>
              <a:lstStyle/>
              <a:p>
                <a:r>
                  <a:rPr kumimoji="1" lang="ja-JP" altLang="en-US" sz="2700">
                    <a:solidFill>
                      <a:srgbClr val="C00000"/>
                    </a:solidFill>
                  </a:rPr>
                  <a:t>✔</a:t>
                </a:r>
                <a:endParaRPr kumimoji="1" lang="ja-JP" altLang="en-US" sz="2700" dirty="0">
                  <a:solidFill>
                    <a:srgbClr val="C00000"/>
                  </a:solidFill>
                </a:endParaRPr>
              </a:p>
            </p:txBody>
          </p:sp>
          <p:sp>
            <p:nvSpPr>
              <p:cNvPr id="47" name="テキスト ボックス 46"/>
              <p:cNvSpPr txBox="1"/>
              <p:nvPr/>
            </p:nvSpPr>
            <p:spPr>
              <a:xfrm>
                <a:off x="425379" y="3643215"/>
                <a:ext cx="589087" cy="677108"/>
              </a:xfrm>
              <a:prstGeom prst="rect">
                <a:avLst/>
              </a:prstGeom>
              <a:noFill/>
            </p:spPr>
            <p:txBody>
              <a:bodyPr wrap="square" rtlCol="0">
                <a:spAutoFit/>
              </a:bodyPr>
              <a:lstStyle/>
              <a:p>
                <a:r>
                  <a:rPr kumimoji="1" lang="ja-JP" altLang="en-US" sz="2700">
                    <a:solidFill>
                      <a:srgbClr val="C00000"/>
                    </a:solidFill>
                  </a:rPr>
                  <a:t>✔</a:t>
                </a:r>
                <a:endParaRPr kumimoji="1" lang="ja-JP" altLang="en-US" sz="2700" dirty="0">
                  <a:solidFill>
                    <a:srgbClr val="C00000"/>
                  </a:solidFill>
                </a:endParaRPr>
              </a:p>
            </p:txBody>
          </p:sp>
        </p:grpSp>
      </p:grpSp>
    </p:spTree>
    <p:extLst>
      <p:ext uri="{BB962C8B-B14F-4D97-AF65-F5344CB8AC3E}">
        <p14:creationId xmlns:p14="http://schemas.microsoft.com/office/powerpoint/2010/main" val="392935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1000"/>
                                        <p:tgtEl>
                                          <p:spTgt spid="10"/>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3000"/>
                            </p:stCondLst>
                            <p:childTnLst>
                              <p:par>
                                <p:cTn id="21" presetID="3" presetClass="entr" presetSubtype="1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linds(horizontal)">
                                      <p:cBhvr>
                                        <p:cTn id="23"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0"/>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sp>
        <p:nvSpPr>
          <p:cNvPr id="8" name="Rectangle 7"/>
          <p:cNvSpPr/>
          <p:nvPr/>
        </p:nvSpPr>
        <p:spPr>
          <a:xfrm>
            <a:off x="1796923" y="4431933"/>
            <a:ext cx="939649" cy="369316"/>
          </a:xfrm>
          <a:prstGeom prst="rect">
            <a:avLst/>
          </a:prstGeom>
        </p:spPr>
        <p:txBody>
          <a:bodyPr wrap="none" lIns="91424" tIns="45712" rIns="91424" bIns="45712">
            <a:spAutoFit/>
          </a:bodyPr>
          <a:lstStyle/>
          <a:p>
            <a:pPr algn="ctr"/>
            <a:r>
              <a:rPr lang="en-US" spc="-50" dirty="0">
                <a:solidFill>
                  <a:schemeClr val="bg1"/>
                </a:solidFill>
                <a:latin typeface="ＭＳ Ｐゴシック"/>
                <a:ea typeface="ＭＳ Ｐゴシック"/>
                <a:cs typeface="ＭＳ Ｐゴシック"/>
              </a:rPr>
              <a:t>Security</a:t>
            </a:r>
            <a:endParaRPr lang="en-US" dirty="0">
              <a:latin typeface="ＭＳ Ｐゴシック"/>
              <a:ea typeface="ＭＳ Ｐゴシック"/>
              <a:cs typeface="ＭＳ Ｐゴシック"/>
            </a:endParaRPr>
          </a:p>
        </p:txBody>
      </p:sp>
      <p:sp>
        <p:nvSpPr>
          <p:cNvPr id="9" name="Freeform 89"/>
          <p:cNvSpPr>
            <a:spLocks noEditPoints="1"/>
          </p:cNvSpPr>
          <p:nvPr/>
        </p:nvSpPr>
        <p:spPr bwMode="auto">
          <a:xfrm>
            <a:off x="1999430" y="3943351"/>
            <a:ext cx="453448" cy="541286"/>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FFFFFF"/>
          </a:solidFill>
          <a:ln>
            <a:noFill/>
          </a:ln>
          <a:effectLst/>
        </p:spPr>
        <p:txBody>
          <a:bodyPr vert="horz" wrap="square" lIns="91424" tIns="45712" rIns="91424" bIns="45712" numCol="1" anchor="t" anchorCtr="0" compatLnSpc="1">
            <a:prstTxWarp prst="textNoShape">
              <a:avLst/>
            </a:prstTxWarp>
          </a:bodyPr>
          <a:lstStyle/>
          <a:p>
            <a:endParaRPr lang="en-US" dirty="0">
              <a:solidFill>
                <a:srgbClr val="2C2C2C"/>
              </a:solidFill>
              <a:latin typeface="ＭＳ Ｐゴシック"/>
              <a:ea typeface="ＭＳ Ｐゴシック"/>
              <a:cs typeface="ＭＳ Ｐゴシック"/>
            </a:endParaRPr>
          </a:p>
        </p:txBody>
      </p:sp>
      <p:sp>
        <p:nvSpPr>
          <p:cNvPr id="10" name="Rectangle 9"/>
          <p:cNvSpPr/>
          <p:nvPr/>
        </p:nvSpPr>
        <p:spPr>
          <a:xfrm>
            <a:off x="265417" y="4420264"/>
            <a:ext cx="1423755" cy="369316"/>
          </a:xfrm>
          <a:prstGeom prst="rect">
            <a:avLst/>
          </a:prstGeom>
        </p:spPr>
        <p:txBody>
          <a:bodyPr wrap="none" lIns="91424" tIns="45712" rIns="91424" bIns="45712">
            <a:spAutoFit/>
          </a:bodyPr>
          <a:lstStyle/>
          <a:p>
            <a:pPr algn="ctr"/>
            <a:r>
              <a:rPr lang="en-US" spc="-50" dirty="0">
                <a:solidFill>
                  <a:schemeClr val="bg1"/>
                </a:solidFill>
                <a:latin typeface="ＭＳ Ｐゴシック"/>
                <a:ea typeface="ＭＳ Ｐゴシック"/>
                <a:cs typeface="ＭＳ Ｐゴシック"/>
              </a:rPr>
              <a:t>Segmentation</a:t>
            </a:r>
            <a:endParaRPr lang="en-US" dirty="0">
              <a:latin typeface="ＭＳ Ｐゴシック"/>
              <a:ea typeface="ＭＳ Ｐゴシック"/>
              <a:cs typeface="ＭＳ Ｐゴシック"/>
            </a:endParaRPr>
          </a:p>
        </p:txBody>
      </p:sp>
      <p:sp>
        <p:nvSpPr>
          <p:cNvPr id="11" name="Freeform 29"/>
          <p:cNvSpPr>
            <a:spLocks noChangeAspect="1" noEditPoints="1"/>
          </p:cNvSpPr>
          <p:nvPr/>
        </p:nvSpPr>
        <p:spPr bwMode="auto">
          <a:xfrm>
            <a:off x="305912" y="4065156"/>
            <a:ext cx="457081" cy="355108"/>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bg1"/>
          </a:solidFill>
          <a:ln>
            <a:noFill/>
          </a:ln>
          <a:effectLst/>
        </p:spPr>
        <p:txBody>
          <a:bodyPr vert="horz" wrap="square" lIns="91384" tIns="45692" rIns="91384" bIns="45692" numCol="1" anchor="t" anchorCtr="0" compatLnSpc="1">
            <a:prstTxWarp prst="textNoShape">
              <a:avLst/>
            </a:prstTxWarp>
          </a:bodyPr>
          <a:lstStyle/>
          <a:p>
            <a:pPr defTabSz="684342">
              <a:defRPr/>
            </a:pPr>
            <a:endParaRPr lang="en-US" kern="0" dirty="0">
              <a:solidFill>
                <a:sysClr val="windowText" lastClr="000000"/>
              </a:solidFill>
              <a:latin typeface="ＭＳ Ｐゴシック"/>
              <a:ea typeface="ＭＳ Ｐゴシック"/>
              <a:cs typeface="ＭＳ Ｐゴシック"/>
            </a:endParaRPr>
          </a:p>
        </p:txBody>
      </p:sp>
      <p:sp>
        <p:nvSpPr>
          <p:cNvPr id="12" name="Freeform 29"/>
          <p:cNvSpPr>
            <a:spLocks noChangeAspect="1" noEditPoints="1"/>
          </p:cNvSpPr>
          <p:nvPr/>
        </p:nvSpPr>
        <p:spPr bwMode="auto">
          <a:xfrm>
            <a:off x="1143894" y="4065156"/>
            <a:ext cx="457081" cy="355108"/>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chemeClr val="bg1"/>
          </a:solidFill>
          <a:ln>
            <a:noFill/>
          </a:ln>
          <a:effectLst/>
        </p:spPr>
        <p:txBody>
          <a:bodyPr vert="horz" wrap="square" lIns="91384" tIns="45692" rIns="91384" bIns="45692" numCol="1" anchor="t" anchorCtr="0" compatLnSpc="1">
            <a:prstTxWarp prst="textNoShape">
              <a:avLst/>
            </a:prstTxWarp>
          </a:bodyPr>
          <a:lstStyle/>
          <a:p>
            <a:pPr defTabSz="684342">
              <a:defRPr/>
            </a:pPr>
            <a:endParaRPr lang="en-US" kern="0" dirty="0">
              <a:solidFill>
                <a:sysClr val="windowText" lastClr="000000"/>
              </a:solidFill>
              <a:latin typeface="ＭＳ Ｐゴシック"/>
              <a:ea typeface="ＭＳ Ｐゴシック"/>
              <a:cs typeface="ＭＳ Ｐゴシック"/>
            </a:endParaRPr>
          </a:p>
        </p:txBody>
      </p:sp>
      <p:cxnSp>
        <p:nvCxnSpPr>
          <p:cNvPr id="13" name="Straight Connector 12"/>
          <p:cNvCxnSpPr>
            <a:endCxn id="12" idx="6"/>
          </p:cNvCxnSpPr>
          <p:nvPr/>
        </p:nvCxnSpPr>
        <p:spPr>
          <a:xfrm flipV="1">
            <a:off x="774914" y="4256196"/>
            <a:ext cx="368980" cy="2000"/>
          </a:xfrm>
          <a:prstGeom prst="line">
            <a:avLst/>
          </a:prstGeom>
          <a:ln w="9525"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810018" y="4121540"/>
            <a:ext cx="271228" cy="265457"/>
            <a:chOff x="6641324" y="1675128"/>
            <a:chExt cx="271298" cy="265457"/>
          </a:xfrm>
        </p:grpSpPr>
        <p:sp>
          <p:nvSpPr>
            <p:cNvPr id="15" name="Oval 14"/>
            <p:cNvSpPr/>
            <p:nvPr/>
          </p:nvSpPr>
          <p:spPr>
            <a:xfrm>
              <a:off x="6705600" y="1733550"/>
              <a:ext cx="152400" cy="152400"/>
            </a:xfrm>
            <a:prstGeom prst="ellips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2">
                    <a:lumMod val="50000"/>
                  </a:schemeClr>
                </a:solidFill>
                <a:latin typeface="ＭＳ Ｐゴシック"/>
                <a:ea typeface="ＭＳ Ｐゴシック"/>
                <a:cs typeface="ＭＳ Ｐゴシック"/>
              </a:endParaRPr>
            </a:p>
          </p:txBody>
        </p:sp>
        <p:sp>
          <p:nvSpPr>
            <p:cNvPr id="16" name="TextBox 15"/>
            <p:cNvSpPr txBox="1"/>
            <p:nvPr/>
          </p:nvSpPr>
          <p:spPr>
            <a:xfrm>
              <a:off x="6641324" y="1675128"/>
              <a:ext cx="271298" cy="265457"/>
            </a:xfrm>
            <a:prstGeom prst="rect">
              <a:avLst/>
            </a:prstGeom>
            <a:noFill/>
          </p:spPr>
          <p:txBody>
            <a:bodyPr wrap="none" rtlCol="0">
              <a:spAutoFit/>
            </a:bodyPr>
            <a:lstStyle/>
            <a:p>
              <a:r>
                <a:rPr lang="en-US" sz="1125" dirty="0">
                  <a:solidFill>
                    <a:srgbClr val="2B638A"/>
                  </a:solidFill>
                  <a:latin typeface="ＭＳ Ｐゴシック"/>
                  <a:ea typeface="ＭＳ Ｐゴシック"/>
                  <a:cs typeface="ＭＳ Ｐゴシック"/>
                </a:rPr>
                <a:t>X</a:t>
              </a:r>
            </a:p>
          </p:txBody>
        </p:sp>
      </p:grpSp>
      <p:sp>
        <p:nvSpPr>
          <p:cNvPr id="17" name="TextBox 16"/>
          <p:cNvSpPr txBox="1"/>
          <p:nvPr/>
        </p:nvSpPr>
        <p:spPr>
          <a:xfrm>
            <a:off x="3059832" y="3867151"/>
            <a:ext cx="5473537" cy="946397"/>
          </a:xfrm>
          <a:prstGeom prst="rect">
            <a:avLst/>
          </a:prstGeom>
          <a:noFill/>
        </p:spPr>
        <p:txBody>
          <a:bodyPr wrap="square" lIns="91424" tIns="45712" rIns="91424" bIns="45712" rtlCol="0">
            <a:spAutoFit/>
          </a:bodyPr>
          <a:lstStyle/>
          <a:p>
            <a:pPr algn="ctr"/>
            <a:r>
              <a:rPr lang="ja-JP" altLang="en-US" dirty="0" smtClean="0">
                <a:solidFill>
                  <a:schemeClr val="bg1"/>
                </a:solidFill>
                <a:latin typeface="ＭＳ Ｐゴシック"/>
                <a:ea typeface="ＭＳ Ｐゴシック"/>
                <a:cs typeface="ＭＳ Ｐゴシック"/>
              </a:rPr>
              <a:t>簡単な</a:t>
            </a:r>
            <a:r>
              <a:rPr lang="ja-JP" altLang="en-US" sz="2775" b="1" dirty="0">
                <a:solidFill>
                  <a:srgbClr val="FFFF00"/>
                </a:solidFill>
                <a:latin typeface="ＭＳ Ｐゴシック"/>
                <a:ea typeface="ＭＳ Ｐゴシック"/>
                <a:cs typeface="ＭＳ Ｐゴシック"/>
              </a:rPr>
              <a:t>セグメント化</a:t>
            </a:r>
            <a:r>
              <a:rPr lang="ja-JP" altLang="en-US" dirty="0" smtClean="0">
                <a:solidFill>
                  <a:schemeClr val="bg1"/>
                </a:solidFill>
                <a:latin typeface="ＭＳ Ｐゴシック"/>
                <a:ea typeface="ＭＳ Ｐゴシック"/>
                <a:cs typeface="ＭＳ Ｐゴシック"/>
              </a:rPr>
              <a:t>によってユーザーや”モノ”が接続される境界を</a:t>
            </a:r>
            <a:r>
              <a:rPr lang="en-US" dirty="0" smtClean="0">
                <a:solidFill>
                  <a:schemeClr val="bg1"/>
                </a:solidFill>
                <a:latin typeface="ＭＳ Ｐゴシック"/>
                <a:ea typeface="ＭＳ Ｐゴシック"/>
                <a:cs typeface="ＭＳ Ｐゴシック"/>
              </a:rPr>
              <a:t> </a:t>
            </a:r>
            <a:r>
              <a:rPr lang="ja-JP" altLang="en-US" sz="2775" dirty="0">
                <a:solidFill>
                  <a:srgbClr val="FFFF00"/>
                </a:solidFill>
                <a:latin typeface="ＭＳ Ｐゴシック"/>
                <a:ea typeface="ＭＳ Ｐゴシック"/>
                <a:cs typeface="ＭＳ Ｐゴシック"/>
              </a:rPr>
              <a:t>セキュア</a:t>
            </a:r>
            <a:r>
              <a:rPr lang="en-US" sz="2775" dirty="0">
                <a:solidFill>
                  <a:srgbClr val="FFFF00"/>
                </a:solidFill>
                <a:latin typeface="ＭＳ Ｐゴシック"/>
                <a:ea typeface="ＭＳ Ｐゴシック"/>
                <a:cs typeface="ＭＳ Ｐゴシック"/>
              </a:rPr>
              <a:t> </a:t>
            </a:r>
            <a:r>
              <a:rPr lang="ja-JP" altLang="en-US" dirty="0" smtClean="0">
                <a:solidFill>
                  <a:schemeClr val="bg1"/>
                </a:solidFill>
                <a:latin typeface="ＭＳ Ｐゴシック"/>
                <a:ea typeface="ＭＳ Ｐゴシック"/>
                <a:cs typeface="ＭＳ Ｐゴシック"/>
              </a:rPr>
              <a:t>にできる事</a:t>
            </a:r>
            <a:endParaRPr lang="en-US" dirty="0">
              <a:solidFill>
                <a:schemeClr val="bg1"/>
              </a:solidFill>
              <a:latin typeface="ＭＳ Ｐゴシック"/>
              <a:ea typeface="ＭＳ Ｐゴシック"/>
              <a:cs typeface="ＭＳ Ｐゴシック"/>
            </a:endParaRPr>
          </a:p>
        </p:txBody>
      </p:sp>
      <p:sp>
        <p:nvSpPr>
          <p:cNvPr id="20" name="テキスト ボックス 19"/>
          <p:cNvSpPr txBox="1"/>
          <p:nvPr/>
        </p:nvSpPr>
        <p:spPr>
          <a:xfrm>
            <a:off x="145048" y="566563"/>
            <a:ext cx="3263900" cy="1846659"/>
          </a:xfrm>
          <a:prstGeom prst="rect">
            <a:avLst/>
          </a:prstGeom>
          <a:noFill/>
        </p:spPr>
        <p:txBody>
          <a:bodyPr wrap="square" rtlCol="0">
            <a:spAutoFit/>
          </a:bodyPr>
          <a:lstStyle/>
          <a:p>
            <a:pPr algn="ctr"/>
            <a:r>
              <a:rPr kumimoji="1" lang="ja-JP" altLang="en-US" sz="5400" dirty="0">
                <a:solidFill>
                  <a:schemeClr val="bg1"/>
                </a:solidFill>
              </a:rPr>
              <a:t>物理構成</a:t>
            </a:r>
            <a:endParaRPr kumimoji="1" lang="en-US" altLang="ja-JP" sz="5400" dirty="0">
              <a:solidFill>
                <a:schemeClr val="bg1"/>
              </a:solidFill>
            </a:endParaRPr>
          </a:p>
          <a:p>
            <a:pPr algn="ctr"/>
            <a:r>
              <a:rPr kumimoji="1" lang="en-US" altLang="ja-JP" sz="6000" dirty="0">
                <a:solidFill>
                  <a:schemeClr val="bg1"/>
                </a:solidFill>
              </a:rPr>
              <a:t>VLAN</a:t>
            </a:r>
          </a:p>
        </p:txBody>
      </p:sp>
      <p:sp>
        <p:nvSpPr>
          <p:cNvPr id="21" name="右矢印 20"/>
          <p:cNvSpPr/>
          <p:nvPr/>
        </p:nvSpPr>
        <p:spPr>
          <a:xfrm>
            <a:off x="3173591" y="1222068"/>
            <a:ext cx="1026114" cy="486054"/>
          </a:xfrm>
          <a:prstGeom prst="rightArrow">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sz="2100"/>
          </a:p>
        </p:txBody>
      </p:sp>
      <p:sp>
        <p:nvSpPr>
          <p:cNvPr id="22" name="テキスト ボックス 21"/>
          <p:cNvSpPr txBox="1"/>
          <p:nvPr/>
        </p:nvSpPr>
        <p:spPr>
          <a:xfrm>
            <a:off x="4376369" y="303498"/>
            <a:ext cx="4570809" cy="2308324"/>
          </a:xfrm>
          <a:prstGeom prst="rect">
            <a:avLst/>
          </a:prstGeom>
          <a:noFill/>
        </p:spPr>
        <p:txBody>
          <a:bodyPr wrap="square" rtlCol="0">
            <a:spAutoFit/>
          </a:bodyPr>
          <a:lstStyle/>
          <a:p>
            <a:r>
              <a:rPr kumimoji="1" lang="en-US" altLang="ja-JP" sz="4950" dirty="0">
                <a:solidFill>
                  <a:schemeClr val="bg1"/>
                </a:solidFill>
              </a:rPr>
              <a:t>Software</a:t>
            </a:r>
          </a:p>
          <a:p>
            <a:r>
              <a:rPr kumimoji="1" lang="en-US" altLang="ja-JP" sz="4950" dirty="0">
                <a:solidFill>
                  <a:schemeClr val="bg1"/>
                </a:solidFill>
              </a:rPr>
              <a:t>Defined</a:t>
            </a:r>
          </a:p>
          <a:p>
            <a:r>
              <a:rPr kumimoji="1" lang="ja-JP" altLang="en-US" sz="4500" dirty="0">
                <a:solidFill>
                  <a:schemeClr val="bg1"/>
                </a:solidFill>
              </a:rPr>
              <a:t>セグメンテーション</a:t>
            </a:r>
            <a:endParaRPr kumimoji="1" lang="en-US" altLang="ja-JP" sz="4500" dirty="0">
              <a:solidFill>
                <a:schemeClr val="bg1"/>
              </a:solidFill>
            </a:endParaRPr>
          </a:p>
        </p:txBody>
      </p:sp>
      <p:sp>
        <p:nvSpPr>
          <p:cNvPr id="23" name="テキスト ボックス 22"/>
          <p:cNvSpPr txBox="1"/>
          <p:nvPr/>
        </p:nvSpPr>
        <p:spPr>
          <a:xfrm>
            <a:off x="545767" y="64501"/>
            <a:ext cx="2527517" cy="2850780"/>
          </a:xfrm>
          <a:prstGeom prst="rect">
            <a:avLst/>
          </a:prstGeom>
          <a:noFill/>
        </p:spPr>
        <p:txBody>
          <a:bodyPr wrap="square" rtlCol="0">
            <a:spAutoFit/>
          </a:bodyPr>
          <a:lstStyle/>
          <a:p>
            <a:r>
              <a:rPr kumimoji="1" lang="ja-JP" altLang="en-US" sz="17925" b="1" dirty="0">
                <a:solidFill>
                  <a:srgbClr val="C00000"/>
                </a:solidFill>
              </a:rPr>
              <a:t>☓</a:t>
            </a:r>
            <a:endParaRPr kumimoji="1" lang="en-US" altLang="ja-JP" sz="17925" b="1" dirty="0">
              <a:solidFill>
                <a:srgbClr val="C00000"/>
              </a:solidFill>
            </a:endParaRPr>
          </a:p>
        </p:txBody>
      </p:sp>
      <p:sp>
        <p:nvSpPr>
          <p:cNvPr id="18" name="テキスト ボックス 17"/>
          <p:cNvSpPr txBox="1"/>
          <p:nvPr/>
        </p:nvSpPr>
        <p:spPr>
          <a:xfrm>
            <a:off x="244459" y="2679762"/>
            <a:ext cx="8789022" cy="1107996"/>
          </a:xfrm>
          <a:prstGeom prst="rect">
            <a:avLst/>
          </a:prstGeom>
          <a:noFill/>
        </p:spPr>
        <p:txBody>
          <a:bodyPr wrap="square" rtlCol="0">
            <a:spAutoFit/>
          </a:bodyPr>
          <a:lstStyle/>
          <a:p>
            <a:r>
              <a:rPr kumimoji="1" lang="ja-JP" altLang="en-US" sz="3300" u="sng" dirty="0">
                <a:solidFill>
                  <a:schemeClr val="bg1"/>
                </a:solidFill>
              </a:rPr>
              <a:t>接続端末からデータセンター、</a:t>
            </a:r>
            <a:r>
              <a:rPr kumimoji="1" lang="ja-JP" altLang="en-US" sz="3300" u="sng" dirty="0" smtClean="0">
                <a:solidFill>
                  <a:schemeClr val="bg1"/>
                </a:solidFill>
              </a:rPr>
              <a:t>パブリック クラウド</a:t>
            </a:r>
            <a:r>
              <a:rPr kumimoji="1" lang="ja-JP" altLang="en-US" sz="3300" u="sng" dirty="0">
                <a:solidFill>
                  <a:schemeClr val="bg1"/>
                </a:solidFill>
              </a:rPr>
              <a:t>まで管理できるのはシスコだけ</a:t>
            </a:r>
            <a:endParaRPr kumimoji="1" lang="en-US" altLang="ja-JP" sz="3000" u="sng" dirty="0">
              <a:solidFill>
                <a:schemeClr val="bg1"/>
              </a:solidFill>
            </a:endParaRPr>
          </a:p>
        </p:txBody>
      </p:sp>
    </p:spTree>
    <p:extLst>
      <p:ext uri="{BB962C8B-B14F-4D97-AF65-F5344CB8AC3E}">
        <p14:creationId xmlns:p14="http://schemas.microsoft.com/office/powerpoint/2010/main" val="22208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par>
                          <p:cTn id="21" fill="hold">
                            <p:stCondLst>
                              <p:cond delay="1500"/>
                            </p:stCondLst>
                            <p:childTnLst>
                              <p:par>
                                <p:cTn id="22" presetID="2" presetClass="entr" presetSubtype="8"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図形グループ 28"/>
          <p:cNvGrpSpPr/>
          <p:nvPr/>
        </p:nvGrpSpPr>
        <p:grpSpPr>
          <a:xfrm>
            <a:off x="6082075" y="748707"/>
            <a:ext cx="2288363" cy="1453946"/>
            <a:chOff x="7001914" y="496857"/>
            <a:chExt cx="2288959" cy="1454324"/>
          </a:xfrm>
        </p:grpSpPr>
        <p:pic>
          <p:nvPicPr>
            <p:cNvPr id="25" name="図 24"/>
            <p:cNvPicPr>
              <a:picLocks noChangeAspect="1"/>
            </p:cNvPicPr>
            <p:nvPr/>
          </p:nvPicPr>
          <p:blipFill rotWithShape="1">
            <a:blip r:embed="rId2"/>
            <a:srcRect l="30169" b="33448"/>
            <a:stretch/>
          </p:blipFill>
          <p:spPr>
            <a:xfrm>
              <a:off x="7001914" y="496857"/>
              <a:ext cx="2288959" cy="1454324"/>
            </a:xfrm>
            <a:prstGeom prst="rect">
              <a:avLst/>
            </a:prstGeom>
          </p:spPr>
        </p:pic>
        <p:sp>
          <p:nvSpPr>
            <p:cNvPr id="26" name="正方形/長方形 25"/>
            <p:cNvSpPr/>
            <p:nvPr/>
          </p:nvSpPr>
          <p:spPr>
            <a:xfrm>
              <a:off x="7503156" y="1083447"/>
              <a:ext cx="922287" cy="230892"/>
            </a:xfrm>
            <a:prstGeom prst="rect">
              <a:avLst/>
            </a:prstGeom>
          </p:spPr>
          <p:txBody>
            <a:bodyPr wrap="none">
              <a:spAutoFit/>
            </a:bodyPr>
            <a:lstStyle/>
            <a:p>
              <a:pPr algn="ctr" defTabSz="457086"/>
              <a:r>
                <a:rPr lang="en-US" altLang="ja-JP" sz="900" b="1" dirty="0">
                  <a:solidFill>
                    <a:srgbClr val="58585B"/>
                  </a:solidFill>
                </a:rPr>
                <a:t>Catalyst 6800</a:t>
              </a:r>
            </a:p>
          </p:txBody>
        </p:sp>
      </p:grpSp>
      <p:sp>
        <p:nvSpPr>
          <p:cNvPr id="3" name="タイトル 2"/>
          <p:cNvSpPr>
            <a:spLocks noGrp="1"/>
          </p:cNvSpPr>
          <p:nvPr>
            <p:ph type="title"/>
          </p:nvPr>
        </p:nvSpPr>
        <p:spPr>
          <a:xfrm>
            <a:off x="198783" y="171769"/>
            <a:ext cx="8145722" cy="628653"/>
          </a:xfrm>
        </p:spPr>
        <p:txBody>
          <a:bodyPr/>
          <a:lstStyle/>
          <a:p>
            <a:r>
              <a:rPr kumimoji="1" lang="en-US" altLang="ja-JP" dirty="0" smtClean="0">
                <a:solidFill>
                  <a:schemeClr val="tx1"/>
                </a:solidFill>
              </a:rPr>
              <a:t> </a:t>
            </a:r>
            <a:r>
              <a:rPr kumimoji="1" lang="ja-JP" altLang="en-US" dirty="0" smtClean="0">
                <a:solidFill>
                  <a:schemeClr val="tx1"/>
                </a:solidFill>
              </a:rPr>
              <a:t>エンタープライズ ポートフォリオ</a:t>
            </a:r>
            <a:endParaRPr kumimoji="1" lang="ja-JP" altLang="en-US" dirty="0">
              <a:solidFill>
                <a:schemeClr val="tx1"/>
              </a:solidFill>
            </a:endParaRPr>
          </a:p>
        </p:txBody>
      </p:sp>
      <p:grpSp>
        <p:nvGrpSpPr>
          <p:cNvPr id="7" name="グループ化 13"/>
          <p:cNvGrpSpPr/>
          <p:nvPr/>
        </p:nvGrpSpPr>
        <p:grpSpPr>
          <a:xfrm>
            <a:off x="5501019" y="719045"/>
            <a:ext cx="1269878" cy="480175"/>
            <a:chOff x="2936465" y="2763912"/>
            <a:chExt cx="1522540" cy="674247"/>
          </a:xfrm>
        </p:grpSpPr>
        <p:pic>
          <p:nvPicPr>
            <p:cNvPr id="8" name="Picture 103" descr="KN22021.png"/>
            <p:cNvPicPr>
              <a:picLocks noChangeAspect="1"/>
            </p:cNvPicPr>
            <p:nvPr/>
          </p:nvPicPr>
          <p:blipFill rotWithShape="1">
            <a:blip r:embed="rId3" cstate="email">
              <a:extLst>
                <a:ext uri="{28A0092B-C50C-407E-A947-70E740481C1C}">
                  <a14:useLocalDpi xmlns:a14="http://schemas.microsoft.com/office/drawing/2010/main"/>
                </a:ext>
              </a:extLst>
            </a:blip>
            <a:srcRect l="-1607" t="40197" b="20652"/>
            <a:stretch/>
          </p:blipFill>
          <p:spPr>
            <a:xfrm>
              <a:off x="3099745" y="2904769"/>
              <a:ext cx="1158835" cy="533390"/>
            </a:xfrm>
            <a:prstGeom prst="rect">
              <a:avLst/>
            </a:prstGeom>
          </p:spPr>
        </p:pic>
        <p:sp>
          <p:nvSpPr>
            <p:cNvPr id="9" name="TextBox 128"/>
            <p:cNvSpPr txBox="1"/>
            <p:nvPr/>
          </p:nvSpPr>
          <p:spPr>
            <a:xfrm>
              <a:off x="2936465" y="2763912"/>
              <a:ext cx="1522540" cy="194476"/>
            </a:xfrm>
            <a:prstGeom prst="rect">
              <a:avLst/>
            </a:prstGeom>
            <a:noFill/>
          </p:spPr>
          <p:txBody>
            <a:bodyPr wrap="square" lIns="91406" tIns="0" rIns="91406" bIns="0" rtlCol="0" anchor="ctr">
              <a:spAutoFit/>
            </a:bodyPr>
            <a:lstStyle/>
            <a:p>
              <a:pPr algn="ctr" defTabSz="457086"/>
              <a:r>
                <a:rPr lang="en-US" sz="900" b="1" dirty="0">
                  <a:solidFill>
                    <a:srgbClr val="58585B"/>
                  </a:solidFill>
                </a:rPr>
                <a:t>Catalyst 2960X/XR</a:t>
              </a:r>
            </a:p>
          </p:txBody>
        </p:sp>
      </p:grpSp>
      <p:grpSp>
        <p:nvGrpSpPr>
          <p:cNvPr id="10" name="グループ化 12"/>
          <p:cNvGrpSpPr/>
          <p:nvPr/>
        </p:nvGrpSpPr>
        <p:grpSpPr>
          <a:xfrm>
            <a:off x="7001282" y="719046"/>
            <a:ext cx="1746320" cy="578542"/>
            <a:chOff x="4377515" y="2223714"/>
            <a:chExt cx="2248161" cy="812371"/>
          </a:xfrm>
        </p:grpSpPr>
        <p:grpSp>
          <p:nvGrpSpPr>
            <p:cNvPr id="11" name="グループ化 11"/>
            <p:cNvGrpSpPr/>
            <p:nvPr/>
          </p:nvGrpSpPr>
          <p:grpSpPr>
            <a:xfrm>
              <a:off x="4377515" y="2363398"/>
              <a:ext cx="2248161" cy="672687"/>
              <a:chOff x="3722913" y="2265901"/>
              <a:chExt cx="2156702" cy="545623"/>
            </a:xfrm>
          </p:grpSpPr>
          <p:pic>
            <p:nvPicPr>
              <p:cNvPr id="13" name="Picture 141" descr="KN53305.jpg"/>
              <p:cNvPicPr>
                <a:picLocks/>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22913" y="2265901"/>
                <a:ext cx="1110380" cy="545623"/>
              </a:xfrm>
              <a:prstGeom prst="rect">
                <a:avLst/>
              </a:prstGeom>
              <a:noFill/>
              <a:ln>
                <a:noFill/>
              </a:ln>
              <a:effectLst/>
            </p:spPr>
          </p:pic>
          <p:pic>
            <p:nvPicPr>
              <p:cNvPr id="14" name="Picture 2" descr="\\.PSF\.Mac\Volumes\16GB_FLASH\KM79307_Retouch_Comp1a copy.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01796" y="2311586"/>
                <a:ext cx="1077819" cy="406360"/>
              </a:xfrm>
              <a:prstGeom prst="rect">
                <a:avLst/>
              </a:prstGeom>
              <a:noFill/>
              <a:effectLst>
                <a:outerShdw blurRad="76200" dir="13500000" sy="23000" kx="1200000" algn="br" rotWithShape="0">
                  <a:prstClr val="black">
                    <a:alpha val="20000"/>
                  </a:prstClr>
                </a:outerShdw>
              </a:effectLst>
            </p:spPr>
          </p:pic>
        </p:grpSp>
        <p:sp>
          <p:nvSpPr>
            <p:cNvPr id="12" name="TextBox 128"/>
            <p:cNvSpPr txBox="1"/>
            <p:nvPr/>
          </p:nvSpPr>
          <p:spPr>
            <a:xfrm>
              <a:off x="4565286" y="2223714"/>
              <a:ext cx="1884487" cy="194476"/>
            </a:xfrm>
            <a:prstGeom prst="rect">
              <a:avLst/>
            </a:prstGeom>
            <a:noFill/>
          </p:spPr>
          <p:txBody>
            <a:bodyPr wrap="square" lIns="91406" tIns="0" rIns="91406" bIns="0" rtlCol="0" anchor="ctr">
              <a:spAutoFit/>
            </a:bodyPr>
            <a:lstStyle/>
            <a:p>
              <a:pPr algn="ctr" defTabSz="457086"/>
              <a:r>
                <a:rPr lang="en-US" sz="900" b="1" dirty="0">
                  <a:solidFill>
                    <a:srgbClr val="58585B"/>
                  </a:solidFill>
                </a:rPr>
                <a:t>Catalyst 3650/3850</a:t>
              </a:r>
            </a:p>
          </p:txBody>
        </p:sp>
      </p:grpSp>
      <p:grpSp>
        <p:nvGrpSpPr>
          <p:cNvPr id="18" name="グループ化 23"/>
          <p:cNvGrpSpPr/>
          <p:nvPr/>
        </p:nvGrpSpPr>
        <p:grpSpPr>
          <a:xfrm>
            <a:off x="6467252" y="358917"/>
            <a:ext cx="1108914" cy="403744"/>
            <a:chOff x="1936649" y="3245800"/>
            <a:chExt cx="1329550" cy="566925"/>
          </a:xfrm>
        </p:grpSpPr>
        <p:pic>
          <p:nvPicPr>
            <p:cNvPr id="19" name="Picture 140" descr="KN5324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2018289" y="3344524"/>
              <a:ext cx="1117286" cy="468201"/>
            </a:xfrm>
            <a:prstGeom prst="rect">
              <a:avLst/>
            </a:prstGeom>
          </p:spPr>
        </p:pic>
        <p:sp>
          <p:nvSpPr>
            <p:cNvPr id="20" name="TextBox 128"/>
            <p:cNvSpPr txBox="1"/>
            <p:nvPr/>
          </p:nvSpPr>
          <p:spPr>
            <a:xfrm>
              <a:off x="1936649" y="3245800"/>
              <a:ext cx="1329550" cy="194476"/>
            </a:xfrm>
            <a:prstGeom prst="rect">
              <a:avLst/>
            </a:prstGeom>
            <a:noFill/>
          </p:spPr>
          <p:txBody>
            <a:bodyPr wrap="square" lIns="91406" tIns="0" rIns="91406" bIns="0" rtlCol="0" anchor="ctr">
              <a:spAutoFit/>
            </a:bodyPr>
            <a:lstStyle/>
            <a:p>
              <a:pPr algn="ctr" defTabSz="457086"/>
              <a:r>
                <a:rPr lang="en-US" sz="900" b="1" dirty="0">
                  <a:solidFill>
                    <a:srgbClr val="58585B">
                      <a:lumMod val="50000"/>
                    </a:srgbClr>
                  </a:solidFill>
                </a:rPr>
                <a:t>Catalyst 2960L</a:t>
              </a:r>
            </a:p>
          </p:txBody>
        </p:sp>
      </p:grpSp>
      <p:pic>
        <p:nvPicPr>
          <p:cNvPr id="28" name="図 27"/>
          <p:cNvPicPr>
            <a:picLocks noChangeAspect="1"/>
          </p:cNvPicPr>
          <p:nvPr/>
        </p:nvPicPr>
        <p:blipFill>
          <a:blip r:embed="rId7"/>
          <a:stretch>
            <a:fillRect/>
          </a:stretch>
        </p:blipFill>
        <p:spPr>
          <a:xfrm>
            <a:off x="1188243" y="632747"/>
            <a:ext cx="4359308" cy="4246935"/>
          </a:xfrm>
          <a:prstGeom prst="rect">
            <a:avLst/>
          </a:prstGeom>
        </p:spPr>
      </p:pic>
      <p:sp>
        <p:nvSpPr>
          <p:cNvPr id="30" name="正方形/長方形 29"/>
          <p:cNvSpPr/>
          <p:nvPr/>
        </p:nvSpPr>
        <p:spPr>
          <a:xfrm>
            <a:off x="2597411" y="857526"/>
            <a:ext cx="1274603" cy="1666231"/>
          </a:xfrm>
          <a:prstGeom prst="rect">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kumimoji="1" lang="ja-JP" altLang="en-US" sz="1799" dirty="0">
              <a:solidFill>
                <a:srgbClr val="FFFFFF"/>
              </a:solidFill>
            </a:endParaRPr>
          </a:p>
        </p:txBody>
      </p:sp>
      <p:sp>
        <p:nvSpPr>
          <p:cNvPr id="32" name="正方形/長方形 31"/>
          <p:cNvSpPr/>
          <p:nvPr/>
        </p:nvSpPr>
        <p:spPr>
          <a:xfrm>
            <a:off x="2597410" y="3476600"/>
            <a:ext cx="1274603" cy="306089"/>
          </a:xfrm>
          <a:prstGeom prst="rect">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kumimoji="1" lang="ja-JP" altLang="en-US" sz="1799" dirty="0">
              <a:solidFill>
                <a:srgbClr val="FFFFFF"/>
              </a:solidFill>
            </a:endParaRPr>
          </a:p>
        </p:txBody>
      </p:sp>
      <p:sp>
        <p:nvSpPr>
          <p:cNvPr id="33" name="正方形/長方形 32"/>
          <p:cNvSpPr/>
          <p:nvPr/>
        </p:nvSpPr>
        <p:spPr>
          <a:xfrm>
            <a:off x="2597410" y="4429444"/>
            <a:ext cx="1274603" cy="306089"/>
          </a:xfrm>
          <a:prstGeom prst="rect">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kumimoji="1" lang="ja-JP" altLang="en-US" sz="1799" dirty="0">
              <a:solidFill>
                <a:srgbClr val="FFFFFF"/>
              </a:solidFill>
            </a:endParaRPr>
          </a:p>
        </p:txBody>
      </p:sp>
      <p:sp>
        <p:nvSpPr>
          <p:cNvPr id="34" name="正方形/長方形 33"/>
          <p:cNvSpPr/>
          <p:nvPr/>
        </p:nvSpPr>
        <p:spPr>
          <a:xfrm>
            <a:off x="1261996" y="857526"/>
            <a:ext cx="1274603" cy="986159"/>
          </a:xfrm>
          <a:prstGeom prst="rect">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kumimoji="1" lang="ja-JP" altLang="en-US" sz="1799" dirty="0">
              <a:solidFill>
                <a:srgbClr val="FFFFFF"/>
              </a:solidFill>
            </a:endParaRPr>
          </a:p>
        </p:txBody>
      </p:sp>
      <p:pic>
        <p:nvPicPr>
          <p:cNvPr id="36"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20499" y="2551866"/>
            <a:ext cx="754373" cy="1609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 name="Picture 33"/>
          <p:cNvPicPr>
            <a:picLocks noChangeAspect="1"/>
          </p:cNvPicPr>
          <p:nvPr/>
        </p:nvPicPr>
        <p:blipFill>
          <a:blip r:embed="rId9"/>
          <a:stretch>
            <a:fillRect/>
          </a:stretch>
        </p:blipFill>
        <p:spPr>
          <a:xfrm>
            <a:off x="5678993" y="2444972"/>
            <a:ext cx="662477" cy="529981"/>
          </a:xfrm>
          <a:prstGeom prst="rect">
            <a:avLst/>
          </a:prstGeom>
        </p:spPr>
      </p:pic>
      <p:pic>
        <p:nvPicPr>
          <p:cNvPr id="38" name="Picture 35" descr="HKL2226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2890" y="2367023"/>
            <a:ext cx="843365" cy="674691"/>
          </a:xfrm>
          <a:prstGeom prst="rect">
            <a:avLst/>
          </a:prstGeom>
        </p:spPr>
      </p:pic>
      <p:pic>
        <p:nvPicPr>
          <p:cNvPr id="39" name="Picture 39" descr="KR17080-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4400" y="2712815"/>
            <a:ext cx="1648511" cy="1318808"/>
          </a:xfrm>
          <a:prstGeom prst="rect">
            <a:avLst/>
          </a:prstGeom>
        </p:spPr>
      </p:pic>
      <p:pic>
        <p:nvPicPr>
          <p:cNvPr id="40" name="Picture 23" descr="//www.cisco.com/c/dam/assets/swa/img/60/KR03016-6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816" y="4013461"/>
            <a:ext cx="495453" cy="4954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www.cisco.com/c/dam/assets/swa/img/60/KR03007-6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7090" y="4023102"/>
            <a:ext cx="469652" cy="4696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6"/>
          <p:cNvPicPr>
            <a:picLocks noChangeAspect="1"/>
          </p:cNvPicPr>
          <p:nvPr/>
        </p:nvPicPr>
        <p:blipFill>
          <a:blip r:embed="rId14"/>
          <a:stretch>
            <a:fillRect/>
          </a:stretch>
        </p:blipFill>
        <p:spPr>
          <a:xfrm>
            <a:off x="5697943" y="4069025"/>
            <a:ext cx="264751" cy="377807"/>
          </a:xfrm>
          <a:prstGeom prst="rect">
            <a:avLst/>
          </a:prstGeom>
        </p:spPr>
      </p:pic>
      <p:sp>
        <p:nvSpPr>
          <p:cNvPr id="46" name="正方形/長方形 45"/>
          <p:cNvSpPr/>
          <p:nvPr/>
        </p:nvSpPr>
        <p:spPr>
          <a:xfrm>
            <a:off x="5407561" y="3782689"/>
            <a:ext cx="1867820" cy="230832"/>
          </a:xfrm>
          <a:prstGeom prst="rect">
            <a:avLst/>
          </a:prstGeom>
        </p:spPr>
        <p:txBody>
          <a:bodyPr wrap="none">
            <a:spAutoFit/>
          </a:bodyPr>
          <a:lstStyle/>
          <a:p>
            <a:pPr algn="ctr" defTabSz="457086"/>
            <a:r>
              <a:rPr lang="en-US" altLang="ja-JP" sz="900" b="1" dirty="0">
                <a:solidFill>
                  <a:srgbClr val="58585B"/>
                </a:solidFill>
              </a:rPr>
              <a:t>Aironet </a:t>
            </a:r>
            <a:r>
              <a:rPr lang="en-US" altLang="ja-JP" sz="900" b="1" dirty="0">
                <a:solidFill>
                  <a:srgbClr val="58585B"/>
                </a:solidFill>
              </a:rPr>
              <a:t>Wireless</a:t>
            </a:r>
            <a:r>
              <a:rPr lang="ja-JP" altLang="en-US" sz="900" b="1" dirty="0">
                <a:solidFill>
                  <a:srgbClr val="58585B"/>
                </a:solidFill>
              </a:rPr>
              <a:t>　</a:t>
            </a:r>
            <a:r>
              <a:rPr lang="en-US" altLang="ja-JP" sz="900" b="1" dirty="0">
                <a:solidFill>
                  <a:srgbClr val="58585B"/>
                </a:solidFill>
              </a:rPr>
              <a:t>X</a:t>
            </a:r>
            <a:r>
              <a:rPr lang="ja-JP" altLang="en-US" sz="900" b="1" dirty="0">
                <a:solidFill>
                  <a:srgbClr val="58585B"/>
                </a:solidFill>
              </a:rPr>
              <a:t>８００</a:t>
            </a:r>
            <a:r>
              <a:rPr lang="en-US" altLang="ja-JP" sz="900" b="1" dirty="0">
                <a:solidFill>
                  <a:srgbClr val="58585B"/>
                </a:solidFill>
              </a:rPr>
              <a:t>Series </a:t>
            </a:r>
            <a:endParaRPr lang="en-US" altLang="ja-JP" sz="900" b="1" dirty="0">
              <a:solidFill>
                <a:srgbClr val="58585B"/>
              </a:solidFill>
            </a:endParaRPr>
          </a:p>
        </p:txBody>
      </p:sp>
      <p:sp>
        <p:nvSpPr>
          <p:cNvPr id="47" name="正方形/長方形 46"/>
          <p:cNvSpPr/>
          <p:nvPr/>
        </p:nvSpPr>
        <p:spPr>
          <a:xfrm>
            <a:off x="5973344" y="2188380"/>
            <a:ext cx="1263487" cy="246221"/>
          </a:xfrm>
          <a:prstGeom prst="rect">
            <a:avLst/>
          </a:prstGeom>
        </p:spPr>
        <p:txBody>
          <a:bodyPr wrap="none">
            <a:spAutoFit/>
          </a:bodyPr>
          <a:lstStyle/>
          <a:p>
            <a:pPr algn="ctr" defTabSz="457086"/>
            <a:r>
              <a:rPr lang="en-US" altLang="ja-JP" sz="1000" b="1" dirty="0">
                <a:solidFill>
                  <a:srgbClr val="58585B"/>
                </a:solidFill>
              </a:rPr>
              <a:t>ISR Series Router</a:t>
            </a:r>
          </a:p>
        </p:txBody>
      </p:sp>
      <p:sp>
        <p:nvSpPr>
          <p:cNvPr id="48" name="正方形/長方形 47"/>
          <p:cNvSpPr/>
          <p:nvPr/>
        </p:nvSpPr>
        <p:spPr>
          <a:xfrm>
            <a:off x="7344783" y="2796011"/>
            <a:ext cx="1321196" cy="246221"/>
          </a:xfrm>
          <a:prstGeom prst="rect">
            <a:avLst/>
          </a:prstGeom>
        </p:spPr>
        <p:txBody>
          <a:bodyPr wrap="none">
            <a:spAutoFit/>
          </a:bodyPr>
          <a:lstStyle/>
          <a:p>
            <a:pPr algn="ctr" defTabSz="457086"/>
            <a:r>
              <a:rPr lang="en-US" altLang="ja-JP" sz="1000" b="1" dirty="0">
                <a:solidFill>
                  <a:srgbClr val="58585B"/>
                </a:solidFill>
              </a:rPr>
              <a:t>ASR Series Router</a:t>
            </a:r>
          </a:p>
        </p:txBody>
      </p:sp>
      <p:pic>
        <p:nvPicPr>
          <p:cNvPr id="49" name="図 48"/>
          <p:cNvPicPr>
            <a:picLocks noChangeAspect="1"/>
          </p:cNvPicPr>
          <p:nvPr/>
        </p:nvPicPr>
        <p:blipFill>
          <a:blip r:embed="rId15"/>
          <a:stretch>
            <a:fillRect/>
          </a:stretch>
        </p:blipFill>
        <p:spPr>
          <a:xfrm>
            <a:off x="7705155" y="4114819"/>
            <a:ext cx="960652" cy="742796"/>
          </a:xfrm>
          <a:prstGeom prst="rect">
            <a:avLst/>
          </a:prstGeom>
        </p:spPr>
      </p:pic>
      <p:pic>
        <p:nvPicPr>
          <p:cNvPr id="50" name="図 49"/>
          <p:cNvPicPr>
            <a:picLocks noChangeAspect="1"/>
          </p:cNvPicPr>
          <p:nvPr/>
        </p:nvPicPr>
        <p:blipFill>
          <a:blip r:embed="rId16"/>
          <a:stretch>
            <a:fillRect/>
          </a:stretch>
        </p:blipFill>
        <p:spPr>
          <a:xfrm>
            <a:off x="7576166" y="3841910"/>
            <a:ext cx="1104032" cy="227115"/>
          </a:xfrm>
          <a:prstGeom prst="rect">
            <a:avLst/>
          </a:prstGeom>
        </p:spPr>
      </p:pic>
    </p:spTree>
    <p:extLst>
      <p:ext uri="{BB962C8B-B14F-4D97-AF65-F5344CB8AC3E}">
        <p14:creationId xmlns:p14="http://schemas.microsoft.com/office/powerpoint/2010/main" val="96488528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902" y="131852"/>
            <a:ext cx="8905674" cy="1330354"/>
          </a:xfrm>
        </p:spPr>
        <p:txBody>
          <a:bodyPr/>
          <a:lstStyle/>
          <a:p>
            <a:r>
              <a:rPr kumimoji="1" lang="en-US" altLang="ja-JP" dirty="0" smtClean="0">
                <a:latin typeface="+mn-ea"/>
                <a:ea typeface="+mn-ea"/>
                <a:cs typeface="Meiryo" charset="-128"/>
              </a:rPr>
              <a:t>Software Defined</a:t>
            </a:r>
            <a:r>
              <a:rPr kumimoji="1" lang="ja-JP" altLang="en-US" dirty="0" smtClean="0">
                <a:latin typeface="+mn-ea"/>
                <a:ea typeface="+mn-ea"/>
                <a:cs typeface="Meiryo" charset="-128"/>
              </a:rPr>
              <a:t>（ソフトウェア定義型）</a:t>
            </a:r>
            <a:r>
              <a:rPr kumimoji="1" lang="en-US" altLang="ja-JP" dirty="0" smtClean="0">
                <a:latin typeface="+mn-ea"/>
                <a:ea typeface="+mn-ea"/>
                <a:cs typeface="Meiryo" charset="-128"/>
              </a:rPr>
              <a:t/>
            </a:r>
            <a:br>
              <a:rPr kumimoji="1" lang="en-US" altLang="ja-JP" dirty="0" smtClean="0">
                <a:latin typeface="+mn-ea"/>
                <a:ea typeface="+mn-ea"/>
                <a:cs typeface="Meiryo" charset="-128"/>
              </a:rPr>
            </a:br>
            <a:r>
              <a:rPr kumimoji="1" lang="ja-JP" altLang="en-US" dirty="0" smtClean="0">
                <a:latin typeface="+mn-ea"/>
                <a:ea typeface="+mn-ea"/>
                <a:cs typeface="Meiryo" charset="-128"/>
              </a:rPr>
              <a:t>セグメンテーション</a:t>
            </a:r>
            <a:endParaRPr kumimoji="1" lang="ja-JP" altLang="en-US" dirty="0">
              <a:latin typeface="+mn-ea"/>
              <a:ea typeface="+mn-ea"/>
              <a:cs typeface="Meiryo" charset="-128"/>
            </a:endParaRPr>
          </a:p>
        </p:txBody>
      </p:sp>
      <p:sp>
        <p:nvSpPr>
          <p:cNvPr id="4" name="TextBox 144"/>
          <p:cNvSpPr txBox="1"/>
          <p:nvPr/>
        </p:nvSpPr>
        <p:spPr>
          <a:xfrm>
            <a:off x="3761373" y="2226629"/>
            <a:ext cx="1123847" cy="323121"/>
          </a:xfrm>
          <a:prstGeom prst="rect">
            <a:avLst/>
          </a:prstGeom>
          <a:noFill/>
        </p:spPr>
        <p:txBody>
          <a:bodyPr wrap="square" lIns="91397" tIns="45698" rIns="91397" bIns="45698" rtlCol="0">
            <a:spAutoFit/>
          </a:bodyPr>
          <a:lstStyle/>
          <a:p>
            <a:pPr algn="ctr" defTabSz="913601">
              <a:defRPr/>
            </a:pPr>
            <a:r>
              <a:rPr lang="en-US" altLang="ja-JP" sz="1500" b="1" kern="0">
                <a:solidFill>
                  <a:schemeClr val="accent1">
                    <a:lumMod val="75000"/>
                  </a:schemeClr>
                </a:solidFill>
                <a:latin typeface="+mn-ea"/>
                <a:ea typeface="+mn-ea"/>
                <a:cs typeface="Meiryo" charset="-128"/>
              </a:rPr>
              <a:t>Cisco</a:t>
            </a:r>
            <a:r>
              <a:rPr lang="en-US" sz="1500" b="1" kern="0">
                <a:solidFill>
                  <a:schemeClr val="accent1">
                    <a:lumMod val="75000"/>
                  </a:schemeClr>
                </a:solidFill>
                <a:latin typeface="+mn-ea"/>
                <a:ea typeface="+mn-ea"/>
                <a:cs typeface="Meiryo" charset="-128"/>
              </a:rPr>
              <a:t>ISE</a:t>
            </a:r>
            <a:endParaRPr lang="en-US" sz="1500" b="1" kern="0" dirty="0">
              <a:solidFill>
                <a:schemeClr val="accent1">
                  <a:lumMod val="75000"/>
                </a:schemeClr>
              </a:solidFill>
              <a:latin typeface="+mn-ea"/>
              <a:ea typeface="+mn-ea"/>
              <a:cs typeface="Meiryo" charset="-128"/>
            </a:endParaRPr>
          </a:p>
        </p:txBody>
      </p:sp>
      <p:grpSp>
        <p:nvGrpSpPr>
          <p:cNvPr id="5" name="Group 145"/>
          <p:cNvGrpSpPr/>
          <p:nvPr/>
        </p:nvGrpSpPr>
        <p:grpSpPr>
          <a:xfrm>
            <a:off x="3851476" y="1423078"/>
            <a:ext cx="784227" cy="671377"/>
            <a:chOff x="487057" y="1881040"/>
            <a:chExt cx="1126748" cy="1124546"/>
          </a:xfrm>
        </p:grpSpPr>
        <p:grpSp>
          <p:nvGrpSpPr>
            <p:cNvPr id="6" name="Group 146"/>
            <p:cNvGrpSpPr/>
            <p:nvPr/>
          </p:nvGrpSpPr>
          <p:grpSpPr>
            <a:xfrm>
              <a:off x="487057" y="1881040"/>
              <a:ext cx="1126748" cy="1124546"/>
              <a:chOff x="653468" y="1319830"/>
              <a:chExt cx="611126" cy="609932"/>
            </a:xfrm>
          </p:grpSpPr>
          <p:sp>
            <p:nvSpPr>
              <p:cNvPr id="32" name="Oval 172"/>
              <p:cNvSpPr/>
              <p:nvPr/>
            </p:nvSpPr>
            <p:spPr bwMode="auto">
              <a:xfrm>
                <a:off x="653468" y="1319830"/>
                <a:ext cx="611126" cy="609932"/>
              </a:xfrm>
              <a:prstGeom prst="ellipse">
                <a:avLst/>
              </a:prstGeom>
              <a:solidFill>
                <a:srgbClr val="FFFFFF"/>
              </a:solidFill>
              <a:ln w="6350" cap="flat">
                <a:solidFill>
                  <a:schemeClr val="accent1">
                    <a:alpha val="37000"/>
                  </a:schemeClr>
                </a:solidFill>
                <a:miter lim="800000"/>
                <a:headEnd type="none" w="med" len="med"/>
                <a:tailEnd type="none" w="med" len="med"/>
              </a:ln>
            </p:spPr>
            <p:txBody>
              <a:bodyPr lIns="0" tIns="0" rIns="0" bIns="0" rtlCol="0" anchor="ctr"/>
              <a:lstStyle/>
              <a:p>
                <a:pPr algn="ctr" defTabSz="684460">
                  <a:defRPr/>
                </a:pPr>
                <a:endParaRPr lang="en-US" sz="2399" kern="0" dirty="0">
                  <a:solidFill>
                    <a:srgbClr val="097DBC">
                      <a:lumMod val="50000"/>
                    </a:srgbClr>
                  </a:solidFill>
                  <a:latin typeface="+mn-ea"/>
                  <a:ea typeface="+mn-ea"/>
                  <a:cs typeface="ＭＳ Ｐゴシック"/>
                  <a:sym typeface="Arial" pitchFamily="-107" charset="0"/>
                </a:endParaRPr>
              </a:p>
            </p:txBody>
          </p:sp>
          <p:sp>
            <p:nvSpPr>
              <p:cNvPr id="33" name="Oval 173"/>
              <p:cNvSpPr/>
              <p:nvPr/>
            </p:nvSpPr>
            <p:spPr>
              <a:xfrm rot="10800000">
                <a:off x="665604" y="1331028"/>
                <a:ext cx="584003" cy="590105"/>
              </a:xfrm>
              <a:prstGeom prst="ellipse">
                <a:avLst/>
              </a:prstGeom>
              <a:solidFill>
                <a:srgbClr val="143457"/>
              </a:solidFill>
              <a:ln w="25400" cap="flat" cmpd="sng" algn="ctr">
                <a:noFill/>
                <a:prstDash val="solid"/>
              </a:ln>
              <a:effectLst/>
            </p:spPr>
            <p:txBody>
              <a:bodyPr rtlCol="0" anchor="ctr"/>
              <a:lstStyle/>
              <a:p>
                <a:pPr algn="ctr" defTabSz="684637">
                  <a:defRPr/>
                </a:pPr>
                <a:endParaRPr lang="en-US" sz="1400" kern="0" dirty="0">
                  <a:solidFill>
                    <a:srgbClr val="097DBC">
                      <a:lumMod val="50000"/>
                    </a:srgbClr>
                  </a:solidFill>
                  <a:latin typeface="+mn-ea"/>
                  <a:ea typeface="+mn-ea"/>
                  <a:cs typeface="ＭＳ Ｐゴシック"/>
                </a:endParaRPr>
              </a:p>
            </p:txBody>
          </p:sp>
        </p:grpSp>
        <p:grpSp>
          <p:nvGrpSpPr>
            <p:cNvPr id="7" name="Group 63"/>
            <p:cNvGrpSpPr/>
            <p:nvPr/>
          </p:nvGrpSpPr>
          <p:grpSpPr>
            <a:xfrm>
              <a:off x="787338" y="2074481"/>
              <a:ext cx="526187" cy="737661"/>
              <a:chOff x="543004" y="6860135"/>
              <a:chExt cx="382845" cy="548004"/>
            </a:xfrm>
            <a:solidFill>
              <a:srgbClr val="FFFFFF"/>
            </a:solidFill>
            <a:effectLst/>
          </p:grpSpPr>
          <p:sp>
            <p:nvSpPr>
              <p:cNvPr id="8" name="Freeform 75"/>
              <p:cNvSpPr>
                <a:spLocks/>
              </p:cNvSpPr>
              <p:nvPr/>
            </p:nvSpPr>
            <p:spPr bwMode="auto">
              <a:xfrm>
                <a:off x="710655" y="6868471"/>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9" name="Freeform 76"/>
              <p:cNvSpPr>
                <a:spLocks/>
              </p:cNvSpPr>
              <p:nvPr/>
            </p:nvSpPr>
            <p:spPr bwMode="auto">
              <a:xfrm>
                <a:off x="651436" y="6860135"/>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0" name="Freeform 77"/>
              <p:cNvSpPr>
                <a:spLocks/>
              </p:cNvSpPr>
              <p:nvPr/>
            </p:nvSpPr>
            <p:spPr bwMode="auto">
              <a:xfrm>
                <a:off x="794063" y="6877650"/>
                <a:ext cx="29192" cy="25855"/>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1" name="Freeform 78"/>
              <p:cNvSpPr>
                <a:spLocks/>
              </p:cNvSpPr>
              <p:nvPr/>
            </p:nvSpPr>
            <p:spPr bwMode="auto">
              <a:xfrm>
                <a:off x="586377" y="6905174"/>
                <a:ext cx="321957" cy="154304"/>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2" name="Freeform 79"/>
              <p:cNvSpPr>
                <a:spLocks/>
              </p:cNvSpPr>
              <p:nvPr/>
            </p:nvSpPr>
            <p:spPr bwMode="auto">
              <a:xfrm>
                <a:off x="612232" y="6913515"/>
                <a:ext cx="37535"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3" name="Freeform 80"/>
              <p:cNvSpPr>
                <a:spLocks/>
              </p:cNvSpPr>
              <p:nvPr/>
            </p:nvSpPr>
            <p:spPr bwMode="auto">
              <a:xfrm>
                <a:off x="555515" y="6939372"/>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4" name="Freeform 81"/>
              <p:cNvSpPr>
                <a:spLocks/>
              </p:cNvSpPr>
              <p:nvPr/>
            </p:nvSpPr>
            <p:spPr bwMode="auto">
              <a:xfrm>
                <a:off x="638089" y="6951050"/>
                <a:ext cx="287760" cy="281919"/>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5" name="Freeform 82"/>
              <p:cNvSpPr>
                <a:spLocks/>
              </p:cNvSpPr>
              <p:nvPr/>
            </p:nvSpPr>
            <p:spPr bwMode="auto">
              <a:xfrm>
                <a:off x="543004" y="6976073"/>
                <a:ext cx="361159" cy="244385"/>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6" name="Freeform 83"/>
              <p:cNvSpPr>
                <a:spLocks/>
              </p:cNvSpPr>
              <p:nvPr/>
            </p:nvSpPr>
            <p:spPr bwMode="auto">
              <a:xfrm>
                <a:off x="574699" y="6984418"/>
                <a:ext cx="37535" cy="35031"/>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7" name="Freeform 84"/>
              <p:cNvSpPr>
                <a:spLocks/>
              </p:cNvSpPr>
              <p:nvPr/>
            </p:nvSpPr>
            <p:spPr bwMode="auto">
              <a:xfrm>
                <a:off x="549677" y="7000264"/>
                <a:ext cx="293599" cy="374502"/>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8" name="Freeform 85"/>
              <p:cNvSpPr>
                <a:spLocks/>
              </p:cNvSpPr>
              <p:nvPr/>
            </p:nvSpPr>
            <p:spPr bwMode="auto">
              <a:xfrm>
                <a:off x="758198" y="7001942"/>
                <a:ext cx="120108" cy="218528"/>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19" name="Freeform 86"/>
              <p:cNvSpPr>
                <a:spLocks/>
              </p:cNvSpPr>
              <p:nvPr/>
            </p:nvSpPr>
            <p:spPr bwMode="auto">
              <a:xfrm>
                <a:off x="549677" y="7039475"/>
                <a:ext cx="98422" cy="145963"/>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0" name="Freeform 87"/>
              <p:cNvSpPr>
                <a:spLocks/>
              </p:cNvSpPr>
              <p:nvPr/>
            </p:nvSpPr>
            <p:spPr bwMode="auto">
              <a:xfrm>
                <a:off x="578869" y="7049485"/>
                <a:ext cx="244386" cy="293596"/>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1" name="Freeform 88"/>
              <p:cNvSpPr>
                <a:spLocks/>
              </p:cNvSpPr>
              <p:nvPr/>
            </p:nvSpPr>
            <p:spPr bwMode="auto">
              <a:xfrm>
                <a:off x="720664" y="7100363"/>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2" name="Freeform 89"/>
              <p:cNvSpPr>
                <a:spLocks/>
              </p:cNvSpPr>
              <p:nvPr/>
            </p:nvSpPr>
            <p:spPr bwMode="auto">
              <a:xfrm>
                <a:off x="643928" y="7102859"/>
                <a:ext cx="79238" cy="92582"/>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3" name="Freeform 90"/>
              <p:cNvSpPr>
                <a:spLocks/>
              </p:cNvSpPr>
              <p:nvPr/>
            </p:nvSpPr>
            <p:spPr bwMode="auto">
              <a:xfrm>
                <a:off x="590547" y="7127885"/>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4" name="Freeform 91"/>
              <p:cNvSpPr>
                <a:spLocks noEditPoints="1"/>
              </p:cNvSpPr>
              <p:nvPr/>
            </p:nvSpPr>
            <p:spPr bwMode="auto">
              <a:xfrm>
                <a:off x="594717" y="7155408"/>
                <a:ext cx="147633" cy="179327"/>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5" name="Freeform 92"/>
              <p:cNvSpPr>
                <a:spLocks/>
              </p:cNvSpPr>
              <p:nvPr/>
            </p:nvSpPr>
            <p:spPr bwMode="auto">
              <a:xfrm>
                <a:off x="837436" y="7162076"/>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6" name="Freeform 93"/>
              <p:cNvSpPr>
                <a:spLocks/>
              </p:cNvSpPr>
              <p:nvPr/>
            </p:nvSpPr>
            <p:spPr bwMode="auto">
              <a:xfrm>
                <a:off x="561353" y="7167919"/>
                <a:ext cx="56718" cy="90080"/>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7" name="Freeform 94"/>
              <p:cNvSpPr>
                <a:spLocks/>
              </p:cNvSpPr>
              <p:nvPr/>
            </p:nvSpPr>
            <p:spPr bwMode="auto">
              <a:xfrm>
                <a:off x="673122" y="7227143"/>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8" name="Freeform 95"/>
              <p:cNvSpPr>
                <a:spLocks/>
              </p:cNvSpPr>
              <p:nvPr/>
            </p:nvSpPr>
            <p:spPr bwMode="auto">
              <a:xfrm>
                <a:off x="791561" y="7230479"/>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29" name="Freeform 96"/>
              <p:cNvSpPr>
                <a:spLocks/>
              </p:cNvSpPr>
              <p:nvPr/>
            </p:nvSpPr>
            <p:spPr bwMode="auto">
              <a:xfrm>
                <a:off x="768208" y="7298044"/>
                <a:ext cx="118441" cy="90080"/>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30" name="Freeform 97"/>
              <p:cNvSpPr>
                <a:spLocks/>
              </p:cNvSpPr>
              <p:nvPr/>
            </p:nvSpPr>
            <p:spPr bwMode="auto">
              <a:xfrm>
                <a:off x="643928" y="7366435"/>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sp>
            <p:nvSpPr>
              <p:cNvPr id="31" name="Freeform 98"/>
              <p:cNvSpPr>
                <a:spLocks/>
              </p:cNvSpPr>
              <p:nvPr/>
            </p:nvSpPr>
            <p:spPr bwMode="auto">
              <a:xfrm>
                <a:off x="698977" y="7380620"/>
                <a:ext cx="49211" cy="23353"/>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outerShdw blurRad="63500" sx="102000" sy="102000" algn="ctr" rotWithShape="0">
                  <a:srgbClr val="702D89">
                    <a:alpha val="60000"/>
                  </a:srgb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2614">
                  <a:defRPr/>
                </a:pPr>
                <a:endParaRPr lang="en-US" sz="1400" dirty="0">
                  <a:solidFill>
                    <a:srgbClr val="097DBC">
                      <a:lumMod val="50000"/>
                    </a:srgbClr>
                  </a:solidFill>
                  <a:latin typeface="+mn-ea"/>
                  <a:ea typeface="+mn-ea"/>
                  <a:cs typeface="ＭＳ Ｐゴシック"/>
                </a:endParaRPr>
              </a:p>
            </p:txBody>
          </p:sp>
        </p:grpSp>
      </p:grpSp>
      <p:sp>
        <p:nvSpPr>
          <p:cNvPr id="37" name="TextBox 202"/>
          <p:cNvSpPr txBox="1"/>
          <p:nvPr/>
        </p:nvSpPr>
        <p:spPr>
          <a:xfrm>
            <a:off x="1669191" y="3676057"/>
            <a:ext cx="1101497" cy="253871"/>
          </a:xfrm>
          <a:prstGeom prst="rect">
            <a:avLst/>
          </a:prstGeom>
          <a:noFill/>
        </p:spPr>
        <p:txBody>
          <a:bodyPr wrap="none" lIns="91397" tIns="45698" rIns="91397" bIns="45698" rtlCol="0">
            <a:spAutoFit/>
          </a:bodyPr>
          <a:lstStyle/>
          <a:p>
            <a:pPr algn="r" defTabSz="456592"/>
            <a:r>
              <a:rPr lang="ja-JP" altLang="en-US" sz="1050" dirty="0">
                <a:solidFill>
                  <a:srgbClr val="097DBC">
                    <a:lumMod val="50000"/>
                  </a:srgbClr>
                </a:solidFill>
                <a:latin typeface="+mn-ea"/>
                <a:ea typeface="+mn-ea"/>
                <a:cs typeface="ＭＳ Ｐゴシック"/>
              </a:rPr>
              <a:t>アクセスポイント</a:t>
            </a:r>
            <a:endParaRPr lang="en-US" sz="1050" dirty="0">
              <a:solidFill>
                <a:srgbClr val="097DBC">
                  <a:lumMod val="50000"/>
                </a:srgbClr>
              </a:solidFill>
              <a:latin typeface="+mn-ea"/>
              <a:ea typeface="+mn-ea"/>
              <a:cs typeface="ＭＳ Ｐゴシック"/>
            </a:endParaRPr>
          </a:p>
        </p:txBody>
      </p:sp>
      <p:sp>
        <p:nvSpPr>
          <p:cNvPr id="87" name="Freeform 252"/>
          <p:cNvSpPr>
            <a:spLocks/>
          </p:cNvSpPr>
          <p:nvPr/>
        </p:nvSpPr>
        <p:spPr bwMode="auto">
          <a:xfrm>
            <a:off x="5167899" y="2966195"/>
            <a:ext cx="1277685" cy="76265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100000">
                <a:srgbClr val="8E909E">
                  <a:lumMod val="40000"/>
                  <a:lumOff val="60000"/>
                </a:srgbClr>
              </a:gs>
              <a:gs pos="0">
                <a:srgbClr val="FFFFFF"/>
              </a:gs>
            </a:gsLst>
            <a:lin ang="2700000" scaled="1"/>
            <a:tileRect/>
          </a:gradFill>
          <a:ln w="25400" cap="flat" cmpd="sng" algn="ctr">
            <a:noFill/>
            <a:prstDash val="solid"/>
          </a:ln>
          <a:effectLst/>
        </p:spPr>
        <p:txBody>
          <a:bodyPr lIns="121868" tIns="60933" rIns="121868" bIns="60933" rtlCol="0" anchor="ctr"/>
          <a:lstStyle/>
          <a:p>
            <a:pPr algn="ctr" defTabSz="913412">
              <a:defRPr/>
            </a:pPr>
            <a:endParaRPr lang="en-US" sz="1799" kern="0" dirty="0">
              <a:solidFill>
                <a:srgbClr val="097DBC">
                  <a:lumMod val="50000"/>
                </a:srgbClr>
              </a:solidFill>
              <a:latin typeface="+mn-ea"/>
              <a:ea typeface="+mn-ea"/>
              <a:cs typeface="ＭＳ Ｐゴシック"/>
            </a:endParaRPr>
          </a:p>
        </p:txBody>
      </p:sp>
      <p:sp>
        <p:nvSpPr>
          <p:cNvPr id="39" name="TextBox 204"/>
          <p:cNvSpPr txBox="1"/>
          <p:nvPr/>
        </p:nvSpPr>
        <p:spPr>
          <a:xfrm>
            <a:off x="3273103" y="3635755"/>
            <a:ext cx="638229" cy="253871"/>
          </a:xfrm>
          <a:prstGeom prst="rect">
            <a:avLst/>
          </a:prstGeom>
          <a:noFill/>
        </p:spPr>
        <p:txBody>
          <a:bodyPr wrap="none" lIns="91397" tIns="45698" rIns="91397" bIns="45698" rtlCol="0">
            <a:spAutoFit/>
          </a:bodyPr>
          <a:lstStyle/>
          <a:p>
            <a:pPr algn="ctr" defTabSz="456592"/>
            <a:r>
              <a:rPr lang="ja-JP" altLang="en-US" sz="1050">
                <a:solidFill>
                  <a:srgbClr val="097DBC">
                    <a:lumMod val="50000"/>
                  </a:srgbClr>
                </a:solidFill>
                <a:latin typeface="+mn-ea"/>
                <a:ea typeface="+mn-ea"/>
                <a:cs typeface="ＭＳ Ｐゴシック"/>
              </a:rPr>
              <a:t>スイッチ</a:t>
            </a:r>
            <a:endParaRPr lang="en-US" sz="1050" dirty="0">
              <a:solidFill>
                <a:srgbClr val="097DBC">
                  <a:lumMod val="50000"/>
                </a:srgbClr>
              </a:solidFill>
              <a:latin typeface="+mn-ea"/>
              <a:ea typeface="+mn-ea"/>
              <a:cs typeface="ＭＳ Ｐゴシック"/>
            </a:endParaRPr>
          </a:p>
        </p:txBody>
      </p:sp>
      <p:grpSp>
        <p:nvGrpSpPr>
          <p:cNvPr id="40" name="Group 205"/>
          <p:cNvGrpSpPr/>
          <p:nvPr/>
        </p:nvGrpSpPr>
        <p:grpSpPr>
          <a:xfrm>
            <a:off x="4728867" y="3193792"/>
            <a:ext cx="470281" cy="473078"/>
            <a:chOff x="6052833" y="2509461"/>
            <a:chExt cx="300089" cy="300089"/>
          </a:xfrm>
        </p:grpSpPr>
        <p:sp>
          <p:nvSpPr>
            <p:cNvPr id="85" name="Oval 250"/>
            <p:cNvSpPr/>
            <p:nvPr/>
          </p:nvSpPr>
          <p:spPr>
            <a:xfrm>
              <a:off x="6069105" y="2539664"/>
              <a:ext cx="264436" cy="236456"/>
            </a:xfrm>
            <a:prstGeom prst="ellipse">
              <a:avLst/>
            </a:prstGeom>
            <a:solidFill>
              <a:srgbClr val="FFFFFF"/>
            </a:solidFill>
            <a:ln w="25400" cap="flat" cmpd="sng" algn="ctr">
              <a:noFill/>
              <a:prstDash val="solid"/>
            </a:ln>
            <a:effectLst/>
          </p:spPr>
          <p:txBody>
            <a:bodyPr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sp>
          <p:nvSpPr>
            <p:cNvPr id="86" name="Oval 17"/>
            <p:cNvSpPr/>
            <p:nvPr/>
          </p:nvSpPr>
          <p:spPr>
            <a:xfrm>
              <a:off x="6052833" y="250946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chemeClr val="tx2">
                <a:lumMod val="50000"/>
              </a:schemeClr>
            </a:solidFill>
            <a:ln w="25400" cap="flat" cmpd="sng" algn="ctr">
              <a:noFill/>
              <a:prstDash val="solid"/>
            </a:ln>
            <a:effectLst/>
          </p:spPr>
          <p:txBody>
            <a:bodyPr lIns="91397" tIns="45698" rIns="91397" bIns="45698"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grpSp>
      <p:grpSp>
        <p:nvGrpSpPr>
          <p:cNvPr id="41" name="Group 206"/>
          <p:cNvGrpSpPr/>
          <p:nvPr/>
        </p:nvGrpSpPr>
        <p:grpSpPr>
          <a:xfrm>
            <a:off x="3366593" y="3183464"/>
            <a:ext cx="493212" cy="483405"/>
            <a:chOff x="5913932" y="2761272"/>
            <a:chExt cx="324229" cy="324229"/>
          </a:xfrm>
        </p:grpSpPr>
        <p:sp>
          <p:nvSpPr>
            <p:cNvPr id="83" name="Rectangle 248"/>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sp>
          <p:nvSpPr>
            <p:cNvPr id="84" name="Rounded Rectangle 25"/>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143457"/>
            </a:solidFill>
            <a:ln w="25400" cap="flat" cmpd="sng" algn="ctr">
              <a:noFill/>
              <a:prstDash val="solid"/>
            </a:ln>
            <a:effectLst/>
          </p:spPr>
          <p:txBody>
            <a:bodyPr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grpSp>
      <p:sp>
        <p:nvSpPr>
          <p:cNvPr id="44" name="TextBox 209"/>
          <p:cNvSpPr txBox="1"/>
          <p:nvPr/>
        </p:nvSpPr>
        <p:spPr>
          <a:xfrm>
            <a:off x="6612728" y="1061785"/>
            <a:ext cx="2333758" cy="369287"/>
          </a:xfrm>
          <a:prstGeom prst="rect">
            <a:avLst/>
          </a:prstGeom>
          <a:noFill/>
        </p:spPr>
        <p:txBody>
          <a:bodyPr wrap="square" lIns="91397" tIns="45698" rIns="91397" bIns="45698" rtlCol="0">
            <a:spAutoFit/>
          </a:bodyPr>
          <a:lstStyle/>
          <a:p>
            <a:pPr defTabSz="913601">
              <a:defRPr/>
            </a:pPr>
            <a:r>
              <a:rPr lang="ja-JP" altLang="en-US" b="1" kern="0" dirty="0" smtClean="0">
                <a:solidFill>
                  <a:srgbClr val="0432FF"/>
                </a:solidFill>
                <a:latin typeface="+mn-ea"/>
                <a:ea typeface="+mn-ea"/>
                <a:cs typeface="ＭＳ Ｐゴシック"/>
              </a:rPr>
              <a:t>パブリック クラウド</a:t>
            </a:r>
            <a:endParaRPr lang="en-US" b="1" kern="0" dirty="0">
              <a:solidFill>
                <a:srgbClr val="0432FF"/>
              </a:solidFill>
              <a:latin typeface="+mn-ea"/>
              <a:ea typeface="+mn-ea"/>
              <a:cs typeface="ＭＳ Ｐゴシック"/>
            </a:endParaRPr>
          </a:p>
        </p:txBody>
      </p:sp>
      <p:grpSp>
        <p:nvGrpSpPr>
          <p:cNvPr id="45" name="Group 210"/>
          <p:cNvGrpSpPr>
            <a:grpSpLocks noChangeAspect="1"/>
          </p:cNvGrpSpPr>
          <p:nvPr/>
        </p:nvGrpSpPr>
        <p:grpSpPr>
          <a:xfrm>
            <a:off x="7853450" y="3581061"/>
            <a:ext cx="328019" cy="410219"/>
            <a:chOff x="5097463" y="-157163"/>
            <a:chExt cx="436563" cy="546100"/>
          </a:xfrm>
          <a:solidFill>
            <a:schemeClr val="bg1"/>
          </a:solidFill>
        </p:grpSpPr>
        <p:sp>
          <p:nvSpPr>
            <p:cNvPr id="48"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49"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50"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51"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52"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53"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grpSp>
      <p:cxnSp>
        <p:nvCxnSpPr>
          <p:cNvPr id="94" name="Straight Connector 111"/>
          <p:cNvCxnSpPr>
            <a:stCxn id="131" idx="1"/>
            <a:endCxn id="120" idx="2"/>
          </p:cNvCxnSpPr>
          <p:nvPr/>
        </p:nvCxnSpPr>
        <p:spPr>
          <a:xfrm flipH="1">
            <a:off x="900650" y="3450497"/>
            <a:ext cx="1035303" cy="569091"/>
          </a:xfrm>
          <a:prstGeom prst="line">
            <a:avLst/>
          </a:prstGeom>
          <a:ln w="5715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grpSp>
        <p:nvGrpSpPr>
          <p:cNvPr id="95" name="Group 112"/>
          <p:cNvGrpSpPr/>
          <p:nvPr/>
        </p:nvGrpSpPr>
        <p:grpSpPr>
          <a:xfrm>
            <a:off x="237137" y="2687086"/>
            <a:ext cx="663513" cy="650927"/>
            <a:chOff x="7752995" y="4257454"/>
            <a:chExt cx="363222" cy="367017"/>
          </a:xfrm>
        </p:grpSpPr>
        <p:sp>
          <p:nvSpPr>
            <p:cNvPr id="123" name="Oval 140"/>
            <p:cNvSpPr/>
            <p:nvPr/>
          </p:nvSpPr>
          <p:spPr>
            <a:xfrm rot="10800000">
              <a:off x="7752995" y="4257454"/>
              <a:ext cx="363222" cy="367017"/>
            </a:xfrm>
            <a:prstGeom prst="ellipse">
              <a:avLst/>
            </a:prstGeom>
            <a:solidFill>
              <a:srgbClr val="143457"/>
            </a:solidFill>
            <a:ln w="25400" cap="flat" cmpd="sng" algn="ctr">
              <a:noFill/>
              <a:prstDash val="solid"/>
            </a:ln>
            <a:effectLst/>
          </p:spPr>
          <p:txBody>
            <a:bodyPr rtlCol="0" anchor="ctr"/>
            <a:lstStyle/>
            <a:p>
              <a:pPr algn="ctr" defTabSz="684808">
                <a:defRPr/>
              </a:pPr>
              <a:endParaRPr lang="en-US" sz="1050" kern="0" dirty="0">
                <a:solidFill>
                  <a:srgbClr val="097DBC">
                    <a:lumMod val="50000"/>
                  </a:srgbClr>
                </a:solidFill>
                <a:latin typeface="+mn-ea"/>
                <a:ea typeface="+mn-ea"/>
                <a:cs typeface="ＭＳ Ｐゴシック"/>
              </a:endParaRPr>
            </a:p>
          </p:txBody>
        </p:sp>
        <p:sp>
          <p:nvSpPr>
            <p:cNvPr id="124" name="Freeform 259"/>
            <p:cNvSpPr>
              <a:spLocks/>
            </p:cNvSpPr>
            <p:nvPr/>
          </p:nvSpPr>
          <p:spPr bwMode="auto">
            <a:xfrm>
              <a:off x="7837695" y="4313001"/>
              <a:ext cx="193820" cy="255925"/>
            </a:xfrm>
            <a:custGeom>
              <a:avLst/>
              <a:gdLst>
                <a:gd name="T0" fmla="*/ 433 w 447"/>
                <a:gd name="T1" fmla="*/ 381 h 521"/>
                <a:gd name="T2" fmla="*/ 420 w 447"/>
                <a:gd name="T3" fmla="*/ 360 h 521"/>
                <a:gd name="T4" fmla="*/ 399 w 447"/>
                <a:gd name="T5" fmla="*/ 341 h 521"/>
                <a:gd name="T6" fmla="*/ 341 w 447"/>
                <a:gd name="T7" fmla="*/ 319 h 521"/>
                <a:gd name="T8" fmla="*/ 295 w 447"/>
                <a:gd name="T9" fmla="*/ 294 h 521"/>
                <a:gd name="T10" fmla="*/ 290 w 447"/>
                <a:gd name="T11" fmla="*/ 288 h 521"/>
                <a:gd name="T12" fmla="*/ 287 w 447"/>
                <a:gd name="T13" fmla="*/ 254 h 521"/>
                <a:gd name="T14" fmla="*/ 290 w 447"/>
                <a:gd name="T15" fmla="*/ 234 h 521"/>
                <a:gd name="T16" fmla="*/ 311 w 447"/>
                <a:gd name="T17" fmla="*/ 188 h 521"/>
                <a:gd name="T18" fmla="*/ 313 w 447"/>
                <a:gd name="T19" fmla="*/ 188 h 521"/>
                <a:gd name="T20" fmla="*/ 326 w 447"/>
                <a:gd name="T21" fmla="*/ 181 h 521"/>
                <a:gd name="T22" fmla="*/ 340 w 447"/>
                <a:gd name="T23" fmla="*/ 154 h 521"/>
                <a:gd name="T24" fmla="*/ 340 w 447"/>
                <a:gd name="T25" fmla="*/ 131 h 521"/>
                <a:gd name="T26" fmla="*/ 333 w 447"/>
                <a:gd name="T27" fmla="*/ 122 h 521"/>
                <a:gd name="T28" fmla="*/ 326 w 447"/>
                <a:gd name="T29" fmla="*/ 122 h 521"/>
                <a:gd name="T30" fmla="*/ 331 w 447"/>
                <a:gd name="T31" fmla="*/ 100 h 521"/>
                <a:gd name="T32" fmla="*/ 329 w 447"/>
                <a:gd name="T33" fmla="*/ 68 h 521"/>
                <a:gd name="T34" fmla="*/ 314 w 447"/>
                <a:gd name="T35" fmla="*/ 39 h 521"/>
                <a:gd name="T36" fmla="*/ 288 w 447"/>
                <a:gd name="T37" fmla="*/ 16 h 521"/>
                <a:gd name="T38" fmla="*/ 253 w 447"/>
                <a:gd name="T39" fmla="*/ 3 h 521"/>
                <a:gd name="T40" fmla="*/ 224 w 447"/>
                <a:gd name="T41" fmla="*/ 0 h 521"/>
                <a:gd name="T42" fmla="*/ 180 w 447"/>
                <a:gd name="T43" fmla="*/ 7 h 521"/>
                <a:gd name="T44" fmla="*/ 148 w 447"/>
                <a:gd name="T45" fmla="*/ 23 h 521"/>
                <a:gd name="T46" fmla="*/ 126 w 447"/>
                <a:gd name="T47" fmla="*/ 49 h 521"/>
                <a:gd name="T48" fmla="*/ 116 w 447"/>
                <a:gd name="T49" fmla="*/ 79 h 521"/>
                <a:gd name="T50" fmla="*/ 117 w 447"/>
                <a:gd name="T51" fmla="*/ 111 h 521"/>
                <a:gd name="T52" fmla="*/ 118 w 447"/>
                <a:gd name="T53" fmla="*/ 122 h 521"/>
                <a:gd name="T54" fmla="*/ 110 w 447"/>
                <a:gd name="T55" fmla="*/ 124 h 521"/>
                <a:gd name="T56" fmla="*/ 106 w 447"/>
                <a:gd name="T57" fmla="*/ 142 h 521"/>
                <a:gd name="T58" fmla="*/ 112 w 447"/>
                <a:gd name="T59" fmla="*/ 166 h 521"/>
                <a:gd name="T60" fmla="*/ 125 w 447"/>
                <a:gd name="T61" fmla="*/ 185 h 521"/>
                <a:gd name="T62" fmla="*/ 135 w 447"/>
                <a:gd name="T63" fmla="*/ 188 h 521"/>
                <a:gd name="T64" fmla="*/ 145 w 447"/>
                <a:gd name="T65" fmla="*/ 212 h 521"/>
                <a:gd name="T66" fmla="*/ 157 w 447"/>
                <a:gd name="T67" fmla="*/ 234 h 521"/>
                <a:gd name="T68" fmla="*/ 160 w 447"/>
                <a:gd name="T69" fmla="*/ 273 h 521"/>
                <a:gd name="T70" fmla="*/ 157 w 447"/>
                <a:gd name="T71" fmla="*/ 288 h 521"/>
                <a:gd name="T72" fmla="*/ 139 w 447"/>
                <a:gd name="T73" fmla="*/ 302 h 521"/>
                <a:gd name="T74" fmla="*/ 70 w 447"/>
                <a:gd name="T75" fmla="*/ 333 h 521"/>
                <a:gd name="T76" fmla="*/ 43 w 447"/>
                <a:gd name="T77" fmla="*/ 344 h 521"/>
                <a:gd name="T78" fmla="*/ 21 w 447"/>
                <a:gd name="T79" fmla="*/ 367 h 521"/>
                <a:gd name="T80" fmla="*/ 12 w 447"/>
                <a:gd name="T81" fmla="*/ 387 h 521"/>
                <a:gd name="T82" fmla="*/ 1 w 447"/>
                <a:gd name="T83" fmla="*/ 479 h 521"/>
                <a:gd name="T84" fmla="*/ 16 w 447"/>
                <a:gd name="T85" fmla="*/ 492 h 521"/>
                <a:gd name="T86" fmla="*/ 60 w 447"/>
                <a:gd name="T87" fmla="*/ 507 h 521"/>
                <a:gd name="T88" fmla="*/ 175 w 447"/>
                <a:gd name="T89" fmla="*/ 519 h 521"/>
                <a:gd name="T90" fmla="*/ 272 w 447"/>
                <a:gd name="T91" fmla="*/ 519 h 521"/>
                <a:gd name="T92" fmla="*/ 387 w 447"/>
                <a:gd name="T93" fmla="*/ 507 h 521"/>
                <a:gd name="T94" fmla="*/ 431 w 447"/>
                <a:gd name="T95" fmla="*/ 492 h 521"/>
                <a:gd name="T96" fmla="*/ 446 w 447"/>
                <a:gd name="T97" fmla="*/ 479 h 521"/>
                <a:gd name="T98" fmla="*/ 447 w 447"/>
                <a:gd name="T99" fmla="*/ 474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521">
                  <a:moveTo>
                    <a:pt x="434" y="387"/>
                  </a:moveTo>
                  <a:lnTo>
                    <a:pt x="434" y="387"/>
                  </a:lnTo>
                  <a:lnTo>
                    <a:pt x="433" y="381"/>
                  </a:lnTo>
                  <a:lnTo>
                    <a:pt x="430" y="374"/>
                  </a:lnTo>
                  <a:lnTo>
                    <a:pt x="426" y="367"/>
                  </a:lnTo>
                  <a:lnTo>
                    <a:pt x="420" y="360"/>
                  </a:lnTo>
                  <a:lnTo>
                    <a:pt x="410" y="350"/>
                  </a:lnTo>
                  <a:lnTo>
                    <a:pt x="404" y="344"/>
                  </a:lnTo>
                  <a:lnTo>
                    <a:pt x="399" y="341"/>
                  </a:lnTo>
                  <a:lnTo>
                    <a:pt x="399" y="341"/>
                  </a:lnTo>
                  <a:lnTo>
                    <a:pt x="376" y="333"/>
                  </a:lnTo>
                  <a:lnTo>
                    <a:pt x="341" y="319"/>
                  </a:lnTo>
                  <a:lnTo>
                    <a:pt x="323" y="310"/>
                  </a:lnTo>
                  <a:lnTo>
                    <a:pt x="307" y="302"/>
                  </a:lnTo>
                  <a:lnTo>
                    <a:pt x="295" y="294"/>
                  </a:lnTo>
                  <a:lnTo>
                    <a:pt x="291" y="292"/>
                  </a:lnTo>
                  <a:lnTo>
                    <a:pt x="290" y="288"/>
                  </a:lnTo>
                  <a:lnTo>
                    <a:pt x="290" y="288"/>
                  </a:lnTo>
                  <a:lnTo>
                    <a:pt x="287" y="281"/>
                  </a:lnTo>
                  <a:lnTo>
                    <a:pt x="286" y="273"/>
                  </a:lnTo>
                  <a:lnTo>
                    <a:pt x="287" y="254"/>
                  </a:lnTo>
                  <a:lnTo>
                    <a:pt x="288" y="240"/>
                  </a:lnTo>
                  <a:lnTo>
                    <a:pt x="290" y="234"/>
                  </a:lnTo>
                  <a:lnTo>
                    <a:pt x="290" y="234"/>
                  </a:lnTo>
                  <a:lnTo>
                    <a:pt x="295" y="223"/>
                  </a:lnTo>
                  <a:lnTo>
                    <a:pt x="302" y="212"/>
                  </a:lnTo>
                  <a:lnTo>
                    <a:pt x="311" y="188"/>
                  </a:lnTo>
                  <a:lnTo>
                    <a:pt x="311" y="188"/>
                  </a:lnTo>
                  <a:lnTo>
                    <a:pt x="313" y="188"/>
                  </a:lnTo>
                  <a:lnTo>
                    <a:pt x="313" y="188"/>
                  </a:lnTo>
                  <a:lnTo>
                    <a:pt x="317" y="188"/>
                  </a:lnTo>
                  <a:lnTo>
                    <a:pt x="322" y="185"/>
                  </a:lnTo>
                  <a:lnTo>
                    <a:pt x="326" y="181"/>
                  </a:lnTo>
                  <a:lnTo>
                    <a:pt x="330" y="177"/>
                  </a:lnTo>
                  <a:lnTo>
                    <a:pt x="335" y="166"/>
                  </a:lnTo>
                  <a:lnTo>
                    <a:pt x="340" y="154"/>
                  </a:lnTo>
                  <a:lnTo>
                    <a:pt x="340" y="154"/>
                  </a:lnTo>
                  <a:lnTo>
                    <a:pt x="341" y="142"/>
                  </a:lnTo>
                  <a:lnTo>
                    <a:pt x="340" y="131"/>
                  </a:lnTo>
                  <a:lnTo>
                    <a:pt x="338" y="127"/>
                  </a:lnTo>
                  <a:lnTo>
                    <a:pt x="337" y="124"/>
                  </a:lnTo>
                  <a:lnTo>
                    <a:pt x="333" y="122"/>
                  </a:lnTo>
                  <a:lnTo>
                    <a:pt x="329" y="122"/>
                  </a:lnTo>
                  <a:lnTo>
                    <a:pt x="329" y="122"/>
                  </a:lnTo>
                  <a:lnTo>
                    <a:pt x="326" y="122"/>
                  </a:lnTo>
                  <a:lnTo>
                    <a:pt x="326" y="122"/>
                  </a:lnTo>
                  <a:lnTo>
                    <a:pt x="330" y="111"/>
                  </a:lnTo>
                  <a:lnTo>
                    <a:pt x="331" y="100"/>
                  </a:lnTo>
                  <a:lnTo>
                    <a:pt x="331" y="89"/>
                  </a:lnTo>
                  <a:lnTo>
                    <a:pt x="331" y="79"/>
                  </a:lnTo>
                  <a:lnTo>
                    <a:pt x="329" y="68"/>
                  </a:lnTo>
                  <a:lnTo>
                    <a:pt x="326" y="58"/>
                  </a:lnTo>
                  <a:lnTo>
                    <a:pt x="321" y="49"/>
                  </a:lnTo>
                  <a:lnTo>
                    <a:pt x="314" y="39"/>
                  </a:lnTo>
                  <a:lnTo>
                    <a:pt x="307" y="31"/>
                  </a:lnTo>
                  <a:lnTo>
                    <a:pt x="299" y="23"/>
                  </a:lnTo>
                  <a:lnTo>
                    <a:pt x="288" y="16"/>
                  </a:lnTo>
                  <a:lnTo>
                    <a:pt x="277" y="11"/>
                  </a:lnTo>
                  <a:lnTo>
                    <a:pt x="265" y="7"/>
                  </a:lnTo>
                  <a:lnTo>
                    <a:pt x="253" y="3"/>
                  </a:lnTo>
                  <a:lnTo>
                    <a:pt x="238" y="2"/>
                  </a:lnTo>
                  <a:lnTo>
                    <a:pt x="224" y="0"/>
                  </a:lnTo>
                  <a:lnTo>
                    <a:pt x="224" y="0"/>
                  </a:lnTo>
                  <a:lnTo>
                    <a:pt x="209" y="2"/>
                  </a:lnTo>
                  <a:lnTo>
                    <a:pt x="194" y="3"/>
                  </a:lnTo>
                  <a:lnTo>
                    <a:pt x="180" y="7"/>
                  </a:lnTo>
                  <a:lnTo>
                    <a:pt x="168" y="11"/>
                  </a:lnTo>
                  <a:lnTo>
                    <a:pt x="157" y="16"/>
                  </a:lnTo>
                  <a:lnTo>
                    <a:pt x="148" y="23"/>
                  </a:lnTo>
                  <a:lnTo>
                    <a:pt x="140" y="31"/>
                  </a:lnTo>
                  <a:lnTo>
                    <a:pt x="132" y="39"/>
                  </a:lnTo>
                  <a:lnTo>
                    <a:pt x="126" y="49"/>
                  </a:lnTo>
                  <a:lnTo>
                    <a:pt x="121" y="58"/>
                  </a:lnTo>
                  <a:lnTo>
                    <a:pt x="118" y="68"/>
                  </a:lnTo>
                  <a:lnTo>
                    <a:pt x="116" y="79"/>
                  </a:lnTo>
                  <a:lnTo>
                    <a:pt x="114" y="89"/>
                  </a:lnTo>
                  <a:lnTo>
                    <a:pt x="116" y="100"/>
                  </a:lnTo>
                  <a:lnTo>
                    <a:pt x="117" y="111"/>
                  </a:lnTo>
                  <a:lnTo>
                    <a:pt x="121" y="122"/>
                  </a:lnTo>
                  <a:lnTo>
                    <a:pt x="121" y="122"/>
                  </a:lnTo>
                  <a:lnTo>
                    <a:pt x="118" y="122"/>
                  </a:lnTo>
                  <a:lnTo>
                    <a:pt x="118" y="122"/>
                  </a:lnTo>
                  <a:lnTo>
                    <a:pt x="113" y="122"/>
                  </a:lnTo>
                  <a:lnTo>
                    <a:pt x="110" y="124"/>
                  </a:lnTo>
                  <a:lnTo>
                    <a:pt x="108" y="127"/>
                  </a:lnTo>
                  <a:lnTo>
                    <a:pt x="106" y="131"/>
                  </a:lnTo>
                  <a:lnTo>
                    <a:pt x="106" y="142"/>
                  </a:lnTo>
                  <a:lnTo>
                    <a:pt x="108" y="154"/>
                  </a:lnTo>
                  <a:lnTo>
                    <a:pt x="108" y="154"/>
                  </a:lnTo>
                  <a:lnTo>
                    <a:pt x="112" y="166"/>
                  </a:lnTo>
                  <a:lnTo>
                    <a:pt x="117" y="177"/>
                  </a:lnTo>
                  <a:lnTo>
                    <a:pt x="121" y="181"/>
                  </a:lnTo>
                  <a:lnTo>
                    <a:pt x="125" y="185"/>
                  </a:lnTo>
                  <a:lnTo>
                    <a:pt x="129" y="188"/>
                  </a:lnTo>
                  <a:lnTo>
                    <a:pt x="135" y="188"/>
                  </a:lnTo>
                  <a:lnTo>
                    <a:pt x="135" y="188"/>
                  </a:lnTo>
                  <a:lnTo>
                    <a:pt x="136" y="188"/>
                  </a:lnTo>
                  <a:lnTo>
                    <a:pt x="136" y="188"/>
                  </a:lnTo>
                  <a:lnTo>
                    <a:pt x="145" y="212"/>
                  </a:lnTo>
                  <a:lnTo>
                    <a:pt x="151" y="223"/>
                  </a:lnTo>
                  <a:lnTo>
                    <a:pt x="157" y="234"/>
                  </a:lnTo>
                  <a:lnTo>
                    <a:pt x="157" y="234"/>
                  </a:lnTo>
                  <a:lnTo>
                    <a:pt x="159" y="240"/>
                  </a:lnTo>
                  <a:lnTo>
                    <a:pt x="160" y="254"/>
                  </a:lnTo>
                  <a:lnTo>
                    <a:pt x="160" y="273"/>
                  </a:lnTo>
                  <a:lnTo>
                    <a:pt x="160" y="281"/>
                  </a:lnTo>
                  <a:lnTo>
                    <a:pt x="157" y="288"/>
                  </a:lnTo>
                  <a:lnTo>
                    <a:pt x="157" y="288"/>
                  </a:lnTo>
                  <a:lnTo>
                    <a:pt x="155" y="292"/>
                  </a:lnTo>
                  <a:lnTo>
                    <a:pt x="151" y="294"/>
                  </a:lnTo>
                  <a:lnTo>
                    <a:pt x="139" y="302"/>
                  </a:lnTo>
                  <a:lnTo>
                    <a:pt x="124" y="310"/>
                  </a:lnTo>
                  <a:lnTo>
                    <a:pt x="105" y="319"/>
                  </a:lnTo>
                  <a:lnTo>
                    <a:pt x="70" y="333"/>
                  </a:lnTo>
                  <a:lnTo>
                    <a:pt x="48" y="341"/>
                  </a:lnTo>
                  <a:lnTo>
                    <a:pt x="48" y="341"/>
                  </a:lnTo>
                  <a:lnTo>
                    <a:pt x="43" y="344"/>
                  </a:lnTo>
                  <a:lnTo>
                    <a:pt x="37" y="350"/>
                  </a:lnTo>
                  <a:lnTo>
                    <a:pt x="25" y="360"/>
                  </a:lnTo>
                  <a:lnTo>
                    <a:pt x="21" y="367"/>
                  </a:lnTo>
                  <a:lnTo>
                    <a:pt x="17" y="374"/>
                  </a:lnTo>
                  <a:lnTo>
                    <a:pt x="15" y="381"/>
                  </a:lnTo>
                  <a:lnTo>
                    <a:pt x="12" y="387"/>
                  </a:lnTo>
                  <a:lnTo>
                    <a:pt x="0" y="475"/>
                  </a:lnTo>
                  <a:lnTo>
                    <a:pt x="0" y="475"/>
                  </a:lnTo>
                  <a:lnTo>
                    <a:pt x="1" y="479"/>
                  </a:lnTo>
                  <a:lnTo>
                    <a:pt x="4" y="484"/>
                  </a:lnTo>
                  <a:lnTo>
                    <a:pt x="9" y="488"/>
                  </a:lnTo>
                  <a:lnTo>
                    <a:pt x="16" y="492"/>
                  </a:lnTo>
                  <a:lnTo>
                    <a:pt x="24" y="496"/>
                  </a:lnTo>
                  <a:lnTo>
                    <a:pt x="35" y="501"/>
                  </a:lnTo>
                  <a:lnTo>
                    <a:pt x="60" y="507"/>
                  </a:lnTo>
                  <a:lnTo>
                    <a:pt x="93" y="513"/>
                  </a:lnTo>
                  <a:lnTo>
                    <a:pt x="132" y="517"/>
                  </a:lnTo>
                  <a:lnTo>
                    <a:pt x="175" y="519"/>
                  </a:lnTo>
                  <a:lnTo>
                    <a:pt x="224" y="521"/>
                  </a:lnTo>
                  <a:lnTo>
                    <a:pt x="224" y="521"/>
                  </a:lnTo>
                  <a:lnTo>
                    <a:pt x="272" y="519"/>
                  </a:lnTo>
                  <a:lnTo>
                    <a:pt x="315" y="517"/>
                  </a:lnTo>
                  <a:lnTo>
                    <a:pt x="354" y="513"/>
                  </a:lnTo>
                  <a:lnTo>
                    <a:pt x="387" y="507"/>
                  </a:lnTo>
                  <a:lnTo>
                    <a:pt x="412" y="501"/>
                  </a:lnTo>
                  <a:lnTo>
                    <a:pt x="423" y="496"/>
                  </a:lnTo>
                  <a:lnTo>
                    <a:pt x="431" y="492"/>
                  </a:lnTo>
                  <a:lnTo>
                    <a:pt x="438" y="488"/>
                  </a:lnTo>
                  <a:lnTo>
                    <a:pt x="443" y="484"/>
                  </a:lnTo>
                  <a:lnTo>
                    <a:pt x="446" y="479"/>
                  </a:lnTo>
                  <a:lnTo>
                    <a:pt x="447" y="475"/>
                  </a:lnTo>
                  <a:lnTo>
                    <a:pt x="447" y="475"/>
                  </a:lnTo>
                  <a:lnTo>
                    <a:pt x="447" y="474"/>
                  </a:lnTo>
                  <a:lnTo>
                    <a:pt x="434" y="387"/>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6592"/>
              <a:endParaRPr lang="en-US" sz="1050" dirty="0">
                <a:solidFill>
                  <a:srgbClr val="097DBC">
                    <a:lumMod val="50000"/>
                  </a:srgbClr>
                </a:solidFill>
                <a:latin typeface="+mn-ea"/>
                <a:ea typeface="+mn-ea"/>
                <a:cs typeface="ＭＳ Ｐゴシック"/>
              </a:endParaRPr>
            </a:p>
          </p:txBody>
        </p:sp>
      </p:grpSp>
      <p:sp>
        <p:nvSpPr>
          <p:cNvPr id="96" name="TextBox 113"/>
          <p:cNvSpPr txBox="1"/>
          <p:nvPr/>
        </p:nvSpPr>
        <p:spPr>
          <a:xfrm>
            <a:off x="244213" y="3350227"/>
            <a:ext cx="609462" cy="300082"/>
          </a:xfrm>
          <a:prstGeom prst="rect">
            <a:avLst/>
          </a:prstGeom>
          <a:noFill/>
        </p:spPr>
        <p:txBody>
          <a:bodyPr wrap="none" rtlCol="0">
            <a:spAutoFit/>
          </a:bodyPr>
          <a:lstStyle/>
          <a:p>
            <a:pPr algn="ctr" defTabSz="456592"/>
            <a:r>
              <a:rPr lang="en-US" altLang="ja-JP" sz="1350" b="1" dirty="0">
                <a:solidFill>
                  <a:srgbClr val="097DBC">
                    <a:lumMod val="50000"/>
                  </a:srgbClr>
                </a:solidFill>
                <a:latin typeface="+mn-ea"/>
                <a:ea typeface="+mn-ea"/>
                <a:cs typeface="ＭＳ Ｐゴシック"/>
              </a:rPr>
              <a:t>A</a:t>
            </a:r>
            <a:r>
              <a:rPr lang="ja-JP" altLang="en-US" sz="1350" b="1" dirty="0">
                <a:solidFill>
                  <a:srgbClr val="097DBC">
                    <a:lumMod val="50000"/>
                  </a:srgbClr>
                </a:solidFill>
                <a:latin typeface="+mn-ea"/>
                <a:ea typeface="+mn-ea"/>
                <a:cs typeface="ＭＳ Ｐゴシック"/>
              </a:rPr>
              <a:t>さん</a:t>
            </a:r>
            <a:endParaRPr lang="en-US" sz="1350" b="1" dirty="0">
              <a:solidFill>
                <a:srgbClr val="097DBC">
                  <a:lumMod val="50000"/>
                </a:srgbClr>
              </a:solidFill>
              <a:latin typeface="+mn-ea"/>
              <a:ea typeface="+mn-ea"/>
              <a:cs typeface="ＭＳ Ｐゴシック"/>
            </a:endParaRPr>
          </a:p>
        </p:txBody>
      </p:sp>
      <p:cxnSp>
        <p:nvCxnSpPr>
          <p:cNvPr id="97" name="Straight Connector 114"/>
          <p:cNvCxnSpPr>
            <a:stCxn id="131" idx="1"/>
            <a:endCxn id="123" idx="2"/>
          </p:cNvCxnSpPr>
          <p:nvPr/>
        </p:nvCxnSpPr>
        <p:spPr>
          <a:xfrm flipH="1" flipV="1">
            <a:off x="900650" y="3012550"/>
            <a:ext cx="1035303" cy="437948"/>
          </a:xfrm>
          <a:prstGeom prst="line">
            <a:avLst/>
          </a:prstGeom>
          <a:ln w="57150" cap="rnd">
            <a:solidFill>
              <a:schemeClr val="bg1">
                <a:lumMod val="65000"/>
              </a:schemeClr>
            </a:solidFill>
            <a:prstDash val="sysDot"/>
          </a:ln>
          <a:effectLst/>
        </p:spPr>
        <p:style>
          <a:lnRef idx="1">
            <a:schemeClr val="accent1"/>
          </a:lnRef>
          <a:fillRef idx="0">
            <a:schemeClr val="accent1"/>
          </a:fillRef>
          <a:effectRef idx="0">
            <a:schemeClr val="accent1"/>
          </a:effectRef>
          <a:fontRef idx="minor">
            <a:schemeClr val="tx1"/>
          </a:fontRef>
        </p:style>
      </p:cxnSp>
      <p:sp>
        <p:nvSpPr>
          <p:cNvPr id="99" name="TextBox 116"/>
          <p:cNvSpPr txBox="1"/>
          <p:nvPr/>
        </p:nvSpPr>
        <p:spPr>
          <a:xfrm>
            <a:off x="264164" y="4376107"/>
            <a:ext cx="609462" cy="300082"/>
          </a:xfrm>
          <a:prstGeom prst="rect">
            <a:avLst/>
          </a:prstGeom>
          <a:noFill/>
        </p:spPr>
        <p:txBody>
          <a:bodyPr wrap="none" rtlCol="0">
            <a:spAutoFit/>
          </a:bodyPr>
          <a:lstStyle/>
          <a:p>
            <a:pPr algn="ctr" defTabSz="456592"/>
            <a:r>
              <a:rPr lang="en-US" altLang="ja-JP" sz="1350" b="1" dirty="0">
                <a:solidFill>
                  <a:srgbClr val="097DBC">
                    <a:lumMod val="50000"/>
                  </a:srgbClr>
                </a:solidFill>
                <a:latin typeface="+mn-ea"/>
                <a:ea typeface="+mn-ea"/>
                <a:cs typeface="ＭＳ Ｐゴシック"/>
              </a:rPr>
              <a:t>B</a:t>
            </a:r>
            <a:r>
              <a:rPr lang="ja-JP" altLang="en-US" sz="1350" b="1" dirty="0">
                <a:solidFill>
                  <a:srgbClr val="097DBC">
                    <a:lumMod val="50000"/>
                  </a:srgbClr>
                </a:solidFill>
                <a:latin typeface="+mn-ea"/>
                <a:ea typeface="+mn-ea"/>
                <a:cs typeface="ＭＳ Ｐゴシック"/>
              </a:rPr>
              <a:t>さん</a:t>
            </a:r>
            <a:endParaRPr lang="en-US" sz="1350" b="1" dirty="0">
              <a:solidFill>
                <a:srgbClr val="097DBC">
                  <a:lumMod val="50000"/>
                </a:srgbClr>
              </a:solidFill>
              <a:latin typeface="+mn-ea"/>
              <a:ea typeface="+mn-ea"/>
              <a:cs typeface="ＭＳ Ｐゴシック"/>
            </a:endParaRPr>
          </a:p>
        </p:txBody>
      </p:sp>
      <p:grpSp>
        <p:nvGrpSpPr>
          <p:cNvPr id="125" name="Group 222"/>
          <p:cNvGrpSpPr/>
          <p:nvPr/>
        </p:nvGrpSpPr>
        <p:grpSpPr>
          <a:xfrm>
            <a:off x="1596748" y="1384985"/>
            <a:ext cx="1311734" cy="915365"/>
            <a:chOff x="2491057" y="1555028"/>
            <a:chExt cx="4168808" cy="2847606"/>
          </a:xfrm>
        </p:grpSpPr>
        <p:pic>
          <p:nvPicPr>
            <p:cNvPr id="126" name="Picture 22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2626" y="1714499"/>
              <a:ext cx="3844654" cy="2133601"/>
            </a:xfrm>
            <a:prstGeom prst="rect">
              <a:avLst/>
            </a:prstGeom>
            <a:solidFill>
              <a:srgbClr val="FFFFFF">
                <a:shade val="85000"/>
              </a:srgbClr>
            </a:solidFill>
            <a:ln w="3175" cap="rnd">
              <a:solidFill>
                <a:schemeClr val="tx1">
                  <a:lumMod val="60000"/>
                  <a:lumOff val="40000"/>
                </a:schemeClr>
              </a:solidFill>
            </a:ln>
            <a:effectLst/>
          </p:spPr>
        </p:pic>
        <p:pic>
          <p:nvPicPr>
            <p:cNvPr id="127" name="Picture 227"/>
            <p:cNvPicPr>
              <a:picLocks noChangeAspect="1"/>
            </p:cNvPicPr>
            <p:nvPr/>
          </p:nvPicPr>
          <p:blipFill rotWithShape="1">
            <a:blip r:embed="rId3" cstate="screen">
              <a:extLst>
                <a:ext uri="{28A0092B-C50C-407E-A947-70E740481C1C}">
                  <a14:useLocalDpi xmlns:a14="http://schemas.microsoft.com/office/drawing/2010/main"/>
                </a:ext>
              </a:extLst>
            </a:blip>
            <a:srcRect b="-8061"/>
            <a:stretch/>
          </p:blipFill>
          <p:spPr>
            <a:xfrm>
              <a:off x="2491057" y="1555028"/>
              <a:ext cx="4168808" cy="2847606"/>
            </a:xfrm>
            <a:prstGeom prst="rect">
              <a:avLst/>
            </a:prstGeom>
          </p:spPr>
        </p:pic>
      </p:grpSp>
      <p:sp>
        <p:nvSpPr>
          <p:cNvPr id="128" name="TextBox 6"/>
          <p:cNvSpPr txBox="1"/>
          <p:nvPr/>
        </p:nvSpPr>
        <p:spPr>
          <a:xfrm>
            <a:off x="1066331" y="2262509"/>
            <a:ext cx="2510073" cy="323165"/>
          </a:xfrm>
          <a:prstGeom prst="rect">
            <a:avLst/>
          </a:prstGeom>
          <a:noFill/>
        </p:spPr>
        <p:txBody>
          <a:bodyPr wrap="square" rtlCol="0">
            <a:spAutoFit/>
          </a:bodyPr>
          <a:lstStyle/>
          <a:p>
            <a:pPr algn="ctr"/>
            <a:r>
              <a:rPr lang="en-US" sz="1500" b="1" dirty="0">
                <a:solidFill>
                  <a:schemeClr val="accent1">
                    <a:lumMod val="75000"/>
                  </a:schemeClr>
                </a:solidFill>
                <a:latin typeface="+mn-ea"/>
                <a:ea typeface="+mn-ea"/>
                <a:cs typeface="Meiryo" charset="-128"/>
              </a:rPr>
              <a:t>DNA </a:t>
            </a:r>
            <a:r>
              <a:rPr lang="ja-JP" altLang="en-US" sz="1500" b="1" dirty="0">
                <a:solidFill>
                  <a:schemeClr val="accent1">
                    <a:lumMod val="75000"/>
                  </a:schemeClr>
                </a:solidFill>
                <a:latin typeface="+mn-ea"/>
                <a:ea typeface="+mn-ea"/>
                <a:cs typeface="Meiryo" charset="-128"/>
              </a:rPr>
              <a:t>管理ダッシュボード</a:t>
            </a:r>
            <a:endParaRPr lang="en-US" sz="1500" b="1" dirty="0">
              <a:solidFill>
                <a:schemeClr val="accent1">
                  <a:lumMod val="75000"/>
                </a:schemeClr>
              </a:solidFill>
              <a:latin typeface="+mn-ea"/>
              <a:ea typeface="+mn-ea"/>
              <a:cs typeface="Meiryo" charset="-128"/>
            </a:endParaRPr>
          </a:p>
        </p:txBody>
      </p:sp>
      <p:grpSp>
        <p:nvGrpSpPr>
          <p:cNvPr id="130" name="Group 41"/>
          <p:cNvGrpSpPr/>
          <p:nvPr/>
        </p:nvGrpSpPr>
        <p:grpSpPr>
          <a:xfrm>
            <a:off x="1935953" y="3224938"/>
            <a:ext cx="483201" cy="451118"/>
            <a:chOff x="5181600" y="2876550"/>
            <a:chExt cx="801082" cy="801082"/>
          </a:xfrm>
        </p:grpSpPr>
        <p:sp>
          <p:nvSpPr>
            <p:cNvPr id="131" name="Rounded Rectangle 42"/>
            <p:cNvSpPr/>
            <p:nvPr/>
          </p:nvSpPr>
          <p:spPr>
            <a:xfrm>
              <a:off x="5181600" y="2876550"/>
              <a:ext cx="801082" cy="801082"/>
            </a:xfrm>
            <a:prstGeom prst="roundRect">
              <a:avLst/>
            </a:prstGeom>
            <a:solidFill>
              <a:srgbClr val="2968AF">
                <a:lumMod val="50000"/>
              </a:srgbClr>
            </a:solidFill>
            <a:ln w="25400" cap="flat" cmpd="sng" algn="ctr">
              <a:noFill/>
              <a:prstDash val="solid"/>
            </a:ln>
            <a:effectLst/>
          </p:spPr>
          <p:txBody>
            <a:bodyPr rtlCol="0" anchor="ctr"/>
            <a:lstStyle/>
            <a:p>
              <a:pPr algn="ctr" defTabSz="342900">
                <a:defRPr/>
              </a:pPr>
              <a:endParaRPr lang="en-US" sz="1350" kern="0" dirty="0">
                <a:solidFill>
                  <a:srgbClr val="FFFFFF"/>
                </a:solidFill>
                <a:latin typeface="+mn-ea"/>
                <a:ea typeface="+mn-ea"/>
                <a:cs typeface=""/>
              </a:endParaRPr>
            </a:p>
          </p:txBody>
        </p:sp>
        <p:pic>
          <p:nvPicPr>
            <p:cNvPr id="132" name="Picture 43" descr="Wirless.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5284820" y="3049218"/>
              <a:ext cx="587215" cy="463068"/>
            </a:xfrm>
            <a:prstGeom prst="rect">
              <a:avLst/>
            </a:prstGeom>
          </p:spPr>
        </p:pic>
      </p:grpSp>
      <p:grpSp>
        <p:nvGrpSpPr>
          <p:cNvPr id="134" name="図形グループ 133"/>
          <p:cNvGrpSpPr/>
          <p:nvPr/>
        </p:nvGrpSpPr>
        <p:grpSpPr>
          <a:xfrm>
            <a:off x="237137" y="3694126"/>
            <a:ext cx="663513" cy="650927"/>
            <a:chOff x="314594" y="4501486"/>
            <a:chExt cx="884684" cy="867903"/>
          </a:xfrm>
        </p:grpSpPr>
        <p:sp>
          <p:nvSpPr>
            <p:cNvPr id="120" name="Oval 137"/>
            <p:cNvSpPr/>
            <p:nvPr/>
          </p:nvSpPr>
          <p:spPr>
            <a:xfrm rot="10800000">
              <a:off x="314594" y="4501486"/>
              <a:ext cx="884684" cy="867903"/>
            </a:xfrm>
            <a:prstGeom prst="ellipse">
              <a:avLst/>
            </a:prstGeom>
            <a:solidFill>
              <a:srgbClr val="143457"/>
            </a:solidFill>
            <a:ln w="25400" cap="flat" cmpd="sng" algn="ctr">
              <a:noFill/>
              <a:prstDash val="solid"/>
            </a:ln>
            <a:effectLst/>
          </p:spPr>
          <p:txBody>
            <a:bodyPr rtlCol="0" anchor="ctr"/>
            <a:lstStyle/>
            <a:p>
              <a:pPr algn="ctr" defTabSz="684808">
                <a:defRPr/>
              </a:pPr>
              <a:endParaRPr lang="en-US" sz="1050" kern="0" dirty="0">
                <a:solidFill>
                  <a:srgbClr val="097DBC">
                    <a:lumMod val="50000"/>
                  </a:srgbClr>
                </a:solidFill>
                <a:latin typeface="+mn-ea"/>
                <a:ea typeface="+mn-ea"/>
                <a:cs typeface="ＭＳ Ｐゴシック"/>
              </a:endParaRPr>
            </a:p>
          </p:txBody>
        </p:sp>
        <p:sp>
          <p:nvSpPr>
            <p:cNvPr id="121" name="Freeform 258"/>
            <p:cNvSpPr>
              <a:spLocks/>
            </p:cNvSpPr>
            <p:nvPr/>
          </p:nvSpPr>
          <p:spPr bwMode="auto">
            <a:xfrm>
              <a:off x="582408" y="4641482"/>
              <a:ext cx="349049" cy="506610"/>
            </a:xfrm>
            <a:custGeom>
              <a:avLst/>
              <a:gdLst>
                <a:gd name="T0" fmla="*/ 302 w 312"/>
                <a:gd name="T1" fmla="*/ 333 h 410"/>
                <a:gd name="T2" fmla="*/ 298 w 312"/>
                <a:gd name="T3" fmla="*/ 322 h 410"/>
                <a:gd name="T4" fmla="*/ 283 w 312"/>
                <a:gd name="T5" fmla="*/ 303 h 410"/>
                <a:gd name="T6" fmla="*/ 274 w 312"/>
                <a:gd name="T7" fmla="*/ 298 h 410"/>
                <a:gd name="T8" fmla="*/ 197 w 312"/>
                <a:gd name="T9" fmla="*/ 259 h 410"/>
                <a:gd name="T10" fmla="*/ 209 w 312"/>
                <a:gd name="T11" fmla="*/ 255 h 410"/>
                <a:gd name="T12" fmla="*/ 232 w 312"/>
                <a:gd name="T13" fmla="*/ 246 h 410"/>
                <a:gd name="T14" fmla="*/ 256 w 312"/>
                <a:gd name="T15" fmla="*/ 230 h 410"/>
                <a:gd name="T16" fmla="*/ 276 w 312"/>
                <a:gd name="T17" fmla="*/ 210 h 410"/>
                <a:gd name="T18" fmla="*/ 286 w 312"/>
                <a:gd name="T19" fmla="*/ 194 h 410"/>
                <a:gd name="T20" fmla="*/ 276 w 312"/>
                <a:gd name="T21" fmla="*/ 191 h 410"/>
                <a:gd name="T22" fmla="*/ 259 w 312"/>
                <a:gd name="T23" fmla="*/ 180 h 410"/>
                <a:gd name="T24" fmla="*/ 251 w 312"/>
                <a:gd name="T25" fmla="*/ 168 h 410"/>
                <a:gd name="T26" fmla="*/ 244 w 312"/>
                <a:gd name="T27" fmla="*/ 152 h 410"/>
                <a:gd name="T28" fmla="*/ 241 w 312"/>
                <a:gd name="T29" fmla="*/ 131 h 410"/>
                <a:gd name="T30" fmla="*/ 243 w 312"/>
                <a:gd name="T31" fmla="*/ 104 h 410"/>
                <a:gd name="T32" fmla="*/ 244 w 312"/>
                <a:gd name="T33" fmla="*/ 94 h 410"/>
                <a:gd name="T34" fmla="*/ 243 w 312"/>
                <a:gd name="T35" fmla="*/ 85 h 410"/>
                <a:gd name="T36" fmla="*/ 241 w 312"/>
                <a:gd name="T37" fmla="*/ 68 h 410"/>
                <a:gd name="T38" fmla="*/ 237 w 312"/>
                <a:gd name="T39" fmla="*/ 54 h 410"/>
                <a:gd name="T40" fmla="*/ 229 w 312"/>
                <a:gd name="T41" fmla="*/ 39 h 410"/>
                <a:gd name="T42" fmla="*/ 217 w 312"/>
                <a:gd name="T43" fmla="*/ 25 h 410"/>
                <a:gd name="T44" fmla="*/ 204 w 312"/>
                <a:gd name="T45" fmla="*/ 15 h 410"/>
                <a:gd name="T46" fmla="*/ 186 w 312"/>
                <a:gd name="T47" fmla="*/ 6 h 410"/>
                <a:gd name="T48" fmla="*/ 166 w 312"/>
                <a:gd name="T49" fmla="*/ 1 h 410"/>
                <a:gd name="T50" fmla="*/ 143 w 312"/>
                <a:gd name="T51" fmla="*/ 0 h 410"/>
                <a:gd name="T52" fmla="*/ 131 w 312"/>
                <a:gd name="T53" fmla="*/ 0 h 410"/>
                <a:gd name="T54" fmla="*/ 109 w 312"/>
                <a:gd name="T55" fmla="*/ 4 h 410"/>
                <a:gd name="T56" fmla="*/ 90 w 312"/>
                <a:gd name="T57" fmla="*/ 11 h 410"/>
                <a:gd name="T58" fmla="*/ 74 w 312"/>
                <a:gd name="T59" fmla="*/ 20 h 410"/>
                <a:gd name="T60" fmla="*/ 62 w 312"/>
                <a:gd name="T61" fmla="*/ 32 h 410"/>
                <a:gd name="T62" fmla="*/ 51 w 312"/>
                <a:gd name="T63" fmla="*/ 46 h 410"/>
                <a:gd name="T64" fmla="*/ 45 w 312"/>
                <a:gd name="T65" fmla="*/ 60 h 410"/>
                <a:gd name="T66" fmla="*/ 42 w 312"/>
                <a:gd name="T67" fmla="*/ 77 h 410"/>
                <a:gd name="T68" fmla="*/ 42 w 312"/>
                <a:gd name="T69" fmla="*/ 85 h 410"/>
                <a:gd name="T70" fmla="*/ 42 w 312"/>
                <a:gd name="T71" fmla="*/ 104 h 410"/>
                <a:gd name="T72" fmla="*/ 45 w 312"/>
                <a:gd name="T73" fmla="*/ 118 h 410"/>
                <a:gd name="T74" fmla="*/ 43 w 312"/>
                <a:gd name="T75" fmla="*/ 143 h 410"/>
                <a:gd name="T76" fmla="*/ 38 w 312"/>
                <a:gd name="T77" fmla="*/ 162 h 410"/>
                <a:gd name="T78" fmla="*/ 31 w 312"/>
                <a:gd name="T79" fmla="*/ 175 h 410"/>
                <a:gd name="T80" fmla="*/ 16 w 312"/>
                <a:gd name="T81" fmla="*/ 187 h 410"/>
                <a:gd name="T82" fmla="*/ 0 w 312"/>
                <a:gd name="T83" fmla="*/ 194 h 410"/>
                <a:gd name="T84" fmla="*/ 1 w 312"/>
                <a:gd name="T85" fmla="*/ 198 h 410"/>
                <a:gd name="T86" fmla="*/ 15 w 312"/>
                <a:gd name="T87" fmla="*/ 218 h 410"/>
                <a:gd name="T88" fmla="*/ 30 w 312"/>
                <a:gd name="T89" fmla="*/ 232 h 410"/>
                <a:gd name="T90" fmla="*/ 80 w 312"/>
                <a:gd name="T91" fmla="*/ 252 h 410"/>
                <a:gd name="T92" fmla="*/ 88 w 312"/>
                <a:gd name="T93" fmla="*/ 256 h 410"/>
                <a:gd name="T94" fmla="*/ 103 w 312"/>
                <a:gd name="T95" fmla="*/ 269 h 410"/>
                <a:gd name="T96" fmla="*/ 117 w 312"/>
                <a:gd name="T97" fmla="*/ 286 h 410"/>
                <a:gd name="T98" fmla="*/ 127 w 312"/>
                <a:gd name="T99" fmla="*/ 306 h 410"/>
                <a:gd name="T100" fmla="*/ 144 w 312"/>
                <a:gd name="T101" fmla="*/ 410 h 410"/>
                <a:gd name="T102" fmla="*/ 181 w 312"/>
                <a:gd name="T103" fmla="*/ 408 h 410"/>
                <a:gd name="T104" fmla="*/ 243 w 312"/>
                <a:gd name="T105" fmla="*/ 403 h 410"/>
                <a:gd name="T106" fmla="*/ 286 w 312"/>
                <a:gd name="T107" fmla="*/ 393 h 410"/>
                <a:gd name="T108" fmla="*/ 305 w 312"/>
                <a:gd name="T109" fmla="*/ 385 h 410"/>
                <a:gd name="T110" fmla="*/ 312 w 312"/>
                <a:gd name="T111" fmla="*/ 377 h 410"/>
                <a:gd name="T112" fmla="*/ 312 w 312"/>
                <a:gd name="T113" fmla="*/ 375 h 410"/>
                <a:gd name="T114" fmla="*/ 302 w 312"/>
                <a:gd name="T115" fmla="*/ 3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410">
                  <a:moveTo>
                    <a:pt x="302" y="333"/>
                  </a:moveTo>
                  <a:lnTo>
                    <a:pt x="302" y="333"/>
                  </a:lnTo>
                  <a:lnTo>
                    <a:pt x="301" y="327"/>
                  </a:lnTo>
                  <a:lnTo>
                    <a:pt x="298" y="322"/>
                  </a:lnTo>
                  <a:lnTo>
                    <a:pt x="291" y="311"/>
                  </a:lnTo>
                  <a:lnTo>
                    <a:pt x="283" y="303"/>
                  </a:lnTo>
                  <a:lnTo>
                    <a:pt x="274" y="298"/>
                  </a:lnTo>
                  <a:lnTo>
                    <a:pt x="274" y="298"/>
                  </a:lnTo>
                  <a:lnTo>
                    <a:pt x="197" y="259"/>
                  </a:lnTo>
                  <a:lnTo>
                    <a:pt x="197" y="259"/>
                  </a:lnTo>
                  <a:lnTo>
                    <a:pt x="197" y="259"/>
                  </a:lnTo>
                  <a:lnTo>
                    <a:pt x="209" y="255"/>
                  </a:lnTo>
                  <a:lnTo>
                    <a:pt x="221" y="251"/>
                  </a:lnTo>
                  <a:lnTo>
                    <a:pt x="232" y="246"/>
                  </a:lnTo>
                  <a:lnTo>
                    <a:pt x="241" y="241"/>
                  </a:lnTo>
                  <a:lnTo>
                    <a:pt x="256" y="230"/>
                  </a:lnTo>
                  <a:lnTo>
                    <a:pt x="268" y="220"/>
                  </a:lnTo>
                  <a:lnTo>
                    <a:pt x="276" y="210"/>
                  </a:lnTo>
                  <a:lnTo>
                    <a:pt x="282" y="202"/>
                  </a:lnTo>
                  <a:lnTo>
                    <a:pt x="286" y="194"/>
                  </a:lnTo>
                  <a:lnTo>
                    <a:pt x="286" y="194"/>
                  </a:lnTo>
                  <a:lnTo>
                    <a:pt x="276" y="191"/>
                  </a:lnTo>
                  <a:lnTo>
                    <a:pt x="268" y="187"/>
                  </a:lnTo>
                  <a:lnTo>
                    <a:pt x="259" y="180"/>
                  </a:lnTo>
                  <a:lnTo>
                    <a:pt x="255" y="175"/>
                  </a:lnTo>
                  <a:lnTo>
                    <a:pt x="251" y="168"/>
                  </a:lnTo>
                  <a:lnTo>
                    <a:pt x="247" y="162"/>
                  </a:lnTo>
                  <a:lnTo>
                    <a:pt x="244" y="152"/>
                  </a:lnTo>
                  <a:lnTo>
                    <a:pt x="241" y="143"/>
                  </a:lnTo>
                  <a:lnTo>
                    <a:pt x="241" y="131"/>
                  </a:lnTo>
                  <a:lnTo>
                    <a:pt x="241" y="118"/>
                  </a:lnTo>
                  <a:lnTo>
                    <a:pt x="243" y="104"/>
                  </a:lnTo>
                  <a:lnTo>
                    <a:pt x="243" y="104"/>
                  </a:lnTo>
                  <a:lnTo>
                    <a:pt x="244" y="94"/>
                  </a:lnTo>
                  <a:lnTo>
                    <a:pt x="243" y="85"/>
                  </a:lnTo>
                  <a:lnTo>
                    <a:pt x="243" y="85"/>
                  </a:lnTo>
                  <a:lnTo>
                    <a:pt x="243" y="77"/>
                  </a:lnTo>
                  <a:lnTo>
                    <a:pt x="241" y="68"/>
                  </a:lnTo>
                  <a:lnTo>
                    <a:pt x="240" y="60"/>
                  </a:lnTo>
                  <a:lnTo>
                    <a:pt x="237" y="54"/>
                  </a:lnTo>
                  <a:lnTo>
                    <a:pt x="233" y="46"/>
                  </a:lnTo>
                  <a:lnTo>
                    <a:pt x="229" y="39"/>
                  </a:lnTo>
                  <a:lnTo>
                    <a:pt x="224" y="32"/>
                  </a:lnTo>
                  <a:lnTo>
                    <a:pt x="217" y="25"/>
                  </a:lnTo>
                  <a:lnTo>
                    <a:pt x="210" y="20"/>
                  </a:lnTo>
                  <a:lnTo>
                    <a:pt x="204" y="15"/>
                  </a:lnTo>
                  <a:lnTo>
                    <a:pt x="194" y="11"/>
                  </a:lnTo>
                  <a:lnTo>
                    <a:pt x="186" y="6"/>
                  </a:lnTo>
                  <a:lnTo>
                    <a:pt x="175" y="4"/>
                  </a:lnTo>
                  <a:lnTo>
                    <a:pt x="166" y="1"/>
                  </a:lnTo>
                  <a:lnTo>
                    <a:pt x="154" y="0"/>
                  </a:lnTo>
                  <a:lnTo>
                    <a:pt x="143" y="0"/>
                  </a:lnTo>
                  <a:lnTo>
                    <a:pt x="143" y="0"/>
                  </a:lnTo>
                  <a:lnTo>
                    <a:pt x="131" y="0"/>
                  </a:lnTo>
                  <a:lnTo>
                    <a:pt x="120" y="1"/>
                  </a:lnTo>
                  <a:lnTo>
                    <a:pt x="109" y="4"/>
                  </a:lnTo>
                  <a:lnTo>
                    <a:pt x="100" y="6"/>
                  </a:lnTo>
                  <a:lnTo>
                    <a:pt x="90" y="11"/>
                  </a:lnTo>
                  <a:lnTo>
                    <a:pt x="82" y="15"/>
                  </a:lnTo>
                  <a:lnTo>
                    <a:pt x="74" y="20"/>
                  </a:lnTo>
                  <a:lnTo>
                    <a:pt x="67" y="25"/>
                  </a:lnTo>
                  <a:lnTo>
                    <a:pt x="62" y="32"/>
                  </a:lnTo>
                  <a:lnTo>
                    <a:pt x="57" y="39"/>
                  </a:lnTo>
                  <a:lnTo>
                    <a:pt x="51" y="46"/>
                  </a:lnTo>
                  <a:lnTo>
                    <a:pt x="49" y="54"/>
                  </a:lnTo>
                  <a:lnTo>
                    <a:pt x="45" y="60"/>
                  </a:lnTo>
                  <a:lnTo>
                    <a:pt x="43" y="68"/>
                  </a:lnTo>
                  <a:lnTo>
                    <a:pt x="42" y="77"/>
                  </a:lnTo>
                  <a:lnTo>
                    <a:pt x="42" y="85"/>
                  </a:lnTo>
                  <a:lnTo>
                    <a:pt x="42" y="85"/>
                  </a:lnTo>
                  <a:lnTo>
                    <a:pt x="42" y="94"/>
                  </a:lnTo>
                  <a:lnTo>
                    <a:pt x="42" y="104"/>
                  </a:lnTo>
                  <a:lnTo>
                    <a:pt x="42" y="104"/>
                  </a:lnTo>
                  <a:lnTo>
                    <a:pt x="45" y="118"/>
                  </a:lnTo>
                  <a:lnTo>
                    <a:pt x="45" y="131"/>
                  </a:lnTo>
                  <a:lnTo>
                    <a:pt x="43" y="143"/>
                  </a:lnTo>
                  <a:lnTo>
                    <a:pt x="42" y="152"/>
                  </a:lnTo>
                  <a:lnTo>
                    <a:pt x="38" y="162"/>
                  </a:lnTo>
                  <a:lnTo>
                    <a:pt x="35" y="168"/>
                  </a:lnTo>
                  <a:lnTo>
                    <a:pt x="31" y="175"/>
                  </a:lnTo>
                  <a:lnTo>
                    <a:pt x="26" y="180"/>
                  </a:lnTo>
                  <a:lnTo>
                    <a:pt x="16" y="187"/>
                  </a:lnTo>
                  <a:lnTo>
                    <a:pt x="8" y="191"/>
                  </a:lnTo>
                  <a:lnTo>
                    <a:pt x="0" y="194"/>
                  </a:lnTo>
                  <a:lnTo>
                    <a:pt x="0" y="194"/>
                  </a:lnTo>
                  <a:lnTo>
                    <a:pt x="1" y="198"/>
                  </a:lnTo>
                  <a:lnTo>
                    <a:pt x="5" y="206"/>
                  </a:lnTo>
                  <a:lnTo>
                    <a:pt x="15" y="218"/>
                  </a:lnTo>
                  <a:lnTo>
                    <a:pt x="22" y="225"/>
                  </a:lnTo>
                  <a:lnTo>
                    <a:pt x="30" y="232"/>
                  </a:lnTo>
                  <a:lnTo>
                    <a:pt x="30" y="232"/>
                  </a:lnTo>
                  <a:lnTo>
                    <a:pt x="80" y="252"/>
                  </a:lnTo>
                  <a:lnTo>
                    <a:pt x="80" y="252"/>
                  </a:lnTo>
                  <a:lnTo>
                    <a:pt x="88" y="256"/>
                  </a:lnTo>
                  <a:lnTo>
                    <a:pt x="96" y="261"/>
                  </a:lnTo>
                  <a:lnTo>
                    <a:pt x="103" y="269"/>
                  </a:lnTo>
                  <a:lnTo>
                    <a:pt x="111" y="277"/>
                  </a:lnTo>
                  <a:lnTo>
                    <a:pt x="117" y="286"/>
                  </a:lnTo>
                  <a:lnTo>
                    <a:pt x="123" y="295"/>
                  </a:lnTo>
                  <a:lnTo>
                    <a:pt x="127" y="306"/>
                  </a:lnTo>
                  <a:lnTo>
                    <a:pt x="128" y="315"/>
                  </a:lnTo>
                  <a:lnTo>
                    <a:pt x="144" y="410"/>
                  </a:lnTo>
                  <a:lnTo>
                    <a:pt x="144" y="410"/>
                  </a:lnTo>
                  <a:lnTo>
                    <a:pt x="181" y="408"/>
                  </a:lnTo>
                  <a:lnTo>
                    <a:pt x="214" y="407"/>
                  </a:lnTo>
                  <a:lnTo>
                    <a:pt x="243" y="403"/>
                  </a:lnTo>
                  <a:lnTo>
                    <a:pt x="267" y="399"/>
                  </a:lnTo>
                  <a:lnTo>
                    <a:pt x="286" y="393"/>
                  </a:lnTo>
                  <a:lnTo>
                    <a:pt x="299" y="388"/>
                  </a:lnTo>
                  <a:lnTo>
                    <a:pt x="305" y="385"/>
                  </a:lnTo>
                  <a:lnTo>
                    <a:pt x="309" y="381"/>
                  </a:lnTo>
                  <a:lnTo>
                    <a:pt x="312" y="377"/>
                  </a:lnTo>
                  <a:lnTo>
                    <a:pt x="312" y="375"/>
                  </a:lnTo>
                  <a:lnTo>
                    <a:pt x="312" y="375"/>
                  </a:lnTo>
                  <a:lnTo>
                    <a:pt x="302" y="333"/>
                  </a:lnTo>
                  <a:lnTo>
                    <a:pt x="302" y="333"/>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6592"/>
              <a:endParaRPr lang="en-US" sz="1050" dirty="0">
                <a:solidFill>
                  <a:srgbClr val="097DBC">
                    <a:lumMod val="50000"/>
                  </a:srgbClr>
                </a:solidFill>
                <a:latin typeface="+mn-ea"/>
                <a:ea typeface="+mn-ea"/>
                <a:cs typeface="ＭＳ Ｐゴシック"/>
              </a:endParaRPr>
            </a:p>
          </p:txBody>
        </p:sp>
        <p:sp>
          <p:nvSpPr>
            <p:cNvPr id="133" name="円/楕円 132"/>
            <p:cNvSpPr/>
            <p:nvPr/>
          </p:nvSpPr>
          <p:spPr>
            <a:xfrm>
              <a:off x="564767" y="4941168"/>
              <a:ext cx="345069" cy="206924"/>
            </a:xfrm>
            <a:prstGeom prst="ellipse">
              <a:avLst/>
            </a:prstGeom>
            <a:solidFill>
              <a:schemeClr val="bg1"/>
            </a:solidFill>
            <a:ln w="6350" cap="rnd" cmpd="sng" algn="ctr">
              <a:noFill/>
              <a:prstDash val="solid"/>
              <a:round/>
              <a:headEnd type="none" w="med" len="med"/>
              <a:tailEnd type="stealth" w="lg" len="lg"/>
            </a:ln>
            <a:effectLst/>
          </p:spPr>
          <p:txBody>
            <a:bodyPr rtlCol="0" anchor="ctr"/>
            <a:lstStyle/>
            <a:p>
              <a:pPr algn="ctr"/>
              <a:endParaRPr kumimoji="1" lang="ja-JP" altLang="en-US" sz="1050">
                <a:latin typeface="+mn-ea"/>
                <a:ea typeface="+mn-ea"/>
              </a:endParaRPr>
            </a:p>
          </p:txBody>
        </p:sp>
      </p:grpSp>
      <p:sp>
        <p:nvSpPr>
          <p:cNvPr id="135" name="TextBox 204"/>
          <p:cNvSpPr txBox="1"/>
          <p:nvPr/>
        </p:nvSpPr>
        <p:spPr>
          <a:xfrm>
            <a:off x="4667749" y="3642454"/>
            <a:ext cx="551667" cy="253871"/>
          </a:xfrm>
          <a:prstGeom prst="rect">
            <a:avLst/>
          </a:prstGeom>
          <a:noFill/>
        </p:spPr>
        <p:txBody>
          <a:bodyPr wrap="none" lIns="91397" tIns="45698" rIns="91397" bIns="45698" rtlCol="0">
            <a:spAutoFit/>
          </a:bodyPr>
          <a:lstStyle/>
          <a:p>
            <a:pPr algn="ctr" defTabSz="456592"/>
            <a:r>
              <a:rPr lang="ja-JP" altLang="en-US" sz="1050" dirty="0">
                <a:solidFill>
                  <a:srgbClr val="097DBC">
                    <a:lumMod val="50000"/>
                  </a:srgbClr>
                </a:solidFill>
                <a:latin typeface="+mn-ea"/>
                <a:ea typeface="+mn-ea"/>
                <a:cs typeface="ＭＳ Ｐゴシック"/>
              </a:rPr>
              <a:t>ルータ</a:t>
            </a:r>
            <a:endParaRPr lang="en-US" sz="1050" dirty="0">
              <a:solidFill>
                <a:srgbClr val="097DBC">
                  <a:lumMod val="50000"/>
                </a:srgbClr>
              </a:solidFill>
              <a:latin typeface="+mn-ea"/>
              <a:ea typeface="+mn-ea"/>
              <a:cs typeface="ＭＳ Ｐゴシック"/>
            </a:endParaRPr>
          </a:p>
        </p:txBody>
      </p:sp>
      <p:cxnSp>
        <p:nvCxnSpPr>
          <p:cNvPr id="141" name="直線コネクタ 140"/>
          <p:cNvCxnSpPr>
            <a:stCxn id="131" idx="3"/>
          </p:cNvCxnSpPr>
          <p:nvPr/>
        </p:nvCxnSpPr>
        <p:spPr>
          <a:xfrm flipV="1">
            <a:off x="2419153" y="3450497"/>
            <a:ext cx="94992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直線コネクタ 144"/>
          <p:cNvCxnSpPr>
            <a:endCxn id="85" idx="2"/>
          </p:cNvCxnSpPr>
          <p:nvPr/>
        </p:nvCxnSpPr>
        <p:spPr>
          <a:xfrm>
            <a:off x="3805540" y="3425167"/>
            <a:ext cx="948827" cy="2621"/>
          </a:xfrm>
          <a:prstGeom prst="line">
            <a:avLst/>
          </a:prstGeom>
        </p:spPr>
        <p:style>
          <a:lnRef idx="1">
            <a:schemeClr val="accent1"/>
          </a:lnRef>
          <a:fillRef idx="0">
            <a:schemeClr val="accent1"/>
          </a:fillRef>
          <a:effectRef idx="0">
            <a:schemeClr val="accent1"/>
          </a:effectRef>
          <a:fontRef idx="minor">
            <a:schemeClr val="tx1"/>
          </a:fontRef>
        </p:style>
      </p:cxnSp>
      <p:pic>
        <p:nvPicPr>
          <p:cNvPr id="150" name="Picture 1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869" y="1442968"/>
            <a:ext cx="547640" cy="84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1" name="Picture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620" y="3270799"/>
            <a:ext cx="618227" cy="82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2" name="TextBox 209"/>
          <p:cNvSpPr txBox="1"/>
          <p:nvPr/>
        </p:nvSpPr>
        <p:spPr>
          <a:xfrm>
            <a:off x="7091422" y="2654596"/>
            <a:ext cx="1944216" cy="369287"/>
          </a:xfrm>
          <a:prstGeom prst="rect">
            <a:avLst/>
          </a:prstGeom>
          <a:noFill/>
        </p:spPr>
        <p:txBody>
          <a:bodyPr wrap="square" lIns="91397" tIns="45698" rIns="91397" bIns="45698" rtlCol="0">
            <a:spAutoFit/>
          </a:bodyPr>
          <a:lstStyle/>
          <a:p>
            <a:pPr defTabSz="913601">
              <a:defRPr/>
            </a:pPr>
            <a:r>
              <a:rPr lang="ja-JP" altLang="en-US" b="1" kern="0" dirty="0" smtClean="0">
                <a:solidFill>
                  <a:srgbClr val="0432FF"/>
                </a:solidFill>
                <a:latin typeface="+mn-ea"/>
                <a:ea typeface="+mn-ea"/>
                <a:cs typeface="ＭＳ Ｐゴシック"/>
              </a:rPr>
              <a:t>データセンタ</a:t>
            </a:r>
            <a:r>
              <a:rPr lang="ja-JP" altLang="en-US" b="1" kern="0" dirty="0">
                <a:solidFill>
                  <a:srgbClr val="0432FF"/>
                </a:solidFill>
                <a:latin typeface="+mn-ea"/>
                <a:ea typeface="+mn-ea"/>
                <a:cs typeface="ＭＳ Ｐゴシック"/>
              </a:rPr>
              <a:t>ー</a:t>
            </a:r>
            <a:endParaRPr lang="en-US" b="1" kern="0" dirty="0">
              <a:solidFill>
                <a:srgbClr val="0432FF"/>
              </a:solidFill>
              <a:latin typeface="+mn-ea"/>
              <a:ea typeface="+mn-ea"/>
              <a:cs typeface="ＭＳ Ｐゴシック"/>
            </a:endParaRPr>
          </a:p>
        </p:txBody>
      </p:sp>
      <p:grpSp>
        <p:nvGrpSpPr>
          <p:cNvPr id="153" name="Group 210"/>
          <p:cNvGrpSpPr>
            <a:grpSpLocks noChangeAspect="1"/>
          </p:cNvGrpSpPr>
          <p:nvPr/>
        </p:nvGrpSpPr>
        <p:grpSpPr>
          <a:xfrm>
            <a:off x="7866619" y="2991229"/>
            <a:ext cx="328019" cy="410219"/>
            <a:chOff x="5097463" y="-157163"/>
            <a:chExt cx="436563" cy="546100"/>
          </a:xfrm>
          <a:solidFill>
            <a:schemeClr val="bg1"/>
          </a:solidFill>
        </p:grpSpPr>
        <p:sp>
          <p:nvSpPr>
            <p:cNvPr id="154"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55"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56"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57"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58"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59"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grpSp>
      <p:grpSp>
        <p:nvGrpSpPr>
          <p:cNvPr id="160" name="Group 210"/>
          <p:cNvGrpSpPr>
            <a:grpSpLocks noChangeAspect="1"/>
          </p:cNvGrpSpPr>
          <p:nvPr/>
        </p:nvGrpSpPr>
        <p:grpSpPr>
          <a:xfrm>
            <a:off x="7857130" y="4256432"/>
            <a:ext cx="328019" cy="410219"/>
            <a:chOff x="5097463" y="-157163"/>
            <a:chExt cx="436563" cy="546100"/>
          </a:xfrm>
          <a:solidFill>
            <a:schemeClr val="bg1"/>
          </a:solidFill>
        </p:grpSpPr>
        <p:sp>
          <p:nvSpPr>
            <p:cNvPr id="161"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62"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63"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64"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65"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sp>
          <p:nvSpPr>
            <p:cNvPr id="166"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1434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3601">
                <a:defRPr/>
              </a:pPr>
              <a:endParaRPr lang="en-US" sz="1100" kern="0">
                <a:solidFill>
                  <a:srgbClr val="097DBC">
                    <a:lumMod val="50000"/>
                  </a:srgbClr>
                </a:solidFill>
                <a:latin typeface="+mn-ea"/>
                <a:ea typeface="+mn-ea"/>
                <a:cs typeface="ＭＳ Ｐゴシック"/>
              </a:endParaRPr>
            </a:p>
          </p:txBody>
        </p:sp>
      </p:grpSp>
      <p:sp>
        <p:nvSpPr>
          <p:cNvPr id="167" name="TextBox 209"/>
          <p:cNvSpPr txBox="1"/>
          <p:nvPr/>
        </p:nvSpPr>
        <p:spPr>
          <a:xfrm>
            <a:off x="8181469" y="3064966"/>
            <a:ext cx="973388" cy="300038"/>
          </a:xfrm>
          <a:prstGeom prst="rect">
            <a:avLst/>
          </a:prstGeom>
          <a:noFill/>
        </p:spPr>
        <p:txBody>
          <a:bodyPr wrap="square" lIns="91397" tIns="45698" rIns="91397" bIns="45698" rtlCol="0">
            <a:spAutoFit/>
          </a:bodyPr>
          <a:lstStyle/>
          <a:p>
            <a:pPr defTabSz="913601">
              <a:defRPr/>
            </a:pPr>
            <a:r>
              <a:rPr lang="ja-JP" altLang="en-US" sz="1350" kern="0" dirty="0">
                <a:solidFill>
                  <a:srgbClr val="097DBC">
                    <a:lumMod val="50000"/>
                  </a:srgbClr>
                </a:solidFill>
                <a:latin typeface="+mn-ea"/>
                <a:ea typeface="+mn-ea"/>
                <a:cs typeface="ＭＳ Ｐゴシック"/>
              </a:rPr>
              <a:t>システム</a:t>
            </a:r>
            <a:r>
              <a:rPr lang="en-US" altLang="ja-JP" sz="1350" kern="0" dirty="0">
                <a:solidFill>
                  <a:srgbClr val="097DBC">
                    <a:lumMod val="50000"/>
                  </a:srgbClr>
                </a:solidFill>
                <a:latin typeface="+mn-ea"/>
                <a:ea typeface="+mn-ea"/>
                <a:cs typeface="ＭＳ Ｐゴシック"/>
              </a:rPr>
              <a:t>1</a:t>
            </a:r>
            <a:endParaRPr lang="en-US" sz="1350" kern="0" dirty="0">
              <a:solidFill>
                <a:srgbClr val="097DBC">
                  <a:lumMod val="50000"/>
                </a:srgbClr>
              </a:solidFill>
              <a:latin typeface="+mn-ea"/>
              <a:ea typeface="+mn-ea"/>
              <a:cs typeface="ＭＳ Ｐゴシック"/>
            </a:endParaRPr>
          </a:p>
        </p:txBody>
      </p:sp>
      <p:sp>
        <p:nvSpPr>
          <p:cNvPr id="168" name="TextBox 209"/>
          <p:cNvSpPr txBox="1"/>
          <p:nvPr/>
        </p:nvSpPr>
        <p:spPr>
          <a:xfrm>
            <a:off x="8164817" y="3697507"/>
            <a:ext cx="973388" cy="300038"/>
          </a:xfrm>
          <a:prstGeom prst="rect">
            <a:avLst/>
          </a:prstGeom>
          <a:noFill/>
        </p:spPr>
        <p:txBody>
          <a:bodyPr wrap="square" lIns="91397" tIns="45698" rIns="91397" bIns="45698" rtlCol="0">
            <a:spAutoFit/>
          </a:bodyPr>
          <a:lstStyle/>
          <a:p>
            <a:pPr defTabSz="913601">
              <a:defRPr/>
            </a:pPr>
            <a:r>
              <a:rPr lang="ja-JP" altLang="en-US" sz="1350" kern="0" dirty="0">
                <a:solidFill>
                  <a:srgbClr val="097DBC">
                    <a:lumMod val="50000"/>
                  </a:srgbClr>
                </a:solidFill>
                <a:latin typeface="+mn-ea"/>
                <a:ea typeface="+mn-ea"/>
                <a:cs typeface="ＭＳ Ｐゴシック"/>
              </a:rPr>
              <a:t>システム</a:t>
            </a:r>
            <a:r>
              <a:rPr lang="en-US" altLang="ja-JP" sz="1350" kern="0" dirty="0">
                <a:solidFill>
                  <a:srgbClr val="097DBC">
                    <a:lumMod val="50000"/>
                  </a:srgbClr>
                </a:solidFill>
                <a:latin typeface="+mn-ea"/>
                <a:ea typeface="+mn-ea"/>
                <a:cs typeface="ＭＳ Ｐゴシック"/>
              </a:rPr>
              <a:t>2</a:t>
            </a:r>
            <a:endParaRPr lang="en-US" sz="1350" kern="0" dirty="0">
              <a:solidFill>
                <a:srgbClr val="097DBC">
                  <a:lumMod val="50000"/>
                </a:srgbClr>
              </a:solidFill>
              <a:latin typeface="+mn-ea"/>
              <a:ea typeface="+mn-ea"/>
              <a:cs typeface="ＭＳ Ｐゴシック"/>
            </a:endParaRPr>
          </a:p>
        </p:txBody>
      </p:sp>
      <p:sp>
        <p:nvSpPr>
          <p:cNvPr id="169" name="TextBox 209"/>
          <p:cNvSpPr txBox="1"/>
          <p:nvPr/>
        </p:nvSpPr>
        <p:spPr>
          <a:xfrm>
            <a:off x="8164816" y="4346565"/>
            <a:ext cx="973388" cy="300038"/>
          </a:xfrm>
          <a:prstGeom prst="rect">
            <a:avLst/>
          </a:prstGeom>
          <a:noFill/>
        </p:spPr>
        <p:txBody>
          <a:bodyPr wrap="square" lIns="91397" tIns="45698" rIns="91397" bIns="45698" rtlCol="0">
            <a:spAutoFit/>
          </a:bodyPr>
          <a:lstStyle/>
          <a:p>
            <a:pPr defTabSz="913601">
              <a:defRPr/>
            </a:pPr>
            <a:r>
              <a:rPr lang="ja-JP" altLang="en-US" sz="1350" kern="0" dirty="0">
                <a:solidFill>
                  <a:srgbClr val="097DBC">
                    <a:lumMod val="50000"/>
                  </a:srgbClr>
                </a:solidFill>
                <a:latin typeface="+mn-ea"/>
                <a:ea typeface="+mn-ea"/>
                <a:cs typeface="ＭＳ Ｐゴシック"/>
              </a:rPr>
              <a:t>システム</a:t>
            </a:r>
            <a:r>
              <a:rPr lang="en-US" altLang="ja-JP" sz="1350" kern="0" dirty="0">
                <a:solidFill>
                  <a:srgbClr val="097DBC">
                    <a:lumMod val="50000"/>
                  </a:srgbClr>
                </a:solidFill>
                <a:latin typeface="+mn-ea"/>
                <a:ea typeface="+mn-ea"/>
                <a:cs typeface="ＭＳ Ｐゴシック"/>
              </a:rPr>
              <a:t>3</a:t>
            </a:r>
            <a:endParaRPr lang="en-US" sz="1350" kern="0" dirty="0">
              <a:solidFill>
                <a:srgbClr val="097DBC">
                  <a:lumMod val="50000"/>
                </a:srgbClr>
              </a:solidFill>
              <a:latin typeface="+mn-ea"/>
              <a:ea typeface="+mn-ea"/>
              <a:cs typeface="ＭＳ Ｐゴシック"/>
            </a:endParaRPr>
          </a:p>
        </p:txBody>
      </p:sp>
      <p:grpSp>
        <p:nvGrpSpPr>
          <p:cNvPr id="171" name="Group 205"/>
          <p:cNvGrpSpPr/>
          <p:nvPr/>
        </p:nvGrpSpPr>
        <p:grpSpPr>
          <a:xfrm>
            <a:off x="7091422" y="2095042"/>
            <a:ext cx="254258" cy="231713"/>
            <a:chOff x="6052833" y="2509461"/>
            <a:chExt cx="300089" cy="300089"/>
          </a:xfrm>
        </p:grpSpPr>
        <p:sp>
          <p:nvSpPr>
            <p:cNvPr id="172" name="Oval 250"/>
            <p:cNvSpPr/>
            <p:nvPr/>
          </p:nvSpPr>
          <p:spPr>
            <a:xfrm>
              <a:off x="6069105" y="2539664"/>
              <a:ext cx="264436" cy="236456"/>
            </a:xfrm>
            <a:prstGeom prst="ellipse">
              <a:avLst/>
            </a:prstGeom>
            <a:solidFill>
              <a:srgbClr val="FFFFFF"/>
            </a:solidFill>
            <a:ln w="25400" cap="flat" cmpd="sng" algn="ctr">
              <a:noFill/>
              <a:prstDash val="solid"/>
            </a:ln>
            <a:effectLst/>
          </p:spPr>
          <p:txBody>
            <a:bodyPr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sp>
          <p:nvSpPr>
            <p:cNvPr id="173" name="Oval 17"/>
            <p:cNvSpPr/>
            <p:nvPr/>
          </p:nvSpPr>
          <p:spPr>
            <a:xfrm>
              <a:off x="6052833" y="250946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chemeClr val="tx2">
                <a:lumMod val="50000"/>
              </a:schemeClr>
            </a:solidFill>
            <a:ln w="25400" cap="flat" cmpd="sng" algn="ctr">
              <a:noFill/>
              <a:prstDash val="solid"/>
            </a:ln>
            <a:effectLst/>
          </p:spPr>
          <p:txBody>
            <a:bodyPr lIns="91397" tIns="45698" rIns="91397" bIns="45698"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grpSp>
      <p:grpSp>
        <p:nvGrpSpPr>
          <p:cNvPr id="174" name="Group 205"/>
          <p:cNvGrpSpPr/>
          <p:nvPr/>
        </p:nvGrpSpPr>
        <p:grpSpPr>
          <a:xfrm>
            <a:off x="7131061" y="3883602"/>
            <a:ext cx="254258" cy="231713"/>
            <a:chOff x="6052833" y="2509461"/>
            <a:chExt cx="300089" cy="300089"/>
          </a:xfrm>
        </p:grpSpPr>
        <p:sp>
          <p:nvSpPr>
            <p:cNvPr id="175" name="Oval 250"/>
            <p:cNvSpPr/>
            <p:nvPr/>
          </p:nvSpPr>
          <p:spPr>
            <a:xfrm>
              <a:off x="6069105" y="2539664"/>
              <a:ext cx="264436" cy="236456"/>
            </a:xfrm>
            <a:prstGeom prst="ellipse">
              <a:avLst/>
            </a:prstGeom>
            <a:solidFill>
              <a:srgbClr val="FFFFFF"/>
            </a:solidFill>
            <a:ln w="25400" cap="flat" cmpd="sng" algn="ctr">
              <a:noFill/>
              <a:prstDash val="solid"/>
            </a:ln>
            <a:effectLst/>
          </p:spPr>
          <p:txBody>
            <a:bodyPr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sp>
          <p:nvSpPr>
            <p:cNvPr id="176" name="Oval 17"/>
            <p:cNvSpPr/>
            <p:nvPr/>
          </p:nvSpPr>
          <p:spPr>
            <a:xfrm>
              <a:off x="6052833" y="2509461"/>
              <a:ext cx="300089" cy="300089"/>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chemeClr val="tx2">
                <a:lumMod val="50000"/>
              </a:schemeClr>
            </a:solidFill>
            <a:ln w="25400" cap="flat" cmpd="sng" algn="ctr">
              <a:noFill/>
              <a:prstDash val="solid"/>
            </a:ln>
            <a:effectLst/>
          </p:spPr>
          <p:txBody>
            <a:bodyPr lIns="91397" tIns="45698" rIns="91397" bIns="45698" rtlCol="0" anchor="ctr"/>
            <a:lstStyle/>
            <a:p>
              <a:pPr algn="ctr" defTabSz="456592">
                <a:defRPr/>
              </a:pPr>
              <a:endParaRPr lang="en-US" sz="1799" kern="0" dirty="0">
                <a:solidFill>
                  <a:srgbClr val="097DBC">
                    <a:lumMod val="50000"/>
                  </a:srgbClr>
                </a:solidFill>
                <a:latin typeface="+mn-ea"/>
                <a:ea typeface="+mn-ea"/>
                <a:cs typeface="ＭＳ Ｐゴシック"/>
              </a:endParaRPr>
            </a:p>
          </p:txBody>
        </p:sp>
      </p:grpSp>
      <p:cxnSp>
        <p:nvCxnSpPr>
          <p:cNvPr id="177" name="直線コネクタ 176"/>
          <p:cNvCxnSpPr>
            <a:stCxn id="87" idx="5"/>
            <a:endCxn id="172" idx="2"/>
          </p:cNvCxnSpPr>
          <p:nvPr/>
        </p:nvCxnSpPr>
        <p:spPr>
          <a:xfrm flipV="1">
            <a:off x="6173737" y="2209653"/>
            <a:ext cx="931472" cy="1008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直線コネクタ 179"/>
          <p:cNvCxnSpPr>
            <a:stCxn id="87" idx="14"/>
          </p:cNvCxnSpPr>
          <p:nvPr/>
        </p:nvCxnSpPr>
        <p:spPr>
          <a:xfrm>
            <a:off x="6285674" y="3728854"/>
            <a:ext cx="859174" cy="260247"/>
          </a:xfrm>
          <a:prstGeom prst="line">
            <a:avLst/>
          </a:prstGeom>
        </p:spPr>
        <p:style>
          <a:lnRef idx="1">
            <a:schemeClr val="accent1"/>
          </a:lnRef>
          <a:fillRef idx="0">
            <a:schemeClr val="accent1"/>
          </a:fillRef>
          <a:effectRef idx="0">
            <a:schemeClr val="accent1"/>
          </a:effectRef>
          <a:fontRef idx="minor">
            <a:schemeClr val="tx1"/>
          </a:fontRef>
        </p:style>
      </p:cxnSp>
      <p:sp>
        <p:nvSpPr>
          <p:cNvPr id="185" name="フリーフォーム 184"/>
          <p:cNvSpPr/>
          <p:nvPr/>
        </p:nvSpPr>
        <p:spPr>
          <a:xfrm>
            <a:off x="2352505" y="1922655"/>
            <a:ext cx="2041634" cy="1433749"/>
          </a:xfrm>
          <a:custGeom>
            <a:avLst/>
            <a:gdLst>
              <a:gd name="connsiteX0" fmla="*/ 0 w 2861953"/>
              <a:gd name="connsiteY0" fmla="*/ 1947554 h 1947554"/>
              <a:gd name="connsiteX1" fmla="*/ 1484415 w 2861953"/>
              <a:gd name="connsiteY1" fmla="*/ 1947554 h 1947554"/>
              <a:gd name="connsiteX2" fmla="*/ 2861953 w 2861953"/>
              <a:gd name="connsiteY2" fmla="*/ 0 h 1947554"/>
              <a:gd name="connsiteX3" fmla="*/ 2861953 w 2861953"/>
              <a:gd name="connsiteY3" fmla="*/ 0 h 1947554"/>
            </a:gdLst>
            <a:ahLst/>
            <a:cxnLst>
              <a:cxn ang="0">
                <a:pos x="connsiteX0" y="connsiteY0"/>
              </a:cxn>
              <a:cxn ang="0">
                <a:pos x="connsiteX1" y="connsiteY1"/>
              </a:cxn>
              <a:cxn ang="0">
                <a:pos x="connsiteX2" y="connsiteY2"/>
              </a:cxn>
              <a:cxn ang="0">
                <a:pos x="connsiteX3" y="connsiteY3"/>
              </a:cxn>
            </a:cxnLst>
            <a:rect l="l" t="t" r="r" b="b"/>
            <a:pathLst>
              <a:path w="2861953" h="1947554">
                <a:moveTo>
                  <a:pt x="0" y="1947554"/>
                </a:moveTo>
                <a:lnTo>
                  <a:pt x="1484415" y="1947554"/>
                </a:lnTo>
                <a:lnTo>
                  <a:pt x="2861953" y="0"/>
                </a:lnTo>
                <a:lnTo>
                  <a:pt x="2861953" y="0"/>
                </a:lnTo>
              </a:path>
            </a:pathLst>
          </a:custGeom>
          <a:no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a:latin typeface="+mn-ea"/>
              <a:ea typeface="+mn-ea"/>
            </a:endParaRPr>
          </a:p>
        </p:txBody>
      </p:sp>
      <p:pic>
        <p:nvPicPr>
          <p:cNvPr id="47" name="Picture 263" descr="alert_stopped_2013_25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07005" y="4247405"/>
            <a:ext cx="435216" cy="459591"/>
          </a:xfrm>
          <a:prstGeom prst="rect">
            <a:avLst/>
          </a:prstGeom>
          <a:noFill/>
          <a:ln w="9525">
            <a:noFill/>
            <a:miter lim="800000"/>
            <a:headEnd/>
            <a:tailEnd/>
          </a:ln>
          <a:effectLst/>
        </p:spPr>
      </p:pic>
      <p:grpSp>
        <p:nvGrpSpPr>
          <p:cNvPr id="186" name="Group 43"/>
          <p:cNvGrpSpPr>
            <a:grpSpLocks noChangeAspect="1"/>
          </p:cNvGrpSpPr>
          <p:nvPr/>
        </p:nvGrpSpPr>
        <p:grpSpPr>
          <a:xfrm>
            <a:off x="5475721" y="1581464"/>
            <a:ext cx="516686" cy="409022"/>
            <a:chOff x="6573838" y="2992438"/>
            <a:chExt cx="3070225" cy="2430462"/>
          </a:xfrm>
          <a:solidFill>
            <a:schemeClr val="tx1"/>
          </a:solidFill>
        </p:grpSpPr>
        <p:sp>
          <p:nvSpPr>
            <p:cNvPr id="187" name="Freeform 5"/>
            <p:cNvSpPr>
              <a:spLocks noChangeArrowheads="1"/>
            </p:cNvSpPr>
            <p:nvPr/>
          </p:nvSpPr>
          <p:spPr bwMode="auto">
            <a:xfrm>
              <a:off x="6573838" y="2992438"/>
              <a:ext cx="3070225" cy="639762"/>
            </a:xfrm>
            <a:custGeom>
              <a:avLst/>
              <a:gdLst>
                <a:gd name="T0" fmla="*/ 7637 w 8527"/>
                <a:gd name="T1" fmla="*/ 0 h 1779"/>
                <a:gd name="T2" fmla="*/ 889 w 8527"/>
                <a:gd name="T3" fmla="*/ 0 h 1779"/>
                <a:gd name="T4" fmla="*/ 0 w 8527"/>
                <a:gd name="T5" fmla="*/ 889 h 1779"/>
                <a:gd name="T6" fmla="*/ 0 w 8527"/>
                <a:gd name="T7" fmla="*/ 1778 h 1779"/>
                <a:gd name="T8" fmla="*/ 8526 w 8527"/>
                <a:gd name="T9" fmla="*/ 1778 h 1779"/>
                <a:gd name="T10" fmla="*/ 8526 w 8527"/>
                <a:gd name="T11" fmla="*/ 889 h 1779"/>
                <a:gd name="T12" fmla="*/ 7637 w 8527"/>
                <a:gd name="T13" fmla="*/ 0 h 1779"/>
                <a:gd name="T14" fmla="*/ 1423 w 8527"/>
                <a:gd name="T15" fmla="*/ 1423 h 1779"/>
                <a:gd name="T16" fmla="*/ 1067 w 8527"/>
                <a:gd name="T17" fmla="*/ 1067 h 1779"/>
                <a:gd name="T18" fmla="*/ 1423 w 8527"/>
                <a:gd name="T19" fmla="*/ 711 h 1779"/>
                <a:gd name="T20" fmla="*/ 1778 w 8527"/>
                <a:gd name="T21" fmla="*/ 1067 h 1779"/>
                <a:gd name="T22" fmla="*/ 1423 w 8527"/>
                <a:gd name="T23" fmla="*/ 1423 h 1779"/>
                <a:gd name="T24" fmla="*/ 2487 w 8527"/>
                <a:gd name="T25" fmla="*/ 1423 h 1779"/>
                <a:gd name="T26" fmla="*/ 2131 w 8527"/>
                <a:gd name="T27" fmla="*/ 1067 h 1779"/>
                <a:gd name="T28" fmla="*/ 2487 w 8527"/>
                <a:gd name="T29" fmla="*/ 711 h 1779"/>
                <a:gd name="T30" fmla="*/ 2842 w 8527"/>
                <a:gd name="T31" fmla="*/ 1067 h 1779"/>
                <a:gd name="T32" fmla="*/ 2487 w 8527"/>
                <a:gd name="T33" fmla="*/ 1423 h 1779"/>
                <a:gd name="T34" fmla="*/ 3553 w 8527"/>
                <a:gd name="T35" fmla="*/ 1423 h 1779"/>
                <a:gd name="T36" fmla="*/ 3198 w 8527"/>
                <a:gd name="T37" fmla="*/ 1067 h 1779"/>
                <a:gd name="T38" fmla="*/ 3553 w 8527"/>
                <a:gd name="T39" fmla="*/ 711 h 1779"/>
                <a:gd name="T40" fmla="*/ 3909 w 8527"/>
                <a:gd name="T41" fmla="*/ 1067 h 1779"/>
                <a:gd name="T42" fmla="*/ 3553 w 8527"/>
                <a:gd name="T43" fmla="*/ 1423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27" h="1779">
                  <a:moveTo>
                    <a:pt x="7637" y="0"/>
                  </a:moveTo>
                  <a:lnTo>
                    <a:pt x="889" y="0"/>
                  </a:lnTo>
                  <a:cubicBezTo>
                    <a:pt x="398" y="0"/>
                    <a:pt x="0" y="398"/>
                    <a:pt x="0" y="889"/>
                  </a:cubicBezTo>
                  <a:lnTo>
                    <a:pt x="0" y="1778"/>
                  </a:lnTo>
                  <a:lnTo>
                    <a:pt x="8526" y="1778"/>
                  </a:lnTo>
                  <a:lnTo>
                    <a:pt x="8526" y="889"/>
                  </a:lnTo>
                  <a:cubicBezTo>
                    <a:pt x="8526" y="398"/>
                    <a:pt x="8128" y="0"/>
                    <a:pt x="7637" y="0"/>
                  </a:cubicBezTo>
                  <a:close/>
                  <a:moveTo>
                    <a:pt x="1423" y="1423"/>
                  </a:moveTo>
                  <a:cubicBezTo>
                    <a:pt x="1228" y="1423"/>
                    <a:pt x="1067" y="1265"/>
                    <a:pt x="1067" y="1067"/>
                  </a:cubicBezTo>
                  <a:cubicBezTo>
                    <a:pt x="1067" y="869"/>
                    <a:pt x="1225" y="711"/>
                    <a:pt x="1423" y="711"/>
                  </a:cubicBezTo>
                  <a:cubicBezTo>
                    <a:pt x="1617" y="711"/>
                    <a:pt x="1778" y="869"/>
                    <a:pt x="1778" y="1067"/>
                  </a:cubicBezTo>
                  <a:cubicBezTo>
                    <a:pt x="1778" y="1265"/>
                    <a:pt x="1617" y="1423"/>
                    <a:pt x="1423" y="1423"/>
                  </a:cubicBezTo>
                  <a:close/>
                  <a:moveTo>
                    <a:pt x="2487" y="1423"/>
                  </a:moveTo>
                  <a:cubicBezTo>
                    <a:pt x="2292" y="1423"/>
                    <a:pt x="2131" y="1265"/>
                    <a:pt x="2131" y="1067"/>
                  </a:cubicBezTo>
                  <a:cubicBezTo>
                    <a:pt x="2131" y="869"/>
                    <a:pt x="2289" y="711"/>
                    <a:pt x="2487" y="711"/>
                  </a:cubicBezTo>
                  <a:cubicBezTo>
                    <a:pt x="2681" y="711"/>
                    <a:pt x="2842" y="869"/>
                    <a:pt x="2842" y="1067"/>
                  </a:cubicBezTo>
                  <a:cubicBezTo>
                    <a:pt x="2842" y="1265"/>
                    <a:pt x="2684" y="1423"/>
                    <a:pt x="2487" y="1423"/>
                  </a:cubicBezTo>
                  <a:close/>
                  <a:moveTo>
                    <a:pt x="3553" y="1423"/>
                  </a:moveTo>
                  <a:cubicBezTo>
                    <a:pt x="3359" y="1423"/>
                    <a:pt x="3198" y="1265"/>
                    <a:pt x="3198" y="1067"/>
                  </a:cubicBezTo>
                  <a:cubicBezTo>
                    <a:pt x="3198" y="869"/>
                    <a:pt x="3356" y="711"/>
                    <a:pt x="3553" y="711"/>
                  </a:cubicBezTo>
                  <a:cubicBezTo>
                    <a:pt x="3748" y="711"/>
                    <a:pt x="3909" y="869"/>
                    <a:pt x="3909" y="1067"/>
                  </a:cubicBezTo>
                  <a:cubicBezTo>
                    <a:pt x="3909" y="1265"/>
                    <a:pt x="3748" y="1423"/>
                    <a:pt x="3553" y="142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a typeface="+mn-ea"/>
              </a:endParaRPr>
            </a:p>
          </p:txBody>
        </p:sp>
        <p:sp>
          <p:nvSpPr>
            <p:cNvPr id="188" name="Freeform 6"/>
            <p:cNvSpPr>
              <a:spLocks noChangeArrowheads="1"/>
            </p:cNvSpPr>
            <p:nvPr/>
          </p:nvSpPr>
          <p:spPr bwMode="auto">
            <a:xfrm>
              <a:off x="6573838" y="3759200"/>
              <a:ext cx="3070225" cy="1663700"/>
            </a:xfrm>
            <a:custGeom>
              <a:avLst/>
              <a:gdLst>
                <a:gd name="T0" fmla="*/ 0 w 8530"/>
                <a:gd name="T1" fmla="*/ 3730 h 4620"/>
                <a:gd name="T2" fmla="*/ 889 w 8530"/>
                <a:gd name="T3" fmla="*/ 4619 h 4620"/>
                <a:gd name="T4" fmla="*/ 7640 w 8530"/>
                <a:gd name="T5" fmla="*/ 4619 h 4620"/>
                <a:gd name="T6" fmla="*/ 8529 w 8530"/>
                <a:gd name="T7" fmla="*/ 3730 h 4620"/>
                <a:gd name="T8" fmla="*/ 8529 w 8530"/>
                <a:gd name="T9" fmla="*/ 0 h 4620"/>
                <a:gd name="T10" fmla="*/ 0 w 8530"/>
                <a:gd name="T11" fmla="*/ 0 h 4620"/>
                <a:gd name="T12" fmla="*/ 0 w 8530"/>
                <a:gd name="T13" fmla="*/ 3730 h 4620"/>
              </a:gdLst>
              <a:ahLst/>
              <a:cxnLst>
                <a:cxn ang="0">
                  <a:pos x="T0" y="T1"/>
                </a:cxn>
                <a:cxn ang="0">
                  <a:pos x="T2" y="T3"/>
                </a:cxn>
                <a:cxn ang="0">
                  <a:pos x="T4" y="T5"/>
                </a:cxn>
                <a:cxn ang="0">
                  <a:pos x="T6" y="T7"/>
                </a:cxn>
                <a:cxn ang="0">
                  <a:pos x="T8" y="T9"/>
                </a:cxn>
                <a:cxn ang="0">
                  <a:pos x="T10" y="T11"/>
                </a:cxn>
                <a:cxn ang="0">
                  <a:pos x="T12" y="T13"/>
                </a:cxn>
              </a:cxnLst>
              <a:rect l="0" t="0" r="r" b="b"/>
              <a:pathLst>
                <a:path w="8530" h="4620">
                  <a:moveTo>
                    <a:pt x="0" y="3730"/>
                  </a:moveTo>
                  <a:cubicBezTo>
                    <a:pt x="0" y="4221"/>
                    <a:pt x="398" y="4619"/>
                    <a:pt x="889" y="4619"/>
                  </a:cubicBezTo>
                  <a:lnTo>
                    <a:pt x="7640" y="4619"/>
                  </a:lnTo>
                  <a:cubicBezTo>
                    <a:pt x="8128" y="4619"/>
                    <a:pt x="8529" y="4221"/>
                    <a:pt x="8529" y="3730"/>
                  </a:cubicBezTo>
                  <a:lnTo>
                    <a:pt x="8529" y="0"/>
                  </a:lnTo>
                  <a:lnTo>
                    <a:pt x="0" y="0"/>
                  </a:lnTo>
                  <a:lnTo>
                    <a:pt x="0" y="37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n-ea"/>
                <a:ea typeface="+mn-ea"/>
              </a:endParaRPr>
            </a:p>
          </p:txBody>
        </p:sp>
      </p:grpSp>
      <p:sp>
        <p:nvSpPr>
          <p:cNvPr id="189" name="TextBox 144"/>
          <p:cNvSpPr txBox="1"/>
          <p:nvPr/>
        </p:nvSpPr>
        <p:spPr>
          <a:xfrm>
            <a:off x="4855401" y="2046611"/>
            <a:ext cx="1757327" cy="461620"/>
          </a:xfrm>
          <a:prstGeom prst="rect">
            <a:avLst/>
          </a:prstGeom>
          <a:noFill/>
        </p:spPr>
        <p:txBody>
          <a:bodyPr wrap="square" lIns="91397" tIns="45698" rIns="91397" bIns="45698" rtlCol="0">
            <a:spAutoFit/>
          </a:bodyPr>
          <a:lstStyle/>
          <a:p>
            <a:pPr algn="ctr" defTabSz="913601">
              <a:defRPr/>
            </a:pPr>
            <a:r>
              <a:rPr lang="ja-JP" altLang="en-US" sz="1200" b="1" kern="0" dirty="0">
                <a:solidFill>
                  <a:schemeClr val="accent1">
                    <a:lumMod val="75000"/>
                  </a:schemeClr>
                </a:solidFill>
                <a:latin typeface="+mn-ea"/>
                <a:ea typeface="+mn-ea"/>
                <a:cs typeface="Meiryo" charset="-128"/>
              </a:rPr>
              <a:t>社内</a:t>
            </a:r>
            <a:endParaRPr lang="en-US" altLang="ja-JP" sz="1200" b="1" kern="0" dirty="0">
              <a:solidFill>
                <a:schemeClr val="accent1">
                  <a:lumMod val="75000"/>
                </a:schemeClr>
              </a:solidFill>
              <a:latin typeface="+mn-ea"/>
              <a:ea typeface="+mn-ea"/>
              <a:cs typeface="Meiryo" charset="-128"/>
            </a:endParaRPr>
          </a:p>
          <a:p>
            <a:pPr algn="ctr" defTabSz="913601">
              <a:defRPr/>
            </a:pPr>
            <a:r>
              <a:rPr lang="ja-JP" altLang="en-US" sz="1200" b="1" kern="0" dirty="0">
                <a:solidFill>
                  <a:schemeClr val="accent1">
                    <a:lumMod val="75000"/>
                  </a:schemeClr>
                </a:solidFill>
                <a:latin typeface="+mn-ea"/>
                <a:ea typeface="+mn-ea"/>
                <a:cs typeface="Meiryo" charset="-128"/>
              </a:rPr>
              <a:t>ディレクトリ</a:t>
            </a:r>
            <a:endParaRPr lang="en-US" sz="1200" b="1" kern="0" dirty="0">
              <a:solidFill>
                <a:schemeClr val="accent1">
                  <a:lumMod val="75000"/>
                </a:schemeClr>
              </a:solidFill>
              <a:latin typeface="+mn-ea"/>
              <a:ea typeface="+mn-ea"/>
              <a:cs typeface="Meiryo" charset="-128"/>
            </a:endParaRPr>
          </a:p>
        </p:txBody>
      </p:sp>
      <p:cxnSp>
        <p:nvCxnSpPr>
          <p:cNvPr id="191" name="直線矢印コネクタ 190"/>
          <p:cNvCxnSpPr/>
          <p:nvPr/>
        </p:nvCxnSpPr>
        <p:spPr>
          <a:xfrm>
            <a:off x="3005826" y="1809641"/>
            <a:ext cx="7555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2" name="TextBox 202"/>
          <p:cNvSpPr txBox="1"/>
          <p:nvPr/>
        </p:nvSpPr>
        <p:spPr>
          <a:xfrm>
            <a:off x="2939289" y="1462556"/>
            <a:ext cx="933182" cy="253871"/>
          </a:xfrm>
          <a:prstGeom prst="rect">
            <a:avLst/>
          </a:prstGeom>
          <a:noFill/>
        </p:spPr>
        <p:txBody>
          <a:bodyPr wrap="none" lIns="91397" tIns="45698" rIns="91397" bIns="45698" rtlCol="0">
            <a:spAutoFit/>
          </a:bodyPr>
          <a:lstStyle/>
          <a:p>
            <a:pPr algn="r" defTabSz="456592"/>
            <a:r>
              <a:rPr lang="ja-JP" altLang="en-US" sz="1050">
                <a:solidFill>
                  <a:srgbClr val="097DBC">
                    <a:lumMod val="50000"/>
                  </a:srgbClr>
                </a:solidFill>
                <a:latin typeface="+mn-ea"/>
                <a:ea typeface="+mn-ea"/>
                <a:cs typeface="ＭＳ Ｐゴシック"/>
              </a:rPr>
              <a:t>ポリシー設定</a:t>
            </a:r>
            <a:endParaRPr lang="en-US" sz="1050" dirty="0">
              <a:solidFill>
                <a:srgbClr val="097DBC">
                  <a:lumMod val="50000"/>
                </a:srgbClr>
              </a:solidFill>
              <a:latin typeface="+mn-ea"/>
              <a:ea typeface="+mn-ea"/>
              <a:cs typeface="ＭＳ Ｐゴシック"/>
            </a:endParaRPr>
          </a:p>
        </p:txBody>
      </p:sp>
      <p:cxnSp>
        <p:nvCxnSpPr>
          <p:cNvPr id="193" name="直線矢印コネクタ 192"/>
          <p:cNvCxnSpPr/>
          <p:nvPr/>
        </p:nvCxnSpPr>
        <p:spPr>
          <a:xfrm>
            <a:off x="4732912" y="1791386"/>
            <a:ext cx="624419"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4" name="Group 110"/>
          <p:cNvGrpSpPr>
            <a:grpSpLocks/>
          </p:cNvGrpSpPr>
          <p:nvPr/>
        </p:nvGrpSpPr>
        <p:grpSpPr bwMode="auto">
          <a:xfrm>
            <a:off x="3554157" y="1669106"/>
            <a:ext cx="552450" cy="552450"/>
            <a:chOff x="4745479" y="1576839"/>
            <a:chExt cx="553364" cy="553364"/>
          </a:xfrm>
        </p:grpSpPr>
        <p:sp>
          <p:nvSpPr>
            <p:cNvPr id="195" name="Oval 111"/>
            <p:cNvSpPr/>
            <p:nvPr/>
          </p:nvSpPr>
          <p:spPr bwMode="auto">
            <a:xfrm>
              <a:off x="4745479" y="1576839"/>
              <a:ext cx="553364" cy="553364"/>
            </a:xfrm>
            <a:prstGeom prst="ellipse">
              <a:avLst/>
            </a:prstGeom>
            <a:solidFill>
              <a:srgbClr val="9E9EA2"/>
            </a:solidFill>
            <a:ln w="12700" cap="flat">
              <a:noFill/>
              <a:miter lim="800000"/>
              <a:headEnd type="none" w="med" len="med"/>
              <a:tailEnd type="none" w="med" len="med"/>
            </a:ln>
          </p:spPr>
          <p:txBody>
            <a:bodyPr lIns="91416" tIns="45708" rIns="91416" bIns="45708" anchor="ctr"/>
            <a:lstStyle>
              <a:lvl1pPr defTabSz="684213">
                <a:defRPr sz="2400">
                  <a:solidFill>
                    <a:schemeClr val="tx1"/>
                  </a:solidFill>
                  <a:latin typeface="Arial" charset="0"/>
                </a:defRPr>
              </a:lvl1pPr>
              <a:lvl2pPr marL="742950" indent="-285750" defTabSz="684213">
                <a:defRPr sz="2400">
                  <a:solidFill>
                    <a:schemeClr val="tx1"/>
                  </a:solidFill>
                  <a:latin typeface="Arial" charset="0"/>
                </a:defRPr>
              </a:lvl2pPr>
              <a:lvl3pPr marL="1143000" indent="-228600" defTabSz="684213">
                <a:defRPr sz="2400">
                  <a:solidFill>
                    <a:schemeClr val="tx1"/>
                  </a:solidFill>
                  <a:latin typeface="Arial" charset="0"/>
                </a:defRPr>
              </a:lvl3pPr>
              <a:lvl4pPr marL="1600200" indent="-228600" defTabSz="684213">
                <a:defRPr sz="2400">
                  <a:solidFill>
                    <a:schemeClr val="tx1"/>
                  </a:solidFill>
                  <a:latin typeface="Arial" charset="0"/>
                </a:defRPr>
              </a:lvl4pPr>
              <a:lvl5pPr marL="2057400" indent="-228600" defTabSz="684213">
                <a:defRPr sz="2400">
                  <a:solidFill>
                    <a:schemeClr val="tx1"/>
                  </a:solidFill>
                  <a:latin typeface="Arial" charset="0"/>
                </a:defRPr>
              </a:lvl5pPr>
              <a:lvl6pPr marL="2514600" indent="-228600" defTabSz="684213" eaLnBrk="0" fontAlgn="base" hangingPunct="0">
                <a:spcBef>
                  <a:spcPct val="0"/>
                </a:spcBef>
                <a:spcAft>
                  <a:spcPct val="0"/>
                </a:spcAft>
                <a:defRPr sz="2400">
                  <a:solidFill>
                    <a:schemeClr val="tx1"/>
                  </a:solidFill>
                  <a:latin typeface="Arial" charset="0"/>
                </a:defRPr>
              </a:lvl6pPr>
              <a:lvl7pPr marL="2971800" indent="-228600" defTabSz="684213" eaLnBrk="0" fontAlgn="base" hangingPunct="0">
                <a:spcBef>
                  <a:spcPct val="0"/>
                </a:spcBef>
                <a:spcAft>
                  <a:spcPct val="0"/>
                </a:spcAft>
                <a:defRPr sz="2400">
                  <a:solidFill>
                    <a:schemeClr val="tx1"/>
                  </a:solidFill>
                  <a:latin typeface="Arial" charset="0"/>
                </a:defRPr>
              </a:lvl7pPr>
              <a:lvl8pPr marL="3429000" indent="-228600" defTabSz="684213" eaLnBrk="0" fontAlgn="base" hangingPunct="0">
                <a:spcBef>
                  <a:spcPct val="0"/>
                </a:spcBef>
                <a:spcAft>
                  <a:spcPct val="0"/>
                </a:spcAft>
                <a:defRPr sz="2400">
                  <a:solidFill>
                    <a:schemeClr val="tx1"/>
                  </a:solidFill>
                  <a:latin typeface="Arial" charset="0"/>
                </a:defRPr>
              </a:lvl8pPr>
              <a:lvl9pPr marL="3886200" indent="-228600" defTabSz="684213" eaLnBrk="0" fontAlgn="base" hangingPunct="0">
                <a:spcBef>
                  <a:spcPct val="0"/>
                </a:spcBef>
                <a:spcAft>
                  <a:spcPct val="0"/>
                </a:spcAft>
                <a:defRPr sz="2400">
                  <a:solidFill>
                    <a:schemeClr val="tx1"/>
                  </a:solidFill>
                  <a:latin typeface="Arial" charset="0"/>
                </a:defRPr>
              </a:lvl9pPr>
            </a:lstStyle>
            <a:p>
              <a:pPr algn="ctr" eaLnBrk="1" hangingPunct="1"/>
              <a:endParaRPr lang="x-none" altLang="x-none" sz="1350">
                <a:solidFill>
                  <a:srgbClr val="FFFFFF"/>
                </a:solidFill>
                <a:latin typeface="+mn-ea"/>
                <a:ea typeface="+mn-ea"/>
                <a:cs typeface="Arial" charset="0"/>
                <a:sym typeface="Arial" charset="0"/>
              </a:endParaRPr>
            </a:p>
          </p:txBody>
        </p:sp>
        <p:sp>
          <p:nvSpPr>
            <p:cNvPr id="196" name="Freeform 112"/>
            <p:cNvSpPr>
              <a:spLocks noChangeArrowheads="1"/>
            </p:cNvSpPr>
            <p:nvPr/>
          </p:nvSpPr>
          <p:spPr bwMode="auto">
            <a:xfrm>
              <a:off x="4862353" y="1698484"/>
              <a:ext cx="311268" cy="348238"/>
            </a:xfrm>
            <a:custGeom>
              <a:avLst/>
              <a:gdLst>
                <a:gd name="connsiteX0" fmla="*/ 473181 w 782277"/>
                <a:gd name="connsiteY0" fmla="*/ 638169 h 877527"/>
                <a:gd name="connsiteX1" fmla="*/ 473181 w 782277"/>
                <a:gd name="connsiteY1" fmla="*/ 773145 h 877527"/>
                <a:gd name="connsiteX2" fmla="*/ 322051 w 782277"/>
                <a:gd name="connsiteY2" fmla="*/ 773145 h 877527"/>
                <a:gd name="connsiteX3" fmla="*/ 322051 w 782277"/>
                <a:gd name="connsiteY3" fmla="*/ 842973 h 877527"/>
                <a:gd name="connsiteX4" fmla="*/ 696997 w 782277"/>
                <a:gd name="connsiteY4" fmla="*/ 842973 h 877527"/>
                <a:gd name="connsiteX5" fmla="*/ 696997 w 782277"/>
                <a:gd name="connsiteY5" fmla="*/ 638169 h 877527"/>
                <a:gd name="connsiteX6" fmla="*/ 38143 w 782277"/>
                <a:gd name="connsiteY6" fmla="*/ 401330 h 877527"/>
                <a:gd name="connsiteX7" fmla="*/ 38143 w 782277"/>
                <a:gd name="connsiteY7" fmla="*/ 737152 h 877527"/>
                <a:gd name="connsiteX8" fmla="*/ 214821 w 782277"/>
                <a:gd name="connsiteY8" fmla="*/ 737152 h 877527"/>
                <a:gd name="connsiteX9" fmla="*/ 431440 w 782277"/>
                <a:gd name="connsiteY9" fmla="*/ 737152 h 877527"/>
                <a:gd name="connsiteX10" fmla="*/ 435038 w 782277"/>
                <a:gd name="connsiteY10" fmla="*/ 737152 h 877527"/>
                <a:gd name="connsiteX11" fmla="*/ 435038 w 782277"/>
                <a:gd name="connsiteY11" fmla="*/ 638169 h 877527"/>
                <a:gd name="connsiteX12" fmla="*/ 431440 w 782277"/>
                <a:gd name="connsiteY12" fmla="*/ 638169 h 877527"/>
                <a:gd name="connsiteX13" fmla="*/ 214821 w 782277"/>
                <a:gd name="connsiteY13" fmla="*/ 638169 h 877527"/>
                <a:gd name="connsiteX14" fmla="*/ 139256 w 782277"/>
                <a:gd name="connsiteY14" fmla="*/ 638169 h 877527"/>
                <a:gd name="connsiteX15" fmla="*/ 139256 w 782277"/>
                <a:gd name="connsiteY15" fmla="*/ 401330 h 877527"/>
                <a:gd name="connsiteX16" fmla="*/ 517525 w 782277"/>
                <a:gd name="connsiteY16" fmla="*/ 395287 h 877527"/>
                <a:gd name="connsiteX17" fmla="*/ 561614 w 782277"/>
                <a:gd name="connsiteY17" fmla="*/ 395287 h 877527"/>
                <a:gd name="connsiteX18" fmla="*/ 561614 w 782277"/>
                <a:gd name="connsiteY18" fmla="*/ 439376 h 877527"/>
                <a:gd name="connsiteX19" fmla="*/ 517525 w 782277"/>
                <a:gd name="connsiteY19" fmla="*/ 439376 h 877527"/>
                <a:gd name="connsiteX20" fmla="*/ 439737 w 782277"/>
                <a:gd name="connsiteY20" fmla="*/ 395287 h 877527"/>
                <a:gd name="connsiteX21" fmla="*/ 461349 w 782277"/>
                <a:gd name="connsiteY21" fmla="*/ 395287 h 877527"/>
                <a:gd name="connsiteX22" fmla="*/ 482240 w 782277"/>
                <a:gd name="connsiteY22" fmla="*/ 395287 h 877527"/>
                <a:gd name="connsiteX23" fmla="*/ 482240 w 782277"/>
                <a:gd name="connsiteY23" fmla="*/ 439376 h 877527"/>
                <a:gd name="connsiteX24" fmla="*/ 461349 w 782277"/>
                <a:gd name="connsiteY24" fmla="*/ 439376 h 877527"/>
                <a:gd name="connsiteX25" fmla="*/ 439737 w 782277"/>
                <a:gd name="connsiteY25" fmla="*/ 439376 h 877527"/>
                <a:gd name="connsiteX26" fmla="*/ 360362 w 782277"/>
                <a:gd name="connsiteY26" fmla="*/ 395287 h 877527"/>
                <a:gd name="connsiteX27" fmla="*/ 404454 w 782277"/>
                <a:gd name="connsiteY27" fmla="*/ 395287 h 877527"/>
                <a:gd name="connsiteX28" fmla="*/ 404454 w 782277"/>
                <a:gd name="connsiteY28" fmla="*/ 439376 h 877527"/>
                <a:gd name="connsiteX29" fmla="*/ 360362 w 782277"/>
                <a:gd name="connsiteY29" fmla="*/ 439376 h 877527"/>
                <a:gd name="connsiteX30" fmla="*/ 38143 w 782277"/>
                <a:gd name="connsiteY30" fmla="*/ 333662 h 877527"/>
                <a:gd name="connsiteX31" fmla="*/ 38143 w 782277"/>
                <a:gd name="connsiteY31" fmla="*/ 378654 h 877527"/>
                <a:gd name="connsiteX32" fmla="*/ 83122 w 782277"/>
                <a:gd name="connsiteY32" fmla="*/ 378654 h 877527"/>
                <a:gd name="connsiteX33" fmla="*/ 83122 w 782277"/>
                <a:gd name="connsiteY33" fmla="*/ 333662 h 877527"/>
                <a:gd name="connsiteX34" fmla="*/ 568325 w 782277"/>
                <a:gd name="connsiteY34" fmla="*/ 201612 h 877527"/>
                <a:gd name="connsiteX35" fmla="*/ 588169 w 782277"/>
                <a:gd name="connsiteY35" fmla="*/ 201612 h 877527"/>
                <a:gd name="connsiteX36" fmla="*/ 627856 w 782277"/>
                <a:gd name="connsiteY36" fmla="*/ 212746 h 877527"/>
                <a:gd name="connsiteX37" fmla="*/ 646618 w 782277"/>
                <a:gd name="connsiteY37" fmla="*/ 252973 h 877527"/>
                <a:gd name="connsiteX38" fmla="*/ 649504 w 782277"/>
                <a:gd name="connsiteY38" fmla="*/ 322291 h 877527"/>
                <a:gd name="connsiteX39" fmla="*/ 679089 w 782277"/>
                <a:gd name="connsiteY39" fmla="*/ 346355 h 877527"/>
                <a:gd name="connsiteX40" fmla="*/ 679089 w 782277"/>
                <a:gd name="connsiteY40" fmla="*/ 374370 h 877527"/>
                <a:gd name="connsiteX41" fmla="*/ 649504 w 782277"/>
                <a:gd name="connsiteY41" fmla="*/ 398074 h 877527"/>
                <a:gd name="connsiteX42" fmla="*/ 645175 w 782277"/>
                <a:gd name="connsiteY42" fmla="*/ 476013 h 877527"/>
                <a:gd name="connsiteX43" fmla="*/ 633990 w 782277"/>
                <a:gd name="connsiteY43" fmla="*/ 501154 h 877527"/>
                <a:gd name="connsiteX44" fmla="*/ 588169 w 782277"/>
                <a:gd name="connsiteY44" fmla="*/ 518753 h 877527"/>
                <a:gd name="connsiteX45" fmla="*/ 568325 w 782277"/>
                <a:gd name="connsiteY45" fmla="*/ 518753 h 877527"/>
                <a:gd name="connsiteX46" fmla="*/ 568325 w 782277"/>
                <a:gd name="connsiteY46" fmla="*/ 473499 h 877527"/>
                <a:gd name="connsiteX47" fmla="*/ 583839 w 782277"/>
                <a:gd name="connsiteY47" fmla="*/ 473499 h 877527"/>
                <a:gd name="connsiteX48" fmla="*/ 603322 w 782277"/>
                <a:gd name="connsiteY48" fmla="*/ 473499 h 877527"/>
                <a:gd name="connsiteX49" fmla="*/ 603322 w 782277"/>
                <a:gd name="connsiteY49" fmla="*/ 400229 h 877527"/>
                <a:gd name="connsiteX50" fmla="*/ 622445 w 782277"/>
                <a:gd name="connsiteY50" fmla="*/ 360362 h 877527"/>
                <a:gd name="connsiteX51" fmla="*/ 603322 w 782277"/>
                <a:gd name="connsiteY51" fmla="*/ 319777 h 877527"/>
                <a:gd name="connsiteX52" fmla="*/ 603322 w 782277"/>
                <a:gd name="connsiteY52" fmla="*/ 246867 h 877527"/>
                <a:gd name="connsiteX53" fmla="*/ 583839 w 782277"/>
                <a:gd name="connsiteY53" fmla="*/ 246867 h 877527"/>
                <a:gd name="connsiteX54" fmla="*/ 568325 w 782277"/>
                <a:gd name="connsiteY54" fmla="*/ 246867 h 877527"/>
                <a:gd name="connsiteX55" fmla="*/ 568325 w 782277"/>
                <a:gd name="connsiteY55" fmla="*/ 201612 h 877527"/>
                <a:gd name="connsiteX56" fmla="*/ 334233 w 782277"/>
                <a:gd name="connsiteY56" fmla="*/ 201612 h 877527"/>
                <a:gd name="connsiteX57" fmla="*/ 353653 w 782277"/>
                <a:gd name="connsiteY57" fmla="*/ 201612 h 877527"/>
                <a:gd name="connsiteX58" fmla="*/ 353653 w 782277"/>
                <a:gd name="connsiteY58" fmla="*/ 246867 h 877527"/>
                <a:gd name="connsiteX59" fmla="*/ 338548 w 782277"/>
                <a:gd name="connsiteY59" fmla="*/ 246867 h 877527"/>
                <a:gd name="connsiteX60" fmla="*/ 318769 w 782277"/>
                <a:gd name="connsiteY60" fmla="*/ 246867 h 877527"/>
                <a:gd name="connsiteX61" fmla="*/ 318769 w 782277"/>
                <a:gd name="connsiteY61" fmla="*/ 319777 h 877527"/>
                <a:gd name="connsiteX62" fmla="*/ 299708 w 782277"/>
                <a:gd name="connsiteY62" fmla="*/ 360362 h 877527"/>
                <a:gd name="connsiteX63" fmla="*/ 318769 w 782277"/>
                <a:gd name="connsiteY63" fmla="*/ 400229 h 877527"/>
                <a:gd name="connsiteX64" fmla="*/ 318769 w 782277"/>
                <a:gd name="connsiteY64" fmla="*/ 473499 h 877527"/>
                <a:gd name="connsiteX65" fmla="*/ 338548 w 782277"/>
                <a:gd name="connsiteY65" fmla="*/ 473499 h 877527"/>
                <a:gd name="connsiteX66" fmla="*/ 353653 w 782277"/>
                <a:gd name="connsiteY66" fmla="*/ 473499 h 877527"/>
                <a:gd name="connsiteX67" fmla="*/ 353653 w 782277"/>
                <a:gd name="connsiteY67" fmla="*/ 518753 h 877527"/>
                <a:gd name="connsiteX68" fmla="*/ 334233 w 782277"/>
                <a:gd name="connsiteY68" fmla="*/ 518753 h 877527"/>
                <a:gd name="connsiteX69" fmla="*/ 288200 w 782277"/>
                <a:gd name="connsiteY69" fmla="*/ 501154 h 877527"/>
                <a:gd name="connsiteX70" fmla="*/ 277052 w 782277"/>
                <a:gd name="connsiteY70" fmla="*/ 476013 h 877527"/>
                <a:gd name="connsiteX71" fmla="*/ 272736 w 782277"/>
                <a:gd name="connsiteY71" fmla="*/ 398074 h 877527"/>
                <a:gd name="connsiteX72" fmla="*/ 242887 w 782277"/>
                <a:gd name="connsiteY72" fmla="*/ 374370 h 877527"/>
                <a:gd name="connsiteX73" fmla="*/ 242887 w 782277"/>
                <a:gd name="connsiteY73" fmla="*/ 346355 h 877527"/>
                <a:gd name="connsiteX74" fmla="*/ 272736 w 782277"/>
                <a:gd name="connsiteY74" fmla="*/ 322291 h 877527"/>
                <a:gd name="connsiteX75" fmla="*/ 275973 w 782277"/>
                <a:gd name="connsiteY75" fmla="*/ 252973 h 877527"/>
                <a:gd name="connsiteX76" fmla="*/ 294314 w 782277"/>
                <a:gd name="connsiteY76" fmla="*/ 212746 h 877527"/>
                <a:gd name="connsiteX77" fmla="*/ 334233 w 782277"/>
                <a:gd name="connsiteY77" fmla="*/ 201612 h 877527"/>
                <a:gd name="connsiteX78" fmla="*/ 190352 w 782277"/>
                <a:gd name="connsiteY78" fmla="*/ 132097 h 877527"/>
                <a:gd name="connsiteX79" fmla="*/ 190352 w 782277"/>
                <a:gd name="connsiteY79" fmla="*/ 588498 h 877527"/>
                <a:gd name="connsiteX80" fmla="*/ 731541 w 782277"/>
                <a:gd name="connsiteY80" fmla="*/ 588498 h 877527"/>
                <a:gd name="connsiteX81" fmla="*/ 731541 w 782277"/>
                <a:gd name="connsiteY81" fmla="*/ 132097 h 877527"/>
                <a:gd name="connsiteX82" fmla="*/ 670009 w 782277"/>
                <a:gd name="connsiteY82" fmla="*/ 39953 h 877527"/>
                <a:gd name="connsiteX83" fmla="*/ 670009 w 782277"/>
                <a:gd name="connsiteY83" fmla="*/ 101143 h 877527"/>
                <a:gd name="connsiteX84" fmla="*/ 730821 w 782277"/>
                <a:gd name="connsiteY84" fmla="*/ 101143 h 877527"/>
                <a:gd name="connsiteX85" fmla="*/ 730821 w 782277"/>
                <a:gd name="connsiteY85" fmla="*/ 39953 h 877527"/>
                <a:gd name="connsiteX86" fmla="*/ 583650 w 782277"/>
                <a:gd name="connsiteY86" fmla="*/ 39953 h 877527"/>
                <a:gd name="connsiteX87" fmla="*/ 583650 w 782277"/>
                <a:gd name="connsiteY87" fmla="*/ 101143 h 877527"/>
                <a:gd name="connsiteX88" fmla="*/ 644101 w 782277"/>
                <a:gd name="connsiteY88" fmla="*/ 101143 h 877527"/>
                <a:gd name="connsiteX89" fmla="*/ 644101 w 782277"/>
                <a:gd name="connsiteY89" fmla="*/ 39953 h 877527"/>
                <a:gd name="connsiteX90" fmla="*/ 496930 w 782277"/>
                <a:gd name="connsiteY90" fmla="*/ 39953 h 877527"/>
                <a:gd name="connsiteX91" fmla="*/ 496930 w 782277"/>
                <a:gd name="connsiteY91" fmla="*/ 101143 h 877527"/>
                <a:gd name="connsiteX92" fmla="*/ 557742 w 782277"/>
                <a:gd name="connsiteY92" fmla="*/ 101143 h 877527"/>
                <a:gd name="connsiteX93" fmla="*/ 557742 w 782277"/>
                <a:gd name="connsiteY93" fmla="*/ 39953 h 877527"/>
                <a:gd name="connsiteX94" fmla="*/ 190352 w 782277"/>
                <a:gd name="connsiteY94" fmla="*/ 39953 h 877527"/>
                <a:gd name="connsiteX95" fmla="*/ 190352 w 782277"/>
                <a:gd name="connsiteY95" fmla="*/ 101143 h 877527"/>
                <a:gd name="connsiteX96" fmla="*/ 251164 w 782277"/>
                <a:gd name="connsiteY96" fmla="*/ 101143 h 877527"/>
                <a:gd name="connsiteX97" fmla="*/ 251164 w 782277"/>
                <a:gd name="connsiteY97" fmla="*/ 39953 h 877527"/>
                <a:gd name="connsiteX98" fmla="*/ 139256 w 782277"/>
                <a:gd name="connsiteY98" fmla="*/ 0 h 877527"/>
                <a:gd name="connsiteX99" fmla="*/ 782277 w 782277"/>
                <a:gd name="connsiteY99" fmla="*/ 0 h 877527"/>
                <a:gd name="connsiteX100" fmla="*/ 782277 w 782277"/>
                <a:gd name="connsiteY100" fmla="*/ 638169 h 877527"/>
                <a:gd name="connsiteX101" fmla="*/ 732620 w 782277"/>
                <a:gd name="connsiteY101" fmla="*/ 638169 h 877527"/>
                <a:gd name="connsiteX102" fmla="*/ 732620 w 782277"/>
                <a:gd name="connsiteY102" fmla="*/ 877527 h 877527"/>
                <a:gd name="connsiteX103" fmla="*/ 286787 w 782277"/>
                <a:gd name="connsiteY103" fmla="*/ 877527 h 877527"/>
                <a:gd name="connsiteX104" fmla="*/ 286787 w 782277"/>
                <a:gd name="connsiteY104" fmla="*/ 773145 h 877527"/>
                <a:gd name="connsiteX105" fmla="*/ 0 w 782277"/>
                <a:gd name="connsiteY105" fmla="*/ 773145 h 877527"/>
                <a:gd name="connsiteX106" fmla="*/ 0 w 782277"/>
                <a:gd name="connsiteY106" fmla="*/ 304507 h 877527"/>
                <a:gd name="connsiteX107" fmla="*/ 139256 w 782277"/>
                <a:gd name="connsiteY107" fmla="*/ 304507 h 87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82277" h="877527">
                  <a:moveTo>
                    <a:pt x="473181" y="638169"/>
                  </a:moveTo>
                  <a:lnTo>
                    <a:pt x="473181" y="773145"/>
                  </a:lnTo>
                  <a:lnTo>
                    <a:pt x="322051" y="773145"/>
                  </a:lnTo>
                  <a:lnTo>
                    <a:pt x="322051" y="842973"/>
                  </a:lnTo>
                  <a:lnTo>
                    <a:pt x="696997" y="842973"/>
                  </a:lnTo>
                  <a:lnTo>
                    <a:pt x="696997" y="638169"/>
                  </a:lnTo>
                  <a:close/>
                  <a:moveTo>
                    <a:pt x="38143" y="401330"/>
                  </a:moveTo>
                  <a:lnTo>
                    <a:pt x="38143" y="737152"/>
                  </a:lnTo>
                  <a:lnTo>
                    <a:pt x="214821" y="737152"/>
                  </a:lnTo>
                  <a:lnTo>
                    <a:pt x="431440" y="737152"/>
                  </a:lnTo>
                  <a:lnTo>
                    <a:pt x="435038" y="737152"/>
                  </a:lnTo>
                  <a:lnTo>
                    <a:pt x="435038" y="638169"/>
                  </a:lnTo>
                  <a:lnTo>
                    <a:pt x="431440" y="638169"/>
                  </a:lnTo>
                  <a:lnTo>
                    <a:pt x="214821" y="638169"/>
                  </a:lnTo>
                  <a:lnTo>
                    <a:pt x="139256" y="638169"/>
                  </a:lnTo>
                  <a:lnTo>
                    <a:pt x="139256" y="401330"/>
                  </a:lnTo>
                  <a:close/>
                  <a:moveTo>
                    <a:pt x="517525" y="395287"/>
                  </a:moveTo>
                  <a:lnTo>
                    <a:pt x="561614" y="395287"/>
                  </a:lnTo>
                  <a:lnTo>
                    <a:pt x="561614" y="439376"/>
                  </a:lnTo>
                  <a:lnTo>
                    <a:pt x="517525" y="439376"/>
                  </a:lnTo>
                  <a:close/>
                  <a:moveTo>
                    <a:pt x="439737" y="395287"/>
                  </a:moveTo>
                  <a:lnTo>
                    <a:pt x="461349" y="395287"/>
                  </a:lnTo>
                  <a:lnTo>
                    <a:pt x="482240" y="395287"/>
                  </a:lnTo>
                  <a:lnTo>
                    <a:pt x="482240" y="439376"/>
                  </a:lnTo>
                  <a:lnTo>
                    <a:pt x="461349" y="439376"/>
                  </a:lnTo>
                  <a:lnTo>
                    <a:pt x="439737" y="439376"/>
                  </a:lnTo>
                  <a:close/>
                  <a:moveTo>
                    <a:pt x="360362" y="395287"/>
                  </a:moveTo>
                  <a:lnTo>
                    <a:pt x="404454" y="395287"/>
                  </a:lnTo>
                  <a:lnTo>
                    <a:pt x="404454" y="439376"/>
                  </a:lnTo>
                  <a:lnTo>
                    <a:pt x="360362" y="439376"/>
                  </a:lnTo>
                  <a:close/>
                  <a:moveTo>
                    <a:pt x="38143" y="333662"/>
                  </a:moveTo>
                  <a:lnTo>
                    <a:pt x="38143" y="378654"/>
                  </a:lnTo>
                  <a:lnTo>
                    <a:pt x="83122" y="378654"/>
                  </a:lnTo>
                  <a:lnTo>
                    <a:pt x="83122" y="333662"/>
                  </a:lnTo>
                  <a:close/>
                  <a:moveTo>
                    <a:pt x="568325" y="201612"/>
                  </a:moveTo>
                  <a:cubicBezTo>
                    <a:pt x="568325" y="201612"/>
                    <a:pt x="568325" y="201612"/>
                    <a:pt x="588169" y="201612"/>
                  </a:cubicBezTo>
                  <a:cubicBezTo>
                    <a:pt x="601518" y="201612"/>
                    <a:pt x="615589" y="202331"/>
                    <a:pt x="627856" y="212746"/>
                  </a:cubicBezTo>
                  <a:cubicBezTo>
                    <a:pt x="640484" y="223162"/>
                    <a:pt x="644453" y="237888"/>
                    <a:pt x="646618" y="252973"/>
                  </a:cubicBezTo>
                  <a:cubicBezTo>
                    <a:pt x="647700" y="270931"/>
                    <a:pt x="645896" y="306847"/>
                    <a:pt x="649504" y="322291"/>
                  </a:cubicBezTo>
                  <a:cubicBezTo>
                    <a:pt x="653834" y="338812"/>
                    <a:pt x="679089" y="346355"/>
                    <a:pt x="679089" y="346355"/>
                  </a:cubicBezTo>
                  <a:cubicBezTo>
                    <a:pt x="679089" y="346355"/>
                    <a:pt x="679089" y="346355"/>
                    <a:pt x="679089" y="374370"/>
                  </a:cubicBezTo>
                  <a:cubicBezTo>
                    <a:pt x="679089" y="374370"/>
                    <a:pt x="653834" y="381194"/>
                    <a:pt x="649504" y="398074"/>
                  </a:cubicBezTo>
                  <a:cubicBezTo>
                    <a:pt x="645896" y="414596"/>
                    <a:pt x="648783" y="453385"/>
                    <a:pt x="645175" y="476013"/>
                  </a:cubicBezTo>
                  <a:cubicBezTo>
                    <a:pt x="643371" y="485710"/>
                    <a:pt x="639763" y="494330"/>
                    <a:pt x="633990" y="501154"/>
                  </a:cubicBezTo>
                  <a:cubicBezTo>
                    <a:pt x="621723" y="516598"/>
                    <a:pt x="606930" y="518753"/>
                    <a:pt x="588169" y="518753"/>
                  </a:cubicBezTo>
                  <a:cubicBezTo>
                    <a:pt x="588169" y="518753"/>
                    <a:pt x="588169" y="518753"/>
                    <a:pt x="568325" y="518753"/>
                  </a:cubicBezTo>
                  <a:cubicBezTo>
                    <a:pt x="568325" y="518753"/>
                    <a:pt x="568325" y="518753"/>
                    <a:pt x="568325" y="473499"/>
                  </a:cubicBezTo>
                  <a:cubicBezTo>
                    <a:pt x="568325" y="473499"/>
                    <a:pt x="568325" y="473499"/>
                    <a:pt x="583839" y="473499"/>
                  </a:cubicBezTo>
                  <a:cubicBezTo>
                    <a:pt x="583839" y="473499"/>
                    <a:pt x="583839" y="473499"/>
                    <a:pt x="603322" y="473499"/>
                  </a:cubicBezTo>
                  <a:cubicBezTo>
                    <a:pt x="603322" y="473499"/>
                    <a:pt x="603322" y="473499"/>
                    <a:pt x="603322" y="400229"/>
                  </a:cubicBezTo>
                  <a:cubicBezTo>
                    <a:pt x="603322" y="384067"/>
                    <a:pt x="610899" y="370060"/>
                    <a:pt x="622445" y="360362"/>
                  </a:cubicBezTo>
                  <a:cubicBezTo>
                    <a:pt x="609095" y="349228"/>
                    <a:pt x="603322" y="334503"/>
                    <a:pt x="603322" y="319777"/>
                  </a:cubicBezTo>
                  <a:cubicBezTo>
                    <a:pt x="603322" y="319777"/>
                    <a:pt x="603322" y="319777"/>
                    <a:pt x="603322" y="246867"/>
                  </a:cubicBezTo>
                  <a:cubicBezTo>
                    <a:pt x="603322" y="246867"/>
                    <a:pt x="603322" y="246867"/>
                    <a:pt x="583839" y="246867"/>
                  </a:cubicBezTo>
                  <a:cubicBezTo>
                    <a:pt x="583839" y="246867"/>
                    <a:pt x="583839" y="246867"/>
                    <a:pt x="568325" y="246867"/>
                  </a:cubicBezTo>
                  <a:cubicBezTo>
                    <a:pt x="568325" y="246867"/>
                    <a:pt x="568325" y="246867"/>
                    <a:pt x="568325" y="201612"/>
                  </a:cubicBezTo>
                  <a:close/>
                  <a:moveTo>
                    <a:pt x="334233" y="201612"/>
                  </a:moveTo>
                  <a:cubicBezTo>
                    <a:pt x="334233" y="201612"/>
                    <a:pt x="334233" y="201612"/>
                    <a:pt x="353653" y="201612"/>
                  </a:cubicBezTo>
                  <a:cubicBezTo>
                    <a:pt x="353653" y="201612"/>
                    <a:pt x="353653" y="201612"/>
                    <a:pt x="353653" y="246867"/>
                  </a:cubicBezTo>
                  <a:cubicBezTo>
                    <a:pt x="353653" y="246867"/>
                    <a:pt x="353653" y="246867"/>
                    <a:pt x="338548" y="246867"/>
                  </a:cubicBezTo>
                  <a:cubicBezTo>
                    <a:pt x="338548" y="246867"/>
                    <a:pt x="338548" y="246867"/>
                    <a:pt x="318769" y="246867"/>
                  </a:cubicBezTo>
                  <a:cubicBezTo>
                    <a:pt x="318769" y="246867"/>
                    <a:pt x="318769" y="246867"/>
                    <a:pt x="318769" y="319777"/>
                  </a:cubicBezTo>
                  <a:cubicBezTo>
                    <a:pt x="318769" y="334503"/>
                    <a:pt x="312655" y="349228"/>
                    <a:pt x="299708" y="360362"/>
                  </a:cubicBezTo>
                  <a:cubicBezTo>
                    <a:pt x="311576" y="370060"/>
                    <a:pt x="318769" y="384067"/>
                    <a:pt x="318769" y="400229"/>
                  </a:cubicBezTo>
                  <a:cubicBezTo>
                    <a:pt x="318769" y="400229"/>
                    <a:pt x="318769" y="400229"/>
                    <a:pt x="318769" y="473499"/>
                  </a:cubicBezTo>
                  <a:cubicBezTo>
                    <a:pt x="318769" y="473499"/>
                    <a:pt x="318769" y="473499"/>
                    <a:pt x="338548" y="473499"/>
                  </a:cubicBezTo>
                  <a:cubicBezTo>
                    <a:pt x="338548" y="473499"/>
                    <a:pt x="338548" y="473499"/>
                    <a:pt x="353653" y="473499"/>
                  </a:cubicBezTo>
                  <a:cubicBezTo>
                    <a:pt x="353653" y="473499"/>
                    <a:pt x="353653" y="473499"/>
                    <a:pt x="353653" y="518753"/>
                  </a:cubicBezTo>
                  <a:cubicBezTo>
                    <a:pt x="353653" y="518753"/>
                    <a:pt x="353653" y="518753"/>
                    <a:pt x="334233" y="518753"/>
                  </a:cubicBezTo>
                  <a:cubicBezTo>
                    <a:pt x="315172" y="518753"/>
                    <a:pt x="300428" y="516598"/>
                    <a:pt x="288200" y="501154"/>
                  </a:cubicBezTo>
                  <a:cubicBezTo>
                    <a:pt x="282806" y="494330"/>
                    <a:pt x="278850" y="485710"/>
                    <a:pt x="277052" y="476013"/>
                  </a:cubicBezTo>
                  <a:cubicBezTo>
                    <a:pt x="273456" y="453385"/>
                    <a:pt x="276692" y="414596"/>
                    <a:pt x="272736" y="398074"/>
                  </a:cubicBezTo>
                  <a:cubicBezTo>
                    <a:pt x="268421" y="381194"/>
                    <a:pt x="242887" y="374370"/>
                    <a:pt x="242887" y="374370"/>
                  </a:cubicBezTo>
                  <a:cubicBezTo>
                    <a:pt x="242887" y="374370"/>
                    <a:pt x="242887" y="374370"/>
                    <a:pt x="242887" y="346355"/>
                  </a:cubicBezTo>
                  <a:cubicBezTo>
                    <a:pt x="242887" y="346355"/>
                    <a:pt x="268421" y="338812"/>
                    <a:pt x="272736" y="322291"/>
                  </a:cubicBezTo>
                  <a:cubicBezTo>
                    <a:pt x="275973" y="306847"/>
                    <a:pt x="274175" y="270931"/>
                    <a:pt x="275973" y="252973"/>
                  </a:cubicBezTo>
                  <a:cubicBezTo>
                    <a:pt x="277771" y="237888"/>
                    <a:pt x="282087" y="223162"/>
                    <a:pt x="294314" y="212746"/>
                  </a:cubicBezTo>
                  <a:cubicBezTo>
                    <a:pt x="306541" y="202331"/>
                    <a:pt x="320207" y="201612"/>
                    <a:pt x="334233" y="201612"/>
                  </a:cubicBezTo>
                  <a:close/>
                  <a:moveTo>
                    <a:pt x="190352" y="132097"/>
                  </a:moveTo>
                  <a:lnTo>
                    <a:pt x="190352" y="588498"/>
                  </a:lnTo>
                  <a:lnTo>
                    <a:pt x="731541" y="588498"/>
                  </a:lnTo>
                  <a:lnTo>
                    <a:pt x="731541" y="132097"/>
                  </a:lnTo>
                  <a:close/>
                  <a:moveTo>
                    <a:pt x="670009" y="39953"/>
                  </a:moveTo>
                  <a:lnTo>
                    <a:pt x="670009" y="101143"/>
                  </a:lnTo>
                  <a:lnTo>
                    <a:pt x="730821" y="101143"/>
                  </a:lnTo>
                  <a:lnTo>
                    <a:pt x="730821" y="39953"/>
                  </a:lnTo>
                  <a:close/>
                  <a:moveTo>
                    <a:pt x="583650" y="39953"/>
                  </a:moveTo>
                  <a:lnTo>
                    <a:pt x="583650" y="101143"/>
                  </a:lnTo>
                  <a:lnTo>
                    <a:pt x="644101" y="101143"/>
                  </a:lnTo>
                  <a:lnTo>
                    <a:pt x="644101" y="39953"/>
                  </a:lnTo>
                  <a:close/>
                  <a:moveTo>
                    <a:pt x="496930" y="39953"/>
                  </a:moveTo>
                  <a:lnTo>
                    <a:pt x="496930" y="101143"/>
                  </a:lnTo>
                  <a:lnTo>
                    <a:pt x="557742" y="101143"/>
                  </a:lnTo>
                  <a:lnTo>
                    <a:pt x="557742" y="39953"/>
                  </a:lnTo>
                  <a:close/>
                  <a:moveTo>
                    <a:pt x="190352" y="39953"/>
                  </a:moveTo>
                  <a:lnTo>
                    <a:pt x="190352" y="101143"/>
                  </a:lnTo>
                  <a:lnTo>
                    <a:pt x="251164" y="101143"/>
                  </a:lnTo>
                  <a:lnTo>
                    <a:pt x="251164" y="39953"/>
                  </a:lnTo>
                  <a:close/>
                  <a:moveTo>
                    <a:pt x="139256" y="0"/>
                  </a:moveTo>
                  <a:lnTo>
                    <a:pt x="782277" y="0"/>
                  </a:lnTo>
                  <a:lnTo>
                    <a:pt x="782277" y="638169"/>
                  </a:lnTo>
                  <a:lnTo>
                    <a:pt x="732620" y="638169"/>
                  </a:lnTo>
                  <a:lnTo>
                    <a:pt x="732620" y="877527"/>
                  </a:lnTo>
                  <a:lnTo>
                    <a:pt x="286787" y="877527"/>
                  </a:lnTo>
                  <a:lnTo>
                    <a:pt x="286787" y="773145"/>
                  </a:lnTo>
                  <a:lnTo>
                    <a:pt x="0" y="773145"/>
                  </a:lnTo>
                  <a:lnTo>
                    <a:pt x="0" y="304507"/>
                  </a:lnTo>
                  <a:lnTo>
                    <a:pt x="139256" y="304507"/>
                  </a:lnTo>
                  <a:close/>
                </a:path>
              </a:pathLst>
            </a:custGeom>
            <a:solidFill>
              <a:srgbClr val="FFFFFF"/>
            </a:solidFill>
            <a:ln>
              <a:noFill/>
            </a:ln>
            <a:effectLst/>
          </p:spPr>
          <p:txBody>
            <a:bodyPr anchor="ctr"/>
            <a:lstStyle/>
            <a:p>
              <a:pPr defTabSz="457063" fontAlgn="auto">
                <a:spcBef>
                  <a:spcPts val="0"/>
                </a:spcBef>
                <a:spcAft>
                  <a:spcPts val="0"/>
                </a:spcAft>
                <a:defRPr/>
              </a:pPr>
              <a:endParaRPr lang="en-US" sz="2399" kern="0" dirty="0">
                <a:solidFill>
                  <a:srgbClr val="002444"/>
                </a:solidFill>
                <a:latin typeface="+mn-ea"/>
                <a:ea typeface="+mn-ea"/>
              </a:endParaRPr>
            </a:p>
          </p:txBody>
        </p:sp>
      </p:grpSp>
      <p:grpSp>
        <p:nvGrpSpPr>
          <p:cNvPr id="220" name="図形グループ 219"/>
          <p:cNvGrpSpPr/>
          <p:nvPr/>
        </p:nvGrpSpPr>
        <p:grpSpPr>
          <a:xfrm>
            <a:off x="2177553" y="2084957"/>
            <a:ext cx="4950067" cy="1885602"/>
            <a:chOff x="2901816" y="2779942"/>
            <a:chExt cx="6600089" cy="2514136"/>
          </a:xfrm>
        </p:grpSpPr>
        <p:cxnSp>
          <p:nvCxnSpPr>
            <p:cNvPr id="198" name="直線矢印コネクタ 197"/>
            <p:cNvCxnSpPr>
              <a:stCxn id="33" idx="0"/>
              <a:endCxn id="131" idx="0"/>
            </p:cNvCxnSpPr>
            <p:nvPr/>
          </p:nvCxnSpPr>
          <p:spPr>
            <a:xfrm flipH="1">
              <a:off x="2901816" y="2779942"/>
              <a:ext cx="2752276" cy="1519975"/>
            </a:xfrm>
            <a:prstGeom prst="straightConnector1">
              <a:avLst/>
            </a:prstGeom>
            <a:ln>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9" name="直線矢印コネクタ 198"/>
            <p:cNvCxnSpPr>
              <a:stCxn id="32" idx="4"/>
            </p:cNvCxnSpPr>
            <p:nvPr/>
          </p:nvCxnSpPr>
          <p:spPr>
            <a:xfrm flipH="1">
              <a:off x="4868775" y="2792606"/>
              <a:ext cx="787756" cy="1469178"/>
            </a:xfrm>
            <a:prstGeom prst="straightConnector1">
              <a:avLst/>
            </a:prstGeom>
            <a:ln>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2" name="直線矢印コネクタ 201"/>
            <p:cNvCxnSpPr>
              <a:stCxn id="32" idx="4"/>
            </p:cNvCxnSpPr>
            <p:nvPr/>
          </p:nvCxnSpPr>
          <p:spPr>
            <a:xfrm>
              <a:off x="5656531" y="2792606"/>
              <a:ext cx="947218" cy="1469178"/>
            </a:xfrm>
            <a:prstGeom prst="straightConnector1">
              <a:avLst/>
            </a:prstGeom>
            <a:ln>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5" name="直線矢印コネクタ 204"/>
            <p:cNvCxnSpPr/>
            <p:nvPr/>
          </p:nvCxnSpPr>
          <p:spPr>
            <a:xfrm>
              <a:off x="5686851" y="2821103"/>
              <a:ext cx="3784859" cy="112014"/>
            </a:xfrm>
            <a:prstGeom prst="straightConnector1">
              <a:avLst/>
            </a:prstGeom>
            <a:ln>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8" name="直線矢印コネクタ 207"/>
            <p:cNvCxnSpPr>
              <a:stCxn id="32" idx="4"/>
            </p:cNvCxnSpPr>
            <p:nvPr/>
          </p:nvCxnSpPr>
          <p:spPr>
            <a:xfrm>
              <a:off x="5656531" y="2792606"/>
              <a:ext cx="3845374" cy="2501472"/>
            </a:xfrm>
            <a:prstGeom prst="straightConnector1">
              <a:avLst/>
            </a:prstGeom>
            <a:ln>
              <a:solidFill>
                <a:srgbClr val="FF66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13" name="フリーフォーム 212"/>
          <p:cNvSpPr/>
          <p:nvPr/>
        </p:nvSpPr>
        <p:spPr>
          <a:xfrm>
            <a:off x="847308" y="2188936"/>
            <a:ext cx="6207826" cy="1246910"/>
          </a:xfrm>
          <a:custGeom>
            <a:avLst/>
            <a:gdLst>
              <a:gd name="connsiteX0" fmla="*/ 0 w 8277101"/>
              <a:gd name="connsiteY0" fmla="*/ 997527 h 1662546"/>
              <a:gd name="connsiteX1" fmla="*/ 1567543 w 8277101"/>
              <a:gd name="connsiteY1" fmla="*/ 1650670 h 1662546"/>
              <a:gd name="connsiteX2" fmla="*/ 3990109 w 8277101"/>
              <a:gd name="connsiteY2" fmla="*/ 1662546 h 1662546"/>
              <a:gd name="connsiteX3" fmla="*/ 5605153 w 8277101"/>
              <a:gd name="connsiteY3" fmla="*/ 1662546 h 1662546"/>
              <a:gd name="connsiteX4" fmla="*/ 8277101 w 8277101"/>
              <a:gd name="connsiteY4" fmla="*/ 0 h 1662546"/>
              <a:gd name="connsiteX5" fmla="*/ 8277101 w 8277101"/>
              <a:gd name="connsiteY5" fmla="*/ 0 h 16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7101" h="1662546">
                <a:moveTo>
                  <a:pt x="0" y="997527"/>
                </a:moveTo>
                <a:lnTo>
                  <a:pt x="1567543" y="1650670"/>
                </a:lnTo>
                <a:lnTo>
                  <a:pt x="3990109" y="1662546"/>
                </a:lnTo>
                <a:lnTo>
                  <a:pt x="5605153" y="1662546"/>
                </a:lnTo>
                <a:lnTo>
                  <a:pt x="8277101" y="0"/>
                </a:lnTo>
                <a:lnTo>
                  <a:pt x="8277101" y="0"/>
                </a:lnTo>
              </a:path>
            </a:pathLst>
          </a:custGeom>
          <a:noFill/>
          <a:ln w="38100" cap="rnd" cmpd="sng" algn="ctr">
            <a:solidFill>
              <a:srgbClr val="0432FF"/>
            </a:solidFill>
            <a:prstDash val="solid"/>
            <a:round/>
            <a:headEnd type="none" w="med" len="med"/>
            <a:tailEnd type="stealth" w="lg" len="lg"/>
          </a:ln>
          <a:effectLst/>
        </p:spPr>
        <p:txBody>
          <a:bodyPr rtlCol="0" anchor="ctr"/>
          <a:lstStyle/>
          <a:p>
            <a:pPr algn="ctr"/>
            <a:endParaRPr kumimoji="1" lang="ja-JP" altLang="en-US">
              <a:latin typeface="+mn-ea"/>
              <a:ea typeface="+mn-ea"/>
            </a:endParaRPr>
          </a:p>
        </p:txBody>
      </p:sp>
      <p:cxnSp>
        <p:nvCxnSpPr>
          <p:cNvPr id="215" name="直線矢印コネクタ 214"/>
          <p:cNvCxnSpPr/>
          <p:nvPr/>
        </p:nvCxnSpPr>
        <p:spPr>
          <a:xfrm flipV="1">
            <a:off x="5045121" y="3188307"/>
            <a:ext cx="2791677" cy="270176"/>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p:nvPr/>
        </p:nvCxnSpPr>
        <p:spPr>
          <a:xfrm>
            <a:off x="5078325" y="3474963"/>
            <a:ext cx="2310091" cy="981809"/>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22" name="フリーフォーム 221"/>
          <p:cNvSpPr/>
          <p:nvPr/>
        </p:nvSpPr>
        <p:spPr>
          <a:xfrm>
            <a:off x="876905" y="3534508"/>
            <a:ext cx="6963508" cy="1107831"/>
          </a:xfrm>
          <a:custGeom>
            <a:avLst/>
            <a:gdLst>
              <a:gd name="connsiteX0" fmla="*/ 0 w 9284677"/>
              <a:gd name="connsiteY0" fmla="*/ 773723 h 1477108"/>
              <a:gd name="connsiteX1" fmla="*/ 1533379 w 9284677"/>
              <a:gd name="connsiteY1" fmla="*/ 0 h 1477108"/>
              <a:gd name="connsiteX2" fmla="*/ 5556739 w 9284677"/>
              <a:gd name="connsiteY2" fmla="*/ 14068 h 1477108"/>
              <a:gd name="connsiteX3" fmla="*/ 9284677 w 9284677"/>
              <a:gd name="connsiteY3" fmla="*/ 1477108 h 1477108"/>
            </a:gdLst>
            <a:ahLst/>
            <a:cxnLst>
              <a:cxn ang="0">
                <a:pos x="connsiteX0" y="connsiteY0"/>
              </a:cxn>
              <a:cxn ang="0">
                <a:pos x="connsiteX1" y="connsiteY1"/>
              </a:cxn>
              <a:cxn ang="0">
                <a:pos x="connsiteX2" y="connsiteY2"/>
              </a:cxn>
              <a:cxn ang="0">
                <a:pos x="connsiteX3" y="connsiteY3"/>
              </a:cxn>
            </a:cxnLst>
            <a:rect l="l" t="t" r="r" b="b"/>
            <a:pathLst>
              <a:path w="9284677" h="1477108">
                <a:moveTo>
                  <a:pt x="0" y="773723"/>
                </a:moveTo>
                <a:lnTo>
                  <a:pt x="1533379" y="0"/>
                </a:lnTo>
                <a:lnTo>
                  <a:pt x="5556739" y="14068"/>
                </a:lnTo>
                <a:lnTo>
                  <a:pt x="9284677" y="1477108"/>
                </a:lnTo>
              </a:path>
            </a:pathLst>
          </a:custGeom>
          <a:noFill/>
          <a:ln w="38100" cap="rnd" cmpd="sng" algn="ctr">
            <a:solidFill>
              <a:srgbClr val="FF0000"/>
            </a:solidFill>
            <a:prstDash val="solid"/>
            <a:round/>
            <a:headEnd type="none" w="med" len="med"/>
            <a:tailEnd type="stealth" w="lg" len="lg"/>
          </a:ln>
          <a:effectLst/>
        </p:spPr>
        <p:txBody>
          <a:bodyPr rtlCol="0" anchor="ctr"/>
          <a:lstStyle/>
          <a:p>
            <a:pPr algn="ctr"/>
            <a:endParaRPr kumimoji="1" lang="ja-JP" altLang="en-US">
              <a:latin typeface="+mn-ea"/>
              <a:ea typeface="+mn-ea"/>
            </a:endParaRPr>
          </a:p>
        </p:txBody>
      </p:sp>
      <p:cxnSp>
        <p:nvCxnSpPr>
          <p:cNvPr id="225" name="直線矢印コネクタ 224"/>
          <p:cNvCxnSpPr>
            <a:stCxn id="222" idx="2"/>
          </p:cNvCxnSpPr>
          <p:nvPr/>
        </p:nvCxnSpPr>
        <p:spPr>
          <a:xfrm flipV="1">
            <a:off x="5044459" y="2415553"/>
            <a:ext cx="1924610" cy="1129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7" name="Picture 263" descr="alert_stopped_2013_256.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99809" y="2222792"/>
            <a:ext cx="421991" cy="445624"/>
          </a:xfrm>
          <a:prstGeom prst="rect">
            <a:avLst/>
          </a:prstGeom>
          <a:noFill/>
          <a:ln w="9525">
            <a:noFill/>
            <a:miter lim="800000"/>
            <a:headEnd/>
            <a:tailEnd/>
          </a:ln>
          <a:effectLst/>
        </p:spPr>
      </p:pic>
    </p:spTree>
    <p:extLst>
      <p:ext uri="{BB962C8B-B14F-4D97-AF65-F5344CB8AC3E}">
        <p14:creationId xmlns:p14="http://schemas.microsoft.com/office/powerpoint/2010/main" val="628559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wipe(down)">
                                      <p:cBhvr>
                                        <p:cTn id="11" dur="1000"/>
                                        <p:tgtEl>
                                          <p:spTgt spid="185"/>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blinds(horizontal)">
                                      <p:cBhvr>
                                        <p:cTn id="15" dur="1000"/>
                                        <p:tgtEl>
                                          <p:spTgt spid="194"/>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wipe(up)">
                                      <p:cBhvr>
                                        <p:cTn id="19" dur="1000"/>
                                        <p:tgtEl>
                                          <p:spTgt spid="220"/>
                                        </p:tgtEl>
                                      </p:cBhvr>
                                    </p:animEffect>
                                  </p:childTnLst>
                                </p:cTn>
                              </p:par>
                            </p:childTnLst>
                          </p:cTn>
                        </p:par>
                        <p:par>
                          <p:cTn id="20" fill="hold">
                            <p:stCondLst>
                              <p:cond delay="3500"/>
                            </p:stCondLst>
                            <p:childTnLst>
                              <p:par>
                                <p:cTn id="21" presetID="22" presetClass="entr" presetSubtype="8" fill="hold" grpId="0" nodeType="afterEffect">
                                  <p:stCondLst>
                                    <p:cond delay="500"/>
                                  </p:stCondLst>
                                  <p:childTnLst>
                                    <p:set>
                                      <p:cBhvr>
                                        <p:cTn id="22" dur="1" fill="hold">
                                          <p:stCondLst>
                                            <p:cond delay="0"/>
                                          </p:stCondLst>
                                        </p:cTn>
                                        <p:tgtEl>
                                          <p:spTgt spid="213"/>
                                        </p:tgtEl>
                                        <p:attrNameLst>
                                          <p:attrName>style.visibility</p:attrName>
                                        </p:attrNameLst>
                                      </p:cBhvr>
                                      <p:to>
                                        <p:strVal val="visible"/>
                                      </p:to>
                                    </p:set>
                                    <p:animEffect transition="in" filter="wipe(left)">
                                      <p:cBhvr>
                                        <p:cTn id="23" dur="2000"/>
                                        <p:tgtEl>
                                          <p:spTgt spid="213"/>
                                        </p:tgtEl>
                                      </p:cBhvr>
                                    </p:animEffect>
                                  </p:childTnLst>
                                </p:cTn>
                              </p:par>
                              <p:par>
                                <p:cTn id="24" presetID="22" presetClass="entr" presetSubtype="8" fill="hold" nodeType="withEffect">
                                  <p:stCondLst>
                                    <p:cond delay="1500"/>
                                  </p:stCondLst>
                                  <p:childTnLst>
                                    <p:set>
                                      <p:cBhvr>
                                        <p:cTn id="25" dur="1" fill="hold">
                                          <p:stCondLst>
                                            <p:cond delay="0"/>
                                          </p:stCondLst>
                                        </p:cTn>
                                        <p:tgtEl>
                                          <p:spTgt spid="215"/>
                                        </p:tgtEl>
                                        <p:attrNameLst>
                                          <p:attrName>style.visibility</p:attrName>
                                        </p:attrNameLst>
                                      </p:cBhvr>
                                      <p:to>
                                        <p:strVal val="visible"/>
                                      </p:to>
                                    </p:set>
                                    <p:animEffect transition="in" filter="wipe(left)">
                                      <p:cBhvr>
                                        <p:cTn id="26" dur="2000"/>
                                        <p:tgtEl>
                                          <p:spTgt spid="215"/>
                                        </p:tgtEl>
                                      </p:cBhvr>
                                    </p:animEffect>
                                  </p:childTnLst>
                                </p:cTn>
                              </p:par>
                              <p:par>
                                <p:cTn id="27" presetID="22" presetClass="entr" presetSubtype="8" fill="hold" nodeType="withEffect">
                                  <p:stCondLst>
                                    <p:cond delay="1500"/>
                                  </p:stCondLst>
                                  <p:childTnLst>
                                    <p:set>
                                      <p:cBhvr>
                                        <p:cTn id="28" dur="1" fill="hold">
                                          <p:stCondLst>
                                            <p:cond delay="0"/>
                                          </p:stCondLst>
                                        </p:cTn>
                                        <p:tgtEl>
                                          <p:spTgt spid="216"/>
                                        </p:tgtEl>
                                        <p:attrNameLst>
                                          <p:attrName>style.visibility</p:attrName>
                                        </p:attrNameLst>
                                      </p:cBhvr>
                                      <p:to>
                                        <p:strVal val="visible"/>
                                      </p:to>
                                    </p:set>
                                    <p:animEffect transition="in" filter="wipe(left)">
                                      <p:cBhvr>
                                        <p:cTn id="29" dur="2000"/>
                                        <p:tgtEl>
                                          <p:spTgt spid="216"/>
                                        </p:tgtEl>
                                      </p:cBhvr>
                                    </p:animEffect>
                                  </p:childTnLst>
                                </p:cTn>
                              </p:par>
                            </p:childTnLst>
                          </p:cTn>
                        </p:par>
                        <p:par>
                          <p:cTn id="30" fill="hold">
                            <p:stCondLst>
                              <p:cond delay="7000"/>
                            </p:stCondLst>
                            <p:childTnLst>
                              <p:par>
                                <p:cTn id="31" presetID="5" presetClass="entr" presetSubtype="10"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checkerboard(across)">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left)">
                                      <p:cBhvr>
                                        <p:cTn id="38" dur="1000"/>
                                        <p:tgtEl>
                                          <p:spTgt spid="94"/>
                                        </p:tgtEl>
                                      </p:cBhvr>
                                    </p:animEffect>
                                  </p:childTnLst>
                                </p:cTn>
                              </p:par>
                            </p:childTnLst>
                          </p:cTn>
                        </p:par>
                        <p:par>
                          <p:cTn id="39" fill="hold">
                            <p:stCondLst>
                              <p:cond delay="1000"/>
                            </p:stCondLst>
                            <p:childTnLst>
                              <p:par>
                                <p:cTn id="40" presetID="22" presetClass="entr" presetSubtype="8" fill="hold" grpId="1" nodeType="afterEffect">
                                  <p:stCondLst>
                                    <p:cond delay="0"/>
                                  </p:stCondLst>
                                  <p:childTnLst>
                                    <p:set>
                                      <p:cBhvr>
                                        <p:cTn id="41" dur="1" fill="hold">
                                          <p:stCondLst>
                                            <p:cond delay="0"/>
                                          </p:stCondLst>
                                        </p:cTn>
                                        <p:tgtEl>
                                          <p:spTgt spid="185"/>
                                        </p:tgtEl>
                                        <p:attrNameLst>
                                          <p:attrName>style.visibility</p:attrName>
                                        </p:attrNameLst>
                                      </p:cBhvr>
                                      <p:to>
                                        <p:strVal val="visible"/>
                                      </p:to>
                                    </p:set>
                                    <p:animEffect transition="in" filter="wipe(left)">
                                      <p:cBhvr>
                                        <p:cTn id="42" dur="1000"/>
                                        <p:tgtEl>
                                          <p:spTgt spid="185"/>
                                        </p:tgtEl>
                                      </p:cBhvr>
                                    </p:animEffect>
                                  </p:childTnLst>
                                </p:cTn>
                              </p:par>
                            </p:childTnLst>
                          </p:cTn>
                        </p:par>
                        <p:par>
                          <p:cTn id="43" fill="hold">
                            <p:stCondLst>
                              <p:cond delay="2000"/>
                            </p:stCondLst>
                            <p:childTnLst>
                              <p:par>
                                <p:cTn id="44" presetID="3" presetClass="entr" presetSubtype="10" fill="hold" nodeType="afterEffect">
                                  <p:stCondLst>
                                    <p:cond delay="0"/>
                                  </p:stCondLst>
                                  <p:childTnLst>
                                    <p:set>
                                      <p:cBhvr>
                                        <p:cTn id="45" dur="1" fill="hold">
                                          <p:stCondLst>
                                            <p:cond delay="0"/>
                                          </p:stCondLst>
                                        </p:cTn>
                                        <p:tgtEl>
                                          <p:spTgt spid="194"/>
                                        </p:tgtEl>
                                        <p:attrNameLst>
                                          <p:attrName>style.visibility</p:attrName>
                                        </p:attrNameLst>
                                      </p:cBhvr>
                                      <p:to>
                                        <p:strVal val="visible"/>
                                      </p:to>
                                    </p:set>
                                    <p:animEffect transition="in" filter="blinds(horizontal)">
                                      <p:cBhvr>
                                        <p:cTn id="46" dur="500"/>
                                        <p:tgtEl>
                                          <p:spTgt spid="194"/>
                                        </p:tgtEl>
                                      </p:cBhvr>
                                    </p:animEffect>
                                  </p:childTnLst>
                                </p:cTn>
                              </p:par>
                            </p:childTnLst>
                          </p:cTn>
                        </p:par>
                        <p:par>
                          <p:cTn id="47" fill="hold">
                            <p:stCondLst>
                              <p:cond delay="2500"/>
                            </p:stCondLst>
                            <p:childTnLst>
                              <p:par>
                                <p:cTn id="48" presetID="22" presetClass="entr" presetSubtype="1" fill="hold" nodeType="afterEffect">
                                  <p:stCondLst>
                                    <p:cond delay="0"/>
                                  </p:stCondLst>
                                  <p:childTnLst>
                                    <p:set>
                                      <p:cBhvr>
                                        <p:cTn id="49" dur="1" fill="hold">
                                          <p:stCondLst>
                                            <p:cond delay="0"/>
                                          </p:stCondLst>
                                        </p:cTn>
                                        <p:tgtEl>
                                          <p:spTgt spid="220"/>
                                        </p:tgtEl>
                                        <p:attrNameLst>
                                          <p:attrName>style.visibility</p:attrName>
                                        </p:attrNameLst>
                                      </p:cBhvr>
                                      <p:to>
                                        <p:strVal val="visible"/>
                                      </p:to>
                                    </p:set>
                                    <p:animEffect transition="in" filter="wipe(up)">
                                      <p:cBhvr>
                                        <p:cTn id="50" dur="1000"/>
                                        <p:tgtEl>
                                          <p:spTgt spid="220"/>
                                        </p:tgtEl>
                                      </p:cBhvr>
                                    </p:animEffect>
                                  </p:childTnLst>
                                </p:cTn>
                              </p:par>
                            </p:childTnLst>
                          </p:cTn>
                        </p:par>
                        <p:par>
                          <p:cTn id="51" fill="hold">
                            <p:stCondLst>
                              <p:cond delay="3500"/>
                            </p:stCondLst>
                            <p:childTnLst>
                              <p:par>
                                <p:cTn id="52" presetID="5" presetClass="exit" presetSubtype="10" fill="hold" nodeType="afterEffect">
                                  <p:stCondLst>
                                    <p:cond delay="0"/>
                                  </p:stCondLst>
                                  <p:childTnLst>
                                    <p:animEffect transition="out" filter="checkerboard(across)">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par>
                          <p:cTn id="55" fill="hold">
                            <p:stCondLst>
                              <p:cond delay="4000"/>
                            </p:stCondLst>
                            <p:childTnLst>
                              <p:par>
                                <p:cTn id="56" presetID="22" presetClass="entr" presetSubtype="8" fill="hold" grpId="0" nodeType="afterEffect">
                                  <p:stCondLst>
                                    <p:cond delay="500"/>
                                  </p:stCondLst>
                                  <p:childTnLst>
                                    <p:set>
                                      <p:cBhvr>
                                        <p:cTn id="57" dur="1" fill="hold">
                                          <p:stCondLst>
                                            <p:cond delay="0"/>
                                          </p:stCondLst>
                                        </p:cTn>
                                        <p:tgtEl>
                                          <p:spTgt spid="222"/>
                                        </p:tgtEl>
                                        <p:attrNameLst>
                                          <p:attrName>style.visibility</p:attrName>
                                        </p:attrNameLst>
                                      </p:cBhvr>
                                      <p:to>
                                        <p:strVal val="visible"/>
                                      </p:to>
                                    </p:set>
                                    <p:animEffect transition="in" filter="wipe(left)">
                                      <p:cBhvr>
                                        <p:cTn id="58" dur="1000"/>
                                        <p:tgtEl>
                                          <p:spTgt spid="222"/>
                                        </p:tgtEl>
                                      </p:cBhvr>
                                    </p:animEffect>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225"/>
                                        </p:tgtEl>
                                        <p:attrNameLst>
                                          <p:attrName>style.visibility</p:attrName>
                                        </p:attrNameLst>
                                      </p:cBhvr>
                                      <p:to>
                                        <p:strVal val="visible"/>
                                      </p:to>
                                    </p:set>
                                    <p:animEffect transition="in" filter="wipe(left)">
                                      <p:cBhvr>
                                        <p:cTn id="62" dur="500"/>
                                        <p:tgtEl>
                                          <p:spTgt spid="225"/>
                                        </p:tgtEl>
                                      </p:cBhvr>
                                    </p:animEffect>
                                  </p:childTnLst>
                                </p:cTn>
                              </p:par>
                            </p:childTnLst>
                          </p:cTn>
                        </p:par>
                        <p:par>
                          <p:cTn id="63" fill="hold">
                            <p:stCondLst>
                              <p:cond delay="6000"/>
                            </p:stCondLst>
                            <p:childTnLst>
                              <p:par>
                                <p:cTn id="64" presetID="5" presetClass="entr" presetSubtype="10" fill="hold" nodeType="afterEffect">
                                  <p:stCondLst>
                                    <p:cond delay="0"/>
                                  </p:stCondLst>
                                  <p:childTnLst>
                                    <p:set>
                                      <p:cBhvr>
                                        <p:cTn id="65" dur="1" fill="hold">
                                          <p:stCondLst>
                                            <p:cond delay="0"/>
                                          </p:stCondLst>
                                        </p:cTn>
                                        <p:tgtEl>
                                          <p:spTgt spid="227"/>
                                        </p:tgtEl>
                                        <p:attrNameLst>
                                          <p:attrName>style.visibility</p:attrName>
                                        </p:attrNameLst>
                                      </p:cBhvr>
                                      <p:to>
                                        <p:strVal val="visible"/>
                                      </p:to>
                                    </p:set>
                                    <p:animEffect transition="in" filter="checkerboard(across)">
                                      <p:cBhvr>
                                        <p:cTn id="6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5" grpId="1" animBg="1"/>
      <p:bldP spid="213" grpId="0" animBg="1"/>
      <p:bldP spid="2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0"/>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grpSp>
        <p:nvGrpSpPr>
          <p:cNvPr id="4" name="Group 3"/>
          <p:cNvGrpSpPr/>
          <p:nvPr/>
        </p:nvGrpSpPr>
        <p:grpSpPr>
          <a:xfrm>
            <a:off x="192876" y="3790950"/>
            <a:ext cx="1165704" cy="1101336"/>
            <a:chOff x="5620580" y="3430733"/>
            <a:chExt cx="1166008" cy="1101336"/>
          </a:xfrm>
        </p:grpSpPr>
        <p:sp>
          <p:nvSpPr>
            <p:cNvPr id="5" name="Rectangle 4"/>
            <p:cNvSpPr/>
            <p:nvPr/>
          </p:nvSpPr>
          <p:spPr>
            <a:xfrm>
              <a:off x="5620580" y="3885738"/>
              <a:ext cx="1166008" cy="646331"/>
            </a:xfrm>
            <a:prstGeom prst="rect">
              <a:avLst/>
            </a:prstGeom>
          </p:spPr>
          <p:txBody>
            <a:bodyPr wrap="none">
              <a:spAutoFit/>
            </a:bodyPr>
            <a:lstStyle/>
            <a:p>
              <a:pPr algn="ctr"/>
              <a:r>
                <a:rPr lang="en-US" spc="-50" dirty="0">
                  <a:solidFill>
                    <a:schemeClr val="bg1"/>
                  </a:solidFill>
                  <a:latin typeface="ＭＳ Ｐゴシック"/>
                  <a:ea typeface="ＭＳ Ｐゴシック"/>
                  <a:cs typeface="ＭＳ Ｐゴシック"/>
                </a:rPr>
                <a:t>Contextual</a:t>
              </a:r>
              <a:br>
                <a:rPr lang="en-US" spc="-50" dirty="0">
                  <a:solidFill>
                    <a:schemeClr val="bg1"/>
                  </a:solidFill>
                  <a:latin typeface="ＭＳ Ｐゴシック"/>
                  <a:ea typeface="ＭＳ Ｐゴシック"/>
                  <a:cs typeface="ＭＳ Ｐゴシック"/>
                </a:rPr>
              </a:br>
              <a:r>
                <a:rPr lang="en-US" spc="-50" dirty="0">
                  <a:solidFill>
                    <a:schemeClr val="bg1"/>
                  </a:solidFill>
                  <a:latin typeface="ＭＳ Ｐゴシック"/>
                  <a:ea typeface="ＭＳ Ｐゴシック"/>
                  <a:cs typeface="ＭＳ Ｐゴシック"/>
                </a:rPr>
                <a:t>Analytics</a:t>
              </a:r>
              <a:endParaRPr lang="en-US" dirty="0">
                <a:latin typeface="ＭＳ Ｐゴシック"/>
                <a:ea typeface="ＭＳ Ｐゴシック"/>
                <a:cs typeface="ＭＳ Ｐゴシック"/>
              </a:endParaRPr>
            </a:p>
          </p:txBody>
        </p:sp>
        <p:grpSp>
          <p:nvGrpSpPr>
            <p:cNvPr id="6" name="Group 16"/>
            <p:cNvGrpSpPr>
              <a:grpSpLocks noChangeAspect="1"/>
            </p:cNvGrpSpPr>
            <p:nvPr/>
          </p:nvGrpSpPr>
          <p:grpSpPr bwMode="auto">
            <a:xfrm>
              <a:off x="5975013" y="3430733"/>
              <a:ext cx="469883" cy="498774"/>
              <a:chOff x="2611" y="1326"/>
              <a:chExt cx="553" cy="587"/>
            </a:xfrm>
          </p:grpSpPr>
          <p:sp>
            <p:nvSpPr>
              <p:cNvPr id="7" name="Freeform 17"/>
              <p:cNvSpPr>
                <a:spLocks/>
              </p:cNvSpPr>
              <p:nvPr/>
            </p:nvSpPr>
            <p:spPr bwMode="auto">
              <a:xfrm>
                <a:off x="2910" y="1326"/>
                <a:ext cx="141" cy="228"/>
              </a:xfrm>
              <a:custGeom>
                <a:avLst/>
                <a:gdLst>
                  <a:gd name="T0" fmla="*/ 59 w 59"/>
                  <a:gd name="T1" fmla="*/ 20 h 95"/>
                  <a:gd name="T2" fmla="*/ 0 w 59"/>
                  <a:gd name="T3" fmla="*/ 0 h 95"/>
                  <a:gd name="T4" fmla="*/ 0 w 59"/>
                  <a:gd name="T5" fmla="*/ 95 h 95"/>
                  <a:gd name="T6" fmla="*/ 59 w 59"/>
                  <a:gd name="T7" fmla="*/ 20 h 95"/>
                </a:gdLst>
                <a:ahLst/>
                <a:cxnLst>
                  <a:cxn ang="0">
                    <a:pos x="T0" y="T1"/>
                  </a:cxn>
                  <a:cxn ang="0">
                    <a:pos x="T2" y="T3"/>
                  </a:cxn>
                  <a:cxn ang="0">
                    <a:pos x="T4" y="T5"/>
                  </a:cxn>
                  <a:cxn ang="0">
                    <a:pos x="T6" y="T7"/>
                  </a:cxn>
                </a:cxnLst>
                <a:rect l="0" t="0" r="r" b="b"/>
                <a:pathLst>
                  <a:path w="59" h="95">
                    <a:moveTo>
                      <a:pt x="59" y="20"/>
                    </a:moveTo>
                    <a:cubicBezTo>
                      <a:pt x="42" y="8"/>
                      <a:pt x="22" y="1"/>
                      <a:pt x="0" y="0"/>
                    </a:cubicBezTo>
                    <a:cubicBezTo>
                      <a:pt x="0" y="95"/>
                      <a:pt x="0" y="95"/>
                      <a:pt x="0" y="95"/>
                    </a:cubicBezTo>
                    <a:lnTo>
                      <a:pt x="59" y="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8" name="Freeform 18"/>
              <p:cNvSpPr>
                <a:spLocks/>
              </p:cNvSpPr>
              <p:nvPr/>
            </p:nvSpPr>
            <p:spPr bwMode="auto">
              <a:xfrm>
                <a:off x="2611" y="1372"/>
                <a:ext cx="256" cy="541"/>
              </a:xfrm>
              <a:custGeom>
                <a:avLst/>
                <a:gdLst>
                  <a:gd name="T0" fmla="*/ 0 w 107"/>
                  <a:gd name="T1" fmla="*/ 119 h 226"/>
                  <a:gd name="T2" fmla="*/ 107 w 107"/>
                  <a:gd name="T3" fmla="*/ 226 h 226"/>
                  <a:gd name="T4" fmla="*/ 107 w 107"/>
                  <a:gd name="T5" fmla="*/ 0 h 226"/>
                  <a:gd name="T6" fmla="*/ 0 w 107"/>
                  <a:gd name="T7" fmla="*/ 107 h 226"/>
                  <a:gd name="T8" fmla="*/ 0 w 107"/>
                  <a:gd name="T9" fmla="*/ 119 h 226"/>
                </a:gdLst>
                <a:ahLst/>
                <a:cxnLst>
                  <a:cxn ang="0">
                    <a:pos x="T0" y="T1"/>
                  </a:cxn>
                  <a:cxn ang="0">
                    <a:pos x="T2" y="T3"/>
                  </a:cxn>
                  <a:cxn ang="0">
                    <a:pos x="T4" y="T5"/>
                  </a:cxn>
                  <a:cxn ang="0">
                    <a:pos x="T6" y="T7"/>
                  </a:cxn>
                  <a:cxn ang="0">
                    <a:pos x="T8" y="T9"/>
                  </a:cxn>
                </a:cxnLst>
                <a:rect l="0" t="0" r="r" b="b"/>
                <a:pathLst>
                  <a:path w="107" h="226">
                    <a:moveTo>
                      <a:pt x="0" y="119"/>
                    </a:moveTo>
                    <a:cubicBezTo>
                      <a:pt x="3" y="177"/>
                      <a:pt x="49" y="223"/>
                      <a:pt x="107" y="226"/>
                    </a:cubicBezTo>
                    <a:cubicBezTo>
                      <a:pt x="107" y="0"/>
                      <a:pt x="107" y="0"/>
                      <a:pt x="107" y="0"/>
                    </a:cubicBezTo>
                    <a:cubicBezTo>
                      <a:pt x="49" y="3"/>
                      <a:pt x="3" y="50"/>
                      <a:pt x="0" y="107"/>
                    </a:cubicBezTo>
                    <a:lnTo>
                      <a:pt x="0" y="11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9" name="Freeform 19"/>
              <p:cNvSpPr>
                <a:spLocks/>
              </p:cNvSpPr>
              <p:nvPr/>
            </p:nvSpPr>
            <p:spPr bwMode="auto">
              <a:xfrm>
                <a:off x="2910" y="1657"/>
                <a:ext cx="254" cy="256"/>
              </a:xfrm>
              <a:custGeom>
                <a:avLst/>
                <a:gdLst>
                  <a:gd name="T0" fmla="*/ 0 w 106"/>
                  <a:gd name="T1" fmla="*/ 107 h 107"/>
                  <a:gd name="T2" fmla="*/ 106 w 106"/>
                  <a:gd name="T3" fmla="*/ 0 h 107"/>
                  <a:gd name="T4" fmla="*/ 0 w 106"/>
                  <a:gd name="T5" fmla="*/ 0 h 107"/>
                  <a:gd name="T6" fmla="*/ 0 w 106"/>
                  <a:gd name="T7" fmla="*/ 107 h 107"/>
                </a:gdLst>
                <a:ahLst/>
                <a:cxnLst>
                  <a:cxn ang="0">
                    <a:pos x="T0" y="T1"/>
                  </a:cxn>
                  <a:cxn ang="0">
                    <a:pos x="T2" y="T3"/>
                  </a:cxn>
                  <a:cxn ang="0">
                    <a:pos x="T4" y="T5"/>
                  </a:cxn>
                  <a:cxn ang="0">
                    <a:pos x="T6" y="T7"/>
                  </a:cxn>
                </a:cxnLst>
                <a:rect l="0" t="0" r="r" b="b"/>
                <a:pathLst>
                  <a:path w="106" h="107">
                    <a:moveTo>
                      <a:pt x="0" y="107"/>
                    </a:moveTo>
                    <a:cubicBezTo>
                      <a:pt x="57" y="104"/>
                      <a:pt x="103" y="58"/>
                      <a:pt x="106" y="0"/>
                    </a:cubicBezTo>
                    <a:cubicBezTo>
                      <a:pt x="0" y="0"/>
                      <a:pt x="0" y="0"/>
                      <a:pt x="0" y="0"/>
                    </a:cubicBezTo>
                    <a:lnTo>
                      <a:pt x="0" y="10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10" name="Freeform 20"/>
              <p:cNvSpPr>
                <a:spLocks/>
              </p:cNvSpPr>
              <p:nvPr/>
            </p:nvSpPr>
            <p:spPr bwMode="auto">
              <a:xfrm>
                <a:off x="2925" y="1436"/>
                <a:ext cx="239" cy="189"/>
              </a:xfrm>
              <a:custGeom>
                <a:avLst/>
                <a:gdLst>
                  <a:gd name="T0" fmla="*/ 62 w 100"/>
                  <a:gd name="T1" fmla="*/ 0 h 79"/>
                  <a:gd name="T2" fmla="*/ 0 w 100"/>
                  <a:gd name="T3" fmla="*/ 79 h 79"/>
                  <a:gd name="T4" fmla="*/ 100 w 100"/>
                  <a:gd name="T5" fmla="*/ 79 h 79"/>
                  <a:gd name="T6" fmla="*/ 62 w 100"/>
                  <a:gd name="T7" fmla="*/ 0 h 79"/>
                </a:gdLst>
                <a:ahLst/>
                <a:cxnLst>
                  <a:cxn ang="0">
                    <a:pos x="T0" y="T1"/>
                  </a:cxn>
                  <a:cxn ang="0">
                    <a:pos x="T2" y="T3"/>
                  </a:cxn>
                  <a:cxn ang="0">
                    <a:pos x="T4" y="T5"/>
                  </a:cxn>
                  <a:cxn ang="0">
                    <a:pos x="T6" y="T7"/>
                  </a:cxn>
                </a:cxnLst>
                <a:rect l="0" t="0" r="r" b="b"/>
                <a:pathLst>
                  <a:path w="100" h="79">
                    <a:moveTo>
                      <a:pt x="62" y="0"/>
                    </a:moveTo>
                    <a:cubicBezTo>
                      <a:pt x="0" y="79"/>
                      <a:pt x="0" y="79"/>
                      <a:pt x="0" y="79"/>
                    </a:cubicBezTo>
                    <a:cubicBezTo>
                      <a:pt x="100" y="79"/>
                      <a:pt x="100" y="79"/>
                      <a:pt x="100" y="79"/>
                    </a:cubicBezTo>
                    <a:cubicBezTo>
                      <a:pt x="99" y="48"/>
                      <a:pt x="84" y="20"/>
                      <a:pt x="6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grpSp>
      </p:grpSp>
      <p:sp>
        <p:nvSpPr>
          <p:cNvPr id="11" name="TextBox 10"/>
          <p:cNvSpPr txBox="1"/>
          <p:nvPr/>
        </p:nvSpPr>
        <p:spPr>
          <a:xfrm>
            <a:off x="1407849" y="3651871"/>
            <a:ext cx="6983513" cy="1419603"/>
          </a:xfrm>
          <a:prstGeom prst="rect">
            <a:avLst/>
          </a:prstGeom>
          <a:noFill/>
        </p:spPr>
        <p:txBody>
          <a:bodyPr wrap="square" lIns="91424" tIns="45712" rIns="91424" bIns="45712" rtlCol="0">
            <a:spAutoFit/>
          </a:bodyPr>
          <a:lstStyle/>
          <a:p>
            <a:pPr algn="ctr"/>
            <a:r>
              <a:rPr lang="ja-JP" altLang="en-US" dirty="0" smtClean="0">
                <a:solidFill>
                  <a:schemeClr val="bg1"/>
                </a:solidFill>
                <a:latin typeface="ＭＳ Ｐゴシック"/>
                <a:ea typeface="ＭＳ Ｐゴシック"/>
                <a:cs typeface="ＭＳ Ｐゴシック"/>
              </a:rPr>
              <a:t>より深く意味のある</a:t>
            </a:r>
            <a:endParaRPr lang="en-US" dirty="0" smtClean="0">
              <a:solidFill>
                <a:schemeClr val="bg1"/>
              </a:solidFill>
              <a:latin typeface="ＭＳ Ｐゴシック"/>
              <a:ea typeface="ＭＳ Ｐゴシック"/>
              <a:cs typeface="ＭＳ Ｐゴシック"/>
            </a:endParaRPr>
          </a:p>
          <a:p>
            <a:pPr algn="ctr"/>
            <a:r>
              <a:rPr lang="ja-JP" altLang="en-US" sz="3225" b="1" dirty="0">
                <a:solidFill>
                  <a:srgbClr val="FFFF00"/>
                </a:solidFill>
                <a:latin typeface="ＭＳ Ｐゴシック"/>
                <a:ea typeface="ＭＳ Ｐゴシック"/>
                <a:cs typeface="ＭＳ Ｐゴシック"/>
              </a:rPr>
              <a:t>情報に基づく知見</a:t>
            </a:r>
            <a:endParaRPr lang="en-US" b="1" dirty="0" smtClean="0">
              <a:solidFill>
                <a:srgbClr val="FFFF00"/>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ユーザとアプリケーションの振る舞いから</a:t>
            </a:r>
            <a:endParaRPr lang="en-US" altLang="ja-JP" dirty="0" smtClean="0">
              <a:solidFill>
                <a:schemeClr val="bg1"/>
              </a:solidFill>
              <a:latin typeface="ＭＳ Ｐゴシック"/>
              <a:ea typeface="ＭＳ Ｐゴシック"/>
              <a:cs typeface="ＭＳ Ｐゴシック"/>
            </a:endParaRPr>
          </a:p>
          <a:p>
            <a:pPr algn="ctr"/>
            <a:r>
              <a:rPr lang="ja-JP" altLang="en-US" dirty="0" smtClean="0">
                <a:solidFill>
                  <a:schemeClr val="bg1"/>
                </a:solidFill>
                <a:latin typeface="ＭＳ Ｐゴシック"/>
                <a:ea typeface="ＭＳ Ｐゴシック"/>
                <a:cs typeface="ＭＳ Ｐゴシック"/>
              </a:rPr>
              <a:t>顧客満足、生産性向上につなげる</a:t>
            </a:r>
            <a:endParaRPr lang="en-US" dirty="0">
              <a:solidFill>
                <a:schemeClr val="bg1"/>
              </a:solidFill>
              <a:latin typeface="ＭＳ Ｐゴシック"/>
              <a:ea typeface="ＭＳ Ｐゴシック"/>
              <a:cs typeface="ＭＳ Ｐゴシック"/>
            </a:endParaRPr>
          </a:p>
        </p:txBody>
      </p:sp>
      <p:grpSp>
        <p:nvGrpSpPr>
          <p:cNvPr id="31" name="図形グループ 30"/>
          <p:cNvGrpSpPr/>
          <p:nvPr/>
        </p:nvGrpSpPr>
        <p:grpSpPr>
          <a:xfrm>
            <a:off x="251520" y="366281"/>
            <a:ext cx="2754306" cy="3126441"/>
            <a:chOff x="333772" y="488375"/>
            <a:chExt cx="3672408" cy="4168588"/>
          </a:xfrm>
        </p:grpSpPr>
        <p:sp>
          <p:nvSpPr>
            <p:cNvPr id="13" name="Pentagon 125"/>
            <p:cNvSpPr/>
            <p:nvPr/>
          </p:nvSpPr>
          <p:spPr>
            <a:xfrm>
              <a:off x="333772" y="488375"/>
              <a:ext cx="3672408" cy="4168588"/>
            </a:xfrm>
            <a:prstGeom prst="homePlate">
              <a:avLst>
                <a:gd name="adj" fmla="val 0"/>
              </a:avLst>
            </a:prstGeom>
            <a:solidFill>
              <a:srgbClr val="FFFFFF"/>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342592"/>
              <a:endParaRPr lang="en-US" dirty="0">
                <a:solidFill>
                  <a:schemeClr val="tx1">
                    <a:lumMod val="75000"/>
                  </a:schemeClr>
                </a:solidFill>
                <a:latin typeface="Arial"/>
              </a:endParaRPr>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28" y="2289101"/>
              <a:ext cx="2838619" cy="2315460"/>
            </a:xfrm>
            <a:prstGeom prst="rect">
              <a:avLst/>
            </a:prstGeom>
          </p:spPr>
        </p:pic>
        <p:pic>
          <p:nvPicPr>
            <p:cNvPr id="24" name="図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37" y="563455"/>
              <a:ext cx="2946400" cy="1155700"/>
            </a:xfrm>
            <a:prstGeom prst="rect">
              <a:avLst/>
            </a:prstGeom>
          </p:spPr>
        </p:pic>
        <p:pic>
          <p:nvPicPr>
            <p:cNvPr id="25" name="図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6619" y="1939007"/>
              <a:ext cx="1347938" cy="988488"/>
            </a:xfrm>
            <a:prstGeom prst="rect">
              <a:avLst/>
            </a:prstGeom>
          </p:spPr>
        </p:pic>
      </p:grpSp>
      <p:grpSp>
        <p:nvGrpSpPr>
          <p:cNvPr id="32" name="図形グループ 31"/>
          <p:cNvGrpSpPr/>
          <p:nvPr/>
        </p:nvGrpSpPr>
        <p:grpSpPr>
          <a:xfrm>
            <a:off x="3221854" y="380352"/>
            <a:ext cx="2754302" cy="3128820"/>
            <a:chOff x="4294217" y="507136"/>
            <a:chExt cx="3672403" cy="4171760"/>
          </a:xfrm>
        </p:grpSpPr>
        <p:sp>
          <p:nvSpPr>
            <p:cNvPr id="14" name="Pentagon 126"/>
            <p:cNvSpPr/>
            <p:nvPr/>
          </p:nvSpPr>
          <p:spPr>
            <a:xfrm>
              <a:off x="4294217" y="507136"/>
              <a:ext cx="3672403" cy="4149827"/>
            </a:xfrm>
            <a:prstGeom prst="homePlate">
              <a:avLst>
                <a:gd name="adj" fmla="val 0"/>
              </a:avLst>
            </a:prstGeom>
            <a:solidFill>
              <a:srgbClr val="FFFFFF"/>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342592"/>
              <a:endParaRPr lang="en-US" dirty="0">
                <a:solidFill>
                  <a:schemeClr val="tx1">
                    <a:lumMod val="75000"/>
                  </a:schemeClr>
                </a:solidFill>
                <a:latin typeface="Arial"/>
              </a:endParaRPr>
            </a:p>
          </p:txBody>
        </p:sp>
        <p:pic>
          <p:nvPicPr>
            <p:cNvPr id="21" name="図 20" descr="スクリーンショット 2015-09-28 18.24.47.png"/>
            <p:cNvPicPr>
              <a:picLocks noChangeAspect="1"/>
            </p:cNvPicPr>
            <p:nvPr/>
          </p:nvPicPr>
          <p:blipFill rotWithShape="1">
            <a:blip r:embed="rId6">
              <a:extLst>
                <a:ext uri="{28A0092B-C50C-407E-A947-70E740481C1C}">
                  <a14:useLocalDpi xmlns:a14="http://schemas.microsoft.com/office/drawing/2010/main" val="0"/>
                </a:ext>
              </a:extLst>
            </a:blip>
            <a:srcRect l="66346" t="48767"/>
            <a:stretch/>
          </p:blipFill>
          <p:spPr>
            <a:xfrm>
              <a:off x="4296395" y="2289101"/>
              <a:ext cx="2475494" cy="2389795"/>
            </a:xfrm>
            <a:prstGeom prst="rect">
              <a:avLst/>
            </a:prstGeom>
          </p:spPr>
        </p:pic>
        <p:pic>
          <p:nvPicPr>
            <p:cNvPr id="26" name="図 25"/>
            <p:cNvPicPr>
              <a:picLocks noChangeAspect="1"/>
            </p:cNvPicPr>
            <p:nvPr/>
          </p:nvPicPr>
          <p:blipFill>
            <a:blip r:embed="rId7"/>
            <a:stretch>
              <a:fillRect/>
            </a:stretch>
          </p:blipFill>
          <p:spPr>
            <a:xfrm>
              <a:off x="6632022" y="1787207"/>
              <a:ext cx="1330836" cy="1999890"/>
            </a:xfrm>
            <a:prstGeom prst="rect">
              <a:avLst/>
            </a:prstGeom>
          </p:spPr>
        </p:pic>
        <p:pic>
          <p:nvPicPr>
            <p:cNvPr id="30" name="図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688" y="530462"/>
              <a:ext cx="2606275" cy="1129386"/>
            </a:xfrm>
            <a:prstGeom prst="rect">
              <a:avLst/>
            </a:prstGeom>
          </p:spPr>
        </p:pic>
      </p:grpSp>
      <p:grpSp>
        <p:nvGrpSpPr>
          <p:cNvPr id="12" name="図形グループ 11"/>
          <p:cNvGrpSpPr/>
          <p:nvPr/>
        </p:nvGrpSpPr>
        <p:grpSpPr>
          <a:xfrm>
            <a:off x="6149908" y="376927"/>
            <a:ext cx="2754306" cy="3115796"/>
            <a:chOff x="8198289" y="502568"/>
            <a:chExt cx="3672408" cy="4154395"/>
          </a:xfrm>
        </p:grpSpPr>
        <p:grpSp>
          <p:nvGrpSpPr>
            <p:cNvPr id="33" name="図形グループ 32"/>
            <p:cNvGrpSpPr/>
            <p:nvPr/>
          </p:nvGrpSpPr>
          <p:grpSpPr>
            <a:xfrm>
              <a:off x="8198289" y="502568"/>
              <a:ext cx="3672408" cy="4154395"/>
              <a:chOff x="8198289" y="502568"/>
              <a:chExt cx="3672408" cy="4154395"/>
            </a:xfrm>
          </p:grpSpPr>
          <p:sp>
            <p:nvSpPr>
              <p:cNvPr id="15" name="Pentagon 127"/>
              <p:cNvSpPr/>
              <p:nvPr/>
            </p:nvSpPr>
            <p:spPr>
              <a:xfrm>
                <a:off x="8198289" y="507136"/>
                <a:ext cx="3672408" cy="4149827"/>
              </a:xfrm>
              <a:prstGeom prst="homePlate">
                <a:avLst>
                  <a:gd name="adj" fmla="val 0"/>
                </a:avLst>
              </a:prstGeom>
              <a:solidFill>
                <a:srgbClr val="FFFFFF"/>
              </a:solidFill>
              <a:ln w="22225">
                <a:solidFill>
                  <a:schemeClr val="bg1"/>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342592"/>
                <a:endParaRPr lang="en-US" dirty="0">
                  <a:solidFill>
                    <a:schemeClr val="tx1">
                      <a:lumMod val="75000"/>
                    </a:schemeClr>
                  </a:solidFill>
                  <a:latin typeface="Arial"/>
                </a:endParaRPr>
              </a:p>
            </p:txBody>
          </p:sp>
          <p:sp>
            <p:nvSpPr>
              <p:cNvPr id="28" name="正方形/長方形 27"/>
              <p:cNvSpPr/>
              <p:nvPr/>
            </p:nvSpPr>
            <p:spPr>
              <a:xfrm>
                <a:off x="8605359" y="502568"/>
                <a:ext cx="2304256" cy="1431871"/>
              </a:xfrm>
              <a:prstGeom prst="rect">
                <a:avLst/>
              </a:prstGeom>
              <a:solidFill>
                <a:srgbClr val="FFFFFF"/>
              </a:solidFill>
              <a:ln w="6350" cap="rnd" cmpd="sng" algn="ctr">
                <a:noFill/>
                <a:prstDash val="solid"/>
                <a:round/>
                <a:headEnd type="none" w="med" len="med"/>
                <a:tailEnd type="stealth" w="lg" len="lg"/>
              </a:ln>
              <a:effectLst/>
            </p:spPr>
            <p:txBody>
              <a:bodyPr rtlCol="0" anchor="ctr"/>
              <a:lstStyle/>
              <a:p>
                <a:pPr algn="ctr"/>
                <a:endParaRPr kumimoji="1" lang="ja-JP" altLang="en-US"/>
              </a:p>
            </p:txBody>
          </p:sp>
        </p:grpSp>
        <p:pic>
          <p:nvPicPr>
            <p:cNvPr id="34" name="図 3" descr="Screenshot 2015-07-26 23.31.58.png"/>
            <p:cNvPicPr>
              <a:picLocks noChangeAspect="1"/>
            </p:cNvPicPr>
            <p:nvPr/>
          </p:nvPicPr>
          <p:blipFill rotWithShape="1">
            <a:blip r:embed="rId9">
              <a:extLst>
                <a:ext uri="{28A0092B-C50C-407E-A947-70E740481C1C}">
                  <a14:useLocalDpi xmlns:a14="http://schemas.microsoft.com/office/drawing/2010/main" val="0"/>
                </a:ext>
              </a:extLst>
            </a:blip>
            <a:srcRect r="42564"/>
            <a:stretch/>
          </p:blipFill>
          <p:spPr>
            <a:xfrm>
              <a:off x="8198289" y="2649224"/>
              <a:ext cx="3672408" cy="1715880"/>
            </a:xfrm>
            <a:prstGeom prst="rect">
              <a:avLst/>
            </a:prstGeom>
          </p:spPr>
        </p:pic>
        <p:sp>
          <p:nvSpPr>
            <p:cNvPr id="2" name="テキスト ボックス 1"/>
            <p:cNvSpPr txBox="1"/>
            <p:nvPr/>
          </p:nvSpPr>
          <p:spPr>
            <a:xfrm>
              <a:off x="8398668" y="764704"/>
              <a:ext cx="3318909" cy="861775"/>
            </a:xfrm>
            <a:prstGeom prst="rect">
              <a:avLst/>
            </a:prstGeom>
            <a:noFill/>
          </p:spPr>
          <p:txBody>
            <a:bodyPr wrap="square" rtlCol="0">
              <a:spAutoFit/>
            </a:bodyPr>
            <a:lstStyle/>
            <a:p>
              <a:r>
                <a:rPr kumimoji="1" lang="ja-JP" altLang="en-US" sz="3600" b="1" dirty="0">
                  <a:latin typeface="ＭＳ Ｐゴシック" panose="020B0600070205080204" pitchFamily="50" charset="-128"/>
                  <a:ea typeface="ＭＳ Ｐゴシック" panose="020B0600070205080204" pitchFamily="50" charset="-128"/>
                  <a:cs typeface="Meiryo" charset="-128"/>
                </a:rPr>
                <a:t>彦根市役所</a:t>
              </a:r>
              <a:endParaRPr kumimoji="1" lang="ja-JP" altLang="en-US" sz="3600" b="1" dirty="0">
                <a:latin typeface="ＭＳ Ｐゴシック" panose="020B0600070205080204" pitchFamily="50" charset="-128"/>
                <a:ea typeface="ＭＳ Ｐゴシック" panose="020B0600070205080204" pitchFamily="50" charset="-128"/>
                <a:cs typeface="Meiryo" charset="-128"/>
              </a:endParaRPr>
            </a:p>
          </p:txBody>
        </p:sp>
        <p:pic>
          <p:nvPicPr>
            <p:cNvPr id="35" name="図 34"/>
            <p:cNvPicPr>
              <a:picLocks noChangeAspect="1"/>
            </p:cNvPicPr>
            <p:nvPr/>
          </p:nvPicPr>
          <p:blipFill>
            <a:blip r:embed="rId10"/>
            <a:stretch>
              <a:fillRect/>
            </a:stretch>
          </p:blipFill>
          <p:spPr>
            <a:xfrm>
              <a:off x="10204137" y="1578704"/>
              <a:ext cx="1496933" cy="997955"/>
            </a:xfrm>
            <a:prstGeom prst="rect">
              <a:avLst/>
            </a:prstGeom>
          </p:spPr>
        </p:pic>
      </p:grpSp>
    </p:spTree>
    <p:extLst>
      <p:ext uri="{BB962C8B-B14F-4D97-AF65-F5344CB8AC3E}">
        <p14:creationId xmlns:p14="http://schemas.microsoft.com/office/powerpoint/2010/main" val="323009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heckerboard(across)">
                                      <p:cBhvr>
                                        <p:cTn id="7" dur="500"/>
                                        <p:tgtEl>
                                          <p:spTgt spid="31"/>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checkerboard(across)">
                                      <p:cBhvr>
                                        <p:cTn id="11" dur="500"/>
                                        <p:tgtEl>
                                          <p:spTgt spid="3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4076126" y="203197"/>
            <a:ext cx="4965995" cy="731837"/>
          </a:xfrm>
        </p:spPr>
        <p:txBody>
          <a:bodyPr/>
          <a:lstStyle/>
          <a:p>
            <a:r>
              <a:rPr lang="ja-JP" altLang="en-US" sz="3000" dirty="0">
                <a:latin typeface="ＭＳ Ｐゴシック" panose="020B0600070205080204" pitchFamily="50" charset="-128"/>
                <a:ea typeface="ＭＳ Ｐゴシック" panose="020B0600070205080204" pitchFamily="50" charset="-128"/>
                <a:cs typeface="メイリオ" panose="020B0604030504040204" pitchFamily="50" charset="-128"/>
              </a:rPr>
              <a:t>フォークリフトの動線分析</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7" y="1179939"/>
            <a:ext cx="4251998" cy="156038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007" y="1179939"/>
            <a:ext cx="4530114" cy="3435336"/>
          </a:xfrm>
          <a:prstGeom prst="rect">
            <a:avLst/>
          </a:prstGeom>
        </p:spPr>
      </p:pic>
      <p:pic>
        <p:nvPicPr>
          <p:cNvPr id="10" name="Picture 27" descr="c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3779" y="203196"/>
            <a:ext cx="1079219" cy="54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p:cNvPicPr>
            <a:picLocks noChangeAspect="1"/>
          </p:cNvPicPr>
          <p:nvPr/>
        </p:nvPicPr>
        <p:blipFill>
          <a:blip r:embed="rId5"/>
          <a:stretch>
            <a:fillRect/>
          </a:stretch>
        </p:blipFill>
        <p:spPr>
          <a:xfrm>
            <a:off x="1948017" y="2791209"/>
            <a:ext cx="2599964" cy="1824067"/>
          </a:xfrm>
          <a:prstGeom prst="rect">
            <a:avLst/>
          </a:prstGeom>
        </p:spPr>
      </p:pic>
      <p:sp>
        <p:nvSpPr>
          <p:cNvPr id="11" name="下矢印 10"/>
          <p:cNvSpPr/>
          <p:nvPr/>
        </p:nvSpPr>
        <p:spPr>
          <a:xfrm>
            <a:off x="632851" y="2826598"/>
            <a:ext cx="793544" cy="36820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p>
        </p:txBody>
      </p:sp>
      <p:sp>
        <p:nvSpPr>
          <p:cNvPr id="12" name="角丸四角形 11"/>
          <p:cNvSpPr/>
          <p:nvPr/>
        </p:nvSpPr>
        <p:spPr>
          <a:xfrm>
            <a:off x="137192" y="3281077"/>
            <a:ext cx="1784862" cy="1018865"/>
          </a:xfrm>
          <a:prstGeom prst="round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000" dirty="0">
                <a:latin typeface="ＭＳ Ｐゴシック" panose="020B0600070205080204" pitchFamily="50" charset="-128"/>
                <a:ea typeface="ＭＳ Ｐゴシック" panose="020B0600070205080204" pitchFamily="50" charset="-128"/>
                <a:cs typeface="メイリオ" panose="020B0604030504040204" pitchFamily="50" charset="-128"/>
              </a:rPr>
              <a:t>10Km </a:t>
            </a:r>
            <a:r>
              <a:rPr kumimoji="1" lang="ja-JP" altLang="en-US" sz="20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削減</a:t>
            </a:r>
            <a:r>
              <a:rPr kumimoji="1" lang="ja-JP" altLang="en-US" sz="2000" dirty="0">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2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kumimoji="1" lang="en-US" altLang="ja-JP" sz="1200" dirty="0">
                <a:latin typeface="ＭＳ Ｐゴシック" panose="020B0600070205080204" pitchFamily="50" charset="-128"/>
                <a:ea typeface="ＭＳ Ｐゴシック" panose="020B0600070205080204" pitchFamily="50" charset="-128"/>
                <a:cs typeface="メイリオ" panose="020B0604030504040204" pitchFamily="50" charset="-128"/>
              </a:rPr>
              <a:t>(1</a:t>
            </a:r>
            <a:r>
              <a:rPr kumimoji="1" lang="ja-JP" altLang="en-US" sz="1200" dirty="0">
                <a:latin typeface="ＭＳ Ｐゴシック" panose="020B0600070205080204" pitchFamily="50" charset="-128"/>
                <a:ea typeface="ＭＳ Ｐゴシック" panose="020B0600070205080204" pitchFamily="50" charset="-128"/>
                <a:cs typeface="メイリオ" panose="020B0604030504040204" pitchFamily="50" charset="-128"/>
              </a:rPr>
              <a:t>日の走行距離</a:t>
            </a:r>
            <a:r>
              <a:rPr kumimoji="1" lang="en-US" altLang="ja-JP" sz="1200" dirty="0">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1" lang="en-US" altLang="ja-JP" sz="2399"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277" y="89666"/>
            <a:ext cx="2209800" cy="866775"/>
          </a:xfrm>
          <a:prstGeom prst="rect">
            <a:avLst/>
          </a:prstGeom>
        </p:spPr>
      </p:pic>
    </p:spTree>
    <p:extLst>
      <p:ext uri="{BB962C8B-B14F-4D97-AF65-F5344CB8AC3E}">
        <p14:creationId xmlns:p14="http://schemas.microsoft.com/office/powerpoint/2010/main" val="415302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57904" y="3435846"/>
            <a:ext cx="3049775" cy="1296145"/>
          </a:xfrm>
          <a:prstGeom prst="roundRect">
            <a:avLst/>
          </a:prstGeom>
          <a:solidFill>
            <a:srgbClr val="FF6600"/>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a:latin typeface="Meiryo" charset="-128"/>
              <a:ea typeface="Meiryo" charset="-128"/>
              <a:cs typeface="Meiryo" charset="-128"/>
            </a:endParaRPr>
          </a:p>
        </p:txBody>
      </p:sp>
      <p:sp>
        <p:nvSpPr>
          <p:cNvPr id="6" name="Footer Placeholder 4"/>
          <p:cNvSpPr txBox="1">
            <a:spLocks/>
          </p:cNvSpPr>
          <p:nvPr/>
        </p:nvSpPr>
        <p:spPr>
          <a:xfrm>
            <a:off x="15113993" y="4959464"/>
            <a:ext cx="1714054" cy="171405"/>
          </a:xfrm>
          <a:prstGeom prst="rect">
            <a:avLst/>
          </a:prstGeom>
        </p:spPr>
        <p:txBody>
          <a:bodyPr lIns="68561" tIns="34280" rIns="68561" bIns="34280"/>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600" kern="1200">
                <a:solidFill>
                  <a:schemeClr val="tx1">
                    <a:tint val="75000"/>
                  </a:schemeClr>
                </a:solidFill>
                <a:latin typeface="CiscoSans ExtraLight" panose="020B0303020201020303" pitchFamily="34" charset="0"/>
                <a:ea typeface="+mn-ea"/>
                <a:cs typeface="+mn-cs"/>
              </a:defRPr>
            </a:lvl1pPr>
            <a:lvl2pPr marL="456459" algn="l" defTabSz="912995" rtl="0" eaLnBrk="1" latinLnBrk="0" hangingPunct="1">
              <a:defRPr sz="1900" kern="1200">
                <a:solidFill>
                  <a:schemeClr val="tx1"/>
                </a:solidFill>
                <a:latin typeface="+mn-lt"/>
                <a:ea typeface="+mn-ea"/>
                <a:cs typeface="+mn-cs"/>
              </a:defRPr>
            </a:lvl2pPr>
            <a:lvl3pPr marL="912995" algn="l" defTabSz="912995" rtl="0" eaLnBrk="1" latinLnBrk="0" hangingPunct="1">
              <a:defRPr sz="1900" kern="1200">
                <a:solidFill>
                  <a:schemeClr val="tx1"/>
                </a:solidFill>
                <a:latin typeface="+mn-lt"/>
                <a:ea typeface="+mn-ea"/>
                <a:cs typeface="+mn-cs"/>
              </a:defRPr>
            </a:lvl3pPr>
            <a:lvl4pPr marL="1369492" algn="l" defTabSz="912995" rtl="0" eaLnBrk="1" latinLnBrk="0" hangingPunct="1">
              <a:defRPr sz="1900" kern="1200">
                <a:solidFill>
                  <a:schemeClr val="tx1"/>
                </a:solidFill>
                <a:latin typeface="+mn-lt"/>
                <a:ea typeface="+mn-ea"/>
                <a:cs typeface="+mn-cs"/>
              </a:defRPr>
            </a:lvl4pPr>
            <a:lvl5pPr marL="1825989" algn="l" defTabSz="912995" rtl="0" eaLnBrk="1" latinLnBrk="0" hangingPunct="1">
              <a:defRPr sz="1900" kern="1200">
                <a:solidFill>
                  <a:schemeClr val="tx1"/>
                </a:solidFill>
                <a:latin typeface="+mn-lt"/>
                <a:ea typeface="+mn-ea"/>
                <a:cs typeface="+mn-cs"/>
              </a:defRPr>
            </a:lvl5pPr>
            <a:lvl6pPr marL="2282526" algn="l" defTabSz="912995" rtl="0" eaLnBrk="1" latinLnBrk="0" hangingPunct="1">
              <a:defRPr sz="1900" kern="1200">
                <a:solidFill>
                  <a:schemeClr val="tx1"/>
                </a:solidFill>
                <a:latin typeface="+mn-lt"/>
                <a:ea typeface="+mn-ea"/>
                <a:cs typeface="+mn-cs"/>
              </a:defRPr>
            </a:lvl6pPr>
            <a:lvl7pPr marL="2738982" algn="l" defTabSz="912995" rtl="0" eaLnBrk="1" latinLnBrk="0" hangingPunct="1">
              <a:defRPr sz="1900" kern="1200">
                <a:solidFill>
                  <a:schemeClr val="tx1"/>
                </a:solidFill>
                <a:latin typeface="+mn-lt"/>
                <a:ea typeface="+mn-ea"/>
                <a:cs typeface="+mn-cs"/>
              </a:defRPr>
            </a:lvl7pPr>
            <a:lvl8pPr marL="3195440" algn="l" defTabSz="912995" rtl="0" eaLnBrk="1" latinLnBrk="0" hangingPunct="1">
              <a:defRPr sz="1900" kern="1200">
                <a:solidFill>
                  <a:schemeClr val="tx1"/>
                </a:solidFill>
                <a:latin typeface="+mn-lt"/>
                <a:ea typeface="+mn-ea"/>
                <a:cs typeface="+mn-cs"/>
              </a:defRPr>
            </a:lvl8pPr>
            <a:lvl9pPr marL="3651899" algn="l" defTabSz="912995" rtl="0" eaLnBrk="1" latinLnBrk="0" hangingPunct="1">
              <a:defRPr sz="1900" kern="1200">
                <a:solidFill>
                  <a:schemeClr val="tx1"/>
                </a:solidFill>
                <a:latin typeface="+mn-lt"/>
                <a:ea typeface="+mn-ea"/>
                <a:cs typeface="+mn-cs"/>
              </a:defRPr>
            </a:lvl9pPr>
          </a:lstStyle>
          <a:p>
            <a:r>
              <a:rPr lang="en-US" altLang="ja-JP">
                <a:solidFill>
                  <a:srgbClr val="4D4D4C">
                    <a:tint val="75000"/>
                  </a:srgbClr>
                </a:solidFill>
                <a:latin typeface="CiscoSans ExtraLight"/>
              </a:rPr>
              <a:t>Cisco Confidential</a:t>
            </a:r>
            <a:endParaRPr lang="ja-JP" altLang="en-US" dirty="0">
              <a:solidFill>
                <a:srgbClr val="4D4D4C">
                  <a:tint val="75000"/>
                </a:srgbClr>
              </a:solidFill>
              <a:latin typeface="CiscoSans ExtraLight"/>
            </a:endParaRPr>
          </a:p>
        </p:txBody>
      </p:sp>
      <p:sp>
        <p:nvSpPr>
          <p:cNvPr id="15" name="Rectangle 14"/>
          <p:cNvSpPr/>
          <p:nvPr/>
        </p:nvSpPr>
        <p:spPr>
          <a:xfrm>
            <a:off x="1191" y="208832"/>
            <a:ext cx="3104340" cy="45231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en-US" sz="2399" dirty="0">
              <a:solidFill>
                <a:srgbClr val="FFFFFF"/>
              </a:solidFill>
              <a:latin typeface="Meiryo" charset="-128"/>
              <a:ea typeface="Meiryo" charset="-128"/>
              <a:cs typeface="Meiryo" charset="-128"/>
            </a:endParaRPr>
          </a:p>
        </p:txBody>
      </p:sp>
      <p:sp>
        <p:nvSpPr>
          <p:cNvPr id="17" name="Rectangle 16"/>
          <p:cNvSpPr/>
          <p:nvPr/>
        </p:nvSpPr>
        <p:spPr>
          <a:xfrm>
            <a:off x="3365904" y="4322812"/>
            <a:ext cx="5776905" cy="820019"/>
          </a:xfrm>
          <a:prstGeom prst="rect">
            <a:avLst/>
          </a:prstGeom>
          <a:solidFill>
            <a:schemeClr val="tx2"/>
          </a:solidFill>
          <a:ln>
            <a:noFill/>
          </a:ln>
          <a:effectLst/>
        </p:spPr>
        <p:style>
          <a:lnRef idx="1">
            <a:schemeClr val="accent5"/>
          </a:lnRef>
          <a:fillRef idx="3">
            <a:schemeClr val="accent5"/>
          </a:fillRef>
          <a:effectRef idx="2">
            <a:schemeClr val="accent5"/>
          </a:effectRef>
          <a:fontRef idx="minor">
            <a:schemeClr val="lt1"/>
          </a:fontRef>
        </p:style>
        <p:txBody>
          <a:bodyPr lIns="91392" tIns="45696" rIns="91392" bIns="45696" rtlCol="0" anchor="ctr"/>
          <a:lstStyle/>
          <a:p>
            <a:pPr algn="ctr" defTabSz="456964"/>
            <a:endParaRPr lang="en-US" sz="2399" dirty="0">
              <a:solidFill>
                <a:srgbClr val="FFFFFF"/>
              </a:solidFill>
              <a:ea typeface="ＭＳ Ｐゴシック"/>
            </a:endParaRPr>
          </a:p>
        </p:txBody>
      </p:sp>
      <p:sp>
        <p:nvSpPr>
          <p:cNvPr id="20" name="TextBox 19"/>
          <p:cNvSpPr txBox="1"/>
          <p:nvPr/>
        </p:nvSpPr>
        <p:spPr>
          <a:xfrm>
            <a:off x="3367437" y="4532926"/>
            <a:ext cx="5615615" cy="384694"/>
          </a:xfrm>
          <a:prstGeom prst="rect">
            <a:avLst/>
          </a:prstGeom>
          <a:noFill/>
        </p:spPr>
        <p:txBody>
          <a:bodyPr wrap="square" lIns="91415" tIns="45707" rIns="91415" bIns="45707" rtlCol="0">
            <a:spAutoFit/>
          </a:bodyPr>
          <a:lstStyle/>
          <a:p>
            <a:pPr algn="ctr">
              <a:lnSpc>
                <a:spcPct val="95000"/>
              </a:lnSpc>
            </a:pPr>
            <a:r>
              <a:rPr lang="ja-JP" altLang="en-US" sz="2000" dirty="0">
                <a:solidFill>
                  <a:srgbClr val="FFFFFF"/>
                </a:solidFill>
                <a:latin typeface="Arial"/>
                <a:ea typeface="ＭＳ Ｐゴシック"/>
              </a:rPr>
              <a:t>脅威に対する防御の強化</a:t>
            </a:r>
          </a:p>
        </p:txBody>
      </p:sp>
      <p:sp>
        <p:nvSpPr>
          <p:cNvPr id="21" name="TextBox 20"/>
          <p:cNvSpPr txBox="1"/>
          <p:nvPr/>
        </p:nvSpPr>
        <p:spPr>
          <a:xfrm>
            <a:off x="193895" y="3496492"/>
            <a:ext cx="3013784" cy="103769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15" tIns="45707" rIns="91415" bIns="45707" rtlCol="0">
            <a:spAutoFit/>
          </a:bodyPr>
          <a:lstStyle/>
          <a:p>
            <a:pPr>
              <a:lnSpc>
                <a:spcPct val="95000"/>
              </a:lnSpc>
              <a:spcAft>
                <a:spcPts val="400"/>
              </a:spcAft>
            </a:pPr>
            <a:r>
              <a:rPr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導入成果</a:t>
            </a:r>
          </a:p>
          <a:p>
            <a:pPr marL="168189" indent="-168189">
              <a:spcBef>
                <a:spcPts val="300"/>
              </a:spcBef>
              <a:buClr>
                <a:srgbClr val="4D4D4C"/>
              </a:buClr>
              <a:buSzPct val="800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未知の攻撃監視を強化</a:t>
            </a:r>
            <a:endParaRPr lang="en-US" altLang="ja-JP"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marL="168189" indent="-168189">
              <a:spcBef>
                <a:spcPts val="300"/>
              </a:spcBef>
              <a:buClr>
                <a:srgbClr val="4D4D4C"/>
              </a:buClr>
              <a:buSzPct val="800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コスト</a:t>
            </a:r>
            <a:r>
              <a:rPr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や工数を</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eiryo" charset="-128"/>
              </a:rPr>
              <a:t>抑える</a:t>
            </a:r>
            <a:endParaRPr lang="ja-JP" altLang="en-US" dirty="0">
              <a:solidFill>
                <a:schemeClr val="bg1"/>
              </a:solidFill>
              <a:latin typeface="ＭＳ Ｐゴシック" panose="020B0600070205080204" pitchFamily="50" charset="-128"/>
              <a:ea typeface="ＭＳ Ｐゴシック" panose="020B0600070205080204" pitchFamily="50" charset="-128"/>
              <a:cs typeface="Meiryo" charset="-128"/>
            </a:endParaRPr>
          </a:p>
        </p:txBody>
      </p:sp>
      <p:sp>
        <p:nvSpPr>
          <p:cNvPr id="23" name="TextBox 22"/>
          <p:cNvSpPr txBox="1"/>
          <p:nvPr/>
        </p:nvSpPr>
        <p:spPr>
          <a:xfrm>
            <a:off x="157904" y="810287"/>
            <a:ext cx="2879250" cy="1294174"/>
          </a:xfrm>
          <a:prstGeom prst="rect">
            <a:avLst/>
          </a:prstGeom>
          <a:noFill/>
        </p:spPr>
        <p:txBody>
          <a:bodyPr wrap="square" lIns="91415" tIns="45707" rIns="91415" bIns="45707" rtlCol="0">
            <a:spAutoFit/>
          </a:bodyPr>
          <a:lstStyle/>
          <a:p>
            <a:pPr>
              <a:lnSpc>
                <a:spcPct val="95000"/>
              </a:lnSpc>
              <a:spcAft>
                <a:spcPts val="600"/>
              </a:spcAft>
            </a:pPr>
            <a:r>
              <a:rPr lang="ja-JP" altLang="en-US" dirty="0">
                <a:latin typeface="ＭＳ Ｐゴシック" panose="020B0600070205080204" pitchFamily="50" charset="-128"/>
                <a:ea typeface="ＭＳ Ｐゴシック" panose="020B0600070205080204" pitchFamily="50" charset="-128"/>
                <a:cs typeface="Meiryo" charset="-128"/>
              </a:rPr>
              <a:t>課題</a:t>
            </a:r>
          </a:p>
          <a:p>
            <a:pPr marL="171407" indent="-171407">
              <a:buFont typeface="Arial"/>
              <a:buChar char="•"/>
            </a:pPr>
            <a:r>
              <a:rPr lang="ja-JP" altLang="en-US" sz="1400" kern="100" dirty="0">
                <a:solidFill>
                  <a:srgbClr val="4D4D4C"/>
                </a:solidFill>
                <a:latin typeface="ＭＳ Ｐゴシック" panose="020B0600070205080204" pitchFamily="50" charset="-128"/>
                <a:ea typeface="ＭＳ Ｐゴシック" panose="020B0600070205080204" pitchFamily="50" charset="-128"/>
                <a:cs typeface="Meiryo" charset="-128"/>
              </a:rPr>
              <a:t>マイナンバー、年金関連の事件などを踏まえ、強固なセキュリティの必要性</a:t>
            </a:r>
            <a:endParaRPr lang="en-US" altLang="ja-JP" sz="1400" kern="100" dirty="0">
              <a:solidFill>
                <a:srgbClr val="4D4D4C"/>
              </a:solidFill>
              <a:latin typeface="ＭＳ Ｐゴシック" panose="020B0600070205080204" pitchFamily="50" charset="-128"/>
              <a:ea typeface="ＭＳ Ｐゴシック" panose="020B0600070205080204" pitchFamily="50" charset="-128"/>
              <a:cs typeface="Meiryo" charset="-128"/>
            </a:endParaRPr>
          </a:p>
          <a:p>
            <a:pPr marL="171407" indent="-171407">
              <a:buFont typeface="Arial"/>
              <a:buChar char="•"/>
            </a:pPr>
            <a:r>
              <a:rPr lang="ja-JP" altLang="en-US" sz="1400" kern="100" dirty="0">
                <a:solidFill>
                  <a:srgbClr val="4D4D4C"/>
                </a:solidFill>
                <a:latin typeface="ＭＳ Ｐゴシック" panose="020B0600070205080204" pitchFamily="50" charset="-128"/>
                <a:ea typeface="ＭＳ Ｐゴシック" panose="020B0600070205080204" pitchFamily="50" charset="-128"/>
                <a:cs typeface="Meiryo" charset="-128"/>
              </a:rPr>
              <a:t>運用に携わる人数が少ない</a:t>
            </a:r>
            <a:endParaRPr lang="en-US" altLang="ja-JP" sz="1400" kern="100" dirty="0">
              <a:solidFill>
                <a:srgbClr val="4D4D4C"/>
              </a:solidFill>
              <a:latin typeface="ＭＳ Ｐゴシック" panose="020B0600070205080204" pitchFamily="50" charset="-128"/>
              <a:ea typeface="ＭＳ Ｐゴシック" panose="020B0600070205080204" pitchFamily="50" charset="-128"/>
              <a:cs typeface="Meiryo" charset="-128"/>
            </a:endParaRPr>
          </a:p>
        </p:txBody>
      </p:sp>
      <p:sp>
        <p:nvSpPr>
          <p:cNvPr id="12" name="TextBox 11"/>
          <p:cNvSpPr txBox="1"/>
          <p:nvPr/>
        </p:nvSpPr>
        <p:spPr>
          <a:xfrm>
            <a:off x="-259182" y="144870"/>
            <a:ext cx="3090824" cy="574746"/>
          </a:xfrm>
          <a:prstGeom prst="rect">
            <a:avLst/>
          </a:prstGeom>
          <a:noFill/>
        </p:spPr>
        <p:txBody>
          <a:bodyPr wrap="square" lIns="91415" tIns="45707" rIns="91415" bIns="45707" rtlCol="0">
            <a:spAutoFit/>
          </a:bodyPr>
          <a:lstStyle/>
          <a:p>
            <a:pPr algn="ctr">
              <a:lnSpc>
                <a:spcPct val="95000"/>
              </a:lnSpc>
            </a:pPr>
            <a:r>
              <a:rPr lang="ja-JP" altLang="en-US" sz="3300" b="1" spc="-50" dirty="0">
                <a:latin typeface="ＭＳ Ｐゴシック" panose="020B0600070205080204" pitchFamily="50" charset="-128"/>
                <a:ea typeface="ＭＳ Ｐゴシック" panose="020B0600070205080204" pitchFamily="50" charset="-128"/>
                <a:cs typeface="Meiryo" charset="-128"/>
              </a:rPr>
              <a:t>彦根市役所</a:t>
            </a:r>
          </a:p>
        </p:txBody>
      </p:sp>
      <p:pic>
        <p:nvPicPr>
          <p:cNvPr id="3" name="図 2"/>
          <p:cNvPicPr>
            <a:picLocks noChangeAspect="1"/>
          </p:cNvPicPr>
          <p:nvPr/>
        </p:nvPicPr>
        <p:blipFill>
          <a:blip r:embed="rId3"/>
          <a:stretch>
            <a:fillRect/>
          </a:stretch>
        </p:blipFill>
        <p:spPr>
          <a:xfrm>
            <a:off x="3365904" y="671"/>
            <a:ext cx="5776906" cy="1675954"/>
          </a:xfrm>
          <a:prstGeom prst="rect">
            <a:avLst/>
          </a:prstGeom>
        </p:spPr>
      </p:pic>
      <p:pic>
        <p:nvPicPr>
          <p:cNvPr id="13" name="図 3" descr="Screenshot 2015-07-26 23.31.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905" y="2071595"/>
            <a:ext cx="5738906" cy="1540118"/>
          </a:xfrm>
          <a:prstGeom prst="rect">
            <a:avLst/>
          </a:prstGeom>
        </p:spPr>
      </p:pic>
      <p:sp>
        <p:nvSpPr>
          <p:cNvPr id="14" name="正方形/長方形 4"/>
          <p:cNvSpPr/>
          <p:nvPr/>
        </p:nvSpPr>
        <p:spPr>
          <a:xfrm>
            <a:off x="5539669" y="2494921"/>
            <a:ext cx="246388" cy="113468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dirty="0">
              <a:solidFill>
                <a:srgbClr val="FFFFFF"/>
              </a:solidFill>
              <a:latin typeface="ＭＳ Ｐゴシック"/>
              <a:ea typeface="ＭＳ Ｐゴシック"/>
              <a:cs typeface="ＭＳ Ｐゴシック"/>
            </a:endParaRPr>
          </a:p>
        </p:txBody>
      </p:sp>
      <p:sp>
        <p:nvSpPr>
          <p:cNvPr id="16" name="正方形/長方形 5"/>
          <p:cNvSpPr/>
          <p:nvPr/>
        </p:nvSpPr>
        <p:spPr>
          <a:xfrm>
            <a:off x="6098999" y="2494921"/>
            <a:ext cx="251522" cy="113468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dirty="0">
              <a:solidFill>
                <a:srgbClr val="FFFFFF"/>
              </a:solidFill>
              <a:latin typeface="ＭＳ Ｐゴシック"/>
              <a:ea typeface="ＭＳ Ｐゴシック"/>
              <a:cs typeface="ＭＳ Ｐゴシック"/>
            </a:endParaRPr>
          </a:p>
        </p:txBody>
      </p:sp>
      <p:sp>
        <p:nvSpPr>
          <p:cNvPr id="18" name="四角形吹き出し 6"/>
          <p:cNvSpPr/>
          <p:nvPr/>
        </p:nvSpPr>
        <p:spPr>
          <a:xfrm>
            <a:off x="3410594" y="3630334"/>
            <a:ext cx="2691697" cy="399578"/>
          </a:xfrm>
          <a:prstGeom prst="wedgeRectCallout">
            <a:avLst>
              <a:gd name="adj1" fmla="val -41697"/>
              <a:gd name="adj2" fmla="val -213397"/>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altLang="ja-JP" sz="1000" dirty="0">
                <a:solidFill>
                  <a:srgbClr val="676767"/>
                </a:solidFill>
                <a:latin typeface="ＭＳ Ｐゴシック"/>
                <a:ea typeface="ＭＳ Ｐゴシック"/>
                <a:cs typeface="ＭＳ Ｐゴシック"/>
              </a:rPr>
              <a:t>IP</a:t>
            </a:r>
            <a:r>
              <a:rPr lang="ja-JP" altLang="en-US" sz="1000" dirty="0">
                <a:solidFill>
                  <a:srgbClr val="676767"/>
                </a:solidFill>
                <a:latin typeface="ＭＳ Ｐゴシック"/>
                <a:ea typeface="ＭＳ Ｐゴシック"/>
                <a:cs typeface="ＭＳ Ｐゴシック"/>
              </a:rPr>
              <a:t>アドレス</a:t>
            </a:r>
            <a:r>
              <a:rPr lang="en-US" altLang="ja-JP" sz="1000" u="sng" dirty="0">
                <a:solidFill>
                  <a:srgbClr val="676767"/>
                </a:solidFill>
                <a:latin typeface="ＭＳ Ｐゴシック"/>
                <a:ea typeface="ＭＳ Ｐゴシック"/>
                <a:cs typeface="ＭＳ Ｐゴシック"/>
              </a:rPr>
              <a:t>10.201.3.115</a:t>
            </a:r>
            <a:r>
              <a:rPr lang="ja-JP" altLang="en-US" sz="1000" dirty="0">
                <a:solidFill>
                  <a:srgbClr val="676767"/>
                </a:solidFill>
                <a:latin typeface="ＭＳ Ｐゴシック"/>
                <a:ea typeface="ＭＳ Ｐゴシック"/>
                <a:cs typeface="ＭＳ Ｐゴシック"/>
              </a:rPr>
              <a:t>が偵察行為と</a:t>
            </a:r>
            <a:endParaRPr lang="en-US" altLang="ja-JP" sz="1000" dirty="0">
              <a:solidFill>
                <a:srgbClr val="676767"/>
              </a:solidFill>
              <a:latin typeface="ＭＳ Ｐゴシック"/>
              <a:ea typeface="ＭＳ Ｐゴシック"/>
              <a:cs typeface="ＭＳ Ｐゴシック"/>
            </a:endParaRPr>
          </a:p>
          <a:p>
            <a:r>
              <a:rPr lang="ja-JP" altLang="en-US" sz="1000" dirty="0">
                <a:solidFill>
                  <a:srgbClr val="676767"/>
                </a:solidFill>
                <a:latin typeface="ＭＳ Ｐゴシック"/>
                <a:ea typeface="ＭＳ Ｐゴシック"/>
                <a:cs typeface="ＭＳ Ｐゴシック"/>
              </a:rPr>
              <a:t>マルウェア拡散イベントに該当</a:t>
            </a:r>
          </a:p>
        </p:txBody>
      </p:sp>
      <p:cxnSp>
        <p:nvCxnSpPr>
          <p:cNvPr id="19" name="直線コネクタ 20"/>
          <p:cNvCxnSpPr/>
          <p:nvPr/>
        </p:nvCxnSpPr>
        <p:spPr>
          <a:xfrm>
            <a:off x="3525932" y="2969067"/>
            <a:ext cx="4003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四角形吹き出し 24"/>
          <p:cNvSpPr/>
          <p:nvPr/>
        </p:nvSpPr>
        <p:spPr>
          <a:xfrm>
            <a:off x="4852817" y="2091513"/>
            <a:ext cx="1176298" cy="253096"/>
          </a:xfrm>
          <a:prstGeom prst="wedgeRectCallout">
            <a:avLst>
              <a:gd name="adj1" fmla="val 12694"/>
              <a:gd name="adj2" fmla="val 8881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050" dirty="0">
                <a:solidFill>
                  <a:srgbClr val="676767"/>
                </a:solidFill>
                <a:latin typeface="ＭＳ Ｐゴシック"/>
                <a:ea typeface="ＭＳ Ｐゴシック"/>
                <a:cs typeface="ＭＳ Ｐゴシック"/>
              </a:rPr>
              <a:t>偵察行為</a:t>
            </a:r>
            <a:endParaRPr lang="en-US" altLang="ja-JP" sz="1050" dirty="0">
              <a:solidFill>
                <a:srgbClr val="676767"/>
              </a:solidFill>
              <a:latin typeface="ＭＳ Ｐゴシック"/>
              <a:ea typeface="ＭＳ Ｐゴシック"/>
              <a:cs typeface="ＭＳ Ｐゴシック"/>
            </a:endParaRPr>
          </a:p>
        </p:txBody>
      </p:sp>
      <p:sp>
        <p:nvSpPr>
          <p:cNvPr id="24" name="四角形吹き出し 25"/>
          <p:cNvSpPr/>
          <p:nvPr/>
        </p:nvSpPr>
        <p:spPr>
          <a:xfrm>
            <a:off x="6110225" y="2091513"/>
            <a:ext cx="879654" cy="240400"/>
          </a:xfrm>
          <a:prstGeom prst="wedgeRectCallout">
            <a:avLst>
              <a:gd name="adj1" fmla="val -42799"/>
              <a:gd name="adj2" fmla="val 10460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050" dirty="0">
                <a:solidFill>
                  <a:srgbClr val="676767"/>
                </a:solidFill>
                <a:latin typeface="ＭＳ Ｐゴシック"/>
                <a:ea typeface="ＭＳ Ｐゴシック"/>
                <a:cs typeface="ＭＳ Ｐゴシック"/>
              </a:rPr>
              <a:t>拡散</a:t>
            </a:r>
            <a:endParaRPr lang="en-US" altLang="ja-JP" sz="1050" dirty="0">
              <a:solidFill>
                <a:srgbClr val="676767"/>
              </a:solidFill>
              <a:latin typeface="ＭＳ Ｐゴシック"/>
              <a:ea typeface="ＭＳ Ｐゴシック"/>
              <a:cs typeface="ＭＳ Ｐゴシック"/>
            </a:endParaRPr>
          </a:p>
        </p:txBody>
      </p:sp>
      <p:sp>
        <p:nvSpPr>
          <p:cNvPr id="26" name="TextBox 20"/>
          <p:cNvSpPr txBox="1"/>
          <p:nvPr/>
        </p:nvSpPr>
        <p:spPr>
          <a:xfrm>
            <a:off x="7868088" y="1882614"/>
            <a:ext cx="1306768" cy="215444"/>
          </a:xfrm>
          <a:prstGeom prst="rect">
            <a:avLst/>
          </a:prstGeom>
          <a:noFill/>
        </p:spPr>
        <p:txBody>
          <a:bodyPr wrap="none" rtlCol="0">
            <a:spAutoFit/>
          </a:bodyPr>
          <a:lstStyle/>
          <a:p>
            <a:r>
              <a:rPr lang="en-US" sz="800" dirty="0" err="1">
                <a:latin typeface="ＭＳ Ｐゴシック"/>
                <a:ea typeface="ＭＳ Ｐゴシック"/>
                <a:cs typeface="ＭＳ Ｐゴシック"/>
              </a:rPr>
              <a:t>StealthWatch</a:t>
            </a:r>
            <a:r>
              <a:rPr lang="en-US" sz="800" dirty="0">
                <a:latin typeface="ＭＳ Ｐゴシック"/>
                <a:ea typeface="ＭＳ Ｐゴシック"/>
                <a:cs typeface="ＭＳ Ｐゴシック"/>
              </a:rPr>
              <a:t> </a:t>
            </a:r>
            <a:r>
              <a:rPr lang="ja-JP" altLang="en-US" sz="800" dirty="0">
                <a:latin typeface="ＭＳ Ｐゴシック"/>
                <a:ea typeface="ＭＳ Ｐゴシック"/>
                <a:cs typeface="ＭＳ Ｐゴシック"/>
              </a:rPr>
              <a:t>解析画面例</a:t>
            </a:r>
            <a:endParaRPr lang="en-US" sz="800" dirty="0">
              <a:latin typeface="ＭＳ Ｐゴシック"/>
              <a:ea typeface="ＭＳ Ｐゴシック"/>
              <a:cs typeface="ＭＳ Ｐゴシック"/>
            </a:endParaRPr>
          </a:p>
        </p:txBody>
      </p:sp>
      <p:sp>
        <p:nvSpPr>
          <p:cNvPr id="27" name="テキスト ボックス 26"/>
          <p:cNvSpPr txBox="1"/>
          <p:nvPr/>
        </p:nvSpPr>
        <p:spPr>
          <a:xfrm>
            <a:off x="7597500" y="3629604"/>
            <a:ext cx="1595309" cy="246221"/>
          </a:xfrm>
          <a:prstGeom prst="rect">
            <a:avLst/>
          </a:prstGeom>
          <a:noFill/>
        </p:spPr>
        <p:txBody>
          <a:bodyPr wrap="none" rtlCol="0">
            <a:spAutoFit/>
          </a:bodyPr>
          <a:lstStyle/>
          <a:p>
            <a:r>
              <a:rPr kumimoji="1" lang="ja-JP" altLang="en-US" sz="1000" dirty="0">
                <a:latin typeface="ＭＳ Ｐゴシック" panose="020B0600070205080204" pitchFamily="50" charset="-128"/>
                <a:ea typeface="ＭＳ Ｐゴシック" panose="020B0600070205080204" pitchFamily="50" charset="-128"/>
              </a:rPr>
              <a:t>画面は製品サンプルです</a:t>
            </a:r>
          </a:p>
        </p:txBody>
      </p:sp>
      <p:pic>
        <p:nvPicPr>
          <p:cNvPr id="2" name="図 1"/>
          <p:cNvPicPr>
            <a:picLocks noChangeAspect="1"/>
          </p:cNvPicPr>
          <p:nvPr/>
        </p:nvPicPr>
        <p:blipFill>
          <a:blip r:embed="rId5"/>
          <a:stretch>
            <a:fillRect/>
          </a:stretch>
        </p:blipFill>
        <p:spPr>
          <a:xfrm>
            <a:off x="7933232" y="4350992"/>
            <a:ext cx="1122700" cy="748466"/>
          </a:xfrm>
          <a:prstGeom prst="rect">
            <a:avLst/>
          </a:prstGeom>
        </p:spPr>
      </p:pic>
      <p:sp>
        <p:nvSpPr>
          <p:cNvPr id="5" name="角丸四角形 4"/>
          <p:cNvSpPr/>
          <p:nvPr/>
        </p:nvSpPr>
        <p:spPr>
          <a:xfrm>
            <a:off x="157904" y="2331912"/>
            <a:ext cx="2947627" cy="725892"/>
          </a:xfrm>
          <a:prstGeom prst="roundRect">
            <a:avLst/>
          </a:prstGeom>
          <a:noFill/>
          <a:ln w="6350" cap="rnd" cmpd="sng" algn="ctr">
            <a:solidFill>
              <a:schemeClr val="tx1"/>
            </a:solidFill>
            <a:prstDash val="solid"/>
            <a:round/>
            <a:headEnd type="none" w="med" len="med"/>
            <a:tailEnd type="stealth" w="lg" len="lg"/>
          </a:ln>
          <a:effectLst/>
        </p:spPr>
        <p:txBody>
          <a:bodyPr rtlCol="0" anchor="ctr"/>
          <a:lstStyle/>
          <a:p>
            <a:pPr algn="ctr"/>
            <a:r>
              <a:rPr lang="ja-JP" altLang="en-US" dirty="0">
                <a:solidFill>
                  <a:srgbClr val="0432FF"/>
                </a:solidFill>
                <a:latin typeface="ＭＳ Ｐゴシック" panose="020B0600070205080204" pitchFamily="50" charset="-128"/>
                <a:ea typeface="ＭＳ Ｐゴシック" panose="020B0600070205080204" pitchFamily="50" charset="-128"/>
                <a:cs typeface="Meiryo" charset="-128"/>
              </a:rPr>
              <a:t>ネットワークを</a:t>
            </a:r>
            <a:r>
              <a:rPr lang="ja-JP" altLang="en-US" dirty="0" smtClean="0">
                <a:solidFill>
                  <a:srgbClr val="0432FF"/>
                </a:solidFill>
                <a:latin typeface="ＭＳ Ｐゴシック" panose="020B0600070205080204" pitchFamily="50" charset="-128"/>
                <a:ea typeface="ＭＳ Ｐゴシック" panose="020B0600070205080204" pitchFamily="50" charset="-128"/>
                <a:cs typeface="Meiryo" charset="-128"/>
              </a:rPr>
              <a:t>セキュリティ センサー化</a:t>
            </a:r>
            <a:r>
              <a:rPr lang="ja-JP" altLang="en-US" dirty="0">
                <a:solidFill>
                  <a:srgbClr val="0432FF"/>
                </a:solidFill>
                <a:latin typeface="ＭＳ Ｐゴシック" panose="020B0600070205080204" pitchFamily="50" charset="-128"/>
                <a:ea typeface="ＭＳ Ｐゴシック" panose="020B0600070205080204" pitchFamily="50" charset="-128"/>
                <a:cs typeface="Meiryo" charset="-128"/>
              </a:rPr>
              <a:t>して</a:t>
            </a:r>
            <a:r>
              <a:rPr lang="ja-JP" altLang="en-US" dirty="0" smtClean="0">
                <a:solidFill>
                  <a:srgbClr val="0432FF"/>
                </a:solidFill>
                <a:latin typeface="ＭＳ Ｐゴシック" panose="020B0600070205080204" pitchFamily="50" charset="-128"/>
                <a:ea typeface="ＭＳ Ｐゴシック" panose="020B0600070205080204" pitchFamily="50" charset="-128"/>
                <a:cs typeface="Meiryo" charset="-128"/>
              </a:rPr>
              <a:t>活用</a:t>
            </a:r>
            <a:endParaRPr lang="ja-JP" altLang="en-US" dirty="0">
              <a:solidFill>
                <a:srgbClr val="0432FF"/>
              </a:solidFill>
              <a:latin typeface="ＭＳ Ｐゴシック" panose="020B0600070205080204" pitchFamily="50" charset="-128"/>
              <a:ea typeface="ＭＳ Ｐゴシック" panose="020B0600070205080204" pitchFamily="50" charset="-128"/>
              <a:cs typeface="Meiryo" charset="-128"/>
            </a:endParaRPr>
          </a:p>
        </p:txBody>
      </p:sp>
      <p:sp>
        <p:nvSpPr>
          <p:cNvPr id="28" name="下矢印 27"/>
          <p:cNvSpPr/>
          <p:nvPr/>
        </p:nvSpPr>
        <p:spPr>
          <a:xfrm>
            <a:off x="1200757" y="3063469"/>
            <a:ext cx="793544" cy="36820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399" dirty="0">
              <a:latin typeface="Meiryo" charset="-128"/>
              <a:ea typeface="Meiryo" charset="-128"/>
              <a:cs typeface="Meiryo" charset="-128"/>
            </a:endParaRPr>
          </a:p>
        </p:txBody>
      </p:sp>
    </p:spTree>
    <p:extLst>
      <p:ext uri="{BB962C8B-B14F-4D97-AF65-F5344CB8AC3E}">
        <p14:creationId xmlns:p14="http://schemas.microsoft.com/office/powerpoint/2010/main" val="292950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2" y="0"/>
            <a:ext cx="9141618" cy="5143500"/>
          </a:xfrm>
          <a:prstGeom prst="rect">
            <a:avLst/>
          </a:prstGeom>
          <a:solidFill>
            <a:srgbClr val="1434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latin typeface="ＭＳ Ｐゴシック"/>
              <a:ea typeface="ＭＳ Ｐゴシック"/>
              <a:cs typeface="ＭＳ Ｐゴシック"/>
            </a:endParaRPr>
          </a:p>
        </p:txBody>
      </p:sp>
      <p:grpSp>
        <p:nvGrpSpPr>
          <p:cNvPr id="4" name="Group 3"/>
          <p:cNvGrpSpPr/>
          <p:nvPr/>
        </p:nvGrpSpPr>
        <p:grpSpPr>
          <a:xfrm>
            <a:off x="277687" y="3943352"/>
            <a:ext cx="870751" cy="939682"/>
            <a:chOff x="7322700" y="2416898"/>
            <a:chExt cx="870978" cy="939682"/>
          </a:xfrm>
        </p:grpSpPr>
        <p:sp>
          <p:nvSpPr>
            <p:cNvPr id="5" name="Rectangle 4"/>
            <p:cNvSpPr/>
            <p:nvPr/>
          </p:nvSpPr>
          <p:spPr>
            <a:xfrm>
              <a:off x="7322700" y="2987248"/>
              <a:ext cx="870978" cy="369332"/>
            </a:xfrm>
            <a:prstGeom prst="rect">
              <a:avLst/>
            </a:prstGeom>
          </p:spPr>
          <p:txBody>
            <a:bodyPr wrap="none">
              <a:spAutoFit/>
            </a:bodyPr>
            <a:lstStyle/>
            <a:p>
              <a:pPr algn="ctr"/>
              <a:r>
                <a:rPr lang="en-US" spc="-50" dirty="0">
                  <a:solidFill>
                    <a:schemeClr val="bg1"/>
                  </a:solidFill>
                  <a:latin typeface="ＭＳ Ｐゴシック"/>
                  <a:ea typeface="ＭＳ Ｐゴシック"/>
                  <a:cs typeface="ＭＳ Ｐゴシック"/>
                </a:rPr>
                <a:t>Monitor</a:t>
              </a:r>
              <a:endParaRPr lang="en-US" dirty="0">
                <a:latin typeface="ＭＳ Ｐゴシック"/>
                <a:ea typeface="ＭＳ Ｐゴシック"/>
                <a:cs typeface="ＭＳ Ｐゴシック"/>
              </a:endParaRPr>
            </a:p>
          </p:txBody>
        </p:sp>
        <p:grpSp>
          <p:nvGrpSpPr>
            <p:cNvPr id="6" name="Group 5"/>
            <p:cNvGrpSpPr/>
            <p:nvPr/>
          </p:nvGrpSpPr>
          <p:grpSpPr>
            <a:xfrm>
              <a:off x="7492953" y="2416898"/>
              <a:ext cx="496285" cy="521099"/>
              <a:chOff x="6902805" y="3182539"/>
              <a:chExt cx="496285" cy="521099"/>
            </a:xfrm>
          </p:grpSpPr>
          <p:sp>
            <p:nvSpPr>
              <p:cNvPr id="7" name="AutoShape 3"/>
              <p:cNvSpPr>
                <a:spLocks noChangeAspect="1" noChangeArrowheads="1" noTextEdit="1"/>
              </p:cNvSpPr>
              <p:nvPr/>
            </p:nvSpPr>
            <p:spPr bwMode="auto">
              <a:xfrm>
                <a:off x="6935788" y="3246438"/>
                <a:ext cx="438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grpSp>
            <p:nvGrpSpPr>
              <p:cNvPr id="8" name="Group 7"/>
              <p:cNvGrpSpPr/>
              <p:nvPr/>
            </p:nvGrpSpPr>
            <p:grpSpPr>
              <a:xfrm>
                <a:off x="6902805" y="3182539"/>
                <a:ext cx="496285" cy="496285"/>
                <a:chOff x="6807080" y="3159398"/>
                <a:chExt cx="545913" cy="545913"/>
              </a:xfrm>
            </p:grpSpPr>
            <p:sp>
              <p:nvSpPr>
                <p:cNvPr id="9" name="Freeform 5"/>
                <p:cNvSpPr>
                  <a:spLocks/>
                </p:cNvSpPr>
                <p:nvPr/>
              </p:nvSpPr>
              <p:spPr bwMode="auto">
                <a:xfrm>
                  <a:off x="6877991" y="3230309"/>
                  <a:ext cx="404091" cy="404091"/>
                </a:xfrm>
                <a:custGeom>
                  <a:avLst/>
                  <a:gdLst>
                    <a:gd name="T0" fmla="*/ 219 w 280"/>
                    <a:gd name="T1" fmla="*/ 157 h 280"/>
                    <a:gd name="T2" fmla="*/ 193 w 280"/>
                    <a:gd name="T3" fmla="*/ 88 h 280"/>
                    <a:gd name="T4" fmla="*/ 175 w 280"/>
                    <a:gd name="T5" fmla="*/ 88 h 280"/>
                    <a:gd name="T6" fmla="*/ 149 w 280"/>
                    <a:gd name="T7" fmla="*/ 192 h 280"/>
                    <a:gd name="T8" fmla="*/ 123 w 280"/>
                    <a:gd name="T9" fmla="*/ 0 h 280"/>
                    <a:gd name="T10" fmla="*/ 105 w 280"/>
                    <a:gd name="T11" fmla="*/ 0 h 280"/>
                    <a:gd name="T12" fmla="*/ 44 w 280"/>
                    <a:gd name="T13" fmla="*/ 166 h 280"/>
                    <a:gd name="T14" fmla="*/ 0 w 280"/>
                    <a:gd name="T15" fmla="*/ 192 h 280"/>
                    <a:gd name="T16" fmla="*/ 70 w 280"/>
                    <a:gd name="T17" fmla="*/ 192 h 280"/>
                    <a:gd name="T18" fmla="*/ 110 w 280"/>
                    <a:gd name="T19" fmla="*/ 53 h 280"/>
                    <a:gd name="T20" fmla="*/ 123 w 280"/>
                    <a:gd name="T21" fmla="*/ 280 h 280"/>
                    <a:gd name="T22" fmla="*/ 158 w 280"/>
                    <a:gd name="T23" fmla="*/ 280 h 280"/>
                    <a:gd name="T24" fmla="*/ 188 w 280"/>
                    <a:gd name="T25" fmla="*/ 123 h 280"/>
                    <a:gd name="T26" fmla="*/ 210 w 280"/>
                    <a:gd name="T27" fmla="*/ 192 h 280"/>
                    <a:gd name="T28" fmla="*/ 280 w 280"/>
                    <a:gd name="T29" fmla="*/ 157 h 280"/>
                    <a:gd name="T30" fmla="*/ 219 w 280"/>
                    <a:gd name="T31" fmla="*/ 1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0" h="280">
                      <a:moveTo>
                        <a:pt x="219" y="157"/>
                      </a:moveTo>
                      <a:lnTo>
                        <a:pt x="193" y="88"/>
                      </a:lnTo>
                      <a:lnTo>
                        <a:pt x="175" y="88"/>
                      </a:lnTo>
                      <a:lnTo>
                        <a:pt x="149" y="192"/>
                      </a:lnTo>
                      <a:lnTo>
                        <a:pt x="123" y="0"/>
                      </a:lnTo>
                      <a:lnTo>
                        <a:pt x="105" y="0"/>
                      </a:lnTo>
                      <a:lnTo>
                        <a:pt x="44" y="166"/>
                      </a:lnTo>
                      <a:lnTo>
                        <a:pt x="0" y="192"/>
                      </a:lnTo>
                      <a:lnTo>
                        <a:pt x="70" y="192"/>
                      </a:lnTo>
                      <a:lnTo>
                        <a:pt x="110" y="53"/>
                      </a:lnTo>
                      <a:lnTo>
                        <a:pt x="123" y="280"/>
                      </a:lnTo>
                      <a:lnTo>
                        <a:pt x="158" y="280"/>
                      </a:lnTo>
                      <a:lnTo>
                        <a:pt x="188" y="123"/>
                      </a:lnTo>
                      <a:lnTo>
                        <a:pt x="210" y="192"/>
                      </a:lnTo>
                      <a:lnTo>
                        <a:pt x="280" y="157"/>
                      </a:lnTo>
                      <a:lnTo>
                        <a:pt x="219" y="157"/>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10" name="Rectangle 9"/>
                <p:cNvSpPr/>
                <p:nvPr/>
              </p:nvSpPr>
              <p:spPr>
                <a:xfrm>
                  <a:off x="6807080" y="3159398"/>
                  <a:ext cx="545913" cy="545913"/>
                </a:xfrm>
                <a:prstGeom prst="rect">
                  <a:avLst/>
                </a:prstGeom>
                <a:no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ＭＳ Ｐゴシック"/>
                    <a:ea typeface="ＭＳ Ｐゴシック"/>
                    <a:cs typeface="ＭＳ Ｐゴシック"/>
                  </a:endParaRPr>
                </a:p>
              </p:txBody>
            </p:sp>
          </p:grpSp>
        </p:grpSp>
      </p:grpSp>
      <p:grpSp>
        <p:nvGrpSpPr>
          <p:cNvPr id="11" name="Group 10"/>
          <p:cNvGrpSpPr/>
          <p:nvPr/>
        </p:nvGrpSpPr>
        <p:grpSpPr>
          <a:xfrm>
            <a:off x="1267971" y="3888014"/>
            <a:ext cx="1370888" cy="1004145"/>
            <a:chOff x="5373605" y="2352436"/>
            <a:chExt cx="1371245" cy="1004144"/>
          </a:xfrm>
        </p:grpSpPr>
        <p:sp>
          <p:nvSpPr>
            <p:cNvPr id="12" name="Rectangle 11"/>
            <p:cNvSpPr/>
            <p:nvPr/>
          </p:nvSpPr>
          <p:spPr>
            <a:xfrm>
              <a:off x="5373605" y="2987248"/>
              <a:ext cx="1371245" cy="369332"/>
            </a:xfrm>
            <a:prstGeom prst="rect">
              <a:avLst/>
            </a:prstGeom>
          </p:spPr>
          <p:txBody>
            <a:bodyPr wrap="none">
              <a:spAutoFit/>
            </a:bodyPr>
            <a:lstStyle/>
            <a:p>
              <a:pPr algn="ctr"/>
              <a:r>
                <a:rPr lang="en-US" spc="-50" dirty="0">
                  <a:solidFill>
                    <a:schemeClr val="bg1"/>
                  </a:solidFill>
                  <a:latin typeface="ＭＳ Ｐゴシック"/>
                  <a:ea typeface="ＭＳ Ｐゴシック"/>
                  <a:cs typeface="ＭＳ Ｐゴシック"/>
                </a:rPr>
                <a:t>Troubleshoot</a:t>
              </a:r>
              <a:endParaRPr lang="en-US" dirty="0">
                <a:latin typeface="ＭＳ Ｐゴシック"/>
                <a:ea typeface="ＭＳ Ｐゴシック"/>
                <a:cs typeface="ＭＳ Ｐゴシック"/>
              </a:endParaRPr>
            </a:p>
          </p:txBody>
        </p:sp>
        <p:grpSp>
          <p:nvGrpSpPr>
            <p:cNvPr id="13" name="Group 8"/>
            <p:cNvGrpSpPr>
              <a:grpSpLocks noChangeAspect="1"/>
            </p:cNvGrpSpPr>
            <p:nvPr/>
          </p:nvGrpSpPr>
          <p:grpSpPr bwMode="auto">
            <a:xfrm>
              <a:off x="5843506" y="2352436"/>
              <a:ext cx="398463" cy="577850"/>
              <a:chOff x="3068" y="1954"/>
              <a:chExt cx="251" cy="364"/>
            </a:xfrm>
          </p:grpSpPr>
          <p:sp>
            <p:nvSpPr>
              <p:cNvPr id="14" name="AutoShape 7"/>
              <p:cNvSpPr>
                <a:spLocks noChangeAspect="1" noChangeArrowheads="1" noTextEdit="1"/>
              </p:cNvSpPr>
              <p:nvPr/>
            </p:nvSpPr>
            <p:spPr bwMode="auto">
              <a:xfrm>
                <a:off x="3068" y="1954"/>
                <a:ext cx="251"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15" name="Freeform 9"/>
              <p:cNvSpPr>
                <a:spLocks noEditPoints="1"/>
              </p:cNvSpPr>
              <p:nvPr/>
            </p:nvSpPr>
            <p:spPr bwMode="auto">
              <a:xfrm>
                <a:off x="3174" y="1954"/>
                <a:ext cx="140" cy="364"/>
              </a:xfrm>
              <a:custGeom>
                <a:avLst/>
                <a:gdLst>
                  <a:gd name="T0" fmla="*/ 27 w 32"/>
                  <a:gd name="T1" fmla="*/ 1 h 84"/>
                  <a:gd name="T2" fmla="*/ 25 w 32"/>
                  <a:gd name="T3" fmla="*/ 0 h 84"/>
                  <a:gd name="T4" fmla="*/ 24 w 32"/>
                  <a:gd name="T5" fmla="*/ 2 h 84"/>
                  <a:gd name="T6" fmla="*/ 24 w 32"/>
                  <a:gd name="T7" fmla="*/ 12 h 84"/>
                  <a:gd name="T8" fmla="*/ 21 w 32"/>
                  <a:gd name="T9" fmla="*/ 12 h 84"/>
                  <a:gd name="T10" fmla="*/ 11 w 32"/>
                  <a:gd name="T11" fmla="*/ 12 h 84"/>
                  <a:gd name="T12" fmla="*/ 8 w 32"/>
                  <a:gd name="T13" fmla="*/ 12 h 84"/>
                  <a:gd name="T14" fmla="*/ 8 w 32"/>
                  <a:gd name="T15" fmla="*/ 2 h 84"/>
                  <a:gd name="T16" fmla="*/ 7 w 32"/>
                  <a:gd name="T17" fmla="*/ 0 h 84"/>
                  <a:gd name="T18" fmla="*/ 5 w 32"/>
                  <a:gd name="T19" fmla="*/ 1 h 84"/>
                  <a:gd name="T20" fmla="*/ 0 w 32"/>
                  <a:gd name="T21" fmla="*/ 12 h 84"/>
                  <a:gd name="T22" fmla="*/ 10 w 32"/>
                  <a:gd name="T23" fmla="*/ 27 h 84"/>
                  <a:gd name="T24" fmla="*/ 8 w 32"/>
                  <a:gd name="T25" fmla="*/ 72 h 84"/>
                  <a:gd name="T26" fmla="*/ 8 w 32"/>
                  <a:gd name="T27" fmla="*/ 76 h 84"/>
                  <a:gd name="T28" fmla="*/ 16 w 32"/>
                  <a:gd name="T29" fmla="*/ 84 h 84"/>
                  <a:gd name="T30" fmla="*/ 24 w 32"/>
                  <a:gd name="T31" fmla="*/ 76 h 84"/>
                  <a:gd name="T32" fmla="*/ 24 w 32"/>
                  <a:gd name="T33" fmla="*/ 72 h 84"/>
                  <a:gd name="T34" fmla="*/ 22 w 32"/>
                  <a:gd name="T35" fmla="*/ 27 h 84"/>
                  <a:gd name="T36" fmla="*/ 32 w 32"/>
                  <a:gd name="T37" fmla="*/ 12 h 84"/>
                  <a:gd name="T38" fmla="*/ 27 w 32"/>
                  <a:gd name="T39" fmla="*/ 1 h 84"/>
                  <a:gd name="T40" fmla="*/ 20 w 32"/>
                  <a:gd name="T41" fmla="*/ 76 h 84"/>
                  <a:gd name="T42" fmla="*/ 16 w 32"/>
                  <a:gd name="T43" fmla="*/ 80 h 84"/>
                  <a:gd name="T44" fmla="*/ 12 w 32"/>
                  <a:gd name="T45" fmla="*/ 76 h 84"/>
                  <a:gd name="T46" fmla="*/ 16 w 32"/>
                  <a:gd name="T47" fmla="*/ 72 h 84"/>
                  <a:gd name="T48" fmla="*/ 20 w 32"/>
                  <a:gd name="T4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84">
                    <a:moveTo>
                      <a:pt x="27" y="1"/>
                    </a:moveTo>
                    <a:cubicBezTo>
                      <a:pt x="27" y="0"/>
                      <a:pt x="26" y="0"/>
                      <a:pt x="25" y="0"/>
                    </a:cubicBezTo>
                    <a:cubicBezTo>
                      <a:pt x="24" y="0"/>
                      <a:pt x="24" y="1"/>
                      <a:pt x="24" y="2"/>
                    </a:cubicBezTo>
                    <a:cubicBezTo>
                      <a:pt x="24" y="12"/>
                      <a:pt x="24" y="12"/>
                      <a:pt x="24" y="12"/>
                    </a:cubicBezTo>
                    <a:cubicBezTo>
                      <a:pt x="21" y="12"/>
                      <a:pt x="21" y="12"/>
                      <a:pt x="21" y="12"/>
                    </a:cubicBezTo>
                    <a:cubicBezTo>
                      <a:pt x="11" y="12"/>
                      <a:pt x="11" y="12"/>
                      <a:pt x="11" y="12"/>
                    </a:cubicBezTo>
                    <a:cubicBezTo>
                      <a:pt x="8" y="12"/>
                      <a:pt x="8" y="12"/>
                      <a:pt x="8" y="12"/>
                    </a:cubicBezTo>
                    <a:cubicBezTo>
                      <a:pt x="8" y="2"/>
                      <a:pt x="8" y="2"/>
                      <a:pt x="8" y="2"/>
                    </a:cubicBezTo>
                    <a:cubicBezTo>
                      <a:pt x="8" y="1"/>
                      <a:pt x="7" y="0"/>
                      <a:pt x="7" y="0"/>
                    </a:cubicBezTo>
                    <a:cubicBezTo>
                      <a:pt x="6" y="0"/>
                      <a:pt x="5" y="0"/>
                      <a:pt x="5" y="1"/>
                    </a:cubicBezTo>
                    <a:cubicBezTo>
                      <a:pt x="2" y="3"/>
                      <a:pt x="0" y="7"/>
                      <a:pt x="0" y="12"/>
                    </a:cubicBezTo>
                    <a:cubicBezTo>
                      <a:pt x="0" y="18"/>
                      <a:pt x="4" y="24"/>
                      <a:pt x="10" y="27"/>
                    </a:cubicBezTo>
                    <a:cubicBezTo>
                      <a:pt x="8" y="72"/>
                      <a:pt x="8" y="72"/>
                      <a:pt x="8" y="72"/>
                    </a:cubicBezTo>
                    <a:cubicBezTo>
                      <a:pt x="8" y="76"/>
                      <a:pt x="8" y="76"/>
                      <a:pt x="8" y="76"/>
                    </a:cubicBezTo>
                    <a:cubicBezTo>
                      <a:pt x="8" y="80"/>
                      <a:pt x="12" y="84"/>
                      <a:pt x="16" y="84"/>
                    </a:cubicBezTo>
                    <a:cubicBezTo>
                      <a:pt x="20" y="84"/>
                      <a:pt x="24" y="80"/>
                      <a:pt x="24" y="76"/>
                    </a:cubicBezTo>
                    <a:cubicBezTo>
                      <a:pt x="24" y="72"/>
                      <a:pt x="24" y="72"/>
                      <a:pt x="24" y="72"/>
                    </a:cubicBezTo>
                    <a:cubicBezTo>
                      <a:pt x="22" y="27"/>
                      <a:pt x="22" y="27"/>
                      <a:pt x="22" y="27"/>
                    </a:cubicBezTo>
                    <a:cubicBezTo>
                      <a:pt x="28" y="24"/>
                      <a:pt x="32" y="18"/>
                      <a:pt x="32" y="12"/>
                    </a:cubicBezTo>
                    <a:cubicBezTo>
                      <a:pt x="32" y="7"/>
                      <a:pt x="30" y="3"/>
                      <a:pt x="27" y="1"/>
                    </a:cubicBezTo>
                    <a:close/>
                    <a:moveTo>
                      <a:pt x="20" y="76"/>
                    </a:moveTo>
                    <a:cubicBezTo>
                      <a:pt x="20" y="78"/>
                      <a:pt x="18" y="80"/>
                      <a:pt x="16" y="80"/>
                    </a:cubicBezTo>
                    <a:cubicBezTo>
                      <a:pt x="14" y="80"/>
                      <a:pt x="12" y="78"/>
                      <a:pt x="12" y="76"/>
                    </a:cubicBezTo>
                    <a:cubicBezTo>
                      <a:pt x="12" y="73"/>
                      <a:pt x="14" y="72"/>
                      <a:pt x="16" y="72"/>
                    </a:cubicBezTo>
                    <a:cubicBezTo>
                      <a:pt x="18" y="72"/>
                      <a:pt x="20" y="73"/>
                      <a:pt x="20" y="7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sp>
            <p:nvSpPr>
              <p:cNvPr id="16" name="Freeform 10"/>
              <p:cNvSpPr>
                <a:spLocks/>
              </p:cNvSpPr>
              <p:nvPr/>
            </p:nvSpPr>
            <p:spPr bwMode="auto">
              <a:xfrm>
                <a:off x="3068" y="1958"/>
                <a:ext cx="75" cy="356"/>
              </a:xfrm>
              <a:custGeom>
                <a:avLst/>
                <a:gdLst>
                  <a:gd name="T0" fmla="*/ 8 w 17"/>
                  <a:gd name="T1" fmla="*/ 0 h 82"/>
                  <a:gd name="T2" fmla="*/ 7 w 17"/>
                  <a:gd name="T3" fmla="*/ 0 h 82"/>
                  <a:gd name="T4" fmla="*/ 4 w 17"/>
                  <a:gd name="T5" fmla="*/ 8 h 82"/>
                  <a:gd name="T6" fmla="*/ 4 w 17"/>
                  <a:gd name="T7" fmla="*/ 14 h 82"/>
                  <a:gd name="T8" fmla="*/ 6 w 17"/>
                  <a:gd name="T9" fmla="*/ 19 h 82"/>
                  <a:gd name="T10" fmla="*/ 6 w 17"/>
                  <a:gd name="T11" fmla="*/ 57 h 82"/>
                  <a:gd name="T12" fmla="*/ 2 w 17"/>
                  <a:gd name="T13" fmla="*/ 57 h 82"/>
                  <a:gd name="T14" fmla="*/ 0 w 17"/>
                  <a:gd name="T15" fmla="*/ 58 h 82"/>
                  <a:gd name="T16" fmla="*/ 0 w 17"/>
                  <a:gd name="T17" fmla="*/ 60 h 82"/>
                  <a:gd name="T18" fmla="*/ 3 w 17"/>
                  <a:gd name="T19" fmla="*/ 63 h 82"/>
                  <a:gd name="T20" fmla="*/ 3 w 17"/>
                  <a:gd name="T21" fmla="*/ 66 h 82"/>
                  <a:gd name="T22" fmla="*/ 3 w 17"/>
                  <a:gd name="T23" fmla="*/ 79 h 82"/>
                  <a:gd name="T24" fmla="*/ 6 w 17"/>
                  <a:gd name="T25" fmla="*/ 82 h 82"/>
                  <a:gd name="T26" fmla="*/ 9 w 17"/>
                  <a:gd name="T27" fmla="*/ 82 h 82"/>
                  <a:gd name="T28" fmla="*/ 11 w 17"/>
                  <a:gd name="T29" fmla="*/ 82 h 82"/>
                  <a:gd name="T30" fmla="*/ 14 w 17"/>
                  <a:gd name="T31" fmla="*/ 79 h 82"/>
                  <a:gd name="T32" fmla="*/ 14 w 17"/>
                  <a:gd name="T33" fmla="*/ 65 h 82"/>
                  <a:gd name="T34" fmla="*/ 14 w 17"/>
                  <a:gd name="T35" fmla="*/ 63 h 82"/>
                  <a:gd name="T36" fmla="*/ 17 w 17"/>
                  <a:gd name="T37" fmla="*/ 60 h 82"/>
                  <a:gd name="T38" fmla="*/ 17 w 17"/>
                  <a:gd name="T39" fmla="*/ 58 h 82"/>
                  <a:gd name="T40" fmla="*/ 16 w 17"/>
                  <a:gd name="T41" fmla="*/ 57 h 82"/>
                  <a:gd name="T42" fmla="*/ 11 w 17"/>
                  <a:gd name="T43" fmla="*/ 57 h 82"/>
                  <a:gd name="T44" fmla="*/ 11 w 17"/>
                  <a:gd name="T45" fmla="*/ 19 h 82"/>
                  <a:gd name="T46" fmla="*/ 12 w 17"/>
                  <a:gd name="T47" fmla="*/ 14 h 82"/>
                  <a:gd name="T48" fmla="*/ 12 w 17"/>
                  <a:gd name="T49" fmla="*/ 8 h 82"/>
                  <a:gd name="T50" fmla="*/ 10 w 17"/>
                  <a:gd name="T51" fmla="*/ 0 h 82"/>
                  <a:gd name="T52" fmla="*/ 8 w 17"/>
                  <a:gd name="T5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82">
                    <a:moveTo>
                      <a:pt x="8" y="0"/>
                    </a:moveTo>
                    <a:cubicBezTo>
                      <a:pt x="7" y="0"/>
                      <a:pt x="7" y="0"/>
                      <a:pt x="7" y="0"/>
                    </a:cubicBezTo>
                    <a:cubicBezTo>
                      <a:pt x="4" y="8"/>
                      <a:pt x="4" y="8"/>
                      <a:pt x="4" y="8"/>
                    </a:cubicBezTo>
                    <a:cubicBezTo>
                      <a:pt x="4" y="14"/>
                      <a:pt x="4" y="14"/>
                      <a:pt x="4" y="14"/>
                    </a:cubicBezTo>
                    <a:cubicBezTo>
                      <a:pt x="6" y="19"/>
                      <a:pt x="6" y="19"/>
                      <a:pt x="6" y="19"/>
                    </a:cubicBezTo>
                    <a:cubicBezTo>
                      <a:pt x="6" y="57"/>
                      <a:pt x="6" y="57"/>
                      <a:pt x="6" y="57"/>
                    </a:cubicBezTo>
                    <a:cubicBezTo>
                      <a:pt x="6" y="57"/>
                      <a:pt x="3" y="57"/>
                      <a:pt x="2" y="57"/>
                    </a:cubicBezTo>
                    <a:cubicBezTo>
                      <a:pt x="0" y="57"/>
                      <a:pt x="0" y="58"/>
                      <a:pt x="0" y="58"/>
                    </a:cubicBezTo>
                    <a:cubicBezTo>
                      <a:pt x="0" y="58"/>
                      <a:pt x="0" y="59"/>
                      <a:pt x="0" y="60"/>
                    </a:cubicBezTo>
                    <a:cubicBezTo>
                      <a:pt x="0" y="61"/>
                      <a:pt x="3" y="63"/>
                      <a:pt x="3" y="63"/>
                    </a:cubicBezTo>
                    <a:cubicBezTo>
                      <a:pt x="3" y="66"/>
                      <a:pt x="3" y="66"/>
                      <a:pt x="3" y="66"/>
                    </a:cubicBezTo>
                    <a:cubicBezTo>
                      <a:pt x="3" y="66"/>
                      <a:pt x="3" y="78"/>
                      <a:pt x="3" y="79"/>
                    </a:cubicBezTo>
                    <a:cubicBezTo>
                      <a:pt x="3" y="81"/>
                      <a:pt x="5" y="82"/>
                      <a:pt x="6" y="82"/>
                    </a:cubicBezTo>
                    <a:cubicBezTo>
                      <a:pt x="7" y="82"/>
                      <a:pt x="9" y="82"/>
                      <a:pt x="9" y="82"/>
                    </a:cubicBezTo>
                    <a:cubicBezTo>
                      <a:pt x="9" y="82"/>
                      <a:pt x="10" y="82"/>
                      <a:pt x="11" y="82"/>
                    </a:cubicBezTo>
                    <a:cubicBezTo>
                      <a:pt x="12" y="82"/>
                      <a:pt x="14" y="81"/>
                      <a:pt x="14" y="79"/>
                    </a:cubicBezTo>
                    <a:cubicBezTo>
                      <a:pt x="14" y="78"/>
                      <a:pt x="14" y="65"/>
                      <a:pt x="14" y="65"/>
                    </a:cubicBezTo>
                    <a:cubicBezTo>
                      <a:pt x="14" y="63"/>
                      <a:pt x="14" y="63"/>
                      <a:pt x="14" y="63"/>
                    </a:cubicBezTo>
                    <a:cubicBezTo>
                      <a:pt x="14" y="63"/>
                      <a:pt x="17" y="61"/>
                      <a:pt x="17" y="60"/>
                    </a:cubicBezTo>
                    <a:cubicBezTo>
                      <a:pt x="17" y="59"/>
                      <a:pt x="17" y="58"/>
                      <a:pt x="17" y="58"/>
                    </a:cubicBezTo>
                    <a:cubicBezTo>
                      <a:pt x="17" y="58"/>
                      <a:pt x="17" y="57"/>
                      <a:pt x="16" y="57"/>
                    </a:cubicBezTo>
                    <a:cubicBezTo>
                      <a:pt x="14" y="57"/>
                      <a:pt x="11" y="57"/>
                      <a:pt x="11" y="57"/>
                    </a:cubicBezTo>
                    <a:cubicBezTo>
                      <a:pt x="11" y="19"/>
                      <a:pt x="11" y="19"/>
                      <a:pt x="11" y="19"/>
                    </a:cubicBezTo>
                    <a:cubicBezTo>
                      <a:pt x="12" y="14"/>
                      <a:pt x="12" y="14"/>
                      <a:pt x="12" y="14"/>
                    </a:cubicBezTo>
                    <a:cubicBezTo>
                      <a:pt x="12" y="8"/>
                      <a:pt x="12" y="8"/>
                      <a:pt x="12" y="8"/>
                    </a:cubicBezTo>
                    <a:cubicBezTo>
                      <a:pt x="10" y="0"/>
                      <a:pt x="10" y="0"/>
                      <a:pt x="10" y="0"/>
                    </a:cubicBezTo>
                    <a:lnTo>
                      <a:pt x="8"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latin typeface="ＭＳ Ｐゴシック"/>
                  <a:ea typeface="ＭＳ Ｐゴシック"/>
                  <a:cs typeface="ＭＳ Ｐゴシック"/>
                </a:endParaRPr>
              </a:p>
            </p:txBody>
          </p:sp>
        </p:grpSp>
      </p:grpSp>
      <p:sp>
        <p:nvSpPr>
          <p:cNvPr id="17" name="TextBox 16"/>
          <p:cNvSpPr txBox="1"/>
          <p:nvPr/>
        </p:nvSpPr>
        <p:spPr>
          <a:xfrm>
            <a:off x="2476658" y="3816790"/>
            <a:ext cx="6602130" cy="1073355"/>
          </a:xfrm>
          <a:prstGeom prst="rect">
            <a:avLst/>
          </a:prstGeom>
          <a:noFill/>
        </p:spPr>
        <p:txBody>
          <a:bodyPr wrap="square" lIns="91424" tIns="45712" rIns="91424" bIns="45712" rtlCol="0">
            <a:spAutoFit/>
          </a:bodyPr>
          <a:lstStyle/>
          <a:p>
            <a:pPr algn="ctr"/>
            <a:r>
              <a:rPr lang="ja-JP" altLang="en-US" dirty="0" smtClean="0">
                <a:solidFill>
                  <a:schemeClr val="bg1"/>
                </a:solidFill>
                <a:latin typeface="ＭＳ Ｐゴシック"/>
                <a:ea typeface="ＭＳ Ｐゴシック"/>
                <a:cs typeface="ＭＳ Ｐゴシック"/>
              </a:rPr>
              <a:t>キーとなるメトリックスを使ってネットワークの資源の</a:t>
            </a:r>
            <a:endParaRPr lang="en-US" altLang="ja-JP" dirty="0" smtClean="0">
              <a:solidFill>
                <a:schemeClr val="bg1"/>
              </a:solidFill>
              <a:latin typeface="ＭＳ Ｐゴシック"/>
              <a:ea typeface="ＭＳ Ｐゴシック"/>
              <a:cs typeface="ＭＳ Ｐゴシック"/>
            </a:endParaRPr>
          </a:p>
          <a:p>
            <a:pPr algn="ctr"/>
            <a:r>
              <a:rPr lang="ja-JP" altLang="en-US" sz="2775" b="1" dirty="0">
                <a:solidFill>
                  <a:srgbClr val="FFFF00"/>
                </a:solidFill>
                <a:latin typeface="ＭＳ Ｐゴシック"/>
                <a:ea typeface="ＭＳ Ｐゴシック"/>
                <a:cs typeface="ＭＳ Ｐゴシック"/>
              </a:rPr>
              <a:t>健康状態監視</a:t>
            </a:r>
            <a:r>
              <a:rPr lang="en-US" sz="2025" b="1" dirty="0">
                <a:solidFill>
                  <a:srgbClr val="FFFF00"/>
                </a:solidFill>
                <a:latin typeface="ＭＳ Ｐゴシック"/>
                <a:ea typeface="ＭＳ Ｐゴシック"/>
                <a:cs typeface="ＭＳ Ｐゴシック"/>
              </a:rPr>
              <a:t> </a:t>
            </a:r>
            <a:r>
              <a:rPr lang="ja-JP" altLang="en-US" dirty="0" smtClean="0">
                <a:solidFill>
                  <a:schemeClr val="bg1"/>
                </a:solidFill>
                <a:latin typeface="ＭＳ Ｐゴシック"/>
                <a:ea typeface="ＭＳ Ｐゴシック"/>
                <a:cs typeface="ＭＳ Ｐゴシック"/>
              </a:rPr>
              <a:t>を行い</a:t>
            </a:r>
            <a:r>
              <a:rPr lang="en-US" sz="2775" dirty="0">
                <a:solidFill>
                  <a:srgbClr val="FFFF00"/>
                </a:solidFill>
                <a:latin typeface="ＭＳ Ｐゴシック"/>
                <a:ea typeface="ＭＳ Ｐゴシック"/>
                <a:cs typeface="ＭＳ Ｐゴシック"/>
              </a:rPr>
              <a:t>“</a:t>
            </a:r>
            <a:r>
              <a:rPr lang="ja-JP" altLang="en-US" sz="2775" dirty="0">
                <a:solidFill>
                  <a:srgbClr val="FFFF00"/>
                </a:solidFill>
                <a:latin typeface="ＭＳ Ｐゴシック"/>
                <a:ea typeface="ＭＳ Ｐゴシック"/>
                <a:cs typeface="ＭＳ Ｐゴシック"/>
              </a:rPr>
              <a:t>クリックして問題解決</a:t>
            </a:r>
            <a:r>
              <a:rPr lang="en-US" sz="2775" dirty="0">
                <a:solidFill>
                  <a:srgbClr val="FFFF00"/>
                </a:solidFill>
                <a:latin typeface="ＭＳ Ｐゴシック"/>
                <a:ea typeface="ＭＳ Ｐゴシック"/>
                <a:cs typeface="ＭＳ Ｐゴシック"/>
              </a:rPr>
              <a:t>” </a:t>
            </a:r>
            <a:r>
              <a:rPr lang="ja-JP" altLang="en-US" dirty="0" smtClean="0">
                <a:solidFill>
                  <a:schemeClr val="bg1"/>
                </a:solidFill>
                <a:latin typeface="ＭＳ Ｐゴシック"/>
                <a:ea typeface="ＭＳ Ｐゴシック"/>
                <a:cs typeface="ＭＳ Ｐゴシック"/>
              </a:rPr>
              <a:t>出来るようなインテリジェンス</a:t>
            </a:r>
            <a:r>
              <a:rPr lang="en-US" dirty="0" smtClean="0">
                <a:solidFill>
                  <a:schemeClr val="bg1"/>
                </a:solidFill>
                <a:latin typeface="ＭＳ Ｐゴシック"/>
                <a:ea typeface="ＭＳ Ｐゴシック"/>
                <a:cs typeface="ＭＳ Ｐゴシック"/>
              </a:rPr>
              <a:t>…</a:t>
            </a:r>
            <a:endParaRPr lang="en-US" dirty="0">
              <a:solidFill>
                <a:schemeClr val="bg1"/>
              </a:solidFill>
              <a:latin typeface="ＭＳ Ｐゴシック"/>
              <a:ea typeface="ＭＳ Ｐゴシック"/>
              <a:cs typeface="ＭＳ Ｐゴシック"/>
            </a:endParaRPr>
          </a:p>
        </p:txBody>
      </p:sp>
      <p:sp>
        <p:nvSpPr>
          <p:cNvPr id="18" name="テキスト ボックス 17"/>
          <p:cNvSpPr txBox="1"/>
          <p:nvPr/>
        </p:nvSpPr>
        <p:spPr>
          <a:xfrm>
            <a:off x="618229" y="203526"/>
            <a:ext cx="3271766" cy="854080"/>
          </a:xfrm>
          <a:prstGeom prst="rect">
            <a:avLst/>
          </a:prstGeom>
          <a:noFill/>
        </p:spPr>
        <p:txBody>
          <a:bodyPr wrap="square" rtlCol="0">
            <a:spAutoFit/>
          </a:bodyPr>
          <a:lstStyle/>
          <a:p>
            <a:r>
              <a:rPr kumimoji="1" lang="ja-JP" altLang="en-US" sz="4950" dirty="0">
                <a:solidFill>
                  <a:schemeClr val="bg1"/>
                </a:solidFill>
              </a:rPr>
              <a:t>事後対応</a:t>
            </a:r>
            <a:endParaRPr kumimoji="1" lang="en-US" altLang="ja-JP" sz="4950" dirty="0">
              <a:solidFill>
                <a:schemeClr val="bg1"/>
              </a:solidFill>
            </a:endParaRPr>
          </a:p>
        </p:txBody>
      </p:sp>
      <p:sp>
        <p:nvSpPr>
          <p:cNvPr id="19" name="右矢印 18"/>
          <p:cNvSpPr/>
          <p:nvPr/>
        </p:nvSpPr>
        <p:spPr>
          <a:xfrm rot="5400000">
            <a:off x="1573702" y="1271036"/>
            <a:ext cx="850811" cy="686863"/>
          </a:xfrm>
          <a:prstGeom prst="rightArrow">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endParaRPr kumimoji="1" lang="ja-JP" altLang="en-US" sz="2100"/>
          </a:p>
        </p:txBody>
      </p:sp>
      <p:sp>
        <p:nvSpPr>
          <p:cNvPr id="20" name="テキスト ボックス 19"/>
          <p:cNvSpPr txBox="1"/>
          <p:nvPr/>
        </p:nvSpPr>
        <p:spPr>
          <a:xfrm>
            <a:off x="-288540" y="2103475"/>
            <a:ext cx="4884830" cy="854080"/>
          </a:xfrm>
          <a:prstGeom prst="rect">
            <a:avLst/>
          </a:prstGeom>
          <a:noFill/>
        </p:spPr>
        <p:txBody>
          <a:bodyPr wrap="square" rtlCol="0">
            <a:spAutoFit/>
          </a:bodyPr>
          <a:lstStyle/>
          <a:p>
            <a:pPr algn="ctr"/>
            <a:r>
              <a:rPr kumimoji="1" lang="ja-JP" altLang="en-US" sz="4950" dirty="0">
                <a:solidFill>
                  <a:schemeClr val="bg1"/>
                </a:solidFill>
              </a:rPr>
              <a:t>能動的な対応</a:t>
            </a:r>
            <a:endParaRPr kumimoji="1" lang="en-US" altLang="ja-JP" sz="4500" dirty="0">
              <a:solidFill>
                <a:schemeClr val="bg1"/>
              </a:solidFill>
            </a:endParaRPr>
          </a:p>
        </p:txBody>
      </p:sp>
      <p:sp>
        <p:nvSpPr>
          <p:cNvPr id="40" name="Rectangle 129"/>
          <p:cNvSpPr>
            <a:spLocks noChangeArrowheads="1"/>
          </p:cNvSpPr>
          <p:nvPr/>
        </p:nvSpPr>
        <p:spPr bwMode="auto">
          <a:xfrm>
            <a:off x="6960759" y="610731"/>
            <a:ext cx="1715698" cy="396905"/>
          </a:xfrm>
          <a:prstGeom prst="rect">
            <a:avLst/>
          </a:prstGeom>
          <a:noFill/>
          <a:ln w="12700" algn="ctr">
            <a:noFill/>
            <a:round/>
            <a:headEnd/>
            <a:tailEnd/>
          </a:ln>
          <a:effectLst/>
          <a:scene3d>
            <a:camera prst="orthographicFront"/>
            <a:lightRig rig="brightRoom" dir="t"/>
          </a:scene3d>
          <a:sp3d prstMaterial="metal">
            <a:bevelB w="38100" h="38100" prst="softRound"/>
          </a:sp3d>
        </p:spPr>
        <p:txBody>
          <a:bodyPr wrap="square" lIns="102776" tIns="68517" rIns="68517" bIns="68517" anchor="ctr" anchorCtr="0">
            <a:spAutoFit/>
          </a:bodyPr>
          <a:lstStyle/>
          <a:p>
            <a:pPr defTabSz="342743">
              <a:lnSpc>
                <a:spcPct val="80000"/>
              </a:lnSpc>
            </a:pPr>
            <a:r>
              <a:rPr lang="ja-JP" altLang="en-US" sz="2100" dirty="0">
                <a:solidFill>
                  <a:srgbClr val="FF0000"/>
                </a:solidFill>
                <a:latin typeface="Arial"/>
              </a:rPr>
              <a:t>アクション</a:t>
            </a:r>
            <a:endParaRPr lang="en-US" sz="1050" dirty="0">
              <a:solidFill>
                <a:srgbClr val="FF0000"/>
              </a:solidFill>
              <a:latin typeface="Arial"/>
            </a:endParaRPr>
          </a:p>
        </p:txBody>
      </p:sp>
      <p:sp>
        <p:nvSpPr>
          <p:cNvPr id="44" name="Rectangle 124"/>
          <p:cNvSpPr>
            <a:spLocks noChangeArrowheads="1"/>
          </p:cNvSpPr>
          <p:nvPr/>
        </p:nvSpPr>
        <p:spPr bwMode="auto">
          <a:xfrm>
            <a:off x="7380312" y="1443551"/>
            <a:ext cx="1508760" cy="359971"/>
          </a:xfrm>
          <a:prstGeom prst="rect">
            <a:avLst/>
          </a:prstGeom>
          <a:noFill/>
          <a:ln w="12700" algn="ctr">
            <a:noFill/>
            <a:round/>
            <a:headEnd/>
            <a:tailEnd/>
          </a:ln>
          <a:effectLst/>
          <a:scene3d>
            <a:camera prst="orthographicFront"/>
            <a:lightRig rig="brightRoom" dir="t"/>
          </a:scene3d>
          <a:sp3d prstMaterial="metal">
            <a:bevelB w="38100" h="38100" prst="softRound"/>
          </a:sp3d>
        </p:spPr>
        <p:txBody>
          <a:bodyPr wrap="square" lIns="102776" tIns="68517" rIns="68517" bIns="68517" anchor="ctr" anchorCtr="0">
            <a:spAutoFit/>
          </a:bodyPr>
          <a:lstStyle/>
          <a:p>
            <a:pPr defTabSz="342743">
              <a:lnSpc>
                <a:spcPct val="80000"/>
              </a:lnSpc>
            </a:pPr>
            <a:r>
              <a:rPr lang="ja-JP" altLang="en-US" dirty="0" smtClean="0">
                <a:solidFill>
                  <a:schemeClr val="bg1"/>
                </a:solidFill>
                <a:latin typeface="Arial"/>
                <a:ea typeface="ＭＳ Ｐゴシック" pitchFamily="34" charset="-128"/>
              </a:rPr>
              <a:t>知見、洞察</a:t>
            </a:r>
            <a:endParaRPr lang="en-US" dirty="0">
              <a:solidFill>
                <a:schemeClr val="bg1"/>
              </a:solidFill>
              <a:latin typeface="Arial"/>
              <a:ea typeface="ＭＳ Ｐゴシック" pitchFamily="34" charset="-128"/>
              <a:cs typeface="+mn-cs"/>
            </a:endParaRPr>
          </a:p>
        </p:txBody>
      </p:sp>
      <p:sp>
        <p:nvSpPr>
          <p:cNvPr id="49" name="Rectangle 118"/>
          <p:cNvSpPr>
            <a:spLocks noChangeArrowheads="1"/>
          </p:cNvSpPr>
          <p:nvPr/>
        </p:nvSpPr>
        <p:spPr bwMode="auto">
          <a:xfrm>
            <a:off x="7781391" y="2214376"/>
            <a:ext cx="1219200" cy="359971"/>
          </a:xfrm>
          <a:prstGeom prst="rect">
            <a:avLst/>
          </a:prstGeom>
          <a:noFill/>
          <a:ln w="12700" algn="ctr">
            <a:noFill/>
            <a:round/>
            <a:headEnd/>
            <a:tailEnd/>
          </a:ln>
          <a:effectLst/>
          <a:scene3d>
            <a:camera prst="orthographicFront"/>
            <a:lightRig rig="brightRoom" dir="t"/>
          </a:scene3d>
          <a:sp3d prstMaterial="metal">
            <a:bevelB w="38100" h="38100" prst="softRound"/>
          </a:sp3d>
        </p:spPr>
        <p:txBody>
          <a:bodyPr wrap="square" lIns="102776" tIns="68517" rIns="68517" bIns="68517" anchor="ctr" anchorCtr="0">
            <a:spAutoFit/>
          </a:bodyPr>
          <a:lstStyle/>
          <a:p>
            <a:pPr defTabSz="342743">
              <a:lnSpc>
                <a:spcPct val="80000"/>
              </a:lnSpc>
            </a:pPr>
            <a:r>
              <a:rPr lang="ja-JP" altLang="en-US" dirty="0" smtClean="0">
                <a:solidFill>
                  <a:schemeClr val="bg1"/>
                </a:solidFill>
                <a:latin typeface="Arial"/>
                <a:ea typeface="ＭＳ Ｐゴシック" pitchFamily="34" charset="-128"/>
              </a:rPr>
              <a:t>情報</a:t>
            </a:r>
            <a:endParaRPr lang="en-US" dirty="0">
              <a:solidFill>
                <a:schemeClr val="bg1"/>
              </a:solidFill>
              <a:latin typeface="Arial"/>
              <a:ea typeface="ＭＳ Ｐゴシック" pitchFamily="34" charset="-128"/>
              <a:cs typeface="+mn-cs"/>
            </a:endParaRPr>
          </a:p>
        </p:txBody>
      </p:sp>
      <p:sp>
        <p:nvSpPr>
          <p:cNvPr id="55" name="Rectangle 116"/>
          <p:cNvSpPr>
            <a:spLocks noChangeArrowheads="1"/>
          </p:cNvSpPr>
          <p:nvPr/>
        </p:nvSpPr>
        <p:spPr bwMode="auto">
          <a:xfrm>
            <a:off x="8083775" y="2892730"/>
            <a:ext cx="952174" cy="359971"/>
          </a:xfrm>
          <a:prstGeom prst="rect">
            <a:avLst/>
          </a:prstGeom>
          <a:noFill/>
          <a:ln w="12700" algn="ctr">
            <a:noFill/>
            <a:round/>
            <a:headEnd/>
            <a:tailEnd/>
          </a:ln>
          <a:effectLst/>
          <a:scene3d>
            <a:camera prst="orthographicFront"/>
            <a:lightRig rig="brightRoom" dir="t"/>
          </a:scene3d>
          <a:sp3d prstMaterial="metal">
            <a:bevelB w="38100" h="38100" prst="softRound"/>
          </a:sp3d>
        </p:spPr>
        <p:txBody>
          <a:bodyPr wrap="square" lIns="102776" tIns="68517" rIns="68517" bIns="68517" anchor="ctr" anchorCtr="0">
            <a:spAutoFit/>
          </a:bodyPr>
          <a:lstStyle/>
          <a:p>
            <a:pPr defTabSz="342743">
              <a:lnSpc>
                <a:spcPct val="80000"/>
              </a:lnSpc>
            </a:pPr>
            <a:r>
              <a:rPr lang="ja-JP" altLang="en-US" dirty="0" smtClean="0">
                <a:solidFill>
                  <a:schemeClr val="bg1"/>
                </a:solidFill>
                <a:latin typeface="Arial"/>
                <a:ea typeface="ＭＳ Ｐゴシック" pitchFamily="34" charset="-128"/>
              </a:rPr>
              <a:t>データ</a:t>
            </a:r>
            <a:endParaRPr lang="en-US" dirty="0">
              <a:solidFill>
                <a:schemeClr val="bg1"/>
              </a:solidFill>
              <a:latin typeface="Arial"/>
              <a:ea typeface="ＭＳ Ｐゴシック" pitchFamily="34" charset="-128"/>
              <a:cs typeface="+mn-cs"/>
            </a:endParaRPr>
          </a:p>
        </p:txBody>
      </p:sp>
      <p:pic>
        <p:nvPicPr>
          <p:cNvPr id="73" name="図 72"/>
          <p:cNvPicPr>
            <a:picLocks noChangeAspect="1"/>
          </p:cNvPicPr>
          <p:nvPr/>
        </p:nvPicPr>
        <p:blipFill>
          <a:blip r:embed="rId3"/>
          <a:stretch>
            <a:fillRect/>
          </a:stretch>
        </p:blipFill>
        <p:spPr>
          <a:xfrm>
            <a:off x="4740422" y="443479"/>
            <a:ext cx="3565828" cy="3098874"/>
          </a:xfrm>
          <a:prstGeom prst="rect">
            <a:avLst/>
          </a:prstGeom>
        </p:spPr>
      </p:pic>
      <p:grpSp>
        <p:nvGrpSpPr>
          <p:cNvPr id="2" name="図形グループ 1"/>
          <p:cNvGrpSpPr/>
          <p:nvPr/>
        </p:nvGrpSpPr>
        <p:grpSpPr>
          <a:xfrm>
            <a:off x="4572001" y="627416"/>
            <a:ext cx="1552197" cy="2735802"/>
            <a:chOff x="6094413" y="836555"/>
            <a:chExt cx="2069596" cy="3647736"/>
          </a:xfrm>
        </p:grpSpPr>
        <p:cxnSp>
          <p:nvCxnSpPr>
            <p:cNvPr id="75" name="直線矢印コネクタ 74"/>
            <p:cNvCxnSpPr/>
            <p:nvPr/>
          </p:nvCxnSpPr>
          <p:spPr>
            <a:xfrm flipV="1">
              <a:off x="6094413" y="871532"/>
              <a:ext cx="2069596" cy="3612759"/>
            </a:xfrm>
            <a:prstGeom prst="straightConnector1">
              <a:avLst/>
            </a:prstGeom>
            <a:ln w="571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Rectangle 116"/>
            <p:cNvSpPr>
              <a:spLocks noChangeArrowheads="1"/>
            </p:cNvSpPr>
            <p:nvPr/>
          </p:nvSpPr>
          <p:spPr bwMode="auto">
            <a:xfrm rot="17991010">
              <a:off x="5575576" y="2012136"/>
              <a:ext cx="2831124" cy="479961"/>
            </a:xfrm>
            <a:prstGeom prst="rect">
              <a:avLst/>
            </a:prstGeom>
            <a:noFill/>
            <a:ln w="12700" algn="ctr">
              <a:noFill/>
              <a:round/>
              <a:headEnd/>
              <a:tailEnd/>
            </a:ln>
            <a:effectLst/>
            <a:scene3d>
              <a:camera prst="orthographicFront"/>
              <a:lightRig rig="brightRoom" dir="t"/>
            </a:scene3d>
            <a:sp3d prstMaterial="metal">
              <a:bevelB w="38100" h="38100" prst="softRound"/>
            </a:sp3d>
          </p:spPr>
          <p:txBody>
            <a:bodyPr wrap="square" lIns="102776" tIns="68517" rIns="68517" bIns="68517" anchor="ctr" anchorCtr="0">
              <a:spAutoFit/>
            </a:bodyPr>
            <a:lstStyle/>
            <a:p>
              <a:pPr defTabSz="342743">
                <a:lnSpc>
                  <a:spcPct val="80000"/>
                </a:lnSpc>
              </a:pPr>
              <a:r>
                <a:rPr lang="ja-JP" altLang="en-US" smtClean="0">
                  <a:solidFill>
                    <a:schemeClr val="bg1"/>
                  </a:solidFill>
                  <a:latin typeface="Arial"/>
                  <a:ea typeface="ＭＳ Ｐゴシック" pitchFamily="34" charset="-128"/>
                </a:rPr>
                <a:t>ビジネス上のメリット</a:t>
              </a:r>
              <a:endParaRPr lang="en-US" dirty="0">
                <a:solidFill>
                  <a:schemeClr val="bg1"/>
                </a:solidFill>
                <a:latin typeface="Arial"/>
                <a:ea typeface="ＭＳ Ｐゴシック" pitchFamily="34" charset="-128"/>
                <a:cs typeface="+mn-cs"/>
              </a:endParaRPr>
            </a:p>
          </p:txBody>
        </p:sp>
      </p:grpSp>
    </p:spTree>
    <p:extLst>
      <p:ext uri="{BB962C8B-B14F-4D97-AF65-F5344CB8AC3E}">
        <p14:creationId xmlns:p14="http://schemas.microsoft.com/office/powerpoint/2010/main" val="13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5" presetClass="entr" presetSubtype="10" fill="hold"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checkerboard(across)">
                                      <p:cBhvr>
                                        <p:cTn id="18" dur="1000"/>
                                        <p:tgtEl>
                                          <p:spTgt spid="73"/>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40" grpId="0"/>
      <p:bldP spid="44" grpId="0"/>
      <p:bldP spid="49"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166066" y="2722896"/>
            <a:ext cx="3419728" cy="1954441"/>
          </a:xfrm>
          <a:prstGeom prst="rect">
            <a:avLst/>
          </a:prstGeom>
        </p:spPr>
      </p:pic>
      <p:pic>
        <p:nvPicPr>
          <p:cNvPr id="3" name="図 2"/>
          <p:cNvPicPr>
            <a:picLocks noChangeAspect="1"/>
          </p:cNvPicPr>
          <p:nvPr/>
        </p:nvPicPr>
        <p:blipFill>
          <a:blip r:embed="rId3"/>
          <a:stretch>
            <a:fillRect/>
          </a:stretch>
        </p:blipFill>
        <p:spPr>
          <a:xfrm>
            <a:off x="4031940" y="681540"/>
            <a:ext cx="3419728" cy="2390061"/>
          </a:xfrm>
          <a:prstGeom prst="rect">
            <a:avLst/>
          </a:prstGeom>
        </p:spPr>
      </p:pic>
      <p:pic>
        <p:nvPicPr>
          <p:cNvPr id="4" name="図 3"/>
          <p:cNvPicPr>
            <a:picLocks noChangeAspect="1"/>
          </p:cNvPicPr>
          <p:nvPr/>
        </p:nvPicPr>
        <p:blipFill>
          <a:blip r:embed="rId4"/>
          <a:stretch>
            <a:fillRect/>
          </a:stretch>
        </p:blipFill>
        <p:spPr>
          <a:xfrm>
            <a:off x="1223628" y="2722896"/>
            <a:ext cx="3186354" cy="2014480"/>
          </a:xfrm>
          <a:prstGeom prst="rect">
            <a:avLst/>
          </a:prstGeom>
        </p:spPr>
      </p:pic>
      <p:pic>
        <p:nvPicPr>
          <p:cNvPr id="5" name="図 4"/>
          <p:cNvPicPr>
            <a:picLocks noChangeAspect="1"/>
          </p:cNvPicPr>
          <p:nvPr/>
        </p:nvPicPr>
        <p:blipFill>
          <a:blip r:embed="rId5"/>
          <a:stretch>
            <a:fillRect/>
          </a:stretch>
        </p:blipFill>
        <p:spPr>
          <a:xfrm>
            <a:off x="467544" y="681540"/>
            <a:ext cx="3130012" cy="2278940"/>
          </a:xfrm>
          <a:prstGeom prst="rect">
            <a:avLst/>
          </a:prstGeom>
        </p:spPr>
      </p:pic>
      <p:sp>
        <p:nvSpPr>
          <p:cNvPr id="6" name="テキスト ボックス 5"/>
          <p:cNvSpPr txBox="1"/>
          <p:nvPr/>
        </p:nvSpPr>
        <p:spPr>
          <a:xfrm>
            <a:off x="249699" y="266042"/>
            <a:ext cx="5616624" cy="461665"/>
          </a:xfrm>
          <a:prstGeom prst="rect">
            <a:avLst/>
          </a:prstGeom>
          <a:noFill/>
        </p:spPr>
        <p:txBody>
          <a:bodyPr wrap="square" rtlCol="0">
            <a:spAutoFit/>
          </a:bodyPr>
          <a:lstStyle/>
          <a:p>
            <a:r>
              <a:rPr kumimoji="1" lang="en-US" altLang="ja-JP" sz="2400" dirty="0"/>
              <a:t>Meraki SDN Dashboard</a:t>
            </a:r>
            <a:endParaRPr kumimoji="1" lang="ja-JP" altLang="en-US" sz="2400" dirty="0"/>
          </a:p>
        </p:txBody>
      </p:sp>
    </p:spTree>
    <p:extLst>
      <p:ext uri="{BB962C8B-B14F-4D97-AF65-F5344CB8AC3E}">
        <p14:creationId xmlns:p14="http://schemas.microsoft.com/office/powerpoint/2010/main" val="276420664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345488" cy="731837"/>
          </a:xfrm>
        </p:spPr>
        <p:txBody>
          <a:bodyPr/>
          <a:lstStyle/>
          <a:p>
            <a:r>
              <a:rPr kumimoji="1" lang="en-US" altLang="ja-JP" dirty="0">
                <a:solidFill>
                  <a:schemeClr val="bg1"/>
                </a:solidFill>
                <a:ea typeface="+mj-ea"/>
                <a:cs typeface="Meiryo" charset="-128"/>
              </a:rPr>
              <a:t>DNA Center</a:t>
            </a:r>
            <a:r>
              <a:rPr kumimoji="1" lang="ja-JP" altLang="en-US" dirty="0">
                <a:solidFill>
                  <a:schemeClr val="bg1"/>
                </a:solidFill>
                <a:ea typeface="+mj-ea"/>
                <a:cs typeface="Meiryo" charset="-128"/>
              </a:rPr>
              <a:t>を中心とした</a:t>
            </a:r>
            <a:r>
              <a:rPr kumimoji="1" lang="en-US" altLang="ja-JP" dirty="0">
                <a:solidFill>
                  <a:schemeClr val="bg1"/>
                </a:solidFill>
                <a:ea typeface="+mj-ea"/>
                <a:cs typeface="Meiryo" charset="-128"/>
              </a:rPr>
              <a:t>DNA</a:t>
            </a:r>
            <a:r>
              <a:rPr kumimoji="1" lang="ja-JP" altLang="en-US" dirty="0">
                <a:solidFill>
                  <a:schemeClr val="bg1"/>
                </a:solidFill>
                <a:ea typeface="+mj-ea"/>
                <a:cs typeface="Meiryo" charset="-128"/>
              </a:rPr>
              <a:t>のポートフォリオ</a:t>
            </a:r>
            <a:endParaRPr kumimoji="1" lang="en-US" altLang="ja-JP" dirty="0">
              <a:solidFill>
                <a:schemeClr val="bg1"/>
              </a:solidFill>
              <a:ea typeface="+mj-ea"/>
              <a:cs typeface="Meiryo" charset="-128"/>
            </a:endParaRPr>
          </a:p>
        </p:txBody>
      </p:sp>
      <p:sp>
        <p:nvSpPr>
          <p:cNvPr id="219" name="Rounded Rectangle 16">
            <a:extLst>
              <a:ext uri="{FF2B5EF4-FFF2-40B4-BE49-F238E27FC236}">
                <a16:creationId xmlns:a16="http://schemas.microsoft.com/office/drawing/2014/main" id="{DD0806F2-00D9-4DBC-8C5C-9C856A0ABF4B}"/>
              </a:ext>
            </a:extLst>
          </p:cNvPr>
          <p:cNvSpPr/>
          <p:nvPr/>
        </p:nvSpPr>
        <p:spPr>
          <a:xfrm>
            <a:off x="559585" y="979929"/>
            <a:ext cx="8057503" cy="2779754"/>
          </a:xfrm>
          <a:prstGeom prst="roundRect">
            <a:avLst>
              <a:gd name="adj" fmla="val 0"/>
            </a:avLst>
          </a:prstGeom>
          <a:solidFill>
            <a:srgbClr val="FFFFFF"/>
          </a:solidFill>
          <a:ln w="6350" cap="flat" cmpd="sng" algn="ctr">
            <a:solidFill>
              <a:srgbClr val="515150"/>
            </a:solidFill>
            <a:prstDash val="sysDot"/>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cxnSp>
        <p:nvCxnSpPr>
          <p:cNvPr id="220" name="Straight Connector 79">
            <a:extLst>
              <a:ext uri="{FF2B5EF4-FFF2-40B4-BE49-F238E27FC236}">
                <a16:creationId xmlns:a16="http://schemas.microsoft.com/office/drawing/2014/main" id="{D80BBD41-CD01-43B0-A3E1-652306FD511F}"/>
              </a:ext>
            </a:extLst>
          </p:cNvPr>
          <p:cNvCxnSpPr/>
          <p:nvPr/>
        </p:nvCxnSpPr>
        <p:spPr>
          <a:xfrm flipH="1">
            <a:off x="4543443" y="3802268"/>
            <a:ext cx="1" cy="165508"/>
          </a:xfrm>
          <a:prstGeom prst="line">
            <a:avLst/>
          </a:prstGeom>
          <a:noFill/>
          <a:ln w="12700" cap="flat" cmpd="sng" algn="ctr">
            <a:solidFill>
              <a:srgbClr val="000000"/>
            </a:solidFill>
            <a:prstDash val="solid"/>
          </a:ln>
          <a:effectLst/>
        </p:spPr>
      </p:cxnSp>
      <p:sp>
        <p:nvSpPr>
          <p:cNvPr id="221" name="Rounded Rectangle 16">
            <a:extLst>
              <a:ext uri="{FF2B5EF4-FFF2-40B4-BE49-F238E27FC236}">
                <a16:creationId xmlns:a16="http://schemas.microsoft.com/office/drawing/2014/main" id="{5E6AD370-CBC8-4C9A-9F72-8F7872AD0B86}"/>
              </a:ext>
            </a:extLst>
          </p:cNvPr>
          <p:cNvSpPr/>
          <p:nvPr/>
        </p:nvSpPr>
        <p:spPr>
          <a:xfrm>
            <a:off x="559585" y="4031366"/>
            <a:ext cx="8087152" cy="594968"/>
          </a:xfrm>
          <a:prstGeom prst="roundRect">
            <a:avLst>
              <a:gd name="adj" fmla="val 5556"/>
            </a:avLst>
          </a:prstGeom>
          <a:solidFill>
            <a:srgbClr val="FFFFFF"/>
          </a:solidFill>
          <a:ln w="6350" cap="flat" cmpd="sng" algn="ctr">
            <a:solidFill>
              <a:srgbClr val="515150"/>
            </a:solidFill>
            <a:prstDash val="sysDot"/>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grpSp>
        <p:nvGrpSpPr>
          <p:cNvPr id="222" name="Group 3">
            <a:extLst>
              <a:ext uri="{FF2B5EF4-FFF2-40B4-BE49-F238E27FC236}">
                <a16:creationId xmlns:a16="http://schemas.microsoft.com/office/drawing/2014/main" id="{48ADE0F2-9E58-46CE-A77C-01FA946E68B9}"/>
              </a:ext>
            </a:extLst>
          </p:cNvPr>
          <p:cNvGrpSpPr/>
          <p:nvPr/>
        </p:nvGrpSpPr>
        <p:grpSpPr>
          <a:xfrm>
            <a:off x="3290347" y="1343223"/>
            <a:ext cx="2459800" cy="1474735"/>
            <a:chOff x="707708" y="2870711"/>
            <a:chExt cx="3687977" cy="2076331"/>
          </a:xfrm>
        </p:grpSpPr>
        <p:pic>
          <p:nvPicPr>
            <p:cNvPr id="223" name="Picture 1">
              <a:extLst>
                <a:ext uri="{FF2B5EF4-FFF2-40B4-BE49-F238E27FC236}">
                  <a16:creationId xmlns:a16="http://schemas.microsoft.com/office/drawing/2014/main" id="{CE00378F-02F0-4694-B2F7-7F2F2DF19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08" y="2870711"/>
              <a:ext cx="3687977" cy="2076331"/>
            </a:xfrm>
            <a:prstGeom prst="rect">
              <a:avLst/>
            </a:prstGeom>
          </p:spPr>
        </p:pic>
        <p:pic>
          <p:nvPicPr>
            <p:cNvPr id="224" name="Picture 2">
              <a:extLst>
                <a:ext uri="{FF2B5EF4-FFF2-40B4-BE49-F238E27FC236}">
                  <a16:creationId xmlns:a16="http://schemas.microsoft.com/office/drawing/2014/main" id="{21116E40-8D23-4675-88B6-4EB0F5B37F78}"/>
                </a:ext>
              </a:extLst>
            </p:cNvPr>
            <p:cNvPicPr/>
            <p:nvPr/>
          </p:nvPicPr>
          <p:blipFill>
            <a:blip r:embed="rId4" cstate="screen">
              <a:extLst>
                <a:ext uri="{28A0092B-C50C-407E-A947-70E740481C1C}">
                  <a14:useLocalDpi xmlns:a14="http://schemas.microsoft.com/office/drawing/2010/main"/>
                </a:ext>
              </a:extLst>
            </a:blip>
            <a:stretch>
              <a:fillRect/>
            </a:stretch>
          </p:blipFill>
          <p:spPr>
            <a:xfrm>
              <a:off x="1458981" y="3143250"/>
              <a:ext cx="2186853" cy="1366626"/>
            </a:xfrm>
            <a:prstGeom prst="rect">
              <a:avLst/>
            </a:prstGeom>
          </p:spPr>
        </p:pic>
      </p:grpSp>
      <p:sp>
        <p:nvSpPr>
          <p:cNvPr id="225" name="TextBox 4">
            <a:extLst>
              <a:ext uri="{FF2B5EF4-FFF2-40B4-BE49-F238E27FC236}">
                <a16:creationId xmlns:a16="http://schemas.microsoft.com/office/drawing/2014/main" id="{21D59A28-767D-4115-B143-6FDD474E92C9}"/>
              </a:ext>
            </a:extLst>
          </p:cNvPr>
          <p:cNvSpPr txBox="1"/>
          <p:nvPr/>
        </p:nvSpPr>
        <p:spPr>
          <a:xfrm>
            <a:off x="3697404" y="888278"/>
            <a:ext cx="1541915" cy="646305"/>
          </a:xfrm>
          <a:prstGeom prst="rect">
            <a:avLst/>
          </a:prstGeom>
          <a:noFill/>
        </p:spPr>
        <p:txBody>
          <a:bodyPr wrap="square" lIns="91415" tIns="45707" rIns="91415" bIns="45707" rtlCol="0">
            <a:spAutoFit/>
          </a:bodyPr>
          <a:lstStyle/>
          <a:p>
            <a:pPr algn="ctr" defTabSz="457086"/>
            <a:r>
              <a:rPr lang="en-US" altLang="ja-JP" b="1" dirty="0">
                <a:solidFill>
                  <a:srgbClr val="0432FF"/>
                </a:solidFill>
                <a:latin typeface="+mn-lt"/>
                <a:ea typeface="+mn-ea"/>
                <a:cs typeface="+mn-cs"/>
              </a:rPr>
              <a:t>DNA Center (DNAC)</a:t>
            </a:r>
          </a:p>
        </p:txBody>
      </p:sp>
      <p:sp>
        <p:nvSpPr>
          <p:cNvPr id="226" name="Oval 7">
            <a:extLst>
              <a:ext uri="{FF2B5EF4-FFF2-40B4-BE49-F238E27FC236}">
                <a16:creationId xmlns:a16="http://schemas.microsoft.com/office/drawing/2014/main" id="{B43164CD-613E-47A8-A722-8FC4D7F6B012}"/>
              </a:ext>
            </a:extLst>
          </p:cNvPr>
          <p:cNvSpPr/>
          <p:nvPr/>
        </p:nvSpPr>
        <p:spPr>
          <a:xfrm>
            <a:off x="5755255" y="1442729"/>
            <a:ext cx="507868" cy="507868"/>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27" name="Oval 8">
            <a:extLst>
              <a:ext uri="{FF2B5EF4-FFF2-40B4-BE49-F238E27FC236}">
                <a16:creationId xmlns:a16="http://schemas.microsoft.com/office/drawing/2014/main" id="{38505E75-B6F3-4CB9-862A-BE6B57663B16}"/>
              </a:ext>
            </a:extLst>
          </p:cNvPr>
          <p:cNvSpPr/>
          <p:nvPr/>
        </p:nvSpPr>
        <p:spPr>
          <a:xfrm>
            <a:off x="5755255" y="2169026"/>
            <a:ext cx="507868" cy="507868"/>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28" name="Oval 9">
            <a:extLst>
              <a:ext uri="{FF2B5EF4-FFF2-40B4-BE49-F238E27FC236}">
                <a16:creationId xmlns:a16="http://schemas.microsoft.com/office/drawing/2014/main" id="{C553FB6C-10FD-4BAB-8BC1-A9467ED1886C}"/>
              </a:ext>
            </a:extLst>
          </p:cNvPr>
          <p:cNvSpPr/>
          <p:nvPr/>
        </p:nvSpPr>
        <p:spPr>
          <a:xfrm>
            <a:off x="2824572" y="1442729"/>
            <a:ext cx="507868" cy="507868"/>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29" name="Oval 10">
            <a:extLst>
              <a:ext uri="{FF2B5EF4-FFF2-40B4-BE49-F238E27FC236}">
                <a16:creationId xmlns:a16="http://schemas.microsoft.com/office/drawing/2014/main" id="{336BC56C-AE23-4B3F-8A94-A71FA59CC430}"/>
              </a:ext>
            </a:extLst>
          </p:cNvPr>
          <p:cNvSpPr/>
          <p:nvPr/>
        </p:nvSpPr>
        <p:spPr>
          <a:xfrm>
            <a:off x="2824572" y="2169026"/>
            <a:ext cx="507868" cy="507868"/>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31" name="TextBox 18">
            <a:extLst>
              <a:ext uri="{FF2B5EF4-FFF2-40B4-BE49-F238E27FC236}">
                <a16:creationId xmlns:a16="http://schemas.microsoft.com/office/drawing/2014/main" id="{52E1447E-12EF-4B82-8D4E-3293851CB010}"/>
              </a:ext>
            </a:extLst>
          </p:cNvPr>
          <p:cNvSpPr txBox="1"/>
          <p:nvPr/>
        </p:nvSpPr>
        <p:spPr>
          <a:xfrm>
            <a:off x="784784" y="4335710"/>
            <a:ext cx="934477" cy="230806"/>
          </a:xfrm>
          <a:prstGeom prst="rect">
            <a:avLst/>
          </a:prstGeom>
          <a:noFill/>
        </p:spPr>
        <p:txBody>
          <a:bodyPr wrap="square" lIns="91415" tIns="45707" rIns="91415" bIns="45707" rtlCol="0">
            <a:spAutoFit/>
          </a:bodyPr>
          <a:lstStyle/>
          <a:p>
            <a:pPr algn="r" defTabSz="457086"/>
            <a:r>
              <a:rPr lang="ja-JP" altLang="en-US" sz="900" dirty="0">
                <a:solidFill>
                  <a:srgbClr val="4D4D4C">
                    <a:lumMod val="50000"/>
                  </a:srgbClr>
                </a:solidFill>
                <a:latin typeface="+mn-ea"/>
                <a:ea typeface="+mn-ea"/>
                <a:cs typeface="+mn-cs"/>
              </a:rPr>
              <a:t>スイッチ</a:t>
            </a:r>
            <a:endParaRPr lang="en-US" sz="900" dirty="0">
              <a:solidFill>
                <a:srgbClr val="4D4D4C">
                  <a:lumMod val="50000"/>
                </a:srgbClr>
              </a:solidFill>
              <a:latin typeface="+mn-ea"/>
              <a:ea typeface="+mn-ea"/>
              <a:cs typeface="+mn-cs"/>
            </a:endParaRPr>
          </a:p>
        </p:txBody>
      </p:sp>
      <p:sp>
        <p:nvSpPr>
          <p:cNvPr id="232" name="TextBox 19">
            <a:extLst>
              <a:ext uri="{FF2B5EF4-FFF2-40B4-BE49-F238E27FC236}">
                <a16:creationId xmlns:a16="http://schemas.microsoft.com/office/drawing/2014/main" id="{E1F85C8E-BC9E-4768-8828-A2A585DCBEAB}"/>
              </a:ext>
            </a:extLst>
          </p:cNvPr>
          <p:cNvSpPr txBox="1"/>
          <p:nvPr/>
        </p:nvSpPr>
        <p:spPr>
          <a:xfrm>
            <a:off x="2277697" y="4335710"/>
            <a:ext cx="934477" cy="230806"/>
          </a:xfrm>
          <a:prstGeom prst="rect">
            <a:avLst/>
          </a:prstGeom>
          <a:noFill/>
        </p:spPr>
        <p:txBody>
          <a:bodyPr wrap="square" lIns="91415" tIns="45707" rIns="91415" bIns="45707" rtlCol="0">
            <a:spAutoFit/>
          </a:bodyPr>
          <a:lstStyle/>
          <a:p>
            <a:pPr algn="r" defTabSz="457086"/>
            <a:r>
              <a:rPr lang="ja-JP" altLang="en-US" sz="900" dirty="0">
                <a:solidFill>
                  <a:srgbClr val="4D4D4C">
                    <a:lumMod val="50000"/>
                  </a:srgbClr>
                </a:solidFill>
                <a:latin typeface="+mn-ea"/>
                <a:ea typeface="+mn-ea"/>
                <a:cs typeface="+mn-cs"/>
              </a:rPr>
              <a:t>ルータ</a:t>
            </a:r>
            <a:endParaRPr lang="en-US" sz="900" dirty="0">
              <a:solidFill>
                <a:srgbClr val="4D4D4C">
                  <a:lumMod val="50000"/>
                </a:srgbClr>
              </a:solidFill>
              <a:latin typeface="+mn-ea"/>
              <a:ea typeface="+mn-ea"/>
              <a:cs typeface="+mn-cs"/>
            </a:endParaRPr>
          </a:p>
        </p:txBody>
      </p:sp>
      <p:sp>
        <p:nvSpPr>
          <p:cNvPr id="233" name="TextBox 20">
            <a:extLst>
              <a:ext uri="{FF2B5EF4-FFF2-40B4-BE49-F238E27FC236}">
                <a16:creationId xmlns:a16="http://schemas.microsoft.com/office/drawing/2014/main" id="{D4487842-71A3-42E1-9F85-E760C6853A2A}"/>
              </a:ext>
            </a:extLst>
          </p:cNvPr>
          <p:cNvSpPr txBox="1"/>
          <p:nvPr/>
        </p:nvSpPr>
        <p:spPr>
          <a:xfrm>
            <a:off x="5177469" y="4335710"/>
            <a:ext cx="1383703" cy="230806"/>
          </a:xfrm>
          <a:prstGeom prst="rect">
            <a:avLst/>
          </a:prstGeom>
          <a:noFill/>
        </p:spPr>
        <p:txBody>
          <a:bodyPr wrap="square" lIns="91415" tIns="45707" rIns="91415" bIns="45707" rtlCol="0">
            <a:spAutoFit/>
          </a:bodyPr>
          <a:lstStyle/>
          <a:p>
            <a:pPr algn="ctr" defTabSz="457086"/>
            <a:r>
              <a:rPr lang="ja-JP" altLang="en-US" sz="900" dirty="0" smtClean="0">
                <a:solidFill>
                  <a:srgbClr val="4D4D4C">
                    <a:lumMod val="50000"/>
                  </a:srgbClr>
                </a:solidFill>
                <a:latin typeface="+mn-ea"/>
                <a:ea typeface="+mn-ea"/>
                <a:cs typeface="+mn-cs"/>
              </a:rPr>
              <a:t>ワイヤレス </a:t>
            </a:r>
            <a:r>
              <a:rPr lang="en-US" altLang="ja-JP" sz="900" dirty="0" smtClean="0">
                <a:solidFill>
                  <a:srgbClr val="4D4D4C">
                    <a:lumMod val="50000"/>
                  </a:srgbClr>
                </a:solidFill>
                <a:latin typeface="+mn-ea"/>
                <a:ea typeface="+mn-ea"/>
                <a:cs typeface="+mn-cs"/>
              </a:rPr>
              <a:t> </a:t>
            </a:r>
            <a:r>
              <a:rPr lang="ja-JP" altLang="en-US" sz="900" dirty="0">
                <a:solidFill>
                  <a:srgbClr val="4D4D4C">
                    <a:lumMod val="50000"/>
                  </a:srgbClr>
                </a:solidFill>
                <a:latin typeface="+mn-ea"/>
                <a:ea typeface="+mn-ea"/>
                <a:cs typeface="+mn-cs"/>
              </a:rPr>
              <a:t>コントローラ</a:t>
            </a:r>
            <a:endParaRPr lang="en-US" sz="900" dirty="0">
              <a:solidFill>
                <a:srgbClr val="4D4D4C">
                  <a:lumMod val="50000"/>
                </a:srgbClr>
              </a:solidFill>
              <a:latin typeface="+mn-ea"/>
              <a:ea typeface="+mn-ea"/>
              <a:cs typeface="+mn-cs"/>
            </a:endParaRPr>
          </a:p>
        </p:txBody>
      </p:sp>
      <p:sp>
        <p:nvSpPr>
          <p:cNvPr id="234" name="TextBox 21">
            <a:extLst>
              <a:ext uri="{FF2B5EF4-FFF2-40B4-BE49-F238E27FC236}">
                <a16:creationId xmlns:a16="http://schemas.microsoft.com/office/drawing/2014/main" id="{882867B2-5C99-4E9B-B4B3-CA431EBD0B15}"/>
              </a:ext>
            </a:extLst>
          </p:cNvPr>
          <p:cNvSpPr txBox="1"/>
          <p:nvPr/>
        </p:nvSpPr>
        <p:spPr>
          <a:xfrm>
            <a:off x="7231411" y="4335710"/>
            <a:ext cx="1070615" cy="230806"/>
          </a:xfrm>
          <a:prstGeom prst="rect">
            <a:avLst/>
          </a:prstGeom>
          <a:noFill/>
        </p:spPr>
        <p:txBody>
          <a:bodyPr wrap="square" lIns="91415" tIns="45707" rIns="91415" bIns="45707" rtlCol="0">
            <a:spAutoFit/>
          </a:bodyPr>
          <a:lstStyle/>
          <a:p>
            <a:pPr algn="ctr" defTabSz="457086"/>
            <a:r>
              <a:rPr lang="ja-JP" altLang="en-US" sz="900" dirty="0">
                <a:solidFill>
                  <a:srgbClr val="4D4D4C">
                    <a:lumMod val="50000"/>
                  </a:srgbClr>
                </a:solidFill>
                <a:latin typeface="+mn-ea"/>
                <a:ea typeface="+mn-ea"/>
                <a:cs typeface="+mn-cs"/>
              </a:rPr>
              <a:t>アクセスポイント</a:t>
            </a:r>
            <a:endParaRPr lang="en-US" sz="900" dirty="0">
              <a:solidFill>
                <a:srgbClr val="4D4D4C">
                  <a:lumMod val="50000"/>
                </a:srgbClr>
              </a:solidFill>
              <a:latin typeface="+mn-ea"/>
              <a:ea typeface="+mn-ea"/>
              <a:cs typeface="+mn-cs"/>
            </a:endParaRPr>
          </a:p>
        </p:txBody>
      </p:sp>
      <p:grpSp>
        <p:nvGrpSpPr>
          <p:cNvPr id="235" name="図形グループ 13">
            <a:extLst>
              <a:ext uri="{FF2B5EF4-FFF2-40B4-BE49-F238E27FC236}">
                <a16:creationId xmlns:a16="http://schemas.microsoft.com/office/drawing/2014/main" id="{FC14099D-A079-4589-ACEA-627D8472A463}"/>
              </a:ext>
            </a:extLst>
          </p:cNvPr>
          <p:cNvGrpSpPr/>
          <p:nvPr/>
        </p:nvGrpSpPr>
        <p:grpSpPr>
          <a:xfrm>
            <a:off x="1262831" y="1964575"/>
            <a:ext cx="821197" cy="810464"/>
            <a:chOff x="1106042" y="3916900"/>
            <a:chExt cx="713473" cy="713473"/>
          </a:xfrm>
        </p:grpSpPr>
        <p:sp>
          <p:nvSpPr>
            <p:cNvPr id="236" name="Oval 6">
              <a:extLst>
                <a:ext uri="{FF2B5EF4-FFF2-40B4-BE49-F238E27FC236}">
                  <a16:creationId xmlns:a16="http://schemas.microsoft.com/office/drawing/2014/main" id="{F8351ACB-B838-40C2-BC6F-4D363FC92521}"/>
                </a:ext>
              </a:extLst>
            </p:cNvPr>
            <p:cNvSpPr/>
            <p:nvPr/>
          </p:nvSpPr>
          <p:spPr>
            <a:xfrm>
              <a:off x="1106042" y="3916900"/>
              <a:ext cx="713473" cy="713473"/>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pic>
          <p:nvPicPr>
            <p:cNvPr id="237" name="Picture 22">
              <a:extLst>
                <a:ext uri="{FF2B5EF4-FFF2-40B4-BE49-F238E27FC236}">
                  <a16:creationId xmlns:a16="http://schemas.microsoft.com/office/drawing/2014/main" id="{E7D96D06-49AD-41C3-84EA-3222246B2C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9648" y="4006085"/>
              <a:ext cx="466261" cy="535103"/>
            </a:xfrm>
            <a:prstGeom prst="rect">
              <a:avLst/>
            </a:prstGeom>
          </p:spPr>
        </p:pic>
      </p:grpSp>
      <p:grpSp>
        <p:nvGrpSpPr>
          <p:cNvPr id="238" name="図形グループ 12">
            <a:extLst>
              <a:ext uri="{FF2B5EF4-FFF2-40B4-BE49-F238E27FC236}">
                <a16:creationId xmlns:a16="http://schemas.microsoft.com/office/drawing/2014/main" id="{9BE641E1-E75A-4474-A40E-0FEE5FCE9E60}"/>
              </a:ext>
            </a:extLst>
          </p:cNvPr>
          <p:cNvGrpSpPr/>
          <p:nvPr/>
        </p:nvGrpSpPr>
        <p:grpSpPr>
          <a:xfrm>
            <a:off x="6943461" y="1963389"/>
            <a:ext cx="993289" cy="971036"/>
            <a:chOff x="10358706" y="3875050"/>
            <a:chExt cx="751498" cy="751497"/>
          </a:xfrm>
        </p:grpSpPr>
        <p:sp>
          <p:nvSpPr>
            <p:cNvPr id="239" name="Oval 5">
              <a:extLst>
                <a:ext uri="{FF2B5EF4-FFF2-40B4-BE49-F238E27FC236}">
                  <a16:creationId xmlns:a16="http://schemas.microsoft.com/office/drawing/2014/main" id="{27978144-56E7-4BCC-A516-DE8933A00CEB}"/>
                </a:ext>
              </a:extLst>
            </p:cNvPr>
            <p:cNvSpPr/>
            <p:nvPr/>
          </p:nvSpPr>
          <p:spPr>
            <a:xfrm>
              <a:off x="10411117" y="3927460"/>
              <a:ext cx="646678" cy="646678"/>
            </a:xfrm>
            <a:prstGeom prst="ellipse">
              <a:avLst/>
            </a:prstGeom>
            <a:noFill/>
            <a:ln w="19050" cap="flat" cmpd="sng" algn="ctr">
              <a:solidFill>
                <a:srgbClr val="515150"/>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pic>
          <p:nvPicPr>
            <p:cNvPr id="240" name="Picture 23">
              <a:extLst>
                <a:ext uri="{FF2B5EF4-FFF2-40B4-BE49-F238E27FC236}">
                  <a16:creationId xmlns:a16="http://schemas.microsoft.com/office/drawing/2014/main" id="{9A9B19C1-521C-46CC-A66B-884933E586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58706" y="3875050"/>
              <a:ext cx="751498" cy="751497"/>
            </a:xfrm>
            <a:prstGeom prst="rect">
              <a:avLst/>
            </a:prstGeom>
          </p:spPr>
        </p:pic>
      </p:grpSp>
      <p:cxnSp>
        <p:nvCxnSpPr>
          <p:cNvPr id="241" name="Straight Connector 25">
            <a:extLst>
              <a:ext uri="{FF2B5EF4-FFF2-40B4-BE49-F238E27FC236}">
                <a16:creationId xmlns:a16="http://schemas.microsoft.com/office/drawing/2014/main" id="{55ACCED3-19AA-456C-B891-FAEA1B69EBEA}"/>
              </a:ext>
            </a:extLst>
          </p:cNvPr>
          <p:cNvCxnSpPr>
            <a:stCxn id="226" idx="2"/>
          </p:cNvCxnSpPr>
          <p:nvPr/>
        </p:nvCxnSpPr>
        <p:spPr>
          <a:xfrm flipH="1">
            <a:off x="5161387" y="1696660"/>
            <a:ext cx="593867" cy="0"/>
          </a:xfrm>
          <a:prstGeom prst="line">
            <a:avLst/>
          </a:prstGeom>
          <a:noFill/>
          <a:ln w="28575" cap="flat" cmpd="sng" algn="ctr">
            <a:solidFill>
              <a:srgbClr val="000000"/>
            </a:solidFill>
            <a:prstDash val="solid"/>
          </a:ln>
          <a:effectLst/>
        </p:spPr>
      </p:cxnSp>
      <p:cxnSp>
        <p:nvCxnSpPr>
          <p:cNvPr id="242" name="Straight Connector 27">
            <a:extLst>
              <a:ext uri="{FF2B5EF4-FFF2-40B4-BE49-F238E27FC236}">
                <a16:creationId xmlns:a16="http://schemas.microsoft.com/office/drawing/2014/main" id="{4C10402B-3DAE-410C-B429-97C4E54196C7}"/>
              </a:ext>
            </a:extLst>
          </p:cNvPr>
          <p:cNvCxnSpPr>
            <a:stCxn id="227" idx="2"/>
          </p:cNvCxnSpPr>
          <p:nvPr/>
        </p:nvCxnSpPr>
        <p:spPr>
          <a:xfrm flipH="1">
            <a:off x="5161387" y="2422959"/>
            <a:ext cx="593867" cy="7034"/>
          </a:xfrm>
          <a:prstGeom prst="line">
            <a:avLst/>
          </a:prstGeom>
          <a:noFill/>
          <a:ln w="28575" cap="flat" cmpd="sng" algn="ctr">
            <a:solidFill>
              <a:srgbClr val="000000"/>
            </a:solidFill>
            <a:prstDash val="solid"/>
          </a:ln>
          <a:effectLst/>
        </p:spPr>
      </p:cxnSp>
      <p:cxnSp>
        <p:nvCxnSpPr>
          <p:cNvPr id="243" name="Straight Connector 29">
            <a:extLst>
              <a:ext uri="{FF2B5EF4-FFF2-40B4-BE49-F238E27FC236}">
                <a16:creationId xmlns:a16="http://schemas.microsoft.com/office/drawing/2014/main" id="{733B0631-15A1-467C-8862-7E350B29737B}"/>
              </a:ext>
            </a:extLst>
          </p:cNvPr>
          <p:cNvCxnSpPr>
            <a:stCxn id="228" idx="6"/>
          </p:cNvCxnSpPr>
          <p:nvPr/>
        </p:nvCxnSpPr>
        <p:spPr>
          <a:xfrm>
            <a:off x="3332439" y="1696660"/>
            <a:ext cx="549885" cy="0"/>
          </a:xfrm>
          <a:prstGeom prst="line">
            <a:avLst/>
          </a:prstGeom>
          <a:noFill/>
          <a:ln w="28575" cap="flat" cmpd="sng" algn="ctr">
            <a:solidFill>
              <a:srgbClr val="000000"/>
            </a:solidFill>
            <a:prstDash val="solid"/>
          </a:ln>
          <a:effectLst/>
        </p:spPr>
      </p:cxnSp>
      <p:cxnSp>
        <p:nvCxnSpPr>
          <p:cNvPr id="244" name="Straight Connector 31">
            <a:extLst>
              <a:ext uri="{FF2B5EF4-FFF2-40B4-BE49-F238E27FC236}">
                <a16:creationId xmlns:a16="http://schemas.microsoft.com/office/drawing/2014/main" id="{4994C102-A6EB-4671-BCBE-9FA2FBF68595}"/>
              </a:ext>
            </a:extLst>
          </p:cNvPr>
          <p:cNvCxnSpPr>
            <a:stCxn id="229" idx="6"/>
          </p:cNvCxnSpPr>
          <p:nvPr/>
        </p:nvCxnSpPr>
        <p:spPr>
          <a:xfrm>
            <a:off x="3332439" y="2422958"/>
            <a:ext cx="549885" cy="0"/>
          </a:xfrm>
          <a:prstGeom prst="line">
            <a:avLst/>
          </a:prstGeom>
          <a:noFill/>
          <a:ln w="28575" cap="flat" cmpd="sng" algn="ctr">
            <a:solidFill>
              <a:srgbClr val="000000"/>
            </a:solidFill>
            <a:prstDash val="solid"/>
          </a:ln>
          <a:effectLst/>
        </p:spPr>
      </p:cxnSp>
      <p:pic>
        <p:nvPicPr>
          <p:cNvPr id="245" name="Picture 32">
            <a:extLst>
              <a:ext uri="{FF2B5EF4-FFF2-40B4-BE49-F238E27FC236}">
                <a16:creationId xmlns:a16="http://schemas.microsoft.com/office/drawing/2014/main" id="{B97635BD-F409-4821-B246-5841913EFE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59229" y="1490936"/>
            <a:ext cx="436766" cy="433327"/>
          </a:xfrm>
          <a:prstGeom prst="rect">
            <a:avLst/>
          </a:prstGeom>
        </p:spPr>
      </p:pic>
      <p:pic>
        <p:nvPicPr>
          <p:cNvPr id="246" name="Picture 33">
            <a:extLst>
              <a:ext uri="{FF2B5EF4-FFF2-40B4-BE49-F238E27FC236}">
                <a16:creationId xmlns:a16="http://schemas.microsoft.com/office/drawing/2014/main" id="{29AF4995-AD98-4916-944D-44BBF916DF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23462" y="1510936"/>
            <a:ext cx="371451" cy="371451"/>
          </a:xfrm>
          <a:prstGeom prst="rect">
            <a:avLst/>
          </a:prstGeom>
        </p:spPr>
      </p:pic>
      <p:pic>
        <p:nvPicPr>
          <p:cNvPr id="247" name="Picture 34">
            <a:extLst>
              <a:ext uri="{FF2B5EF4-FFF2-40B4-BE49-F238E27FC236}">
                <a16:creationId xmlns:a16="http://schemas.microsoft.com/office/drawing/2014/main" id="{36D09FCC-9900-41EA-B204-E1D5D3D1C4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9322" y="2193093"/>
            <a:ext cx="459734" cy="459734"/>
          </a:xfrm>
          <a:prstGeom prst="rect">
            <a:avLst/>
          </a:prstGeom>
        </p:spPr>
      </p:pic>
      <p:pic>
        <p:nvPicPr>
          <p:cNvPr id="248" name="Picture 35">
            <a:extLst>
              <a:ext uri="{FF2B5EF4-FFF2-40B4-BE49-F238E27FC236}">
                <a16:creationId xmlns:a16="http://schemas.microsoft.com/office/drawing/2014/main" id="{1AE40E76-F35D-4CDC-B081-8BA7D857C4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82885" y="2238069"/>
            <a:ext cx="391241" cy="391241"/>
          </a:xfrm>
          <a:prstGeom prst="rect">
            <a:avLst/>
          </a:prstGeom>
        </p:spPr>
      </p:pic>
      <p:sp>
        <p:nvSpPr>
          <p:cNvPr id="249" name="TextBox 36">
            <a:extLst>
              <a:ext uri="{FF2B5EF4-FFF2-40B4-BE49-F238E27FC236}">
                <a16:creationId xmlns:a16="http://schemas.microsoft.com/office/drawing/2014/main" id="{C5ABB563-3181-41CD-9BAB-7DD9AC691DED}"/>
              </a:ext>
            </a:extLst>
          </p:cNvPr>
          <p:cNvSpPr txBox="1"/>
          <p:nvPr/>
        </p:nvSpPr>
        <p:spPr>
          <a:xfrm>
            <a:off x="2644201" y="1127319"/>
            <a:ext cx="866819" cy="276973"/>
          </a:xfrm>
          <a:prstGeom prst="rect">
            <a:avLst/>
          </a:prstGeom>
          <a:noFill/>
        </p:spPr>
        <p:txBody>
          <a:bodyPr wrap="square" lIns="91415" tIns="45707" rIns="91415" bIns="45707" rtlCol="0">
            <a:spAutoFit/>
          </a:bodyPr>
          <a:lstStyle/>
          <a:p>
            <a:pPr algn="ctr" defTabSz="457086"/>
            <a:r>
              <a:rPr lang="ja-JP" altLang="en-US" sz="1200" b="1" dirty="0">
                <a:solidFill>
                  <a:schemeClr val="bg1"/>
                </a:solidFill>
                <a:latin typeface="+mn-ea"/>
                <a:ea typeface="+mn-ea"/>
                <a:cs typeface="+mn-cs"/>
              </a:rPr>
              <a:t>ポリシー</a:t>
            </a:r>
            <a:endParaRPr lang="en-US" sz="1200" b="1" dirty="0">
              <a:solidFill>
                <a:schemeClr val="bg1"/>
              </a:solidFill>
              <a:latin typeface="+mn-ea"/>
              <a:ea typeface="+mn-ea"/>
              <a:cs typeface="+mn-cs"/>
            </a:endParaRPr>
          </a:p>
        </p:txBody>
      </p:sp>
      <p:sp>
        <p:nvSpPr>
          <p:cNvPr id="250" name="TextBox 37">
            <a:extLst>
              <a:ext uri="{FF2B5EF4-FFF2-40B4-BE49-F238E27FC236}">
                <a16:creationId xmlns:a16="http://schemas.microsoft.com/office/drawing/2014/main" id="{4872B850-2E93-404E-A911-256B250A848B}"/>
              </a:ext>
            </a:extLst>
          </p:cNvPr>
          <p:cNvSpPr txBox="1"/>
          <p:nvPr/>
        </p:nvSpPr>
        <p:spPr>
          <a:xfrm>
            <a:off x="5575778" y="1115808"/>
            <a:ext cx="866819" cy="276973"/>
          </a:xfrm>
          <a:prstGeom prst="rect">
            <a:avLst/>
          </a:prstGeom>
          <a:noFill/>
        </p:spPr>
        <p:txBody>
          <a:bodyPr wrap="square" lIns="91415" tIns="45707" rIns="91415" bIns="45707" rtlCol="0">
            <a:spAutoFit/>
          </a:bodyPr>
          <a:lstStyle/>
          <a:p>
            <a:pPr algn="ctr" defTabSz="457086"/>
            <a:r>
              <a:rPr lang="ja-JP" altLang="en-US" sz="1200" b="1" dirty="0">
                <a:solidFill>
                  <a:schemeClr val="bg1"/>
                </a:solidFill>
                <a:latin typeface="+mn-ea"/>
                <a:ea typeface="+mn-ea"/>
                <a:cs typeface="+mn-cs"/>
              </a:rPr>
              <a:t>デザイン</a:t>
            </a:r>
            <a:endParaRPr lang="en-US" sz="1200" b="1" dirty="0">
              <a:solidFill>
                <a:schemeClr val="bg1"/>
              </a:solidFill>
              <a:latin typeface="+mn-ea"/>
              <a:ea typeface="+mn-ea"/>
              <a:cs typeface="+mn-cs"/>
            </a:endParaRPr>
          </a:p>
        </p:txBody>
      </p:sp>
      <p:sp>
        <p:nvSpPr>
          <p:cNvPr id="251" name="TextBox 38">
            <a:extLst>
              <a:ext uri="{FF2B5EF4-FFF2-40B4-BE49-F238E27FC236}">
                <a16:creationId xmlns:a16="http://schemas.microsoft.com/office/drawing/2014/main" id="{F24129BD-5BF9-4B23-AAF6-688AA44AFA25}"/>
              </a:ext>
            </a:extLst>
          </p:cNvPr>
          <p:cNvSpPr txBox="1"/>
          <p:nvPr/>
        </p:nvSpPr>
        <p:spPr>
          <a:xfrm>
            <a:off x="2598425" y="2686465"/>
            <a:ext cx="1015234" cy="276973"/>
          </a:xfrm>
          <a:prstGeom prst="rect">
            <a:avLst/>
          </a:prstGeom>
          <a:noFill/>
        </p:spPr>
        <p:txBody>
          <a:bodyPr wrap="square" lIns="91415" tIns="45707" rIns="91415" bIns="45707" rtlCol="0">
            <a:spAutoFit/>
          </a:bodyPr>
          <a:lstStyle/>
          <a:p>
            <a:pPr algn="ctr" defTabSz="457086"/>
            <a:r>
              <a:rPr lang="ja-JP" altLang="en-US" sz="1200" b="1">
                <a:solidFill>
                  <a:schemeClr val="bg1"/>
                </a:solidFill>
                <a:latin typeface="+mn-ea"/>
                <a:ea typeface="+mn-ea"/>
                <a:cs typeface="+mn-cs"/>
              </a:rPr>
              <a:t>プロビジョン</a:t>
            </a:r>
            <a:endParaRPr lang="en-US" sz="1200" b="1" dirty="0">
              <a:solidFill>
                <a:schemeClr val="bg1"/>
              </a:solidFill>
              <a:latin typeface="+mn-ea"/>
              <a:ea typeface="+mn-ea"/>
              <a:cs typeface="+mn-cs"/>
            </a:endParaRPr>
          </a:p>
        </p:txBody>
      </p:sp>
      <p:sp>
        <p:nvSpPr>
          <p:cNvPr id="252" name="TextBox 39">
            <a:extLst>
              <a:ext uri="{FF2B5EF4-FFF2-40B4-BE49-F238E27FC236}">
                <a16:creationId xmlns:a16="http://schemas.microsoft.com/office/drawing/2014/main" id="{5ABB08B5-BD04-483F-81E9-B81F1C9518CA}"/>
              </a:ext>
            </a:extLst>
          </p:cNvPr>
          <p:cNvSpPr txBox="1"/>
          <p:nvPr/>
        </p:nvSpPr>
        <p:spPr>
          <a:xfrm>
            <a:off x="5494770" y="2686465"/>
            <a:ext cx="1133340" cy="276973"/>
          </a:xfrm>
          <a:prstGeom prst="rect">
            <a:avLst/>
          </a:prstGeom>
          <a:noFill/>
        </p:spPr>
        <p:txBody>
          <a:bodyPr wrap="square" lIns="91415" tIns="45707" rIns="91415" bIns="45707" rtlCol="0">
            <a:spAutoFit/>
          </a:bodyPr>
          <a:lstStyle/>
          <a:p>
            <a:pPr algn="ctr" defTabSz="457086"/>
            <a:r>
              <a:rPr lang="ja-JP" altLang="en-US" sz="1200" b="1">
                <a:solidFill>
                  <a:schemeClr val="bg1"/>
                </a:solidFill>
                <a:latin typeface="+mn-ea"/>
                <a:ea typeface="+mn-ea"/>
                <a:cs typeface="+mn-cs"/>
              </a:rPr>
              <a:t>アシュアランス</a:t>
            </a:r>
            <a:endParaRPr lang="en-US" sz="1200" b="1" dirty="0">
              <a:solidFill>
                <a:schemeClr val="bg1"/>
              </a:solidFill>
              <a:latin typeface="+mn-ea"/>
              <a:ea typeface="+mn-ea"/>
              <a:cs typeface="+mn-cs"/>
            </a:endParaRPr>
          </a:p>
        </p:txBody>
      </p:sp>
      <p:sp>
        <p:nvSpPr>
          <p:cNvPr id="253" name="TextBox 40">
            <a:extLst>
              <a:ext uri="{FF2B5EF4-FFF2-40B4-BE49-F238E27FC236}">
                <a16:creationId xmlns:a16="http://schemas.microsoft.com/office/drawing/2014/main" id="{4A709F30-9934-48DD-966A-2A1229637758}"/>
              </a:ext>
            </a:extLst>
          </p:cNvPr>
          <p:cNvSpPr txBox="1"/>
          <p:nvPr/>
        </p:nvSpPr>
        <p:spPr>
          <a:xfrm>
            <a:off x="6463548" y="2892718"/>
            <a:ext cx="2005765" cy="646305"/>
          </a:xfrm>
          <a:prstGeom prst="rect">
            <a:avLst/>
          </a:prstGeom>
          <a:noFill/>
        </p:spPr>
        <p:txBody>
          <a:bodyPr wrap="square" lIns="91415" tIns="45707" rIns="91415" bIns="45707" rtlCol="0">
            <a:spAutoFit/>
          </a:bodyPr>
          <a:lstStyle>
            <a:defPPr>
              <a:defRPr lang="en-US"/>
            </a:defPPr>
            <a:lvl1pPr algn="ctr">
              <a:defRPr sz="1200" b="1"/>
            </a:lvl1pPr>
          </a:lstStyle>
          <a:p>
            <a:pPr defTabSz="457086"/>
            <a:r>
              <a:rPr lang="en-US" sz="1800" dirty="0">
                <a:solidFill>
                  <a:srgbClr val="0432FF"/>
                </a:solidFill>
                <a:latin typeface="+mn-lt"/>
                <a:ea typeface="+mn-ea"/>
                <a:cs typeface="+mn-cs"/>
              </a:rPr>
              <a:t>Network Data Platform</a:t>
            </a:r>
            <a:r>
              <a:rPr lang="ja-JP" altLang="en-US" sz="1800" dirty="0">
                <a:solidFill>
                  <a:srgbClr val="0432FF"/>
                </a:solidFill>
                <a:latin typeface="+mn-lt"/>
                <a:ea typeface="+mn-ea"/>
                <a:cs typeface="+mn-cs"/>
              </a:rPr>
              <a:t>（</a:t>
            </a:r>
            <a:r>
              <a:rPr lang="en-US" altLang="ja-JP" sz="1800" dirty="0">
                <a:solidFill>
                  <a:srgbClr val="0432FF"/>
                </a:solidFill>
                <a:latin typeface="+mn-lt"/>
                <a:ea typeface="+mn-ea"/>
                <a:cs typeface="+mn-cs"/>
              </a:rPr>
              <a:t>NDP</a:t>
            </a:r>
            <a:r>
              <a:rPr lang="ja-JP" altLang="en-US" sz="1800" dirty="0">
                <a:solidFill>
                  <a:srgbClr val="0432FF"/>
                </a:solidFill>
                <a:latin typeface="+mn-lt"/>
                <a:ea typeface="+mn-ea"/>
                <a:cs typeface="+mn-cs"/>
              </a:rPr>
              <a:t>）</a:t>
            </a:r>
            <a:r>
              <a:rPr lang="en-US" sz="1800" dirty="0">
                <a:solidFill>
                  <a:srgbClr val="0432FF"/>
                </a:solidFill>
                <a:latin typeface="+mn-lt"/>
                <a:ea typeface="+mn-ea"/>
                <a:cs typeface="+mn-cs"/>
              </a:rPr>
              <a:t> </a:t>
            </a:r>
          </a:p>
        </p:txBody>
      </p:sp>
      <p:sp>
        <p:nvSpPr>
          <p:cNvPr id="254" name="TextBox 41">
            <a:extLst>
              <a:ext uri="{FF2B5EF4-FFF2-40B4-BE49-F238E27FC236}">
                <a16:creationId xmlns:a16="http://schemas.microsoft.com/office/drawing/2014/main" id="{A4B96956-21F3-4F04-88AB-B22904CF2106}"/>
              </a:ext>
            </a:extLst>
          </p:cNvPr>
          <p:cNvSpPr txBox="1"/>
          <p:nvPr/>
        </p:nvSpPr>
        <p:spPr>
          <a:xfrm>
            <a:off x="688095" y="2892718"/>
            <a:ext cx="2005765" cy="646305"/>
          </a:xfrm>
          <a:prstGeom prst="rect">
            <a:avLst/>
          </a:prstGeom>
          <a:noFill/>
        </p:spPr>
        <p:txBody>
          <a:bodyPr wrap="square" lIns="91415" tIns="45707" rIns="91415" bIns="45707" rtlCol="0">
            <a:spAutoFit/>
          </a:bodyPr>
          <a:lstStyle>
            <a:defPPr>
              <a:defRPr lang="en-US"/>
            </a:defPPr>
            <a:lvl1pPr algn="ctr">
              <a:defRPr sz="1200" b="1"/>
            </a:lvl1pPr>
          </a:lstStyle>
          <a:p>
            <a:pPr defTabSz="457086"/>
            <a:r>
              <a:rPr lang="en-US" sz="1800" dirty="0">
                <a:solidFill>
                  <a:srgbClr val="0432FF"/>
                </a:solidFill>
                <a:latin typeface="+mn-lt"/>
                <a:ea typeface="+mn-ea"/>
                <a:cs typeface="+mn-cs"/>
              </a:rPr>
              <a:t>Identity Services Engine (ISE)</a:t>
            </a:r>
          </a:p>
        </p:txBody>
      </p:sp>
      <p:pic>
        <p:nvPicPr>
          <p:cNvPr id="255" name="Picture 44">
            <a:extLst>
              <a:ext uri="{FF2B5EF4-FFF2-40B4-BE49-F238E27FC236}">
                <a16:creationId xmlns:a16="http://schemas.microsoft.com/office/drawing/2014/main" id="{3F6A28F9-8908-4CAD-8D33-6A051D29032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124960" y="4029756"/>
            <a:ext cx="719175" cy="593645"/>
          </a:xfrm>
          <a:prstGeom prst="rect">
            <a:avLst/>
          </a:prstGeom>
        </p:spPr>
      </p:pic>
      <p:pic>
        <p:nvPicPr>
          <p:cNvPr id="256" name="Picture 42">
            <a:extLst>
              <a:ext uri="{FF2B5EF4-FFF2-40B4-BE49-F238E27FC236}">
                <a16:creationId xmlns:a16="http://schemas.microsoft.com/office/drawing/2014/main" id="{26CA72B9-2AAB-45F6-A5F7-819E3910D20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35444" y="3974641"/>
            <a:ext cx="711098" cy="762863"/>
          </a:xfrm>
          <a:prstGeom prst="rect">
            <a:avLst/>
          </a:prstGeom>
        </p:spPr>
      </p:pic>
      <p:pic>
        <p:nvPicPr>
          <p:cNvPr id="257" name="Picture 45">
            <a:extLst>
              <a:ext uri="{FF2B5EF4-FFF2-40B4-BE49-F238E27FC236}">
                <a16:creationId xmlns:a16="http://schemas.microsoft.com/office/drawing/2014/main" id="{E084DD98-6D94-4CF5-98CA-5B282FA4909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500863" y="4029756"/>
            <a:ext cx="664730" cy="614184"/>
          </a:xfrm>
          <a:prstGeom prst="rect">
            <a:avLst/>
          </a:prstGeom>
        </p:spPr>
      </p:pic>
      <p:pic>
        <p:nvPicPr>
          <p:cNvPr id="258" name="Picture 46">
            <a:extLst>
              <a:ext uri="{FF2B5EF4-FFF2-40B4-BE49-F238E27FC236}">
                <a16:creationId xmlns:a16="http://schemas.microsoft.com/office/drawing/2014/main" id="{A2793ED6-C85D-4A02-BAD6-DFC82E7F8D1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68827" y="4015925"/>
            <a:ext cx="737547" cy="590037"/>
          </a:xfrm>
          <a:prstGeom prst="rect">
            <a:avLst/>
          </a:prstGeom>
        </p:spPr>
      </p:pic>
      <p:pic>
        <p:nvPicPr>
          <p:cNvPr id="259" name="Picture 50">
            <a:extLst>
              <a:ext uri="{FF2B5EF4-FFF2-40B4-BE49-F238E27FC236}">
                <a16:creationId xmlns:a16="http://schemas.microsoft.com/office/drawing/2014/main" id="{8722D28F-74EC-456B-8DA4-4935A8176C4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872884" y="3319605"/>
            <a:ext cx="3312307" cy="418808"/>
          </a:xfrm>
          <a:prstGeom prst="rect">
            <a:avLst/>
          </a:prstGeom>
        </p:spPr>
      </p:pic>
      <p:sp>
        <p:nvSpPr>
          <p:cNvPr id="260" name="Oval 52">
            <a:extLst>
              <a:ext uri="{FF2B5EF4-FFF2-40B4-BE49-F238E27FC236}">
                <a16:creationId xmlns:a16="http://schemas.microsoft.com/office/drawing/2014/main" id="{4F5D096D-3BBC-4D75-A6BD-3FABD52D9BA4}"/>
              </a:ext>
            </a:extLst>
          </p:cNvPr>
          <p:cNvSpPr/>
          <p:nvPr/>
        </p:nvSpPr>
        <p:spPr>
          <a:xfrm>
            <a:off x="4484145" y="3356815"/>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61" name="Oval 57">
            <a:extLst>
              <a:ext uri="{FF2B5EF4-FFF2-40B4-BE49-F238E27FC236}">
                <a16:creationId xmlns:a16="http://schemas.microsoft.com/office/drawing/2014/main" id="{F1AEF510-37E1-44F8-AEED-74EBC2839801}"/>
              </a:ext>
            </a:extLst>
          </p:cNvPr>
          <p:cNvSpPr/>
          <p:nvPr/>
        </p:nvSpPr>
        <p:spPr>
          <a:xfrm>
            <a:off x="4469739" y="2744642"/>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cxnSp>
        <p:nvCxnSpPr>
          <p:cNvPr id="262" name="Straight Connector 68">
            <a:extLst>
              <a:ext uri="{FF2B5EF4-FFF2-40B4-BE49-F238E27FC236}">
                <a16:creationId xmlns:a16="http://schemas.microsoft.com/office/drawing/2014/main" id="{42D02894-1DAD-49F2-BB3F-ED0D9D6B10A8}"/>
              </a:ext>
            </a:extLst>
          </p:cNvPr>
          <p:cNvCxnSpPr>
            <a:stCxn id="261" idx="4"/>
            <a:endCxn id="260" idx="0"/>
          </p:cNvCxnSpPr>
          <p:nvPr/>
        </p:nvCxnSpPr>
        <p:spPr>
          <a:xfrm>
            <a:off x="4529038" y="2863238"/>
            <a:ext cx="14407" cy="493577"/>
          </a:xfrm>
          <a:prstGeom prst="line">
            <a:avLst/>
          </a:prstGeom>
          <a:noFill/>
          <a:ln w="12700" cap="flat" cmpd="sng" algn="ctr">
            <a:solidFill>
              <a:srgbClr val="000000"/>
            </a:solidFill>
            <a:prstDash val="solid"/>
          </a:ln>
          <a:effectLst/>
        </p:spPr>
      </p:cxnSp>
      <p:sp>
        <p:nvSpPr>
          <p:cNvPr id="263" name="TextBox 49">
            <a:extLst>
              <a:ext uri="{FF2B5EF4-FFF2-40B4-BE49-F238E27FC236}">
                <a16:creationId xmlns:a16="http://schemas.microsoft.com/office/drawing/2014/main" id="{09E3307C-1163-4DAD-A241-A712F2358B39}"/>
              </a:ext>
            </a:extLst>
          </p:cNvPr>
          <p:cNvSpPr txBox="1"/>
          <p:nvPr/>
        </p:nvSpPr>
        <p:spPr>
          <a:xfrm>
            <a:off x="2871028" y="2997453"/>
            <a:ext cx="3444746" cy="369306"/>
          </a:xfrm>
          <a:prstGeom prst="rect">
            <a:avLst/>
          </a:prstGeom>
          <a:solidFill>
            <a:srgbClr val="FFFFFF"/>
          </a:solidFill>
        </p:spPr>
        <p:txBody>
          <a:bodyPr wrap="square" lIns="91415" tIns="45707" rIns="91415" bIns="45707" rtlCol="0">
            <a:spAutoFit/>
          </a:bodyPr>
          <a:lstStyle/>
          <a:p>
            <a:pPr marL="0" marR="0" lvl="0" indent="0" algn="ctr" defTabSz="457086" eaLnBrk="1" fontAlgn="auto" latinLnBrk="0" hangingPunct="1">
              <a:lnSpc>
                <a:spcPct val="100000"/>
              </a:lnSpc>
              <a:spcBef>
                <a:spcPts val="0"/>
              </a:spcBef>
              <a:spcAft>
                <a:spcPts val="0"/>
              </a:spcAft>
              <a:buClrTx/>
              <a:buSzTx/>
              <a:buFontTx/>
              <a:buNone/>
              <a:tabLst/>
              <a:defRPr/>
            </a:pPr>
            <a:r>
              <a:rPr kumimoji="0" lang="en-US" b="1" u="none" strike="noStrike" kern="0" cap="none" spc="0" normalizeH="0" baseline="0" noProof="0" dirty="0">
                <a:ln>
                  <a:noFill/>
                </a:ln>
                <a:solidFill>
                  <a:srgbClr val="0432FF"/>
                </a:solidFill>
                <a:effectLst/>
                <a:uLnTx/>
                <a:uFillTx/>
                <a:latin typeface="+mn-lt"/>
                <a:ea typeface="+mn-ea"/>
                <a:cs typeface="+mn-cs"/>
              </a:rPr>
              <a:t>APIC-EM </a:t>
            </a:r>
            <a:r>
              <a:rPr kumimoji="0" lang="ja-JP" altLang="en-US" b="1" u="none" strike="noStrike" kern="0" cap="none" spc="0" normalizeH="0" baseline="0" noProof="0" dirty="0">
                <a:ln>
                  <a:noFill/>
                </a:ln>
                <a:solidFill>
                  <a:srgbClr val="0432FF"/>
                </a:solidFill>
                <a:effectLst/>
                <a:uLnTx/>
                <a:uFillTx/>
                <a:latin typeface="+mn-lt"/>
                <a:ea typeface="+mn-ea"/>
                <a:cs typeface="+mn-cs"/>
              </a:rPr>
              <a:t>コントローラ</a:t>
            </a:r>
            <a:endParaRPr kumimoji="0" lang="en-US" b="1" u="none" strike="noStrike" kern="0" cap="none" spc="0" normalizeH="0" baseline="0" noProof="0" dirty="0">
              <a:ln>
                <a:noFill/>
              </a:ln>
              <a:solidFill>
                <a:srgbClr val="0432FF"/>
              </a:solidFill>
              <a:effectLst/>
              <a:uLnTx/>
              <a:uFillTx/>
              <a:latin typeface="+mn-lt"/>
              <a:ea typeface="+mn-ea"/>
              <a:cs typeface="+mn-cs"/>
            </a:endParaRPr>
          </a:p>
        </p:txBody>
      </p:sp>
      <p:sp>
        <p:nvSpPr>
          <p:cNvPr id="264" name="Oval 77">
            <a:extLst>
              <a:ext uri="{FF2B5EF4-FFF2-40B4-BE49-F238E27FC236}">
                <a16:creationId xmlns:a16="http://schemas.microsoft.com/office/drawing/2014/main" id="{673E96F4-300D-4A2E-9E18-CDBD84B5F4F5}"/>
              </a:ext>
            </a:extLst>
          </p:cNvPr>
          <p:cNvSpPr/>
          <p:nvPr/>
        </p:nvSpPr>
        <p:spPr>
          <a:xfrm>
            <a:off x="4484143" y="3949768"/>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65" name="Oval 58">
            <a:extLst>
              <a:ext uri="{FF2B5EF4-FFF2-40B4-BE49-F238E27FC236}">
                <a16:creationId xmlns:a16="http://schemas.microsoft.com/office/drawing/2014/main" id="{C50F7464-1E84-4C31-B066-661796416B41}"/>
              </a:ext>
            </a:extLst>
          </p:cNvPr>
          <p:cNvSpPr/>
          <p:nvPr/>
        </p:nvSpPr>
        <p:spPr>
          <a:xfrm>
            <a:off x="3027318" y="3521800"/>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66" name="Oval 59">
            <a:extLst>
              <a:ext uri="{FF2B5EF4-FFF2-40B4-BE49-F238E27FC236}">
                <a16:creationId xmlns:a16="http://schemas.microsoft.com/office/drawing/2014/main" id="{FBD8B189-C789-49EE-B399-A70F37D57F48}"/>
              </a:ext>
            </a:extLst>
          </p:cNvPr>
          <p:cNvSpPr/>
          <p:nvPr/>
        </p:nvSpPr>
        <p:spPr>
          <a:xfrm>
            <a:off x="1997046" y="3523501"/>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67" name="Oval 61">
            <a:extLst>
              <a:ext uri="{FF2B5EF4-FFF2-40B4-BE49-F238E27FC236}">
                <a16:creationId xmlns:a16="http://schemas.microsoft.com/office/drawing/2014/main" id="{9B5D20D2-93C3-4119-8625-DAD4061AAE62}"/>
              </a:ext>
            </a:extLst>
          </p:cNvPr>
          <p:cNvSpPr/>
          <p:nvPr/>
        </p:nvSpPr>
        <p:spPr>
          <a:xfrm>
            <a:off x="7413665" y="3487489"/>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68" name="Oval 62">
            <a:extLst>
              <a:ext uri="{FF2B5EF4-FFF2-40B4-BE49-F238E27FC236}">
                <a16:creationId xmlns:a16="http://schemas.microsoft.com/office/drawing/2014/main" id="{7AAAF041-DF78-4208-8BD1-E5493F031681}"/>
              </a:ext>
            </a:extLst>
          </p:cNvPr>
          <p:cNvSpPr/>
          <p:nvPr/>
        </p:nvSpPr>
        <p:spPr>
          <a:xfrm>
            <a:off x="5929005" y="3479089"/>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cxnSp>
        <p:nvCxnSpPr>
          <p:cNvPr id="269" name="Straight Connector 28">
            <a:extLst>
              <a:ext uri="{FF2B5EF4-FFF2-40B4-BE49-F238E27FC236}">
                <a16:creationId xmlns:a16="http://schemas.microsoft.com/office/drawing/2014/main" id="{4C8B10AC-D84D-4D5B-AB55-FDC054A947A8}"/>
              </a:ext>
            </a:extLst>
          </p:cNvPr>
          <p:cNvCxnSpPr>
            <a:stCxn id="265" idx="2"/>
            <a:endCxn id="266" idx="6"/>
          </p:cNvCxnSpPr>
          <p:nvPr/>
        </p:nvCxnSpPr>
        <p:spPr>
          <a:xfrm flipH="1">
            <a:off x="2115644" y="3581098"/>
            <a:ext cx="911675" cy="1701"/>
          </a:xfrm>
          <a:prstGeom prst="line">
            <a:avLst/>
          </a:prstGeom>
          <a:noFill/>
          <a:ln w="9525" cap="flat" cmpd="sng" algn="ctr">
            <a:solidFill>
              <a:srgbClr val="14337C">
                <a:shade val="95000"/>
                <a:satMod val="105000"/>
              </a:srgbClr>
            </a:solidFill>
            <a:prstDash val="solid"/>
          </a:ln>
          <a:effectLst/>
        </p:spPr>
      </p:cxnSp>
      <p:cxnSp>
        <p:nvCxnSpPr>
          <p:cNvPr id="270" name="Straight Connector 43">
            <a:extLst>
              <a:ext uri="{FF2B5EF4-FFF2-40B4-BE49-F238E27FC236}">
                <a16:creationId xmlns:a16="http://schemas.microsoft.com/office/drawing/2014/main" id="{9BFD0B2E-8E8C-46E6-8C2A-FC969437A84B}"/>
              </a:ext>
            </a:extLst>
          </p:cNvPr>
          <p:cNvCxnSpPr>
            <a:stCxn id="268" idx="6"/>
            <a:endCxn id="267" idx="2"/>
          </p:cNvCxnSpPr>
          <p:nvPr/>
        </p:nvCxnSpPr>
        <p:spPr>
          <a:xfrm>
            <a:off x="6047602" y="3538388"/>
            <a:ext cx="1366064" cy="8401"/>
          </a:xfrm>
          <a:prstGeom prst="line">
            <a:avLst/>
          </a:prstGeom>
          <a:noFill/>
          <a:ln w="9525" cap="flat" cmpd="sng" algn="ctr">
            <a:solidFill>
              <a:srgbClr val="14337C">
                <a:shade val="95000"/>
                <a:satMod val="105000"/>
              </a:srgbClr>
            </a:solidFill>
            <a:prstDash val="solid"/>
          </a:ln>
          <a:effectLst/>
        </p:spPr>
      </p:cxnSp>
      <p:sp>
        <p:nvSpPr>
          <p:cNvPr id="271" name="Oval 66">
            <a:extLst>
              <a:ext uri="{FF2B5EF4-FFF2-40B4-BE49-F238E27FC236}">
                <a16:creationId xmlns:a16="http://schemas.microsoft.com/office/drawing/2014/main" id="{300F874F-D9F8-4D14-8754-8063BE508BDF}"/>
              </a:ext>
            </a:extLst>
          </p:cNvPr>
          <p:cNvSpPr/>
          <p:nvPr/>
        </p:nvSpPr>
        <p:spPr>
          <a:xfrm>
            <a:off x="4484144" y="3703462"/>
            <a:ext cx="118596" cy="118596"/>
          </a:xfrm>
          <a:prstGeom prst="ellipse">
            <a:avLst/>
          </a:prstGeom>
          <a:gradFill flip="none" rotWithShape="1">
            <a:gsLst>
              <a:gs pos="0">
                <a:srgbClr val="0B6B75">
                  <a:lumMod val="60000"/>
                  <a:lumOff val="40000"/>
                </a:srgbClr>
              </a:gs>
              <a:gs pos="70000">
                <a:srgbClr val="0B6B75">
                  <a:lumMod val="60000"/>
                  <a:lumOff val="40000"/>
                </a:srgbClr>
              </a:gs>
              <a:gs pos="73000">
                <a:srgbClr val="FFFFFF"/>
              </a:gs>
              <a:gs pos="100000">
                <a:srgbClr val="FFFFFF"/>
              </a:gs>
            </a:gsLst>
            <a:path path="circle">
              <a:fillToRect l="50000" t="50000" r="50000" b="50000"/>
            </a:path>
            <a:tileRect/>
          </a:gradFill>
          <a:ln w="12700" cap="flat" cmpd="sng" algn="ctr">
            <a:solidFill>
              <a:srgbClr val="4D4D4C"/>
            </a:solidFill>
            <a:prstDash val="solid"/>
          </a:ln>
          <a:effectLst/>
        </p:spPr>
        <p:txBody>
          <a:bodyPr lIns="91415" tIns="45707" rIns="91415" bIns="45707"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mn-lt"/>
              <a:ea typeface="+mn-ea"/>
              <a:cs typeface="+mn-cs"/>
            </a:endParaRPr>
          </a:p>
        </p:txBody>
      </p:sp>
      <p:sp>
        <p:nvSpPr>
          <p:cNvPr id="275" name="テキスト ボックス 274">
            <a:extLst>
              <a:ext uri="{FF2B5EF4-FFF2-40B4-BE49-F238E27FC236}">
                <a16:creationId xmlns:a16="http://schemas.microsoft.com/office/drawing/2014/main" id="{838830C1-9915-4F45-A9FE-F9D674E350F7}"/>
              </a:ext>
            </a:extLst>
          </p:cNvPr>
          <p:cNvSpPr txBox="1"/>
          <p:nvPr/>
        </p:nvSpPr>
        <p:spPr>
          <a:xfrm>
            <a:off x="6466445" y="1042619"/>
            <a:ext cx="2136280" cy="400110"/>
          </a:xfrm>
          <a:prstGeom prst="rect">
            <a:avLst/>
          </a:prstGeom>
          <a:noFill/>
        </p:spPr>
        <p:txBody>
          <a:bodyPr wrap="square" rtlCol="0">
            <a:spAutoFit/>
          </a:bodyPr>
          <a:lstStyle/>
          <a:p>
            <a:pPr defTabSz="457086"/>
            <a:r>
              <a:rPr kumimoji="1" lang="ja-JP" altLang="en-US" sz="1100" dirty="0">
                <a:solidFill>
                  <a:schemeClr val="bg1"/>
                </a:solidFill>
                <a:latin typeface="+mn-ea"/>
                <a:ea typeface="+mn-ea"/>
                <a:cs typeface="+mn-cs"/>
              </a:rPr>
              <a:t>オンプレミス</a:t>
            </a:r>
            <a:r>
              <a:rPr kumimoji="1" lang="en-US" altLang="ja-JP" sz="1100" dirty="0">
                <a:solidFill>
                  <a:schemeClr val="bg1"/>
                </a:solidFill>
                <a:latin typeface="+mn-ea"/>
                <a:ea typeface="+mn-ea"/>
                <a:cs typeface="+mn-cs"/>
              </a:rPr>
              <a:t> or </a:t>
            </a:r>
            <a:r>
              <a:rPr kumimoji="1" lang="ja-JP" altLang="en-US" sz="1100" dirty="0">
                <a:solidFill>
                  <a:schemeClr val="bg1"/>
                </a:solidFill>
                <a:latin typeface="+mn-ea"/>
                <a:ea typeface="+mn-ea"/>
                <a:cs typeface="+mn-cs"/>
              </a:rPr>
              <a:t>クラウド</a:t>
            </a:r>
            <a:r>
              <a:rPr kumimoji="1" lang="en-US" altLang="ja-JP" sz="1100" dirty="0">
                <a:solidFill>
                  <a:schemeClr val="bg1"/>
                </a:solidFill>
                <a:latin typeface="+mn-ea"/>
                <a:ea typeface="+mn-ea"/>
                <a:cs typeface="+mn-cs"/>
              </a:rPr>
              <a:t>*</a:t>
            </a:r>
            <a:r>
              <a:rPr kumimoji="1" lang="ja-JP" altLang="en-US" sz="1100" dirty="0">
                <a:solidFill>
                  <a:schemeClr val="bg1"/>
                </a:solidFill>
                <a:latin typeface="+mn-ea"/>
                <a:ea typeface="+mn-ea"/>
                <a:cs typeface="+mn-cs"/>
              </a:rPr>
              <a:t>で提供</a:t>
            </a:r>
            <a:endParaRPr kumimoji="1" lang="en-US" altLang="ja-JP" sz="1100" dirty="0">
              <a:solidFill>
                <a:schemeClr val="bg1"/>
              </a:solidFill>
              <a:latin typeface="+mn-ea"/>
              <a:ea typeface="+mn-ea"/>
              <a:cs typeface="+mn-cs"/>
            </a:endParaRPr>
          </a:p>
          <a:p>
            <a:pPr algn="r" defTabSz="457086"/>
            <a:r>
              <a:rPr kumimoji="1" lang="en-US" altLang="ja-JP" sz="900" i="1" dirty="0">
                <a:solidFill>
                  <a:schemeClr val="bg1"/>
                </a:solidFill>
                <a:latin typeface="+mn-ea"/>
                <a:ea typeface="+mn-ea"/>
                <a:cs typeface="+mn-cs"/>
              </a:rPr>
              <a:t>*</a:t>
            </a:r>
            <a:r>
              <a:rPr kumimoji="1" lang="ja-JP" altLang="en-US" sz="900" i="1" dirty="0">
                <a:solidFill>
                  <a:schemeClr val="bg1"/>
                </a:solidFill>
                <a:latin typeface="+mn-ea"/>
                <a:ea typeface="+mn-ea"/>
                <a:cs typeface="+mn-cs"/>
              </a:rPr>
              <a:t>ロードマップ</a:t>
            </a:r>
          </a:p>
        </p:txBody>
      </p:sp>
      <p:sp>
        <p:nvSpPr>
          <p:cNvPr id="57" name="タイトル 3"/>
          <p:cNvSpPr txBox="1">
            <a:spLocks/>
          </p:cNvSpPr>
          <p:nvPr/>
        </p:nvSpPr>
        <p:spPr bwMode="auto">
          <a:xfrm>
            <a:off x="437766" y="312693"/>
            <a:ext cx="8345488" cy="76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2800" b="0" i="0" u="none" strike="noStrike" kern="1200" cap="none" spc="0" normalizeH="0" baseline="0" noProof="0" smtClean="0">
                <a:ln>
                  <a:noFill/>
                </a:ln>
                <a:solidFill>
                  <a:srgbClr val="005073"/>
                </a:solidFill>
                <a:effectLst/>
                <a:uLnTx/>
                <a:uFillTx/>
                <a:latin typeface="CiscoSansTT ExtraLight"/>
                <a:ea typeface="ＭＳ Ｐゴシック"/>
                <a:cs typeface="Meiryo" charset="-128"/>
              </a:rPr>
              <a:t>DNA Center</a:t>
            </a:r>
            <a:r>
              <a:rPr kumimoji="1" lang="ja-JP" altLang="en-US" sz="2800" b="0" i="0" u="none" strike="noStrike" kern="1200" cap="none" spc="0" normalizeH="0" baseline="0" noProof="0" smtClean="0">
                <a:ln>
                  <a:noFill/>
                </a:ln>
                <a:solidFill>
                  <a:srgbClr val="005073"/>
                </a:solidFill>
                <a:effectLst/>
                <a:uLnTx/>
                <a:uFillTx/>
                <a:latin typeface="CiscoSansTT ExtraLight"/>
                <a:ea typeface="ＭＳ Ｐゴシック"/>
                <a:cs typeface="Meiryo" charset="-128"/>
              </a:rPr>
              <a:t>を中心とした</a:t>
            </a:r>
            <a:r>
              <a:rPr kumimoji="1" lang="en-US" altLang="ja-JP" sz="2800" b="0" i="0" u="none" strike="noStrike" kern="1200" cap="none" spc="0" normalizeH="0" baseline="0" noProof="0" smtClean="0">
                <a:ln>
                  <a:noFill/>
                </a:ln>
                <a:solidFill>
                  <a:srgbClr val="005073"/>
                </a:solidFill>
                <a:effectLst/>
                <a:uLnTx/>
                <a:uFillTx/>
                <a:latin typeface="CiscoSansTT ExtraLight"/>
                <a:ea typeface="ＭＳ Ｐゴシック"/>
                <a:cs typeface="Meiryo" charset="-128"/>
              </a:rPr>
              <a:t>DNA</a:t>
            </a:r>
            <a:r>
              <a:rPr kumimoji="1" lang="ja-JP" altLang="en-US" sz="2800" b="0" i="0" u="none" strike="noStrike" kern="1200" cap="none" spc="0" normalizeH="0" baseline="0" noProof="0" smtClean="0">
                <a:ln>
                  <a:noFill/>
                </a:ln>
                <a:solidFill>
                  <a:srgbClr val="005073"/>
                </a:solidFill>
                <a:effectLst/>
                <a:uLnTx/>
                <a:uFillTx/>
                <a:latin typeface="CiscoSansTT ExtraLight"/>
                <a:ea typeface="ＭＳ Ｐゴシック"/>
                <a:cs typeface="Meiryo" charset="-128"/>
              </a:rPr>
              <a:t>のポートフォリオ</a:t>
            </a:r>
            <a:endParaRPr kumimoji="1" lang="ja-JP" altLang="en-US" sz="2800" b="0" i="0" u="none" strike="noStrike" kern="1200" cap="none" spc="0" normalizeH="0" baseline="0" noProof="0" dirty="0">
              <a:ln>
                <a:noFill/>
              </a:ln>
              <a:solidFill>
                <a:srgbClr val="005073"/>
              </a:solidFill>
              <a:effectLst/>
              <a:uLnTx/>
              <a:uFillTx/>
              <a:latin typeface="CiscoSansTT ExtraLight"/>
              <a:ea typeface="ＭＳ Ｐゴシック"/>
              <a:cs typeface="Meiryo" charset="-128"/>
            </a:endParaRPr>
          </a:p>
        </p:txBody>
      </p:sp>
      <p:sp>
        <p:nvSpPr>
          <p:cNvPr id="58" name="TextBox 36">
            <a:extLst>
              <a:ext uri="{FF2B5EF4-FFF2-40B4-BE49-F238E27FC236}">
                <a16:creationId xmlns:a16="http://schemas.microsoft.com/office/drawing/2014/main" id="{C5ABB563-3181-41CD-9BAB-7DD9AC691DED}"/>
              </a:ext>
            </a:extLst>
          </p:cNvPr>
          <p:cNvSpPr txBox="1"/>
          <p:nvPr/>
        </p:nvSpPr>
        <p:spPr>
          <a:xfrm>
            <a:off x="2796601" y="1279719"/>
            <a:ext cx="866819" cy="276973"/>
          </a:xfrm>
          <a:prstGeom prst="rect">
            <a:avLst/>
          </a:prstGeom>
          <a:noFill/>
        </p:spPr>
        <p:txBody>
          <a:bodyPr wrap="square" lIns="91415" tIns="45707" rIns="91415" bIns="45707" rtlCol="0">
            <a:spAutoFit/>
          </a:bodyPr>
          <a:lstStyle/>
          <a:p>
            <a:pPr algn="ctr" defTabSz="457086"/>
            <a:r>
              <a:rPr lang="ja-JP" altLang="en-US" sz="1200" b="1" dirty="0">
                <a:solidFill>
                  <a:schemeClr val="bg1"/>
                </a:solidFill>
                <a:latin typeface="+mn-ea"/>
                <a:ea typeface="+mn-ea"/>
                <a:cs typeface="+mn-cs"/>
              </a:rPr>
              <a:t>ポリシー</a:t>
            </a:r>
            <a:endParaRPr lang="en-US" sz="1200" b="1" dirty="0">
              <a:solidFill>
                <a:schemeClr val="bg1"/>
              </a:solidFill>
              <a:latin typeface="+mn-ea"/>
              <a:ea typeface="+mn-ea"/>
              <a:cs typeface="+mn-cs"/>
            </a:endParaRPr>
          </a:p>
        </p:txBody>
      </p:sp>
      <p:sp>
        <p:nvSpPr>
          <p:cNvPr id="59" name="TextBox 37">
            <a:extLst>
              <a:ext uri="{FF2B5EF4-FFF2-40B4-BE49-F238E27FC236}">
                <a16:creationId xmlns:a16="http://schemas.microsoft.com/office/drawing/2014/main" id="{4872B850-2E93-404E-A911-256B250A848B}"/>
              </a:ext>
            </a:extLst>
          </p:cNvPr>
          <p:cNvSpPr txBox="1"/>
          <p:nvPr/>
        </p:nvSpPr>
        <p:spPr>
          <a:xfrm>
            <a:off x="5728178" y="1268208"/>
            <a:ext cx="866819" cy="276973"/>
          </a:xfrm>
          <a:prstGeom prst="rect">
            <a:avLst/>
          </a:prstGeom>
          <a:noFill/>
        </p:spPr>
        <p:txBody>
          <a:bodyPr wrap="square" lIns="91415" tIns="45707" rIns="91415" bIns="45707" rtlCol="0">
            <a:spAutoFit/>
          </a:bodyPr>
          <a:lstStyle/>
          <a:p>
            <a:pPr algn="ctr" defTabSz="457086"/>
            <a:r>
              <a:rPr lang="ja-JP" altLang="en-US" sz="1200" b="1" dirty="0">
                <a:solidFill>
                  <a:schemeClr val="bg1"/>
                </a:solidFill>
                <a:latin typeface="+mn-ea"/>
                <a:ea typeface="+mn-ea"/>
                <a:cs typeface="+mn-cs"/>
              </a:rPr>
              <a:t>デザイン</a:t>
            </a:r>
            <a:endParaRPr lang="en-US" sz="1200" b="1" dirty="0">
              <a:solidFill>
                <a:schemeClr val="bg1"/>
              </a:solidFill>
              <a:latin typeface="+mn-ea"/>
              <a:ea typeface="+mn-ea"/>
              <a:cs typeface="+mn-cs"/>
            </a:endParaRPr>
          </a:p>
        </p:txBody>
      </p:sp>
      <p:sp>
        <p:nvSpPr>
          <p:cNvPr id="60" name="TextBox 38">
            <a:extLst>
              <a:ext uri="{FF2B5EF4-FFF2-40B4-BE49-F238E27FC236}">
                <a16:creationId xmlns:a16="http://schemas.microsoft.com/office/drawing/2014/main" id="{F24129BD-5BF9-4B23-AAF6-688AA44AFA25}"/>
              </a:ext>
            </a:extLst>
          </p:cNvPr>
          <p:cNvSpPr txBox="1"/>
          <p:nvPr/>
        </p:nvSpPr>
        <p:spPr>
          <a:xfrm>
            <a:off x="2750825" y="2838865"/>
            <a:ext cx="1015234" cy="276973"/>
          </a:xfrm>
          <a:prstGeom prst="rect">
            <a:avLst/>
          </a:prstGeom>
          <a:noFill/>
        </p:spPr>
        <p:txBody>
          <a:bodyPr wrap="square" lIns="91415" tIns="45707" rIns="91415" bIns="45707" rtlCol="0">
            <a:spAutoFit/>
          </a:bodyPr>
          <a:lstStyle/>
          <a:p>
            <a:pPr algn="ctr" defTabSz="457086"/>
            <a:r>
              <a:rPr lang="ja-JP" altLang="en-US" sz="1200" b="1">
                <a:solidFill>
                  <a:schemeClr val="bg1"/>
                </a:solidFill>
                <a:latin typeface="+mn-ea"/>
                <a:ea typeface="+mn-ea"/>
                <a:cs typeface="+mn-cs"/>
              </a:rPr>
              <a:t>プロビジョン</a:t>
            </a:r>
            <a:endParaRPr lang="en-US" sz="1200" b="1" dirty="0">
              <a:solidFill>
                <a:schemeClr val="bg1"/>
              </a:solidFill>
              <a:latin typeface="+mn-ea"/>
              <a:ea typeface="+mn-ea"/>
              <a:cs typeface="+mn-cs"/>
            </a:endParaRPr>
          </a:p>
        </p:txBody>
      </p:sp>
      <p:sp>
        <p:nvSpPr>
          <p:cNvPr id="61" name="TextBox 39">
            <a:extLst>
              <a:ext uri="{FF2B5EF4-FFF2-40B4-BE49-F238E27FC236}">
                <a16:creationId xmlns:a16="http://schemas.microsoft.com/office/drawing/2014/main" id="{5ABB08B5-BD04-483F-81E9-B81F1C9518CA}"/>
              </a:ext>
            </a:extLst>
          </p:cNvPr>
          <p:cNvSpPr txBox="1"/>
          <p:nvPr/>
        </p:nvSpPr>
        <p:spPr>
          <a:xfrm>
            <a:off x="5647170" y="2838865"/>
            <a:ext cx="1133340" cy="276973"/>
          </a:xfrm>
          <a:prstGeom prst="rect">
            <a:avLst/>
          </a:prstGeom>
          <a:noFill/>
        </p:spPr>
        <p:txBody>
          <a:bodyPr wrap="square" lIns="91415" tIns="45707" rIns="91415" bIns="45707" rtlCol="0">
            <a:spAutoFit/>
          </a:bodyPr>
          <a:lstStyle/>
          <a:p>
            <a:pPr algn="ctr" defTabSz="457086"/>
            <a:r>
              <a:rPr lang="ja-JP" altLang="en-US" sz="1200" b="1">
                <a:solidFill>
                  <a:schemeClr val="bg1"/>
                </a:solidFill>
                <a:latin typeface="+mn-ea"/>
                <a:ea typeface="+mn-ea"/>
                <a:cs typeface="+mn-cs"/>
              </a:rPr>
              <a:t>アシュアランス</a:t>
            </a:r>
            <a:endParaRPr lang="en-US" sz="1200" b="1" dirty="0">
              <a:solidFill>
                <a:schemeClr val="bg1"/>
              </a:solidFill>
              <a:latin typeface="+mn-ea"/>
              <a:ea typeface="+mn-ea"/>
              <a:cs typeface="+mn-cs"/>
            </a:endParaRPr>
          </a:p>
        </p:txBody>
      </p:sp>
      <p:sp>
        <p:nvSpPr>
          <p:cNvPr id="62" name="テキスト ボックス 61">
            <a:extLst>
              <a:ext uri="{FF2B5EF4-FFF2-40B4-BE49-F238E27FC236}">
                <a16:creationId xmlns:a16="http://schemas.microsoft.com/office/drawing/2014/main" id="{838830C1-9915-4F45-A9FE-F9D674E350F7}"/>
              </a:ext>
            </a:extLst>
          </p:cNvPr>
          <p:cNvSpPr txBox="1"/>
          <p:nvPr/>
        </p:nvSpPr>
        <p:spPr>
          <a:xfrm>
            <a:off x="6618845" y="1195019"/>
            <a:ext cx="2136280" cy="400110"/>
          </a:xfrm>
          <a:prstGeom prst="rect">
            <a:avLst/>
          </a:prstGeom>
          <a:noFill/>
        </p:spPr>
        <p:txBody>
          <a:bodyPr wrap="square" rtlCol="0">
            <a:spAutoFit/>
          </a:bodyPr>
          <a:lstStyle/>
          <a:p>
            <a:pPr defTabSz="457086"/>
            <a:r>
              <a:rPr kumimoji="1" lang="ja-JP" altLang="en-US" sz="1100" dirty="0">
                <a:solidFill>
                  <a:schemeClr val="bg1"/>
                </a:solidFill>
                <a:latin typeface="+mn-ea"/>
                <a:ea typeface="+mn-ea"/>
                <a:cs typeface="+mn-cs"/>
              </a:rPr>
              <a:t>オンプレミス</a:t>
            </a:r>
            <a:r>
              <a:rPr kumimoji="1" lang="en-US" altLang="ja-JP" sz="1100" dirty="0">
                <a:solidFill>
                  <a:schemeClr val="bg1"/>
                </a:solidFill>
                <a:latin typeface="+mn-ea"/>
                <a:ea typeface="+mn-ea"/>
                <a:cs typeface="+mn-cs"/>
              </a:rPr>
              <a:t> or </a:t>
            </a:r>
            <a:r>
              <a:rPr kumimoji="1" lang="ja-JP" altLang="en-US" sz="1100" dirty="0">
                <a:solidFill>
                  <a:schemeClr val="bg1"/>
                </a:solidFill>
                <a:latin typeface="+mn-ea"/>
                <a:ea typeface="+mn-ea"/>
                <a:cs typeface="+mn-cs"/>
              </a:rPr>
              <a:t>クラウド</a:t>
            </a:r>
            <a:r>
              <a:rPr kumimoji="1" lang="en-US" altLang="ja-JP" sz="1100" dirty="0">
                <a:solidFill>
                  <a:schemeClr val="bg1"/>
                </a:solidFill>
                <a:latin typeface="+mn-ea"/>
                <a:ea typeface="+mn-ea"/>
                <a:cs typeface="+mn-cs"/>
              </a:rPr>
              <a:t>*</a:t>
            </a:r>
            <a:r>
              <a:rPr kumimoji="1" lang="ja-JP" altLang="en-US" sz="1100" dirty="0">
                <a:solidFill>
                  <a:schemeClr val="bg1"/>
                </a:solidFill>
                <a:latin typeface="+mn-ea"/>
                <a:ea typeface="+mn-ea"/>
                <a:cs typeface="+mn-cs"/>
              </a:rPr>
              <a:t>で提供</a:t>
            </a:r>
            <a:endParaRPr kumimoji="1" lang="en-US" altLang="ja-JP" sz="1100" dirty="0">
              <a:solidFill>
                <a:schemeClr val="bg1"/>
              </a:solidFill>
              <a:latin typeface="+mn-ea"/>
              <a:ea typeface="+mn-ea"/>
              <a:cs typeface="+mn-cs"/>
            </a:endParaRPr>
          </a:p>
          <a:p>
            <a:pPr algn="r" defTabSz="457086"/>
            <a:r>
              <a:rPr kumimoji="1" lang="en-US" altLang="ja-JP" sz="900" i="1" dirty="0">
                <a:solidFill>
                  <a:schemeClr val="bg1"/>
                </a:solidFill>
                <a:latin typeface="+mn-ea"/>
                <a:ea typeface="+mn-ea"/>
                <a:cs typeface="+mn-cs"/>
              </a:rPr>
              <a:t>*</a:t>
            </a:r>
            <a:r>
              <a:rPr kumimoji="1" lang="ja-JP" altLang="en-US" sz="900" i="1" dirty="0">
                <a:solidFill>
                  <a:schemeClr val="bg1"/>
                </a:solidFill>
                <a:latin typeface="+mn-ea"/>
                <a:ea typeface="+mn-ea"/>
                <a:cs typeface="+mn-cs"/>
              </a:rPr>
              <a:t>ロードマップ</a:t>
            </a:r>
          </a:p>
        </p:txBody>
      </p:sp>
      <p:sp>
        <p:nvSpPr>
          <p:cNvPr id="68" name="TextBox 36">
            <a:extLst>
              <a:ext uri="{FF2B5EF4-FFF2-40B4-BE49-F238E27FC236}">
                <a16:creationId xmlns:a16="http://schemas.microsoft.com/office/drawing/2014/main" id="{C5ABB563-3181-41CD-9BAB-7DD9AC691DED}"/>
              </a:ext>
            </a:extLst>
          </p:cNvPr>
          <p:cNvSpPr txBox="1"/>
          <p:nvPr/>
        </p:nvSpPr>
        <p:spPr>
          <a:xfrm>
            <a:off x="2406363" y="1222071"/>
            <a:ext cx="1409457" cy="276973"/>
          </a:xfrm>
          <a:prstGeom prst="rect">
            <a:avLst/>
          </a:prstGeom>
          <a:noFill/>
        </p:spPr>
        <p:txBody>
          <a:bodyPr wrap="square" lIns="91415" tIns="45707" rIns="91415" bIns="45707" rtlCol="0">
            <a:spAutoFit/>
          </a:bodyPr>
          <a:lstStyle/>
          <a:p>
            <a:pPr algn="ctr" defTabSz="457086"/>
            <a:r>
              <a:rPr lang="ja-JP" altLang="en-US" sz="1200" b="1" dirty="0">
                <a:solidFill>
                  <a:srgbClr val="005073"/>
                </a:solidFill>
                <a:latin typeface="ＭＳ Ｐゴシック"/>
                <a:ea typeface="ＭＳ Ｐゴシック"/>
              </a:rPr>
              <a:t>ポリシー</a:t>
            </a:r>
            <a:endParaRPr lang="en-US" sz="1200" b="1" dirty="0">
              <a:solidFill>
                <a:srgbClr val="005073"/>
              </a:solidFill>
              <a:latin typeface="ＭＳ Ｐゴシック"/>
              <a:ea typeface="ＭＳ Ｐゴシック"/>
            </a:endParaRPr>
          </a:p>
        </p:txBody>
      </p:sp>
      <p:sp>
        <p:nvSpPr>
          <p:cNvPr id="69" name="TextBox 37">
            <a:extLst>
              <a:ext uri="{FF2B5EF4-FFF2-40B4-BE49-F238E27FC236}">
                <a16:creationId xmlns:a16="http://schemas.microsoft.com/office/drawing/2014/main" id="{4872B850-2E93-404E-A911-256B250A848B}"/>
              </a:ext>
            </a:extLst>
          </p:cNvPr>
          <p:cNvSpPr txBox="1"/>
          <p:nvPr/>
        </p:nvSpPr>
        <p:spPr>
          <a:xfrm>
            <a:off x="5273304" y="1222070"/>
            <a:ext cx="1474094" cy="276973"/>
          </a:xfrm>
          <a:prstGeom prst="rect">
            <a:avLst/>
          </a:prstGeom>
          <a:noFill/>
        </p:spPr>
        <p:txBody>
          <a:bodyPr wrap="square" lIns="91415" tIns="45707" rIns="91415" bIns="45707" rtlCol="0">
            <a:spAutoFit/>
          </a:bodyPr>
          <a:lstStyle/>
          <a:p>
            <a:pPr algn="ctr" defTabSz="457086"/>
            <a:r>
              <a:rPr lang="ja-JP" altLang="en-US" sz="1200" b="1" dirty="0">
                <a:solidFill>
                  <a:srgbClr val="005073"/>
                </a:solidFill>
                <a:latin typeface="ＭＳ Ｐゴシック"/>
                <a:ea typeface="ＭＳ Ｐゴシック"/>
              </a:rPr>
              <a:t>デザイン</a:t>
            </a:r>
            <a:endParaRPr lang="en-US" sz="1200" b="1" dirty="0">
              <a:solidFill>
                <a:srgbClr val="005073"/>
              </a:solidFill>
              <a:latin typeface="ＭＳ Ｐゴシック"/>
              <a:ea typeface="ＭＳ Ｐゴシック"/>
            </a:endParaRPr>
          </a:p>
        </p:txBody>
      </p:sp>
      <p:sp>
        <p:nvSpPr>
          <p:cNvPr id="70" name="TextBox 38">
            <a:extLst>
              <a:ext uri="{FF2B5EF4-FFF2-40B4-BE49-F238E27FC236}">
                <a16:creationId xmlns:a16="http://schemas.microsoft.com/office/drawing/2014/main" id="{F24129BD-5BF9-4B23-AAF6-688AA44AFA25}"/>
              </a:ext>
            </a:extLst>
          </p:cNvPr>
          <p:cNvSpPr txBox="1"/>
          <p:nvPr/>
        </p:nvSpPr>
        <p:spPr>
          <a:xfrm>
            <a:off x="2231802" y="2636477"/>
            <a:ext cx="1686657" cy="276973"/>
          </a:xfrm>
          <a:prstGeom prst="rect">
            <a:avLst/>
          </a:prstGeom>
          <a:noFill/>
        </p:spPr>
        <p:txBody>
          <a:bodyPr wrap="square" lIns="91415" tIns="45707" rIns="91415" bIns="45707" rtlCol="0">
            <a:spAutoFit/>
          </a:bodyPr>
          <a:lstStyle/>
          <a:p>
            <a:pPr algn="ctr" defTabSz="457086"/>
            <a:r>
              <a:rPr lang="ja-JP" altLang="en-US" sz="1200" b="1" dirty="0">
                <a:solidFill>
                  <a:srgbClr val="005073"/>
                </a:solidFill>
                <a:latin typeface="ＭＳ Ｐゴシック"/>
                <a:ea typeface="ＭＳ Ｐゴシック"/>
              </a:rPr>
              <a:t>プロビジョン</a:t>
            </a:r>
            <a:endParaRPr lang="en-US" sz="1200" b="1" dirty="0">
              <a:solidFill>
                <a:srgbClr val="005073"/>
              </a:solidFill>
              <a:latin typeface="ＭＳ Ｐゴシック"/>
              <a:ea typeface="ＭＳ Ｐゴシック"/>
            </a:endParaRPr>
          </a:p>
        </p:txBody>
      </p:sp>
      <p:sp>
        <p:nvSpPr>
          <p:cNvPr id="71" name="TextBox 39">
            <a:extLst>
              <a:ext uri="{FF2B5EF4-FFF2-40B4-BE49-F238E27FC236}">
                <a16:creationId xmlns:a16="http://schemas.microsoft.com/office/drawing/2014/main" id="{5ABB08B5-BD04-483F-81E9-B81F1C9518CA}"/>
              </a:ext>
            </a:extLst>
          </p:cNvPr>
          <p:cNvSpPr txBox="1"/>
          <p:nvPr/>
        </p:nvSpPr>
        <p:spPr>
          <a:xfrm>
            <a:off x="5481522" y="2603640"/>
            <a:ext cx="1133340" cy="276973"/>
          </a:xfrm>
          <a:prstGeom prst="rect">
            <a:avLst/>
          </a:prstGeom>
          <a:noFill/>
        </p:spPr>
        <p:txBody>
          <a:bodyPr wrap="square" lIns="91415" tIns="45707" rIns="91415" bIns="45707" rtlCol="0">
            <a:spAutoFit/>
          </a:bodyPr>
          <a:lstStyle/>
          <a:p>
            <a:pPr algn="ctr" defTabSz="457086"/>
            <a:r>
              <a:rPr lang="ja-JP" altLang="en-US" sz="1200" b="1" dirty="0">
                <a:solidFill>
                  <a:srgbClr val="005073"/>
                </a:solidFill>
                <a:latin typeface="ＭＳ Ｐゴシック"/>
                <a:ea typeface="ＭＳ Ｐゴシック"/>
              </a:rPr>
              <a:t>アシュアランス</a:t>
            </a:r>
            <a:endParaRPr lang="en-US" sz="1200" b="1" dirty="0">
              <a:solidFill>
                <a:srgbClr val="005073"/>
              </a:solidFill>
              <a:latin typeface="ＭＳ Ｐゴシック"/>
              <a:ea typeface="ＭＳ Ｐゴシック"/>
            </a:endParaRPr>
          </a:p>
        </p:txBody>
      </p:sp>
      <p:sp>
        <p:nvSpPr>
          <p:cNvPr id="72" name="テキスト ボックス 71">
            <a:extLst>
              <a:ext uri="{FF2B5EF4-FFF2-40B4-BE49-F238E27FC236}">
                <a16:creationId xmlns:a16="http://schemas.microsoft.com/office/drawing/2014/main" id="{838830C1-9915-4F45-A9FE-F9D674E350F7}"/>
              </a:ext>
            </a:extLst>
          </p:cNvPr>
          <p:cNvSpPr txBox="1"/>
          <p:nvPr/>
        </p:nvSpPr>
        <p:spPr>
          <a:xfrm>
            <a:off x="6394181" y="1035995"/>
            <a:ext cx="2208543" cy="400110"/>
          </a:xfrm>
          <a:prstGeom prst="rect">
            <a:avLst/>
          </a:prstGeom>
          <a:noFill/>
        </p:spPr>
        <p:txBody>
          <a:bodyPr wrap="square" rtlCol="0">
            <a:spAutoFit/>
          </a:bodyPr>
          <a:lstStyle/>
          <a:p>
            <a:pPr defTabSz="457086"/>
            <a:r>
              <a:rPr kumimoji="1" lang="ja-JP" altLang="en-US" sz="1100" dirty="0">
                <a:solidFill>
                  <a:srgbClr val="005073"/>
                </a:solidFill>
                <a:latin typeface="ＭＳ Ｐゴシック"/>
                <a:ea typeface="ＭＳ Ｐゴシック"/>
              </a:rPr>
              <a:t>オンプレミス</a:t>
            </a:r>
            <a:r>
              <a:rPr kumimoji="1" lang="en-US" altLang="ja-JP" sz="1100" dirty="0">
                <a:solidFill>
                  <a:srgbClr val="005073"/>
                </a:solidFill>
                <a:latin typeface="ＭＳ Ｐゴシック"/>
                <a:ea typeface="ＭＳ Ｐゴシック"/>
              </a:rPr>
              <a:t> or </a:t>
            </a:r>
            <a:r>
              <a:rPr kumimoji="1" lang="ja-JP" altLang="en-US" sz="1100" dirty="0">
                <a:solidFill>
                  <a:srgbClr val="005073"/>
                </a:solidFill>
                <a:latin typeface="ＭＳ Ｐゴシック"/>
                <a:ea typeface="ＭＳ Ｐゴシック"/>
              </a:rPr>
              <a:t>クラウド</a:t>
            </a:r>
            <a:r>
              <a:rPr kumimoji="1" lang="en-US" altLang="ja-JP" sz="1100" dirty="0">
                <a:solidFill>
                  <a:srgbClr val="005073"/>
                </a:solidFill>
                <a:latin typeface="ＭＳ Ｐゴシック"/>
                <a:ea typeface="ＭＳ Ｐゴシック"/>
              </a:rPr>
              <a:t>*</a:t>
            </a:r>
            <a:r>
              <a:rPr kumimoji="1" lang="ja-JP" altLang="en-US" sz="1100" dirty="0">
                <a:solidFill>
                  <a:srgbClr val="005073"/>
                </a:solidFill>
                <a:latin typeface="ＭＳ Ｐゴシック"/>
                <a:ea typeface="ＭＳ Ｐゴシック"/>
              </a:rPr>
              <a:t>で提供</a:t>
            </a:r>
            <a:endParaRPr kumimoji="1" lang="en-US" altLang="ja-JP" sz="1100" dirty="0">
              <a:solidFill>
                <a:srgbClr val="005073"/>
              </a:solidFill>
              <a:latin typeface="ＭＳ Ｐゴシック"/>
              <a:ea typeface="ＭＳ Ｐゴシック"/>
            </a:endParaRPr>
          </a:p>
          <a:p>
            <a:pPr algn="r" defTabSz="457086"/>
            <a:r>
              <a:rPr kumimoji="1" lang="en-US" altLang="ja-JP" sz="900" i="1" dirty="0">
                <a:solidFill>
                  <a:srgbClr val="005073"/>
                </a:solidFill>
                <a:latin typeface="ＭＳ Ｐゴシック"/>
                <a:ea typeface="ＭＳ Ｐゴシック"/>
              </a:rPr>
              <a:t>*</a:t>
            </a:r>
            <a:r>
              <a:rPr kumimoji="1" lang="ja-JP" altLang="en-US" sz="900" i="1" dirty="0">
                <a:solidFill>
                  <a:srgbClr val="005073"/>
                </a:solidFill>
                <a:latin typeface="ＭＳ Ｐゴシック"/>
                <a:ea typeface="ＭＳ Ｐゴシック"/>
              </a:rPr>
              <a:t>ロードマップ</a:t>
            </a:r>
          </a:p>
        </p:txBody>
      </p:sp>
    </p:spTree>
    <p:extLst>
      <p:ext uri="{BB962C8B-B14F-4D97-AF65-F5344CB8AC3E}">
        <p14:creationId xmlns:p14="http://schemas.microsoft.com/office/powerpoint/2010/main" val="2844510856"/>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532" y="294620"/>
            <a:ext cx="8243562" cy="512967"/>
          </a:xfrm>
        </p:spPr>
        <p:txBody>
          <a:bodyPr/>
          <a:lstStyle/>
          <a:p>
            <a:r>
              <a:rPr lang="ja-JP" altLang="en-US" dirty="0" smtClean="0">
                <a:latin typeface="+mn-ea"/>
                <a:ea typeface="+mn-ea"/>
                <a:cs typeface="Meiryo" charset="-128"/>
              </a:rPr>
              <a:t>分析</a:t>
            </a:r>
            <a:r>
              <a:rPr lang="ja-JP" altLang="en-US" dirty="0" smtClean="0">
                <a:latin typeface="+mn-ea"/>
                <a:ea typeface="+mn-ea"/>
                <a:cs typeface="Meiryo" charset="-128"/>
              </a:rPr>
              <a:t>プラットフォーム </a:t>
            </a:r>
            <a:r>
              <a:rPr lang="en-US" altLang="ja-JP" sz="2100" dirty="0" smtClean="0">
                <a:latin typeface="+mn-ea"/>
                <a:ea typeface="+mn-ea"/>
                <a:cs typeface="Meiryo" charset="-128"/>
              </a:rPr>
              <a:t>(</a:t>
            </a:r>
            <a:r>
              <a:rPr lang="en-US" altLang="ja-JP" sz="2100" dirty="0">
                <a:latin typeface="+mn-ea"/>
                <a:ea typeface="+mn-ea"/>
                <a:cs typeface="Meiryo" charset="-128"/>
              </a:rPr>
              <a:t>Network Data Platform)</a:t>
            </a:r>
            <a:endParaRPr lang="en-US" sz="2100" dirty="0">
              <a:latin typeface="+mn-ea"/>
              <a:ea typeface="+mn-ea"/>
              <a:cs typeface="Meiryo" charset="-128"/>
            </a:endParaRPr>
          </a:p>
        </p:txBody>
      </p:sp>
      <p:sp>
        <p:nvSpPr>
          <p:cNvPr id="4" name="Rectangle 3"/>
          <p:cNvSpPr/>
          <p:nvPr/>
        </p:nvSpPr>
        <p:spPr>
          <a:xfrm>
            <a:off x="546718" y="998014"/>
            <a:ext cx="8068871" cy="3794264"/>
          </a:xfrm>
          <a:prstGeom prst="rect">
            <a:avLst/>
          </a:prstGeom>
          <a:ln w="15875">
            <a:prstDash val="sysDo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399" dirty="0">
              <a:latin typeface="+mn-ea"/>
              <a:cs typeface="Meiryo" charset="-128"/>
            </a:endParaRPr>
          </a:p>
        </p:txBody>
      </p:sp>
      <p:grpSp>
        <p:nvGrpSpPr>
          <p:cNvPr id="21" name="図形グループ 20"/>
          <p:cNvGrpSpPr/>
          <p:nvPr/>
        </p:nvGrpSpPr>
        <p:grpSpPr>
          <a:xfrm>
            <a:off x="3260010" y="2190563"/>
            <a:ext cx="255596" cy="1452366"/>
            <a:chOff x="4345091" y="2920751"/>
            <a:chExt cx="340795" cy="1936488"/>
          </a:xfrm>
        </p:grpSpPr>
        <p:cxnSp>
          <p:nvCxnSpPr>
            <p:cNvPr id="13" name="Straight Arrow Connector 12"/>
            <p:cNvCxnSpPr>
              <a:stCxn id="7" idx="3"/>
            </p:cNvCxnSpPr>
            <p:nvPr/>
          </p:nvCxnSpPr>
          <p:spPr>
            <a:xfrm>
              <a:off x="4345091" y="2920751"/>
              <a:ext cx="340795" cy="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3"/>
            </p:cNvCxnSpPr>
            <p:nvPr/>
          </p:nvCxnSpPr>
          <p:spPr>
            <a:xfrm>
              <a:off x="4354765" y="4857239"/>
              <a:ext cx="30481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a:xfrm>
            <a:off x="5826758" y="2741642"/>
            <a:ext cx="30630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86972" y="1081226"/>
            <a:ext cx="2480293" cy="3309485"/>
            <a:chOff x="785985" y="1080838"/>
            <a:chExt cx="2480939" cy="3310347"/>
          </a:xfrm>
        </p:grpSpPr>
        <p:sp>
          <p:nvSpPr>
            <p:cNvPr id="7" name="Rectangle 6"/>
            <p:cNvSpPr/>
            <p:nvPr/>
          </p:nvSpPr>
          <p:spPr>
            <a:xfrm>
              <a:off x="830437" y="1600388"/>
              <a:ext cx="2429230" cy="1180152"/>
            </a:xfrm>
            <a:prstGeom prst="rect">
              <a:avLst/>
            </a:prstGeom>
            <a:ln w="1270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dirty="0">
                <a:latin typeface="+mn-ea"/>
                <a:cs typeface="Meiryo" charset="-128"/>
              </a:endParaRPr>
            </a:p>
          </p:txBody>
        </p:sp>
        <p:sp>
          <p:nvSpPr>
            <p:cNvPr id="11" name="Rectangle 10"/>
            <p:cNvSpPr/>
            <p:nvPr/>
          </p:nvSpPr>
          <p:spPr>
            <a:xfrm>
              <a:off x="785985" y="2895230"/>
              <a:ext cx="2480939" cy="1495955"/>
            </a:xfrm>
            <a:prstGeom prst="rect">
              <a:avLst/>
            </a:prstGeom>
            <a:ln w="1270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9" dirty="0">
                <a:latin typeface="+mn-ea"/>
                <a:cs typeface="Meiryo" charset="-128"/>
              </a:endParaRPr>
            </a:p>
          </p:txBody>
        </p:sp>
        <p:sp>
          <p:nvSpPr>
            <p:cNvPr id="20" name="Rectangle 19"/>
            <p:cNvSpPr/>
            <p:nvPr/>
          </p:nvSpPr>
          <p:spPr>
            <a:xfrm>
              <a:off x="2491883" y="1690422"/>
              <a:ext cx="706608" cy="1010438"/>
            </a:xfrm>
            <a:prstGeom prst="rect">
              <a:avLst/>
            </a:prstGeom>
            <a:ln w="15875"/>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b="1" dirty="0">
                  <a:latin typeface="+mn-ea"/>
                  <a:cs typeface="Meiryo" charset="-128"/>
                </a:rPr>
                <a:t>テレメトリ</a:t>
              </a:r>
              <a:endParaRPr lang="en-US" sz="1050" b="1" dirty="0">
                <a:latin typeface="+mn-ea"/>
                <a:cs typeface="Meiryo" charset="-128"/>
              </a:endParaRPr>
            </a:p>
          </p:txBody>
        </p:sp>
        <p:sp>
          <p:nvSpPr>
            <p:cNvPr id="29" name="Rectangle 28"/>
            <p:cNvSpPr/>
            <p:nvPr/>
          </p:nvSpPr>
          <p:spPr>
            <a:xfrm>
              <a:off x="817917" y="4048049"/>
              <a:ext cx="2390159" cy="304785"/>
            </a:xfrm>
            <a:prstGeom prst="rect">
              <a:avLst/>
            </a:prstGeom>
            <a:ln w="15875"/>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b="1" dirty="0">
                  <a:latin typeface="+mn-ea"/>
                  <a:cs typeface="Meiryo" charset="-128"/>
                </a:rPr>
                <a:t>コンテキストなデータ</a:t>
              </a:r>
              <a:endParaRPr lang="en-US" sz="1050" b="1" dirty="0">
                <a:latin typeface="+mn-ea"/>
                <a:cs typeface="Meiryo" charset="-128"/>
              </a:endParaRPr>
            </a:p>
          </p:txBody>
        </p:sp>
        <p:sp>
          <p:nvSpPr>
            <p:cNvPr id="2" name="Rectangle 1"/>
            <p:cNvSpPr/>
            <p:nvPr/>
          </p:nvSpPr>
          <p:spPr>
            <a:xfrm>
              <a:off x="840649" y="1080838"/>
              <a:ext cx="2419018" cy="261991"/>
            </a:xfrm>
            <a:prstGeom prst="rect">
              <a:avLst/>
            </a:prstGeom>
            <a:ln w="12700">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dirty="0" smtClean="0">
                  <a:latin typeface="+mn-ea"/>
                  <a:cs typeface="Meiryo" charset="-128"/>
                </a:rPr>
                <a:t>データ収集</a:t>
              </a:r>
              <a:endParaRPr lang="en-US" dirty="0">
                <a:latin typeface="+mn-ea"/>
                <a:cs typeface="Meiryo" charset="-128"/>
              </a:endParaRPr>
            </a:p>
          </p:txBody>
        </p:sp>
        <p:grpSp>
          <p:nvGrpSpPr>
            <p:cNvPr id="31" name="Group 30"/>
            <p:cNvGrpSpPr/>
            <p:nvPr/>
          </p:nvGrpSpPr>
          <p:grpSpPr>
            <a:xfrm>
              <a:off x="878524" y="1679712"/>
              <a:ext cx="1664202" cy="543708"/>
              <a:chOff x="4479010" y="3649873"/>
              <a:chExt cx="1956321" cy="714583"/>
            </a:xfrm>
          </p:grpSpPr>
          <p:sp>
            <p:nvSpPr>
              <p:cNvPr id="32" name="Rounded Rectangle 31"/>
              <p:cNvSpPr/>
              <p:nvPr/>
            </p:nvSpPr>
            <p:spPr>
              <a:xfrm>
                <a:off x="4479010" y="3649873"/>
                <a:ext cx="1824637" cy="672828"/>
              </a:xfrm>
              <a:prstGeom prst="roundRect">
                <a:avLst/>
              </a:prstGeom>
              <a:noFill/>
              <a:ln w="635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latin typeface="+mn-ea"/>
                  <a:cs typeface="Meiryo" charset="-128"/>
                </a:endParaRPr>
              </a:p>
            </p:txBody>
          </p:sp>
          <p:pic>
            <p:nvPicPr>
              <p:cNvPr id="33" name="Picture 32" descr="data-512.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78011" y="3774720"/>
                <a:ext cx="309677" cy="316625"/>
              </a:xfrm>
              <a:prstGeom prst="rect">
                <a:avLst/>
              </a:prstGeom>
            </p:spPr>
          </p:pic>
          <p:sp>
            <p:nvSpPr>
              <p:cNvPr id="34" name="TextBox 33"/>
              <p:cNvSpPr txBox="1"/>
              <p:nvPr/>
            </p:nvSpPr>
            <p:spPr>
              <a:xfrm>
                <a:off x="4529536" y="4091345"/>
                <a:ext cx="394316" cy="273111"/>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FW</a:t>
                </a:r>
              </a:p>
            </p:txBody>
          </p:sp>
          <p:pic>
            <p:nvPicPr>
              <p:cNvPr id="35" name="Picture 34" descr="data-512.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58182" y="3774720"/>
                <a:ext cx="309677" cy="316625"/>
              </a:xfrm>
              <a:prstGeom prst="rect">
                <a:avLst/>
              </a:prstGeom>
            </p:spPr>
          </p:pic>
          <p:sp>
            <p:nvSpPr>
              <p:cNvPr id="36" name="TextBox 35"/>
              <p:cNvSpPr txBox="1"/>
              <p:nvPr/>
            </p:nvSpPr>
            <p:spPr>
              <a:xfrm>
                <a:off x="5022102" y="4091345"/>
                <a:ext cx="367926" cy="273111"/>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LB</a:t>
                </a:r>
              </a:p>
            </p:txBody>
          </p:sp>
          <p:pic>
            <p:nvPicPr>
              <p:cNvPr id="37" name="Picture 36" descr="data-512.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02031" y="3774720"/>
                <a:ext cx="309677" cy="316625"/>
              </a:xfrm>
              <a:prstGeom prst="rect">
                <a:avLst/>
              </a:prstGeom>
            </p:spPr>
          </p:pic>
          <p:sp>
            <p:nvSpPr>
              <p:cNvPr id="38" name="TextBox 37"/>
              <p:cNvSpPr txBox="1"/>
              <p:nvPr/>
            </p:nvSpPr>
            <p:spPr>
              <a:xfrm>
                <a:off x="5412235" y="4091345"/>
                <a:ext cx="475365" cy="273111"/>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WLC</a:t>
                </a:r>
              </a:p>
            </p:txBody>
          </p:sp>
          <p:pic>
            <p:nvPicPr>
              <p:cNvPr id="39" name="Picture 38" descr="data-512.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99701" y="3774720"/>
                <a:ext cx="309677" cy="316625"/>
              </a:xfrm>
              <a:prstGeom prst="rect">
                <a:avLst/>
              </a:prstGeom>
            </p:spPr>
          </p:pic>
          <p:sp>
            <p:nvSpPr>
              <p:cNvPr id="40" name="TextBox 39"/>
              <p:cNvSpPr txBox="1"/>
              <p:nvPr/>
            </p:nvSpPr>
            <p:spPr>
              <a:xfrm>
                <a:off x="5835565" y="4089422"/>
                <a:ext cx="599766" cy="273111"/>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Sensor</a:t>
                </a:r>
              </a:p>
            </p:txBody>
          </p:sp>
        </p:grpSp>
        <p:grpSp>
          <p:nvGrpSpPr>
            <p:cNvPr id="44" name="Group 43"/>
            <p:cNvGrpSpPr/>
            <p:nvPr/>
          </p:nvGrpSpPr>
          <p:grpSpPr>
            <a:xfrm>
              <a:off x="878524" y="2220465"/>
              <a:ext cx="1547873" cy="494441"/>
              <a:chOff x="4633869" y="1837267"/>
              <a:chExt cx="1602593" cy="609872"/>
            </a:xfrm>
          </p:grpSpPr>
          <p:pic>
            <p:nvPicPr>
              <p:cNvPr id="45" name="Picture 44" descr="data-512.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0796" y="1940572"/>
                <a:ext cx="309677" cy="316625"/>
              </a:xfrm>
              <a:prstGeom prst="rect">
                <a:avLst/>
              </a:prstGeom>
            </p:spPr>
          </p:pic>
          <p:pic>
            <p:nvPicPr>
              <p:cNvPr id="47" name="Picture 46" descr="data-512.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12937" y="1954496"/>
                <a:ext cx="309677" cy="316625"/>
              </a:xfrm>
              <a:prstGeom prst="rect">
                <a:avLst/>
              </a:prstGeom>
            </p:spPr>
          </p:pic>
          <p:pic>
            <p:nvPicPr>
              <p:cNvPr id="49" name="Picture 48" descr="data-512.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11786" y="1947287"/>
                <a:ext cx="309677" cy="316625"/>
              </a:xfrm>
              <a:prstGeom prst="rect">
                <a:avLst/>
              </a:prstGeom>
            </p:spPr>
          </p:pic>
          <p:sp>
            <p:nvSpPr>
              <p:cNvPr id="51" name="Rounded Rectangle 50"/>
              <p:cNvSpPr/>
              <p:nvPr/>
            </p:nvSpPr>
            <p:spPr>
              <a:xfrm>
                <a:off x="4633869" y="1837267"/>
                <a:ext cx="1602593" cy="609872"/>
              </a:xfrm>
              <a:prstGeom prst="roundRect">
                <a:avLst/>
              </a:prstGeom>
              <a:noFill/>
              <a:ln w="635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latin typeface="+mn-ea"/>
                  <a:cs typeface="Meiryo" charset="-128"/>
                </a:endParaRPr>
              </a:p>
            </p:txBody>
          </p:sp>
        </p:grpSp>
        <p:grpSp>
          <p:nvGrpSpPr>
            <p:cNvPr id="16" name="Group 15"/>
            <p:cNvGrpSpPr/>
            <p:nvPr/>
          </p:nvGrpSpPr>
          <p:grpSpPr>
            <a:xfrm>
              <a:off x="833308" y="2953956"/>
              <a:ext cx="2341254" cy="1053778"/>
              <a:chOff x="6102506" y="3444241"/>
              <a:chExt cx="2182612" cy="1053778"/>
            </a:xfrm>
          </p:grpSpPr>
          <p:pic>
            <p:nvPicPr>
              <p:cNvPr id="53" name="Picture 52"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4300" y="3553480"/>
                <a:ext cx="313767" cy="273711"/>
              </a:xfrm>
              <a:prstGeom prst="rect">
                <a:avLst/>
              </a:prstGeom>
            </p:spPr>
          </p:pic>
          <p:sp>
            <p:nvSpPr>
              <p:cNvPr id="54" name="TextBox 53"/>
              <p:cNvSpPr txBox="1"/>
              <p:nvPr/>
            </p:nvSpPr>
            <p:spPr>
              <a:xfrm>
                <a:off x="6458343" y="3810495"/>
                <a:ext cx="378477"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AAA</a:t>
                </a:r>
              </a:p>
            </p:txBody>
          </p:sp>
          <p:pic>
            <p:nvPicPr>
              <p:cNvPr id="55" name="Picture 54"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68412" y="3996415"/>
                <a:ext cx="313767" cy="273711"/>
              </a:xfrm>
              <a:prstGeom prst="rect">
                <a:avLst/>
              </a:prstGeom>
            </p:spPr>
          </p:pic>
          <p:sp>
            <p:nvSpPr>
              <p:cNvPr id="56" name="TextBox 55"/>
              <p:cNvSpPr txBox="1"/>
              <p:nvPr/>
            </p:nvSpPr>
            <p:spPr>
              <a:xfrm>
                <a:off x="6131999" y="4270125"/>
                <a:ext cx="372497"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DNS</a:t>
                </a:r>
              </a:p>
            </p:txBody>
          </p:sp>
          <p:pic>
            <p:nvPicPr>
              <p:cNvPr id="57" name="Picture 56"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41265" y="3996414"/>
                <a:ext cx="313767" cy="273711"/>
              </a:xfrm>
              <a:prstGeom prst="rect">
                <a:avLst/>
              </a:prstGeom>
            </p:spPr>
          </p:pic>
          <p:sp>
            <p:nvSpPr>
              <p:cNvPr id="58" name="TextBox 57"/>
              <p:cNvSpPr txBox="1"/>
              <p:nvPr/>
            </p:nvSpPr>
            <p:spPr>
              <a:xfrm>
                <a:off x="6469133" y="4284378"/>
                <a:ext cx="441257"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DHCP</a:t>
                </a:r>
              </a:p>
            </p:txBody>
          </p:sp>
          <p:pic>
            <p:nvPicPr>
              <p:cNvPr id="59" name="Picture 58"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83015" y="3557000"/>
                <a:ext cx="313767" cy="273711"/>
              </a:xfrm>
              <a:prstGeom prst="rect">
                <a:avLst/>
              </a:prstGeom>
            </p:spPr>
          </p:pic>
          <p:sp>
            <p:nvSpPr>
              <p:cNvPr id="60" name="TextBox 59"/>
              <p:cNvSpPr txBox="1"/>
              <p:nvPr/>
            </p:nvSpPr>
            <p:spPr>
              <a:xfrm>
                <a:off x="6102506" y="3814513"/>
                <a:ext cx="430794"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LDAP</a:t>
                </a:r>
              </a:p>
            </p:txBody>
          </p:sp>
          <p:sp>
            <p:nvSpPr>
              <p:cNvPr id="61" name="Rounded Rectangle 60"/>
              <p:cNvSpPr/>
              <p:nvPr/>
            </p:nvSpPr>
            <p:spPr>
              <a:xfrm>
                <a:off x="6115063" y="3444241"/>
                <a:ext cx="2155866" cy="1040533"/>
              </a:xfrm>
              <a:prstGeom prst="roundRect">
                <a:avLst/>
              </a:prstGeom>
              <a:noFill/>
              <a:ln w="635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latin typeface="+mn-ea"/>
                  <a:cs typeface="Meiryo" charset="-128"/>
                </a:endParaRPr>
              </a:p>
            </p:txBody>
          </p:sp>
          <p:pic>
            <p:nvPicPr>
              <p:cNvPr id="62" name="Picture 61"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00029" y="3555668"/>
                <a:ext cx="313767" cy="273711"/>
              </a:xfrm>
              <a:prstGeom prst="rect">
                <a:avLst/>
              </a:prstGeom>
            </p:spPr>
          </p:pic>
          <p:sp>
            <p:nvSpPr>
              <p:cNvPr id="63" name="TextBox 62"/>
              <p:cNvSpPr txBox="1"/>
              <p:nvPr/>
            </p:nvSpPr>
            <p:spPr>
              <a:xfrm>
                <a:off x="6729863" y="3811775"/>
                <a:ext cx="707328"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TOPOLOGY</a:t>
                </a:r>
              </a:p>
            </p:txBody>
          </p:sp>
          <p:pic>
            <p:nvPicPr>
              <p:cNvPr id="64" name="Picture 63"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13385" y="3992971"/>
                <a:ext cx="313767" cy="273711"/>
              </a:xfrm>
              <a:prstGeom prst="rect">
                <a:avLst/>
              </a:prstGeom>
            </p:spPr>
          </p:pic>
          <p:sp>
            <p:nvSpPr>
              <p:cNvPr id="65" name="TextBox 64"/>
              <p:cNvSpPr txBox="1"/>
              <p:nvPr/>
            </p:nvSpPr>
            <p:spPr>
              <a:xfrm>
                <a:off x="6821247" y="4265202"/>
                <a:ext cx="725265"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INVENTORY</a:t>
                </a:r>
              </a:p>
            </p:txBody>
          </p:sp>
          <p:pic>
            <p:nvPicPr>
              <p:cNvPr id="66" name="Picture 65"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82958" y="3546970"/>
                <a:ext cx="313767" cy="273711"/>
              </a:xfrm>
              <a:prstGeom prst="rect">
                <a:avLst/>
              </a:prstGeom>
            </p:spPr>
          </p:pic>
          <p:sp>
            <p:nvSpPr>
              <p:cNvPr id="67" name="TextBox 66"/>
              <p:cNvSpPr txBox="1"/>
              <p:nvPr/>
            </p:nvSpPr>
            <p:spPr>
              <a:xfrm>
                <a:off x="7332033" y="3814746"/>
                <a:ext cx="668463"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LOCATION</a:t>
                </a:r>
              </a:p>
            </p:txBody>
          </p:sp>
          <p:pic>
            <p:nvPicPr>
              <p:cNvPr id="68" name="Picture 67"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78947" y="3981701"/>
                <a:ext cx="313767" cy="273711"/>
              </a:xfrm>
              <a:prstGeom prst="rect">
                <a:avLst/>
              </a:prstGeom>
            </p:spPr>
          </p:pic>
          <p:sp>
            <p:nvSpPr>
              <p:cNvPr id="69" name="TextBox 68"/>
              <p:cNvSpPr txBox="1"/>
              <p:nvPr/>
            </p:nvSpPr>
            <p:spPr>
              <a:xfrm>
                <a:off x="7462658" y="4258329"/>
                <a:ext cx="524966" cy="213641"/>
              </a:xfrm>
              <a:prstGeom prst="rect">
                <a:avLst/>
              </a:prstGeom>
              <a:noFill/>
            </p:spPr>
            <p:txBody>
              <a:bodyPr wrap="none" rtlCol="0">
                <a:spAutoFit/>
              </a:bodyPr>
              <a:lstStyle/>
              <a:p>
                <a:pPr algn="ctr"/>
                <a:r>
                  <a:rPr lang="en-US" sz="788" b="1" dirty="0">
                    <a:solidFill>
                      <a:srgbClr val="002060"/>
                    </a:solidFill>
                    <a:latin typeface="+mn-ea"/>
                    <a:ea typeface="+mn-ea"/>
                    <a:cs typeface="Meiryo" charset="-128"/>
                  </a:rPr>
                  <a:t>POLICY</a:t>
                </a:r>
              </a:p>
            </p:txBody>
          </p:sp>
          <p:sp>
            <p:nvSpPr>
              <p:cNvPr id="71" name="TextBox 70"/>
              <p:cNvSpPr txBox="1"/>
              <p:nvPr/>
            </p:nvSpPr>
            <p:spPr>
              <a:xfrm>
                <a:off x="7885715" y="3824152"/>
                <a:ext cx="399403" cy="213641"/>
              </a:xfrm>
              <a:prstGeom prst="rect">
                <a:avLst/>
              </a:prstGeom>
              <a:noFill/>
            </p:spPr>
            <p:txBody>
              <a:bodyPr wrap="none" rtlCol="0">
                <a:spAutoFit/>
              </a:bodyPr>
              <a:lstStyle/>
              <a:p>
                <a:pPr algn="ctr"/>
                <a:r>
                  <a:rPr lang="en-US" sz="788" b="1">
                    <a:solidFill>
                      <a:srgbClr val="002060"/>
                    </a:solidFill>
                    <a:latin typeface="+mn-ea"/>
                    <a:ea typeface="+mn-ea"/>
                    <a:cs typeface="Meiryo" charset="-128"/>
                  </a:rPr>
                  <a:t>ITSM</a:t>
                </a:r>
                <a:endParaRPr lang="en-US" sz="788" b="1" dirty="0">
                  <a:solidFill>
                    <a:srgbClr val="002060"/>
                  </a:solidFill>
                  <a:latin typeface="+mn-ea"/>
                  <a:ea typeface="+mn-ea"/>
                  <a:cs typeface="Meiryo" charset="-128"/>
                </a:endParaRPr>
              </a:p>
            </p:txBody>
          </p:sp>
        </p:grpSp>
        <p:pic>
          <p:nvPicPr>
            <p:cNvPr id="72" name="Picture 71" descr="data-512.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06320" y="2304665"/>
              <a:ext cx="299103" cy="256697"/>
            </a:xfrm>
            <a:prstGeom prst="rect">
              <a:avLst/>
            </a:prstGeom>
          </p:spPr>
        </p:pic>
        <p:sp>
          <p:nvSpPr>
            <p:cNvPr id="74" name="TextBox 73"/>
            <p:cNvSpPr txBox="1"/>
            <p:nvPr/>
          </p:nvSpPr>
          <p:spPr>
            <a:xfrm>
              <a:off x="2769148" y="3753992"/>
              <a:ext cx="423624" cy="213641"/>
            </a:xfrm>
            <a:prstGeom prst="rect">
              <a:avLst/>
            </a:prstGeom>
            <a:noFill/>
          </p:spPr>
          <p:txBody>
            <a:bodyPr wrap="none" rtlCol="0">
              <a:spAutoFit/>
            </a:bodyPr>
            <a:lstStyle/>
            <a:p>
              <a:pPr algn="ctr"/>
              <a:r>
                <a:rPr lang="en-US" sz="788" b="1">
                  <a:solidFill>
                    <a:srgbClr val="002060"/>
                  </a:solidFill>
                  <a:latin typeface="+mn-ea"/>
                  <a:ea typeface="+mn-ea"/>
                  <a:cs typeface="Meiryo" charset="-128"/>
                </a:rPr>
                <a:t>ITFM</a:t>
              </a:r>
              <a:endParaRPr lang="en-US" sz="788" b="1" dirty="0">
                <a:solidFill>
                  <a:srgbClr val="002060"/>
                </a:solidFill>
                <a:latin typeface="+mn-ea"/>
                <a:ea typeface="+mn-ea"/>
                <a:cs typeface="Meiryo" charset="-128"/>
              </a:endParaRPr>
            </a:p>
          </p:txBody>
        </p:sp>
        <p:pic>
          <p:nvPicPr>
            <p:cNvPr id="76" name="Picture 75"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81142" y="3060156"/>
              <a:ext cx="336573" cy="273711"/>
            </a:xfrm>
            <a:prstGeom prst="rect">
              <a:avLst/>
            </a:prstGeom>
          </p:spPr>
        </p:pic>
        <p:pic>
          <p:nvPicPr>
            <p:cNvPr id="77" name="Picture 76" descr="data-512.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65837" y="3500085"/>
              <a:ext cx="336573" cy="273711"/>
            </a:xfrm>
            <a:prstGeom prst="rect">
              <a:avLst/>
            </a:prstGeom>
          </p:spPr>
        </p:pic>
        <p:sp>
          <p:nvSpPr>
            <p:cNvPr id="79" name="TextBox 78"/>
            <p:cNvSpPr txBox="1"/>
            <p:nvPr/>
          </p:nvSpPr>
          <p:spPr>
            <a:xfrm>
              <a:off x="1996251" y="2496088"/>
              <a:ext cx="654516" cy="323249"/>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Streaming</a:t>
              </a:r>
            </a:p>
            <a:p>
              <a:pPr algn="ctr"/>
              <a:r>
                <a:rPr lang="en-US" sz="750" b="1" dirty="0">
                  <a:solidFill>
                    <a:srgbClr val="002060"/>
                  </a:solidFill>
                  <a:latin typeface="+mn-ea"/>
                  <a:ea typeface="+mn-ea"/>
                  <a:cs typeface="Meiryo" charset="-128"/>
                </a:rPr>
                <a:t>Telemetry</a:t>
              </a:r>
            </a:p>
          </p:txBody>
        </p:sp>
        <p:sp>
          <p:nvSpPr>
            <p:cNvPr id="80" name="TextBox 79"/>
            <p:cNvSpPr txBox="1"/>
            <p:nvPr/>
          </p:nvSpPr>
          <p:spPr>
            <a:xfrm>
              <a:off x="846381" y="2557907"/>
              <a:ext cx="462106" cy="207803"/>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SNMP</a:t>
              </a:r>
            </a:p>
          </p:txBody>
        </p:sp>
        <p:sp>
          <p:nvSpPr>
            <p:cNvPr id="81" name="TextBox 80"/>
            <p:cNvSpPr txBox="1"/>
            <p:nvPr/>
          </p:nvSpPr>
          <p:spPr>
            <a:xfrm>
              <a:off x="1199066" y="2557121"/>
              <a:ext cx="559915" cy="207803"/>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NetFlow</a:t>
              </a:r>
            </a:p>
          </p:txBody>
        </p:sp>
        <p:sp>
          <p:nvSpPr>
            <p:cNvPr id="82" name="TextBox 81"/>
            <p:cNvSpPr txBox="1"/>
            <p:nvPr/>
          </p:nvSpPr>
          <p:spPr>
            <a:xfrm>
              <a:off x="1610580" y="2557020"/>
              <a:ext cx="500588" cy="207803"/>
            </a:xfrm>
            <a:prstGeom prst="rect">
              <a:avLst/>
            </a:prstGeom>
            <a:noFill/>
          </p:spPr>
          <p:txBody>
            <a:bodyPr wrap="none" rtlCol="0">
              <a:spAutoFit/>
            </a:bodyPr>
            <a:lstStyle/>
            <a:p>
              <a:pPr algn="ctr"/>
              <a:r>
                <a:rPr lang="en-US" sz="750" b="1" dirty="0">
                  <a:solidFill>
                    <a:srgbClr val="002060"/>
                  </a:solidFill>
                  <a:latin typeface="+mn-ea"/>
                  <a:ea typeface="+mn-ea"/>
                  <a:cs typeface="Meiryo" charset="-128"/>
                </a:rPr>
                <a:t>Syslog</a:t>
              </a:r>
            </a:p>
          </p:txBody>
        </p:sp>
      </p:grpSp>
      <p:sp>
        <p:nvSpPr>
          <p:cNvPr id="75" name="Rectangle 74"/>
          <p:cNvSpPr/>
          <p:nvPr/>
        </p:nvSpPr>
        <p:spPr>
          <a:xfrm>
            <a:off x="786971" y="4397925"/>
            <a:ext cx="7731363" cy="428152"/>
          </a:xfrm>
          <a:prstGeom prst="rect">
            <a:avLst/>
          </a:prstGeom>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399" dirty="0">
                <a:solidFill>
                  <a:schemeClr val="bg1"/>
                </a:solidFill>
                <a:latin typeface="+mn-ea"/>
                <a:cs typeface="Meiryo" charset="-128"/>
              </a:rPr>
              <a:t>分析プラットフォーム</a:t>
            </a:r>
            <a:endParaRPr lang="en-US" sz="2399" dirty="0">
              <a:solidFill>
                <a:schemeClr val="bg1"/>
              </a:solidFill>
              <a:latin typeface="+mn-ea"/>
              <a:cs typeface="Meiryo" charset="-128"/>
            </a:endParaRPr>
          </a:p>
        </p:txBody>
      </p:sp>
      <p:grpSp>
        <p:nvGrpSpPr>
          <p:cNvPr id="17" name="Group 16"/>
          <p:cNvGrpSpPr/>
          <p:nvPr/>
        </p:nvGrpSpPr>
        <p:grpSpPr>
          <a:xfrm>
            <a:off x="3474593" y="1076826"/>
            <a:ext cx="2326307" cy="3593024"/>
            <a:chOff x="3449488" y="1086684"/>
            <a:chExt cx="2326912" cy="3593960"/>
          </a:xfrm>
        </p:grpSpPr>
        <p:sp>
          <p:nvSpPr>
            <p:cNvPr id="28" name="Rectangle 27"/>
            <p:cNvSpPr/>
            <p:nvPr/>
          </p:nvSpPr>
          <p:spPr>
            <a:xfrm>
              <a:off x="3495596" y="1086684"/>
              <a:ext cx="2280804" cy="261991"/>
            </a:xfrm>
            <a:prstGeom prst="rect">
              <a:avLst/>
            </a:prstGeom>
            <a:solidFill>
              <a:schemeClr val="bg1"/>
            </a:solidFill>
            <a:ln w="12700">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dirty="0" smtClean="0">
                  <a:solidFill>
                    <a:schemeClr val="tx1"/>
                  </a:solidFill>
                  <a:latin typeface="+mn-ea"/>
                  <a:cs typeface="Meiryo" charset="-128"/>
                </a:rPr>
                <a:t>相関分析</a:t>
              </a:r>
              <a:endParaRPr lang="en-US" dirty="0">
                <a:solidFill>
                  <a:schemeClr val="tx1"/>
                </a:solidFill>
                <a:latin typeface="+mn-ea"/>
                <a:cs typeface="Meiryo" charset="-128"/>
              </a:endParaRPr>
            </a:p>
          </p:txBody>
        </p:sp>
        <p:graphicFrame>
          <p:nvGraphicFramePr>
            <p:cNvPr id="14" name="Diagram 13"/>
            <p:cNvGraphicFramePr/>
            <p:nvPr>
              <p:extLst/>
            </p:nvPr>
          </p:nvGraphicFramePr>
          <p:xfrm>
            <a:off x="3449488" y="1264324"/>
            <a:ext cx="2072640" cy="341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3484477" y="1610636"/>
              <a:ext cx="2291137" cy="2742197"/>
            </a:xfrm>
            <a:prstGeom prst="rect">
              <a:avLst/>
            </a:prstGeom>
            <a:solidFill>
              <a:schemeClr val="tx1">
                <a:lumMod val="25000"/>
                <a:lumOff val="75000"/>
                <a:alpha val="23000"/>
              </a:schemeClr>
            </a:solidFill>
            <a:ln w="12700">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399" b="1" dirty="0">
                <a:solidFill>
                  <a:srgbClr val="0432FF"/>
                </a:solidFill>
                <a:latin typeface="+mn-ea"/>
                <a:cs typeface="Meiryo" charset="-128"/>
              </a:endParaRPr>
            </a:p>
            <a:p>
              <a:pPr algn="ctr"/>
              <a:endParaRPr lang="en-US" altLang="ja-JP" sz="2399" b="1" dirty="0">
                <a:solidFill>
                  <a:srgbClr val="0432FF"/>
                </a:solidFill>
                <a:latin typeface="+mn-ea"/>
                <a:cs typeface="Meiryo" charset="-128"/>
              </a:endParaRPr>
            </a:p>
            <a:p>
              <a:pPr algn="ctr"/>
              <a:endParaRPr lang="en-US" altLang="ja-JP" sz="2399" b="1" dirty="0">
                <a:solidFill>
                  <a:srgbClr val="0432FF"/>
                </a:solidFill>
                <a:latin typeface="+mn-ea"/>
                <a:cs typeface="Meiryo" charset="-128"/>
              </a:endParaRPr>
            </a:p>
            <a:p>
              <a:pPr algn="ctr"/>
              <a:endParaRPr lang="en-US" altLang="ja-JP" sz="2399" b="1" dirty="0">
                <a:solidFill>
                  <a:srgbClr val="0432FF"/>
                </a:solidFill>
                <a:latin typeface="+mn-ea"/>
                <a:cs typeface="Meiryo" charset="-128"/>
              </a:endParaRPr>
            </a:p>
            <a:p>
              <a:pPr algn="ctr"/>
              <a:r>
                <a:rPr lang="ja-JP" altLang="en-US" sz="2399" b="1" dirty="0">
                  <a:solidFill>
                    <a:srgbClr val="0432FF"/>
                  </a:solidFill>
                  <a:latin typeface="+mn-ea"/>
                  <a:cs typeface="Meiryo" charset="-128"/>
                </a:rPr>
                <a:t>分析</a:t>
              </a:r>
              <a:endParaRPr lang="en-US" altLang="ja-JP" sz="2399" b="1" dirty="0">
                <a:solidFill>
                  <a:srgbClr val="0432FF"/>
                </a:solidFill>
                <a:latin typeface="+mn-ea"/>
                <a:cs typeface="Meiryo" charset="-128"/>
              </a:endParaRPr>
            </a:p>
            <a:p>
              <a:pPr algn="ctr"/>
              <a:r>
                <a:rPr lang="ja-JP" altLang="en-US" sz="2399" b="1" dirty="0">
                  <a:solidFill>
                    <a:srgbClr val="0432FF"/>
                  </a:solidFill>
                  <a:latin typeface="+mn-ea"/>
                  <a:cs typeface="Meiryo" charset="-128"/>
                </a:rPr>
                <a:t>エンジン</a:t>
              </a:r>
              <a:endParaRPr lang="en-US" sz="2399" b="1" dirty="0">
                <a:solidFill>
                  <a:srgbClr val="0432FF"/>
                </a:solidFill>
                <a:latin typeface="+mn-ea"/>
                <a:cs typeface="Meiryo" charset="-128"/>
              </a:endParaRPr>
            </a:p>
          </p:txBody>
        </p:sp>
      </p:grpSp>
      <p:grpSp>
        <p:nvGrpSpPr>
          <p:cNvPr id="19" name="図形グループ 18"/>
          <p:cNvGrpSpPr/>
          <p:nvPr/>
        </p:nvGrpSpPr>
        <p:grpSpPr>
          <a:xfrm>
            <a:off x="6133063" y="1087070"/>
            <a:ext cx="2385272" cy="3310854"/>
            <a:chOff x="8175829" y="1449427"/>
            <a:chExt cx="3180362" cy="4414472"/>
          </a:xfrm>
        </p:grpSpPr>
        <p:sp>
          <p:nvSpPr>
            <p:cNvPr id="10" name="Rectangle 9"/>
            <p:cNvSpPr/>
            <p:nvPr/>
          </p:nvSpPr>
          <p:spPr>
            <a:xfrm>
              <a:off x="8234228" y="1916832"/>
              <a:ext cx="3114461" cy="1717536"/>
            </a:xfrm>
            <a:prstGeom prst="rect">
              <a:avLst/>
            </a:prstGeom>
            <a:solidFill>
              <a:schemeClr val="accent1">
                <a:lumMod val="20000"/>
                <a:lumOff val="80000"/>
              </a:schemeClr>
            </a:solidFill>
            <a:ln w="15875">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1"/>
                </a:solidFill>
                <a:latin typeface="+mn-ea"/>
                <a:cs typeface="Meiryo" charset="-128"/>
              </a:endParaRPr>
            </a:p>
          </p:txBody>
        </p:sp>
        <p:sp>
          <p:nvSpPr>
            <p:cNvPr id="30" name="Rectangle 29"/>
            <p:cNvSpPr/>
            <p:nvPr/>
          </p:nvSpPr>
          <p:spPr>
            <a:xfrm>
              <a:off x="8175829" y="1449427"/>
              <a:ext cx="3172860" cy="349230"/>
            </a:xfrm>
            <a:prstGeom prst="rect">
              <a:avLst/>
            </a:prstGeom>
            <a:noFill/>
            <a:ln w="158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mn-ea"/>
                  <a:cs typeface="Meiryo" charset="-128"/>
                </a:rPr>
                <a:t>可視化とアクション</a:t>
              </a:r>
              <a:endParaRPr lang="en-US" dirty="0">
                <a:solidFill>
                  <a:schemeClr val="tx1"/>
                </a:solidFill>
                <a:latin typeface="+mn-ea"/>
                <a:cs typeface="Meiryo" charset="-128"/>
              </a:endParaRPr>
            </a:p>
          </p:txBody>
        </p:sp>
        <p:pic>
          <p:nvPicPr>
            <p:cNvPr id="83" name="Picture 82"/>
            <p:cNvPicPr>
              <a:picLocks noChangeAspect="1"/>
            </p:cNvPicPr>
            <p:nvPr/>
          </p:nvPicPr>
          <p:blipFill>
            <a:blip r:embed="rId9"/>
            <a:stretch>
              <a:fillRect/>
            </a:stretch>
          </p:blipFill>
          <p:spPr>
            <a:xfrm>
              <a:off x="8556636" y="2254202"/>
              <a:ext cx="2414453" cy="1359436"/>
            </a:xfrm>
            <a:prstGeom prst="rect">
              <a:avLst/>
            </a:prstGeom>
            <a:ln>
              <a:solidFill>
                <a:schemeClr val="tx1"/>
              </a:solidFill>
            </a:ln>
          </p:spPr>
        </p:pic>
        <p:sp>
          <p:nvSpPr>
            <p:cNvPr id="85" name="TextBox 84"/>
            <p:cNvSpPr txBox="1"/>
            <p:nvPr/>
          </p:nvSpPr>
          <p:spPr>
            <a:xfrm>
              <a:off x="8298582" y="1939962"/>
              <a:ext cx="2122803" cy="369332"/>
            </a:xfrm>
            <a:prstGeom prst="rect">
              <a:avLst/>
            </a:prstGeom>
            <a:noFill/>
          </p:spPr>
          <p:txBody>
            <a:bodyPr wrap="none" rtlCol="0">
              <a:spAutoFit/>
            </a:bodyPr>
            <a:lstStyle/>
            <a:p>
              <a:pPr algn="ctr"/>
              <a:r>
                <a:rPr lang="ja-JP" altLang="en-US" sz="1200" b="1" dirty="0">
                  <a:latin typeface="+mn-ea"/>
                  <a:ea typeface="+mn-ea"/>
                  <a:cs typeface="Meiryo" charset="-128"/>
                </a:rPr>
                <a:t>リアルタイムな可視化</a:t>
              </a:r>
              <a:endParaRPr lang="en-US" sz="1200" b="1" dirty="0">
                <a:latin typeface="+mn-ea"/>
                <a:ea typeface="+mn-ea"/>
                <a:cs typeface="Meiryo" charset="-128"/>
              </a:endParaRPr>
            </a:p>
          </p:txBody>
        </p:sp>
        <p:sp>
          <p:nvSpPr>
            <p:cNvPr id="84" name="Rectangle 9"/>
            <p:cNvSpPr/>
            <p:nvPr/>
          </p:nvSpPr>
          <p:spPr>
            <a:xfrm>
              <a:off x="8241730" y="3728253"/>
              <a:ext cx="3114461" cy="2135646"/>
            </a:xfrm>
            <a:prstGeom prst="rect">
              <a:avLst/>
            </a:prstGeom>
            <a:solidFill>
              <a:schemeClr val="accent1">
                <a:lumMod val="20000"/>
                <a:lumOff val="80000"/>
              </a:schemeClr>
            </a:solidFill>
            <a:ln w="15875">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1"/>
                </a:solidFill>
                <a:latin typeface="+mn-ea"/>
                <a:cs typeface="Meiryo" charset="-128"/>
              </a:endParaRPr>
            </a:p>
          </p:txBody>
        </p:sp>
        <p:sp>
          <p:nvSpPr>
            <p:cNvPr id="88" name="TextBox 84"/>
            <p:cNvSpPr txBox="1"/>
            <p:nvPr/>
          </p:nvSpPr>
          <p:spPr>
            <a:xfrm>
              <a:off x="8350145" y="3779331"/>
              <a:ext cx="2263869" cy="369332"/>
            </a:xfrm>
            <a:prstGeom prst="rect">
              <a:avLst/>
            </a:prstGeom>
            <a:noFill/>
          </p:spPr>
          <p:txBody>
            <a:bodyPr wrap="none" rtlCol="0">
              <a:spAutoFit/>
            </a:bodyPr>
            <a:lstStyle/>
            <a:p>
              <a:pPr algn="ctr"/>
              <a:r>
                <a:rPr lang="ja-JP" altLang="en-US" sz="1200" b="1" dirty="0">
                  <a:latin typeface="+mn-ea"/>
                  <a:ea typeface="+mn-ea"/>
                  <a:cs typeface="Meiryo" charset="-128"/>
                </a:rPr>
                <a:t>ワンクリックで問題解析</a:t>
              </a:r>
              <a:endParaRPr lang="en-US" sz="1200" b="1" dirty="0">
                <a:latin typeface="+mn-ea"/>
                <a:ea typeface="+mn-ea"/>
                <a:cs typeface="Meiryo" charset="-128"/>
              </a:endParaRPr>
            </a:p>
          </p:txBody>
        </p:sp>
        <p:pic>
          <p:nvPicPr>
            <p:cNvPr id="78" name="Picture 102"/>
            <p:cNvPicPr>
              <a:picLocks noChangeAspect="1"/>
            </p:cNvPicPr>
            <p:nvPr/>
          </p:nvPicPr>
          <p:blipFill>
            <a:blip r:embed="rId10"/>
            <a:stretch>
              <a:fillRect/>
            </a:stretch>
          </p:blipFill>
          <p:spPr>
            <a:xfrm>
              <a:off x="8530259" y="4057178"/>
              <a:ext cx="2463999" cy="1750101"/>
            </a:xfrm>
            <a:prstGeom prst="rect">
              <a:avLst/>
            </a:prstGeom>
          </p:spPr>
        </p:pic>
      </p:grpSp>
    </p:spTree>
    <p:extLst>
      <p:ext uri="{BB962C8B-B14F-4D97-AF65-F5344CB8AC3E}">
        <p14:creationId xmlns:p14="http://schemas.microsoft.com/office/powerpoint/2010/main" val="731299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3" presetClass="entr" presetSubtype="10"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500"/>
                            </p:stCondLst>
                            <p:childTnLst>
                              <p:par>
                                <p:cTn id="21" presetID="3" presetClass="entr" presetSubtype="10"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2782" y="2263"/>
          <a:ext cx="1586" cy="1586"/>
        </p:xfrm>
        <a:graphic>
          <a:graphicData uri="http://schemas.openxmlformats.org/presentationml/2006/ole">
            <mc:AlternateContent xmlns:mc="http://schemas.openxmlformats.org/markup-compatibility/2006">
              <mc:Choice xmlns:v="urn:schemas-microsoft-com:vml" Requires="v">
                <p:oleObj spid="_x0000_s3081"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782" y="2263"/>
                        <a:ext cx="1586" cy="1586"/>
                      </a:xfrm>
                      <a:prstGeom prst="rect">
                        <a:avLst/>
                      </a:prstGeom>
                    </p:spPr>
                  </p:pic>
                </p:oleObj>
              </mc:Fallback>
            </mc:AlternateContent>
          </a:graphicData>
        </a:graphic>
      </p:graphicFrame>
      <p:sp>
        <p:nvSpPr>
          <p:cNvPr id="16" name="Title 15"/>
          <p:cNvSpPr>
            <a:spLocks noGrp="1"/>
          </p:cNvSpPr>
          <p:nvPr>
            <p:ph type="title"/>
          </p:nvPr>
        </p:nvSpPr>
        <p:spPr>
          <a:xfrm>
            <a:off x="398518" y="273930"/>
            <a:ext cx="8343315" cy="486054"/>
          </a:xfrm>
        </p:spPr>
        <p:txBody>
          <a:bodyPr/>
          <a:lstStyle/>
          <a:p>
            <a:r>
              <a:rPr lang="en-US" dirty="0" smtClean="0">
                <a:latin typeface="ＭＳ Ｐゴシック" panose="020B0600070205080204" pitchFamily="50" charset="-128"/>
                <a:ea typeface="ＭＳ Ｐゴシック" panose="020B0600070205080204" pitchFamily="50" charset="-128"/>
                <a:cs typeface="Meiryo" charset="-128"/>
              </a:rPr>
              <a:t>Cisco DNA</a:t>
            </a:r>
            <a:r>
              <a:rPr lang="ja-JP" altLang="en-US" dirty="0" smtClean="0">
                <a:latin typeface="ＭＳ Ｐゴシック" panose="020B0600070205080204" pitchFamily="50" charset="-128"/>
                <a:ea typeface="ＭＳ Ｐゴシック" panose="020B0600070205080204" pitchFamily="50" charset="-128"/>
                <a:cs typeface="Meiryo" charset="-128"/>
              </a:rPr>
              <a:t>の仕組み</a:t>
            </a:r>
            <a:endParaRPr lang="en-US" dirty="0">
              <a:latin typeface="ＭＳ Ｐゴシック" panose="020B0600070205080204" pitchFamily="50" charset="-128"/>
              <a:ea typeface="ＭＳ Ｐゴシック" panose="020B0600070205080204" pitchFamily="50" charset="-128"/>
              <a:cs typeface="Meiryo" charset="-128"/>
            </a:endParaRPr>
          </a:p>
        </p:txBody>
      </p:sp>
      <p:grpSp>
        <p:nvGrpSpPr>
          <p:cNvPr id="4" name="図形グループ 3"/>
          <p:cNvGrpSpPr/>
          <p:nvPr/>
        </p:nvGrpSpPr>
        <p:grpSpPr>
          <a:xfrm>
            <a:off x="823396" y="3408978"/>
            <a:ext cx="7477595" cy="1075436"/>
            <a:chOff x="1096273" y="4545304"/>
            <a:chExt cx="9970126" cy="1433914"/>
          </a:xfrm>
        </p:grpSpPr>
        <p:sp>
          <p:nvSpPr>
            <p:cNvPr id="28" name="Rectangle 3"/>
            <p:cNvSpPr/>
            <p:nvPr/>
          </p:nvSpPr>
          <p:spPr>
            <a:xfrm>
              <a:off x="1096273" y="4567972"/>
              <a:ext cx="9970126" cy="1411246"/>
            </a:xfrm>
            <a:prstGeom prst="rect">
              <a:avLst/>
            </a:prstGeom>
            <a:solidFill>
              <a:srgbClr val="E2E2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665" rtlCol="0" anchor="ctr"/>
            <a:lstStyle/>
            <a:p>
              <a:pPr defTabSz="256936"/>
              <a:endParaRPr lang="en-US" sz="1500" kern="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grpSp>
          <p:nvGrpSpPr>
            <p:cNvPr id="29" name="図形グループ 28"/>
            <p:cNvGrpSpPr/>
            <p:nvPr/>
          </p:nvGrpSpPr>
          <p:grpSpPr>
            <a:xfrm>
              <a:off x="9171844" y="5073980"/>
              <a:ext cx="955016" cy="875300"/>
              <a:chOff x="10085120" y="5319455"/>
              <a:chExt cx="523197" cy="523197"/>
            </a:xfrm>
          </p:grpSpPr>
          <p:sp>
            <p:nvSpPr>
              <p:cNvPr id="30" name="Oval 49"/>
              <p:cNvSpPr/>
              <p:nvPr/>
            </p:nvSpPr>
            <p:spPr bwMode="auto">
              <a:xfrm>
                <a:off x="10085120" y="5319455"/>
                <a:ext cx="523197" cy="523197"/>
              </a:xfrm>
              <a:prstGeom prst="ellipse">
                <a:avLst/>
              </a:prstGeom>
              <a:solidFill>
                <a:schemeClr val="accent4"/>
              </a:solidFill>
              <a:ln w="19050" cap="flat" cmpd="sng" algn="ctr">
                <a:solidFill>
                  <a:schemeClr val="bg1"/>
                </a:solidFill>
                <a:prstDash val="solid"/>
                <a:round/>
                <a:headEnd type="none" w="med" len="med"/>
                <a:tailEnd type="none" w="med" len="med"/>
              </a:ln>
              <a:effectLst/>
            </p:spPr>
            <p:txBody>
              <a:bodyPr vert="horz" wrap="square" lIns="51422" tIns="25712" rIns="51422" bIns="25712" numCol="1" rtlCol="0" anchor="t" anchorCtr="0" compatLnSpc="1">
                <a:prstTxWarp prst="textNoShape">
                  <a:avLst/>
                </a:prstTxWarp>
              </a:bodyPr>
              <a:lstStyle/>
              <a:p>
                <a:pPr defTabSz="514222"/>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sym typeface="Arial" pitchFamily="-107" charset="0"/>
                </a:endParaRPr>
              </a:p>
            </p:txBody>
          </p:sp>
          <p:sp>
            <p:nvSpPr>
              <p:cNvPr id="31" name="Freeform 5"/>
              <p:cNvSpPr>
                <a:spLocks/>
              </p:cNvSpPr>
              <p:nvPr/>
            </p:nvSpPr>
            <p:spPr bwMode="auto">
              <a:xfrm>
                <a:off x="10330385" y="5475616"/>
                <a:ext cx="16574" cy="16564"/>
              </a:xfrm>
              <a:custGeom>
                <a:avLst/>
                <a:gdLst>
                  <a:gd name="T0" fmla="*/ 29 w 29"/>
                  <a:gd name="T1" fmla="*/ 0 h 28"/>
                  <a:gd name="T2" fmla="*/ 29 w 29"/>
                  <a:gd name="T3" fmla="*/ 28 h 28"/>
                  <a:gd name="T4" fmla="*/ 0 w 29"/>
                  <a:gd name="T5" fmla="*/ 28 h 28"/>
                  <a:gd name="T6" fmla="*/ 0 w 29"/>
                  <a:gd name="T7" fmla="*/ 0 h 28"/>
                  <a:gd name="T8" fmla="*/ 29 w 29"/>
                  <a:gd name="T9" fmla="*/ 0 h 28"/>
                </a:gdLst>
                <a:ahLst/>
                <a:cxnLst>
                  <a:cxn ang="0">
                    <a:pos x="T0" y="T1"/>
                  </a:cxn>
                  <a:cxn ang="0">
                    <a:pos x="T2" y="T3"/>
                  </a:cxn>
                  <a:cxn ang="0">
                    <a:pos x="T4" y="T5"/>
                  </a:cxn>
                  <a:cxn ang="0">
                    <a:pos x="T6" y="T7"/>
                  </a:cxn>
                  <a:cxn ang="0">
                    <a:pos x="T8" y="T9"/>
                  </a:cxn>
                </a:cxnLst>
                <a:rect l="0" t="0" r="r" b="b"/>
                <a:pathLst>
                  <a:path w="29" h="28">
                    <a:moveTo>
                      <a:pt x="29" y="0"/>
                    </a:moveTo>
                    <a:cubicBezTo>
                      <a:pt x="29" y="9"/>
                      <a:pt x="29" y="18"/>
                      <a:pt x="29" y="28"/>
                    </a:cubicBezTo>
                    <a:cubicBezTo>
                      <a:pt x="20" y="28"/>
                      <a:pt x="11" y="28"/>
                      <a:pt x="0" y="28"/>
                    </a:cubicBezTo>
                    <a:cubicBezTo>
                      <a:pt x="0" y="19"/>
                      <a:pt x="0" y="10"/>
                      <a:pt x="0" y="0"/>
                    </a:cubicBezTo>
                    <a:cubicBezTo>
                      <a:pt x="10" y="0"/>
                      <a:pt x="20" y="0"/>
                      <a:pt x="29"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2" name="Freeform 6"/>
              <p:cNvSpPr>
                <a:spLocks/>
              </p:cNvSpPr>
              <p:nvPr/>
            </p:nvSpPr>
            <p:spPr bwMode="auto">
              <a:xfrm>
                <a:off x="10363534" y="5550521"/>
                <a:ext cx="30507" cy="30655"/>
              </a:xfrm>
              <a:custGeom>
                <a:avLst/>
                <a:gdLst>
                  <a:gd name="T0" fmla="*/ 0 w 53"/>
                  <a:gd name="T1" fmla="*/ 0 h 52"/>
                  <a:gd name="T2" fmla="*/ 53 w 53"/>
                  <a:gd name="T3" fmla="*/ 0 h 52"/>
                  <a:gd name="T4" fmla="*/ 53 w 53"/>
                  <a:gd name="T5" fmla="*/ 52 h 52"/>
                  <a:gd name="T6" fmla="*/ 0 w 53"/>
                  <a:gd name="T7" fmla="*/ 52 h 52"/>
                  <a:gd name="T8" fmla="*/ 0 w 53"/>
                  <a:gd name="T9" fmla="*/ 0 h 52"/>
                </a:gdLst>
                <a:ahLst/>
                <a:cxnLst>
                  <a:cxn ang="0">
                    <a:pos x="T0" y="T1"/>
                  </a:cxn>
                  <a:cxn ang="0">
                    <a:pos x="T2" y="T3"/>
                  </a:cxn>
                  <a:cxn ang="0">
                    <a:pos x="T4" y="T5"/>
                  </a:cxn>
                  <a:cxn ang="0">
                    <a:pos x="T6" y="T7"/>
                  </a:cxn>
                  <a:cxn ang="0">
                    <a:pos x="T8" y="T9"/>
                  </a:cxn>
                </a:cxnLst>
                <a:rect l="0" t="0" r="r" b="b"/>
                <a:pathLst>
                  <a:path w="53" h="52">
                    <a:moveTo>
                      <a:pt x="0" y="0"/>
                    </a:moveTo>
                    <a:cubicBezTo>
                      <a:pt x="18" y="0"/>
                      <a:pt x="35" y="0"/>
                      <a:pt x="53" y="0"/>
                    </a:cubicBezTo>
                    <a:cubicBezTo>
                      <a:pt x="53" y="17"/>
                      <a:pt x="53" y="34"/>
                      <a:pt x="53" y="52"/>
                    </a:cubicBezTo>
                    <a:cubicBezTo>
                      <a:pt x="35" y="52"/>
                      <a:pt x="18" y="52"/>
                      <a:pt x="0" y="52"/>
                    </a:cubicBezTo>
                    <a:cubicBezTo>
                      <a:pt x="0" y="34"/>
                      <a:pt x="0" y="18"/>
                      <a:pt x="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3" name="Freeform 7"/>
              <p:cNvSpPr>
                <a:spLocks/>
              </p:cNvSpPr>
              <p:nvPr/>
            </p:nvSpPr>
            <p:spPr bwMode="auto">
              <a:xfrm>
                <a:off x="10302760" y="5522834"/>
                <a:ext cx="26424" cy="25216"/>
              </a:xfrm>
              <a:custGeom>
                <a:avLst/>
                <a:gdLst>
                  <a:gd name="T0" fmla="*/ 46 w 46"/>
                  <a:gd name="T1" fmla="*/ 0 h 43"/>
                  <a:gd name="T2" fmla="*/ 46 w 46"/>
                  <a:gd name="T3" fmla="*/ 43 h 43"/>
                  <a:gd name="T4" fmla="*/ 0 w 46"/>
                  <a:gd name="T5" fmla="*/ 43 h 43"/>
                  <a:gd name="T6" fmla="*/ 0 w 46"/>
                  <a:gd name="T7" fmla="*/ 0 h 43"/>
                  <a:gd name="T8" fmla="*/ 46 w 46"/>
                  <a:gd name="T9" fmla="*/ 0 h 43"/>
                </a:gdLst>
                <a:ahLst/>
                <a:cxnLst>
                  <a:cxn ang="0">
                    <a:pos x="T0" y="T1"/>
                  </a:cxn>
                  <a:cxn ang="0">
                    <a:pos x="T2" y="T3"/>
                  </a:cxn>
                  <a:cxn ang="0">
                    <a:pos x="T4" y="T5"/>
                  </a:cxn>
                  <a:cxn ang="0">
                    <a:pos x="T6" y="T7"/>
                  </a:cxn>
                  <a:cxn ang="0">
                    <a:pos x="T8" y="T9"/>
                  </a:cxn>
                </a:cxnLst>
                <a:rect l="0" t="0" r="r" b="b"/>
                <a:pathLst>
                  <a:path w="46" h="43">
                    <a:moveTo>
                      <a:pt x="46" y="0"/>
                    </a:moveTo>
                    <a:cubicBezTo>
                      <a:pt x="46" y="15"/>
                      <a:pt x="46" y="28"/>
                      <a:pt x="46" y="43"/>
                    </a:cubicBezTo>
                    <a:cubicBezTo>
                      <a:pt x="31" y="43"/>
                      <a:pt x="16" y="43"/>
                      <a:pt x="0" y="43"/>
                    </a:cubicBezTo>
                    <a:cubicBezTo>
                      <a:pt x="0" y="30"/>
                      <a:pt x="0" y="16"/>
                      <a:pt x="0" y="0"/>
                    </a:cubicBezTo>
                    <a:cubicBezTo>
                      <a:pt x="14" y="0"/>
                      <a:pt x="29" y="0"/>
                      <a:pt x="4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4" name="Freeform 8"/>
              <p:cNvSpPr>
                <a:spLocks/>
              </p:cNvSpPr>
              <p:nvPr/>
            </p:nvSpPr>
            <p:spPr bwMode="auto">
              <a:xfrm>
                <a:off x="10395242" y="5492920"/>
                <a:ext cx="20659" cy="21013"/>
              </a:xfrm>
              <a:custGeom>
                <a:avLst/>
                <a:gdLst>
                  <a:gd name="T0" fmla="*/ 36 w 36"/>
                  <a:gd name="T1" fmla="*/ 0 h 36"/>
                  <a:gd name="T2" fmla="*/ 36 w 36"/>
                  <a:gd name="T3" fmla="*/ 36 h 36"/>
                  <a:gd name="T4" fmla="*/ 0 w 36"/>
                  <a:gd name="T5" fmla="*/ 36 h 36"/>
                  <a:gd name="T6" fmla="*/ 0 w 36"/>
                  <a:gd name="T7" fmla="*/ 0 h 36"/>
                  <a:gd name="T8" fmla="*/ 36 w 36"/>
                  <a:gd name="T9" fmla="*/ 0 h 36"/>
                </a:gdLst>
                <a:ahLst/>
                <a:cxnLst>
                  <a:cxn ang="0">
                    <a:pos x="T0" y="T1"/>
                  </a:cxn>
                  <a:cxn ang="0">
                    <a:pos x="T2" y="T3"/>
                  </a:cxn>
                  <a:cxn ang="0">
                    <a:pos x="T4" y="T5"/>
                  </a:cxn>
                  <a:cxn ang="0">
                    <a:pos x="T6" y="T7"/>
                  </a:cxn>
                  <a:cxn ang="0">
                    <a:pos x="T8" y="T9"/>
                  </a:cxn>
                </a:cxnLst>
                <a:rect l="0" t="0" r="r" b="b"/>
                <a:pathLst>
                  <a:path w="36" h="36">
                    <a:moveTo>
                      <a:pt x="36" y="0"/>
                    </a:moveTo>
                    <a:cubicBezTo>
                      <a:pt x="36" y="13"/>
                      <a:pt x="36" y="24"/>
                      <a:pt x="36" y="36"/>
                    </a:cubicBezTo>
                    <a:cubicBezTo>
                      <a:pt x="24" y="36"/>
                      <a:pt x="13" y="36"/>
                      <a:pt x="0" y="36"/>
                    </a:cubicBezTo>
                    <a:cubicBezTo>
                      <a:pt x="0" y="24"/>
                      <a:pt x="0" y="13"/>
                      <a:pt x="0" y="0"/>
                    </a:cubicBezTo>
                    <a:cubicBezTo>
                      <a:pt x="12" y="0"/>
                      <a:pt x="23" y="0"/>
                      <a:pt x="36"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5" name="Freeform 9"/>
              <p:cNvSpPr>
                <a:spLocks/>
              </p:cNvSpPr>
              <p:nvPr/>
            </p:nvSpPr>
            <p:spPr bwMode="auto">
              <a:xfrm>
                <a:off x="10350321" y="5510473"/>
                <a:ext cx="20659" cy="21261"/>
              </a:xfrm>
              <a:custGeom>
                <a:avLst/>
                <a:gdLst>
                  <a:gd name="T0" fmla="*/ 0 w 36"/>
                  <a:gd name="T1" fmla="*/ 0 h 36"/>
                  <a:gd name="T2" fmla="*/ 36 w 36"/>
                  <a:gd name="T3" fmla="*/ 0 h 36"/>
                  <a:gd name="T4" fmla="*/ 36 w 36"/>
                  <a:gd name="T5" fmla="*/ 36 h 36"/>
                  <a:gd name="T6" fmla="*/ 0 w 36"/>
                  <a:gd name="T7" fmla="*/ 36 h 36"/>
                  <a:gd name="T8" fmla="*/ 0 w 36"/>
                  <a:gd name="T9" fmla="*/ 0 h 36"/>
                </a:gdLst>
                <a:ahLst/>
                <a:cxnLst>
                  <a:cxn ang="0">
                    <a:pos x="T0" y="T1"/>
                  </a:cxn>
                  <a:cxn ang="0">
                    <a:pos x="T2" y="T3"/>
                  </a:cxn>
                  <a:cxn ang="0">
                    <a:pos x="T4" y="T5"/>
                  </a:cxn>
                  <a:cxn ang="0">
                    <a:pos x="T6" y="T7"/>
                  </a:cxn>
                  <a:cxn ang="0">
                    <a:pos x="T8" y="T9"/>
                  </a:cxn>
                </a:cxnLst>
                <a:rect l="0" t="0" r="r" b="b"/>
                <a:pathLst>
                  <a:path w="36" h="36">
                    <a:moveTo>
                      <a:pt x="0" y="0"/>
                    </a:moveTo>
                    <a:cubicBezTo>
                      <a:pt x="13" y="0"/>
                      <a:pt x="24" y="0"/>
                      <a:pt x="36" y="0"/>
                    </a:cubicBezTo>
                    <a:cubicBezTo>
                      <a:pt x="36" y="12"/>
                      <a:pt x="36" y="24"/>
                      <a:pt x="36" y="36"/>
                    </a:cubicBezTo>
                    <a:cubicBezTo>
                      <a:pt x="24" y="36"/>
                      <a:pt x="13" y="36"/>
                      <a:pt x="0" y="36"/>
                    </a:cubicBezTo>
                    <a:cubicBezTo>
                      <a:pt x="0" y="25"/>
                      <a:pt x="0" y="13"/>
                      <a:pt x="0"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6" name="Freeform 10"/>
              <p:cNvSpPr>
                <a:spLocks/>
              </p:cNvSpPr>
              <p:nvPr/>
            </p:nvSpPr>
            <p:spPr bwMode="auto">
              <a:xfrm>
                <a:off x="10274657" y="5490449"/>
                <a:ext cx="18976" cy="18788"/>
              </a:xfrm>
              <a:custGeom>
                <a:avLst/>
                <a:gdLst>
                  <a:gd name="T0" fmla="*/ 0 w 33"/>
                  <a:gd name="T1" fmla="*/ 32 h 32"/>
                  <a:gd name="T2" fmla="*/ 0 w 33"/>
                  <a:gd name="T3" fmla="*/ 0 h 32"/>
                  <a:gd name="T4" fmla="*/ 33 w 33"/>
                  <a:gd name="T5" fmla="*/ 0 h 32"/>
                  <a:gd name="T6" fmla="*/ 33 w 33"/>
                  <a:gd name="T7" fmla="*/ 32 h 32"/>
                  <a:gd name="T8" fmla="*/ 0 w 33"/>
                  <a:gd name="T9" fmla="*/ 32 h 32"/>
                </a:gdLst>
                <a:ahLst/>
                <a:cxnLst>
                  <a:cxn ang="0">
                    <a:pos x="T0" y="T1"/>
                  </a:cxn>
                  <a:cxn ang="0">
                    <a:pos x="T2" y="T3"/>
                  </a:cxn>
                  <a:cxn ang="0">
                    <a:pos x="T4" y="T5"/>
                  </a:cxn>
                  <a:cxn ang="0">
                    <a:pos x="T6" y="T7"/>
                  </a:cxn>
                  <a:cxn ang="0">
                    <a:pos x="T8" y="T9"/>
                  </a:cxn>
                </a:cxnLst>
                <a:rect l="0" t="0" r="r" b="b"/>
                <a:pathLst>
                  <a:path w="33" h="32">
                    <a:moveTo>
                      <a:pt x="0" y="32"/>
                    </a:moveTo>
                    <a:cubicBezTo>
                      <a:pt x="0" y="21"/>
                      <a:pt x="0" y="11"/>
                      <a:pt x="0" y="0"/>
                    </a:cubicBezTo>
                    <a:cubicBezTo>
                      <a:pt x="11" y="0"/>
                      <a:pt x="22" y="0"/>
                      <a:pt x="33" y="0"/>
                    </a:cubicBezTo>
                    <a:cubicBezTo>
                      <a:pt x="33" y="11"/>
                      <a:pt x="33" y="21"/>
                      <a:pt x="33" y="32"/>
                    </a:cubicBezTo>
                    <a:cubicBezTo>
                      <a:pt x="22" y="32"/>
                      <a:pt x="12" y="32"/>
                      <a:pt x="0" y="3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7" name="Freeform 11"/>
              <p:cNvSpPr>
                <a:spLocks/>
              </p:cNvSpPr>
              <p:nvPr/>
            </p:nvSpPr>
            <p:spPr bwMode="auto">
              <a:xfrm>
                <a:off x="10267210" y="5556456"/>
                <a:ext cx="159019" cy="130036"/>
              </a:xfrm>
              <a:custGeom>
                <a:avLst/>
                <a:gdLst>
                  <a:gd name="T0" fmla="*/ 221 w 277"/>
                  <a:gd name="T1" fmla="*/ 56 h 221"/>
                  <a:gd name="T2" fmla="*/ 221 w 277"/>
                  <a:gd name="T3" fmla="*/ 110 h 221"/>
                  <a:gd name="T4" fmla="*/ 221 w 277"/>
                  <a:gd name="T5" fmla="*/ 111 h 221"/>
                  <a:gd name="T6" fmla="*/ 111 w 277"/>
                  <a:gd name="T7" fmla="*/ 111 h 221"/>
                  <a:gd name="T8" fmla="*/ 111 w 277"/>
                  <a:gd name="T9" fmla="*/ 56 h 221"/>
                  <a:gd name="T10" fmla="*/ 57 w 277"/>
                  <a:gd name="T11" fmla="*/ 56 h 221"/>
                  <a:gd name="T12" fmla="*/ 57 w 277"/>
                  <a:gd name="T13" fmla="*/ 45 h 221"/>
                  <a:gd name="T14" fmla="*/ 57 w 277"/>
                  <a:gd name="T15" fmla="*/ 0 h 221"/>
                  <a:gd name="T16" fmla="*/ 2 w 277"/>
                  <a:gd name="T17" fmla="*/ 0 h 221"/>
                  <a:gd name="T18" fmla="*/ 3 w 277"/>
                  <a:gd name="T19" fmla="*/ 190 h 221"/>
                  <a:gd name="T20" fmla="*/ 24 w 277"/>
                  <a:gd name="T21" fmla="*/ 215 h 221"/>
                  <a:gd name="T22" fmla="*/ 56 w 277"/>
                  <a:gd name="T23" fmla="*/ 221 h 221"/>
                  <a:gd name="T24" fmla="*/ 222 w 277"/>
                  <a:gd name="T25" fmla="*/ 221 h 221"/>
                  <a:gd name="T26" fmla="*/ 254 w 277"/>
                  <a:gd name="T27" fmla="*/ 215 h 221"/>
                  <a:gd name="T28" fmla="*/ 271 w 277"/>
                  <a:gd name="T29" fmla="*/ 200 h 221"/>
                  <a:gd name="T30" fmla="*/ 277 w 277"/>
                  <a:gd name="T31" fmla="*/ 177 h 221"/>
                  <a:gd name="T32" fmla="*/ 277 w 277"/>
                  <a:gd name="T33" fmla="*/ 56 h 221"/>
                  <a:gd name="T34" fmla="*/ 221 w 277"/>
                  <a:gd name="T35" fmla="*/ 5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221">
                    <a:moveTo>
                      <a:pt x="221" y="56"/>
                    </a:moveTo>
                    <a:cubicBezTo>
                      <a:pt x="221" y="110"/>
                      <a:pt x="221" y="110"/>
                      <a:pt x="221" y="110"/>
                    </a:cubicBezTo>
                    <a:cubicBezTo>
                      <a:pt x="221" y="111"/>
                      <a:pt x="221" y="111"/>
                      <a:pt x="221" y="111"/>
                    </a:cubicBezTo>
                    <a:cubicBezTo>
                      <a:pt x="111" y="111"/>
                      <a:pt x="111" y="111"/>
                      <a:pt x="111" y="111"/>
                    </a:cubicBezTo>
                    <a:cubicBezTo>
                      <a:pt x="111" y="56"/>
                      <a:pt x="111" y="56"/>
                      <a:pt x="111" y="56"/>
                    </a:cubicBezTo>
                    <a:cubicBezTo>
                      <a:pt x="92" y="56"/>
                      <a:pt x="76" y="56"/>
                      <a:pt x="57" y="56"/>
                    </a:cubicBezTo>
                    <a:cubicBezTo>
                      <a:pt x="57" y="52"/>
                      <a:pt x="57" y="48"/>
                      <a:pt x="57" y="45"/>
                    </a:cubicBezTo>
                    <a:cubicBezTo>
                      <a:pt x="57" y="30"/>
                      <a:pt x="57" y="16"/>
                      <a:pt x="57" y="0"/>
                    </a:cubicBezTo>
                    <a:cubicBezTo>
                      <a:pt x="37" y="0"/>
                      <a:pt x="19" y="0"/>
                      <a:pt x="2" y="0"/>
                    </a:cubicBezTo>
                    <a:cubicBezTo>
                      <a:pt x="2" y="0"/>
                      <a:pt x="0" y="181"/>
                      <a:pt x="3" y="190"/>
                    </a:cubicBezTo>
                    <a:cubicBezTo>
                      <a:pt x="6" y="201"/>
                      <a:pt x="14" y="209"/>
                      <a:pt x="24" y="215"/>
                    </a:cubicBezTo>
                    <a:cubicBezTo>
                      <a:pt x="34" y="220"/>
                      <a:pt x="45" y="221"/>
                      <a:pt x="56" y="221"/>
                    </a:cubicBezTo>
                    <a:cubicBezTo>
                      <a:pt x="56" y="221"/>
                      <a:pt x="222" y="221"/>
                      <a:pt x="222" y="221"/>
                    </a:cubicBezTo>
                    <a:cubicBezTo>
                      <a:pt x="233" y="221"/>
                      <a:pt x="244" y="219"/>
                      <a:pt x="254" y="215"/>
                    </a:cubicBezTo>
                    <a:cubicBezTo>
                      <a:pt x="261" y="211"/>
                      <a:pt x="267" y="206"/>
                      <a:pt x="271" y="200"/>
                    </a:cubicBezTo>
                    <a:cubicBezTo>
                      <a:pt x="276" y="193"/>
                      <a:pt x="277" y="186"/>
                      <a:pt x="277" y="177"/>
                    </a:cubicBezTo>
                    <a:cubicBezTo>
                      <a:pt x="276" y="172"/>
                      <a:pt x="277" y="56"/>
                      <a:pt x="277" y="56"/>
                    </a:cubicBezTo>
                    <a:lnTo>
                      <a:pt x="221" y="5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00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grpSp>
        <p:sp>
          <p:nvSpPr>
            <p:cNvPr id="38" name="Rectangle 48"/>
            <p:cNvSpPr/>
            <p:nvPr/>
          </p:nvSpPr>
          <p:spPr>
            <a:xfrm>
              <a:off x="7865170" y="5071368"/>
              <a:ext cx="1274281" cy="861774"/>
            </a:xfrm>
            <a:prstGeom prst="rect">
              <a:avLst/>
            </a:prstGeom>
          </p:spPr>
          <p:txBody>
            <a:bodyPr wrap="none">
              <a:spAutoFit/>
            </a:bodyPr>
            <a:lstStyle/>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仮想</a:t>
              </a:r>
              <a:endParaRPr lang="en-US" altLang="ja-JP"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ネットワーク</a:t>
              </a:r>
              <a:endParaRPr lang="en-US" altLang="ja-JP"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機能</a:t>
              </a:r>
              <a:endParaRPr lang="en-US" sz="1200" b="1" i="1"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39" name="Rectangle 31"/>
            <p:cNvSpPr/>
            <p:nvPr/>
          </p:nvSpPr>
          <p:spPr>
            <a:xfrm>
              <a:off x="1138102" y="5250686"/>
              <a:ext cx="1169551" cy="369332"/>
            </a:xfrm>
            <a:prstGeom prst="rect">
              <a:avLst/>
            </a:prstGeom>
          </p:spPr>
          <p:txBody>
            <a:bodyPr wrap="none">
              <a:spAutoFit/>
            </a:bodyPr>
            <a:lstStyle/>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ワイヤレス</a:t>
              </a:r>
              <a:endParaRPr lang="en-US" sz="1200" b="1" i="1"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grpSp>
          <p:nvGrpSpPr>
            <p:cNvPr id="40" name="図形グループ 39"/>
            <p:cNvGrpSpPr/>
            <p:nvPr/>
          </p:nvGrpSpPr>
          <p:grpSpPr>
            <a:xfrm>
              <a:off x="2278478" y="5053525"/>
              <a:ext cx="921479" cy="883370"/>
              <a:chOff x="5450218" y="5319455"/>
              <a:chExt cx="523197" cy="523197"/>
            </a:xfrm>
          </p:grpSpPr>
          <p:sp>
            <p:nvSpPr>
              <p:cNvPr id="41" name="Oval 33"/>
              <p:cNvSpPr/>
              <p:nvPr/>
            </p:nvSpPr>
            <p:spPr bwMode="auto">
              <a:xfrm>
                <a:off x="5450218" y="5319455"/>
                <a:ext cx="523197" cy="523197"/>
              </a:xfrm>
              <a:prstGeom prst="ellipse">
                <a:avLst/>
              </a:prstGeom>
              <a:solidFill>
                <a:schemeClr val="tx2"/>
              </a:solidFill>
              <a:ln w="19050" cap="flat" cmpd="sng" algn="ctr">
                <a:solidFill>
                  <a:schemeClr val="bg1"/>
                </a:solidFill>
                <a:prstDash val="solid"/>
                <a:round/>
                <a:headEnd type="none" w="med" len="med"/>
                <a:tailEnd type="none" w="med" len="med"/>
              </a:ln>
              <a:effectLst/>
            </p:spPr>
            <p:txBody>
              <a:bodyPr vert="horz" wrap="square" lIns="51422" tIns="25712" rIns="51422" bIns="25712" numCol="1" rtlCol="0" anchor="t" anchorCtr="0" compatLnSpc="1">
                <a:prstTxWarp prst="textNoShape">
                  <a:avLst/>
                </a:prstTxWarp>
              </a:bodyPr>
              <a:lstStyle/>
              <a:p>
                <a:pPr defTabSz="514222"/>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sym typeface="Arial" pitchFamily="-107" charset="0"/>
                </a:endParaRPr>
              </a:p>
            </p:txBody>
          </p:sp>
          <p:sp>
            <p:nvSpPr>
              <p:cNvPr id="42" name="Oval 136"/>
              <p:cNvSpPr>
                <a:spLocks noChangeArrowheads="1"/>
              </p:cNvSpPr>
              <p:nvPr/>
            </p:nvSpPr>
            <p:spPr bwMode="auto">
              <a:xfrm>
                <a:off x="5692374" y="5678258"/>
                <a:ext cx="35347" cy="31813"/>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799">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43" name="Freeform 137"/>
              <p:cNvSpPr>
                <a:spLocks/>
              </p:cNvSpPr>
              <p:nvPr/>
            </p:nvSpPr>
            <p:spPr bwMode="auto">
              <a:xfrm>
                <a:off x="5547453" y="5452036"/>
                <a:ext cx="328727" cy="84833"/>
              </a:xfrm>
              <a:custGeom>
                <a:avLst/>
                <a:gdLst>
                  <a:gd name="T0" fmla="*/ 793 w 808"/>
                  <a:gd name="T1" fmla="*/ 141 h 204"/>
                  <a:gd name="T2" fmla="*/ 404 w 808"/>
                  <a:gd name="T3" fmla="*/ 0 h 204"/>
                  <a:gd name="T4" fmla="*/ 16 w 808"/>
                  <a:gd name="T5" fmla="*/ 141 h 204"/>
                  <a:gd name="T6" fmla="*/ 12 w 808"/>
                  <a:gd name="T7" fmla="*/ 188 h 204"/>
                  <a:gd name="T8" fmla="*/ 59 w 808"/>
                  <a:gd name="T9" fmla="*/ 192 h 204"/>
                  <a:gd name="T10" fmla="*/ 404 w 808"/>
                  <a:gd name="T11" fmla="*/ 66 h 204"/>
                  <a:gd name="T12" fmla="*/ 749 w 808"/>
                  <a:gd name="T13" fmla="*/ 192 h 204"/>
                  <a:gd name="T14" fmla="*/ 771 w 808"/>
                  <a:gd name="T15" fmla="*/ 200 h 204"/>
                  <a:gd name="T16" fmla="*/ 796 w 808"/>
                  <a:gd name="T17" fmla="*/ 188 h 204"/>
                  <a:gd name="T18" fmla="*/ 793 w 808"/>
                  <a:gd name="T19" fmla="*/ 14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8" h="204">
                    <a:moveTo>
                      <a:pt x="793" y="141"/>
                    </a:moveTo>
                    <a:cubicBezTo>
                      <a:pt x="684" y="49"/>
                      <a:pt x="550" y="0"/>
                      <a:pt x="404" y="0"/>
                    </a:cubicBezTo>
                    <a:cubicBezTo>
                      <a:pt x="258" y="0"/>
                      <a:pt x="124" y="49"/>
                      <a:pt x="16" y="141"/>
                    </a:cubicBezTo>
                    <a:cubicBezTo>
                      <a:pt x="2" y="153"/>
                      <a:pt x="0" y="174"/>
                      <a:pt x="12" y="188"/>
                    </a:cubicBezTo>
                    <a:cubicBezTo>
                      <a:pt x="24" y="202"/>
                      <a:pt x="45" y="204"/>
                      <a:pt x="59" y="192"/>
                    </a:cubicBezTo>
                    <a:cubicBezTo>
                      <a:pt x="155" y="110"/>
                      <a:pt x="275" y="66"/>
                      <a:pt x="404" y="66"/>
                    </a:cubicBezTo>
                    <a:cubicBezTo>
                      <a:pt x="534" y="66"/>
                      <a:pt x="653" y="110"/>
                      <a:pt x="749" y="192"/>
                    </a:cubicBezTo>
                    <a:cubicBezTo>
                      <a:pt x="756" y="197"/>
                      <a:pt x="763" y="200"/>
                      <a:pt x="771" y="200"/>
                    </a:cubicBezTo>
                    <a:cubicBezTo>
                      <a:pt x="780" y="200"/>
                      <a:pt x="790" y="196"/>
                      <a:pt x="796" y="188"/>
                    </a:cubicBezTo>
                    <a:cubicBezTo>
                      <a:pt x="808" y="174"/>
                      <a:pt x="807" y="153"/>
                      <a:pt x="793" y="141"/>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799">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44" name="Freeform 138"/>
              <p:cNvSpPr>
                <a:spLocks/>
              </p:cNvSpPr>
              <p:nvPr/>
            </p:nvSpPr>
            <p:spPr bwMode="auto">
              <a:xfrm>
                <a:off x="5600470" y="5526266"/>
                <a:ext cx="219152" cy="63625"/>
              </a:xfrm>
              <a:custGeom>
                <a:avLst/>
                <a:gdLst>
                  <a:gd name="T0" fmla="*/ 525 w 542"/>
                  <a:gd name="T1" fmla="*/ 90 h 154"/>
                  <a:gd name="T2" fmla="*/ 271 w 542"/>
                  <a:gd name="T3" fmla="*/ 0 h 154"/>
                  <a:gd name="T4" fmla="*/ 17 w 542"/>
                  <a:gd name="T5" fmla="*/ 90 h 154"/>
                  <a:gd name="T6" fmla="*/ 12 w 542"/>
                  <a:gd name="T7" fmla="*/ 137 h 154"/>
                  <a:gd name="T8" fmla="*/ 59 w 542"/>
                  <a:gd name="T9" fmla="*/ 143 h 154"/>
                  <a:gd name="T10" fmla="*/ 271 w 542"/>
                  <a:gd name="T11" fmla="*/ 67 h 154"/>
                  <a:gd name="T12" fmla="*/ 484 w 542"/>
                  <a:gd name="T13" fmla="*/ 143 h 154"/>
                  <a:gd name="T14" fmla="*/ 505 w 542"/>
                  <a:gd name="T15" fmla="*/ 150 h 154"/>
                  <a:gd name="T16" fmla="*/ 531 w 542"/>
                  <a:gd name="T17" fmla="*/ 137 h 154"/>
                  <a:gd name="T18" fmla="*/ 525 w 542"/>
                  <a:gd name="T19"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154">
                    <a:moveTo>
                      <a:pt x="525" y="90"/>
                    </a:moveTo>
                    <a:cubicBezTo>
                      <a:pt x="449" y="30"/>
                      <a:pt x="364" y="0"/>
                      <a:pt x="271" y="0"/>
                    </a:cubicBezTo>
                    <a:cubicBezTo>
                      <a:pt x="179" y="0"/>
                      <a:pt x="93" y="30"/>
                      <a:pt x="17" y="90"/>
                    </a:cubicBezTo>
                    <a:cubicBezTo>
                      <a:pt x="3" y="102"/>
                      <a:pt x="0" y="123"/>
                      <a:pt x="12" y="137"/>
                    </a:cubicBezTo>
                    <a:cubicBezTo>
                      <a:pt x="23" y="152"/>
                      <a:pt x="44" y="154"/>
                      <a:pt x="59" y="143"/>
                    </a:cubicBezTo>
                    <a:cubicBezTo>
                      <a:pt x="123" y="92"/>
                      <a:pt x="194" y="67"/>
                      <a:pt x="271" y="67"/>
                    </a:cubicBezTo>
                    <a:cubicBezTo>
                      <a:pt x="348" y="67"/>
                      <a:pt x="420" y="92"/>
                      <a:pt x="484" y="143"/>
                    </a:cubicBezTo>
                    <a:cubicBezTo>
                      <a:pt x="490" y="148"/>
                      <a:pt x="497" y="150"/>
                      <a:pt x="505" y="150"/>
                    </a:cubicBezTo>
                    <a:cubicBezTo>
                      <a:pt x="515" y="150"/>
                      <a:pt x="524" y="146"/>
                      <a:pt x="531" y="137"/>
                    </a:cubicBezTo>
                    <a:cubicBezTo>
                      <a:pt x="542" y="123"/>
                      <a:pt x="540" y="102"/>
                      <a:pt x="525" y="90"/>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799">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45" name="Freeform 139"/>
              <p:cNvSpPr>
                <a:spLocks/>
              </p:cNvSpPr>
              <p:nvPr/>
            </p:nvSpPr>
            <p:spPr bwMode="auto">
              <a:xfrm>
                <a:off x="5653492" y="5604029"/>
                <a:ext cx="116646" cy="42417"/>
              </a:xfrm>
              <a:custGeom>
                <a:avLst/>
                <a:gdLst>
                  <a:gd name="T0" fmla="*/ 269 w 289"/>
                  <a:gd name="T1" fmla="*/ 38 h 104"/>
                  <a:gd name="T2" fmla="*/ 144 w 289"/>
                  <a:gd name="T3" fmla="*/ 0 h 104"/>
                  <a:gd name="T4" fmla="*/ 19 w 289"/>
                  <a:gd name="T5" fmla="*/ 38 h 104"/>
                  <a:gd name="T6" fmla="*/ 10 w 289"/>
                  <a:gd name="T7" fmla="*/ 85 h 104"/>
                  <a:gd name="T8" fmla="*/ 56 w 289"/>
                  <a:gd name="T9" fmla="*/ 94 h 104"/>
                  <a:gd name="T10" fmla="*/ 232 w 289"/>
                  <a:gd name="T11" fmla="*/ 94 h 104"/>
                  <a:gd name="T12" fmla="*/ 251 w 289"/>
                  <a:gd name="T13" fmla="*/ 99 h 104"/>
                  <a:gd name="T14" fmla="*/ 278 w 289"/>
                  <a:gd name="T15" fmla="*/ 85 h 104"/>
                  <a:gd name="T16" fmla="*/ 269 w 289"/>
                  <a:gd name="T17" fmla="*/ 3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04">
                    <a:moveTo>
                      <a:pt x="269" y="38"/>
                    </a:moveTo>
                    <a:cubicBezTo>
                      <a:pt x="232" y="13"/>
                      <a:pt x="189" y="0"/>
                      <a:pt x="144" y="0"/>
                    </a:cubicBezTo>
                    <a:cubicBezTo>
                      <a:pt x="100" y="0"/>
                      <a:pt x="56" y="13"/>
                      <a:pt x="19" y="38"/>
                    </a:cubicBezTo>
                    <a:cubicBezTo>
                      <a:pt x="4" y="49"/>
                      <a:pt x="0" y="69"/>
                      <a:pt x="10" y="85"/>
                    </a:cubicBezTo>
                    <a:cubicBezTo>
                      <a:pt x="20" y="100"/>
                      <a:pt x="41" y="104"/>
                      <a:pt x="56" y="94"/>
                    </a:cubicBezTo>
                    <a:cubicBezTo>
                      <a:pt x="109" y="59"/>
                      <a:pt x="180" y="59"/>
                      <a:pt x="232" y="94"/>
                    </a:cubicBezTo>
                    <a:cubicBezTo>
                      <a:pt x="238" y="98"/>
                      <a:pt x="244" y="99"/>
                      <a:pt x="251" y="99"/>
                    </a:cubicBezTo>
                    <a:cubicBezTo>
                      <a:pt x="261" y="99"/>
                      <a:pt x="272" y="94"/>
                      <a:pt x="278" y="85"/>
                    </a:cubicBezTo>
                    <a:cubicBezTo>
                      <a:pt x="289" y="69"/>
                      <a:pt x="285" y="49"/>
                      <a:pt x="269" y="38"/>
                    </a:cubicBezTo>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67"/>
                <a:endParaRPr lang="en-US" sz="1799">
                  <a:solidFill>
                    <a:srgbClr val="676767"/>
                  </a:solidFill>
                  <a:latin typeface="ＭＳ Ｐゴシック" panose="020B0600070205080204" pitchFamily="50" charset="-128"/>
                  <a:ea typeface="ＭＳ Ｐゴシック" panose="020B0600070205080204" pitchFamily="50" charset="-128"/>
                  <a:cs typeface="Meiryo" charset="-128"/>
                </a:endParaRPr>
              </a:p>
            </p:txBody>
          </p:sp>
        </p:grpSp>
        <p:sp>
          <p:nvSpPr>
            <p:cNvPr id="46" name="Rectangle 29"/>
            <p:cNvSpPr/>
            <p:nvPr/>
          </p:nvSpPr>
          <p:spPr>
            <a:xfrm>
              <a:off x="3529485" y="5219554"/>
              <a:ext cx="938719" cy="369332"/>
            </a:xfrm>
            <a:prstGeom prst="rect">
              <a:avLst/>
            </a:prstGeom>
          </p:spPr>
          <p:txBody>
            <a:bodyPr wrap="none">
              <a:spAutoFit/>
            </a:bodyPr>
            <a:lstStyle/>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スイッチ</a:t>
              </a:r>
              <a:endParaRPr lang="en-US" sz="1200" b="1" i="1"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sp>
          <p:nvSpPr>
            <p:cNvPr id="48" name="Rectangle 11"/>
            <p:cNvSpPr/>
            <p:nvPr/>
          </p:nvSpPr>
          <p:spPr>
            <a:xfrm>
              <a:off x="5676887" y="5228390"/>
              <a:ext cx="806204" cy="369332"/>
            </a:xfrm>
            <a:prstGeom prst="rect">
              <a:avLst/>
            </a:prstGeom>
          </p:spPr>
          <p:txBody>
            <a:bodyPr wrap="none">
              <a:spAutoFit/>
            </a:bodyPr>
            <a:lstStyle/>
            <a:p>
              <a:pPr algn="ctr" defTabSz="457067"/>
              <a:r>
                <a:rPr lang="ja-JP" alt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ルータ</a:t>
              </a:r>
              <a:endParaRPr lang="en-US" sz="1200" dirty="0">
                <a:solidFill>
                  <a:srgbClr val="676767">
                    <a:lumMod val="75000"/>
                  </a:srgbClr>
                </a:solidFill>
                <a:latin typeface="ＭＳ Ｐゴシック" panose="020B0600070205080204" pitchFamily="50" charset="-128"/>
                <a:ea typeface="ＭＳ Ｐゴシック" panose="020B0600070205080204" pitchFamily="50" charset="-128"/>
                <a:cs typeface="Meiryo" charset="-128"/>
              </a:endParaRPr>
            </a:p>
          </p:txBody>
        </p:sp>
        <p:grpSp>
          <p:nvGrpSpPr>
            <p:cNvPr id="49" name="図形グループ 48"/>
            <p:cNvGrpSpPr/>
            <p:nvPr/>
          </p:nvGrpSpPr>
          <p:grpSpPr>
            <a:xfrm>
              <a:off x="6550109" y="5075205"/>
              <a:ext cx="886481" cy="861689"/>
              <a:chOff x="8387731" y="5319459"/>
              <a:chExt cx="523197" cy="523200"/>
            </a:xfrm>
          </p:grpSpPr>
          <p:sp>
            <p:nvSpPr>
              <p:cNvPr id="50" name="Oval 13"/>
              <p:cNvSpPr/>
              <p:nvPr/>
            </p:nvSpPr>
            <p:spPr bwMode="auto">
              <a:xfrm>
                <a:off x="8387731" y="5319459"/>
                <a:ext cx="523197" cy="523200"/>
              </a:xfrm>
              <a:prstGeom prst="ellipse">
                <a:avLst/>
              </a:prstGeom>
              <a:solidFill>
                <a:schemeClr val="accent6"/>
              </a:solidFill>
              <a:ln w="19050" cap="flat" cmpd="sng" algn="ctr">
                <a:solidFill>
                  <a:schemeClr val="bg1"/>
                </a:solidFill>
                <a:prstDash val="solid"/>
                <a:round/>
                <a:headEnd type="none" w="med" len="med"/>
                <a:tailEnd type="none" w="med" len="med"/>
              </a:ln>
              <a:effectLst/>
            </p:spPr>
            <p:txBody>
              <a:bodyPr vert="horz" wrap="square" lIns="51422" tIns="25712" rIns="51422" bIns="25712" numCol="1" rtlCol="0" anchor="t" anchorCtr="0" compatLnSpc="1">
                <a:prstTxWarp prst="textNoShape">
                  <a:avLst/>
                </a:prstTxWarp>
              </a:bodyPr>
              <a:lstStyle/>
              <a:p>
                <a:pPr defTabSz="514222"/>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sym typeface="Arial" pitchFamily="-107" charset="0"/>
                </a:endParaRPr>
              </a:p>
            </p:txBody>
          </p:sp>
          <p:sp>
            <p:nvSpPr>
              <p:cNvPr id="52" name="Freeform 23"/>
              <p:cNvSpPr>
                <a:spLocks/>
              </p:cNvSpPr>
              <p:nvPr/>
            </p:nvSpPr>
            <p:spPr bwMode="auto">
              <a:xfrm>
                <a:off x="8489491" y="5574175"/>
                <a:ext cx="29639" cy="88917"/>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53" name="Freeform 24"/>
              <p:cNvSpPr>
                <a:spLocks/>
              </p:cNvSpPr>
              <p:nvPr/>
            </p:nvSpPr>
            <p:spPr bwMode="auto">
              <a:xfrm>
                <a:off x="8524424" y="5618637"/>
                <a:ext cx="96327" cy="65628"/>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54" name="Freeform 25"/>
              <p:cNvSpPr>
                <a:spLocks/>
              </p:cNvSpPr>
              <p:nvPr/>
            </p:nvSpPr>
            <p:spPr bwMode="auto">
              <a:xfrm>
                <a:off x="8535008" y="5479968"/>
                <a:ext cx="161956" cy="167249"/>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0" name="Freeform 26"/>
              <p:cNvSpPr>
                <a:spLocks/>
              </p:cNvSpPr>
              <p:nvPr/>
            </p:nvSpPr>
            <p:spPr bwMode="auto">
              <a:xfrm>
                <a:off x="8491608" y="5481026"/>
                <a:ext cx="82565" cy="111146"/>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1" name="Freeform 27"/>
              <p:cNvSpPr>
                <a:spLocks/>
              </p:cNvSpPr>
              <p:nvPr/>
            </p:nvSpPr>
            <p:spPr bwMode="auto">
              <a:xfrm>
                <a:off x="8779530" y="5494785"/>
                <a:ext cx="19054" cy="31756"/>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2" name="Freeform 28"/>
              <p:cNvSpPr>
                <a:spLocks/>
              </p:cNvSpPr>
              <p:nvPr/>
            </p:nvSpPr>
            <p:spPr bwMode="auto">
              <a:xfrm>
                <a:off x="8710725" y="5434450"/>
                <a:ext cx="61395" cy="69863"/>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3" name="Freeform 29"/>
              <p:cNvSpPr>
                <a:spLocks/>
              </p:cNvSpPr>
              <p:nvPr/>
            </p:nvSpPr>
            <p:spPr bwMode="auto">
              <a:xfrm>
                <a:off x="8530775" y="5420690"/>
                <a:ext cx="98444" cy="57161"/>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5" name="Freeform 30"/>
              <p:cNvSpPr>
                <a:spLocks/>
              </p:cNvSpPr>
              <p:nvPr/>
            </p:nvSpPr>
            <p:spPr bwMode="auto">
              <a:xfrm>
                <a:off x="8600639" y="5419630"/>
                <a:ext cx="102678" cy="59278"/>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6" name="Freeform 31"/>
              <p:cNvSpPr>
                <a:spLocks/>
              </p:cNvSpPr>
              <p:nvPr/>
            </p:nvSpPr>
            <p:spPr bwMode="auto">
              <a:xfrm>
                <a:off x="8653564" y="5528659"/>
                <a:ext cx="152430" cy="131258"/>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7" name="Freeform 32"/>
              <p:cNvSpPr>
                <a:spLocks/>
              </p:cNvSpPr>
              <p:nvPr/>
            </p:nvSpPr>
            <p:spPr bwMode="auto">
              <a:xfrm>
                <a:off x="8581584" y="5663092"/>
                <a:ext cx="157722" cy="7939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69" name="Freeform 33"/>
              <p:cNvSpPr>
                <a:spLocks/>
              </p:cNvSpPr>
              <p:nvPr/>
            </p:nvSpPr>
            <p:spPr bwMode="auto">
              <a:xfrm>
                <a:off x="8766825" y="5574175"/>
                <a:ext cx="42341" cy="81507"/>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79" name="Freeform 34"/>
              <p:cNvSpPr>
                <a:spLocks/>
              </p:cNvSpPr>
              <p:nvPr/>
            </p:nvSpPr>
            <p:spPr bwMode="auto">
              <a:xfrm>
                <a:off x="8657795" y="5663092"/>
                <a:ext cx="125966" cy="7939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80" name="Freeform 35"/>
              <p:cNvSpPr>
                <a:spLocks/>
              </p:cNvSpPr>
              <p:nvPr/>
            </p:nvSpPr>
            <p:spPr bwMode="auto">
              <a:xfrm>
                <a:off x="8652503" y="5496902"/>
                <a:ext cx="107971" cy="145020"/>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sp>
            <p:nvSpPr>
              <p:cNvPr id="81" name="Freeform 36"/>
              <p:cNvSpPr>
                <a:spLocks/>
              </p:cNvSpPr>
              <p:nvPr/>
            </p:nvSpPr>
            <p:spPr bwMode="auto">
              <a:xfrm>
                <a:off x="8539236" y="5668387"/>
                <a:ext cx="83624" cy="51868"/>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067">
                  <a:defRPr/>
                </a:pPr>
                <a:endParaRPr lang="en-US" sz="1600">
                  <a:solidFill>
                    <a:srgbClr val="0096D6"/>
                  </a:solidFill>
                  <a:latin typeface="ＭＳ Ｐゴシック" panose="020B0600070205080204" pitchFamily="50" charset="-128"/>
                  <a:ea typeface="ＭＳ Ｐゴシック" panose="020B0600070205080204" pitchFamily="50" charset="-128"/>
                  <a:cs typeface="Meiryo" charset="-128"/>
                </a:endParaRPr>
              </a:p>
            </p:txBody>
          </p:sp>
        </p:grpSp>
        <p:grpSp>
          <p:nvGrpSpPr>
            <p:cNvPr id="82" name="図形グループ 81"/>
            <p:cNvGrpSpPr/>
            <p:nvPr/>
          </p:nvGrpSpPr>
          <p:grpSpPr>
            <a:xfrm>
              <a:off x="4449570" y="5044034"/>
              <a:ext cx="873507" cy="892861"/>
              <a:chOff x="6933931" y="5319455"/>
              <a:chExt cx="523197" cy="523197"/>
            </a:xfrm>
          </p:grpSpPr>
          <p:sp>
            <p:nvSpPr>
              <p:cNvPr id="83" name="Oval 30"/>
              <p:cNvSpPr/>
              <p:nvPr/>
            </p:nvSpPr>
            <p:spPr bwMode="auto">
              <a:xfrm>
                <a:off x="6933931" y="5319455"/>
                <a:ext cx="523197" cy="523197"/>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51422" tIns="25712" rIns="51422" bIns="25712" numCol="1" rtlCol="0" anchor="t" anchorCtr="0" compatLnSpc="1">
                <a:prstTxWarp prst="textNoShape">
                  <a:avLst/>
                </a:prstTxWarp>
              </a:bodyPr>
              <a:lstStyle/>
              <a:p>
                <a:pPr defTabSz="514222"/>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sym typeface="Arial" pitchFamily="-107" charset="0"/>
                </a:endParaRPr>
              </a:p>
            </p:txBody>
          </p:sp>
          <p:sp>
            <p:nvSpPr>
              <p:cNvPr id="84" name="Up Arrow 62"/>
              <p:cNvSpPr/>
              <p:nvPr/>
            </p:nvSpPr>
            <p:spPr>
              <a:xfrm rot="2700000">
                <a:off x="7235646" y="5406089"/>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5" name="Up Arrow 63"/>
              <p:cNvSpPr/>
              <p:nvPr/>
            </p:nvSpPr>
            <p:spPr>
              <a:xfrm rot="2700000" flipV="1">
                <a:off x="7109500" y="5532238"/>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6" name="Up Arrow 64"/>
              <p:cNvSpPr/>
              <p:nvPr/>
            </p:nvSpPr>
            <p:spPr>
              <a:xfrm rot="18900000" flipV="1">
                <a:off x="7235646" y="5532238"/>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7" name="Up Arrow 65"/>
              <p:cNvSpPr/>
              <p:nvPr/>
            </p:nvSpPr>
            <p:spPr>
              <a:xfrm rot="18900000">
                <a:off x="7109500" y="5406090"/>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8" name="Up Arrow 66"/>
              <p:cNvSpPr/>
              <p:nvPr/>
            </p:nvSpPr>
            <p:spPr>
              <a:xfrm>
                <a:off x="7169270" y="5386791"/>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89" name="Up Arrow 67"/>
              <p:cNvSpPr/>
              <p:nvPr/>
            </p:nvSpPr>
            <p:spPr>
              <a:xfrm flipV="1">
                <a:off x="7169270" y="5565195"/>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90" name="Up Arrow 68"/>
              <p:cNvSpPr/>
              <p:nvPr/>
            </p:nvSpPr>
            <p:spPr>
              <a:xfrm rot="16200000">
                <a:off x="7080077" y="5475994"/>
                <a:ext cx="51944" cy="186843"/>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91" name="Up Arrow 69"/>
              <p:cNvSpPr/>
              <p:nvPr/>
            </p:nvSpPr>
            <p:spPr>
              <a:xfrm rot="16200000" flipV="1">
                <a:off x="7258488" y="5475994"/>
                <a:ext cx="51944" cy="186844"/>
              </a:xfrm>
              <a:prstGeom prst="upArrow">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92" name="Oval 61"/>
              <p:cNvSpPr/>
              <p:nvPr/>
            </p:nvSpPr>
            <p:spPr>
              <a:xfrm>
                <a:off x="7093858" y="5472934"/>
                <a:ext cx="202818" cy="20281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7"/>
                <a:endParaRPr lang="en-GB" sz="17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sp>
          <p:nvSpPr>
            <p:cNvPr id="93" name="テキスト ボックス 92"/>
            <p:cNvSpPr txBox="1"/>
            <p:nvPr/>
          </p:nvSpPr>
          <p:spPr>
            <a:xfrm>
              <a:off x="4312761" y="4545304"/>
              <a:ext cx="4944953" cy="492442"/>
            </a:xfrm>
            <a:prstGeom prst="rect">
              <a:avLst/>
            </a:prstGeom>
          </p:spPr>
          <p:txBody>
            <a:bodyPr wrap="square" rtlCol="0">
              <a:spAutoFit/>
            </a:bodyPr>
            <a:lstStyle/>
            <a:p>
              <a:r>
                <a:rPr kumimoji="1" lang="ja-JP" altLang="en-US" b="1" dirty="0" smtClean="0">
                  <a:solidFill>
                    <a:srgbClr val="0432FF"/>
                  </a:solidFill>
                  <a:latin typeface="ＭＳ Ｐゴシック" panose="020B0600070205080204" pitchFamily="50" charset="-128"/>
                  <a:ea typeface="ＭＳ Ｐゴシック" panose="020B0600070205080204" pitchFamily="50" charset="-128"/>
                  <a:cs typeface="Meiryo" charset="-128"/>
                </a:rPr>
                <a:t>プログラムできるファブリック</a:t>
              </a:r>
            </a:p>
          </p:txBody>
        </p:sp>
      </p:grpSp>
      <p:grpSp>
        <p:nvGrpSpPr>
          <p:cNvPr id="6" name="図形グループ 5"/>
          <p:cNvGrpSpPr/>
          <p:nvPr/>
        </p:nvGrpSpPr>
        <p:grpSpPr>
          <a:xfrm>
            <a:off x="823396" y="2267064"/>
            <a:ext cx="7477595" cy="1005747"/>
            <a:chOff x="1096273" y="3022753"/>
            <a:chExt cx="9970126" cy="1340996"/>
          </a:xfrm>
        </p:grpSpPr>
        <p:sp>
          <p:nvSpPr>
            <p:cNvPr id="47" name="Rectangle 46"/>
            <p:cNvSpPr/>
            <p:nvPr/>
          </p:nvSpPr>
          <p:spPr>
            <a:xfrm>
              <a:off x="1096273" y="3075208"/>
              <a:ext cx="3285136" cy="128854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t" anchorCtr="0"/>
            <a:lstStyle/>
            <a:p>
              <a:pPr marL="457019" defTabSz="685526"/>
              <a:endParaRPr lang="en-US" sz="11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51" name="Rectangle 50"/>
            <p:cNvSpPr/>
            <p:nvPr/>
          </p:nvSpPr>
          <p:spPr>
            <a:xfrm>
              <a:off x="4493504" y="3068960"/>
              <a:ext cx="3196955" cy="129478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spcBef>
                  <a:spcPts val="600"/>
                </a:spcBef>
              </a:pPr>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56" name="Rectangle 55"/>
            <p:cNvSpPr/>
            <p:nvPr/>
          </p:nvSpPr>
          <p:spPr>
            <a:xfrm>
              <a:off x="7779081" y="3068962"/>
              <a:ext cx="3287318" cy="1294787"/>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endParaRPr lang="en-US" sz="12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74" name="Rectangle 73"/>
            <p:cNvSpPr/>
            <p:nvPr/>
          </p:nvSpPr>
          <p:spPr>
            <a:xfrm>
              <a:off x="2566020" y="3789040"/>
              <a:ext cx="718809" cy="4789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defTabSz="685526">
                <a:spcBef>
                  <a:spcPts val="600"/>
                </a:spcBef>
              </a:pPr>
              <a:r>
                <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ISE</a:t>
              </a:r>
              <a:endParaRPr lang="en-US" sz="1200"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9" name="Rectangle 8"/>
            <p:cNvSpPr/>
            <p:nvPr/>
          </p:nvSpPr>
          <p:spPr>
            <a:xfrm>
              <a:off x="5724323" y="3145205"/>
              <a:ext cx="1927251" cy="553952"/>
            </a:xfrm>
            <a:prstGeom prst="rect">
              <a:avLst/>
            </a:prstGeom>
          </p:spPr>
          <p:txBody>
            <a:bodyPr wrap="square" lIns="91406" tIns="45703" rIns="91406" bIns="45703" anchor="ctr">
              <a:spAutoFit/>
            </a:bodyPr>
            <a:lstStyle/>
            <a:p>
              <a:pPr defTabSz="685612"/>
              <a:r>
                <a:rPr lang="ja-JP" altLang="en-US" sz="2100" b="1" dirty="0">
                  <a:solidFill>
                    <a:srgbClr val="FFFFFF"/>
                  </a:solidFill>
                  <a:latin typeface="ＭＳ Ｐゴシック" panose="020B0600070205080204" pitchFamily="50" charset="-128"/>
                  <a:ea typeface="ＭＳ Ｐゴシック" panose="020B0600070205080204" pitchFamily="50" charset="-128"/>
                  <a:cs typeface="Meiryo" charset="-128"/>
                </a:rPr>
                <a:t>自動化</a:t>
              </a:r>
              <a:r>
                <a:rPr lang="en-US" sz="2100" b="1" dirty="0">
                  <a:solidFill>
                    <a:srgbClr val="FFFFFF"/>
                  </a:solidFill>
                  <a:latin typeface="ＭＳ Ｐゴシック" panose="020B0600070205080204" pitchFamily="50" charset="-128"/>
                  <a:ea typeface="ＭＳ Ｐゴシック" panose="020B0600070205080204" pitchFamily="50" charset="-128"/>
                  <a:cs typeface="Meiryo" charset="-128"/>
                </a:rPr>
                <a:t> </a:t>
              </a:r>
              <a:endParaRPr lang="en-US" sz="2100"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77" name="Rectangle 76"/>
            <p:cNvSpPr/>
            <p:nvPr/>
          </p:nvSpPr>
          <p:spPr>
            <a:xfrm>
              <a:off x="2026717" y="3022753"/>
              <a:ext cx="2267495" cy="875408"/>
            </a:xfrm>
            <a:prstGeom prst="rect">
              <a:avLst/>
            </a:prstGeom>
          </p:spPr>
          <p:txBody>
            <a:bodyPr wrap="square" lIns="91406" tIns="45703" rIns="91406" bIns="45703" anchor="ctr">
              <a:spAutoFit/>
            </a:bodyPr>
            <a:lstStyle/>
            <a:p>
              <a:pPr algn="ctr" defTabSz="685612">
                <a:lnSpc>
                  <a:spcPts val="2159"/>
                </a:lnSpc>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Meiryo" charset="-128"/>
                </a:rPr>
                <a:t>認証 </a:t>
              </a:r>
              <a:r>
                <a:rPr lang="en-US" altLang="ja-JP" b="1" dirty="0" smtClean="0">
                  <a:solidFill>
                    <a:srgbClr val="FFFFFF"/>
                  </a:solidFill>
                  <a:latin typeface="ＭＳ Ｐゴシック" panose="020B0600070205080204" pitchFamily="50" charset="-128"/>
                  <a:ea typeface="ＭＳ Ｐゴシック" panose="020B0600070205080204" pitchFamily="50" charset="-128"/>
                  <a:cs typeface="Meiryo" charset="-128"/>
                </a:rPr>
                <a:t>&amp;</a:t>
              </a:r>
            </a:p>
            <a:p>
              <a:pPr algn="ctr" defTabSz="685612">
                <a:lnSpc>
                  <a:spcPts val="2159"/>
                </a:lnSpc>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Meiryo" charset="-128"/>
                </a:rPr>
                <a:t>ポリシー管理</a:t>
              </a:r>
              <a:endParaRPr lang="en-US"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78" name="Rectangle 77"/>
            <p:cNvSpPr/>
            <p:nvPr/>
          </p:nvSpPr>
          <p:spPr>
            <a:xfrm>
              <a:off x="9062135" y="3145204"/>
              <a:ext cx="1328603" cy="553952"/>
            </a:xfrm>
            <a:prstGeom prst="rect">
              <a:avLst/>
            </a:prstGeom>
          </p:spPr>
          <p:txBody>
            <a:bodyPr wrap="square" lIns="91406" tIns="45703" rIns="91406" bIns="45703" anchor="ctr">
              <a:spAutoFit/>
            </a:bodyPr>
            <a:lstStyle/>
            <a:p>
              <a:pPr defTabSz="685612"/>
              <a:r>
                <a:rPr lang="ja-JP" altLang="en-US" sz="2100" b="1" dirty="0">
                  <a:solidFill>
                    <a:srgbClr val="FFFFFF"/>
                  </a:solidFill>
                  <a:latin typeface="ＭＳ Ｐゴシック" panose="020B0600070205080204" pitchFamily="50" charset="-128"/>
                  <a:ea typeface="ＭＳ Ｐゴシック" panose="020B0600070205080204" pitchFamily="50" charset="-128"/>
                  <a:cs typeface="Meiryo" charset="-128"/>
                </a:rPr>
                <a:t>分析</a:t>
              </a:r>
              <a:endParaRPr lang="en-US" sz="2100"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nvGrpSpPr>
            <p:cNvPr id="13" name="Group 12"/>
            <p:cNvGrpSpPr/>
            <p:nvPr/>
          </p:nvGrpSpPr>
          <p:grpSpPr>
            <a:xfrm>
              <a:off x="7997938" y="3363725"/>
              <a:ext cx="623536" cy="634071"/>
              <a:chOff x="8522367" y="3569542"/>
              <a:chExt cx="287543" cy="266646"/>
            </a:xfrm>
          </p:grpSpPr>
          <p:sp>
            <p:nvSpPr>
              <p:cNvPr id="72" name="Oval 7"/>
              <p:cNvSpPr>
                <a:spLocks noChangeAspect="1"/>
              </p:cNvSpPr>
              <p:nvPr/>
            </p:nvSpPr>
            <p:spPr>
              <a:xfrm>
                <a:off x="8522367" y="3569542"/>
                <a:ext cx="287543" cy="266646"/>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862" tIns="60932" rIns="121862" bIns="60932" rtlCol="0" anchor="ctr"/>
              <a:lstStyle/>
              <a:p>
                <a:pPr algn="ctr" defTabSz="685612"/>
                <a:endParaRPr lang="en-US" sz="23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73" name="Oval 23"/>
              <p:cNvSpPr>
                <a:spLocks noChangeAspect="1"/>
              </p:cNvSpPr>
              <p:nvPr/>
            </p:nvSpPr>
            <p:spPr>
              <a:xfrm>
                <a:off x="8563962" y="3647042"/>
                <a:ext cx="159920" cy="117964"/>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862" tIns="60932" rIns="121862" bIns="60932" rtlCol="0" anchor="ctr"/>
              <a:lstStyle/>
              <a:p>
                <a:pPr algn="ctr" defTabSz="685612"/>
                <a:endParaRPr lang="en-US" sz="2399"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sp>
          <p:nvSpPr>
            <p:cNvPr id="55" name="Freeform 54"/>
            <p:cNvSpPr>
              <a:spLocks noEditPoints="1"/>
            </p:cNvSpPr>
            <p:nvPr/>
          </p:nvSpPr>
          <p:spPr bwMode="auto">
            <a:xfrm>
              <a:off x="1213221" y="3423434"/>
              <a:ext cx="560711" cy="592083"/>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chemeClr val="bg1"/>
            </a:solidFill>
            <a:ln w="9525">
              <a:noFill/>
              <a:round/>
              <a:headEnd/>
              <a:tailEnd/>
            </a:ln>
            <a:effectLst/>
          </p:spPr>
          <p:txBody>
            <a:bodyPr vert="horz" wrap="square" lIns="68570" tIns="34286" rIns="68570" bIns="34286" numCol="1" anchor="t" anchorCtr="0" compatLnSpc="1">
              <a:prstTxWarp prst="textNoShape">
                <a:avLst/>
              </a:prstTxWarp>
            </a:bodyPr>
            <a:lstStyle/>
            <a:p>
              <a:pPr defTabSz="685612"/>
              <a:r>
                <a:rPr lang="en-US" sz="2399">
                  <a:solidFill>
                    <a:srgbClr val="282828"/>
                  </a:solidFill>
                  <a:latin typeface="ＭＳ Ｐゴシック" panose="020B0600070205080204" pitchFamily="50" charset="-128"/>
                  <a:ea typeface="ＭＳ Ｐゴシック" panose="020B0600070205080204" pitchFamily="50" charset="-128"/>
                  <a:cs typeface="Meiryo" charset="-128"/>
                </a:rPr>
                <a:t> </a:t>
              </a:r>
              <a:endParaRPr lang="en-US" sz="2399" dirty="0">
                <a:solidFill>
                  <a:srgbClr val="282828"/>
                </a:solidFill>
                <a:latin typeface="ＭＳ Ｐゴシック" panose="020B0600070205080204" pitchFamily="50" charset="-128"/>
                <a:ea typeface="ＭＳ Ｐゴシック" panose="020B0600070205080204" pitchFamily="50" charset="-128"/>
                <a:cs typeface="Meiryo" charset="-128"/>
              </a:endParaRPr>
            </a:p>
          </p:txBody>
        </p:sp>
        <p:grpSp>
          <p:nvGrpSpPr>
            <p:cNvPr id="57" name="Group 56"/>
            <p:cNvGrpSpPr/>
            <p:nvPr/>
          </p:nvGrpSpPr>
          <p:grpSpPr>
            <a:xfrm>
              <a:off x="4635090" y="3302997"/>
              <a:ext cx="687987" cy="753930"/>
              <a:chOff x="4884443" y="5130458"/>
              <a:chExt cx="620971" cy="715111"/>
            </a:xfrm>
            <a:solidFill>
              <a:schemeClr val="bg1"/>
            </a:solidFill>
            <a:effectLst/>
          </p:grpSpPr>
          <p:sp>
            <p:nvSpPr>
              <p:cNvPr id="58" name="Freeform 18"/>
              <p:cNvSpPr>
                <a:spLocks noEditPoints="1"/>
              </p:cNvSpPr>
              <p:nvPr/>
            </p:nvSpPr>
            <p:spPr bwMode="auto">
              <a:xfrm>
                <a:off x="4884443" y="5422519"/>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2399">
                  <a:solidFill>
                    <a:srgbClr val="282828"/>
                  </a:solidFill>
                  <a:latin typeface="ＭＳ Ｐゴシック" panose="020B0600070205080204" pitchFamily="50" charset="-128"/>
                  <a:ea typeface="ＭＳ Ｐゴシック" panose="020B0600070205080204" pitchFamily="50" charset="-128"/>
                  <a:cs typeface="Meiryo" charset="-128"/>
                </a:endParaRPr>
              </a:p>
            </p:txBody>
          </p:sp>
          <p:sp>
            <p:nvSpPr>
              <p:cNvPr id="59" name="Freeform 18"/>
              <p:cNvSpPr>
                <a:spLocks noEditPoints="1"/>
              </p:cNvSpPr>
              <p:nvPr/>
            </p:nvSpPr>
            <p:spPr bwMode="auto">
              <a:xfrm>
                <a:off x="5085582" y="5130458"/>
                <a:ext cx="419832" cy="409375"/>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2399">
                  <a:solidFill>
                    <a:srgbClr val="282828"/>
                  </a:solidFill>
                  <a:latin typeface="ＭＳ Ｐゴシック" panose="020B0600070205080204" pitchFamily="50" charset="-128"/>
                  <a:ea typeface="ＭＳ Ｐゴシック" panose="020B0600070205080204" pitchFamily="50" charset="-128"/>
                  <a:cs typeface="Meiryo" charset="-128"/>
                </a:endParaRPr>
              </a:p>
            </p:txBody>
          </p:sp>
          <p:sp>
            <p:nvSpPr>
              <p:cNvPr id="64" name="Freeform 18"/>
              <p:cNvSpPr>
                <a:spLocks noEditPoints="1"/>
              </p:cNvSpPr>
              <p:nvPr/>
            </p:nvSpPr>
            <p:spPr bwMode="auto">
              <a:xfrm rot="1904507">
                <a:off x="5147699" y="5573838"/>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2399">
                  <a:solidFill>
                    <a:srgbClr val="282828"/>
                  </a:solidFill>
                  <a:latin typeface="ＭＳ Ｐゴシック" panose="020B0600070205080204" pitchFamily="50" charset="-128"/>
                  <a:ea typeface="ＭＳ Ｐゴシック" panose="020B0600070205080204" pitchFamily="50" charset="-128"/>
                  <a:cs typeface="Meiryo" charset="-128"/>
                </a:endParaRPr>
              </a:p>
            </p:txBody>
          </p:sp>
        </p:grpSp>
        <p:sp>
          <p:nvSpPr>
            <p:cNvPr id="112" name="Rectangle 111"/>
            <p:cNvSpPr/>
            <p:nvPr/>
          </p:nvSpPr>
          <p:spPr>
            <a:xfrm>
              <a:off x="5224656" y="3845342"/>
              <a:ext cx="2554426" cy="4477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spcBef>
                  <a:spcPts val="600"/>
                </a:spcBef>
              </a:pPr>
              <a:r>
                <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APIC-EM</a:t>
              </a:r>
              <a:r>
                <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
              </a:r>
              <a:br>
                <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br>
              <a:r>
                <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a:t>
              </a:r>
              <a:r>
                <a:rPr lang="en-US" altLang="ja-JP" sz="1400" b="1" dirty="0">
                  <a:solidFill>
                    <a:srgbClr val="FFFFFF"/>
                  </a:solidFill>
                  <a:latin typeface="ＭＳ Ｐゴシック" panose="020B0600070205080204" pitchFamily="50" charset="-128"/>
                  <a:ea typeface="ＭＳ Ｐゴシック" panose="020B0600070205080204" pitchFamily="50" charset="-128"/>
                  <a:cs typeface="Meiryo" charset="-128"/>
                </a:rPr>
                <a:t>SDN</a:t>
              </a:r>
              <a:r>
                <a:rPr lang="ja-JP" alt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コントローラ</a:t>
              </a:r>
              <a:r>
                <a:rPr lang="en-US" altLang="ja-JP" sz="1400" b="1" dirty="0">
                  <a:solidFill>
                    <a:srgbClr val="FFFFFF"/>
                  </a:solidFill>
                  <a:latin typeface="ＭＳ Ｐゴシック" panose="020B0600070205080204" pitchFamily="50" charset="-128"/>
                  <a:ea typeface="ＭＳ Ｐゴシック" panose="020B0600070205080204" pitchFamily="50" charset="-128"/>
                  <a:cs typeface="Meiryo" charset="-128"/>
                </a:rPr>
                <a:t>)</a:t>
              </a:r>
              <a:endPar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113" name="Rectangle 112"/>
            <p:cNvSpPr/>
            <p:nvPr/>
          </p:nvSpPr>
          <p:spPr>
            <a:xfrm>
              <a:off x="8614691" y="3861048"/>
              <a:ext cx="2451705" cy="3120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lnSpc>
                  <a:spcPts val="1679"/>
                </a:lnSpc>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Meiryo" charset="-128"/>
                </a:rPr>
                <a:t>分析プラットフォーム</a:t>
              </a:r>
              <a:endParaRPr lang="en-US" sz="1400" b="1"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sp>
          <p:nvSpPr>
            <p:cNvPr id="5" name="円/楕円 4"/>
            <p:cNvSpPr/>
            <p:nvPr/>
          </p:nvSpPr>
          <p:spPr>
            <a:xfrm>
              <a:off x="10169932" y="3178450"/>
              <a:ext cx="857314" cy="288032"/>
            </a:xfrm>
            <a:prstGeom prst="ellipse">
              <a:avLst/>
            </a:prstGeom>
            <a:solidFill>
              <a:srgbClr val="FFFF00"/>
            </a:solidFill>
            <a:ln w="6350" cap="rnd" cmpd="sng" algn="ctr">
              <a:noFill/>
              <a:prstDash val="solid"/>
              <a:round/>
              <a:headEnd type="none" w="med" len="med"/>
              <a:tailEnd type="stealth" w="lg" len="lg"/>
            </a:ln>
            <a:effectLst/>
          </p:spPr>
          <p:txBody>
            <a:bodyPr rtlCol="0" anchor="ctr"/>
            <a:lstStyle/>
            <a:p>
              <a:pPr algn="ctr"/>
              <a:r>
                <a:rPr kumimoji="1" lang="en-US" altLang="ja-JP" sz="1050">
                  <a:solidFill>
                    <a:srgbClr val="FF0000"/>
                  </a:solidFill>
                  <a:latin typeface="ＭＳ Ｐゴシック" panose="020B0600070205080204" pitchFamily="50" charset="-128"/>
                  <a:ea typeface="ＭＳ Ｐゴシック" panose="020B0600070205080204" pitchFamily="50" charset="-128"/>
                  <a:cs typeface="Meiryo" charset="-128"/>
                </a:rPr>
                <a:t>NEW</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cs typeface="Meiryo" charset="-128"/>
              </a:endParaRPr>
            </a:p>
          </p:txBody>
        </p:sp>
      </p:grpSp>
      <p:grpSp>
        <p:nvGrpSpPr>
          <p:cNvPr id="7" name="図形グループ 6"/>
          <p:cNvGrpSpPr/>
          <p:nvPr/>
        </p:nvGrpSpPr>
        <p:grpSpPr>
          <a:xfrm>
            <a:off x="820087" y="855251"/>
            <a:ext cx="7480903" cy="1314959"/>
            <a:chOff x="1091861" y="1140335"/>
            <a:chExt cx="9974537" cy="1753278"/>
          </a:xfrm>
        </p:grpSpPr>
        <p:sp>
          <p:nvSpPr>
            <p:cNvPr id="95" name="Rectangle 44"/>
            <p:cNvSpPr/>
            <p:nvPr/>
          </p:nvSpPr>
          <p:spPr>
            <a:xfrm>
              <a:off x="1091861" y="1158506"/>
              <a:ext cx="9974537" cy="1735107"/>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256936"/>
              <a:endParaRPr lang="en-US" sz="1200" b="1" kern="0" dirty="0">
                <a:solidFill>
                  <a:srgbClr val="0D868E"/>
                </a:solidFill>
                <a:latin typeface="ＭＳ Ｐゴシック" panose="020B0600070205080204" pitchFamily="50" charset="-128"/>
                <a:ea typeface="ＭＳ Ｐゴシック" panose="020B0600070205080204" pitchFamily="50" charset="-128"/>
                <a:cs typeface="Meiryo" charset="-128"/>
              </a:endParaRPr>
            </a:p>
          </p:txBody>
        </p:sp>
        <p:sp>
          <p:nvSpPr>
            <p:cNvPr id="2" name="角丸四角形 1"/>
            <p:cNvSpPr/>
            <p:nvPr/>
          </p:nvSpPr>
          <p:spPr>
            <a:xfrm>
              <a:off x="1514602" y="2134035"/>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mtClean="0">
                  <a:latin typeface="ＭＳ Ｐゴシック" panose="020B0600070205080204" pitchFamily="50" charset="-128"/>
                  <a:ea typeface="ＭＳ Ｐゴシック" panose="020B0600070205080204" pitchFamily="50" charset="-128"/>
                  <a:cs typeface="Meiryo" charset="-128"/>
                </a:rPr>
                <a:t>仮想化</a:t>
              </a:r>
              <a:endParaRPr kumimoji="1" lang="ja-JP" altLang="en-US">
                <a:latin typeface="ＭＳ Ｐゴシック" panose="020B0600070205080204" pitchFamily="50" charset="-128"/>
                <a:ea typeface="ＭＳ Ｐゴシック" panose="020B0600070205080204" pitchFamily="50" charset="-128"/>
                <a:cs typeface="Meiryo" charset="-128"/>
              </a:endParaRPr>
            </a:p>
          </p:txBody>
        </p:sp>
        <p:sp>
          <p:nvSpPr>
            <p:cNvPr id="98" name="角丸四角形 97"/>
            <p:cNvSpPr/>
            <p:nvPr/>
          </p:nvSpPr>
          <p:spPr>
            <a:xfrm>
              <a:off x="1522479" y="1292090"/>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en-US" altLang="ja-JP" dirty="0" smtClean="0">
                  <a:latin typeface="ＭＳ Ｐゴシック" panose="020B0600070205080204" pitchFamily="50" charset="-128"/>
                  <a:ea typeface="ＭＳ Ｐゴシック" panose="020B0600070205080204" pitchFamily="50" charset="-128"/>
                  <a:cs typeface="Meiryo" charset="-128"/>
                </a:rPr>
                <a:t>SD-WAN</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99" name="角丸四角形 98"/>
            <p:cNvSpPr/>
            <p:nvPr/>
          </p:nvSpPr>
          <p:spPr>
            <a:xfrm>
              <a:off x="2965050" y="1292090"/>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en-US" altLang="ja-JP" dirty="0" smtClean="0">
                  <a:latin typeface="ＭＳ Ｐゴシック" panose="020B0600070205080204" pitchFamily="50" charset="-128"/>
                  <a:ea typeface="ＭＳ Ｐゴシック" panose="020B0600070205080204" pitchFamily="50" charset="-128"/>
                  <a:cs typeface="Meiryo" charset="-128"/>
                </a:rPr>
                <a:t>SD-LAN</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100" name="角丸四角形 99"/>
            <p:cNvSpPr/>
            <p:nvPr/>
          </p:nvSpPr>
          <p:spPr>
            <a:xfrm>
              <a:off x="2965050" y="2107094"/>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en-US" altLang="ja-JP" sz="1500" dirty="0" err="1">
                  <a:latin typeface="ＭＳ Ｐゴシック" panose="020B0600070205080204" pitchFamily="50" charset="-128"/>
                  <a:ea typeface="ＭＳ Ｐゴシック" panose="020B0600070205080204" pitchFamily="50" charset="-128"/>
                  <a:cs typeface="Meiryo" charset="-128"/>
                </a:rPr>
                <a:t>QoS</a:t>
              </a:r>
              <a:r>
                <a:rPr kumimoji="1" lang="ja-JP" altLang="en-US" sz="1500" dirty="0">
                  <a:latin typeface="ＭＳ Ｐゴシック" panose="020B0600070205080204" pitchFamily="50" charset="-128"/>
                  <a:ea typeface="ＭＳ Ｐゴシック" panose="020B0600070205080204" pitchFamily="50" charset="-128"/>
                  <a:cs typeface="Meiryo" charset="-128"/>
                </a:rPr>
                <a:t>設定の簡易化</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1" name="角丸四角形 100"/>
            <p:cNvSpPr/>
            <p:nvPr/>
          </p:nvSpPr>
          <p:spPr>
            <a:xfrm>
              <a:off x="4437890" y="1292090"/>
              <a:ext cx="1400071"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z="1500" dirty="0">
                  <a:latin typeface="ＭＳ Ｐゴシック" panose="020B0600070205080204" pitchFamily="50" charset="-128"/>
                  <a:ea typeface="ＭＳ Ｐゴシック" panose="020B0600070205080204" pitchFamily="50" charset="-128"/>
                  <a:cs typeface="Meiryo" charset="-128"/>
                </a:rPr>
                <a:t>ゼロタッチ設定</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2" name="角丸四角形 101"/>
            <p:cNvSpPr/>
            <p:nvPr/>
          </p:nvSpPr>
          <p:spPr>
            <a:xfrm>
              <a:off x="4480132" y="2084178"/>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z="1500" dirty="0">
                  <a:latin typeface="ＭＳ Ｐゴシック" panose="020B0600070205080204" pitchFamily="50" charset="-128"/>
                  <a:ea typeface="ＭＳ Ｐゴシック" panose="020B0600070205080204" pitchFamily="50" charset="-128"/>
                  <a:cs typeface="Meiryo" charset="-128"/>
                </a:rPr>
                <a:t>パスの　　トレース</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3" name="角丸四角形 102"/>
            <p:cNvSpPr/>
            <p:nvPr/>
          </p:nvSpPr>
          <p:spPr>
            <a:xfrm>
              <a:off x="5974568" y="1292090"/>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z="1500" dirty="0">
                  <a:latin typeface="ＭＳ Ｐゴシック" panose="020B0600070205080204" pitchFamily="50" charset="-128"/>
                  <a:ea typeface="ＭＳ Ｐゴシック" panose="020B0600070205080204" pitchFamily="50" charset="-128"/>
                  <a:cs typeface="Meiryo" charset="-128"/>
                </a:rPr>
                <a:t>健康監視</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4" name="角丸四角形 103"/>
            <p:cNvSpPr/>
            <p:nvPr/>
          </p:nvSpPr>
          <p:spPr>
            <a:xfrm>
              <a:off x="5978232" y="2081989"/>
              <a:ext cx="1368152" cy="696750"/>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z="1400" dirty="0">
                  <a:latin typeface="ＭＳ Ｐゴシック" panose="020B0600070205080204" pitchFamily="50" charset="-128"/>
                  <a:ea typeface="ＭＳ Ｐゴシック" panose="020B0600070205080204" pitchFamily="50" charset="-128"/>
                  <a:cs typeface="Meiryo" charset="-128"/>
                </a:rPr>
                <a:t>トポロジー</a:t>
              </a:r>
              <a:endParaRPr kumimoji="1" lang="en-US" altLang="ja-JP" sz="1400" dirty="0">
                <a:latin typeface="ＭＳ Ｐゴシック" panose="020B0600070205080204" pitchFamily="50" charset="-128"/>
                <a:ea typeface="ＭＳ Ｐゴシック" panose="020B0600070205080204" pitchFamily="50" charset="-128"/>
                <a:cs typeface="Meiryo" charset="-128"/>
              </a:endParaRPr>
            </a:p>
            <a:p>
              <a:pPr algn="ctr"/>
              <a:r>
                <a:rPr kumimoji="1" lang="ja-JP" altLang="en-US" sz="1400" dirty="0">
                  <a:latin typeface="ＭＳ Ｐゴシック" panose="020B0600070205080204" pitchFamily="50" charset="-128"/>
                  <a:ea typeface="ＭＳ Ｐゴシック" panose="020B0600070205080204" pitchFamily="50" charset="-128"/>
                  <a:cs typeface="Meiryo" charset="-128"/>
                </a:rPr>
                <a:t>管理</a:t>
              </a:r>
              <a:endParaRPr kumimoji="1" lang="ja-JP" altLang="en-US" sz="1400" dirty="0">
                <a:latin typeface="ＭＳ Ｐゴシック" panose="020B0600070205080204" pitchFamily="50" charset="-128"/>
                <a:ea typeface="ＭＳ Ｐゴシック" panose="020B0600070205080204" pitchFamily="50" charset="-128"/>
                <a:cs typeface="Meiryo" charset="-128"/>
              </a:endParaRPr>
            </a:p>
          </p:txBody>
        </p:sp>
        <p:sp>
          <p:nvSpPr>
            <p:cNvPr id="105" name="角丸四角形 104"/>
            <p:cNvSpPr/>
            <p:nvPr/>
          </p:nvSpPr>
          <p:spPr>
            <a:xfrm>
              <a:off x="7878413" y="1292090"/>
              <a:ext cx="1402304" cy="1486649"/>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en-US" altLang="ja-JP" sz="1500" dirty="0">
                  <a:latin typeface="ＭＳ Ｐゴシック" panose="020B0600070205080204" pitchFamily="50" charset="-128"/>
                  <a:ea typeface="ＭＳ Ｐゴシック" panose="020B0600070205080204" pitchFamily="50" charset="-128"/>
                  <a:cs typeface="Meiryo" charset="-128"/>
                </a:rPr>
                <a:t>Wi-Fi</a:t>
              </a:r>
              <a:r>
                <a:rPr kumimoji="1" lang="ja-JP" altLang="en-US" sz="1500" dirty="0">
                  <a:latin typeface="ＭＳ Ｐゴシック" panose="020B0600070205080204" pitchFamily="50" charset="-128"/>
                  <a:ea typeface="ＭＳ Ｐゴシック" panose="020B0600070205080204" pitchFamily="50" charset="-128"/>
                  <a:cs typeface="Meiryo" charset="-128"/>
                </a:rPr>
                <a:t>　　位置情報分析</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6" name="角丸四角形 105"/>
            <p:cNvSpPr/>
            <p:nvPr/>
          </p:nvSpPr>
          <p:spPr>
            <a:xfrm>
              <a:off x="9500177" y="1292090"/>
              <a:ext cx="1387753" cy="1486649"/>
            </a:xfrm>
            <a:prstGeom prst="roundRect">
              <a:avLst/>
            </a:prstGeom>
            <a:solidFill>
              <a:schemeClr val="bg1"/>
            </a:solidFill>
            <a:ln w="6350" cap="rnd" cmpd="sng" algn="ctr">
              <a:solidFill>
                <a:schemeClr val="tx1"/>
              </a:solidFill>
              <a:prstDash val="solid"/>
              <a:round/>
              <a:headEnd type="none" w="med" len="med"/>
              <a:tailEnd type="stealth" w="lg" len="lg"/>
            </a:ln>
            <a:effectLst/>
          </p:spPr>
          <p:txBody>
            <a:bodyPr rtlCol="0" anchor="ctr"/>
            <a:lstStyle/>
            <a:p>
              <a:pPr algn="ctr"/>
              <a:r>
                <a:rPr kumimoji="1" lang="ja-JP" altLang="en-US" sz="1500" dirty="0">
                  <a:latin typeface="ＭＳ Ｐゴシック" panose="020B0600070205080204" pitchFamily="50" charset="-128"/>
                  <a:ea typeface="ＭＳ Ｐゴシック" panose="020B0600070205080204" pitchFamily="50" charset="-128"/>
                  <a:cs typeface="Meiryo" charset="-128"/>
                </a:rPr>
                <a:t>高度な　セキュリティ分析</a:t>
              </a:r>
              <a:endParaRPr kumimoji="1" lang="ja-JP" altLang="en-US" sz="1500" dirty="0">
                <a:latin typeface="ＭＳ Ｐゴシック" panose="020B0600070205080204" pitchFamily="50" charset="-128"/>
                <a:ea typeface="ＭＳ Ｐゴシック" panose="020B0600070205080204" pitchFamily="50" charset="-128"/>
                <a:cs typeface="Meiryo" charset="-128"/>
              </a:endParaRPr>
            </a:p>
          </p:txBody>
        </p:sp>
        <p:sp>
          <p:nvSpPr>
            <p:cNvPr id="107" name="円/楕円 106"/>
            <p:cNvSpPr/>
            <p:nvPr/>
          </p:nvSpPr>
          <p:spPr>
            <a:xfrm>
              <a:off x="6612734" y="1162537"/>
              <a:ext cx="857314" cy="288032"/>
            </a:xfrm>
            <a:prstGeom prst="ellipse">
              <a:avLst/>
            </a:prstGeom>
            <a:solidFill>
              <a:srgbClr val="FFFF00"/>
            </a:solidFill>
            <a:ln w="6350" cap="rnd" cmpd="sng" algn="ctr">
              <a:noFill/>
              <a:prstDash val="solid"/>
              <a:round/>
              <a:headEnd type="none" w="med" len="med"/>
              <a:tailEnd type="stealth" w="lg" len="lg"/>
            </a:ln>
            <a:effectLst/>
          </p:spPr>
          <p:txBody>
            <a:bodyPr rtlCol="0" anchor="ctr"/>
            <a:lstStyle/>
            <a:p>
              <a:pPr algn="ctr"/>
              <a:r>
                <a:rPr kumimoji="1" lang="en-US" altLang="ja-JP" sz="1050">
                  <a:solidFill>
                    <a:srgbClr val="FF0000"/>
                  </a:solidFill>
                  <a:latin typeface="ＭＳ Ｐゴシック" panose="020B0600070205080204" pitchFamily="50" charset="-128"/>
                  <a:ea typeface="ＭＳ Ｐゴシック" panose="020B0600070205080204" pitchFamily="50" charset="-128"/>
                  <a:cs typeface="Meiryo" charset="-128"/>
                </a:rPr>
                <a:t>NEW</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cs typeface="Meiryo" charset="-128"/>
              </a:endParaRPr>
            </a:p>
          </p:txBody>
        </p:sp>
        <p:sp>
          <p:nvSpPr>
            <p:cNvPr id="108" name="円/楕円 107"/>
            <p:cNvSpPr/>
            <p:nvPr/>
          </p:nvSpPr>
          <p:spPr>
            <a:xfrm>
              <a:off x="3684860" y="1140335"/>
              <a:ext cx="857314" cy="288032"/>
            </a:xfrm>
            <a:prstGeom prst="ellipse">
              <a:avLst/>
            </a:prstGeom>
            <a:solidFill>
              <a:srgbClr val="FFFF00"/>
            </a:solidFill>
            <a:ln w="6350" cap="rnd" cmpd="sng" algn="ctr">
              <a:noFill/>
              <a:prstDash val="solid"/>
              <a:round/>
              <a:headEnd type="none" w="med" len="med"/>
              <a:tailEnd type="stealth" w="lg" len="lg"/>
            </a:ln>
            <a:effectLst/>
          </p:spPr>
          <p:txBody>
            <a:bodyPr rtlCol="0" anchor="ctr"/>
            <a:lstStyle/>
            <a:p>
              <a:pPr algn="ctr"/>
              <a:r>
                <a:rPr kumimoji="1" lang="en-US" altLang="ja-JP" sz="1050">
                  <a:solidFill>
                    <a:srgbClr val="FF0000"/>
                  </a:solidFill>
                  <a:latin typeface="ＭＳ Ｐゴシック" panose="020B0600070205080204" pitchFamily="50" charset="-128"/>
                  <a:ea typeface="ＭＳ Ｐゴシック" panose="020B0600070205080204" pitchFamily="50" charset="-128"/>
                  <a:cs typeface="Meiryo" charset="-128"/>
                </a:rPr>
                <a:t>NEW</a:t>
              </a:r>
              <a:endParaRPr kumimoji="1" lang="ja-JP" altLang="en-US" sz="1050" dirty="0">
                <a:solidFill>
                  <a:srgbClr val="FF0000"/>
                </a:solidFill>
                <a:latin typeface="ＭＳ Ｐゴシック" panose="020B0600070205080204" pitchFamily="50" charset="-128"/>
                <a:ea typeface="ＭＳ Ｐゴシック" panose="020B0600070205080204" pitchFamily="50" charset="-128"/>
                <a:cs typeface="Meiryo" charset="-128"/>
              </a:endParaRPr>
            </a:p>
          </p:txBody>
        </p:sp>
      </p:grpSp>
    </p:spTree>
    <p:extLst>
      <p:ext uri="{BB962C8B-B14F-4D97-AF65-F5344CB8AC3E}">
        <p14:creationId xmlns:p14="http://schemas.microsoft.com/office/powerpoint/2010/main" val="18506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management-01.png"/>
          <p:cNvPicPr>
            <a:picLocks noChangeAspect="1"/>
          </p:cNvPicPr>
          <p:nvPr/>
        </p:nvPicPr>
        <p:blipFill rotWithShape="1">
          <a:blip r:embed="rId3">
            <a:extLst>
              <a:ext uri="{28A0092B-C50C-407E-A947-70E740481C1C}">
                <a14:useLocalDpi xmlns:a14="http://schemas.microsoft.com/office/drawing/2010/main" val="0"/>
              </a:ext>
            </a:extLst>
          </a:blip>
          <a:srcRect l="11825" t="11710" r="14877" b="14664"/>
          <a:stretch/>
        </p:blipFill>
        <p:spPr>
          <a:xfrm>
            <a:off x="362116" y="1401894"/>
            <a:ext cx="2942252" cy="2955329"/>
          </a:xfrm>
          <a:prstGeom prst="rect">
            <a:avLst/>
          </a:prstGeom>
        </p:spPr>
      </p:pic>
      <p:sp>
        <p:nvSpPr>
          <p:cNvPr id="7" name="Content Placeholder 4"/>
          <p:cNvSpPr>
            <a:spLocks noGrp="1"/>
          </p:cNvSpPr>
          <p:nvPr>
            <p:ph sz="quarter" idx="15"/>
          </p:nvPr>
        </p:nvSpPr>
        <p:spPr>
          <a:xfrm>
            <a:off x="3581193" y="1465681"/>
            <a:ext cx="5468772" cy="3112940"/>
          </a:xfrm>
        </p:spPr>
        <p:txBody>
          <a:bodyPr/>
          <a:lstStyle/>
          <a:p>
            <a:pPr>
              <a:lnSpc>
                <a:spcPct val="100000"/>
              </a:lnSpc>
              <a:spcBef>
                <a:spcPts val="225"/>
              </a:spcBef>
            </a:pPr>
            <a:r>
              <a:rPr lang="ja-JP" altLang="en-US" sz="2024" spc="-8" dirty="0">
                <a:latin typeface="+mn-ea"/>
              </a:rPr>
              <a:t>完全なクラウド 管理型</a:t>
            </a:r>
            <a:endParaRPr lang="en-US" altLang="ja-JP" sz="2024" spc="-8" dirty="0">
              <a:latin typeface="+mn-ea"/>
            </a:endParaRPr>
          </a:p>
          <a:p>
            <a:pPr>
              <a:lnSpc>
                <a:spcPct val="100000"/>
              </a:lnSpc>
              <a:spcBef>
                <a:spcPts val="225"/>
              </a:spcBef>
            </a:pPr>
            <a:r>
              <a:rPr lang="ja-JP" altLang="en-US" sz="2024" spc="-8" dirty="0">
                <a:latin typeface="+mn-ea"/>
              </a:rPr>
              <a:t>ネットワーキング ソリューション</a:t>
            </a:r>
          </a:p>
          <a:p>
            <a:pPr marL="214270" indent="-214270">
              <a:lnSpc>
                <a:spcPct val="100000"/>
              </a:lnSpc>
              <a:spcBef>
                <a:spcPts val="225"/>
              </a:spcBef>
              <a:buFont typeface="Wingdings" panose="05000000000000000000" pitchFamily="2" charset="2"/>
              <a:buChar char="ü"/>
            </a:pPr>
            <a:r>
              <a:rPr lang="ja-JP" altLang="en-US" sz="1500" spc="-8" dirty="0">
                <a:latin typeface="+mn-ea"/>
              </a:rPr>
              <a:t>総合的なハードウェア、ソフトウェア、クラウド サービス</a:t>
            </a:r>
          </a:p>
          <a:p>
            <a:pPr>
              <a:lnSpc>
                <a:spcPct val="100000"/>
              </a:lnSpc>
              <a:spcBef>
                <a:spcPts val="225"/>
              </a:spcBef>
            </a:pPr>
            <a:endParaRPr lang="en-US" altLang="ja-JP" sz="1500" spc="-8" dirty="0">
              <a:latin typeface="+mn-ea"/>
            </a:endParaRPr>
          </a:p>
          <a:p>
            <a:pPr>
              <a:lnSpc>
                <a:spcPct val="100000"/>
              </a:lnSpc>
              <a:spcBef>
                <a:spcPts val="225"/>
              </a:spcBef>
            </a:pPr>
            <a:endParaRPr lang="ja-JP" altLang="en-US" sz="1500" spc="-8" dirty="0">
              <a:latin typeface="+mn-ea"/>
            </a:endParaRPr>
          </a:p>
          <a:p>
            <a:pPr>
              <a:lnSpc>
                <a:spcPct val="100000"/>
              </a:lnSpc>
              <a:spcBef>
                <a:spcPts val="225"/>
              </a:spcBef>
            </a:pPr>
            <a:r>
              <a:rPr lang="ja-JP" altLang="en-US" sz="2024" spc="-8" dirty="0">
                <a:latin typeface="+mn-ea"/>
              </a:rPr>
              <a:t>クラウド管理型</a:t>
            </a:r>
            <a:endParaRPr lang="en-US" altLang="ja-JP" sz="2024" spc="-8" dirty="0">
              <a:latin typeface="+mn-ea"/>
            </a:endParaRPr>
          </a:p>
          <a:p>
            <a:pPr>
              <a:lnSpc>
                <a:spcPct val="100000"/>
              </a:lnSpc>
              <a:spcBef>
                <a:spcPts val="225"/>
              </a:spcBef>
            </a:pPr>
            <a:r>
              <a:rPr lang="ja-JP" altLang="en-US" sz="2024" spc="-8" dirty="0">
                <a:latin typeface="+mn-ea"/>
              </a:rPr>
              <a:t>ネットワーキングのリーダー</a:t>
            </a:r>
          </a:p>
          <a:p>
            <a:pPr marL="214270" indent="-214270">
              <a:lnSpc>
                <a:spcPct val="100000"/>
              </a:lnSpc>
              <a:spcBef>
                <a:spcPts val="225"/>
              </a:spcBef>
              <a:buFont typeface="Wingdings" panose="05000000000000000000" pitchFamily="2" charset="2"/>
              <a:buChar char="ü"/>
            </a:pPr>
            <a:r>
              <a:rPr lang="ja-JP" altLang="en-US" sz="1500" spc="-8" dirty="0">
                <a:latin typeface="+mn-ea"/>
              </a:rPr>
              <a:t>シスコで最も急成長を遂げているポートフォリオの </a:t>
            </a:r>
            <a:r>
              <a:rPr lang="en-US" altLang="ja-JP" sz="1500" spc="-8" dirty="0">
                <a:latin typeface="+mn-ea"/>
              </a:rPr>
              <a:t>1 </a:t>
            </a:r>
            <a:r>
              <a:rPr lang="ja-JP" altLang="en-US" sz="1500" spc="-8" dirty="0">
                <a:latin typeface="+mn-ea"/>
              </a:rPr>
              <a:t>つ</a:t>
            </a:r>
          </a:p>
          <a:p>
            <a:pPr marL="214270" indent="-214270">
              <a:lnSpc>
                <a:spcPct val="100000"/>
              </a:lnSpc>
              <a:spcBef>
                <a:spcPts val="225"/>
              </a:spcBef>
              <a:buFont typeface="Wingdings" panose="05000000000000000000" pitchFamily="2" charset="2"/>
              <a:buChar char="ü"/>
            </a:pPr>
            <a:r>
              <a:rPr lang="en-US" altLang="ja-JP" sz="1500" spc="-8" dirty="0">
                <a:latin typeface="+mn-ea"/>
              </a:rPr>
              <a:t>14</a:t>
            </a:r>
            <a:r>
              <a:rPr lang="ja-JP" altLang="en-US" sz="1500" spc="-8" dirty="0">
                <a:latin typeface="+mn-ea"/>
              </a:rPr>
              <a:t>万社以上のお客様</a:t>
            </a:r>
          </a:p>
          <a:p>
            <a:pPr marL="214270" indent="-214270">
              <a:lnSpc>
                <a:spcPct val="100000"/>
              </a:lnSpc>
              <a:spcBef>
                <a:spcPts val="225"/>
              </a:spcBef>
              <a:buFont typeface="Wingdings" panose="05000000000000000000" pitchFamily="2" charset="2"/>
              <a:buChar char="ü"/>
            </a:pPr>
            <a:r>
              <a:rPr lang="en-US" altLang="ja-JP" sz="1500" spc="-8" dirty="0">
                <a:latin typeface="+mn-ea"/>
              </a:rPr>
              <a:t>220</a:t>
            </a:r>
            <a:r>
              <a:rPr lang="ja-JP" altLang="en-US" sz="1500" spc="-8" dirty="0">
                <a:latin typeface="+mn-ea"/>
              </a:rPr>
              <a:t>万台以上の </a:t>
            </a:r>
            <a:r>
              <a:rPr lang="en-US" altLang="ja-JP" sz="1500" spc="-8" dirty="0">
                <a:latin typeface="+mn-ea"/>
              </a:rPr>
              <a:t>Meraki </a:t>
            </a:r>
            <a:r>
              <a:rPr lang="ja-JP" altLang="en-US" sz="1500" spc="-8" dirty="0">
                <a:latin typeface="+mn-ea"/>
              </a:rPr>
              <a:t>ネットワーク デバイスの導入実績</a:t>
            </a:r>
            <a:endParaRPr lang="ja-JP" altLang="en-US" sz="1500" spc="-8" dirty="0">
              <a:latin typeface="+mn-ea"/>
              <a:cs typeface="Proxima Nova Light" charset="0"/>
            </a:endParaRPr>
          </a:p>
        </p:txBody>
      </p:sp>
      <p:sp>
        <p:nvSpPr>
          <p:cNvPr id="3" name="タイトル 2"/>
          <p:cNvSpPr>
            <a:spLocks noGrp="1"/>
          </p:cNvSpPr>
          <p:nvPr>
            <p:ph type="title"/>
          </p:nvPr>
        </p:nvSpPr>
        <p:spPr>
          <a:xfrm>
            <a:off x="362116" y="465767"/>
            <a:ext cx="7884647" cy="367134"/>
          </a:xfrm>
        </p:spPr>
        <p:txBody>
          <a:bodyPr/>
          <a:lstStyle/>
          <a:p>
            <a:r>
              <a:rPr lang="en-US" altLang="ja-JP" sz="3299" dirty="0">
                <a:solidFill>
                  <a:srgbClr val="65B144"/>
                </a:solidFill>
                <a:latin typeface="+mn-ea"/>
                <a:ea typeface="+mn-ea"/>
              </a:rPr>
              <a:t>Cisco</a:t>
            </a:r>
            <a:r>
              <a:rPr lang="ja-JP" altLang="en-US" sz="3299" dirty="0">
                <a:solidFill>
                  <a:srgbClr val="65B144"/>
                </a:solidFill>
                <a:latin typeface="+mn-ea"/>
                <a:ea typeface="+mn-ea"/>
              </a:rPr>
              <a:t> </a:t>
            </a:r>
            <a:r>
              <a:rPr lang="en-US" altLang="ja-JP" sz="3299" dirty="0">
                <a:solidFill>
                  <a:srgbClr val="65B144"/>
                </a:solidFill>
                <a:latin typeface="+mn-ea"/>
                <a:ea typeface="+mn-ea"/>
              </a:rPr>
              <a:t>Meraki</a:t>
            </a:r>
            <a:endParaRPr lang="ja-JP" altLang="en-US" sz="3299" dirty="0">
              <a:solidFill>
                <a:srgbClr val="65B144"/>
              </a:solidFill>
              <a:latin typeface="+mn-ea"/>
              <a:ea typeface="+mn-ea"/>
            </a:endParaRPr>
          </a:p>
        </p:txBody>
      </p:sp>
      <p:sp>
        <p:nvSpPr>
          <p:cNvPr id="5" name="正方形/長方形 4"/>
          <p:cNvSpPr/>
          <p:nvPr/>
        </p:nvSpPr>
        <p:spPr>
          <a:xfrm>
            <a:off x="362117" y="832902"/>
            <a:ext cx="7595139" cy="438453"/>
          </a:xfrm>
          <a:prstGeom prst="rect">
            <a:avLst/>
          </a:prstGeom>
        </p:spPr>
        <p:txBody>
          <a:bodyPr wrap="square">
            <a:spAutoFit/>
          </a:bodyPr>
          <a:lstStyle/>
          <a:p>
            <a:pPr defTabSz="685646"/>
            <a:r>
              <a:rPr lang="ja-JP" altLang="en-US" sz="2249" dirty="0">
                <a:solidFill>
                  <a:srgbClr val="65B144"/>
                </a:solidFill>
                <a:latin typeface="メイリオ"/>
              </a:rPr>
              <a:t>ネットワークをクラウド管理し </a:t>
            </a:r>
            <a:r>
              <a:rPr lang="en-US" altLang="ja-JP" sz="2249" dirty="0">
                <a:solidFill>
                  <a:srgbClr val="65B144"/>
                </a:solidFill>
                <a:latin typeface="メイリオ"/>
              </a:rPr>
              <a:t>IT </a:t>
            </a:r>
            <a:r>
              <a:rPr lang="ja-JP" altLang="en-US" sz="2249" dirty="0">
                <a:solidFill>
                  <a:srgbClr val="65B144"/>
                </a:solidFill>
                <a:latin typeface="メイリオ"/>
              </a:rPr>
              <a:t>運用をシンプル化</a:t>
            </a:r>
            <a:endParaRPr lang="ja-JP" altLang="en-US" sz="2024" dirty="0">
              <a:solidFill>
                <a:srgbClr val="65B144"/>
              </a:solidFill>
              <a:latin typeface="メイリオ"/>
            </a:endParaRPr>
          </a:p>
        </p:txBody>
      </p:sp>
    </p:spTree>
    <p:extLst>
      <p:ext uri="{BB962C8B-B14F-4D97-AF65-F5344CB8AC3E}">
        <p14:creationId xmlns:p14="http://schemas.microsoft.com/office/powerpoint/2010/main" val="3565534906"/>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05336" y="1221601"/>
            <a:ext cx="8541150" cy="1699265"/>
          </a:xfrm>
        </p:spPr>
        <p:txBody>
          <a:bodyPr/>
          <a:lstStyle/>
          <a:p>
            <a:r>
              <a:rPr lang="en-US" altLang="ja-JP" sz="4050" dirty="0">
                <a:latin typeface="Meiryo" charset="-128"/>
                <a:ea typeface="Meiryo" charset="-128"/>
                <a:cs typeface="Meiryo" charset="-128"/>
              </a:rPr>
              <a:t/>
            </a:r>
            <a:br>
              <a:rPr lang="en-US" altLang="ja-JP" sz="4050" dirty="0">
                <a:latin typeface="Meiryo" charset="-128"/>
                <a:ea typeface="Meiryo" charset="-128"/>
                <a:cs typeface="Meiryo" charset="-128"/>
              </a:rPr>
            </a:br>
            <a:r>
              <a:rPr lang="ja-JP" altLang="en-US" sz="4050" dirty="0">
                <a:latin typeface="+mn-ea"/>
                <a:ea typeface="+mn-ea"/>
                <a:cs typeface="Meiryo" charset="-128"/>
              </a:rPr>
              <a:t>「この先</a:t>
            </a:r>
            <a:r>
              <a:rPr lang="en-US" altLang="ja-JP" sz="4050" dirty="0">
                <a:latin typeface="+mn-ea"/>
                <a:ea typeface="+mn-ea"/>
                <a:cs typeface="Meiryo" charset="-128"/>
              </a:rPr>
              <a:t>10</a:t>
            </a:r>
            <a:r>
              <a:rPr lang="ja-JP" altLang="en-US" sz="4050" dirty="0">
                <a:latin typeface="+mn-ea"/>
                <a:ea typeface="+mn-ea"/>
                <a:cs typeface="Meiryo" charset="-128"/>
              </a:rPr>
              <a:t>年を</a:t>
            </a:r>
            <a:r>
              <a:rPr lang="ja-JP" altLang="en-US" sz="4050" dirty="0">
                <a:latin typeface="+mn-ea"/>
                <a:ea typeface="+mn-ea"/>
                <a:cs typeface="Meiryo" charset="-128"/>
              </a:rPr>
              <a:t>見据えた</a:t>
            </a:r>
            <a:r>
              <a:rPr lang="en-US" altLang="ja-JP" sz="4050" dirty="0">
                <a:latin typeface="+mn-ea"/>
                <a:ea typeface="+mn-ea"/>
                <a:cs typeface="Meiryo" charset="-128"/>
              </a:rPr>
              <a:t/>
            </a:r>
            <a:br>
              <a:rPr lang="en-US" altLang="ja-JP" sz="4050" dirty="0">
                <a:latin typeface="+mn-ea"/>
                <a:ea typeface="+mn-ea"/>
                <a:cs typeface="Meiryo" charset="-128"/>
              </a:rPr>
            </a:br>
            <a:r>
              <a:rPr lang="en-US" altLang="ja-JP" sz="4050" dirty="0">
                <a:latin typeface="+mn-ea"/>
                <a:ea typeface="+mn-ea"/>
                <a:cs typeface="Meiryo" charset="-128"/>
              </a:rPr>
              <a:t>   </a:t>
            </a:r>
            <a:r>
              <a:rPr lang="ja-JP" altLang="en-US" sz="4050" dirty="0" smtClean="0">
                <a:latin typeface="+mn-ea"/>
                <a:ea typeface="+mn-ea"/>
                <a:cs typeface="Meiryo" charset="-128"/>
              </a:rPr>
              <a:t>ネットワーク インフラ</a:t>
            </a:r>
            <a:r>
              <a:rPr lang="ja-JP" altLang="en-US" sz="4050" dirty="0">
                <a:latin typeface="+mn-ea"/>
                <a:ea typeface="+mn-ea"/>
                <a:cs typeface="Meiryo" charset="-128"/>
              </a:rPr>
              <a:t>のあり方」 </a:t>
            </a:r>
            <a:r>
              <a:rPr lang="en-US" altLang="ja-JP" sz="3600" dirty="0">
                <a:latin typeface="+mn-ea"/>
                <a:ea typeface="+mn-ea"/>
                <a:cs typeface="メイリオ" panose="020B0604030504040204" pitchFamily="50" charset="-128"/>
              </a:rPr>
              <a:t/>
            </a:r>
            <a:br>
              <a:rPr lang="en-US" altLang="ja-JP" sz="3600" dirty="0">
                <a:latin typeface="+mn-ea"/>
                <a:ea typeface="+mn-ea"/>
                <a:cs typeface="メイリオ" panose="020B0604030504040204" pitchFamily="50" charset="-128"/>
              </a:rPr>
            </a:br>
            <a:endParaRPr lang="en-US" sz="3600" dirty="0">
              <a:latin typeface="+mn-ea"/>
              <a:ea typeface="+mn-ea"/>
            </a:endParaRPr>
          </a:p>
        </p:txBody>
      </p:sp>
    </p:spTree>
    <p:extLst>
      <p:ext uri="{BB962C8B-B14F-4D97-AF65-F5344CB8AC3E}">
        <p14:creationId xmlns:p14="http://schemas.microsoft.com/office/powerpoint/2010/main" val="248364976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407693" y="1177038"/>
            <a:ext cx="1867559" cy="3429198"/>
            <a:chOff x="520800" y="1243082"/>
            <a:chExt cx="2841226" cy="3430091"/>
          </a:xfrm>
        </p:grpSpPr>
        <p:sp>
          <p:nvSpPr>
            <p:cNvPr id="65" name="Rectangle 64"/>
            <p:cNvSpPr/>
            <p:nvPr/>
          </p:nvSpPr>
          <p:spPr bwMode="auto">
            <a:xfrm>
              <a:off x="526394" y="1353497"/>
              <a:ext cx="2832498" cy="3319676"/>
            </a:xfrm>
            <a:prstGeom prst="rect">
              <a:avLst/>
            </a:prstGeom>
            <a:gradFill>
              <a:gsLst>
                <a:gs pos="0">
                  <a:schemeClr val="accent1">
                    <a:lumMod val="20000"/>
                    <a:lumOff val="80000"/>
                  </a:schemeClr>
                </a:gs>
                <a:gs pos="100000">
                  <a:srgbClr val="FFFFFF">
                    <a:alpha val="0"/>
                  </a:srgbClr>
                </a:gs>
              </a:gsLst>
              <a:lin ang="5400000" scaled="0"/>
            </a:gradFill>
            <a:ln w="12700" cap="flat">
              <a:noFill/>
              <a:miter lim="800000"/>
              <a:headEnd type="none" w="med" len="med"/>
              <a:tailEnd type="none" w="med" len="med"/>
            </a:ln>
          </p:spPr>
          <p:txBody>
            <a:bodyPr lIns="0" tIns="0" rIns="0" bIns="0" rtlCol="0" anchor="ctr"/>
            <a:lstStyle/>
            <a:p>
              <a:pPr algn="ctr" defTabSz="514175">
                <a:defRPr/>
              </a:pPr>
              <a:endParaRPr lang="en-US" sz="1400" kern="0" dirty="0" err="1">
                <a:solidFill>
                  <a:srgbClr val="FFFFFF"/>
                </a:solidFill>
                <a:latin typeface="+mn-ea"/>
                <a:ea typeface="+mn-ea"/>
                <a:cs typeface="Arial" pitchFamily="-107" charset="0"/>
                <a:sym typeface="Arial" pitchFamily="-107" charset="0"/>
              </a:endParaRPr>
            </a:p>
          </p:txBody>
        </p:sp>
        <p:sp>
          <p:nvSpPr>
            <p:cNvPr id="66" name="TextBox 65"/>
            <p:cNvSpPr txBox="1"/>
            <p:nvPr/>
          </p:nvSpPr>
          <p:spPr>
            <a:xfrm>
              <a:off x="520800" y="1243082"/>
              <a:ext cx="2841226" cy="315469"/>
            </a:xfrm>
            <a:prstGeom prst="rect">
              <a:avLst/>
            </a:prstGeom>
            <a:pattFill prst="dkDnDiag">
              <a:fgClr>
                <a:schemeClr val="accent1"/>
              </a:fgClr>
              <a:bgClr>
                <a:schemeClr val="accent1">
                  <a:lumMod val="75000"/>
                </a:schemeClr>
              </a:bgClr>
            </a:pattFill>
            <a:ln w="12700" cap="flat">
              <a:noFill/>
              <a:miter lim="800000"/>
              <a:headEnd type="none" w="med" len="med"/>
              <a:tailEnd type="none" w="med" len="med"/>
            </a:ln>
          </p:spPr>
          <p:txBody>
            <a:bodyPr lIns="0" tIns="0" rIns="0" bIns="0" rtlCol="0" anchor="ctr"/>
            <a:lstStyle>
              <a:defPPr>
                <a:defRPr lang="en-US"/>
              </a:defPPr>
              <a:lvl1pPr algn="ctr" defTabSz="514304">
                <a:defRPr sz="1600" b="1">
                  <a:solidFill>
                    <a:schemeClr val="bg1"/>
                  </a:solidFill>
                  <a:ea typeface="Arial" pitchFamily="-107" charset="0"/>
                  <a:cs typeface="Arial" pitchFamily="-107" charset="0"/>
                </a:defRPr>
              </a:lvl1pPr>
              <a:lvl2pPr marL="457160" defTabSz="457160"/>
              <a:lvl3pPr marL="914319" defTabSz="457160"/>
              <a:lvl4pPr marL="1371478" defTabSz="457160"/>
              <a:lvl5pPr marL="1828637" defTabSz="457160"/>
              <a:lvl6pPr marL="2285796" defTabSz="457160"/>
              <a:lvl7pPr marL="2742956" defTabSz="457160"/>
              <a:lvl8pPr marL="3200115" defTabSz="457160"/>
              <a:lvl9pPr marL="3657275" defTabSz="457160"/>
            </a:lstStyle>
            <a:p>
              <a:pPr>
                <a:defRPr/>
              </a:pPr>
              <a:r>
                <a:rPr lang="ja-JP" altLang="en-US" kern="0" dirty="0" smtClean="0">
                  <a:solidFill>
                    <a:srgbClr val="FFFFFF"/>
                  </a:solidFill>
                  <a:effectLst>
                    <a:outerShdw blurRad="50800" dist="76200" dir="2700000" algn="tl" rotWithShape="0">
                      <a:prstClr val="black">
                        <a:alpha val="40000"/>
                      </a:prstClr>
                    </a:outerShdw>
                  </a:effectLst>
                  <a:latin typeface="+mn-ea"/>
                  <a:ea typeface="+mn-ea"/>
                </a:rPr>
                <a:t>デザイン</a:t>
              </a:r>
              <a:endParaRPr lang="en-US" kern="0" dirty="0">
                <a:solidFill>
                  <a:srgbClr val="FFFFFF"/>
                </a:solidFill>
                <a:effectLst>
                  <a:outerShdw blurRad="50800" dist="76200" dir="2700000" algn="tl" rotWithShape="0">
                    <a:prstClr val="black">
                      <a:alpha val="40000"/>
                    </a:prstClr>
                  </a:outerShdw>
                </a:effectLst>
                <a:latin typeface="+mn-ea"/>
                <a:ea typeface="+mn-ea"/>
              </a:endParaRPr>
            </a:p>
          </p:txBody>
        </p:sp>
      </p:grpSp>
      <p:grpSp>
        <p:nvGrpSpPr>
          <p:cNvPr id="67" name="Group 66"/>
          <p:cNvGrpSpPr/>
          <p:nvPr/>
        </p:nvGrpSpPr>
        <p:grpSpPr>
          <a:xfrm>
            <a:off x="4739203" y="1179050"/>
            <a:ext cx="1882023" cy="3429198"/>
            <a:chOff x="520800" y="1243082"/>
            <a:chExt cx="2841226" cy="3430091"/>
          </a:xfrm>
        </p:grpSpPr>
        <p:sp>
          <p:nvSpPr>
            <p:cNvPr id="68" name="Rectangle 67"/>
            <p:cNvSpPr/>
            <p:nvPr/>
          </p:nvSpPr>
          <p:spPr bwMode="auto">
            <a:xfrm>
              <a:off x="526394" y="1353497"/>
              <a:ext cx="2832498" cy="3319676"/>
            </a:xfrm>
            <a:prstGeom prst="rect">
              <a:avLst/>
            </a:prstGeom>
            <a:gradFill>
              <a:gsLst>
                <a:gs pos="0">
                  <a:schemeClr val="accent2">
                    <a:lumMod val="20000"/>
                    <a:lumOff val="80000"/>
                  </a:schemeClr>
                </a:gs>
                <a:gs pos="100000">
                  <a:srgbClr val="FFFFFF">
                    <a:alpha val="0"/>
                  </a:srgbClr>
                </a:gs>
              </a:gsLst>
              <a:lin ang="5400000" scaled="0"/>
            </a:gradFill>
            <a:ln w="12700" cap="flat">
              <a:noFill/>
              <a:miter lim="800000"/>
              <a:headEnd type="none" w="med" len="med"/>
              <a:tailEnd type="none" w="med" len="med"/>
            </a:ln>
          </p:spPr>
          <p:txBody>
            <a:bodyPr lIns="0" tIns="0" rIns="0" bIns="0" rtlCol="0" anchor="ctr"/>
            <a:lstStyle/>
            <a:p>
              <a:pPr algn="ctr" defTabSz="514175">
                <a:defRPr/>
              </a:pPr>
              <a:endParaRPr lang="en-US" sz="1400" kern="0" dirty="0" err="1">
                <a:solidFill>
                  <a:srgbClr val="FFFFFF"/>
                </a:solidFill>
                <a:latin typeface="+mn-ea"/>
                <a:ea typeface="+mn-ea"/>
                <a:cs typeface="Arial" pitchFamily="-107" charset="0"/>
                <a:sym typeface="Arial" pitchFamily="-107" charset="0"/>
              </a:endParaRPr>
            </a:p>
          </p:txBody>
        </p:sp>
        <p:sp>
          <p:nvSpPr>
            <p:cNvPr id="69" name="TextBox 68"/>
            <p:cNvSpPr txBox="1"/>
            <p:nvPr/>
          </p:nvSpPr>
          <p:spPr>
            <a:xfrm>
              <a:off x="520800" y="1243082"/>
              <a:ext cx="2841226" cy="315469"/>
            </a:xfrm>
            <a:prstGeom prst="rect">
              <a:avLst/>
            </a:prstGeom>
            <a:pattFill prst="dkDnDiag">
              <a:fgClr>
                <a:schemeClr val="accent2"/>
              </a:fgClr>
              <a:bgClr>
                <a:schemeClr val="accent2">
                  <a:lumMod val="75000"/>
                </a:schemeClr>
              </a:bgClr>
            </a:pattFill>
            <a:ln w="12700" cap="flat">
              <a:noFill/>
              <a:miter lim="800000"/>
              <a:headEnd type="none" w="med" len="med"/>
              <a:tailEnd type="none" w="med" len="med"/>
            </a:ln>
          </p:spPr>
          <p:txBody>
            <a:bodyPr lIns="0" tIns="0" rIns="0" bIns="0" rtlCol="0" anchor="ctr"/>
            <a:lstStyle>
              <a:defPPr>
                <a:defRPr lang="en-US"/>
              </a:defPPr>
              <a:lvl1pPr marR="0" lvl="0" indent="0" algn="ctr" defTabSz="514304" fontAlgn="base">
                <a:lnSpc>
                  <a:spcPct val="100000"/>
                </a:lnSpc>
                <a:spcBef>
                  <a:spcPct val="0"/>
                </a:spcBef>
                <a:spcAft>
                  <a:spcPct val="0"/>
                </a:spcAft>
                <a:buClrTx/>
                <a:buSzTx/>
                <a:buFontTx/>
                <a:buNone/>
                <a:tabLst/>
                <a:defRPr kumimoji="0" sz="1600" b="1" i="0" u="none" strike="noStrike" kern="0" cap="none" spc="0" normalizeH="0" baseline="0">
                  <a:ln>
                    <a:noFill/>
                  </a:ln>
                  <a:solidFill>
                    <a:srgbClr val="FFFFFF"/>
                  </a:solidFill>
                  <a:effectLst>
                    <a:outerShdw blurRad="50800" dist="76200" dir="2700000" algn="tl" rotWithShape="0">
                      <a:prstClr val="black">
                        <a:alpha val="40000"/>
                      </a:prstClr>
                    </a:outerShdw>
                  </a:effectLst>
                  <a:uLnTx/>
                  <a:uFillTx/>
                  <a:ea typeface="Arial" pitchFamily="-107" charset="0"/>
                  <a:cs typeface="Arial" pitchFamily="-107" charset="0"/>
                </a:defRPr>
              </a:lvl1pPr>
            </a:lstStyle>
            <a:p>
              <a:r>
                <a:rPr lang="ja-JP" altLang="en-US" dirty="0" smtClean="0">
                  <a:latin typeface="+mn-ea"/>
                  <a:ea typeface="+mn-ea"/>
                </a:rPr>
                <a:t>ポリシー</a:t>
              </a:r>
              <a:endParaRPr lang="en-US" dirty="0">
                <a:latin typeface="+mn-ea"/>
                <a:ea typeface="+mn-ea"/>
              </a:endParaRPr>
            </a:p>
          </p:txBody>
        </p:sp>
      </p:grpSp>
      <p:sp>
        <p:nvSpPr>
          <p:cNvPr id="70" name="TextBox 69"/>
          <p:cNvSpPr txBox="1"/>
          <p:nvPr/>
        </p:nvSpPr>
        <p:spPr>
          <a:xfrm>
            <a:off x="274027" y="2785497"/>
            <a:ext cx="2223452" cy="738664"/>
          </a:xfrm>
          <a:prstGeom prst="rect">
            <a:avLst/>
          </a:prstGeom>
          <a:noFill/>
        </p:spPr>
        <p:txBody>
          <a:bodyPr wrap="square" rtlCol="0">
            <a:spAutoFit/>
          </a:bodyPr>
          <a:lstStyle/>
          <a:p>
            <a:pPr marL="234891" indent="-226956">
              <a:buFont typeface="Arial"/>
              <a:buChar char="•"/>
            </a:pPr>
            <a:r>
              <a:rPr lang="ja-JP" altLang="en-US" sz="1400" dirty="0" smtClean="0">
                <a:solidFill>
                  <a:srgbClr val="58585B"/>
                </a:solidFill>
                <a:latin typeface="+mn-ea"/>
                <a:ea typeface="+mn-ea"/>
              </a:rPr>
              <a:t>グローバル セッティング</a:t>
            </a:r>
            <a:endParaRPr lang="en-US" altLang="ja-JP" sz="1400" dirty="0" smtClean="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サイト プロファイル</a:t>
            </a:r>
            <a:endParaRPr lang="en-US" sz="1400" dirty="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ユーザ アクセス</a:t>
            </a:r>
            <a:endParaRPr lang="en-US" sz="1400" dirty="0">
              <a:solidFill>
                <a:srgbClr val="58585B"/>
              </a:solidFill>
              <a:latin typeface="+mn-ea"/>
              <a:ea typeface="+mn-ea"/>
            </a:endParaRPr>
          </a:p>
        </p:txBody>
      </p:sp>
      <p:grpSp>
        <p:nvGrpSpPr>
          <p:cNvPr id="71" name="Group 70"/>
          <p:cNvGrpSpPr/>
          <p:nvPr/>
        </p:nvGrpSpPr>
        <p:grpSpPr>
          <a:xfrm>
            <a:off x="6893466" y="1182030"/>
            <a:ext cx="1882023" cy="3429198"/>
            <a:chOff x="520800" y="1243082"/>
            <a:chExt cx="2841226" cy="3430091"/>
          </a:xfrm>
        </p:grpSpPr>
        <p:sp>
          <p:nvSpPr>
            <p:cNvPr id="72" name="Rectangle 71"/>
            <p:cNvSpPr/>
            <p:nvPr/>
          </p:nvSpPr>
          <p:spPr bwMode="auto">
            <a:xfrm>
              <a:off x="526394" y="1353497"/>
              <a:ext cx="2832498" cy="3319676"/>
            </a:xfrm>
            <a:prstGeom prst="rect">
              <a:avLst/>
            </a:prstGeom>
            <a:gradFill>
              <a:gsLst>
                <a:gs pos="0">
                  <a:schemeClr val="accent4">
                    <a:lumMod val="20000"/>
                    <a:lumOff val="80000"/>
                  </a:schemeClr>
                </a:gs>
                <a:gs pos="100000">
                  <a:srgbClr val="FFFFFF">
                    <a:alpha val="0"/>
                  </a:srgbClr>
                </a:gs>
              </a:gsLst>
              <a:lin ang="5400000" scaled="0"/>
            </a:gradFill>
            <a:ln w="12700" cap="flat">
              <a:noFill/>
              <a:miter lim="800000"/>
              <a:headEnd type="none" w="med" len="med"/>
              <a:tailEnd type="none" w="med" len="med"/>
            </a:ln>
          </p:spPr>
          <p:txBody>
            <a:bodyPr lIns="0" tIns="0" rIns="0" bIns="0" rtlCol="0" anchor="ctr"/>
            <a:lstStyle/>
            <a:p>
              <a:pPr algn="ctr" defTabSz="514175">
                <a:defRPr/>
              </a:pPr>
              <a:endParaRPr lang="en-US" sz="1400" kern="0" dirty="0" err="1">
                <a:solidFill>
                  <a:srgbClr val="FFFFFF"/>
                </a:solidFill>
                <a:latin typeface="+mn-ea"/>
                <a:ea typeface="+mn-ea"/>
                <a:cs typeface="Arial" pitchFamily="-107" charset="0"/>
                <a:sym typeface="Arial" pitchFamily="-107" charset="0"/>
              </a:endParaRPr>
            </a:p>
          </p:txBody>
        </p:sp>
        <p:sp>
          <p:nvSpPr>
            <p:cNvPr id="73" name="TextBox 72"/>
            <p:cNvSpPr txBox="1"/>
            <p:nvPr/>
          </p:nvSpPr>
          <p:spPr>
            <a:xfrm>
              <a:off x="520800" y="1243082"/>
              <a:ext cx="2841226" cy="315469"/>
            </a:xfrm>
            <a:prstGeom prst="rect">
              <a:avLst/>
            </a:prstGeom>
            <a:pattFill prst="dkDnDiag">
              <a:fgClr>
                <a:schemeClr val="accent4"/>
              </a:fgClr>
              <a:bgClr>
                <a:schemeClr val="accent4">
                  <a:lumMod val="75000"/>
                </a:schemeClr>
              </a:bgClr>
            </a:pattFill>
            <a:ln w="12700" cap="flat">
              <a:noFill/>
              <a:miter lim="800000"/>
              <a:headEnd type="none" w="med" len="med"/>
              <a:tailEnd type="none" w="med" len="med"/>
            </a:ln>
          </p:spPr>
          <p:txBody>
            <a:bodyPr lIns="0" tIns="0" rIns="0" bIns="0" rtlCol="0" anchor="ctr"/>
            <a:lstStyle>
              <a:defPPr>
                <a:defRPr lang="en-US"/>
              </a:defPPr>
              <a:lvl1pPr marR="0" lvl="0" indent="0" algn="ctr" defTabSz="514304" fontAlgn="base">
                <a:lnSpc>
                  <a:spcPct val="100000"/>
                </a:lnSpc>
                <a:spcBef>
                  <a:spcPct val="0"/>
                </a:spcBef>
                <a:spcAft>
                  <a:spcPct val="0"/>
                </a:spcAft>
                <a:buClrTx/>
                <a:buSzTx/>
                <a:buFontTx/>
                <a:buNone/>
                <a:tabLst/>
                <a:defRPr kumimoji="0" sz="1600" b="1" i="0" u="none" strike="noStrike" kern="0" cap="none" spc="0" normalizeH="0" baseline="0">
                  <a:ln>
                    <a:noFill/>
                  </a:ln>
                  <a:solidFill>
                    <a:srgbClr val="FFFFFF"/>
                  </a:solidFill>
                  <a:effectLst>
                    <a:outerShdw blurRad="50800" dist="76200" dir="2700000" algn="tl" rotWithShape="0">
                      <a:prstClr val="black">
                        <a:alpha val="40000"/>
                      </a:prstClr>
                    </a:outerShdw>
                  </a:effectLst>
                  <a:uLnTx/>
                  <a:uFillTx/>
                  <a:ea typeface="Arial" pitchFamily="-107" charset="0"/>
                  <a:cs typeface="Arial" pitchFamily="-107" charset="0"/>
                </a:defRPr>
              </a:lvl1pPr>
            </a:lstStyle>
            <a:p>
              <a:r>
                <a:rPr lang="ja-JP" altLang="en-US" dirty="0" smtClean="0">
                  <a:latin typeface="+mn-ea"/>
                  <a:ea typeface="+mn-ea"/>
                </a:rPr>
                <a:t>アシュアランス</a:t>
              </a:r>
              <a:endParaRPr lang="en-US" dirty="0">
                <a:latin typeface="+mn-ea"/>
                <a:ea typeface="+mn-ea"/>
              </a:endParaRPr>
            </a:p>
          </p:txBody>
        </p:sp>
      </p:grpSp>
      <p:grpSp>
        <p:nvGrpSpPr>
          <p:cNvPr id="74" name="Group 73"/>
          <p:cNvGrpSpPr/>
          <p:nvPr/>
        </p:nvGrpSpPr>
        <p:grpSpPr>
          <a:xfrm>
            <a:off x="2562740" y="1176491"/>
            <a:ext cx="1882023" cy="3429198"/>
            <a:chOff x="520800" y="1243082"/>
            <a:chExt cx="2841226" cy="3430091"/>
          </a:xfrm>
        </p:grpSpPr>
        <p:sp>
          <p:nvSpPr>
            <p:cNvPr id="75" name="Rectangle 74"/>
            <p:cNvSpPr/>
            <p:nvPr/>
          </p:nvSpPr>
          <p:spPr bwMode="auto">
            <a:xfrm>
              <a:off x="526394" y="1353497"/>
              <a:ext cx="2832498" cy="3319676"/>
            </a:xfrm>
            <a:prstGeom prst="rect">
              <a:avLst/>
            </a:prstGeom>
            <a:gradFill>
              <a:gsLst>
                <a:gs pos="0">
                  <a:schemeClr val="accent3">
                    <a:lumMod val="20000"/>
                    <a:lumOff val="80000"/>
                  </a:schemeClr>
                </a:gs>
                <a:gs pos="100000">
                  <a:srgbClr val="FFFFFF">
                    <a:alpha val="0"/>
                  </a:srgbClr>
                </a:gs>
              </a:gsLst>
              <a:lin ang="5400000" scaled="0"/>
            </a:gradFill>
            <a:ln w="12700" cap="flat">
              <a:noFill/>
              <a:miter lim="800000"/>
              <a:headEnd type="none" w="med" len="med"/>
              <a:tailEnd type="none" w="med" len="med"/>
            </a:ln>
          </p:spPr>
          <p:txBody>
            <a:bodyPr lIns="0" tIns="0" rIns="0" bIns="0" rtlCol="0" anchor="ctr"/>
            <a:lstStyle/>
            <a:p>
              <a:pPr algn="ctr" defTabSz="514175">
                <a:defRPr/>
              </a:pPr>
              <a:endParaRPr lang="en-US" sz="1400" kern="0" dirty="0" err="1">
                <a:solidFill>
                  <a:srgbClr val="FFFFFF"/>
                </a:solidFill>
                <a:latin typeface="+mn-ea"/>
                <a:ea typeface="+mn-ea"/>
                <a:cs typeface="Arial" pitchFamily="-107" charset="0"/>
                <a:sym typeface="Arial" pitchFamily="-107" charset="0"/>
              </a:endParaRPr>
            </a:p>
          </p:txBody>
        </p:sp>
        <p:sp>
          <p:nvSpPr>
            <p:cNvPr id="76" name="TextBox 75"/>
            <p:cNvSpPr txBox="1"/>
            <p:nvPr/>
          </p:nvSpPr>
          <p:spPr>
            <a:xfrm>
              <a:off x="520800" y="1243082"/>
              <a:ext cx="2841226" cy="315469"/>
            </a:xfrm>
            <a:prstGeom prst="rect">
              <a:avLst/>
            </a:prstGeom>
            <a:pattFill prst="dkDnDiag">
              <a:fgClr>
                <a:srgbClr val="ABC233">
                  <a:lumMod val="75000"/>
                </a:srgbClr>
              </a:fgClr>
              <a:bgClr>
                <a:srgbClr val="ABC233">
                  <a:lumMod val="50000"/>
                </a:srgbClr>
              </a:bgClr>
            </a:pattFill>
            <a:ln w="12700" cap="flat">
              <a:noFill/>
              <a:miter lim="800000"/>
              <a:headEnd type="none" w="med" len="med"/>
              <a:tailEnd type="none" w="med" len="med"/>
            </a:ln>
          </p:spPr>
          <p:txBody>
            <a:bodyPr lIns="0" tIns="0" rIns="0" bIns="0" rtlCol="0" anchor="ctr"/>
            <a:lstStyle>
              <a:defPPr>
                <a:defRPr lang="en-US"/>
              </a:defPPr>
              <a:lvl1pPr marR="0" lvl="0" indent="0" algn="ctr" defTabSz="514304" fontAlgn="base">
                <a:lnSpc>
                  <a:spcPct val="100000"/>
                </a:lnSpc>
                <a:spcBef>
                  <a:spcPct val="0"/>
                </a:spcBef>
                <a:spcAft>
                  <a:spcPct val="0"/>
                </a:spcAft>
                <a:buClrTx/>
                <a:buSzTx/>
                <a:buFontTx/>
                <a:buNone/>
                <a:tabLst/>
                <a:defRPr kumimoji="0" sz="1600" b="1" i="0" u="none" strike="noStrike" kern="0" cap="none" spc="0" normalizeH="0" baseline="0">
                  <a:ln>
                    <a:noFill/>
                  </a:ln>
                  <a:solidFill>
                    <a:srgbClr val="FFFFFF"/>
                  </a:solidFill>
                  <a:effectLst>
                    <a:outerShdw blurRad="50800" dist="76200" dir="2700000" algn="tl" rotWithShape="0">
                      <a:prstClr val="black">
                        <a:alpha val="40000"/>
                      </a:prstClr>
                    </a:outerShdw>
                  </a:effectLst>
                  <a:uLnTx/>
                  <a:uFillTx/>
                  <a:ea typeface="Arial" pitchFamily="-107" charset="0"/>
                  <a:cs typeface="Arial" pitchFamily="-107" charset="0"/>
                </a:defRPr>
              </a:lvl1pPr>
            </a:lstStyle>
            <a:p>
              <a:r>
                <a:rPr lang="ja-JP" altLang="en-US" dirty="0" smtClean="0">
                  <a:latin typeface="+mn-ea"/>
                  <a:ea typeface="+mn-ea"/>
                </a:rPr>
                <a:t>プロビジョニング</a:t>
              </a:r>
              <a:endParaRPr lang="en-US" dirty="0">
                <a:latin typeface="+mn-ea"/>
                <a:ea typeface="+mn-ea"/>
              </a:endParaRPr>
            </a:p>
          </p:txBody>
        </p:sp>
      </p:grpSp>
      <p:pic>
        <p:nvPicPr>
          <p:cNvPr id="77" name="Picture 76"/>
          <p:cNvPicPr>
            <a:picLocks/>
          </p:cNvPicPr>
          <p:nvPr/>
        </p:nvPicPr>
        <p:blipFill>
          <a:blip r:embed="rId3" cstate="print">
            <a:extLst>
              <a:ext uri="{28A0092B-C50C-407E-A947-70E740481C1C}">
                <a14:useLocalDpi xmlns:a14="http://schemas.microsoft.com/office/drawing/2010/main"/>
              </a:ext>
            </a:extLst>
          </a:blip>
          <a:stretch>
            <a:fillRect/>
          </a:stretch>
        </p:blipFill>
        <p:spPr>
          <a:xfrm>
            <a:off x="518726" y="1644284"/>
            <a:ext cx="1645492" cy="914162"/>
          </a:xfrm>
          <a:prstGeom prst="rect">
            <a:avLst/>
          </a:prstGeom>
          <a:effectLst>
            <a:outerShdw blurRad="50800" dist="76200" dir="5400000" algn="t" rotWithShape="0">
              <a:prstClr val="black">
                <a:alpha val="40000"/>
              </a:prstClr>
            </a:outerShdw>
          </a:effectLst>
        </p:spPr>
      </p:pic>
      <p:pic>
        <p:nvPicPr>
          <p:cNvPr id="78" name="Picture 77"/>
          <p:cNvPicPr>
            <a:picLocks/>
          </p:cNvPicPr>
          <p:nvPr/>
        </p:nvPicPr>
        <p:blipFill>
          <a:blip r:embed="rId4" cstate="print">
            <a:extLst>
              <a:ext uri="{28A0092B-C50C-407E-A947-70E740481C1C}">
                <a14:useLocalDpi xmlns:a14="http://schemas.microsoft.com/office/drawing/2010/main"/>
              </a:ext>
            </a:extLst>
          </a:blip>
          <a:stretch>
            <a:fillRect/>
          </a:stretch>
        </p:blipFill>
        <p:spPr>
          <a:xfrm>
            <a:off x="2681005" y="1644284"/>
            <a:ext cx="1645492" cy="914162"/>
          </a:xfrm>
          <a:prstGeom prst="rect">
            <a:avLst/>
          </a:prstGeom>
          <a:effectLst>
            <a:outerShdw blurRad="50800" dist="76200" dir="5400000" algn="t" rotWithShape="0">
              <a:prstClr val="black">
                <a:alpha val="40000"/>
              </a:prstClr>
            </a:outerShdw>
          </a:effectLst>
        </p:spPr>
      </p:pic>
      <p:pic>
        <p:nvPicPr>
          <p:cNvPr id="84" name="Picture 83"/>
          <p:cNvPicPr>
            <a:picLocks/>
          </p:cNvPicPr>
          <p:nvPr/>
        </p:nvPicPr>
        <p:blipFill>
          <a:blip r:embed="rId5" cstate="print">
            <a:extLst>
              <a:ext uri="{28A0092B-C50C-407E-A947-70E740481C1C}">
                <a14:useLocalDpi xmlns:a14="http://schemas.microsoft.com/office/drawing/2010/main"/>
              </a:ext>
            </a:extLst>
          </a:blip>
          <a:stretch>
            <a:fillRect/>
          </a:stretch>
        </p:blipFill>
        <p:spPr>
          <a:xfrm>
            <a:off x="7011731" y="1644284"/>
            <a:ext cx="1645492" cy="914162"/>
          </a:xfrm>
          <a:prstGeom prst="rect">
            <a:avLst/>
          </a:prstGeom>
          <a:effectLst>
            <a:outerShdw blurRad="50800" dist="76200" dir="5400000" algn="t" rotWithShape="0">
              <a:prstClr val="black">
                <a:alpha val="40000"/>
              </a:prstClr>
            </a:outerShdw>
          </a:effectLst>
        </p:spPr>
      </p:pic>
      <p:sp>
        <p:nvSpPr>
          <p:cNvPr id="85" name="TextBox 84"/>
          <p:cNvSpPr txBox="1"/>
          <p:nvPr/>
        </p:nvSpPr>
        <p:spPr>
          <a:xfrm>
            <a:off x="2524951" y="2785498"/>
            <a:ext cx="2142021" cy="954107"/>
          </a:xfrm>
          <a:prstGeom prst="rect">
            <a:avLst/>
          </a:prstGeom>
          <a:noFill/>
        </p:spPr>
        <p:txBody>
          <a:bodyPr wrap="square" rtlCol="0">
            <a:spAutoFit/>
          </a:bodyPr>
          <a:lstStyle/>
          <a:p>
            <a:pPr marL="234891" indent="-226956">
              <a:buFont typeface="Arial"/>
              <a:buChar char="•"/>
            </a:pPr>
            <a:r>
              <a:rPr lang="ja-JP" altLang="en-US" sz="1400" dirty="0" smtClean="0">
                <a:solidFill>
                  <a:srgbClr val="58585B"/>
                </a:solidFill>
                <a:latin typeface="+mn-ea"/>
                <a:ea typeface="+mn-ea"/>
              </a:rPr>
              <a:t>ファブリック  ドメイン</a:t>
            </a:r>
            <a:endParaRPr lang="en-US" sz="1400" dirty="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コントロール プレーン</a:t>
            </a:r>
            <a:r>
              <a:rPr lang="ja-JP" altLang="en-US" sz="1400" dirty="0" smtClean="0">
                <a:solidFill>
                  <a:srgbClr val="58585B"/>
                </a:solidFill>
                <a:latin typeface="+mn-ea"/>
                <a:ea typeface="+mn-ea"/>
              </a:rPr>
              <a:t>、ボーダー、エッジ</a:t>
            </a:r>
            <a:endParaRPr lang="en-US" sz="1400" dirty="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外部接続</a:t>
            </a:r>
            <a:endParaRPr lang="en-US" sz="1400" dirty="0">
              <a:solidFill>
                <a:srgbClr val="58585B"/>
              </a:solidFill>
              <a:latin typeface="+mn-ea"/>
              <a:ea typeface="+mn-ea"/>
            </a:endParaRPr>
          </a:p>
        </p:txBody>
      </p:sp>
      <p:sp>
        <p:nvSpPr>
          <p:cNvPr id="86" name="TextBox 85"/>
          <p:cNvSpPr txBox="1"/>
          <p:nvPr/>
        </p:nvSpPr>
        <p:spPr>
          <a:xfrm>
            <a:off x="4735939" y="2785496"/>
            <a:ext cx="1952177" cy="738664"/>
          </a:xfrm>
          <a:prstGeom prst="rect">
            <a:avLst/>
          </a:prstGeom>
          <a:noFill/>
        </p:spPr>
        <p:txBody>
          <a:bodyPr wrap="square" rtlCol="0">
            <a:spAutoFit/>
          </a:bodyPr>
          <a:lstStyle/>
          <a:p>
            <a:pPr marL="234891" indent="-226956">
              <a:buFont typeface="Arial"/>
              <a:buChar char="•"/>
            </a:pPr>
            <a:r>
              <a:rPr lang="ja-JP" altLang="en-US" sz="1400" dirty="0" smtClean="0">
                <a:solidFill>
                  <a:srgbClr val="58585B"/>
                </a:solidFill>
                <a:latin typeface="+mn-ea"/>
                <a:ea typeface="+mn-ea"/>
              </a:rPr>
              <a:t>仮想ネットワーク</a:t>
            </a:r>
            <a:endParaRPr lang="en-US" altLang="ja-JP" sz="1400" dirty="0" smtClean="0">
              <a:solidFill>
                <a:srgbClr val="58585B"/>
              </a:solidFill>
              <a:latin typeface="+mn-ea"/>
              <a:ea typeface="+mn-ea"/>
            </a:endParaRPr>
          </a:p>
          <a:p>
            <a:pPr marL="234891" indent="-226956">
              <a:buFont typeface="Arial"/>
              <a:buChar char="•"/>
            </a:pPr>
            <a:r>
              <a:rPr lang="en-US" sz="1400" dirty="0" smtClean="0">
                <a:solidFill>
                  <a:srgbClr val="58585B"/>
                </a:solidFill>
                <a:latin typeface="+mn-ea"/>
                <a:ea typeface="+mn-ea"/>
              </a:rPr>
              <a:t>ISE, AAA, Radius</a:t>
            </a:r>
            <a:endParaRPr lang="en-US" sz="1400" dirty="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ポリシー グループ</a:t>
            </a:r>
            <a:endParaRPr lang="en-US" sz="1400" dirty="0">
              <a:solidFill>
                <a:srgbClr val="58585B"/>
              </a:solidFill>
              <a:latin typeface="+mn-ea"/>
              <a:ea typeface="+mn-ea"/>
            </a:endParaRPr>
          </a:p>
        </p:txBody>
      </p:sp>
      <p:sp>
        <p:nvSpPr>
          <p:cNvPr id="87" name="TextBox 86"/>
          <p:cNvSpPr txBox="1"/>
          <p:nvPr/>
        </p:nvSpPr>
        <p:spPr>
          <a:xfrm>
            <a:off x="6893466" y="2785498"/>
            <a:ext cx="1857823" cy="738664"/>
          </a:xfrm>
          <a:prstGeom prst="rect">
            <a:avLst/>
          </a:prstGeom>
          <a:noFill/>
        </p:spPr>
        <p:txBody>
          <a:bodyPr wrap="square" rtlCol="0">
            <a:spAutoFit/>
          </a:bodyPr>
          <a:lstStyle/>
          <a:p>
            <a:pPr marL="234891" indent="-226956">
              <a:buFont typeface="Arial"/>
              <a:buChar char="•"/>
            </a:pPr>
            <a:r>
              <a:rPr lang="ja-JP" altLang="en-US" sz="1400" dirty="0" smtClean="0">
                <a:solidFill>
                  <a:srgbClr val="58585B"/>
                </a:solidFill>
                <a:latin typeface="+mn-ea"/>
                <a:ea typeface="+mn-ea"/>
              </a:rPr>
              <a:t>ダッシュボード</a:t>
            </a:r>
            <a:endParaRPr lang="en-US" altLang="ja-JP" sz="1400" dirty="0" smtClean="0">
              <a:solidFill>
                <a:srgbClr val="58585B"/>
              </a:solidFill>
              <a:latin typeface="+mn-ea"/>
              <a:ea typeface="+mn-ea"/>
            </a:endParaRPr>
          </a:p>
          <a:p>
            <a:pPr marL="234891" indent="-226956">
              <a:buFont typeface="Arial"/>
              <a:buChar char="•"/>
            </a:pPr>
            <a:r>
              <a:rPr lang="en-US" sz="1400" dirty="0" smtClean="0">
                <a:solidFill>
                  <a:srgbClr val="58585B"/>
                </a:solidFill>
                <a:latin typeface="+mn-ea"/>
                <a:ea typeface="+mn-ea"/>
              </a:rPr>
              <a:t>360</a:t>
            </a:r>
            <a:r>
              <a:rPr lang="en-US" sz="1400" baseline="30000" dirty="0" smtClean="0">
                <a:solidFill>
                  <a:srgbClr val="58585B"/>
                </a:solidFill>
                <a:latin typeface="+mn-ea"/>
                <a:ea typeface="+mn-ea"/>
              </a:rPr>
              <a:t>o</a:t>
            </a:r>
            <a:r>
              <a:rPr lang="en-US" sz="1400" dirty="0" smtClean="0">
                <a:solidFill>
                  <a:srgbClr val="58585B"/>
                </a:solidFill>
                <a:latin typeface="+mn-ea"/>
                <a:ea typeface="+mn-ea"/>
              </a:rPr>
              <a:t> View</a:t>
            </a:r>
            <a:endParaRPr lang="en-US" sz="1400" dirty="0">
              <a:solidFill>
                <a:srgbClr val="58585B"/>
              </a:solidFill>
              <a:latin typeface="+mn-ea"/>
              <a:ea typeface="+mn-ea"/>
            </a:endParaRPr>
          </a:p>
          <a:p>
            <a:pPr marL="234891" indent="-226956">
              <a:buFont typeface="Arial"/>
              <a:buChar char="•"/>
            </a:pPr>
            <a:r>
              <a:rPr lang="ja-JP" altLang="en-US" sz="1400" dirty="0" smtClean="0">
                <a:solidFill>
                  <a:srgbClr val="58585B"/>
                </a:solidFill>
                <a:latin typeface="+mn-ea"/>
                <a:ea typeface="+mn-ea"/>
              </a:rPr>
              <a:t>パス トレース</a:t>
            </a:r>
            <a:endParaRPr lang="en-US" sz="1400" dirty="0">
              <a:solidFill>
                <a:srgbClr val="58585B"/>
              </a:solidFill>
              <a:latin typeface="+mn-ea"/>
              <a:ea typeface="+mn-ea"/>
            </a:endParaRPr>
          </a:p>
        </p:txBody>
      </p:sp>
      <p:pic>
        <p:nvPicPr>
          <p:cNvPr id="88" name="Picture 87"/>
          <p:cNvPicPr>
            <a:picLocks/>
          </p:cNvPicPr>
          <p:nvPr/>
        </p:nvPicPr>
        <p:blipFill>
          <a:blip r:embed="rId6" cstate="print">
            <a:extLst>
              <a:ext uri="{28A0092B-C50C-407E-A947-70E740481C1C}">
                <a14:useLocalDpi xmlns:a14="http://schemas.microsoft.com/office/drawing/2010/main"/>
              </a:ext>
            </a:extLst>
          </a:blip>
          <a:stretch>
            <a:fillRect/>
          </a:stretch>
        </p:blipFill>
        <p:spPr>
          <a:xfrm>
            <a:off x="4847183" y="1641696"/>
            <a:ext cx="1645492" cy="914162"/>
          </a:xfrm>
          <a:prstGeom prst="rect">
            <a:avLst/>
          </a:prstGeom>
          <a:effectLst>
            <a:outerShdw blurRad="50800" dist="76200" dir="5400000" algn="t" rotWithShape="0">
              <a:prstClr val="black">
                <a:alpha val="40000"/>
              </a:prstClr>
            </a:outerShdw>
          </a:effectLst>
        </p:spPr>
      </p:pic>
      <p:sp>
        <p:nvSpPr>
          <p:cNvPr id="18" name="Pentagon 17"/>
          <p:cNvSpPr/>
          <p:nvPr/>
        </p:nvSpPr>
        <p:spPr>
          <a:xfrm>
            <a:off x="438843" y="3921582"/>
            <a:ext cx="8334569" cy="319957"/>
          </a:xfrm>
          <a:prstGeom prst="homePlat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8"/>
            <a:r>
              <a:rPr lang="ja-JP" altLang="en-US" sz="1350" dirty="0" smtClean="0">
                <a:solidFill>
                  <a:srgbClr val="FFFFFF"/>
                </a:solidFill>
                <a:effectLst>
                  <a:outerShdw blurRad="50800" dist="76200" dir="2700000" algn="tl" rotWithShape="0">
                    <a:prstClr val="black">
                      <a:alpha val="40000"/>
                    </a:prstClr>
                  </a:outerShdw>
                </a:effectLst>
                <a:latin typeface="+mn-ea"/>
              </a:rPr>
              <a:t>プラン</a:t>
            </a:r>
            <a:r>
              <a:rPr lang="en-US" sz="1350" dirty="0" smtClean="0">
                <a:solidFill>
                  <a:srgbClr val="FFFFFF"/>
                </a:solidFill>
                <a:effectLst>
                  <a:outerShdw blurRad="50800" dist="76200" dir="2700000" algn="tl" rotWithShape="0">
                    <a:prstClr val="black">
                      <a:alpha val="40000"/>
                    </a:prstClr>
                  </a:outerShdw>
                </a:effectLst>
                <a:latin typeface="+mn-ea"/>
              </a:rPr>
              <a:t> </a:t>
            </a:r>
            <a:r>
              <a:rPr lang="en-US" sz="1350" dirty="0">
                <a:solidFill>
                  <a:srgbClr val="FFFFFF"/>
                </a:solidFill>
                <a:effectLst>
                  <a:outerShdw blurRad="50800" dist="76200" dir="2700000" algn="tl" rotWithShape="0">
                    <a:prstClr val="black">
                      <a:alpha val="40000"/>
                    </a:prstClr>
                  </a:outerShdw>
                </a:effectLst>
                <a:latin typeface="+mn-ea"/>
              </a:rPr>
              <a:t>&amp; </a:t>
            </a:r>
            <a:r>
              <a:rPr lang="ja-JP" altLang="en-US" sz="1350" dirty="0" smtClean="0">
                <a:solidFill>
                  <a:srgbClr val="FFFFFF"/>
                </a:solidFill>
                <a:effectLst>
                  <a:outerShdw blurRad="50800" dist="76200" dir="2700000" algn="tl" rotWithShape="0">
                    <a:prstClr val="black">
                      <a:alpha val="40000"/>
                    </a:prstClr>
                  </a:outerShdw>
                </a:effectLst>
                <a:latin typeface="+mn-ea"/>
              </a:rPr>
              <a:t>インストール</a:t>
            </a:r>
            <a:endParaRPr lang="en-US" sz="1350" dirty="0">
              <a:solidFill>
                <a:srgbClr val="FFFFFF"/>
              </a:solidFill>
              <a:effectLst>
                <a:outerShdw blurRad="50800" dist="76200" dir="2700000" algn="tl" rotWithShape="0">
                  <a:prstClr val="black">
                    <a:alpha val="40000"/>
                  </a:prstClr>
                </a:outerShdw>
              </a:effectLst>
              <a:latin typeface="+mn-ea"/>
            </a:endParaRPr>
          </a:p>
        </p:txBody>
      </p:sp>
      <p:sp>
        <p:nvSpPr>
          <p:cNvPr id="80" name="Pentagon 79"/>
          <p:cNvSpPr/>
          <p:nvPr/>
        </p:nvSpPr>
        <p:spPr>
          <a:xfrm>
            <a:off x="438843" y="4266774"/>
            <a:ext cx="8334569" cy="319957"/>
          </a:xfrm>
          <a:prstGeom prst="homePlat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28"/>
            <a:r>
              <a:rPr lang="ja-JP" altLang="en-US" sz="1350" dirty="0" smtClean="0">
                <a:solidFill>
                  <a:srgbClr val="FFFFFF"/>
                </a:solidFill>
                <a:effectLst>
                  <a:outerShdw blurRad="50800" dist="76200" dir="2700000" algn="tl" rotWithShape="0">
                    <a:prstClr val="black">
                      <a:alpha val="40000"/>
                    </a:prstClr>
                  </a:outerShdw>
                </a:effectLst>
                <a:latin typeface="+mn-ea"/>
              </a:rPr>
              <a:t>移行</a:t>
            </a:r>
            <a:r>
              <a:rPr lang="en-US" sz="1350" dirty="0" smtClean="0">
                <a:solidFill>
                  <a:srgbClr val="FFFFFF"/>
                </a:solidFill>
                <a:effectLst>
                  <a:outerShdw blurRad="50800" dist="76200" dir="2700000" algn="tl" rotWithShape="0">
                    <a:prstClr val="black">
                      <a:alpha val="40000"/>
                    </a:prstClr>
                  </a:outerShdw>
                </a:effectLst>
                <a:latin typeface="+mn-ea"/>
              </a:rPr>
              <a:t> </a:t>
            </a:r>
            <a:r>
              <a:rPr lang="en-US" sz="1350" dirty="0">
                <a:solidFill>
                  <a:srgbClr val="FFFFFF"/>
                </a:solidFill>
                <a:effectLst>
                  <a:outerShdw blurRad="50800" dist="76200" dir="2700000" algn="tl" rotWithShape="0">
                    <a:prstClr val="black">
                      <a:alpha val="40000"/>
                    </a:prstClr>
                  </a:outerShdw>
                </a:effectLst>
                <a:latin typeface="+mn-ea"/>
              </a:rPr>
              <a:t>&amp; </a:t>
            </a:r>
            <a:r>
              <a:rPr lang="ja-JP" altLang="en-US" sz="1350" dirty="0" smtClean="0">
                <a:solidFill>
                  <a:srgbClr val="FFFFFF"/>
                </a:solidFill>
                <a:effectLst>
                  <a:outerShdw blurRad="50800" dist="76200" dir="2700000" algn="tl" rotWithShape="0">
                    <a:prstClr val="black">
                      <a:alpha val="40000"/>
                    </a:prstClr>
                  </a:outerShdw>
                </a:effectLst>
                <a:latin typeface="+mn-ea"/>
              </a:rPr>
              <a:t>統合</a:t>
            </a:r>
            <a:endParaRPr lang="en-US" sz="1350" dirty="0">
              <a:solidFill>
                <a:srgbClr val="FFFFFF"/>
              </a:solidFill>
              <a:effectLst>
                <a:outerShdw blurRad="50800" dist="76200" dir="2700000" algn="tl" rotWithShape="0">
                  <a:prstClr val="black">
                    <a:alpha val="40000"/>
                  </a:prstClr>
                </a:outerShdw>
              </a:effectLst>
              <a:latin typeface="+mn-ea"/>
            </a:endParaRPr>
          </a:p>
        </p:txBody>
      </p:sp>
      <p:sp>
        <p:nvSpPr>
          <p:cNvPr id="34" name="Title 1"/>
          <p:cNvSpPr txBox="1">
            <a:spLocks/>
          </p:cNvSpPr>
          <p:nvPr/>
        </p:nvSpPr>
        <p:spPr bwMode="auto">
          <a:xfrm>
            <a:off x="274026" y="554225"/>
            <a:ext cx="8677292" cy="4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779" tIns="60891" rIns="121779" bIns="60891"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defTabSz="911400">
              <a:defRPr/>
            </a:pPr>
            <a:r>
              <a:rPr lang="ja-JP" altLang="en-US" sz="1799" dirty="0" smtClean="0">
                <a:solidFill>
                  <a:schemeClr val="bg1"/>
                </a:solidFill>
                <a:latin typeface="+mn-ea"/>
                <a:ea typeface="+mn-ea"/>
              </a:rPr>
              <a:t>シンプルなワークフロー：　</a:t>
            </a:r>
            <a:r>
              <a:rPr lang="en-US" altLang="ja-JP" sz="1799" dirty="0" smtClean="0">
                <a:solidFill>
                  <a:schemeClr val="bg1"/>
                </a:solidFill>
                <a:latin typeface="+mn-ea"/>
                <a:ea typeface="+mn-ea"/>
              </a:rPr>
              <a:t>4</a:t>
            </a:r>
            <a:r>
              <a:rPr lang="ja-JP" altLang="en-US" sz="1799" dirty="0" smtClean="0">
                <a:solidFill>
                  <a:schemeClr val="bg1"/>
                </a:solidFill>
                <a:latin typeface="+mn-ea"/>
                <a:ea typeface="+mn-ea"/>
              </a:rPr>
              <a:t>ステップ</a:t>
            </a:r>
            <a:endParaRPr sz="1799" dirty="0">
              <a:solidFill>
                <a:schemeClr val="bg1"/>
              </a:solidFill>
              <a:latin typeface="+mn-ea"/>
              <a:ea typeface="+mn-ea"/>
            </a:endParaRPr>
          </a:p>
        </p:txBody>
      </p:sp>
      <p:sp>
        <p:nvSpPr>
          <p:cNvPr id="35" name="Title 1"/>
          <p:cNvSpPr txBox="1">
            <a:spLocks/>
          </p:cNvSpPr>
          <p:nvPr/>
        </p:nvSpPr>
        <p:spPr bwMode="auto">
          <a:xfrm>
            <a:off x="273277" y="255960"/>
            <a:ext cx="8767751" cy="44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779" tIns="60891" rIns="121779" bIns="60891"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defTabSz="911400">
              <a:defRPr/>
            </a:pPr>
            <a:r>
              <a:rPr sz="2800" b="1" dirty="0">
                <a:solidFill>
                  <a:schemeClr val="bg1"/>
                </a:solidFill>
                <a:latin typeface="+mn-ea"/>
                <a:ea typeface="+mn-ea"/>
              </a:rPr>
              <a:t>APIC-EM (DNA Center)</a:t>
            </a:r>
            <a:endParaRPr sz="2000" b="1" dirty="0">
              <a:solidFill>
                <a:schemeClr val="bg1"/>
              </a:solidFill>
              <a:latin typeface="+mn-ea"/>
              <a:ea typeface="+mn-ea"/>
            </a:endParaRPr>
          </a:p>
        </p:txBody>
      </p:sp>
      <p:sp>
        <p:nvSpPr>
          <p:cNvPr id="28" name="Title 1"/>
          <p:cNvSpPr txBox="1">
            <a:spLocks/>
          </p:cNvSpPr>
          <p:nvPr/>
        </p:nvSpPr>
        <p:spPr bwMode="auto">
          <a:xfrm>
            <a:off x="346914" y="706625"/>
            <a:ext cx="8677292" cy="4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779" tIns="60891" rIns="121779" bIns="60891"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defTabSz="911400">
              <a:defRPr/>
            </a:pPr>
            <a:r>
              <a:rPr lang="ja-JP" altLang="en-US" sz="1799" dirty="0" smtClean="0">
                <a:solidFill>
                  <a:srgbClr val="005073"/>
                </a:solidFill>
                <a:latin typeface="+mn-ea"/>
                <a:ea typeface="+mn-ea"/>
              </a:rPr>
              <a:t>シンプルなワークフロー：　</a:t>
            </a:r>
            <a:r>
              <a:rPr altLang="ja-JP" sz="1799" dirty="0" smtClean="0">
                <a:solidFill>
                  <a:srgbClr val="005073"/>
                </a:solidFill>
                <a:latin typeface="+mn-ea"/>
                <a:ea typeface="+mn-ea"/>
              </a:rPr>
              <a:t>4</a:t>
            </a:r>
            <a:r>
              <a:rPr lang="ja-JP" altLang="en-US" sz="1799" dirty="0" smtClean="0">
                <a:solidFill>
                  <a:srgbClr val="005073"/>
                </a:solidFill>
                <a:latin typeface="+mn-ea"/>
                <a:ea typeface="+mn-ea"/>
              </a:rPr>
              <a:t>ステップ</a:t>
            </a:r>
            <a:endParaRPr sz="1799" dirty="0">
              <a:solidFill>
                <a:srgbClr val="005073"/>
              </a:solidFill>
              <a:latin typeface="+mn-ea"/>
              <a:ea typeface="+mn-ea"/>
            </a:endParaRPr>
          </a:p>
        </p:txBody>
      </p:sp>
      <p:sp>
        <p:nvSpPr>
          <p:cNvPr id="29" name="Title 1"/>
          <p:cNvSpPr txBox="1">
            <a:spLocks/>
          </p:cNvSpPr>
          <p:nvPr/>
        </p:nvSpPr>
        <p:spPr bwMode="auto">
          <a:xfrm>
            <a:off x="346165" y="408360"/>
            <a:ext cx="8767751" cy="44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779" tIns="60891" rIns="121779" bIns="60891"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defTabSz="911400">
              <a:defRPr/>
            </a:pPr>
            <a:r>
              <a:rPr sz="2800" b="1" dirty="0">
                <a:solidFill>
                  <a:srgbClr val="005073"/>
                </a:solidFill>
                <a:latin typeface="+mn-ea"/>
                <a:ea typeface="+mn-ea"/>
              </a:rPr>
              <a:t>APIC-EM (DNA Center)</a:t>
            </a:r>
            <a:endParaRPr sz="2000" b="1" dirty="0">
              <a:solidFill>
                <a:srgbClr val="005073"/>
              </a:solidFill>
              <a:latin typeface="+mn-ea"/>
              <a:ea typeface="+mn-ea"/>
            </a:endParaRPr>
          </a:p>
        </p:txBody>
      </p:sp>
    </p:spTree>
    <p:extLst>
      <p:ext uri="{BB962C8B-B14F-4D97-AF65-F5344CB8AC3E}">
        <p14:creationId xmlns:p14="http://schemas.microsoft.com/office/powerpoint/2010/main" val="3802235887"/>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p:cNvSpPr/>
          <p:nvPr/>
        </p:nvSpPr>
        <p:spPr>
          <a:xfrm>
            <a:off x="2022463" y="1335858"/>
            <a:ext cx="5114780" cy="1358370"/>
          </a:xfrm>
          <a:prstGeom prst="ellipse">
            <a:avLst/>
          </a:prstGeom>
          <a:solidFill>
            <a:schemeClr val="bg2">
              <a:lumMod val="75000"/>
            </a:schemeClr>
          </a:solidFill>
          <a:ln>
            <a:headEnd type="none" w="med" len="med"/>
            <a:tailEnd type="stealth" w="lg" len="lg"/>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smtClean="0">
                <a:solidFill>
                  <a:srgbClr val="FFFFFF"/>
                </a:solidFill>
                <a:latin typeface="+mn-ea"/>
              </a:rPr>
              <a:t>DNA</a:t>
            </a:r>
            <a:r>
              <a:rPr kumimoji="1" lang="ja-JP" altLang="en-US" dirty="0" smtClean="0">
                <a:solidFill>
                  <a:srgbClr val="FFFFFF"/>
                </a:solidFill>
                <a:latin typeface="+mn-ea"/>
              </a:rPr>
              <a:t>統合管理</a:t>
            </a:r>
            <a:endParaRPr kumimoji="1" lang="ja-JP" altLang="en-US" dirty="0">
              <a:solidFill>
                <a:srgbClr val="FFFFFF"/>
              </a:solidFill>
              <a:latin typeface="+mn-ea"/>
            </a:endParaRPr>
          </a:p>
        </p:txBody>
      </p:sp>
      <p:grpSp>
        <p:nvGrpSpPr>
          <p:cNvPr id="75" name="グループ化 74"/>
          <p:cNvGrpSpPr/>
          <p:nvPr/>
        </p:nvGrpSpPr>
        <p:grpSpPr>
          <a:xfrm>
            <a:off x="4787800" y="2765261"/>
            <a:ext cx="3877910" cy="2155191"/>
            <a:chOff x="4787856" y="2476712"/>
            <a:chExt cx="3878920" cy="2091722"/>
          </a:xfrm>
        </p:grpSpPr>
        <p:sp>
          <p:nvSpPr>
            <p:cNvPr id="49" name="正方形/長方形 48"/>
            <p:cNvSpPr/>
            <p:nvPr/>
          </p:nvSpPr>
          <p:spPr>
            <a:xfrm>
              <a:off x="4787856" y="2476712"/>
              <a:ext cx="3840161" cy="2049567"/>
            </a:xfrm>
            <a:prstGeom prst="rect">
              <a:avLst/>
            </a:prstGeom>
            <a:noFill/>
            <a:ln w="19050">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endParaRPr lang="en-US" altLang="ja-JP" sz="2399" kern="0" dirty="0">
                <a:solidFill>
                  <a:srgbClr val="FFFFFF"/>
                </a:solidFill>
                <a:latin typeface="+mn-ea"/>
                <a:cs typeface="メイリオ"/>
              </a:endParaRPr>
            </a:p>
          </p:txBody>
        </p:sp>
        <p:sp>
          <p:nvSpPr>
            <p:cNvPr id="50" name="正方形/長方形 49"/>
            <p:cNvSpPr/>
            <p:nvPr/>
          </p:nvSpPr>
          <p:spPr>
            <a:xfrm>
              <a:off x="6240424" y="2520794"/>
              <a:ext cx="2317263" cy="388327"/>
            </a:xfrm>
            <a:prstGeom prst="rect">
              <a:avLst/>
            </a:prstGeom>
          </p:spPr>
          <p:txBody>
            <a:bodyPr wrap="none">
              <a:spAutoFit/>
            </a:bodyPr>
            <a:lstStyle/>
            <a:p>
              <a:pPr algn="r" defTabSz="457039"/>
              <a:r>
                <a:rPr lang="ja-JP" altLang="en-US" sz="2000" dirty="0">
                  <a:solidFill>
                    <a:srgbClr val="92D050"/>
                  </a:solidFill>
                  <a:latin typeface="+mn-ea"/>
                  <a:ea typeface="+mn-ea"/>
                </a:rPr>
                <a:t>クラウド管理 </a:t>
              </a:r>
              <a:r>
                <a:rPr lang="en-US" altLang="ja-JP" sz="2000" dirty="0">
                  <a:solidFill>
                    <a:srgbClr val="92D050"/>
                  </a:solidFill>
                  <a:latin typeface="+mn-ea"/>
                  <a:ea typeface="+mn-ea"/>
                </a:rPr>
                <a:t>Meraki</a:t>
              </a:r>
            </a:p>
          </p:txBody>
        </p:sp>
        <p:pic>
          <p:nvPicPr>
            <p:cNvPr id="51" name="図 26"/>
            <p:cNvPicPr>
              <a:picLocks noChangeAspect="1"/>
            </p:cNvPicPr>
            <p:nvPr/>
          </p:nvPicPr>
          <p:blipFill rotWithShape="1">
            <a:blip r:embed="rId3"/>
            <a:srcRect b="26593"/>
            <a:stretch/>
          </p:blipFill>
          <p:spPr>
            <a:xfrm>
              <a:off x="4900436" y="2936389"/>
              <a:ext cx="1156936" cy="598617"/>
            </a:xfrm>
            <a:prstGeom prst="rect">
              <a:avLst/>
            </a:prstGeom>
          </p:spPr>
        </p:pic>
        <p:pic>
          <p:nvPicPr>
            <p:cNvPr id="52" name="Picture 5"/>
            <p:cNvPicPr>
              <a:picLocks noChangeAspect="1"/>
            </p:cNvPicPr>
            <p:nvPr/>
          </p:nvPicPr>
          <p:blipFill>
            <a:blip r:embed="rId4" cstate="print"/>
            <a:stretch>
              <a:fillRect/>
            </a:stretch>
          </p:blipFill>
          <p:spPr>
            <a:xfrm>
              <a:off x="6166251" y="2978994"/>
              <a:ext cx="951892" cy="552640"/>
            </a:xfrm>
            <a:prstGeom prst="rect">
              <a:avLst/>
            </a:prstGeom>
          </p:spPr>
        </p:pic>
        <p:sp>
          <p:nvSpPr>
            <p:cNvPr id="53" name="TextBox 14"/>
            <p:cNvSpPr txBox="1"/>
            <p:nvPr/>
          </p:nvSpPr>
          <p:spPr>
            <a:xfrm>
              <a:off x="6107417" y="3640558"/>
              <a:ext cx="1262340" cy="238970"/>
            </a:xfrm>
            <a:prstGeom prst="rect">
              <a:avLst/>
            </a:prstGeom>
            <a:noFill/>
          </p:spPr>
          <p:txBody>
            <a:bodyPr wrap="square" rtlCol="0">
              <a:spAutoFit/>
            </a:bodyPr>
            <a:lstStyle/>
            <a:p>
              <a:pPr algn="ctr" defTabSz="457039"/>
              <a:r>
                <a:rPr lang="ja-JP" altLang="en-US" sz="1000" dirty="0">
                  <a:latin typeface="+mn-ea"/>
                  <a:ea typeface="+mn-ea"/>
                  <a:cs typeface="Arial" pitchFamily="34" charset="0"/>
                </a:rPr>
                <a:t>ワイヤレス </a:t>
              </a:r>
              <a:r>
                <a:rPr lang="en-US" altLang="ja-JP" sz="1000" dirty="0">
                  <a:latin typeface="+mn-ea"/>
                  <a:ea typeface="+mn-ea"/>
                  <a:cs typeface="Arial" pitchFamily="34" charset="0"/>
                </a:rPr>
                <a:t>LAN</a:t>
              </a:r>
              <a:endParaRPr lang="ja-JP" altLang="en-US" sz="1000" dirty="0">
                <a:latin typeface="+mn-ea"/>
                <a:ea typeface="+mn-ea"/>
                <a:cs typeface="Arial" pitchFamily="34" charset="0"/>
              </a:endParaRPr>
            </a:p>
          </p:txBody>
        </p:sp>
        <p:pic>
          <p:nvPicPr>
            <p:cNvPr id="54" name="Picture 8"/>
            <p:cNvPicPr>
              <a:picLocks noChangeAspect="1"/>
            </p:cNvPicPr>
            <p:nvPr/>
          </p:nvPicPr>
          <p:blipFill>
            <a:blip r:embed="rId5"/>
            <a:stretch>
              <a:fillRect/>
            </a:stretch>
          </p:blipFill>
          <p:spPr>
            <a:xfrm>
              <a:off x="7369757" y="3909575"/>
              <a:ext cx="933193" cy="409697"/>
            </a:xfrm>
            <a:prstGeom prst="rect">
              <a:avLst/>
            </a:prstGeom>
          </p:spPr>
        </p:pic>
        <p:sp>
          <p:nvSpPr>
            <p:cNvPr id="55" name="TextBox 15"/>
            <p:cNvSpPr txBox="1"/>
            <p:nvPr/>
          </p:nvSpPr>
          <p:spPr>
            <a:xfrm>
              <a:off x="7183103" y="4329464"/>
              <a:ext cx="1306500" cy="238970"/>
            </a:xfrm>
            <a:prstGeom prst="rect">
              <a:avLst/>
            </a:prstGeom>
            <a:noFill/>
          </p:spPr>
          <p:txBody>
            <a:bodyPr wrap="square" rtlCol="0">
              <a:spAutoFit/>
            </a:bodyPr>
            <a:lstStyle/>
            <a:p>
              <a:pPr algn="ctr" defTabSz="457039"/>
              <a:r>
                <a:rPr lang="ja-JP" altLang="en-US" sz="1000">
                  <a:latin typeface="+mn-ea"/>
                  <a:ea typeface="+mn-ea"/>
                  <a:cs typeface="Arial" pitchFamily="34" charset="0"/>
                </a:rPr>
                <a:t>スイッチ</a:t>
              </a:r>
              <a:endParaRPr lang="ja-JP" altLang="en-US" sz="1000" dirty="0">
                <a:latin typeface="+mn-ea"/>
                <a:ea typeface="+mn-ea"/>
                <a:cs typeface="Arial" pitchFamily="34" charset="0"/>
              </a:endParaRPr>
            </a:p>
          </p:txBody>
        </p:sp>
        <p:pic>
          <p:nvPicPr>
            <p:cNvPr id="56" name="Picture 7"/>
            <p:cNvPicPr>
              <a:picLocks noChangeAspect="1"/>
            </p:cNvPicPr>
            <p:nvPr/>
          </p:nvPicPr>
          <p:blipFill>
            <a:blip r:embed="rId6"/>
            <a:stretch>
              <a:fillRect/>
            </a:stretch>
          </p:blipFill>
          <p:spPr>
            <a:xfrm>
              <a:off x="5079346" y="3955259"/>
              <a:ext cx="798126" cy="509802"/>
            </a:xfrm>
            <a:prstGeom prst="rect">
              <a:avLst/>
            </a:prstGeom>
          </p:spPr>
        </p:pic>
        <p:sp>
          <p:nvSpPr>
            <p:cNvPr id="57" name="TextBox 16"/>
            <p:cNvSpPr txBox="1"/>
            <p:nvPr/>
          </p:nvSpPr>
          <p:spPr>
            <a:xfrm>
              <a:off x="5900697" y="4147831"/>
              <a:ext cx="1232795" cy="238970"/>
            </a:xfrm>
            <a:prstGeom prst="rect">
              <a:avLst/>
            </a:prstGeom>
            <a:noFill/>
          </p:spPr>
          <p:txBody>
            <a:bodyPr wrap="square" rtlCol="0">
              <a:spAutoFit/>
            </a:bodyPr>
            <a:lstStyle/>
            <a:p>
              <a:pPr defTabSz="457039"/>
              <a:r>
                <a:rPr lang="ja-JP" altLang="en-US" sz="1000">
                  <a:latin typeface="+mn-ea"/>
                  <a:ea typeface="+mn-ea"/>
                  <a:cs typeface="Arial" pitchFamily="34" charset="0"/>
                </a:rPr>
                <a:t>セキュリティ</a:t>
              </a:r>
              <a:endParaRPr lang="ja-JP" altLang="en-US" sz="1000" dirty="0">
                <a:latin typeface="+mn-ea"/>
                <a:ea typeface="+mn-ea"/>
                <a:cs typeface="Arial" pitchFamily="34" charset="0"/>
              </a:endParaRPr>
            </a:p>
          </p:txBody>
        </p:sp>
        <p:pic>
          <p:nvPicPr>
            <p:cNvPr id="58" name="Picture 13"/>
            <p:cNvPicPr>
              <a:picLocks noChangeAspect="1"/>
            </p:cNvPicPr>
            <p:nvPr/>
          </p:nvPicPr>
          <p:blipFill>
            <a:blip r:embed="rId7" cstate="print"/>
            <a:stretch>
              <a:fillRect/>
            </a:stretch>
          </p:blipFill>
          <p:spPr>
            <a:xfrm>
              <a:off x="4873757" y="2865890"/>
              <a:ext cx="325647" cy="330236"/>
            </a:xfrm>
            <a:prstGeom prst="rect">
              <a:avLst/>
            </a:prstGeom>
          </p:spPr>
        </p:pic>
        <p:sp>
          <p:nvSpPr>
            <p:cNvPr id="59" name="TextBox 17"/>
            <p:cNvSpPr txBox="1"/>
            <p:nvPr/>
          </p:nvSpPr>
          <p:spPr>
            <a:xfrm>
              <a:off x="4966359" y="3563071"/>
              <a:ext cx="1052700" cy="388327"/>
            </a:xfrm>
            <a:prstGeom prst="rect">
              <a:avLst/>
            </a:prstGeom>
            <a:noFill/>
          </p:spPr>
          <p:txBody>
            <a:bodyPr wrap="square" rtlCol="0">
              <a:spAutoFit/>
            </a:bodyPr>
            <a:lstStyle/>
            <a:p>
              <a:pPr algn="ctr" defTabSz="457039"/>
              <a:r>
                <a:rPr lang="ja-JP" altLang="en-US" sz="1000" dirty="0">
                  <a:latin typeface="+mn-ea"/>
                  <a:ea typeface="+mn-ea"/>
                  <a:cs typeface="Arial" pitchFamily="34" charset="0"/>
                </a:rPr>
                <a:t>モバイル </a:t>
              </a:r>
              <a:endParaRPr lang="en-US" altLang="ja-JP" sz="1000" dirty="0">
                <a:latin typeface="+mn-ea"/>
                <a:ea typeface="+mn-ea"/>
                <a:cs typeface="Arial" pitchFamily="34" charset="0"/>
              </a:endParaRPr>
            </a:p>
            <a:p>
              <a:pPr algn="ctr" defTabSz="457039"/>
              <a:r>
                <a:rPr lang="ja-JP" altLang="en-US" sz="1000" dirty="0">
                  <a:latin typeface="+mn-ea"/>
                  <a:ea typeface="+mn-ea"/>
                  <a:cs typeface="Arial" pitchFamily="34" charset="0"/>
                </a:rPr>
                <a:t>デバイス管理</a:t>
              </a:r>
            </a:p>
          </p:txBody>
        </p:sp>
        <p:sp>
          <p:nvSpPr>
            <p:cNvPr id="60" name="TextBox 80"/>
            <p:cNvSpPr txBox="1"/>
            <p:nvPr/>
          </p:nvSpPr>
          <p:spPr>
            <a:xfrm>
              <a:off x="7118143" y="3657626"/>
              <a:ext cx="1548633" cy="149356"/>
            </a:xfrm>
            <a:prstGeom prst="rect">
              <a:avLst/>
            </a:prstGeom>
            <a:noFill/>
          </p:spPr>
          <p:txBody>
            <a:bodyPr wrap="square" lIns="0" tIns="0" rIns="0" bIns="0" rtlCol="0">
              <a:spAutoFit/>
            </a:bodyPr>
            <a:lstStyle/>
            <a:p>
              <a:pPr algn="ctr" defTabSz="457039"/>
              <a:r>
                <a:rPr lang="ja-JP" altLang="en-US" sz="1000" dirty="0" smtClean="0">
                  <a:latin typeface="+mn-ea"/>
                  <a:ea typeface="+mn-ea"/>
                  <a:cs typeface="メイリオ"/>
                </a:rPr>
                <a:t>セキュリティ カメラ</a:t>
              </a:r>
              <a:endParaRPr lang="en-US" sz="1000" dirty="0">
                <a:latin typeface="+mn-ea"/>
                <a:ea typeface="+mn-ea"/>
                <a:cs typeface="メイリオ"/>
              </a:endParaRPr>
            </a:p>
          </p:txBody>
        </p:sp>
        <p:pic>
          <p:nvPicPr>
            <p:cNvPr id="61"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9757" y="2948227"/>
              <a:ext cx="1124773" cy="670097"/>
            </a:xfrm>
            <a:prstGeom prst="rect">
              <a:avLst/>
            </a:prstGeom>
          </p:spPr>
        </p:pic>
      </p:grpSp>
      <p:sp>
        <p:nvSpPr>
          <p:cNvPr id="47" name="正方形/長方形 46"/>
          <p:cNvSpPr/>
          <p:nvPr/>
        </p:nvSpPr>
        <p:spPr>
          <a:xfrm>
            <a:off x="504298" y="2765262"/>
            <a:ext cx="3839161" cy="2122760"/>
          </a:xfrm>
          <a:prstGeom prst="rect">
            <a:avLst/>
          </a:prstGeom>
          <a:noFill/>
          <a:ln w="1905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7882">
              <a:defRPr/>
            </a:pPr>
            <a:endParaRPr lang="en-US" altLang="ja-JP" sz="2399" kern="0" dirty="0">
              <a:solidFill>
                <a:srgbClr val="FFFFFF"/>
              </a:solidFill>
              <a:latin typeface="+mn-ea"/>
              <a:cs typeface="メイリオ"/>
            </a:endParaRPr>
          </a:p>
        </p:txBody>
      </p:sp>
      <p:sp>
        <p:nvSpPr>
          <p:cNvPr id="15" name="正方形/長方形 14"/>
          <p:cNvSpPr/>
          <p:nvPr/>
        </p:nvSpPr>
        <p:spPr>
          <a:xfrm>
            <a:off x="692117" y="2809332"/>
            <a:ext cx="1491114" cy="400110"/>
          </a:xfrm>
          <a:prstGeom prst="rect">
            <a:avLst/>
          </a:prstGeom>
        </p:spPr>
        <p:txBody>
          <a:bodyPr wrap="none">
            <a:spAutoFit/>
          </a:bodyPr>
          <a:lstStyle/>
          <a:p>
            <a:pPr algn="ctr" defTabSz="457039"/>
            <a:r>
              <a:rPr lang="ja-JP" altLang="en-US" sz="2000" dirty="0">
                <a:solidFill>
                  <a:srgbClr val="0070C0"/>
                </a:solidFill>
                <a:latin typeface="+mn-ea"/>
                <a:ea typeface="+mn-ea"/>
              </a:rPr>
              <a:t>オンプレミス</a:t>
            </a:r>
            <a:endParaRPr lang="en-US" altLang="ja-JP" sz="2000" dirty="0">
              <a:solidFill>
                <a:srgbClr val="0070C0"/>
              </a:solidFill>
              <a:latin typeface="+mn-ea"/>
              <a:ea typeface="+mn-ea"/>
            </a:endParaRPr>
          </a:p>
        </p:txBody>
      </p:sp>
      <p:sp>
        <p:nvSpPr>
          <p:cNvPr id="67" name="TextBox 17"/>
          <p:cNvSpPr txBox="1"/>
          <p:nvPr/>
        </p:nvSpPr>
        <p:spPr>
          <a:xfrm>
            <a:off x="586514" y="3541489"/>
            <a:ext cx="1423646"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mn-ea"/>
                <a:ea typeface="+mn-ea"/>
                <a:cs typeface="Arial" pitchFamily="34" charset="0"/>
              </a:rPr>
              <a:t>Catalyst</a:t>
            </a:r>
            <a:r>
              <a:rPr lang="ja-JP" altLang="en-US" sz="1000" dirty="0">
                <a:solidFill>
                  <a:srgbClr val="58585B"/>
                </a:solidFill>
                <a:latin typeface="+mn-ea"/>
                <a:ea typeface="+mn-ea"/>
                <a:cs typeface="Arial" pitchFamily="34" charset="0"/>
              </a:rPr>
              <a:t>スイッチ</a:t>
            </a:r>
          </a:p>
        </p:txBody>
      </p:sp>
      <p:sp>
        <p:nvSpPr>
          <p:cNvPr id="68" name="TextBox 17"/>
          <p:cNvSpPr txBox="1"/>
          <p:nvPr/>
        </p:nvSpPr>
        <p:spPr>
          <a:xfrm>
            <a:off x="2060684" y="3461914"/>
            <a:ext cx="1167166"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mn-ea"/>
                <a:ea typeface="+mn-ea"/>
                <a:cs typeface="Arial" pitchFamily="34" charset="0"/>
              </a:rPr>
              <a:t>Cisco</a:t>
            </a:r>
            <a:r>
              <a:rPr lang="ja-JP" altLang="en-US" sz="1000" dirty="0">
                <a:solidFill>
                  <a:srgbClr val="58585B"/>
                </a:solidFill>
                <a:latin typeface="+mn-ea"/>
                <a:ea typeface="+mn-ea"/>
                <a:cs typeface="Arial" pitchFamily="34" charset="0"/>
              </a:rPr>
              <a:t>ルータ</a:t>
            </a:r>
          </a:p>
        </p:txBody>
      </p:sp>
      <p:sp>
        <p:nvSpPr>
          <p:cNvPr id="69" name="TextBox 17"/>
          <p:cNvSpPr txBox="1"/>
          <p:nvPr/>
        </p:nvSpPr>
        <p:spPr>
          <a:xfrm>
            <a:off x="2969314" y="3541490"/>
            <a:ext cx="1364335" cy="553929"/>
          </a:xfrm>
          <a:prstGeom prst="rect">
            <a:avLst/>
          </a:prstGeom>
          <a:noFill/>
        </p:spPr>
        <p:txBody>
          <a:bodyPr wrap="none" lIns="243770" tIns="121886" rIns="243770" bIns="121886" rtlCol="0">
            <a:spAutoFit/>
          </a:bodyPr>
          <a:lstStyle/>
          <a:p>
            <a:pPr algn="r" defTabSz="457039"/>
            <a:r>
              <a:rPr lang="en-US" altLang="ja-JP" sz="1000" dirty="0" err="1">
                <a:solidFill>
                  <a:srgbClr val="58585B"/>
                </a:solidFill>
                <a:latin typeface="+mn-ea"/>
                <a:ea typeface="+mn-ea"/>
                <a:cs typeface="Arial" pitchFamily="34" charset="0"/>
              </a:rPr>
              <a:t>Aironet</a:t>
            </a:r>
            <a:endParaRPr lang="en-US" altLang="ja-JP" sz="1000" dirty="0">
              <a:solidFill>
                <a:srgbClr val="58585B"/>
              </a:solidFill>
              <a:latin typeface="+mn-ea"/>
              <a:ea typeface="+mn-ea"/>
              <a:cs typeface="Arial" pitchFamily="34" charset="0"/>
            </a:endParaRPr>
          </a:p>
          <a:p>
            <a:pPr algn="r" defTabSz="457039"/>
            <a:r>
              <a:rPr lang="ja-JP" altLang="en-US" sz="1000" dirty="0">
                <a:solidFill>
                  <a:srgbClr val="58585B"/>
                </a:solidFill>
                <a:latin typeface="+mn-ea"/>
                <a:ea typeface="+mn-ea"/>
                <a:cs typeface="Arial" pitchFamily="34" charset="0"/>
              </a:rPr>
              <a:t>アクセスポイント</a:t>
            </a:r>
          </a:p>
        </p:txBody>
      </p:sp>
      <p:sp>
        <p:nvSpPr>
          <p:cNvPr id="70" name="TextBox 17"/>
          <p:cNvSpPr txBox="1"/>
          <p:nvPr/>
        </p:nvSpPr>
        <p:spPr>
          <a:xfrm>
            <a:off x="557518" y="4267696"/>
            <a:ext cx="1359526" cy="553929"/>
          </a:xfrm>
          <a:prstGeom prst="rect">
            <a:avLst/>
          </a:prstGeom>
          <a:noFill/>
        </p:spPr>
        <p:txBody>
          <a:bodyPr wrap="none" lIns="243770" tIns="121886" rIns="243770" bIns="121886" rtlCol="0">
            <a:spAutoFit/>
          </a:bodyPr>
          <a:lstStyle/>
          <a:p>
            <a:pPr algn="r" defTabSz="457039"/>
            <a:r>
              <a:rPr lang="ja-JP" altLang="en-US" sz="1000" dirty="0">
                <a:solidFill>
                  <a:srgbClr val="58585B"/>
                </a:solidFill>
                <a:latin typeface="+mn-ea"/>
                <a:ea typeface="+mn-ea"/>
                <a:cs typeface="Arial" pitchFamily="34" charset="0"/>
              </a:rPr>
              <a:t>コラボレーション</a:t>
            </a:r>
            <a:endParaRPr lang="en-US" altLang="ja-JP" sz="1000" dirty="0">
              <a:solidFill>
                <a:srgbClr val="58585B"/>
              </a:solidFill>
              <a:latin typeface="+mn-ea"/>
              <a:ea typeface="+mn-ea"/>
              <a:cs typeface="Arial" pitchFamily="34" charset="0"/>
            </a:endParaRPr>
          </a:p>
          <a:p>
            <a:pPr algn="r" defTabSz="457039"/>
            <a:r>
              <a:rPr lang="en-US" altLang="ja-JP" sz="1000" dirty="0">
                <a:solidFill>
                  <a:srgbClr val="58585B"/>
                </a:solidFill>
                <a:latin typeface="+mn-ea"/>
                <a:ea typeface="+mn-ea"/>
                <a:cs typeface="Arial" pitchFamily="34" charset="0"/>
              </a:rPr>
              <a:t>DX</a:t>
            </a:r>
            <a:r>
              <a:rPr lang="ja-JP" altLang="en-US" sz="1000" dirty="0">
                <a:solidFill>
                  <a:srgbClr val="58585B"/>
                </a:solidFill>
                <a:latin typeface="+mn-ea"/>
                <a:ea typeface="+mn-ea"/>
                <a:cs typeface="Arial" pitchFamily="34" charset="0"/>
              </a:rPr>
              <a:t>シリーズ</a:t>
            </a:r>
          </a:p>
        </p:txBody>
      </p:sp>
      <p:sp>
        <p:nvSpPr>
          <p:cNvPr id="71" name="TextBox 17"/>
          <p:cNvSpPr txBox="1"/>
          <p:nvPr/>
        </p:nvSpPr>
        <p:spPr>
          <a:xfrm>
            <a:off x="2753456" y="4431475"/>
            <a:ext cx="753591" cy="400041"/>
          </a:xfrm>
          <a:prstGeom prst="rect">
            <a:avLst/>
          </a:prstGeom>
          <a:noFill/>
        </p:spPr>
        <p:txBody>
          <a:bodyPr wrap="none" lIns="243770" tIns="121886" rIns="243770" bIns="121886" rtlCol="0">
            <a:spAutoFit/>
          </a:bodyPr>
          <a:lstStyle/>
          <a:p>
            <a:pPr algn="ctr" defTabSz="457039"/>
            <a:r>
              <a:rPr lang="en-US" altLang="ja-JP" sz="1000" dirty="0">
                <a:solidFill>
                  <a:srgbClr val="58585B"/>
                </a:solidFill>
                <a:latin typeface="+mn-ea"/>
                <a:ea typeface="+mn-ea"/>
                <a:cs typeface="Arial" pitchFamily="34" charset="0"/>
              </a:rPr>
              <a:t>UCS</a:t>
            </a:r>
            <a:endParaRPr lang="ja-JP" altLang="en-US" sz="1000" dirty="0">
              <a:solidFill>
                <a:srgbClr val="58585B"/>
              </a:solidFill>
              <a:latin typeface="+mn-ea"/>
              <a:ea typeface="+mn-ea"/>
              <a:cs typeface="Arial" pitchFamily="34" charset="0"/>
            </a:endParaRPr>
          </a:p>
        </p:txBody>
      </p:sp>
      <p:pic>
        <p:nvPicPr>
          <p:cNvPr id="17" name="図 16"/>
          <p:cNvPicPr>
            <a:picLocks noChangeAspect="1"/>
          </p:cNvPicPr>
          <p:nvPr/>
        </p:nvPicPr>
        <p:blipFill rotWithShape="1">
          <a:blip r:embed="rId9"/>
          <a:srcRect l="28733" t="12934" r="26813" b="11417"/>
          <a:stretch/>
        </p:blipFill>
        <p:spPr>
          <a:xfrm>
            <a:off x="3496974" y="2899643"/>
            <a:ext cx="705899" cy="676698"/>
          </a:xfrm>
          <a:prstGeom prst="rect">
            <a:avLst/>
          </a:prstGeom>
        </p:spPr>
      </p:pic>
      <p:pic>
        <p:nvPicPr>
          <p:cNvPr id="22" name="図 21"/>
          <p:cNvPicPr>
            <a:picLocks noChangeAspect="1"/>
          </p:cNvPicPr>
          <p:nvPr/>
        </p:nvPicPr>
        <p:blipFill>
          <a:blip r:embed="rId10"/>
          <a:stretch>
            <a:fillRect/>
          </a:stretch>
        </p:blipFill>
        <p:spPr>
          <a:xfrm>
            <a:off x="692942" y="3214517"/>
            <a:ext cx="1156750" cy="417716"/>
          </a:xfrm>
          <a:prstGeom prst="rect">
            <a:avLst/>
          </a:prstGeom>
        </p:spPr>
      </p:pic>
      <p:pic>
        <p:nvPicPr>
          <p:cNvPr id="72" name="図 71"/>
          <p:cNvPicPr>
            <a:picLocks noChangeAspect="1"/>
          </p:cNvPicPr>
          <p:nvPr/>
        </p:nvPicPr>
        <p:blipFill>
          <a:blip r:embed="rId11"/>
          <a:stretch>
            <a:fillRect/>
          </a:stretch>
        </p:blipFill>
        <p:spPr>
          <a:xfrm>
            <a:off x="3170149" y="4058666"/>
            <a:ext cx="1004348" cy="541406"/>
          </a:xfrm>
          <a:prstGeom prst="rect">
            <a:avLst/>
          </a:prstGeom>
        </p:spPr>
      </p:pic>
      <p:pic>
        <p:nvPicPr>
          <p:cNvPr id="73" name="図 72"/>
          <p:cNvPicPr>
            <a:picLocks noChangeAspect="1"/>
          </p:cNvPicPr>
          <p:nvPr/>
        </p:nvPicPr>
        <p:blipFill>
          <a:blip r:embed="rId12"/>
          <a:stretch>
            <a:fillRect/>
          </a:stretch>
        </p:blipFill>
        <p:spPr>
          <a:xfrm>
            <a:off x="1570757" y="3773210"/>
            <a:ext cx="1493799" cy="1003365"/>
          </a:xfrm>
          <a:prstGeom prst="rect">
            <a:avLst/>
          </a:prstGeom>
        </p:spPr>
      </p:pic>
      <p:sp>
        <p:nvSpPr>
          <p:cNvPr id="41" name="タイトル 40"/>
          <p:cNvSpPr>
            <a:spLocks noGrp="1"/>
          </p:cNvSpPr>
          <p:nvPr>
            <p:ph type="title"/>
          </p:nvPr>
        </p:nvSpPr>
        <p:spPr>
          <a:xfrm>
            <a:off x="149087" y="-313952"/>
            <a:ext cx="8634167" cy="1357285"/>
          </a:xfrm>
        </p:spPr>
        <p:txBody>
          <a:bodyPr/>
          <a:lstStyle/>
          <a:p>
            <a:r>
              <a:rPr lang="en-US" altLang="ja-JP" dirty="0" smtClean="0">
                <a:solidFill>
                  <a:schemeClr val="tx1"/>
                </a:solidFill>
                <a:latin typeface="+mn-ea"/>
                <a:ea typeface="+mn-ea"/>
                <a:cs typeface="MS PGothic" charset="-128"/>
              </a:rPr>
              <a:t>DNA</a:t>
            </a:r>
            <a:r>
              <a:rPr lang="ja-JP" altLang="en-US" dirty="0" smtClean="0">
                <a:solidFill>
                  <a:schemeClr val="tx1"/>
                </a:solidFill>
                <a:latin typeface="+mn-ea"/>
                <a:ea typeface="+mn-ea"/>
                <a:cs typeface="MS PGothic" charset="-128"/>
              </a:rPr>
              <a:t>統合ネットワーク</a:t>
            </a:r>
            <a:endParaRPr kumimoji="1" lang="ja-JP" altLang="en-US" dirty="0">
              <a:solidFill>
                <a:schemeClr val="tx1"/>
              </a:solidFill>
              <a:ea typeface="+mj-ea"/>
            </a:endParaRPr>
          </a:p>
        </p:txBody>
      </p:sp>
      <p:pic>
        <p:nvPicPr>
          <p:cNvPr id="46" name="Picture 180" descr="KN53305.jpg"/>
          <p:cNvPicPr>
            <a:picLocks/>
          </p:cNvPicPr>
          <p:nvPr/>
        </p:nvPicPr>
        <p:blipFill rotWithShape="1">
          <a:blip r:embed="rId13" cstate="screen">
            <a:extLst>
              <a:ext uri="{BEBA8EAE-BF5A-486C-A8C5-ECC9F3942E4B}">
                <a14:imgProps xmlns:a14="http://schemas.microsoft.com/office/drawing/2010/main">
                  <a14:imgLayer r:embed="rId14">
                    <a14:imgEffect>
                      <a14:backgroundRemoval t="0" b="100000" l="0" r="100000">
                        <a14:foregroundMark x1="86145" y1="22449" x2="87952" y2="64286"/>
                        <a14:foregroundMark x1="91566" y1="21429" x2="91566" y2="21429"/>
                      </a14:backgroundRemoval>
                    </a14:imgEffect>
                  </a14:imgLayer>
                </a14:imgProps>
              </a:ext>
              <a:ext uri="{28A0092B-C50C-407E-A947-70E740481C1C}">
                <a14:useLocalDpi xmlns:a14="http://schemas.microsoft.com/office/drawing/2010/main"/>
              </a:ext>
            </a:extLst>
          </a:blip>
          <a:stretch/>
        </p:blipFill>
        <p:spPr>
          <a:xfrm>
            <a:off x="627483" y="3151101"/>
            <a:ext cx="1275383" cy="481132"/>
          </a:xfrm>
          <a:prstGeom prst="rect">
            <a:avLst/>
          </a:prstGeom>
          <a:noFill/>
          <a:ln>
            <a:noFill/>
          </a:ln>
          <a:effectLst/>
        </p:spPr>
      </p:pic>
      <p:pic>
        <p:nvPicPr>
          <p:cNvPr id="30722" name="Picture 2" descr="ranc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1969" y="2894226"/>
            <a:ext cx="942284" cy="62819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d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43661" y="2826721"/>
            <a:ext cx="1396493" cy="7866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図形グループ 1"/>
          <p:cNvGrpSpPr/>
          <p:nvPr/>
        </p:nvGrpSpPr>
        <p:grpSpPr>
          <a:xfrm>
            <a:off x="615890" y="1188887"/>
            <a:ext cx="2463852" cy="845425"/>
            <a:chOff x="922334" y="1988922"/>
            <a:chExt cx="3285136" cy="1127233"/>
          </a:xfrm>
        </p:grpSpPr>
        <p:sp>
          <p:nvSpPr>
            <p:cNvPr id="48" name="Rectangle 46"/>
            <p:cNvSpPr/>
            <p:nvPr/>
          </p:nvSpPr>
          <p:spPr>
            <a:xfrm>
              <a:off x="922334" y="2060873"/>
              <a:ext cx="3285136" cy="10552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t" anchorCtr="0"/>
            <a:lstStyle/>
            <a:p>
              <a:pPr marL="457019" defTabSz="685526"/>
              <a:endParaRPr lang="en-US" sz="825" dirty="0">
                <a:solidFill>
                  <a:srgbClr val="FFFFFF"/>
                </a:solidFill>
                <a:latin typeface="+mn-ea"/>
                <a:cs typeface="Meiryo" charset="-128"/>
              </a:endParaRPr>
            </a:p>
          </p:txBody>
        </p:sp>
        <p:sp>
          <p:nvSpPr>
            <p:cNvPr id="64" name="Rectangle 73"/>
            <p:cNvSpPr/>
            <p:nvPr/>
          </p:nvSpPr>
          <p:spPr>
            <a:xfrm>
              <a:off x="2392081" y="2645484"/>
              <a:ext cx="718809" cy="39221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defTabSz="685526">
                <a:spcBef>
                  <a:spcPts val="600"/>
                </a:spcBef>
              </a:pPr>
              <a:r>
                <a:rPr lang="en-US" sz="1050" b="1" dirty="0">
                  <a:solidFill>
                    <a:srgbClr val="FFFFFF"/>
                  </a:solidFill>
                  <a:latin typeface="+mn-ea"/>
                  <a:cs typeface="Meiryo" charset="-128"/>
                </a:rPr>
                <a:t>ISE</a:t>
              </a:r>
              <a:endParaRPr lang="en-US" sz="825" b="1" dirty="0">
                <a:solidFill>
                  <a:srgbClr val="FFFFFF"/>
                </a:solidFill>
                <a:latin typeface="+mn-ea"/>
                <a:cs typeface="Meiryo" charset="-128"/>
              </a:endParaRPr>
            </a:p>
          </p:txBody>
        </p:sp>
        <p:sp>
          <p:nvSpPr>
            <p:cNvPr id="66" name="Rectangle 76"/>
            <p:cNvSpPr/>
            <p:nvPr/>
          </p:nvSpPr>
          <p:spPr>
            <a:xfrm>
              <a:off x="1538759" y="1988922"/>
              <a:ext cx="2267495" cy="875407"/>
            </a:xfrm>
            <a:prstGeom prst="rect">
              <a:avLst/>
            </a:prstGeom>
          </p:spPr>
          <p:txBody>
            <a:bodyPr wrap="square" lIns="91406" tIns="45703" rIns="91406" bIns="45703" anchor="ctr">
              <a:spAutoFit/>
            </a:bodyPr>
            <a:lstStyle/>
            <a:p>
              <a:pPr algn="ctr" defTabSz="685612">
                <a:lnSpc>
                  <a:spcPts val="2159"/>
                </a:lnSpc>
              </a:pPr>
              <a:r>
                <a:rPr lang="ja-JP" altLang="en-US" sz="1200" b="1" dirty="0">
                  <a:solidFill>
                    <a:srgbClr val="FFFFFF"/>
                  </a:solidFill>
                  <a:latin typeface="+mn-ea"/>
                  <a:ea typeface="+mn-ea"/>
                  <a:cs typeface="Meiryo" charset="-128"/>
                </a:rPr>
                <a:t>認証 </a:t>
              </a:r>
              <a:r>
                <a:rPr lang="en-US" altLang="ja-JP" sz="1200" b="1" dirty="0">
                  <a:solidFill>
                    <a:srgbClr val="FFFFFF"/>
                  </a:solidFill>
                  <a:latin typeface="+mn-ea"/>
                  <a:ea typeface="+mn-ea"/>
                  <a:cs typeface="Meiryo" charset="-128"/>
                </a:rPr>
                <a:t>&amp;</a:t>
              </a:r>
            </a:p>
            <a:p>
              <a:pPr algn="ctr" defTabSz="685612">
                <a:lnSpc>
                  <a:spcPts val="2159"/>
                </a:lnSpc>
              </a:pPr>
              <a:r>
                <a:rPr lang="ja-JP" altLang="en-US" sz="1200" b="1" dirty="0">
                  <a:solidFill>
                    <a:srgbClr val="FFFFFF"/>
                  </a:solidFill>
                  <a:latin typeface="+mn-ea"/>
                  <a:ea typeface="+mn-ea"/>
                  <a:cs typeface="Meiryo" charset="-128"/>
                </a:rPr>
                <a:t>ポリシー管理</a:t>
              </a:r>
              <a:endParaRPr lang="en-US" sz="1200" b="1" dirty="0">
                <a:solidFill>
                  <a:srgbClr val="FFFFFF"/>
                </a:solidFill>
                <a:latin typeface="+mn-ea"/>
                <a:ea typeface="+mn-ea"/>
                <a:cs typeface="Meiryo" charset="-128"/>
              </a:endParaRPr>
            </a:p>
          </p:txBody>
        </p:sp>
        <p:sp>
          <p:nvSpPr>
            <p:cNvPr id="78" name="Freeform 54"/>
            <p:cNvSpPr>
              <a:spLocks noEditPoints="1"/>
            </p:cNvSpPr>
            <p:nvPr/>
          </p:nvSpPr>
          <p:spPr bwMode="auto">
            <a:xfrm>
              <a:off x="1039282" y="2346061"/>
              <a:ext cx="560711" cy="484901"/>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chemeClr val="bg1"/>
            </a:solidFill>
            <a:ln w="9525">
              <a:noFill/>
              <a:round/>
              <a:headEnd/>
              <a:tailEnd/>
            </a:ln>
            <a:effectLst/>
          </p:spPr>
          <p:txBody>
            <a:bodyPr vert="horz" wrap="square" lIns="68570" tIns="34286" rIns="68570" bIns="34286" numCol="1" anchor="t" anchorCtr="0" compatLnSpc="1">
              <a:prstTxWarp prst="textNoShape">
                <a:avLst/>
              </a:prstTxWarp>
            </a:bodyPr>
            <a:lstStyle/>
            <a:p>
              <a:pPr defTabSz="685612"/>
              <a:r>
                <a:rPr lang="en-US" sz="1500">
                  <a:solidFill>
                    <a:srgbClr val="282828"/>
                  </a:solidFill>
                  <a:latin typeface="+mn-ea"/>
                  <a:ea typeface="+mn-ea"/>
                  <a:cs typeface="Meiryo" charset="-128"/>
                </a:rPr>
                <a:t> </a:t>
              </a:r>
              <a:endParaRPr lang="en-US" sz="1500" dirty="0">
                <a:solidFill>
                  <a:srgbClr val="282828"/>
                </a:solidFill>
                <a:latin typeface="+mn-ea"/>
                <a:ea typeface="+mn-ea"/>
                <a:cs typeface="Meiryo" charset="-128"/>
              </a:endParaRPr>
            </a:p>
          </p:txBody>
        </p:sp>
      </p:grpSp>
      <p:grpSp>
        <p:nvGrpSpPr>
          <p:cNvPr id="4" name="図形グループ 3"/>
          <p:cNvGrpSpPr/>
          <p:nvPr/>
        </p:nvGrpSpPr>
        <p:grpSpPr>
          <a:xfrm>
            <a:off x="1721713" y="2207189"/>
            <a:ext cx="2232155" cy="633647"/>
            <a:chOff x="4319565" y="2055756"/>
            <a:chExt cx="3458371" cy="1060397"/>
          </a:xfrm>
        </p:grpSpPr>
        <p:sp>
          <p:nvSpPr>
            <p:cNvPr id="62" name="Rectangle 50"/>
            <p:cNvSpPr/>
            <p:nvPr/>
          </p:nvSpPr>
          <p:spPr>
            <a:xfrm>
              <a:off x="4319565" y="2055756"/>
              <a:ext cx="3196955" cy="106039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spcBef>
                  <a:spcPts val="600"/>
                </a:spcBef>
              </a:pPr>
              <a:endParaRPr lang="en-US" sz="900" dirty="0">
                <a:solidFill>
                  <a:srgbClr val="FFFFFF"/>
                </a:solidFill>
                <a:latin typeface="+mn-ea"/>
                <a:cs typeface="Meiryo" charset="-128"/>
              </a:endParaRPr>
            </a:p>
          </p:txBody>
        </p:sp>
        <p:sp>
          <p:nvSpPr>
            <p:cNvPr id="65" name="Rectangle 8"/>
            <p:cNvSpPr/>
            <p:nvPr/>
          </p:nvSpPr>
          <p:spPr>
            <a:xfrm>
              <a:off x="5850687" y="2143159"/>
              <a:ext cx="1927249" cy="463496"/>
            </a:xfrm>
            <a:prstGeom prst="rect">
              <a:avLst/>
            </a:prstGeom>
          </p:spPr>
          <p:txBody>
            <a:bodyPr wrap="square" lIns="91406" tIns="45703" rIns="91406" bIns="45703" anchor="ctr">
              <a:spAutoFit/>
            </a:bodyPr>
            <a:lstStyle/>
            <a:p>
              <a:pPr defTabSz="685612"/>
              <a:r>
                <a:rPr lang="ja-JP" altLang="en-US" sz="1200" b="1" dirty="0">
                  <a:solidFill>
                    <a:srgbClr val="FFFFFF"/>
                  </a:solidFill>
                  <a:latin typeface="+mn-ea"/>
                  <a:ea typeface="+mn-ea"/>
                  <a:cs typeface="Meiryo" charset="-128"/>
                </a:rPr>
                <a:t>自動化</a:t>
              </a:r>
              <a:r>
                <a:rPr lang="en-US" sz="1200" b="1" dirty="0">
                  <a:solidFill>
                    <a:srgbClr val="FFFFFF"/>
                  </a:solidFill>
                  <a:latin typeface="+mn-ea"/>
                  <a:ea typeface="+mn-ea"/>
                  <a:cs typeface="Meiryo" charset="-128"/>
                </a:rPr>
                <a:t> </a:t>
              </a:r>
              <a:endParaRPr lang="en-US" sz="1200" b="1" dirty="0">
                <a:solidFill>
                  <a:srgbClr val="FFFFFF"/>
                </a:solidFill>
                <a:latin typeface="+mn-ea"/>
                <a:ea typeface="+mn-ea"/>
                <a:cs typeface="Meiryo" charset="-128"/>
              </a:endParaRPr>
            </a:p>
          </p:txBody>
        </p:sp>
        <p:grpSp>
          <p:nvGrpSpPr>
            <p:cNvPr id="79" name="Group 56"/>
            <p:cNvGrpSpPr/>
            <p:nvPr/>
          </p:nvGrpSpPr>
          <p:grpSpPr>
            <a:xfrm>
              <a:off x="4461151" y="2247426"/>
              <a:ext cx="687987" cy="617450"/>
              <a:chOff x="4884443" y="5130458"/>
              <a:chExt cx="620971" cy="715111"/>
            </a:xfrm>
            <a:solidFill>
              <a:schemeClr val="bg1"/>
            </a:solidFill>
            <a:effectLst/>
          </p:grpSpPr>
          <p:sp>
            <p:nvSpPr>
              <p:cNvPr id="83" name="Freeform 18"/>
              <p:cNvSpPr>
                <a:spLocks noEditPoints="1"/>
              </p:cNvSpPr>
              <p:nvPr/>
            </p:nvSpPr>
            <p:spPr bwMode="auto">
              <a:xfrm>
                <a:off x="4884443" y="5422519"/>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sp>
            <p:nvSpPr>
              <p:cNvPr id="84" name="Freeform 18"/>
              <p:cNvSpPr>
                <a:spLocks noEditPoints="1"/>
              </p:cNvSpPr>
              <p:nvPr/>
            </p:nvSpPr>
            <p:spPr bwMode="auto">
              <a:xfrm>
                <a:off x="5085582" y="5130458"/>
                <a:ext cx="419832" cy="409375"/>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sp>
            <p:nvSpPr>
              <p:cNvPr id="85" name="Freeform 18"/>
              <p:cNvSpPr>
                <a:spLocks noEditPoints="1"/>
              </p:cNvSpPr>
              <p:nvPr/>
            </p:nvSpPr>
            <p:spPr bwMode="auto">
              <a:xfrm rot="1904507">
                <a:off x="5147699" y="5573838"/>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grpSp>
        <p:sp>
          <p:nvSpPr>
            <p:cNvPr id="80" name="Rectangle 111"/>
            <p:cNvSpPr/>
            <p:nvPr/>
          </p:nvSpPr>
          <p:spPr>
            <a:xfrm>
              <a:off x="5050717" y="2691594"/>
              <a:ext cx="2554426" cy="366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spcBef>
                  <a:spcPts val="600"/>
                </a:spcBef>
              </a:pPr>
              <a:r>
                <a:rPr lang="en-US" sz="900" b="1" dirty="0">
                  <a:solidFill>
                    <a:srgbClr val="FFFFFF"/>
                  </a:solidFill>
                  <a:latin typeface="+mn-ea"/>
                  <a:cs typeface="Meiryo" charset="-128"/>
                </a:rPr>
                <a:t>APIC-EM</a:t>
              </a:r>
              <a:r>
                <a:rPr lang="en-US" sz="900" b="1" dirty="0">
                  <a:solidFill>
                    <a:srgbClr val="FFFFFF"/>
                  </a:solidFill>
                  <a:latin typeface="+mn-ea"/>
                  <a:cs typeface="Meiryo" charset="-128"/>
                </a:rPr>
                <a:t/>
              </a:r>
              <a:br>
                <a:rPr lang="en-US" sz="900" b="1" dirty="0">
                  <a:solidFill>
                    <a:srgbClr val="FFFFFF"/>
                  </a:solidFill>
                  <a:latin typeface="+mn-ea"/>
                  <a:cs typeface="Meiryo" charset="-128"/>
                </a:rPr>
              </a:br>
              <a:r>
                <a:rPr lang="en-US" sz="900" b="1" dirty="0">
                  <a:solidFill>
                    <a:srgbClr val="FFFFFF"/>
                  </a:solidFill>
                  <a:latin typeface="+mn-ea"/>
                  <a:cs typeface="Meiryo" charset="-128"/>
                </a:rPr>
                <a:t>(</a:t>
              </a:r>
              <a:r>
                <a:rPr lang="en-US" altLang="ja-JP" sz="900" b="1" dirty="0">
                  <a:solidFill>
                    <a:srgbClr val="FFFFFF"/>
                  </a:solidFill>
                  <a:latin typeface="+mn-ea"/>
                  <a:cs typeface="Meiryo" charset="-128"/>
                </a:rPr>
                <a:t>SDN</a:t>
              </a:r>
              <a:r>
                <a:rPr lang="ja-JP" altLang="en-US" sz="900" b="1" dirty="0">
                  <a:solidFill>
                    <a:srgbClr val="FFFFFF"/>
                  </a:solidFill>
                  <a:latin typeface="+mn-ea"/>
                  <a:cs typeface="Meiryo" charset="-128"/>
                </a:rPr>
                <a:t>コントローラ</a:t>
              </a:r>
              <a:r>
                <a:rPr lang="en-US" altLang="ja-JP" sz="900" b="1" dirty="0">
                  <a:solidFill>
                    <a:srgbClr val="FFFFFF"/>
                  </a:solidFill>
                  <a:latin typeface="+mn-ea"/>
                  <a:cs typeface="Meiryo" charset="-128"/>
                </a:rPr>
                <a:t>)</a:t>
              </a:r>
              <a:endParaRPr lang="en-US" sz="900" b="1" dirty="0">
                <a:solidFill>
                  <a:srgbClr val="FFFFFF"/>
                </a:solidFill>
                <a:latin typeface="+mn-ea"/>
                <a:cs typeface="Meiryo" charset="-128"/>
              </a:endParaRPr>
            </a:p>
          </p:txBody>
        </p:sp>
      </p:grpSp>
      <p:grpSp>
        <p:nvGrpSpPr>
          <p:cNvPr id="10" name="図形グループ 9"/>
          <p:cNvGrpSpPr/>
          <p:nvPr/>
        </p:nvGrpSpPr>
        <p:grpSpPr>
          <a:xfrm>
            <a:off x="6204481" y="1209836"/>
            <a:ext cx="2465489" cy="795299"/>
            <a:chOff x="7605142" y="2055758"/>
            <a:chExt cx="3287318" cy="1060398"/>
          </a:xfrm>
        </p:grpSpPr>
        <p:sp>
          <p:nvSpPr>
            <p:cNvPr id="63" name="Rectangle 55"/>
            <p:cNvSpPr/>
            <p:nvPr/>
          </p:nvSpPr>
          <p:spPr>
            <a:xfrm>
              <a:off x="7605142" y="2055758"/>
              <a:ext cx="3287318" cy="1060398"/>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endParaRPr lang="en-US" sz="825" dirty="0">
                <a:solidFill>
                  <a:srgbClr val="FFFFFF"/>
                </a:solidFill>
                <a:latin typeface="+mn-ea"/>
                <a:cs typeface="Meiryo" charset="-128"/>
              </a:endParaRPr>
            </a:p>
          </p:txBody>
        </p:sp>
        <p:sp>
          <p:nvSpPr>
            <p:cNvPr id="74" name="Rectangle 77"/>
            <p:cNvSpPr/>
            <p:nvPr/>
          </p:nvSpPr>
          <p:spPr>
            <a:xfrm>
              <a:off x="8888196" y="2145001"/>
              <a:ext cx="1328602" cy="400064"/>
            </a:xfrm>
            <a:prstGeom prst="rect">
              <a:avLst/>
            </a:prstGeom>
          </p:spPr>
          <p:txBody>
            <a:bodyPr wrap="square" lIns="91406" tIns="45703" rIns="91406" bIns="45703" anchor="ctr">
              <a:spAutoFit/>
            </a:bodyPr>
            <a:lstStyle/>
            <a:p>
              <a:pPr defTabSz="685612"/>
              <a:r>
                <a:rPr lang="ja-JP" altLang="en-US" sz="1350" b="1" dirty="0">
                  <a:solidFill>
                    <a:srgbClr val="FFFFFF"/>
                  </a:solidFill>
                  <a:latin typeface="+mn-ea"/>
                  <a:ea typeface="+mn-ea"/>
                  <a:cs typeface="Meiryo" charset="-128"/>
                </a:rPr>
                <a:t>分析</a:t>
              </a:r>
              <a:endParaRPr lang="en-US" sz="1350" b="1" dirty="0">
                <a:solidFill>
                  <a:srgbClr val="FFFFFF"/>
                </a:solidFill>
                <a:latin typeface="+mn-ea"/>
                <a:ea typeface="+mn-ea"/>
                <a:cs typeface="Meiryo" charset="-128"/>
              </a:endParaRPr>
            </a:p>
          </p:txBody>
        </p:sp>
        <p:grpSp>
          <p:nvGrpSpPr>
            <p:cNvPr id="77" name="Group 12"/>
            <p:cNvGrpSpPr/>
            <p:nvPr/>
          </p:nvGrpSpPr>
          <p:grpSpPr>
            <a:xfrm>
              <a:off x="7823999" y="2297161"/>
              <a:ext cx="623536" cy="519288"/>
              <a:chOff x="8522367" y="3569542"/>
              <a:chExt cx="287543" cy="266646"/>
            </a:xfrm>
          </p:grpSpPr>
          <p:sp>
            <p:nvSpPr>
              <p:cNvPr id="86" name="Oval 7"/>
              <p:cNvSpPr>
                <a:spLocks noChangeAspect="1"/>
              </p:cNvSpPr>
              <p:nvPr/>
            </p:nvSpPr>
            <p:spPr>
              <a:xfrm>
                <a:off x="8522367" y="3569542"/>
                <a:ext cx="287543" cy="266646"/>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862" tIns="60932" rIns="121862" bIns="60932" rtlCol="0" anchor="ctr"/>
              <a:lstStyle/>
              <a:p>
                <a:pPr algn="ctr" defTabSz="685612"/>
                <a:endParaRPr lang="en-US" sz="1500" dirty="0">
                  <a:solidFill>
                    <a:srgbClr val="FFFFFF"/>
                  </a:solidFill>
                  <a:latin typeface="+mn-ea"/>
                  <a:cs typeface="Meiryo" charset="-128"/>
                </a:endParaRPr>
              </a:p>
            </p:txBody>
          </p:sp>
          <p:sp>
            <p:nvSpPr>
              <p:cNvPr id="87" name="Oval 23"/>
              <p:cNvSpPr>
                <a:spLocks noChangeAspect="1"/>
              </p:cNvSpPr>
              <p:nvPr/>
            </p:nvSpPr>
            <p:spPr>
              <a:xfrm>
                <a:off x="8563962" y="3647042"/>
                <a:ext cx="159920" cy="117964"/>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121862" tIns="60932" rIns="121862" bIns="60932" rtlCol="0" anchor="ctr"/>
              <a:lstStyle/>
              <a:p>
                <a:pPr algn="ctr" defTabSz="685612"/>
                <a:endParaRPr lang="en-US" sz="1500" dirty="0">
                  <a:solidFill>
                    <a:srgbClr val="FFFFFF"/>
                  </a:solidFill>
                  <a:latin typeface="+mn-ea"/>
                  <a:cs typeface="Meiryo" charset="-128"/>
                </a:endParaRPr>
              </a:p>
            </p:txBody>
          </p:sp>
        </p:grpSp>
        <p:sp>
          <p:nvSpPr>
            <p:cNvPr id="81" name="Rectangle 112"/>
            <p:cNvSpPr/>
            <p:nvPr/>
          </p:nvSpPr>
          <p:spPr>
            <a:xfrm>
              <a:off x="8553873" y="2498733"/>
              <a:ext cx="2232248" cy="366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lnSpc>
                  <a:spcPts val="1679"/>
                </a:lnSpc>
              </a:pPr>
              <a:r>
                <a:rPr lang="ja-JP" altLang="en-US" sz="1050" b="1">
                  <a:solidFill>
                    <a:srgbClr val="FFFFFF"/>
                  </a:solidFill>
                  <a:latin typeface="+mn-ea"/>
                  <a:cs typeface="Meiryo" charset="-128"/>
                </a:rPr>
                <a:t>分析プラットフォーム</a:t>
              </a:r>
              <a:endParaRPr lang="en-US" sz="1050" b="1" dirty="0">
                <a:solidFill>
                  <a:srgbClr val="FFFFFF"/>
                </a:solidFill>
                <a:latin typeface="+mn-ea"/>
                <a:cs typeface="Meiryo" charset="-128"/>
              </a:endParaRPr>
            </a:p>
          </p:txBody>
        </p:sp>
        <p:sp>
          <p:nvSpPr>
            <p:cNvPr id="82" name="円/楕円 81"/>
            <p:cNvSpPr/>
            <p:nvPr/>
          </p:nvSpPr>
          <p:spPr>
            <a:xfrm>
              <a:off x="9995993" y="2145426"/>
              <a:ext cx="857314" cy="235891"/>
            </a:xfrm>
            <a:prstGeom prst="ellipse">
              <a:avLst/>
            </a:prstGeom>
            <a:solidFill>
              <a:srgbClr val="FFFF00"/>
            </a:solidFill>
            <a:ln w="6350" cap="rnd" cmpd="sng" algn="ctr">
              <a:noFill/>
              <a:prstDash val="solid"/>
              <a:round/>
              <a:headEnd type="none" w="med" len="med"/>
              <a:tailEnd type="stealth" w="lg" len="lg"/>
            </a:ln>
            <a:effectLst/>
          </p:spPr>
          <p:txBody>
            <a:bodyPr rtlCol="0" anchor="ctr"/>
            <a:lstStyle/>
            <a:p>
              <a:pPr algn="ctr"/>
              <a:r>
                <a:rPr kumimoji="1" lang="en-US" altLang="ja-JP" sz="788">
                  <a:solidFill>
                    <a:srgbClr val="FF0000"/>
                  </a:solidFill>
                  <a:latin typeface="+mn-ea"/>
                  <a:ea typeface="+mn-ea"/>
                  <a:cs typeface="Meiryo" charset="-128"/>
                </a:rPr>
                <a:t>NEW</a:t>
              </a:r>
              <a:endParaRPr kumimoji="1" lang="ja-JP" altLang="en-US" sz="788" dirty="0">
                <a:solidFill>
                  <a:srgbClr val="FF0000"/>
                </a:solidFill>
                <a:latin typeface="+mn-ea"/>
                <a:ea typeface="+mn-ea"/>
                <a:cs typeface="Meiryo" charset="-128"/>
              </a:endParaRPr>
            </a:p>
          </p:txBody>
        </p:sp>
      </p:grpSp>
      <p:grpSp>
        <p:nvGrpSpPr>
          <p:cNvPr id="102" name="図形グループ 101"/>
          <p:cNvGrpSpPr/>
          <p:nvPr/>
        </p:nvGrpSpPr>
        <p:grpSpPr>
          <a:xfrm>
            <a:off x="5357893" y="2195647"/>
            <a:ext cx="2232155" cy="633647"/>
            <a:chOff x="4319565" y="2055756"/>
            <a:chExt cx="3458371" cy="1060397"/>
          </a:xfrm>
        </p:grpSpPr>
        <p:sp>
          <p:nvSpPr>
            <p:cNvPr id="103" name="Rectangle 50"/>
            <p:cNvSpPr/>
            <p:nvPr/>
          </p:nvSpPr>
          <p:spPr>
            <a:xfrm>
              <a:off x="4319565" y="2055756"/>
              <a:ext cx="3196955" cy="1060397"/>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spcBef>
                  <a:spcPts val="600"/>
                </a:spcBef>
              </a:pPr>
              <a:endParaRPr lang="en-US" sz="900" dirty="0">
                <a:solidFill>
                  <a:srgbClr val="FFFFFF"/>
                </a:solidFill>
                <a:latin typeface="+mn-ea"/>
                <a:cs typeface="Meiryo" charset="-128"/>
              </a:endParaRPr>
            </a:p>
          </p:txBody>
        </p:sp>
        <p:sp>
          <p:nvSpPr>
            <p:cNvPr id="104" name="Rectangle 8"/>
            <p:cNvSpPr/>
            <p:nvPr/>
          </p:nvSpPr>
          <p:spPr>
            <a:xfrm>
              <a:off x="5850687" y="2143159"/>
              <a:ext cx="1927249" cy="463496"/>
            </a:xfrm>
            <a:prstGeom prst="rect">
              <a:avLst/>
            </a:prstGeom>
          </p:spPr>
          <p:txBody>
            <a:bodyPr wrap="square" lIns="91406" tIns="45703" rIns="91406" bIns="45703" anchor="ctr">
              <a:spAutoFit/>
            </a:bodyPr>
            <a:lstStyle/>
            <a:p>
              <a:pPr defTabSz="685612"/>
              <a:r>
                <a:rPr lang="ja-JP" altLang="en-US" sz="1200" b="1" dirty="0">
                  <a:solidFill>
                    <a:srgbClr val="FFFFFF"/>
                  </a:solidFill>
                  <a:latin typeface="+mn-ea"/>
                  <a:ea typeface="+mn-ea"/>
                  <a:cs typeface="Meiryo" charset="-128"/>
                </a:rPr>
                <a:t>自動化</a:t>
              </a:r>
              <a:r>
                <a:rPr lang="en-US" sz="1200" b="1" dirty="0">
                  <a:solidFill>
                    <a:srgbClr val="FFFFFF"/>
                  </a:solidFill>
                  <a:latin typeface="+mn-ea"/>
                  <a:ea typeface="+mn-ea"/>
                  <a:cs typeface="Meiryo" charset="-128"/>
                </a:rPr>
                <a:t> </a:t>
              </a:r>
              <a:endParaRPr lang="en-US" sz="1200" b="1" dirty="0">
                <a:solidFill>
                  <a:srgbClr val="FFFFFF"/>
                </a:solidFill>
                <a:latin typeface="+mn-ea"/>
                <a:ea typeface="+mn-ea"/>
                <a:cs typeface="Meiryo" charset="-128"/>
              </a:endParaRPr>
            </a:p>
          </p:txBody>
        </p:sp>
        <p:grpSp>
          <p:nvGrpSpPr>
            <p:cNvPr id="105" name="Group 56"/>
            <p:cNvGrpSpPr/>
            <p:nvPr/>
          </p:nvGrpSpPr>
          <p:grpSpPr>
            <a:xfrm>
              <a:off x="4461151" y="2247426"/>
              <a:ext cx="687987" cy="617450"/>
              <a:chOff x="4884443" y="5130458"/>
              <a:chExt cx="620971" cy="715111"/>
            </a:xfrm>
            <a:solidFill>
              <a:schemeClr val="bg1"/>
            </a:solidFill>
            <a:effectLst/>
          </p:grpSpPr>
          <p:sp>
            <p:nvSpPr>
              <p:cNvPr id="107" name="Freeform 18"/>
              <p:cNvSpPr>
                <a:spLocks noEditPoints="1"/>
              </p:cNvSpPr>
              <p:nvPr/>
            </p:nvSpPr>
            <p:spPr bwMode="auto">
              <a:xfrm>
                <a:off x="4884443" y="5422519"/>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sp>
            <p:nvSpPr>
              <p:cNvPr id="108" name="Freeform 18"/>
              <p:cNvSpPr>
                <a:spLocks noEditPoints="1"/>
              </p:cNvSpPr>
              <p:nvPr/>
            </p:nvSpPr>
            <p:spPr bwMode="auto">
              <a:xfrm>
                <a:off x="5085582" y="5130458"/>
                <a:ext cx="419832" cy="409375"/>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sp>
            <p:nvSpPr>
              <p:cNvPr id="109" name="Freeform 18"/>
              <p:cNvSpPr>
                <a:spLocks noEditPoints="1"/>
              </p:cNvSpPr>
              <p:nvPr/>
            </p:nvSpPr>
            <p:spPr bwMode="auto">
              <a:xfrm rot="1904507">
                <a:off x="5147699" y="5573838"/>
                <a:ext cx="278672" cy="271731"/>
              </a:xfrm>
              <a:custGeom>
                <a:avLst/>
                <a:gdLst>
                  <a:gd name="T0" fmla="*/ 2359 w 2810"/>
                  <a:gd name="T1" fmla="*/ 1225 h 2740"/>
                  <a:gd name="T2" fmla="*/ 2331 w 2810"/>
                  <a:gd name="T3" fmla="*/ 1104 h 2740"/>
                  <a:gd name="T4" fmla="*/ 1899 w 2810"/>
                  <a:gd name="T5" fmla="*/ 565 h 2740"/>
                  <a:gd name="T6" fmla="*/ 1829 w 2810"/>
                  <a:gd name="T7" fmla="*/ 527 h 2740"/>
                  <a:gd name="T8" fmla="*/ 1596 w 2810"/>
                  <a:gd name="T9" fmla="*/ 0 h 2740"/>
                  <a:gd name="T10" fmla="*/ 1062 w 2810"/>
                  <a:gd name="T11" fmla="*/ 495 h 2740"/>
                  <a:gd name="T12" fmla="*/ 953 w 2810"/>
                  <a:gd name="T13" fmla="*/ 544 h 2740"/>
                  <a:gd name="T14" fmla="*/ 196 w 2810"/>
                  <a:gd name="T15" fmla="*/ 672 h 2740"/>
                  <a:gd name="T16" fmla="*/ 475 w 2810"/>
                  <a:gd name="T17" fmla="*/ 1141 h 2740"/>
                  <a:gd name="T18" fmla="*/ 451 w 2810"/>
                  <a:gd name="T19" fmla="*/ 1257 h 2740"/>
                  <a:gd name="T20" fmla="*/ 602 w 2810"/>
                  <a:gd name="T21" fmla="*/ 1933 h 2740"/>
                  <a:gd name="T22" fmla="*/ 649 w 2810"/>
                  <a:gd name="T23" fmla="*/ 1998 h 2740"/>
                  <a:gd name="T24" fmla="*/ 627 w 2810"/>
                  <a:gd name="T25" fmla="*/ 2575 h 2740"/>
                  <a:gd name="T26" fmla="*/ 1322 w 2810"/>
                  <a:gd name="T27" fmla="*/ 2361 h 2740"/>
                  <a:gd name="T28" fmla="*/ 1408 w 2810"/>
                  <a:gd name="T29" fmla="*/ 2366 h 2740"/>
                  <a:gd name="T30" fmla="*/ 1841 w 2810"/>
                  <a:gd name="T31" fmla="*/ 2740 h 2740"/>
                  <a:gd name="T32" fmla="*/ 2108 w 2810"/>
                  <a:gd name="T33" fmla="*/ 2065 h 2740"/>
                  <a:gd name="T34" fmla="*/ 2188 w 2810"/>
                  <a:gd name="T35" fmla="*/ 1971 h 2740"/>
                  <a:gd name="T36" fmla="*/ 2810 w 2810"/>
                  <a:gd name="T37" fmla="*/ 1527 h 2740"/>
                  <a:gd name="T38" fmla="*/ 1408 w 2810"/>
                  <a:gd name="T39" fmla="*/ 2042 h 2740"/>
                  <a:gd name="T40" fmla="*/ 1309 w 2810"/>
                  <a:gd name="T41" fmla="*/ 2036 h 2740"/>
                  <a:gd name="T42" fmla="*/ 1215 w 2810"/>
                  <a:gd name="T43" fmla="*/ 2014 h 2740"/>
                  <a:gd name="T44" fmla="*/ 1128 w 2810"/>
                  <a:gd name="T45" fmla="*/ 1979 h 2740"/>
                  <a:gd name="T46" fmla="*/ 1047 w 2810"/>
                  <a:gd name="T47" fmla="*/ 1932 h 2740"/>
                  <a:gd name="T48" fmla="*/ 974 w 2810"/>
                  <a:gd name="T49" fmla="*/ 1876 h 2740"/>
                  <a:gd name="T50" fmla="*/ 909 w 2810"/>
                  <a:gd name="T51" fmla="*/ 1808 h 2740"/>
                  <a:gd name="T52" fmla="*/ 856 w 2810"/>
                  <a:gd name="T53" fmla="*/ 1732 h 2740"/>
                  <a:gd name="T54" fmla="*/ 814 w 2810"/>
                  <a:gd name="T55" fmla="*/ 1649 h 2740"/>
                  <a:gd name="T56" fmla="*/ 783 w 2810"/>
                  <a:gd name="T57" fmla="*/ 1559 h 2740"/>
                  <a:gd name="T58" fmla="*/ 766 w 2810"/>
                  <a:gd name="T59" fmla="*/ 1464 h 2740"/>
                  <a:gd name="T60" fmla="*/ 762 w 2810"/>
                  <a:gd name="T61" fmla="*/ 1398 h 2740"/>
                  <a:gd name="T62" fmla="*/ 770 w 2810"/>
                  <a:gd name="T63" fmla="*/ 1300 h 2740"/>
                  <a:gd name="T64" fmla="*/ 792 w 2810"/>
                  <a:gd name="T65" fmla="*/ 1206 h 2740"/>
                  <a:gd name="T66" fmla="*/ 826 w 2810"/>
                  <a:gd name="T67" fmla="*/ 1118 h 2740"/>
                  <a:gd name="T68" fmla="*/ 872 w 2810"/>
                  <a:gd name="T69" fmla="*/ 1037 h 2740"/>
                  <a:gd name="T70" fmla="*/ 930 w 2810"/>
                  <a:gd name="T71" fmla="*/ 963 h 2740"/>
                  <a:gd name="T72" fmla="*/ 998 w 2810"/>
                  <a:gd name="T73" fmla="*/ 900 h 2740"/>
                  <a:gd name="T74" fmla="*/ 1073 w 2810"/>
                  <a:gd name="T75" fmla="*/ 846 h 2740"/>
                  <a:gd name="T76" fmla="*/ 1157 w 2810"/>
                  <a:gd name="T77" fmla="*/ 803 h 2740"/>
                  <a:gd name="T78" fmla="*/ 1246 w 2810"/>
                  <a:gd name="T79" fmla="*/ 773 h 2740"/>
                  <a:gd name="T80" fmla="*/ 1342 w 2810"/>
                  <a:gd name="T81" fmla="*/ 755 h 2740"/>
                  <a:gd name="T82" fmla="*/ 1408 w 2810"/>
                  <a:gd name="T83" fmla="*/ 752 h 2740"/>
                  <a:gd name="T84" fmla="*/ 1506 w 2810"/>
                  <a:gd name="T85" fmla="*/ 760 h 2740"/>
                  <a:gd name="T86" fmla="*/ 1600 w 2810"/>
                  <a:gd name="T87" fmla="*/ 782 h 2740"/>
                  <a:gd name="T88" fmla="*/ 1688 w 2810"/>
                  <a:gd name="T89" fmla="*/ 816 h 2740"/>
                  <a:gd name="T90" fmla="*/ 1769 w 2810"/>
                  <a:gd name="T91" fmla="*/ 863 h 2740"/>
                  <a:gd name="T92" fmla="*/ 1842 w 2810"/>
                  <a:gd name="T93" fmla="*/ 920 h 2740"/>
                  <a:gd name="T94" fmla="*/ 1906 w 2810"/>
                  <a:gd name="T95" fmla="*/ 987 h 2740"/>
                  <a:gd name="T96" fmla="*/ 1959 w 2810"/>
                  <a:gd name="T97" fmla="*/ 1064 h 2740"/>
                  <a:gd name="T98" fmla="*/ 2003 w 2810"/>
                  <a:gd name="T99" fmla="*/ 1146 h 2740"/>
                  <a:gd name="T100" fmla="*/ 2033 w 2810"/>
                  <a:gd name="T101" fmla="*/ 1237 h 2740"/>
                  <a:gd name="T102" fmla="*/ 2050 w 2810"/>
                  <a:gd name="T103" fmla="*/ 1331 h 2740"/>
                  <a:gd name="T104" fmla="*/ 2053 w 2810"/>
                  <a:gd name="T105" fmla="*/ 1398 h 2740"/>
                  <a:gd name="T106" fmla="*/ 2045 w 2810"/>
                  <a:gd name="T107" fmla="*/ 1496 h 2740"/>
                  <a:gd name="T108" fmla="*/ 2025 w 2810"/>
                  <a:gd name="T109" fmla="*/ 1589 h 2740"/>
                  <a:gd name="T110" fmla="*/ 1990 w 2810"/>
                  <a:gd name="T111" fmla="*/ 1678 h 2740"/>
                  <a:gd name="T112" fmla="*/ 1943 w 2810"/>
                  <a:gd name="T113" fmla="*/ 1758 h 2740"/>
                  <a:gd name="T114" fmla="*/ 1885 w 2810"/>
                  <a:gd name="T115" fmla="*/ 1831 h 2740"/>
                  <a:gd name="T116" fmla="*/ 1819 w 2810"/>
                  <a:gd name="T117" fmla="*/ 1895 h 2740"/>
                  <a:gd name="T118" fmla="*/ 1743 w 2810"/>
                  <a:gd name="T119" fmla="*/ 1950 h 2740"/>
                  <a:gd name="T120" fmla="*/ 1659 w 2810"/>
                  <a:gd name="T121" fmla="*/ 1992 h 2740"/>
                  <a:gd name="T122" fmla="*/ 1569 w 2810"/>
                  <a:gd name="T123" fmla="*/ 2023 h 2740"/>
                  <a:gd name="T124" fmla="*/ 1474 w 2810"/>
                  <a:gd name="T125" fmla="*/ 2039 h 2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0" h="2740">
                    <a:moveTo>
                      <a:pt x="2366" y="1265"/>
                    </a:moveTo>
                    <a:lnTo>
                      <a:pt x="2366" y="1265"/>
                    </a:lnTo>
                    <a:lnTo>
                      <a:pt x="2359" y="1225"/>
                    </a:lnTo>
                    <a:lnTo>
                      <a:pt x="2351" y="1183"/>
                    </a:lnTo>
                    <a:lnTo>
                      <a:pt x="2342" y="1144"/>
                    </a:lnTo>
                    <a:lnTo>
                      <a:pt x="2331" y="1104"/>
                    </a:lnTo>
                    <a:lnTo>
                      <a:pt x="2617" y="675"/>
                    </a:lnTo>
                    <a:lnTo>
                      <a:pt x="2383" y="381"/>
                    </a:lnTo>
                    <a:lnTo>
                      <a:pt x="1899" y="565"/>
                    </a:lnTo>
                    <a:lnTo>
                      <a:pt x="1899" y="565"/>
                    </a:lnTo>
                    <a:lnTo>
                      <a:pt x="1865" y="545"/>
                    </a:lnTo>
                    <a:lnTo>
                      <a:pt x="1829" y="527"/>
                    </a:lnTo>
                    <a:lnTo>
                      <a:pt x="1792" y="511"/>
                    </a:lnTo>
                    <a:lnTo>
                      <a:pt x="1754" y="495"/>
                    </a:lnTo>
                    <a:lnTo>
                      <a:pt x="1596" y="0"/>
                    </a:lnTo>
                    <a:lnTo>
                      <a:pt x="1220" y="0"/>
                    </a:lnTo>
                    <a:lnTo>
                      <a:pt x="1062" y="495"/>
                    </a:lnTo>
                    <a:lnTo>
                      <a:pt x="1062" y="495"/>
                    </a:lnTo>
                    <a:lnTo>
                      <a:pt x="1025" y="509"/>
                    </a:lnTo>
                    <a:lnTo>
                      <a:pt x="989" y="527"/>
                    </a:lnTo>
                    <a:lnTo>
                      <a:pt x="953" y="544"/>
                    </a:lnTo>
                    <a:lnTo>
                      <a:pt x="918" y="564"/>
                    </a:lnTo>
                    <a:lnTo>
                      <a:pt x="431" y="378"/>
                    </a:lnTo>
                    <a:lnTo>
                      <a:pt x="196" y="672"/>
                    </a:lnTo>
                    <a:lnTo>
                      <a:pt x="486" y="1104"/>
                    </a:lnTo>
                    <a:lnTo>
                      <a:pt x="486" y="1104"/>
                    </a:lnTo>
                    <a:lnTo>
                      <a:pt x="475" y="1141"/>
                    </a:lnTo>
                    <a:lnTo>
                      <a:pt x="465" y="1179"/>
                    </a:lnTo>
                    <a:lnTo>
                      <a:pt x="457" y="1218"/>
                    </a:lnTo>
                    <a:lnTo>
                      <a:pt x="451" y="1257"/>
                    </a:lnTo>
                    <a:lnTo>
                      <a:pt x="0" y="1523"/>
                    </a:lnTo>
                    <a:lnTo>
                      <a:pt x="84" y="1890"/>
                    </a:lnTo>
                    <a:lnTo>
                      <a:pt x="602" y="1933"/>
                    </a:lnTo>
                    <a:lnTo>
                      <a:pt x="602" y="1933"/>
                    </a:lnTo>
                    <a:lnTo>
                      <a:pt x="625" y="1966"/>
                    </a:lnTo>
                    <a:lnTo>
                      <a:pt x="649" y="1998"/>
                    </a:lnTo>
                    <a:lnTo>
                      <a:pt x="674" y="2028"/>
                    </a:lnTo>
                    <a:lnTo>
                      <a:pt x="701" y="2057"/>
                    </a:lnTo>
                    <a:lnTo>
                      <a:pt x="627" y="2575"/>
                    </a:lnTo>
                    <a:lnTo>
                      <a:pt x="967" y="2738"/>
                    </a:lnTo>
                    <a:lnTo>
                      <a:pt x="1322" y="2361"/>
                    </a:lnTo>
                    <a:lnTo>
                      <a:pt x="1322" y="2361"/>
                    </a:lnTo>
                    <a:lnTo>
                      <a:pt x="1365" y="2364"/>
                    </a:lnTo>
                    <a:lnTo>
                      <a:pt x="1408" y="2366"/>
                    </a:lnTo>
                    <a:lnTo>
                      <a:pt x="1408" y="2366"/>
                    </a:lnTo>
                    <a:lnTo>
                      <a:pt x="1446" y="2364"/>
                    </a:lnTo>
                    <a:lnTo>
                      <a:pt x="1483" y="2362"/>
                    </a:lnTo>
                    <a:lnTo>
                      <a:pt x="1841" y="2740"/>
                    </a:lnTo>
                    <a:lnTo>
                      <a:pt x="2180" y="2577"/>
                    </a:lnTo>
                    <a:lnTo>
                      <a:pt x="2108" y="2065"/>
                    </a:lnTo>
                    <a:lnTo>
                      <a:pt x="2108" y="2065"/>
                    </a:lnTo>
                    <a:lnTo>
                      <a:pt x="2136" y="2035"/>
                    </a:lnTo>
                    <a:lnTo>
                      <a:pt x="2162" y="2003"/>
                    </a:lnTo>
                    <a:lnTo>
                      <a:pt x="2188" y="1971"/>
                    </a:lnTo>
                    <a:lnTo>
                      <a:pt x="2211" y="1938"/>
                    </a:lnTo>
                    <a:lnTo>
                      <a:pt x="2726" y="1894"/>
                    </a:lnTo>
                    <a:lnTo>
                      <a:pt x="2810" y="1527"/>
                    </a:lnTo>
                    <a:lnTo>
                      <a:pt x="2366" y="1265"/>
                    </a:lnTo>
                    <a:close/>
                    <a:moveTo>
                      <a:pt x="1408" y="2042"/>
                    </a:moveTo>
                    <a:lnTo>
                      <a:pt x="1408" y="2042"/>
                    </a:lnTo>
                    <a:lnTo>
                      <a:pt x="1375" y="2042"/>
                    </a:lnTo>
                    <a:lnTo>
                      <a:pt x="1342" y="2039"/>
                    </a:lnTo>
                    <a:lnTo>
                      <a:pt x="1309" y="2036"/>
                    </a:lnTo>
                    <a:lnTo>
                      <a:pt x="1278" y="2029"/>
                    </a:lnTo>
                    <a:lnTo>
                      <a:pt x="1246" y="2023"/>
                    </a:lnTo>
                    <a:lnTo>
                      <a:pt x="1215" y="2014"/>
                    </a:lnTo>
                    <a:lnTo>
                      <a:pt x="1186" y="2004"/>
                    </a:lnTo>
                    <a:lnTo>
                      <a:pt x="1157" y="1992"/>
                    </a:lnTo>
                    <a:lnTo>
                      <a:pt x="1128" y="1979"/>
                    </a:lnTo>
                    <a:lnTo>
                      <a:pt x="1100" y="1965"/>
                    </a:lnTo>
                    <a:lnTo>
                      <a:pt x="1073" y="1950"/>
                    </a:lnTo>
                    <a:lnTo>
                      <a:pt x="1047" y="1932"/>
                    </a:lnTo>
                    <a:lnTo>
                      <a:pt x="1022" y="1915"/>
                    </a:lnTo>
                    <a:lnTo>
                      <a:pt x="998" y="1895"/>
                    </a:lnTo>
                    <a:lnTo>
                      <a:pt x="974" y="1876"/>
                    </a:lnTo>
                    <a:lnTo>
                      <a:pt x="951" y="1854"/>
                    </a:lnTo>
                    <a:lnTo>
                      <a:pt x="930" y="1831"/>
                    </a:lnTo>
                    <a:lnTo>
                      <a:pt x="909" y="1808"/>
                    </a:lnTo>
                    <a:lnTo>
                      <a:pt x="891" y="1783"/>
                    </a:lnTo>
                    <a:lnTo>
                      <a:pt x="872" y="1758"/>
                    </a:lnTo>
                    <a:lnTo>
                      <a:pt x="856" y="1732"/>
                    </a:lnTo>
                    <a:lnTo>
                      <a:pt x="840" y="1705"/>
                    </a:lnTo>
                    <a:lnTo>
                      <a:pt x="826" y="1678"/>
                    </a:lnTo>
                    <a:lnTo>
                      <a:pt x="814" y="1649"/>
                    </a:lnTo>
                    <a:lnTo>
                      <a:pt x="802" y="1620"/>
                    </a:lnTo>
                    <a:lnTo>
                      <a:pt x="792" y="1589"/>
                    </a:lnTo>
                    <a:lnTo>
                      <a:pt x="783" y="1559"/>
                    </a:lnTo>
                    <a:lnTo>
                      <a:pt x="775" y="1527"/>
                    </a:lnTo>
                    <a:lnTo>
                      <a:pt x="770" y="1496"/>
                    </a:lnTo>
                    <a:lnTo>
                      <a:pt x="766" y="1464"/>
                    </a:lnTo>
                    <a:lnTo>
                      <a:pt x="763" y="1430"/>
                    </a:lnTo>
                    <a:lnTo>
                      <a:pt x="762" y="1398"/>
                    </a:lnTo>
                    <a:lnTo>
                      <a:pt x="762" y="1398"/>
                    </a:lnTo>
                    <a:lnTo>
                      <a:pt x="763" y="1364"/>
                    </a:lnTo>
                    <a:lnTo>
                      <a:pt x="766" y="1331"/>
                    </a:lnTo>
                    <a:lnTo>
                      <a:pt x="770" y="1300"/>
                    </a:lnTo>
                    <a:lnTo>
                      <a:pt x="775" y="1268"/>
                    </a:lnTo>
                    <a:lnTo>
                      <a:pt x="783" y="1237"/>
                    </a:lnTo>
                    <a:lnTo>
                      <a:pt x="792" y="1206"/>
                    </a:lnTo>
                    <a:lnTo>
                      <a:pt x="802" y="1176"/>
                    </a:lnTo>
                    <a:lnTo>
                      <a:pt x="814" y="1146"/>
                    </a:lnTo>
                    <a:lnTo>
                      <a:pt x="826" y="1118"/>
                    </a:lnTo>
                    <a:lnTo>
                      <a:pt x="840" y="1090"/>
                    </a:lnTo>
                    <a:lnTo>
                      <a:pt x="856" y="1064"/>
                    </a:lnTo>
                    <a:lnTo>
                      <a:pt x="872" y="1037"/>
                    </a:lnTo>
                    <a:lnTo>
                      <a:pt x="891" y="1011"/>
                    </a:lnTo>
                    <a:lnTo>
                      <a:pt x="909" y="987"/>
                    </a:lnTo>
                    <a:lnTo>
                      <a:pt x="930" y="963"/>
                    </a:lnTo>
                    <a:lnTo>
                      <a:pt x="951" y="942"/>
                    </a:lnTo>
                    <a:lnTo>
                      <a:pt x="974" y="920"/>
                    </a:lnTo>
                    <a:lnTo>
                      <a:pt x="998" y="900"/>
                    </a:lnTo>
                    <a:lnTo>
                      <a:pt x="1022" y="881"/>
                    </a:lnTo>
                    <a:lnTo>
                      <a:pt x="1047" y="863"/>
                    </a:lnTo>
                    <a:lnTo>
                      <a:pt x="1073" y="846"/>
                    </a:lnTo>
                    <a:lnTo>
                      <a:pt x="1100" y="831"/>
                    </a:lnTo>
                    <a:lnTo>
                      <a:pt x="1128" y="816"/>
                    </a:lnTo>
                    <a:lnTo>
                      <a:pt x="1157" y="803"/>
                    </a:lnTo>
                    <a:lnTo>
                      <a:pt x="1186" y="791"/>
                    </a:lnTo>
                    <a:lnTo>
                      <a:pt x="1215" y="782"/>
                    </a:lnTo>
                    <a:lnTo>
                      <a:pt x="1246" y="773"/>
                    </a:lnTo>
                    <a:lnTo>
                      <a:pt x="1278" y="765"/>
                    </a:lnTo>
                    <a:lnTo>
                      <a:pt x="1309" y="760"/>
                    </a:lnTo>
                    <a:lnTo>
                      <a:pt x="1342" y="755"/>
                    </a:lnTo>
                    <a:lnTo>
                      <a:pt x="1375" y="753"/>
                    </a:lnTo>
                    <a:lnTo>
                      <a:pt x="1408" y="752"/>
                    </a:lnTo>
                    <a:lnTo>
                      <a:pt x="1408" y="752"/>
                    </a:lnTo>
                    <a:lnTo>
                      <a:pt x="1441" y="753"/>
                    </a:lnTo>
                    <a:lnTo>
                      <a:pt x="1474" y="755"/>
                    </a:lnTo>
                    <a:lnTo>
                      <a:pt x="1506" y="760"/>
                    </a:lnTo>
                    <a:lnTo>
                      <a:pt x="1538" y="765"/>
                    </a:lnTo>
                    <a:lnTo>
                      <a:pt x="1569" y="773"/>
                    </a:lnTo>
                    <a:lnTo>
                      <a:pt x="1600" y="782"/>
                    </a:lnTo>
                    <a:lnTo>
                      <a:pt x="1629" y="791"/>
                    </a:lnTo>
                    <a:lnTo>
                      <a:pt x="1659" y="803"/>
                    </a:lnTo>
                    <a:lnTo>
                      <a:pt x="1688" y="816"/>
                    </a:lnTo>
                    <a:lnTo>
                      <a:pt x="1715" y="831"/>
                    </a:lnTo>
                    <a:lnTo>
                      <a:pt x="1743" y="846"/>
                    </a:lnTo>
                    <a:lnTo>
                      <a:pt x="1769" y="863"/>
                    </a:lnTo>
                    <a:lnTo>
                      <a:pt x="1794" y="881"/>
                    </a:lnTo>
                    <a:lnTo>
                      <a:pt x="1819" y="900"/>
                    </a:lnTo>
                    <a:lnTo>
                      <a:pt x="1842" y="920"/>
                    </a:lnTo>
                    <a:lnTo>
                      <a:pt x="1865" y="942"/>
                    </a:lnTo>
                    <a:lnTo>
                      <a:pt x="1885" y="963"/>
                    </a:lnTo>
                    <a:lnTo>
                      <a:pt x="1906" y="987"/>
                    </a:lnTo>
                    <a:lnTo>
                      <a:pt x="1925" y="1011"/>
                    </a:lnTo>
                    <a:lnTo>
                      <a:pt x="1943" y="1037"/>
                    </a:lnTo>
                    <a:lnTo>
                      <a:pt x="1959" y="1064"/>
                    </a:lnTo>
                    <a:lnTo>
                      <a:pt x="1976" y="1090"/>
                    </a:lnTo>
                    <a:lnTo>
                      <a:pt x="1990" y="1118"/>
                    </a:lnTo>
                    <a:lnTo>
                      <a:pt x="2003" y="1146"/>
                    </a:lnTo>
                    <a:lnTo>
                      <a:pt x="2014" y="1176"/>
                    </a:lnTo>
                    <a:lnTo>
                      <a:pt x="2025" y="1206"/>
                    </a:lnTo>
                    <a:lnTo>
                      <a:pt x="2033" y="1237"/>
                    </a:lnTo>
                    <a:lnTo>
                      <a:pt x="2040" y="1268"/>
                    </a:lnTo>
                    <a:lnTo>
                      <a:pt x="2045" y="1300"/>
                    </a:lnTo>
                    <a:lnTo>
                      <a:pt x="2050" y="1331"/>
                    </a:lnTo>
                    <a:lnTo>
                      <a:pt x="2052" y="1364"/>
                    </a:lnTo>
                    <a:lnTo>
                      <a:pt x="2053" y="1398"/>
                    </a:lnTo>
                    <a:lnTo>
                      <a:pt x="2053" y="1398"/>
                    </a:lnTo>
                    <a:lnTo>
                      <a:pt x="2052" y="1430"/>
                    </a:lnTo>
                    <a:lnTo>
                      <a:pt x="2050" y="1464"/>
                    </a:lnTo>
                    <a:lnTo>
                      <a:pt x="2045" y="1496"/>
                    </a:lnTo>
                    <a:lnTo>
                      <a:pt x="2040" y="1527"/>
                    </a:lnTo>
                    <a:lnTo>
                      <a:pt x="2033" y="1559"/>
                    </a:lnTo>
                    <a:lnTo>
                      <a:pt x="2025" y="1589"/>
                    </a:lnTo>
                    <a:lnTo>
                      <a:pt x="2014" y="1620"/>
                    </a:lnTo>
                    <a:lnTo>
                      <a:pt x="2003" y="1649"/>
                    </a:lnTo>
                    <a:lnTo>
                      <a:pt x="1990" y="1678"/>
                    </a:lnTo>
                    <a:lnTo>
                      <a:pt x="1976" y="1705"/>
                    </a:lnTo>
                    <a:lnTo>
                      <a:pt x="1959" y="1732"/>
                    </a:lnTo>
                    <a:lnTo>
                      <a:pt x="1943" y="1758"/>
                    </a:lnTo>
                    <a:lnTo>
                      <a:pt x="1925" y="1783"/>
                    </a:lnTo>
                    <a:lnTo>
                      <a:pt x="1906" y="1808"/>
                    </a:lnTo>
                    <a:lnTo>
                      <a:pt x="1885" y="1831"/>
                    </a:lnTo>
                    <a:lnTo>
                      <a:pt x="1865" y="1854"/>
                    </a:lnTo>
                    <a:lnTo>
                      <a:pt x="1842" y="1876"/>
                    </a:lnTo>
                    <a:lnTo>
                      <a:pt x="1819" y="1895"/>
                    </a:lnTo>
                    <a:lnTo>
                      <a:pt x="1794" y="1915"/>
                    </a:lnTo>
                    <a:lnTo>
                      <a:pt x="1769" y="1932"/>
                    </a:lnTo>
                    <a:lnTo>
                      <a:pt x="1743" y="1950"/>
                    </a:lnTo>
                    <a:lnTo>
                      <a:pt x="1715" y="1965"/>
                    </a:lnTo>
                    <a:lnTo>
                      <a:pt x="1688" y="1979"/>
                    </a:lnTo>
                    <a:lnTo>
                      <a:pt x="1659" y="1992"/>
                    </a:lnTo>
                    <a:lnTo>
                      <a:pt x="1629" y="2004"/>
                    </a:lnTo>
                    <a:lnTo>
                      <a:pt x="1600" y="2014"/>
                    </a:lnTo>
                    <a:lnTo>
                      <a:pt x="1569" y="2023"/>
                    </a:lnTo>
                    <a:lnTo>
                      <a:pt x="1538" y="2029"/>
                    </a:lnTo>
                    <a:lnTo>
                      <a:pt x="1506" y="2036"/>
                    </a:lnTo>
                    <a:lnTo>
                      <a:pt x="1474" y="2039"/>
                    </a:lnTo>
                    <a:lnTo>
                      <a:pt x="1441" y="2042"/>
                    </a:lnTo>
                    <a:lnTo>
                      <a:pt x="1408" y="2042"/>
                    </a:lnTo>
                    <a:close/>
                  </a:path>
                </a:pathLst>
              </a:custGeom>
              <a:grpFill/>
              <a:ln>
                <a:noFill/>
              </a:ln>
            </p:spPr>
            <p:txBody>
              <a:bodyPr vert="horz" wrap="square" lIns="121889" tIns="60944" rIns="121889" bIns="60944" numCol="1" anchor="t" anchorCtr="0" compatLnSpc="1">
                <a:prstTxWarp prst="textNoShape">
                  <a:avLst/>
                </a:prstTxWarp>
              </a:bodyPr>
              <a:lstStyle/>
              <a:p>
                <a:pPr defTabSz="685612"/>
                <a:endParaRPr lang="en-US" sz="1350">
                  <a:solidFill>
                    <a:srgbClr val="282828"/>
                  </a:solidFill>
                  <a:latin typeface="+mn-ea"/>
                  <a:ea typeface="+mn-ea"/>
                  <a:cs typeface="Meiryo" charset="-128"/>
                </a:endParaRPr>
              </a:p>
            </p:txBody>
          </p:sp>
        </p:grpSp>
        <p:sp>
          <p:nvSpPr>
            <p:cNvPr id="106" name="Rectangle 111"/>
            <p:cNvSpPr/>
            <p:nvPr/>
          </p:nvSpPr>
          <p:spPr>
            <a:xfrm>
              <a:off x="5050717" y="2691594"/>
              <a:ext cx="2554426" cy="366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spcBef>
                  <a:spcPts val="600"/>
                </a:spcBef>
              </a:pPr>
              <a:r>
                <a:rPr lang="en-US" altLang="ja-JP" sz="900" b="1" dirty="0">
                  <a:solidFill>
                    <a:srgbClr val="FFFFFF"/>
                  </a:solidFill>
                  <a:latin typeface="+mn-ea"/>
                  <a:cs typeface="Meiryo" charset="-128"/>
                </a:rPr>
                <a:t>Meraki Cloud</a:t>
              </a:r>
              <a:r>
                <a:rPr lang="en-US" sz="900" b="1" dirty="0">
                  <a:solidFill>
                    <a:srgbClr val="FFFFFF"/>
                  </a:solidFill>
                  <a:latin typeface="+mn-ea"/>
                  <a:cs typeface="Meiryo" charset="-128"/>
                </a:rPr>
                <a:t/>
              </a:r>
              <a:br>
                <a:rPr lang="en-US" sz="900" b="1" dirty="0">
                  <a:solidFill>
                    <a:srgbClr val="FFFFFF"/>
                  </a:solidFill>
                  <a:latin typeface="+mn-ea"/>
                  <a:cs typeface="Meiryo" charset="-128"/>
                </a:rPr>
              </a:br>
              <a:r>
                <a:rPr lang="en-US" sz="900" b="1" dirty="0">
                  <a:solidFill>
                    <a:srgbClr val="FFFFFF"/>
                  </a:solidFill>
                  <a:latin typeface="+mn-ea"/>
                  <a:cs typeface="Meiryo" charset="-128"/>
                </a:rPr>
                <a:t>(</a:t>
              </a:r>
              <a:r>
                <a:rPr lang="en-US" altLang="ja-JP" sz="900" b="1" dirty="0">
                  <a:solidFill>
                    <a:srgbClr val="FFFFFF"/>
                  </a:solidFill>
                  <a:latin typeface="+mn-ea"/>
                  <a:cs typeface="Meiryo" charset="-128"/>
                </a:rPr>
                <a:t>SDN</a:t>
              </a:r>
              <a:r>
                <a:rPr lang="ja-JP" altLang="en-US" sz="900" b="1" dirty="0">
                  <a:solidFill>
                    <a:srgbClr val="FFFFFF"/>
                  </a:solidFill>
                  <a:latin typeface="+mn-ea"/>
                  <a:cs typeface="Meiryo" charset="-128"/>
                </a:rPr>
                <a:t>コントローラ</a:t>
              </a:r>
              <a:r>
                <a:rPr lang="en-US" altLang="ja-JP" sz="900" b="1" dirty="0">
                  <a:solidFill>
                    <a:srgbClr val="FFFFFF"/>
                  </a:solidFill>
                  <a:latin typeface="+mn-ea"/>
                  <a:cs typeface="Meiryo" charset="-128"/>
                </a:rPr>
                <a:t>)</a:t>
              </a:r>
              <a:endParaRPr lang="en-US" sz="900" b="1" dirty="0">
                <a:solidFill>
                  <a:srgbClr val="FFFFFF"/>
                </a:solidFill>
                <a:latin typeface="+mn-ea"/>
                <a:cs typeface="Meiryo" charset="-128"/>
              </a:endParaRPr>
            </a:p>
          </p:txBody>
        </p:sp>
      </p:grpSp>
      <p:grpSp>
        <p:nvGrpSpPr>
          <p:cNvPr id="88" name="図形グループ 87"/>
          <p:cNvGrpSpPr/>
          <p:nvPr/>
        </p:nvGrpSpPr>
        <p:grpSpPr>
          <a:xfrm>
            <a:off x="3257860" y="499104"/>
            <a:ext cx="2751422" cy="1097444"/>
            <a:chOff x="4319565" y="2055756"/>
            <a:chExt cx="3196955" cy="1060397"/>
          </a:xfrm>
        </p:grpSpPr>
        <p:sp>
          <p:nvSpPr>
            <p:cNvPr id="89" name="Rectangle 50"/>
            <p:cNvSpPr/>
            <p:nvPr/>
          </p:nvSpPr>
          <p:spPr>
            <a:xfrm>
              <a:off x="4319565" y="2055756"/>
              <a:ext cx="3196955" cy="1060397"/>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nchorCtr="0"/>
            <a:lstStyle/>
            <a:p>
              <a:pPr algn="ctr" defTabSz="685526">
                <a:spcBef>
                  <a:spcPts val="600"/>
                </a:spcBef>
              </a:pPr>
              <a:endParaRPr lang="en-US" sz="900" dirty="0">
                <a:solidFill>
                  <a:srgbClr val="FFFFFF"/>
                </a:solidFill>
                <a:latin typeface="+mn-ea"/>
                <a:cs typeface="Meiryo" charset="-128"/>
              </a:endParaRPr>
            </a:p>
          </p:txBody>
        </p:sp>
        <p:sp>
          <p:nvSpPr>
            <p:cNvPr id="90" name="Rectangle 8"/>
            <p:cNvSpPr/>
            <p:nvPr/>
          </p:nvSpPr>
          <p:spPr>
            <a:xfrm>
              <a:off x="5389624" y="2359582"/>
              <a:ext cx="1927250" cy="267615"/>
            </a:xfrm>
            <a:prstGeom prst="rect">
              <a:avLst/>
            </a:prstGeom>
          </p:spPr>
          <p:txBody>
            <a:bodyPr wrap="square" lIns="91406" tIns="45703" rIns="91406" bIns="45703" anchor="ctr">
              <a:spAutoFit/>
            </a:bodyPr>
            <a:lstStyle/>
            <a:p>
              <a:pPr defTabSz="685612"/>
              <a:r>
                <a:rPr lang="ja-JP" altLang="en-US" sz="1200" b="1" dirty="0">
                  <a:solidFill>
                    <a:srgbClr val="FFFFFF"/>
                  </a:solidFill>
                  <a:latin typeface="+mn-ea"/>
                  <a:ea typeface="+mn-ea"/>
                  <a:cs typeface="Meiryo" charset="-128"/>
                </a:rPr>
                <a:t>管理画面</a:t>
              </a:r>
              <a:endParaRPr lang="en-US" sz="1200" b="1" dirty="0">
                <a:solidFill>
                  <a:srgbClr val="FFFFFF"/>
                </a:solidFill>
                <a:latin typeface="+mn-ea"/>
                <a:ea typeface="+mn-ea"/>
                <a:cs typeface="Meiryo" charset="-128"/>
              </a:endParaRPr>
            </a:p>
          </p:txBody>
        </p:sp>
        <p:sp>
          <p:nvSpPr>
            <p:cNvPr id="92" name="Rectangle 111"/>
            <p:cNvSpPr/>
            <p:nvPr/>
          </p:nvSpPr>
          <p:spPr>
            <a:xfrm>
              <a:off x="4730887" y="2691162"/>
              <a:ext cx="2554426" cy="366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b" anchorCtr="0"/>
            <a:lstStyle/>
            <a:p>
              <a:pPr algn="ctr" defTabSz="685526">
                <a:spcBef>
                  <a:spcPts val="600"/>
                </a:spcBef>
              </a:pPr>
              <a:r>
                <a:rPr lang="en-US" b="1" dirty="0" smtClean="0">
                  <a:solidFill>
                    <a:srgbClr val="FFFFFF"/>
                  </a:solidFill>
                  <a:latin typeface="+mn-ea"/>
                  <a:cs typeface="Meiryo" charset="-128"/>
                </a:rPr>
                <a:t>DNA</a:t>
              </a:r>
              <a:r>
                <a:rPr lang="ja-JP" altLang="en-US" b="1" dirty="0" smtClean="0">
                  <a:solidFill>
                    <a:srgbClr val="FFFFFF"/>
                  </a:solidFill>
                  <a:latin typeface="+mn-ea"/>
                  <a:cs typeface="Meiryo" charset="-128"/>
                </a:rPr>
                <a:t>センター</a:t>
              </a:r>
              <a:endParaRPr lang="en-US" b="1" dirty="0" smtClean="0">
                <a:solidFill>
                  <a:srgbClr val="FFFFFF"/>
                </a:solidFill>
                <a:latin typeface="+mn-ea"/>
                <a:cs typeface="Meiryo" charset="-128"/>
              </a:endParaRPr>
            </a:p>
          </p:txBody>
        </p:sp>
      </p:grpSp>
      <p:grpSp>
        <p:nvGrpSpPr>
          <p:cNvPr id="96" name="Group 2"/>
          <p:cNvGrpSpPr/>
          <p:nvPr/>
        </p:nvGrpSpPr>
        <p:grpSpPr>
          <a:xfrm>
            <a:off x="3340303" y="624768"/>
            <a:ext cx="410143" cy="412879"/>
            <a:chOff x="727247" y="2974478"/>
            <a:chExt cx="1084212" cy="1084212"/>
          </a:xfrm>
        </p:grpSpPr>
        <p:sp>
          <p:nvSpPr>
            <p:cNvPr id="97" name="Oval 29"/>
            <p:cNvSpPr/>
            <p:nvPr/>
          </p:nvSpPr>
          <p:spPr>
            <a:xfrm>
              <a:off x="727247" y="2974478"/>
              <a:ext cx="1084212" cy="10842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pic>
          <p:nvPicPr>
            <p:cNvPr id="98" name="Picture 3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06266" y="3230708"/>
              <a:ext cx="534739" cy="534738"/>
            </a:xfrm>
            <a:prstGeom prst="rect">
              <a:avLst/>
            </a:prstGeom>
            <a:solidFill>
              <a:schemeClr val="accent5"/>
            </a:solidFill>
            <a:ln>
              <a:noFill/>
            </a:ln>
          </p:spPr>
        </p:pic>
      </p:grpSp>
      <p:grpSp>
        <p:nvGrpSpPr>
          <p:cNvPr id="99" name="Group 10"/>
          <p:cNvGrpSpPr/>
          <p:nvPr/>
        </p:nvGrpSpPr>
        <p:grpSpPr>
          <a:xfrm>
            <a:off x="5513228" y="634560"/>
            <a:ext cx="410143" cy="412879"/>
            <a:chOff x="3087763" y="1176542"/>
            <a:chExt cx="827233" cy="832751"/>
          </a:xfrm>
        </p:grpSpPr>
        <p:sp>
          <p:nvSpPr>
            <p:cNvPr id="100" name="Oval 30"/>
            <p:cNvSpPr/>
            <p:nvPr/>
          </p:nvSpPr>
          <p:spPr>
            <a:xfrm>
              <a:off x="3087763"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1" name="Rectangle 69"/>
            <p:cNvSpPr/>
            <p:nvPr/>
          </p:nvSpPr>
          <p:spPr>
            <a:xfrm>
              <a:off x="3280274" y="1399423"/>
              <a:ext cx="442210" cy="386988"/>
            </a:xfrm>
            <a:custGeom>
              <a:avLst/>
              <a:gdLst/>
              <a:ahLst/>
              <a:cxnLst/>
              <a:rect l="l" t="t" r="r" b="b"/>
              <a:pathLst>
                <a:path w="1398607" h="1223964">
                  <a:moveTo>
                    <a:pt x="448452" y="713662"/>
                  </a:moveTo>
                  <a:lnTo>
                    <a:pt x="448452" y="1223964"/>
                  </a:lnTo>
                  <a:lnTo>
                    <a:pt x="128879" y="1223964"/>
                  </a:lnTo>
                  <a:lnTo>
                    <a:pt x="128879" y="987516"/>
                  </a:lnTo>
                  <a:close/>
                  <a:moveTo>
                    <a:pt x="565558" y="613309"/>
                  </a:moveTo>
                  <a:lnTo>
                    <a:pt x="712642" y="776953"/>
                  </a:lnTo>
                  <a:lnTo>
                    <a:pt x="713615" y="776078"/>
                  </a:lnTo>
                  <a:lnTo>
                    <a:pt x="754145" y="823375"/>
                  </a:lnTo>
                  <a:lnTo>
                    <a:pt x="852026" y="739496"/>
                  </a:lnTo>
                  <a:lnTo>
                    <a:pt x="852026" y="1223963"/>
                  </a:lnTo>
                  <a:lnTo>
                    <a:pt x="532453" y="1223963"/>
                  </a:lnTo>
                  <a:lnTo>
                    <a:pt x="532453" y="641678"/>
                  </a:lnTo>
                  <a:close/>
                  <a:moveTo>
                    <a:pt x="1255599" y="393659"/>
                  </a:moveTo>
                  <a:lnTo>
                    <a:pt x="1255599" y="1223964"/>
                  </a:lnTo>
                  <a:lnTo>
                    <a:pt x="936026" y="1223964"/>
                  </a:lnTo>
                  <a:lnTo>
                    <a:pt x="936026" y="667513"/>
                  </a:lnTo>
                  <a:close/>
                  <a:moveTo>
                    <a:pt x="1095478" y="0"/>
                  </a:moveTo>
                  <a:lnTo>
                    <a:pt x="1354870" y="13749"/>
                  </a:lnTo>
                  <a:cubicBezTo>
                    <a:pt x="1367605" y="14423"/>
                    <a:pt x="1378860" y="20196"/>
                    <a:pt x="1386763" y="28983"/>
                  </a:cubicBezTo>
                  <a:cubicBezTo>
                    <a:pt x="1394666" y="37771"/>
                    <a:pt x="1399216" y="49573"/>
                    <a:pt x="1398542" y="62308"/>
                  </a:cubicBezTo>
                  <a:lnTo>
                    <a:pt x="1384696" y="323526"/>
                  </a:lnTo>
                  <a:lnTo>
                    <a:pt x="1384089" y="325881"/>
                  </a:lnTo>
                  <a:lnTo>
                    <a:pt x="1384510" y="328880"/>
                  </a:lnTo>
                  <a:cubicBezTo>
                    <a:pt x="1383959" y="339259"/>
                    <a:pt x="1379450" y="349428"/>
                    <a:pt x="1371111" y="356928"/>
                  </a:cubicBezTo>
                  <a:cubicBezTo>
                    <a:pt x="1362772" y="364427"/>
                    <a:pt x="1352183" y="367836"/>
                    <a:pt x="1341805" y="367286"/>
                  </a:cubicBezTo>
                  <a:cubicBezTo>
                    <a:pt x="1327217" y="366573"/>
                    <a:pt x="1321942" y="361315"/>
                    <a:pt x="1313757" y="353888"/>
                  </a:cubicBezTo>
                  <a:cubicBezTo>
                    <a:pt x="1310688" y="351102"/>
                    <a:pt x="1285838" y="323627"/>
                    <a:pt x="1251457" y="285348"/>
                  </a:cubicBezTo>
                  <a:lnTo>
                    <a:pt x="1248395" y="281935"/>
                  </a:lnTo>
                  <a:lnTo>
                    <a:pt x="755474" y="700083"/>
                  </a:lnTo>
                  <a:lnTo>
                    <a:pt x="566242" y="486786"/>
                  </a:lnTo>
                  <a:lnTo>
                    <a:pt x="559101" y="492970"/>
                  </a:lnTo>
                  <a:cubicBezTo>
                    <a:pt x="557825" y="494322"/>
                    <a:pt x="556549" y="495674"/>
                    <a:pt x="555273" y="497026"/>
                  </a:cubicBezTo>
                  <a:lnTo>
                    <a:pt x="151041" y="847108"/>
                  </a:lnTo>
                  <a:cubicBezTo>
                    <a:pt x="112932" y="880111"/>
                    <a:pt x="55284" y="875973"/>
                    <a:pt x="22280" y="837864"/>
                  </a:cubicBezTo>
                  <a:cubicBezTo>
                    <a:pt x="-10723" y="799756"/>
                    <a:pt x="-6585" y="742108"/>
                    <a:pt x="31524" y="709104"/>
                  </a:cubicBezTo>
                  <a:lnTo>
                    <a:pt x="435756" y="359022"/>
                  </a:lnTo>
                  <a:lnTo>
                    <a:pt x="440314" y="355815"/>
                  </a:lnTo>
                  <a:lnTo>
                    <a:pt x="447245" y="349812"/>
                  </a:lnTo>
                  <a:lnTo>
                    <a:pt x="446953" y="349477"/>
                  </a:lnTo>
                  <a:lnTo>
                    <a:pt x="583927" y="230479"/>
                  </a:lnTo>
                  <a:lnTo>
                    <a:pt x="772582" y="447633"/>
                  </a:lnTo>
                  <a:lnTo>
                    <a:pt x="1127274" y="146745"/>
                  </a:lnTo>
                  <a:lnTo>
                    <a:pt x="1092154" y="107546"/>
                  </a:lnTo>
                  <a:lnTo>
                    <a:pt x="1056866" y="68240"/>
                  </a:lnTo>
                  <a:cubicBezTo>
                    <a:pt x="1053116" y="64071"/>
                    <a:pt x="1050389" y="59339"/>
                    <a:pt x="1048668" y="54352"/>
                  </a:cubicBezTo>
                  <a:lnTo>
                    <a:pt x="1046508" y="38933"/>
                  </a:lnTo>
                  <a:cubicBezTo>
                    <a:pt x="1047058" y="28554"/>
                    <a:pt x="1051567" y="18385"/>
                    <a:pt x="1059906" y="10886"/>
                  </a:cubicBezTo>
                  <a:cubicBezTo>
                    <a:pt x="1068244" y="3387"/>
                    <a:pt x="1078833" y="-22"/>
                    <a:pt x="1089212" y="528"/>
                  </a:cubicBezTo>
                  <a:lnTo>
                    <a:pt x="1090207" y="777"/>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solidFill>
                  <a:srgbClr val="002444"/>
                </a:solidFill>
                <a:latin typeface="+mn-ea"/>
                <a:ea typeface="+mn-ea"/>
                <a:cs typeface="ＭＳ Ｐゴシック" charset="0"/>
              </a:endParaRPr>
            </a:p>
          </p:txBody>
        </p:sp>
      </p:grpSp>
      <p:grpSp>
        <p:nvGrpSpPr>
          <p:cNvPr id="110" name="Group 8"/>
          <p:cNvGrpSpPr/>
          <p:nvPr/>
        </p:nvGrpSpPr>
        <p:grpSpPr>
          <a:xfrm>
            <a:off x="5513228" y="1112523"/>
            <a:ext cx="410143" cy="412879"/>
            <a:chOff x="5279497" y="1176542"/>
            <a:chExt cx="827233" cy="832751"/>
          </a:xfrm>
        </p:grpSpPr>
        <p:sp>
          <p:nvSpPr>
            <p:cNvPr id="111" name="Oval 31"/>
            <p:cNvSpPr/>
            <p:nvPr/>
          </p:nvSpPr>
          <p:spPr>
            <a:xfrm>
              <a:off x="5279497"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12" name="Group 7"/>
            <p:cNvGrpSpPr/>
            <p:nvPr/>
          </p:nvGrpSpPr>
          <p:grpSpPr>
            <a:xfrm>
              <a:off x="5456423" y="1346199"/>
              <a:ext cx="490168" cy="486332"/>
              <a:chOff x="5454042" y="1353040"/>
              <a:chExt cx="522223" cy="518139"/>
            </a:xfrm>
          </p:grpSpPr>
          <p:sp>
            <p:nvSpPr>
              <p:cNvPr id="114" name="Freeform 34"/>
              <p:cNvSpPr>
                <a:spLocks noChangeAspect="1" noChangeArrowheads="1"/>
              </p:cNvSpPr>
              <p:nvPr/>
            </p:nvSpPr>
            <p:spPr bwMode="auto">
              <a:xfrm>
                <a:off x="5454042" y="1353040"/>
                <a:ext cx="522223" cy="518139"/>
              </a:xfrm>
              <a:custGeom>
                <a:avLst/>
                <a:gdLst>
                  <a:gd name="connsiteX0" fmla="*/ 45879 w 202627"/>
                  <a:gd name="connsiteY0" fmla="*/ 64303 h 201678"/>
                  <a:gd name="connsiteX1" fmla="*/ 100685 w 202627"/>
                  <a:gd name="connsiteY1" fmla="*/ 64303 h 201678"/>
                  <a:gd name="connsiteX2" fmla="*/ 109819 w 202627"/>
                  <a:gd name="connsiteY2" fmla="*/ 73072 h 201678"/>
                  <a:gd name="connsiteX3" fmla="*/ 100685 w 202627"/>
                  <a:gd name="connsiteY3" fmla="*/ 82258 h 201678"/>
                  <a:gd name="connsiteX4" fmla="*/ 45879 w 202627"/>
                  <a:gd name="connsiteY4" fmla="*/ 82258 h 201678"/>
                  <a:gd name="connsiteX5" fmla="*/ 36745 w 202627"/>
                  <a:gd name="connsiteY5" fmla="*/ 73072 h 201678"/>
                  <a:gd name="connsiteX6" fmla="*/ 45879 w 202627"/>
                  <a:gd name="connsiteY6" fmla="*/ 64303 h 201678"/>
                  <a:gd name="connsiteX7" fmla="*/ 73549 w 202627"/>
                  <a:gd name="connsiteY7" fmla="*/ 17881 h 201678"/>
                  <a:gd name="connsiteX8" fmla="*/ 17970 w 202627"/>
                  <a:gd name="connsiteY8" fmla="*/ 72771 h 201678"/>
                  <a:gd name="connsiteX9" fmla="*/ 73549 w 202627"/>
                  <a:gd name="connsiteY9" fmla="*/ 128076 h 201678"/>
                  <a:gd name="connsiteX10" fmla="*/ 129129 w 202627"/>
                  <a:gd name="connsiteY10" fmla="*/ 72771 h 201678"/>
                  <a:gd name="connsiteX11" fmla="*/ 73549 w 202627"/>
                  <a:gd name="connsiteY11" fmla="*/ 17881 h 201678"/>
                  <a:gd name="connsiteX12" fmla="*/ 73549 w 202627"/>
                  <a:gd name="connsiteY12" fmla="*/ 0 h 201678"/>
                  <a:gd name="connsiteX13" fmla="*/ 147098 w 202627"/>
                  <a:gd name="connsiteY13" fmla="*/ 73186 h 201678"/>
                  <a:gd name="connsiteX14" fmla="*/ 131636 w 202627"/>
                  <a:gd name="connsiteY14" fmla="*/ 118096 h 201678"/>
                  <a:gd name="connsiteX15" fmla="*/ 200170 w 202627"/>
                  <a:gd name="connsiteY15" fmla="*/ 185877 h 201678"/>
                  <a:gd name="connsiteX16" fmla="*/ 199752 w 202627"/>
                  <a:gd name="connsiteY16" fmla="*/ 199183 h 201678"/>
                  <a:gd name="connsiteX17" fmla="*/ 193484 w 202627"/>
                  <a:gd name="connsiteY17" fmla="*/ 201678 h 201678"/>
                  <a:gd name="connsiteX18" fmla="*/ 186798 w 202627"/>
                  <a:gd name="connsiteY18" fmla="*/ 199183 h 201678"/>
                  <a:gd name="connsiteX19" fmla="*/ 118681 w 202627"/>
                  <a:gd name="connsiteY19" fmla="*/ 130987 h 201678"/>
                  <a:gd name="connsiteX20" fmla="*/ 73549 w 202627"/>
                  <a:gd name="connsiteY20" fmla="*/ 146789 h 201678"/>
                  <a:gd name="connsiteX21" fmla="*/ 0 w 202627"/>
                  <a:gd name="connsiteY21" fmla="*/ 73186 h 201678"/>
                  <a:gd name="connsiteX22" fmla="*/ 73549 w 202627"/>
                  <a:gd name="connsiteY22" fmla="*/ 0 h 20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627" h="201678">
                    <a:moveTo>
                      <a:pt x="45879" y="64303"/>
                    </a:moveTo>
                    <a:lnTo>
                      <a:pt x="100685" y="64303"/>
                    </a:lnTo>
                    <a:cubicBezTo>
                      <a:pt x="106082" y="64303"/>
                      <a:pt x="109819" y="68479"/>
                      <a:pt x="109819" y="73072"/>
                    </a:cubicBezTo>
                    <a:cubicBezTo>
                      <a:pt x="109819" y="78082"/>
                      <a:pt x="106082" y="82258"/>
                      <a:pt x="100685" y="82258"/>
                    </a:cubicBezTo>
                    <a:lnTo>
                      <a:pt x="45879" y="82258"/>
                    </a:lnTo>
                    <a:cubicBezTo>
                      <a:pt x="40897" y="82258"/>
                      <a:pt x="36745" y="78082"/>
                      <a:pt x="36745" y="73072"/>
                    </a:cubicBezTo>
                    <a:cubicBezTo>
                      <a:pt x="36745" y="68479"/>
                      <a:pt x="40482" y="64303"/>
                      <a:pt x="45879" y="64303"/>
                    </a:cubicBezTo>
                    <a:close/>
                    <a:moveTo>
                      <a:pt x="73549" y="17881"/>
                    </a:moveTo>
                    <a:cubicBezTo>
                      <a:pt x="42625" y="17881"/>
                      <a:pt x="17970" y="42415"/>
                      <a:pt x="17970" y="72771"/>
                    </a:cubicBezTo>
                    <a:cubicBezTo>
                      <a:pt x="17970" y="103542"/>
                      <a:pt x="43043" y="128076"/>
                      <a:pt x="73549" y="128076"/>
                    </a:cubicBezTo>
                    <a:cubicBezTo>
                      <a:pt x="104055" y="128076"/>
                      <a:pt x="129129" y="103542"/>
                      <a:pt x="129129" y="72771"/>
                    </a:cubicBezTo>
                    <a:cubicBezTo>
                      <a:pt x="129129" y="42415"/>
                      <a:pt x="104055" y="17881"/>
                      <a:pt x="73549" y="17881"/>
                    </a:cubicBezTo>
                    <a:close/>
                    <a:moveTo>
                      <a:pt x="73549" y="0"/>
                    </a:moveTo>
                    <a:cubicBezTo>
                      <a:pt x="114502" y="0"/>
                      <a:pt x="147098" y="32851"/>
                      <a:pt x="147098" y="73186"/>
                    </a:cubicBezTo>
                    <a:cubicBezTo>
                      <a:pt x="147098" y="90235"/>
                      <a:pt x="141665" y="105621"/>
                      <a:pt x="131636" y="118096"/>
                    </a:cubicBezTo>
                    <a:lnTo>
                      <a:pt x="200170" y="185877"/>
                    </a:lnTo>
                    <a:cubicBezTo>
                      <a:pt x="203513" y="189203"/>
                      <a:pt x="203513" y="195025"/>
                      <a:pt x="199752" y="199183"/>
                    </a:cubicBezTo>
                    <a:cubicBezTo>
                      <a:pt x="197663" y="200847"/>
                      <a:pt x="195573" y="201678"/>
                      <a:pt x="193484" y="201678"/>
                    </a:cubicBezTo>
                    <a:cubicBezTo>
                      <a:pt x="190977" y="201678"/>
                      <a:pt x="188887" y="200847"/>
                      <a:pt x="186798" y="199183"/>
                    </a:cubicBezTo>
                    <a:lnTo>
                      <a:pt x="118681" y="130987"/>
                    </a:lnTo>
                    <a:cubicBezTo>
                      <a:pt x="106145" y="140967"/>
                      <a:pt x="90683" y="146789"/>
                      <a:pt x="73549" y="146789"/>
                    </a:cubicBezTo>
                    <a:cubicBezTo>
                      <a:pt x="32596" y="146789"/>
                      <a:pt x="0" y="113938"/>
                      <a:pt x="0" y="73186"/>
                    </a:cubicBezTo>
                    <a:cubicBezTo>
                      <a:pt x="0" y="32851"/>
                      <a:pt x="32596" y="0"/>
                      <a:pt x="73549" y="0"/>
                    </a:cubicBezTo>
                    <a:close/>
                  </a:path>
                </a:pathLst>
              </a:custGeom>
              <a:solidFill>
                <a:schemeClr val="bg1"/>
              </a:solidFill>
              <a:ln>
                <a:noFill/>
              </a:ln>
              <a:effectLst/>
              <a:extLst/>
            </p:spPr>
            <p:txBody>
              <a:bodyPr anchor="ctr"/>
              <a:lstStyle/>
              <a:p>
                <a:pPr eaLnBrk="1">
                  <a:lnSpc>
                    <a:spcPct val="93000"/>
                  </a:lnSpc>
                  <a:buClr>
                    <a:srgbClr val="000000"/>
                  </a:buClr>
                  <a:buSzPct val="100000"/>
                  <a:buFont typeface="Times New Roman" charset="0"/>
                  <a:buNone/>
                  <a:defRPr/>
                </a:pPr>
                <a:endParaRPr lang="en-US">
                  <a:latin typeface="+mn-ea"/>
                  <a:ea typeface="+mn-ea"/>
                  <a:cs typeface="+mn-cs"/>
                </a:endParaRPr>
              </a:p>
            </p:txBody>
          </p:sp>
          <p:sp>
            <p:nvSpPr>
              <p:cNvPr id="115" name="Oval 6"/>
              <p:cNvSpPr/>
              <p:nvPr/>
            </p:nvSpPr>
            <p:spPr>
              <a:xfrm>
                <a:off x="5500578" y="1409849"/>
                <a:ext cx="268790" cy="26879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13" name="Freeform 35"/>
            <p:cNvSpPr>
              <a:spLocks noChangeAspect="1" noChangeArrowheads="1"/>
            </p:cNvSpPr>
            <p:nvPr/>
          </p:nvSpPr>
          <p:spPr bwMode="auto">
            <a:xfrm>
              <a:off x="5537893" y="1412728"/>
              <a:ext cx="192982" cy="166848"/>
            </a:xfrm>
            <a:custGeom>
              <a:avLst/>
              <a:gdLst>
                <a:gd name="T0" fmla="*/ 830 w 846"/>
                <a:gd name="T1" fmla="*/ 686 h 732"/>
                <a:gd name="T2" fmla="*/ 447 w 846"/>
                <a:gd name="T3" fmla="*/ 25 h 732"/>
                <a:gd name="T4" fmla="*/ 396 w 846"/>
                <a:gd name="T5" fmla="*/ 25 h 732"/>
                <a:gd name="T6" fmla="*/ 14 w 846"/>
                <a:gd name="T7" fmla="*/ 686 h 732"/>
                <a:gd name="T8" fmla="*/ 40 w 846"/>
                <a:gd name="T9" fmla="*/ 731 h 732"/>
                <a:gd name="T10" fmla="*/ 805 w 846"/>
                <a:gd name="T11" fmla="*/ 731 h 732"/>
                <a:gd name="T12" fmla="*/ 830 w 846"/>
                <a:gd name="T13" fmla="*/ 686 h 732"/>
                <a:gd name="T14" fmla="*/ 447 w 846"/>
                <a:gd name="T15" fmla="*/ 616 h 732"/>
                <a:gd name="T16" fmla="*/ 422 w 846"/>
                <a:gd name="T17" fmla="*/ 626 h 732"/>
                <a:gd name="T18" fmla="*/ 397 w 846"/>
                <a:gd name="T19" fmla="*/ 616 h 732"/>
                <a:gd name="T20" fmla="*/ 387 w 846"/>
                <a:gd name="T21" fmla="*/ 591 h 732"/>
                <a:gd name="T22" fmla="*/ 397 w 846"/>
                <a:gd name="T23" fmla="*/ 567 h 732"/>
                <a:gd name="T24" fmla="*/ 445 w 846"/>
                <a:gd name="T25" fmla="*/ 567 h 732"/>
                <a:gd name="T26" fmla="*/ 456 w 846"/>
                <a:gd name="T27" fmla="*/ 591 h 732"/>
                <a:gd name="T28" fmla="*/ 447 w 846"/>
                <a:gd name="T29" fmla="*/ 616 h 732"/>
                <a:gd name="T30" fmla="*/ 457 w 846"/>
                <a:gd name="T31" fmla="*/ 472 h 732"/>
                <a:gd name="T32" fmla="*/ 422 w 846"/>
                <a:gd name="T33" fmla="*/ 507 h 732"/>
                <a:gd name="T34" fmla="*/ 387 w 846"/>
                <a:gd name="T35" fmla="*/ 472 h 732"/>
                <a:gd name="T36" fmla="*/ 387 w 846"/>
                <a:gd name="T37" fmla="*/ 265 h 732"/>
                <a:gd name="T38" fmla="*/ 422 w 846"/>
                <a:gd name="T39" fmla="*/ 230 h 732"/>
                <a:gd name="T40" fmla="*/ 457 w 846"/>
                <a:gd name="T41" fmla="*/ 265 h 732"/>
                <a:gd name="T42" fmla="*/ 457 w 846"/>
                <a:gd name="T43" fmla="*/ 47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6" h="732">
                  <a:moveTo>
                    <a:pt x="830" y="686"/>
                  </a:moveTo>
                  <a:lnTo>
                    <a:pt x="447" y="25"/>
                  </a:lnTo>
                  <a:cubicBezTo>
                    <a:pt x="432" y="0"/>
                    <a:pt x="409" y="0"/>
                    <a:pt x="396" y="25"/>
                  </a:cubicBezTo>
                  <a:lnTo>
                    <a:pt x="14" y="686"/>
                  </a:lnTo>
                  <a:cubicBezTo>
                    <a:pt x="0" y="711"/>
                    <a:pt x="11" y="731"/>
                    <a:pt x="40" y="731"/>
                  </a:cubicBezTo>
                  <a:lnTo>
                    <a:pt x="805" y="731"/>
                  </a:lnTo>
                  <a:cubicBezTo>
                    <a:pt x="833" y="731"/>
                    <a:pt x="845" y="711"/>
                    <a:pt x="830" y="686"/>
                  </a:cubicBezTo>
                  <a:close/>
                  <a:moveTo>
                    <a:pt x="447" y="616"/>
                  </a:moveTo>
                  <a:cubicBezTo>
                    <a:pt x="441" y="623"/>
                    <a:pt x="432" y="626"/>
                    <a:pt x="422" y="626"/>
                  </a:cubicBezTo>
                  <a:cubicBezTo>
                    <a:pt x="412" y="626"/>
                    <a:pt x="405" y="623"/>
                    <a:pt x="397" y="616"/>
                  </a:cubicBezTo>
                  <a:cubicBezTo>
                    <a:pt x="390" y="610"/>
                    <a:pt x="387" y="602"/>
                    <a:pt x="387" y="591"/>
                  </a:cubicBezTo>
                  <a:cubicBezTo>
                    <a:pt x="387" y="583"/>
                    <a:pt x="390" y="574"/>
                    <a:pt x="397" y="567"/>
                  </a:cubicBezTo>
                  <a:cubicBezTo>
                    <a:pt x="410" y="553"/>
                    <a:pt x="434" y="553"/>
                    <a:pt x="445" y="567"/>
                  </a:cubicBezTo>
                  <a:cubicBezTo>
                    <a:pt x="453" y="574"/>
                    <a:pt x="456" y="583"/>
                    <a:pt x="456" y="591"/>
                  </a:cubicBezTo>
                  <a:cubicBezTo>
                    <a:pt x="456" y="600"/>
                    <a:pt x="453" y="610"/>
                    <a:pt x="447" y="616"/>
                  </a:cubicBezTo>
                  <a:close/>
                  <a:moveTo>
                    <a:pt x="457" y="472"/>
                  </a:moveTo>
                  <a:cubicBezTo>
                    <a:pt x="457" y="491"/>
                    <a:pt x="441" y="507"/>
                    <a:pt x="422" y="507"/>
                  </a:cubicBezTo>
                  <a:cubicBezTo>
                    <a:pt x="403" y="507"/>
                    <a:pt x="387" y="491"/>
                    <a:pt x="387" y="472"/>
                  </a:cubicBezTo>
                  <a:lnTo>
                    <a:pt x="387" y="265"/>
                  </a:lnTo>
                  <a:cubicBezTo>
                    <a:pt x="387" y="246"/>
                    <a:pt x="403" y="230"/>
                    <a:pt x="422" y="230"/>
                  </a:cubicBezTo>
                  <a:cubicBezTo>
                    <a:pt x="441" y="230"/>
                    <a:pt x="457" y="246"/>
                    <a:pt x="457" y="265"/>
                  </a:cubicBezTo>
                  <a:lnTo>
                    <a:pt x="457" y="472"/>
                  </a:lnTo>
                  <a:close/>
                </a:path>
              </a:pathLst>
            </a:custGeom>
            <a:solidFill>
              <a:schemeClr val="bg1"/>
            </a:solidFill>
            <a:ln>
              <a:noFill/>
            </a:ln>
            <a:effectLst/>
            <a:extLst/>
          </p:spPr>
          <p:txBody>
            <a:bodyPr wrap="none" anchor="ctr"/>
            <a:lstStyle/>
            <a:p>
              <a:pPr eaLnBrk="1">
                <a:lnSpc>
                  <a:spcPct val="93000"/>
                </a:lnSpc>
                <a:buClr>
                  <a:srgbClr val="000000"/>
                </a:buClr>
                <a:buSzPct val="100000"/>
                <a:buFont typeface="Times New Roman" charset="0"/>
                <a:buNone/>
                <a:defRPr/>
              </a:pPr>
              <a:endParaRPr lang="en-US">
                <a:latin typeface="+mn-ea"/>
                <a:ea typeface="+mn-ea"/>
                <a:cs typeface="+mn-cs"/>
              </a:endParaRPr>
            </a:p>
          </p:txBody>
        </p:sp>
      </p:grpSp>
      <p:grpSp>
        <p:nvGrpSpPr>
          <p:cNvPr id="116" name="Group 8"/>
          <p:cNvGrpSpPr/>
          <p:nvPr/>
        </p:nvGrpSpPr>
        <p:grpSpPr>
          <a:xfrm>
            <a:off x="3340303" y="1115937"/>
            <a:ext cx="410143" cy="412879"/>
            <a:chOff x="5279497" y="1176542"/>
            <a:chExt cx="827233" cy="832751"/>
          </a:xfrm>
        </p:grpSpPr>
        <p:sp>
          <p:nvSpPr>
            <p:cNvPr id="117" name="Oval 31"/>
            <p:cNvSpPr/>
            <p:nvPr/>
          </p:nvSpPr>
          <p:spPr>
            <a:xfrm>
              <a:off x="5279497"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18" name="Group 7"/>
            <p:cNvGrpSpPr/>
            <p:nvPr/>
          </p:nvGrpSpPr>
          <p:grpSpPr>
            <a:xfrm>
              <a:off x="5456423" y="1346199"/>
              <a:ext cx="490168" cy="486332"/>
              <a:chOff x="5454042" y="1353040"/>
              <a:chExt cx="522223" cy="518139"/>
            </a:xfrm>
          </p:grpSpPr>
          <p:sp>
            <p:nvSpPr>
              <p:cNvPr id="120" name="Freeform 34"/>
              <p:cNvSpPr>
                <a:spLocks noChangeAspect="1" noChangeArrowheads="1"/>
              </p:cNvSpPr>
              <p:nvPr/>
            </p:nvSpPr>
            <p:spPr bwMode="auto">
              <a:xfrm>
                <a:off x="5454042" y="1353040"/>
                <a:ext cx="522223" cy="518139"/>
              </a:xfrm>
              <a:custGeom>
                <a:avLst/>
                <a:gdLst>
                  <a:gd name="connsiteX0" fmla="*/ 45879 w 202627"/>
                  <a:gd name="connsiteY0" fmla="*/ 64303 h 201678"/>
                  <a:gd name="connsiteX1" fmla="*/ 100685 w 202627"/>
                  <a:gd name="connsiteY1" fmla="*/ 64303 h 201678"/>
                  <a:gd name="connsiteX2" fmla="*/ 109819 w 202627"/>
                  <a:gd name="connsiteY2" fmla="*/ 73072 h 201678"/>
                  <a:gd name="connsiteX3" fmla="*/ 100685 w 202627"/>
                  <a:gd name="connsiteY3" fmla="*/ 82258 h 201678"/>
                  <a:gd name="connsiteX4" fmla="*/ 45879 w 202627"/>
                  <a:gd name="connsiteY4" fmla="*/ 82258 h 201678"/>
                  <a:gd name="connsiteX5" fmla="*/ 36745 w 202627"/>
                  <a:gd name="connsiteY5" fmla="*/ 73072 h 201678"/>
                  <a:gd name="connsiteX6" fmla="*/ 45879 w 202627"/>
                  <a:gd name="connsiteY6" fmla="*/ 64303 h 201678"/>
                  <a:gd name="connsiteX7" fmla="*/ 73549 w 202627"/>
                  <a:gd name="connsiteY7" fmla="*/ 17881 h 201678"/>
                  <a:gd name="connsiteX8" fmla="*/ 17970 w 202627"/>
                  <a:gd name="connsiteY8" fmla="*/ 72771 h 201678"/>
                  <a:gd name="connsiteX9" fmla="*/ 73549 w 202627"/>
                  <a:gd name="connsiteY9" fmla="*/ 128076 h 201678"/>
                  <a:gd name="connsiteX10" fmla="*/ 129129 w 202627"/>
                  <a:gd name="connsiteY10" fmla="*/ 72771 h 201678"/>
                  <a:gd name="connsiteX11" fmla="*/ 73549 w 202627"/>
                  <a:gd name="connsiteY11" fmla="*/ 17881 h 201678"/>
                  <a:gd name="connsiteX12" fmla="*/ 73549 w 202627"/>
                  <a:gd name="connsiteY12" fmla="*/ 0 h 201678"/>
                  <a:gd name="connsiteX13" fmla="*/ 147098 w 202627"/>
                  <a:gd name="connsiteY13" fmla="*/ 73186 h 201678"/>
                  <a:gd name="connsiteX14" fmla="*/ 131636 w 202627"/>
                  <a:gd name="connsiteY14" fmla="*/ 118096 h 201678"/>
                  <a:gd name="connsiteX15" fmla="*/ 200170 w 202627"/>
                  <a:gd name="connsiteY15" fmla="*/ 185877 h 201678"/>
                  <a:gd name="connsiteX16" fmla="*/ 199752 w 202627"/>
                  <a:gd name="connsiteY16" fmla="*/ 199183 h 201678"/>
                  <a:gd name="connsiteX17" fmla="*/ 193484 w 202627"/>
                  <a:gd name="connsiteY17" fmla="*/ 201678 h 201678"/>
                  <a:gd name="connsiteX18" fmla="*/ 186798 w 202627"/>
                  <a:gd name="connsiteY18" fmla="*/ 199183 h 201678"/>
                  <a:gd name="connsiteX19" fmla="*/ 118681 w 202627"/>
                  <a:gd name="connsiteY19" fmla="*/ 130987 h 201678"/>
                  <a:gd name="connsiteX20" fmla="*/ 73549 w 202627"/>
                  <a:gd name="connsiteY20" fmla="*/ 146789 h 201678"/>
                  <a:gd name="connsiteX21" fmla="*/ 0 w 202627"/>
                  <a:gd name="connsiteY21" fmla="*/ 73186 h 201678"/>
                  <a:gd name="connsiteX22" fmla="*/ 73549 w 202627"/>
                  <a:gd name="connsiteY22" fmla="*/ 0 h 20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627" h="201678">
                    <a:moveTo>
                      <a:pt x="45879" y="64303"/>
                    </a:moveTo>
                    <a:lnTo>
                      <a:pt x="100685" y="64303"/>
                    </a:lnTo>
                    <a:cubicBezTo>
                      <a:pt x="106082" y="64303"/>
                      <a:pt x="109819" y="68479"/>
                      <a:pt x="109819" y="73072"/>
                    </a:cubicBezTo>
                    <a:cubicBezTo>
                      <a:pt x="109819" y="78082"/>
                      <a:pt x="106082" y="82258"/>
                      <a:pt x="100685" y="82258"/>
                    </a:cubicBezTo>
                    <a:lnTo>
                      <a:pt x="45879" y="82258"/>
                    </a:lnTo>
                    <a:cubicBezTo>
                      <a:pt x="40897" y="82258"/>
                      <a:pt x="36745" y="78082"/>
                      <a:pt x="36745" y="73072"/>
                    </a:cubicBezTo>
                    <a:cubicBezTo>
                      <a:pt x="36745" y="68479"/>
                      <a:pt x="40482" y="64303"/>
                      <a:pt x="45879" y="64303"/>
                    </a:cubicBezTo>
                    <a:close/>
                    <a:moveTo>
                      <a:pt x="73549" y="17881"/>
                    </a:moveTo>
                    <a:cubicBezTo>
                      <a:pt x="42625" y="17881"/>
                      <a:pt x="17970" y="42415"/>
                      <a:pt x="17970" y="72771"/>
                    </a:cubicBezTo>
                    <a:cubicBezTo>
                      <a:pt x="17970" y="103542"/>
                      <a:pt x="43043" y="128076"/>
                      <a:pt x="73549" y="128076"/>
                    </a:cubicBezTo>
                    <a:cubicBezTo>
                      <a:pt x="104055" y="128076"/>
                      <a:pt x="129129" y="103542"/>
                      <a:pt x="129129" y="72771"/>
                    </a:cubicBezTo>
                    <a:cubicBezTo>
                      <a:pt x="129129" y="42415"/>
                      <a:pt x="104055" y="17881"/>
                      <a:pt x="73549" y="17881"/>
                    </a:cubicBezTo>
                    <a:close/>
                    <a:moveTo>
                      <a:pt x="73549" y="0"/>
                    </a:moveTo>
                    <a:cubicBezTo>
                      <a:pt x="114502" y="0"/>
                      <a:pt x="147098" y="32851"/>
                      <a:pt x="147098" y="73186"/>
                    </a:cubicBezTo>
                    <a:cubicBezTo>
                      <a:pt x="147098" y="90235"/>
                      <a:pt x="141665" y="105621"/>
                      <a:pt x="131636" y="118096"/>
                    </a:cubicBezTo>
                    <a:lnTo>
                      <a:pt x="200170" y="185877"/>
                    </a:lnTo>
                    <a:cubicBezTo>
                      <a:pt x="203513" y="189203"/>
                      <a:pt x="203513" y="195025"/>
                      <a:pt x="199752" y="199183"/>
                    </a:cubicBezTo>
                    <a:cubicBezTo>
                      <a:pt x="197663" y="200847"/>
                      <a:pt x="195573" y="201678"/>
                      <a:pt x="193484" y="201678"/>
                    </a:cubicBezTo>
                    <a:cubicBezTo>
                      <a:pt x="190977" y="201678"/>
                      <a:pt x="188887" y="200847"/>
                      <a:pt x="186798" y="199183"/>
                    </a:cubicBezTo>
                    <a:lnTo>
                      <a:pt x="118681" y="130987"/>
                    </a:lnTo>
                    <a:cubicBezTo>
                      <a:pt x="106145" y="140967"/>
                      <a:pt x="90683" y="146789"/>
                      <a:pt x="73549" y="146789"/>
                    </a:cubicBezTo>
                    <a:cubicBezTo>
                      <a:pt x="32596" y="146789"/>
                      <a:pt x="0" y="113938"/>
                      <a:pt x="0" y="73186"/>
                    </a:cubicBezTo>
                    <a:cubicBezTo>
                      <a:pt x="0" y="32851"/>
                      <a:pt x="32596" y="0"/>
                      <a:pt x="73549" y="0"/>
                    </a:cubicBezTo>
                    <a:close/>
                  </a:path>
                </a:pathLst>
              </a:custGeom>
              <a:solidFill>
                <a:schemeClr val="bg1"/>
              </a:solidFill>
              <a:ln>
                <a:noFill/>
              </a:ln>
              <a:effectLst/>
              <a:extLst/>
            </p:spPr>
            <p:txBody>
              <a:bodyPr anchor="ctr"/>
              <a:lstStyle/>
              <a:p>
                <a:pPr eaLnBrk="1">
                  <a:lnSpc>
                    <a:spcPct val="93000"/>
                  </a:lnSpc>
                  <a:buClr>
                    <a:srgbClr val="000000"/>
                  </a:buClr>
                  <a:buSzPct val="100000"/>
                  <a:buFont typeface="Times New Roman" charset="0"/>
                  <a:buNone/>
                  <a:defRPr/>
                </a:pPr>
                <a:endParaRPr lang="en-US">
                  <a:latin typeface="+mn-ea"/>
                  <a:ea typeface="+mn-ea"/>
                  <a:cs typeface="+mn-cs"/>
                </a:endParaRPr>
              </a:p>
            </p:txBody>
          </p:sp>
          <p:sp>
            <p:nvSpPr>
              <p:cNvPr id="121" name="Oval 6"/>
              <p:cNvSpPr/>
              <p:nvPr/>
            </p:nvSpPr>
            <p:spPr>
              <a:xfrm>
                <a:off x="5500578" y="1409849"/>
                <a:ext cx="268790" cy="26879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119" name="Freeform 35"/>
            <p:cNvSpPr>
              <a:spLocks noChangeAspect="1" noChangeArrowheads="1"/>
            </p:cNvSpPr>
            <p:nvPr/>
          </p:nvSpPr>
          <p:spPr bwMode="auto">
            <a:xfrm>
              <a:off x="5537893" y="1412728"/>
              <a:ext cx="192982" cy="166848"/>
            </a:xfrm>
            <a:custGeom>
              <a:avLst/>
              <a:gdLst>
                <a:gd name="T0" fmla="*/ 830 w 846"/>
                <a:gd name="T1" fmla="*/ 686 h 732"/>
                <a:gd name="T2" fmla="*/ 447 w 846"/>
                <a:gd name="T3" fmla="*/ 25 h 732"/>
                <a:gd name="T4" fmla="*/ 396 w 846"/>
                <a:gd name="T5" fmla="*/ 25 h 732"/>
                <a:gd name="T6" fmla="*/ 14 w 846"/>
                <a:gd name="T7" fmla="*/ 686 h 732"/>
                <a:gd name="T8" fmla="*/ 40 w 846"/>
                <a:gd name="T9" fmla="*/ 731 h 732"/>
                <a:gd name="T10" fmla="*/ 805 w 846"/>
                <a:gd name="T11" fmla="*/ 731 h 732"/>
                <a:gd name="T12" fmla="*/ 830 w 846"/>
                <a:gd name="T13" fmla="*/ 686 h 732"/>
                <a:gd name="T14" fmla="*/ 447 w 846"/>
                <a:gd name="T15" fmla="*/ 616 h 732"/>
                <a:gd name="T16" fmla="*/ 422 w 846"/>
                <a:gd name="T17" fmla="*/ 626 h 732"/>
                <a:gd name="T18" fmla="*/ 397 w 846"/>
                <a:gd name="T19" fmla="*/ 616 h 732"/>
                <a:gd name="T20" fmla="*/ 387 w 846"/>
                <a:gd name="T21" fmla="*/ 591 h 732"/>
                <a:gd name="T22" fmla="*/ 397 w 846"/>
                <a:gd name="T23" fmla="*/ 567 h 732"/>
                <a:gd name="T24" fmla="*/ 445 w 846"/>
                <a:gd name="T25" fmla="*/ 567 h 732"/>
                <a:gd name="T26" fmla="*/ 456 w 846"/>
                <a:gd name="T27" fmla="*/ 591 h 732"/>
                <a:gd name="T28" fmla="*/ 447 w 846"/>
                <a:gd name="T29" fmla="*/ 616 h 732"/>
                <a:gd name="T30" fmla="*/ 457 w 846"/>
                <a:gd name="T31" fmla="*/ 472 h 732"/>
                <a:gd name="T32" fmla="*/ 422 w 846"/>
                <a:gd name="T33" fmla="*/ 507 h 732"/>
                <a:gd name="T34" fmla="*/ 387 w 846"/>
                <a:gd name="T35" fmla="*/ 472 h 732"/>
                <a:gd name="T36" fmla="*/ 387 w 846"/>
                <a:gd name="T37" fmla="*/ 265 h 732"/>
                <a:gd name="T38" fmla="*/ 422 w 846"/>
                <a:gd name="T39" fmla="*/ 230 h 732"/>
                <a:gd name="T40" fmla="*/ 457 w 846"/>
                <a:gd name="T41" fmla="*/ 265 h 732"/>
                <a:gd name="T42" fmla="*/ 457 w 846"/>
                <a:gd name="T43" fmla="*/ 47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6" h="732">
                  <a:moveTo>
                    <a:pt x="830" y="686"/>
                  </a:moveTo>
                  <a:lnTo>
                    <a:pt x="447" y="25"/>
                  </a:lnTo>
                  <a:cubicBezTo>
                    <a:pt x="432" y="0"/>
                    <a:pt x="409" y="0"/>
                    <a:pt x="396" y="25"/>
                  </a:cubicBezTo>
                  <a:lnTo>
                    <a:pt x="14" y="686"/>
                  </a:lnTo>
                  <a:cubicBezTo>
                    <a:pt x="0" y="711"/>
                    <a:pt x="11" y="731"/>
                    <a:pt x="40" y="731"/>
                  </a:cubicBezTo>
                  <a:lnTo>
                    <a:pt x="805" y="731"/>
                  </a:lnTo>
                  <a:cubicBezTo>
                    <a:pt x="833" y="731"/>
                    <a:pt x="845" y="711"/>
                    <a:pt x="830" y="686"/>
                  </a:cubicBezTo>
                  <a:close/>
                  <a:moveTo>
                    <a:pt x="447" y="616"/>
                  </a:moveTo>
                  <a:cubicBezTo>
                    <a:pt x="441" y="623"/>
                    <a:pt x="432" y="626"/>
                    <a:pt x="422" y="626"/>
                  </a:cubicBezTo>
                  <a:cubicBezTo>
                    <a:pt x="412" y="626"/>
                    <a:pt x="405" y="623"/>
                    <a:pt x="397" y="616"/>
                  </a:cubicBezTo>
                  <a:cubicBezTo>
                    <a:pt x="390" y="610"/>
                    <a:pt x="387" y="602"/>
                    <a:pt x="387" y="591"/>
                  </a:cubicBezTo>
                  <a:cubicBezTo>
                    <a:pt x="387" y="583"/>
                    <a:pt x="390" y="574"/>
                    <a:pt x="397" y="567"/>
                  </a:cubicBezTo>
                  <a:cubicBezTo>
                    <a:pt x="410" y="553"/>
                    <a:pt x="434" y="553"/>
                    <a:pt x="445" y="567"/>
                  </a:cubicBezTo>
                  <a:cubicBezTo>
                    <a:pt x="453" y="574"/>
                    <a:pt x="456" y="583"/>
                    <a:pt x="456" y="591"/>
                  </a:cubicBezTo>
                  <a:cubicBezTo>
                    <a:pt x="456" y="600"/>
                    <a:pt x="453" y="610"/>
                    <a:pt x="447" y="616"/>
                  </a:cubicBezTo>
                  <a:close/>
                  <a:moveTo>
                    <a:pt x="457" y="472"/>
                  </a:moveTo>
                  <a:cubicBezTo>
                    <a:pt x="457" y="491"/>
                    <a:pt x="441" y="507"/>
                    <a:pt x="422" y="507"/>
                  </a:cubicBezTo>
                  <a:cubicBezTo>
                    <a:pt x="403" y="507"/>
                    <a:pt x="387" y="491"/>
                    <a:pt x="387" y="472"/>
                  </a:cubicBezTo>
                  <a:lnTo>
                    <a:pt x="387" y="265"/>
                  </a:lnTo>
                  <a:cubicBezTo>
                    <a:pt x="387" y="246"/>
                    <a:pt x="403" y="230"/>
                    <a:pt x="422" y="230"/>
                  </a:cubicBezTo>
                  <a:cubicBezTo>
                    <a:pt x="441" y="230"/>
                    <a:pt x="457" y="246"/>
                    <a:pt x="457" y="265"/>
                  </a:cubicBezTo>
                  <a:lnTo>
                    <a:pt x="457" y="472"/>
                  </a:lnTo>
                  <a:close/>
                </a:path>
              </a:pathLst>
            </a:custGeom>
            <a:solidFill>
              <a:schemeClr val="bg1"/>
            </a:solidFill>
            <a:ln>
              <a:noFill/>
            </a:ln>
            <a:effectLst/>
            <a:extLst/>
          </p:spPr>
          <p:txBody>
            <a:bodyPr wrap="none" anchor="ctr"/>
            <a:lstStyle/>
            <a:p>
              <a:pPr eaLnBrk="1">
                <a:lnSpc>
                  <a:spcPct val="93000"/>
                </a:lnSpc>
                <a:buClr>
                  <a:srgbClr val="000000"/>
                </a:buClr>
                <a:buSzPct val="100000"/>
                <a:buFont typeface="Times New Roman" charset="0"/>
                <a:buNone/>
                <a:defRPr/>
              </a:pPr>
              <a:endParaRPr lang="en-US">
                <a:latin typeface="+mn-ea"/>
                <a:ea typeface="+mn-ea"/>
                <a:cs typeface="+mn-cs"/>
              </a:endParaRPr>
            </a:p>
          </p:txBody>
        </p:sp>
      </p:grpSp>
      <p:sp>
        <p:nvSpPr>
          <p:cNvPr id="91" name="正方形/長方形 90"/>
          <p:cNvSpPr/>
          <p:nvPr/>
        </p:nvSpPr>
        <p:spPr>
          <a:xfrm>
            <a:off x="6440554" y="302329"/>
            <a:ext cx="2359623" cy="523220"/>
          </a:xfrm>
          <a:prstGeom prst="rect">
            <a:avLst/>
          </a:prstGeom>
        </p:spPr>
        <p:txBody>
          <a:bodyPr wrap="square">
            <a:spAutoFit/>
          </a:bodyPr>
          <a:lstStyle/>
          <a:p>
            <a:r>
              <a:rPr kumimoji="1" lang="en-US" altLang="ja-JP" sz="2800" dirty="0">
                <a:latin typeface="+mn-ea"/>
                <a:ea typeface="+mn-ea"/>
              </a:rPr>
              <a:t>Cisco Meraki</a:t>
            </a:r>
            <a:endParaRPr kumimoji="1" lang="ja-JP" altLang="en-US" sz="2800" dirty="0">
              <a:latin typeface="+mn-ea"/>
              <a:ea typeface="+mn-ea"/>
            </a:endParaRPr>
          </a:p>
        </p:txBody>
      </p:sp>
    </p:spTree>
    <p:extLst>
      <p:ext uri="{BB962C8B-B14F-4D97-AF65-F5344CB8AC3E}">
        <p14:creationId xmlns:p14="http://schemas.microsoft.com/office/powerpoint/2010/main" val="7945897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900" decel="100000" fill="hold"/>
                                        <p:tgtEl>
                                          <p:spTgt spid="7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191" y="913590"/>
            <a:ext cx="9143678" cy="42292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sp>
        <p:nvSpPr>
          <p:cNvPr id="11" name="Rectangle 4"/>
          <p:cNvSpPr>
            <a:spLocks noChangeArrowheads="1"/>
          </p:cNvSpPr>
          <p:nvPr/>
        </p:nvSpPr>
        <p:spPr bwMode="auto">
          <a:xfrm>
            <a:off x="1473968" y="2561958"/>
            <a:ext cx="184682"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16" tIns="45708" rIns="91416" bIns="45708" numCol="1" anchor="ctr" anchorCtr="0" compatLnSpc="1">
            <a:prstTxWarp prst="textNoShape">
              <a:avLst/>
            </a:prstTxWarp>
            <a:spAutoFit/>
          </a:bodyPr>
          <a:lstStyle/>
          <a:p>
            <a:pPr defTabSz="914171" eaLnBrk="0" hangingPunct="0"/>
            <a:r>
              <a:rPr lang="x-none" altLang="x-none" sz="1799">
                <a:solidFill>
                  <a:srgbClr val="676767"/>
                </a:solidFill>
                <a:latin typeface="+mn-ea"/>
                <a:ea typeface="+mn-ea"/>
                <a:cs typeface="Meiryo" charset="-128"/>
              </a:rPr>
              <a:t/>
            </a:r>
            <a:br>
              <a:rPr lang="x-none" altLang="x-none" sz="1799">
                <a:solidFill>
                  <a:srgbClr val="676767"/>
                </a:solidFill>
                <a:latin typeface="+mn-ea"/>
                <a:ea typeface="+mn-ea"/>
                <a:cs typeface="Meiryo" charset="-128"/>
              </a:rPr>
            </a:br>
            <a:endParaRPr lang="x-none" altLang="x-none" sz="1799">
              <a:solidFill>
                <a:srgbClr val="676767"/>
              </a:solidFill>
              <a:latin typeface="+mn-ea"/>
              <a:ea typeface="+mn-ea"/>
              <a:cs typeface="Meiryo" charset="-128"/>
            </a:endParaRPr>
          </a:p>
        </p:txBody>
      </p:sp>
      <p:sp>
        <p:nvSpPr>
          <p:cNvPr id="17" name="Rectangle 6"/>
          <p:cNvSpPr>
            <a:spLocks noChangeArrowheads="1"/>
          </p:cNvSpPr>
          <p:nvPr/>
        </p:nvSpPr>
        <p:spPr bwMode="auto">
          <a:xfrm>
            <a:off x="1357514" y="2596894"/>
            <a:ext cx="184682"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16" tIns="45708" rIns="91416" bIns="45708" numCol="1" anchor="ctr" anchorCtr="0" compatLnSpc="1">
            <a:prstTxWarp prst="textNoShape">
              <a:avLst/>
            </a:prstTxWarp>
            <a:spAutoFit/>
          </a:bodyPr>
          <a:lstStyle/>
          <a:p>
            <a:pPr defTabSz="914171" eaLnBrk="0" hangingPunct="0"/>
            <a:r>
              <a:rPr lang="x-none" altLang="x-none" sz="1799">
                <a:solidFill>
                  <a:srgbClr val="676767"/>
                </a:solidFill>
                <a:latin typeface="+mn-ea"/>
                <a:ea typeface="+mn-ea"/>
                <a:cs typeface="Meiryo" charset="-128"/>
              </a:rPr>
              <a:t/>
            </a:r>
            <a:br>
              <a:rPr lang="x-none" altLang="x-none" sz="1799">
                <a:solidFill>
                  <a:srgbClr val="676767"/>
                </a:solidFill>
                <a:latin typeface="+mn-ea"/>
                <a:ea typeface="+mn-ea"/>
                <a:cs typeface="Meiryo" charset="-128"/>
              </a:rPr>
            </a:br>
            <a:endParaRPr lang="x-none" altLang="x-none" sz="1799">
              <a:solidFill>
                <a:srgbClr val="676767"/>
              </a:solidFill>
              <a:latin typeface="+mn-ea"/>
              <a:ea typeface="+mn-ea"/>
              <a:cs typeface="Meiryo" charset="-128"/>
            </a:endParaRPr>
          </a:p>
        </p:txBody>
      </p:sp>
      <p:sp>
        <p:nvSpPr>
          <p:cNvPr id="2" name="Title 1"/>
          <p:cNvSpPr>
            <a:spLocks noGrp="1"/>
          </p:cNvSpPr>
          <p:nvPr>
            <p:ph type="title"/>
          </p:nvPr>
        </p:nvSpPr>
        <p:spPr>
          <a:xfrm>
            <a:off x="289253" y="119475"/>
            <a:ext cx="8343315" cy="731647"/>
          </a:xfrm>
        </p:spPr>
        <p:txBody>
          <a:bodyPr/>
          <a:lstStyle/>
          <a:p>
            <a:r>
              <a:rPr lang="en-US" dirty="0" smtClean="0">
                <a:latin typeface="+mn-ea"/>
                <a:ea typeface="+mn-ea"/>
                <a:cs typeface="Meiryo" charset="-128"/>
              </a:rPr>
              <a:t>Cisco DNA</a:t>
            </a:r>
            <a:r>
              <a:rPr lang="ja-JP" altLang="en-US" dirty="0" smtClean="0">
                <a:latin typeface="+mn-ea"/>
                <a:ea typeface="+mn-ea"/>
                <a:cs typeface="Meiryo" charset="-128"/>
              </a:rPr>
              <a:t>の導入効果</a:t>
            </a:r>
            <a:endParaRPr lang="en-US" dirty="0">
              <a:latin typeface="+mn-ea"/>
              <a:ea typeface="+mn-ea"/>
              <a:cs typeface="Meiryo" charset="-128"/>
            </a:endParaRPr>
          </a:p>
        </p:txBody>
      </p:sp>
      <p:sp>
        <p:nvSpPr>
          <p:cNvPr id="20" name="Rectangle 7"/>
          <p:cNvSpPr>
            <a:spLocks noChangeArrowheads="1"/>
          </p:cNvSpPr>
          <p:nvPr/>
        </p:nvSpPr>
        <p:spPr bwMode="auto">
          <a:xfrm>
            <a:off x="629678" y="2480440"/>
            <a:ext cx="184682" cy="6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16" tIns="45708" rIns="91416" bIns="45708" numCol="1" anchor="ctr" anchorCtr="0" compatLnSpc="1">
            <a:prstTxWarp prst="textNoShape">
              <a:avLst/>
            </a:prstTxWarp>
            <a:spAutoFit/>
          </a:bodyPr>
          <a:lstStyle/>
          <a:p>
            <a:pPr defTabSz="914171" eaLnBrk="0" hangingPunct="0"/>
            <a:r>
              <a:rPr lang="x-none" altLang="x-none" sz="1799">
                <a:solidFill>
                  <a:srgbClr val="676767"/>
                </a:solidFill>
                <a:latin typeface="+mn-ea"/>
                <a:ea typeface="+mn-ea"/>
                <a:cs typeface="Meiryo" charset="-128"/>
              </a:rPr>
              <a:t/>
            </a:r>
            <a:br>
              <a:rPr lang="x-none" altLang="x-none" sz="1799">
                <a:solidFill>
                  <a:srgbClr val="676767"/>
                </a:solidFill>
                <a:latin typeface="+mn-ea"/>
                <a:ea typeface="+mn-ea"/>
                <a:cs typeface="Meiryo" charset="-128"/>
              </a:rPr>
            </a:br>
            <a:endParaRPr lang="x-none" altLang="x-none" sz="1799">
              <a:solidFill>
                <a:srgbClr val="676767"/>
              </a:solidFill>
              <a:latin typeface="+mn-ea"/>
              <a:ea typeface="+mn-ea"/>
              <a:cs typeface="Meiryo" charset="-128"/>
            </a:endParaRPr>
          </a:p>
        </p:txBody>
      </p:sp>
      <p:sp>
        <p:nvSpPr>
          <p:cNvPr id="30" name="Rectangle 29"/>
          <p:cNvSpPr/>
          <p:nvPr/>
        </p:nvSpPr>
        <p:spPr>
          <a:xfrm>
            <a:off x="1191" y="1897864"/>
            <a:ext cx="9141619" cy="10705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sp>
        <p:nvSpPr>
          <p:cNvPr id="32" name="Rectangle 31"/>
          <p:cNvSpPr/>
          <p:nvPr/>
        </p:nvSpPr>
        <p:spPr>
          <a:xfrm>
            <a:off x="1529221" y="2031423"/>
            <a:ext cx="1856582" cy="769441"/>
          </a:xfrm>
          <a:prstGeom prst="rect">
            <a:avLst/>
          </a:prstGeom>
        </p:spPr>
        <p:txBody>
          <a:bodyPr wrap="square">
            <a:spAutoFit/>
          </a:bodyPr>
          <a:lstStyle/>
          <a:p>
            <a:pPr algn="ctr" defTabSz="457086"/>
            <a:r>
              <a:rPr lang="en-US" sz="3200" dirty="0">
                <a:solidFill>
                  <a:srgbClr val="676767"/>
                </a:solidFill>
                <a:latin typeface="+mn-ea"/>
                <a:ea typeface="+mn-ea"/>
                <a:cs typeface="Meiryo" charset="-128"/>
              </a:rPr>
              <a:t>402% </a:t>
            </a:r>
          </a:p>
          <a:p>
            <a:pPr algn="ctr" defTabSz="457086"/>
            <a:r>
              <a:rPr lang="en-US" sz="1200" dirty="0">
                <a:solidFill>
                  <a:srgbClr val="676767"/>
                </a:solidFill>
                <a:latin typeface="+mn-ea"/>
                <a:ea typeface="+mn-ea"/>
                <a:cs typeface="Meiryo" charset="-128"/>
              </a:rPr>
              <a:t>5 </a:t>
            </a:r>
            <a:r>
              <a:rPr lang="ja-JP" altLang="en-US" sz="1200" dirty="0">
                <a:solidFill>
                  <a:srgbClr val="676767"/>
                </a:solidFill>
                <a:latin typeface="+mn-ea"/>
                <a:ea typeface="+mn-ea"/>
                <a:cs typeface="Meiryo" charset="-128"/>
              </a:rPr>
              <a:t>年</a:t>
            </a:r>
            <a:r>
              <a:rPr lang="en-US" sz="1200" dirty="0">
                <a:solidFill>
                  <a:srgbClr val="676767"/>
                </a:solidFill>
                <a:latin typeface="+mn-ea"/>
                <a:ea typeface="+mn-ea"/>
                <a:cs typeface="Meiryo" charset="-128"/>
              </a:rPr>
              <a:t> </a:t>
            </a:r>
            <a:r>
              <a:rPr lang="en-US" sz="1200" dirty="0">
                <a:solidFill>
                  <a:srgbClr val="676767"/>
                </a:solidFill>
                <a:latin typeface="+mn-ea"/>
                <a:ea typeface="+mn-ea"/>
                <a:cs typeface="Meiryo" charset="-128"/>
              </a:rPr>
              <a:t>ROI </a:t>
            </a:r>
          </a:p>
        </p:txBody>
      </p:sp>
      <p:sp>
        <p:nvSpPr>
          <p:cNvPr id="33" name="Rectangle 32"/>
          <p:cNvSpPr/>
          <p:nvPr/>
        </p:nvSpPr>
        <p:spPr>
          <a:xfrm>
            <a:off x="3470598" y="1976121"/>
            <a:ext cx="2336887" cy="969496"/>
          </a:xfrm>
          <a:prstGeom prst="rect">
            <a:avLst/>
          </a:prstGeom>
        </p:spPr>
        <p:txBody>
          <a:bodyPr wrap="square">
            <a:spAutoFit/>
          </a:bodyPr>
          <a:lstStyle/>
          <a:p>
            <a:pPr algn="ctr" defTabSz="457086"/>
            <a:r>
              <a:rPr lang="en-US" sz="3300" dirty="0">
                <a:solidFill>
                  <a:srgbClr val="676767"/>
                </a:solidFill>
                <a:latin typeface="+mn-ea"/>
                <a:ea typeface="+mn-ea"/>
                <a:cs typeface="Meiryo" charset="-128"/>
              </a:rPr>
              <a:t>$48,117 </a:t>
            </a:r>
          </a:p>
          <a:p>
            <a:pPr algn="ctr" defTabSz="457086"/>
            <a:r>
              <a:rPr lang="ja-JP" altLang="en-US" sz="1200" dirty="0">
                <a:solidFill>
                  <a:srgbClr val="676767"/>
                </a:solidFill>
                <a:latin typeface="+mn-ea"/>
                <a:ea typeface="+mn-ea"/>
                <a:cs typeface="Meiryo" charset="-128"/>
              </a:rPr>
              <a:t>年平均利益</a:t>
            </a:r>
            <a:endParaRPr lang="en-US" altLang="ja-JP" sz="1200" dirty="0">
              <a:solidFill>
                <a:srgbClr val="676767"/>
              </a:solidFill>
              <a:latin typeface="+mn-ea"/>
              <a:ea typeface="+mn-ea"/>
              <a:cs typeface="Meiryo" charset="-128"/>
            </a:endParaRPr>
          </a:p>
          <a:p>
            <a:pPr algn="ctr" defTabSz="457086"/>
            <a:r>
              <a:rPr lang="ja-JP" altLang="en-US" sz="1200" dirty="0">
                <a:solidFill>
                  <a:srgbClr val="676767"/>
                </a:solidFill>
                <a:latin typeface="+mn-ea"/>
                <a:ea typeface="+mn-ea"/>
                <a:cs typeface="Meiryo" charset="-128"/>
              </a:rPr>
              <a:t>（</a:t>
            </a:r>
            <a:r>
              <a:rPr lang="en-US" sz="1200" dirty="0">
                <a:solidFill>
                  <a:srgbClr val="676767"/>
                </a:solidFill>
                <a:latin typeface="+mn-ea"/>
                <a:ea typeface="+mn-ea"/>
                <a:cs typeface="Meiryo" charset="-128"/>
              </a:rPr>
              <a:t>100</a:t>
            </a:r>
            <a:r>
              <a:rPr lang="ja-JP" altLang="en-US" sz="1200" dirty="0">
                <a:solidFill>
                  <a:srgbClr val="676767"/>
                </a:solidFill>
                <a:latin typeface="+mn-ea"/>
                <a:ea typeface="+mn-ea"/>
                <a:cs typeface="Meiryo" charset="-128"/>
              </a:rPr>
              <a:t>ユーザごと）</a:t>
            </a:r>
            <a:endParaRPr lang="en-US" sz="1200" dirty="0">
              <a:solidFill>
                <a:srgbClr val="676767"/>
              </a:solidFill>
              <a:latin typeface="+mn-ea"/>
              <a:ea typeface="+mn-ea"/>
              <a:cs typeface="Meiryo" charset="-128"/>
            </a:endParaRPr>
          </a:p>
        </p:txBody>
      </p:sp>
      <p:cxnSp>
        <p:nvCxnSpPr>
          <p:cNvPr id="35" name="Straight Connector 34"/>
          <p:cNvCxnSpPr/>
          <p:nvPr/>
        </p:nvCxnSpPr>
        <p:spPr>
          <a:xfrm>
            <a:off x="3534347" y="2078848"/>
            <a:ext cx="0" cy="735932"/>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68" y="4093431"/>
            <a:ext cx="9141619" cy="10705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sp>
        <p:nvSpPr>
          <p:cNvPr id="24" name="Rectangle 23"/>
          <p:cNvSpPr/>
          <p:nvPr/>
        </p:nvSpPr>
        <p:spPr>
          <a:xfrm>
            <a:off x="1529221" y="4281352"/>
            <a:ext cx="1856582" cy="646203"/>
          </a:xfrm>
          <a:prstGeom prst="rect">
            <a:avLst/>
          </a:prstGeom>
        </p:spPr>
        <p:txBody>
          <a:bodyPr wrap="square">
            <a:spAutoFit/>
          </a:bodyPr>
          <a:lstStyle/>
          <a:p>
            <a:pPr algn="ctr" defTabSz="457086"/>
            <a:r>
              <a:rPr lang="en-US" sz="2399" dirty="0">
                <a:solidFill>
                  <a:srgbClr val="676767"/>
                </a:solidFill>
                <a:latin typeface="+mn-ea"/>
                <a:ea typeface="+mn-ea"/>
                <a:cs typeface="Meiryo" charset="-128"/>
              </a:rPr>
              <a:t>42% </a:t>
            </a:r>
            <a:r>
              <a:rPr lang="ja-JP" altLang="en-US" sz="2399" dirty="0">
                <a:solidFill>
                  <a:srgbClr val="676767"/>
                </a:solidFill>
                <a:latin typeface="+mn-ea"/>
                <a:ea typeface="+mn-ea"/>
                <a:cs typeface="Meiryo" charset="-128"/>
              </a:rPr>
              <a:t>迅速化</a:t>
            </a:r>
            <a:r>
              <a:rPr lang="en-US" altLang="ja-JP" sz="1200" dirty="0">
                <a:solidFill>
                  <a:srgbClr val="676767"/>
                </a:solidFill>
                <a:latin typeface="+mn-ea"/>
                <a:ea typeface="+mn-ea"/>
                <a:cs typeface="Meiryo" charset="-128"/>
              </a:rPr>
              <a:t>WAN</a:t>
            </a:r>
            <a:r>
              <a:rPr lang="ja-JP" altLang="en-US" sz="1200" dirty="0">
                <a:solidFill>
                  <a:srgbClr val="676767"/>
                </a:solidFill>
                <a:latin typeface="+mn-ea"/>
                <a:ea typeface="+mn-ea"/>
                <a:cs typeface="Meiryo" charset="-128"/>
              </a:rPr>
              <a:t>の展開</a:t>
            </a:r>
            <a:endParaRPr lang="en-US" sz="1200" dirty="0">
              <a:solidFill>
                <a:srgbClr val="676767"/>
              </a:solidFill>
              <a:latin typeface="+mn-ea"/>
              <a:ea typeface="+mn-ea"/>
              <a:cs typeface="Meiryo" charset="-128"/>
            </a:endParaRPr>
          </a:p>
        </p:txBody>
      </p:sp>
      <p:sp>
        <p:nvSpPr>
          <p:cNvPr id="26" name="Rectangle 25"/>
          <p:cNvSpPr/>
          <p:nvPr/>
        </p:nvSpPr>
        <p:spPr>
          <a:xfrm>
            <a:off x="3682891" y="4281352"/>
            <a:ext cx="1987553" cy="646203"/>
          </a:xfrm>
          <a:prstGeom prst="rect">
            <a:avLst/>
          </a:prstGeom>
        </p:spPr>
        <p:txBody>
          <a:bodyPr wrap="square">
            <a:spAutoFit/>
          </a:bodyPr>
          <a:lstStyle/>
          <a:p>
            <a:pPr algn="ctr" defTabSz="457086"/>
            <a:r>
              <a:rPr lang="en-US" sz="2399" dirty="0">
                <a:solidFill>
                  <a:srgbClr val="676767"/>
                </a:solidFill>
                <a:latin typeface="+mn-ea"/>
                <a:ea typeface="+mn-ea"/>
                <a:cs typeface="Meiryo" charset="-128"/>
              </a:rPr>
              <a:t>17% </a:t>
            </a:r>
            <a:r>
              <a:rPr lang="ja-JP" altLang="en-US" sz="2399" dirty="0">
                <a:solidFill>
                  <a:srgbClr val="676767"/>
                </a:solidFill>
                <a:latin typeface="+mn-ea"/>
                <a:ea typeface="+mn-ea"/>
                <a:cs typeface="Meiryo" charset="-128"/>
              </a:rPr>
              <a:t>迅速化</a:t>
            </a:r>
            <a:r>
              <a:rPr lang="en-US" sz="2399" dirty="0">
                <a:solidFill>
                  <a:srgbClr val="676767"/>
                </a:solidFill>
                <a:latin typeface="+mn-ea"/>
                <a:ea typeface="+mn-ea"/>
                <a:cs typeface="Meiryo" charset="-128"/>
              </a:rPr>
              <a:t> </a:t>
            </a:r>
            <a:endParaRPr lang="en-US" sz="2399" dirty="0">
              <a:solidFill>
                <a:srgbClr val="676767"/>
              </a:solidFill>
              <a:latin typeface="+mn-ea"/>
              <a:ea typeface="+mn-ea"/>
              <a:cs typeface="Meiryo" charset="-128"/>
            </a:endParaRPr>
          </a:p>
          <a:p>
            <a:pPr algn="ctr" defTabSz="457086"/>
            <a:r>
              <a:rPr lang="ja-JP" altLang="en-US" sz="1200" dirty="0" smtClean="0">
                <a:solidFill>
                  <a:srgbClr val="676767"/>
                </a:solidFill>
                <a:latin typeface="+mn-ea"/>
                <a:ea typeface="+mn-ea"/>
                <a:cs typeface="Meiryo" charset="-128"/>
              </a:rPr>
              <a:t>アプリケーション デリバリ</a:t>
            </a:r>
            <a:endParaRPr lang="en-US" sz="1200" dirty="0">
              <a:solidFill>
                <a:srgbClr val="676767"/>
              </a:solidFill>
              <a:latin typeface="+mn-ea"/>
              <a:ea typeface="+mn-ea"/>
              <a:cs typeface="Meiryo" charset="-128"/>
            </a:endParaRPr>
          </a:p>
        </p:txBody>
      </p:sp>
      <p:cxnSp>
        <p:nvCxnSpPr>
          <p:cNvPr id="27" name="Straight Connector 26"/>
          <p:cNvCxnSpPr/>
          <p:nvPr/>
        </p:nvCxnSpPr>
        <p:spPr>
          <a:xfrm>
            <a:off x="3534347" y="4236468"/>
            <a:ext cx="0" cy="735932"/>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967533" y="4281352"/>
            <a:ext cx="1987550" cy="646203"/>
          </a:xfrm>
          <a:prstGeom prst="rect">
            <a:avLst/>
          </a:prstGeom>
        </p:spPr>
        <p:txBody>
          <a:bodyPr wrap="square">
            <a:spAutoFit/>
          </a:bodyPr>
          <a:lstStyle/>
          <a:p>
            <a:pPr algn="ctr" defTabSz="457086"/>
            <a:r>
              <a:rPr lang="en-US" sz="2399" dirty="0">
                <a:solidFill>
                  <a:srgbClr val="676767"/>
                </a:solidFill>
                <a:latin typeface="+mn-ea"/>
                <a:ea typeface="+mn-ea"/>
                <a:cs typeface="Meiryo" charset="-128"/>
              </a:rPr>
              <a:t>28% </a:t>
            </a:r>
            <a:r>
              <a:rPr lang="ja-JP" altLang="en-US" sz="2399" dirty="0">
                <a:solidFill>
                  <a:srgbClr val="676767"/>
                </a:solidFill>
                <a:latin typeface="+mn-ea"/>
                <a:ea typeface="+mn-ea"/>
                <a:cs typeface="Meiryo" charset="-128"/>
              </a:rPr>
              <a:t>効率化</a:t>
            </a:r>
            <a:r>
              <a:rPr lang="en-US" sz="2399" dirty="0">
                <a:solidFill>
                  <a:srgbClr val="676767"/>
                </a:solidFill>
                <a:latin typeface="+mn-ea"/>
                <a:ea typeface="+mn-ea"/>
                <a:cs typeface="Meiryo" charset="-128"/>
              </a:rPr>
              <a:t> </a:t>
            </a:r>
            <a:endParaRPr lang="en-US" sz="2399" dirty="0">
              <a:solidFill>
                <a:srgbClr val="676767"/>
              </a:solidFill>
              <a:latin typeface="+mn-ea"/>
              <a:ea typeface="+mn-ea"/>
              <a:cs typeface="Meiryo" charset="-128"/>
            </a:endParaRPr>
          </a:p>
          <a:p>
            <a:pPr algn="ctr" defTabSz="457086"/>
            <a:r>
              <a:rPr lang="en-US" sz="1200" dirty="0">
                <a:solidFill>
                  <a:srgbClr val="676767"/>
                </a:solidFill>
                <a:latin typeface="+mn-ea"/>
                <a:ea typeface="+mn-ea"/>
                <a:cs typeface="Meiryo" charset="-128"/>
              </a:rPr>
              <a:t>IT </a:t>
            </a:r>
            <a:r>
              <a:rPr lang="ja-JP" altLang="en-US" sz="1200" dirty="0">
                <a:solidFill>
                  <a:srgbClr val="676767"/>
                </a:solidFill>
                <a:latin typeface="+mn-ea"/>
                <a:ea typeface="+mn-ea"/>
                <a:cs typeface="Meiryo" charset="-128"/>
              </a:rPr>
              <a:t>スタッフの業務</a:t>
            </a:r>
            <a:endParaRPr lang="en-US" sz="1200" dirty="0">
              <a:solidFill>
                <a:srgbClr val="676767"/>
              </a:solidFill>
              <a:latin typeface="+mn-ea"/>
              <a:ea typeface="+mn-ea"/>
              <a:cs typeface="Meiryo" charset="-128"/>
            </a:endParaRPr>
          </a:p>
        </p:txBody>
      </p:sp>
      <p:cxnSp>
        <p:nvCxnSpPr>
          <p:cNvPr id="34" name="Straight Connector 33"/>
          <p:cNvCxnSpPr/>
          <p:nvPr/>
        </p:nvCxnSpPr>
        <p:spPr>
          <a:xfrm>
            <a:off x="5818988" y="4236468"/>
            <a:ext cx="0" cy="735932"/>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1" y="897557"/>
            <a:ext cx="1000307" cy="1000307"/>
          </a:xfrm>
          <a:prstGeom prst="rect">
            <a:avLst/>
          </a:prstGeom>
        </p:spPr>
      </p:pic>
      <p:sp>
        <p:nvSpPr>
          <p:cNvPr id="4" name="TextBox 3"/>
          <p:cNvSpPr txBox="1"/>
          <p:nvPr/>
        </p:nvSpPr>
        <p:spPr>
          <a:xfrm>
            <a:off x="1621389" y="1193636"/>
            <a:ext cx="3976725" cy="600164"/>
          </a:xfrm>
          <a:prstGeom prst="rect">
            <a:avLst/>
          </a:prstGeom>
          <a:noFill/>
        </p:spPr>
        <p:txBody>
          <a:bodyPr wrap="square" rtlCol="0">
            <a:spAutoFit/>
          </a:bodyPr>
          <a:lstStyle/>
          <a:p>
            <a:pPr defTabSz="457086"/>
            <a:r>
              <a:rPr lang="ja-JP" altLang="en-US" sz="3300" dirty="0">
                <a:solidFill>
                  <a:srgbClr val="FFFFFF"/>
                </a:solidFill>
                <a:latin typeface="+mn-ea"/>
                <a:ea typeface="+mn-ea"/>
                <a:cs typeface="Meiryo" charset="-128"/>
              </a:rPr>
              <a:t>　投資対効果</a:t>
            </a:r>
            <a:endParaRPr lang="en-US" sz="3300" dirty="0">
              <a:solidFill>
                <a:srgbClr val="FFFFFF"/>
              </a:solidFill>
              <a:latin typeface="+mn-ea"/>
              <a:ea typeface="+mn-ea"/>
              <a:cs typeface="Meiryo" charset="-128"/>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80" y="3011370"/>
            <a:ext cx="1112082" cy="1112082"/>
          </a:xfrm>
          <a:prstGeom prst="rect">
            <a:avLst/>
          </a:prstGeom>
        </p:spPr>
      </p:pic>
      <p:sp>
        <p:nvSpPr>
          <p:cNvPr id="38" name="TextBox 37"/>
          <p:cNvSpPr txBox="1"/>
          <p:nvPr/>
        </p:nvSpPr>
        <p:spPr>
          <a:xfrm>
            <a:off x="1707400" y="3326021"/>
            <a:ext cx="6428996" cy="600164"/>
          </a:xfrm>
          <a:prstGeom prst="rect">
            <a:avLst/>
          </a:prstGeom>
          <a:noFill/>
        </p:spPr>
        <p:txBody>
          <a:bodyPr wrap="square" rtlCol="0">
            <a:spAutoFit/>
          </a:bodyPr>
          <a:lstStyle/>
          <a:p>
            <a:pPr defTabSz="457086"/>
            <a:r>
              <a:rPr lang="ja-JP" altLang="en-US" sz="3300" dirty="0">
                <a:solidFill>
                  <a:srgbClr val="FFFFFF"/>
                </a:solidFill>
                <a:latin typeface="+mn-ea"/>
                <a:ea typeface="+mn-ea"/>
                <a:cs typeface="Meiryo" charset="-128"/>
              </a:rPr>
              <a:t>　</a:t>
            </a:r>
            <a:r>
              <a:rPr lang="en-US" altLang="ja-JP" sz="3300" dirty="0">
                <a:solidFill>
                  <a:srgbClr val="FFFFFF"/>
                </a:solidFill>
                <a:latin typeface="+mn-ea"/>
                <a:ea typeface="+mn-ea"/>
                <a:cs typeface="Meiryo" charset="-128"/>
              </a:rPr>
              <a:t>KPI</a:t>
            </a:r>
            <a:r>
              <a:rPr lang="ja-JP" altLang="en-US" sz="3300" dirty="0">
                <a:solidFill>
                  <a:srgbClr val="FFFFFF"/>
                </a:solidFill>
                <a:latin typeface="+mn-ea"/>
                <a:ea typeface="+mn-ea"/>
                <a:cs typeface="Meiryo" charset="-128"/>
              </a:rPr>
              <a:t> </a:t>
            </a:r>
            <a:r>
              <a:rPr lang="en-US" altLang="ja-JP" sz="3300" dirty="0">
                <a:solidFill>
                  <a:srgbClr val="FFFFFF"/>
                </a:solidFill>
                <a:latin typeface="+mn-ea"/>
                <a:ea typeface="+mn-ea"/>
                <a:cs typeface="Meiryo" charset="-128"/>
              </a:rPr>
              <a:t>(</a:t>
            </a:r>
            <a:r>
              <a:rPr lang="ja-JP" altLang="en-US" sz="3300" dirty="0">
                <a:solidFill>
                  <a:srgbClr val="FFFFFF"/>
                </a:solidFill>
                <a:latin typeface="+mn-ea"/>
                <a:ea typeface="+mn-ea"/>
                <a:cs typeface="Meiryo" charset="-128"/>
              </a:rPr>
              <a:t>指標</a:t>
            </a:r>
            <a:r>
              <a:rPr lang="en-US" altLang="ja-JP" sz="3300" dirty="0">
                <a:solidFill>
                  <a:srgbClr val="FFFFFF"/>
                </a:solidFill>
                <a:latin typeface="+mn-ea"/>
                <a:ea typeface="+mn-ea"/>
                <a:cs typeface="Meiryo" charset="-128"/>
              </a:rPr>
              <a:t>)</a:t>
            </a:r>
            <a:endParaRPr lang="en-US" sz="3300" dirty="0">
              <a:solidFill>
                <a:srgbClr val="FFFFFF"/>
              </a:solidFill>
              <a:latin typeface="+mn-ea"/>
              <a:ea typeface="+mn-ea"/>
              <a:cs typeface="Meiryo" charset="-128"/>
            </a:endParaRPr>
          </a:p>
        </p:txBody>
      </p:sp>
      <p:sp>
        <p:nvSpPr>
          <p:cNvPr id="7" name="テキスト ボックス 6"/>
          <p:cNvSpPr txBox="1"/>
          <p:nvPr/>
        </p:nvSpPr>
        <p:spPr>
          <a:xfrm>
            <a:off x="4228690" y="669502"/>
            <a:ext cx="4918238" cy="323165"/>
          </a:xfrm>
          <a:prstGeom prst="rect">
            <a:avLst/>
          </a:prstGeom>
          <a:noFill/>
        </p:spPr>
        <p:txBody>
          <a:bodyPr wrap="square" rtlCol="0">
            <a:spAutoFit/>
          </a:bodyPr>
          <a:lstStyle/>
          <a:p>
            <a:r>
              <a:rPr kumimoji="1" lang="ja-JP" altLang="en-US" sz="1500" dirty="0">
                <a:latin typeface="+mn-ea"/>
                <a:ea typeface="+mn-ea"/>
                <a:cs typeface="Meiryo" charset="-128"/>
              </a:rPr>
              <a:t>＊</a:t>
            </a:r>
            <a:r>
              <a:rPr kumimoji="1" lang="en-US" altLang="ja-JP" sz="1500" dirty="0">
                <a:latin typeface="+mn-ea"/>
                <a:ea typeface="+mn-ea"/>
                <a:cs typeface="Meiryo" charset="-128"/>
              </a:rPr>
              <a:t>IDC</a:t>
            </a:r>
            <a:r>
              <a:rPr kumimoji="1" lang="ja-JP" altLang="en-US" sz="1500" dirty="0">
                <a:latin typeface="+mn-ea"/>
                <a:ea typeface="+mn-ea"/>
                <a:cs typeface="Meiryo" charset="-128"/>
              </a:rPr>
              <a:t>による</a:t>
            </a:r>
            <a:r>
              <a:rPr kumimoji="1" lang="en-US" altLang="ja-JP" sz="1500" dirty="0">
                <a:latin typeface="+mn-ea"/>
                <a:ea typeface="+mn-ea"/>
                <a:cs typeface="Meiryo" charset="-128"/>
              </a:rPr>
              <a:t>DNA</a:t>
            </a:r>
            <a:r>
              <a:rPr kumimoji="1" lang="ja-JP" altLang="en-US" sz="1500" dirty="0">
                <a:latin typeface="+mn-ea"/>
                <a:ea typeface="+mn-ea"/>
                <a:cs typeface="Meiryo" charset="-128"/>
              </a:rPr>
              <a:t>ソリューション導入</a:t>
            </a:r>
            <a:r>
              <a:rPr kumimoji="1" lang="en-US" altLang="ja-JP" sz="1500" dirty="0">
                <a:latin typeface="+mn-ea"/>
                <a:ea typeface="+mn-ea"/>
                <a:cs typeface="Meiryo" charset="-128"/>
              </a:rPr>
              <a:t>25</a:t>
            </a:r>
            <a:r>
              <a:rPr kumimoji="1" lang="ja-JP" altLang="en-US" sz="1500" dirty="0">
                <a:latin typeface="+mn-ea"/>
                <a:ea typeface="+mn-ea"/>
                <a:cs typeface="Meiryo" charset="-128"/>
              </a:rPr>
              <a:t>社の調査結果</a:t>
            </a:r>
            <a:endParaRPr kumimoji="1" lang="ja-JP" altLang="en-US" sz="1500" dirty="0">
              <a:latin typeface="+mn-ea"/>
              <a:ea typeface="+mn-ea"/>
              <a:cs typeface="Meiryo" charset="-128"/>
            </a:endParaRPr>
          </a:p>
        </p:txBody>
      </p:sp>
      <p:sp>
        <p:nvSpPr>
          <p:cNvPr id="6" name="テキスト ボックス 5"/>
          <p:cNvSpPr txBox="1"/>
          <p:nvPr/>
        </p:nvSpPr>
        <p:spPr>
          <a:xfrm>
            <a:off x="5801909" y="1918185"/>
            <a:ext cx="3222037" cy="1015663"/>
          </a:xfrm>
          <a:prstGeom prst="rect">
            <a:avLst/>
          </a:prstGeom>
          <a:noFill/>
        </p:spPr>
        <p:txBody>
          <a:bodyPr wrap="square" rtlCol="0">
            <a:spAutoFit/>
          </a:bodyPr>
          <a:lstStyle/>
          <a:p>
            <a:r>
              <a:rPr kumimoji="1" lang="en-US" altLang="ja-JP" sz="1500" dirty="0">
                <a:latin typeface="+mn-ea"/>
                <a:ea typeface="+mn-ea"/>
              </a:rPr>
              <a:t>IT</a:t>
            </a:r>
            <a:r>
              <a:rPr kumimoji="1" lang="ja-JP" altLang="en-US" sz="1500" dirty="0">
                <a:latin typeface="+mn-ea"/>
                <a:ea typeface="+mn-ea"/>
              </a:rPr>
              <a:t>スタッフ生産性向上</a:t>
            </a:r>
            <a:r>
              <a:rPr kumimoji="1" lang="en-US" altLang="ja-JP" sz="1500" dirty="0">
                <a:latin typeface="+mn-ea"/>
                <a:ea typeface="+mn-ea"/>
              </a:rPr>
              <a:t>	$24,052</a:t>
            </a:r>
          </a:p>
          <a:p>
            <a:r>
              <a:rPr kumimoji="1" lang="ja-JP" altLang="en-US" sz="1500" dirty="0">
                <a:latin typeface="+mn-ea"/>
                <a:ea typeface="+mn-ea"/>
              </a:rPr>
              <a:t>ビジネスへ貢献</a:t>
            </a:r>
            <a:r>
              <a:rPr kumimoji="1" lang="en-US" altLang="ja-JP" sz="1500" dirty="0">
                <a:latin typeface="+mn-ea"/>
                <a:ea typeface="+mn-ea"/>
              </a:rPr>
              <a:t>		$14,347</a:t>
            </a:r>
          </a:p>
          <a:p>
            <a:r>
              <a:rPr kumimoji="1" lang="en-US" altLang="ja-JP" sz="1500" dirty="0">
                <a:latin typeface="+mn-ea"/>
                <a:ea typeface="+mn-ea"/>
              </a:rPr>
              <a:t>IT</a:t>
            </a:r>
            <a:r>
              <a:rPr kumimoji="1" lang="ja-JP" altLang="en-US" sz="1500" dirty="0" smtClean="0">
                <a:latin typeface="+mn-ea"/>
                <a:ea typeface="+mn-ea"/>
              </a:rPr>
              <a:t>インフラ コスト</a:t>
            </a:r>
            <a:r>
              <a:rPr kumimoji="1" lang="ja-JP" altLang="en-US" sz="1500" dirty="0">
                <a:latin typeface="+mn-ea"/>
                <a:ea typeface="+mn-ea"/>
              </a:rPr>
              <a:t>削減</a:t>
            </a:r>
            <a:r>
              <a:rPr kumimoji="1" lang="en-US" altLang="ja-JP" sz="1500" dirty="0">
                <a:latin typeface="+mn-ea"/>
                <a:ea typeface="+mn-ea"/>
              </a:rPr>
              <a:t>	$5,773</a:t>
            </a:r>
          </a:p>
          <a:p>
            <a:r>
              <a:rPr kumimoji="1" lang="ja-JP" altLang="en-US" sz="1500" dirty="0">
                <a:latin typeface="+mn-ea"/>
                <a:ea typeface="+mn-ea"/>
              </a:rPr>
              <a:t>リスクにかかるコスト低減</a:t>
            </a:r>
            <a:r>
              <a:rPr kumimoji="1" lang="en-US" altLang="ja-JP" sz="1500" dirty="0">
                <a:latin typeface="+mn-ea"/>
                <a:ea typeface="+mn-ea"/>
              </a:rPr>
              <a:t>	$3,945</a:t>
            </a:r>
          </a:p>
        </p:txBody>
      </p:sp>
      <p:sp>
        <p:nvSpPr>
          <p:cNvPr id="9" name="左中かっこ 8"/>
          <p:cNvSpPr/>
          <p:nvPr/>
        </p:nvSpPr>
        <p:spPr>
          <a:xfrm>
            <a:off x="5670982" y="1996937"/>
            <a:ext cx="163262" cy="929860"/>
          </a:xfrm>
          <a:prstGeom prst="leftBrace">
            <a:avLst>
              <a:gd name="adj1" fmla="val 8333"/>
              <a:gd name="adj2" fmla="val 3106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18020216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8664" y="69575"/>
            <a:ext cx="8905674" cy="630672"/>
          </a:xfrm>
        </p:spPr>
        <p:txBody>
          <a:bodyPr/>
          <a:lstStyle/>
          <a:p>
            <a:r>
              <a:rPr kumimoji="1" lang="ja-JP" altLang="en-US" dirty="0" smtClean="0">
                <a:solidFill>
                  <a:schemeClr val="tx1"/>
                </a:solidFill>
                <a:latin typeface="+mn-ea"/>
                <a:ea typeface="+mn-ea"/>
                <a:cs typeface="Meiryo" charset="-128"/>
              </a:rPr>
              <a:t>企業</a:t>
            </a:r>
            <a:r>
              <a:rPr kumimoji="1" lang="ja-JP" altLang="en-US" dirty="0">
                <a:solidFill>
                  <a:schemeClr val="tx1"/>
                </a:solidFill>
                <a:latin typeface="+mn-ea"/>
                <a:ea typeface="+mn-ea"/>
                <a:cs typeface="Meiryo" charset="-128"/>
              </a:rPr>
              <a:t>ネットワーク</a:t>
            </a:r>
            <a:r>
              <a:rPr kumimoji="1" lang="ja-JP" altLang="en-US" dirty="0" smtClean="0">
                <a:solidFill>
                  <a:schemeClr val="tx1"/>
                </a:solidFill>
                <a:latin typeface="+mn-ea"/>
                <a:ea typeface="+mn-ea"/>
                <a:cs typeface="Meiryo" charset="-128"/>
              </a:rPr>
              <a:t>における課題</a:t>
            </a:r>
            <a:endParaRPr kumimoji="1" lang="ja-JP" altLang="en-US" dirty="0">
              <a:solidFill>
                <a:schemeClr val="tx1"/>
              </a:solidFill>
              <a:latin typeface="+mn-ea"/>
              <a:ea typeface="+mn-ea"/>
              <a:cs typeface="Meiryo" charset="-128"/>
            </a:endParaRPr>
          </a:p>
        </p:txBody>
      </p:sp>
      <p:sp>
        <p:nvSpPr>
          <p:cNvPr id="28" name="Rounded Rectangle 14"/>
          <p:cNvSpPr/>
          <p:nvPr/>
        </p:nvSpPr>
        <p:spPr>
          <a:xfrm>
            <a:off x="89502" y="627534"/>
            <a:ext cx="8964250" cy="4116075"/>
          </a:xfrm>
          <a:prstGeom prst="roundRect">
            <a:avLst>
              <a:gd name="adj" fmla="val 6163"/>
            </a:avLst>
          </a:prstGeom>
          <a:solidFill>
            <a:schemeClr val="accent2">
              <a:lumMod val="75000"/>
              <a:alpha val="81000"/>
            </a:schemeClr>
          </a:solidFill>
        </p:spPr>
        <p:txBody>
          <a:bodyPr wrap="square" rtlCol="0" anchor="ctr" anchorCtr="0">
            <a:noAutofit/>
          </a:bodyPr>
          <a:lstStyle/>
          <a:p>
            <a:pPr algn="ctr"/>
            <a:endParaRPr lang="en-US" altLang="ja-JP" sz="4049" b="1" dirty="0">
              <a:solidFill>
                <a:srgbClr val="14592C"/>
              </a:solidFill>
              <a:effectLst>
                <a:glow rad="101600">
                  <a:schemeClr val="bg1">
                    <a:alpha val="75000"/>
                  </a:schemeClr>
                </a:glow>
              </a:effectLst>
              <a:latin typeface="+mn-ea"/>
              <a:ea typeface="+mn-ea"/>
              <a:cs typeface="Meiryo" charset="-128"/>
            </a:endParaRPr>
          </a:p>
        </p:txBody>
      </p:sp>
      <p:graphicFrame>
        <p:nvGraphicFramePr>
          <p:cNvPr id="29" name="Table 5"/>
          <p:cNvGraphicFramePr>
            <a:graphicFrameLocks noGrp="1"/>
          </p:cNvGraphicFramePr>
          <p:nvPr>
            <p:extLst>
              <p:ext uri="{D42A27DB-BD31-4B8C-83A1-F6EECF244321}">
                <p14:modId xmlns:p14="http://schemas.microsoft.com/office/powerpoint/2010/main" val="622236114"/>
              </p:ext>
            </p:extLst>
          </p:nvPr>
        </p:nvGraphicFramePr>
        <p:xfrm>
          <a:off x="89502" y="584378"/>
          <a:ext cx="9044836" cy="4355369"/>
        </p:xfrm>
        <a:graphic>
          <a:graphicData uri="http://schemas.openxmlformats.org/drawingml/2006/table">
            <a:tbl>
              <a:tblPr firstRow="1" bandRow="1">
                <a:tableStyleId>{2D5ABB26-0587-4C30-8999-92F81FD0307C}</a:tableStyleId>
              </a:tblPr>
              <a:tblGrid>
                <a:gridCol w="1550998">
                  <a:extLst>
                    <a:ext uri="{9D8B030D-6E8A-4147-A177-3AD203B41FA5}">
                      <a16:colId xmlns:a16="http://schemas.microsoft.com/office/drawing/2014/main" val="20000"/>
                    </a:ext>
                  </a:extLst>
                </a:gridCol>
                <a:gridCol w="2673597">
                  <a:extLst>
                    <a:ext uri="{9D8B030D-6E8A-4147-A177-3AD203B41FA5}">
                      <a16:colId xmlns:a16="http://schemas.microsoft.com/office/drawing/2014/main" val="20001"/>
                    </a:ext>
                  </a:extLst>
                </a:gridCol>
                <a:gridCol w="2312135">
                  <a:extLst>
                    <a:ext uri="{9D8B030D-6E8A-4147-A177-3AD203B41FA5}">
                      <a16:colId xmlns:a16="http://schemas.microsoft.com/office/drawing/2014/main" val="20003"/>
                    </a:ext>
                  </a:extLst>
                </a:gridCol>
                <a:gridCol w="2508106">
                  <a:extLst>
                    <a:ext uri="{9D8B030D-6E8A-4147-A177-3AD203B41FA5}">
                      <a16:colId xmlns:a16="http://schemas.microsoft.com/office/drawing/2014/main" val="2154714378"/>
                    </a:ext>
                  </a:extLst>
                </a:gridCol>
              </a:tblGrid>
              <a:tr h="471580">
                <a:tc>
                  <a:txBody>
                    <a:bodyPr/>
                    <a:lstStyle/>
                    <a:p>
                      <a:r>
                        <a:rPr lang="en-US" sz="1000" dirty="0" smtClean="0">
                          <a:solidFill>
                            <a:schemeClr val="tx1"/>
                          </a:solidFill>
                          <a:latin typeface="+mn-ea"/>
                          <a:ea typeface="+mn-ea"/>
                        </a:rPr>
                        <a:t> </a:t>
                      </a:r>
                    </a:p>
                  </a:txBody>
                  <a:tcPr marL="27000" marR="27000" marT="45708" marB="45708">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mn-ea"/>
                          <a:ea typeface="+mn-ea"/>
                          <a:cs typeface="Meiryo" charset="-128"/>
                        </a:rPr>
                        <a:t>ビジネス</a:t>
                      </a:r>
                      <a:endParaRPr lang="en-US" sz="2100" dirty="0">
                        <a:solidFill>
                          <a:schemeClr val="bg1"/>
                        </a:solidFill>
                        <a:latin typeface="+mn-ea"/>
                        <a:ea typeface="+mn-ea"/>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mn-ea"/>
                          <a:ea typeface="+mn-ea"/>
                          <a:cs typeface="Meiryo" charset="-128"/>
                        </a:rPr>
                        <a:t>ユーザ</a:t>
                      </a:r>
                      <a:endParaRPr lang="en-US" sz="2100" dirty="0">
                        <a:solidFill>
                          <a:schemeClr val="bg1"/>
                        </a:solidFill>
                        <a:latin typeface="+mn-ea"/>
                        <a:ea typeface="+mn-ea"/>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mn-ea"/>
                          <a:ea typeface="+mn-ea"/>
                          <a:cs typeface="Meiryo" charset="-128"/>
                        </a:rPr>
                        <a:t>管理者</a:t>
                      </a:r>
                      <a:endParaRPr lang="en-US" sz="2100" dirty="0">
                        <a:solidFill>
                          <a:schemeClr val="bg1"/>
                        </a:solidFill>
                        <a:latin typeface="+mn-ea"/>
                        <a:ea typeface="+mn-ea"/>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408668">
                <a:tc>
                  <a:txBody>
                    <a:bodyPr/>
                    <a:lstStyle/>
                    <a:p>
                      <a:pPr algn="l"/>
                      <a:r>
                        <a:rPr lang="ja-JP" altLang="en-US" sz="1800" b="1" dirty="0" smtClean="0">
                          <a:solidFill>
                            <a:schemeClr val="bg1"/>
                          </a:solidFill>
                          <a:latin typeface="+mn-ea"/>
                          <a:ea typeface="+mn-ea"/>
                        </a:rPr>
                        <a:t>　</a:t>
                      </a:r>
                      <a:endParaRPr lang="en-US" altLang="ja-JP" sz="1800" b="1" dirty="0" smtClean="0">
                        <a:solidFill>
                          <a:schemeClr val="bg1"/>
                        </a:solidFill>
                        <a:latin typeface="+mn-ea"/>
                        <a:ea typeface="+mn-ea"/>
                      </a:endParaRPr>
                    </a:p>
                    <a:p>
                      <a:pPr algn="l"/>
                      <a:r>
                        <a:rPr lang="ja-JP" altLang="en-US" sz="1800" b="1" dirty="0" smtClean="0">
                          <a:solidFill>
                            <a:schemeClr val="bg1"/>
                          </a:solidFill>
                          <a:latin typeface="+mn-ea"/>
                          <a:ea typeface="+mn-ea"/>
                        </a:rPr>
                        <a:t>　</a:t>
                      </a:r>
                      <a:endParaRPr lang="en-US" altLang="ja-JP" sz="1800" b="1" dirty="0" smtClean="0">
                        <a:solidFill>
                          <a:schemeClr val="bg1"/>
                        </a:solidFill>
                        <a:latin typeface="+mn-ea"/>
                        <a:ea typeface="+mn-ea"/>
                      </a:endParaRPr>
                    </a:p>
                    <a:p>
                      <a:pPr algn="ctr"/>
                      <a:r>
                        <a:rPr lang="en-US" altLang="ja-JP" sz="1800" b="1" dirty="0" smtClean="0">
                          <a:solidFill>
                            <a:schemeClr val="bg1"/>
                          </a:solidFill>
                          <a:latin typeface="+mn-ea"/>
                          <a:ea typeface="+mn-ea"/>
                          <a:cs typeface="Meiryo" charset="-128"/>
                        </a:rPr>
                        <a:t>WAN</a:t>
                      </a:r>
                      <a:endParaRPr lang="en-US" sz="1800" b="1" dirty="0">
                        <a:solidFill>
                          <a:schemeClr val="bg1"/>
                        </a:solidFill>
                        <a:latin typeface="+mn-ea"/>
                        <a:ea typeface="+mn-ea"/>
                        <a:cs typeface="Meiryo" charset="-128"/>
                      </a:endParaRPr>
                    </a:p>
                  </a:txBody>
                  <a:tcPr marL="27000" marR="27000" marT="45708" marB="4570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dirty="0" smtClean="0">
                          <a:solidFill>
                            <a:schemeClr val="bg1"/>
                          </a:solidFill>
                          <a:latin typeface="+mn-ea"/>
                          <a:ea typeface="+mn-ea"/>
                          <a:cs typeface="Meiryo" charset="-128"/>
                        </a:rPr>
                        <a:t>VoIP</a:t>
                      </a:r>
                      <a:r>
                        <a:rPr kumimoji="1" lang="ja-JP" altLang="en-US" sz="1200" dirty="0" smtClean="0">
                          <a:solidFill>
                            <a:schemeClr val="bg1"/>
                          </a:solidFill>
                          <a:latin typeface="+mn-ea"/>
                          <a:ea typeface="+mn-ea"/>
                          <a:cs typeface="Meiryo" charset="-128"/>
                        </a:rPr>
                        <a:t>などの</a:t>
                      </a:r>
                      <a:r>
                        <a:rPr kumimoji="1" lang="ja-JP" altLang="en-US" sz="1200" dirty="0" smtClean="0">
                          <a:solidFill>
                            <a:schemeClr val="bg1"/>
                          </a:solidFill>
                          <a:latin typeface="+mn-ea"/>
                          <a:ea typeface="+mn-ea"/>
                          <a:cs typeface="Meiryo" charset="-128"/>
                        </a:rPr>
                        <a:t>ミッション クリティカル</a:t>
                      </a:r>
                      <a:r>
                        <a:rPr kumimoji="1" lang="ja-JP" altLang="en-US" sz="1200" dirty="0" smtClean="0">
                          <a:solidFill>
                            <a:schemeClr val="bg1"/>
                          </a:solidFill>
                          <a:latin typeface="+mn-ea"/>
                          <a:ea typeface="+mn-ea"/>
                          <a:cs typeface="Meiryo" charset="-128"/>
                        </a:rPr>
                        <a:t>なアプリを含む</a:t>
                      </a:r>
                      <a:r>
                        <a:rPr kumimoji="1" lang="ja-JP" altLang="en-US" sz="1200" dirty="0" smtClean="0">
                          <a:solidFill>
                            <a:schemeClr val="bg1"/>
                          </a:solidFill>
                          <a:latin typeface="+mn-ea"/>
                          <a:ea typeface="+mn-ea"/>
                          <a:cs typeface="Meiryo" charset="-128"/>
                        </a:rPr>
                        <a:t>クラウド サービス</a:t>
                      </a:r>
                      <a:r>
                        <a:rPr kumimoji="1" lang="ja-JP" altLang="en-US" sz="1200" dirty="0" smtClean="0">
                          <a:solidFill>
                            <a:schemeClr val="bg1"/>
                          </a:solidFill>
                          <a:latin typeface="+mn-ea"/>
                          <a:ea typeface="+mn-ea"/>
                          <a:cs typeface="Meiryo" charset="-128"/>
                        </a:rPr>
                        <a:t>の活用</a:t>
                      </a:r>
                      <a:endParaRPr kumimoji="1" lang="en-US" altLang="ja-JP" sz="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n-ea"/>
                          <a:ea typeface="+mn-ea"/>
                          <a:cs typeface="Meiryo" charset="-128"/>
                        </a:rPr>
                        <a:t>ビジネス要件とアプリケーションに応じて柔軟に外部と接続したい</a:t>
                      </a:r>
                      <a:endParaRPr kumimoji="1" lang="en-US" altLang="ja-JP" sz="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1200" kern="1200" dirty="0" smtClean="0">
                        <a:solidFill>
                          <a:schemeClr val="bg1"/>
                        </a:solidFill>
                        <a:latin typeface="+mn-ea"/>
                        <a:ea typeface="+mn-ea"/>
                        <a:cs typeface="Meiryo" charset="-128"/>
                      </a:endParaRPr>
                    </a:p>
                    <a:p>
                      <a:endParaRPr kumimoji="1" lang="en-US" altLang="ja-JP" sz="1200" kern="1200" dirty="0" smtClean="0">
                        <a:solidFill>
                          <a:schemeClr val="bg1"/>
                        </a:solidFill>
                        <a:latin typeface="+mn-ea"/>
                        <a:ea typeface="+mn-ea"/>
                        <a:cs typeface="Meiryo" charset="-128"/>
                      </a:endParaRPr>
                    </a:p>
                    <a:p>
                      <a:endParaRPr kumimoji="1" lang="en-US" altLang="ja-JP" sz="1200" kern="1200" dirty="0" smtClean="0">
                        <a:solidFill>
                          <a:schemeClr val="bg1"/>
                        </a:solidFill>
                        <a:latin typeface="+mn-ea"/>
                        <a:ea typeface="+mn-ea"/>
                        <a:cs typeface="Meiryo" charset="-128"/>
                      </a:endParaRPr>
                    </a:p>
                    <a:p>
                      <a:endParaRPr kumimoji="1" lang="en-US" altLang="ja-JP" sz="1200" kern="1200" dirty="0" smtClean="0">
                        <a:solidFill>
                          <a:schemeClr val="bg1"/>
                        </a:solidFill>
                        <a:latin typeface="+mn-ea"/>
                        <a:ea typeface="+mn-ea"/>
                        <a:cs typeface="Meiryo" charset="-128"/>
                      </a:endParaRPr>
                    </a:p>
                    <a:p>
                      <a:pPr marL="285750" indent="-285750">
                        <a:buFont typeface="Arial" panose="020B0604020202020204" pitchFamily="34" charset="0"/>
                        <a:buChar char="•"/>
                      </a:pPr>
                      <a:r>
                        <a:rPr kumimoji="1" lang="ja-JP" altLang="en-US" sz="1200" kern="1200" dirty="0" smtClean="0">
                          <a:solidFill>
                            <a:schemeClr val="bg1"/>
                          </a:solidFill>
                          <a:latin typeface="+mn-ea"/>
                          <a:ea typeface="+mn-ea"/>
                          <a:cs typeface="Meiryo" charset="-128"/>
                        </a:rPr>
                        <a:t>アプリ、</a:t>
                      </a:r>
                      <a:r>
                        <a:rPr kumimoji="1" lang="ja-JP" altLang="en-US" sz="1200" kern="1200" dirty="0" smtClean="0">
                          <a:solidFill>
                            <a:schemeClr val="bg1"/>
                          </a:solidFill>
                          <a:latin typeface="+mn-ea"/>
                          <a:ea typeface="+mn-ea"/>
                          <a:cs typeface="Meiryo" charset="-128"/>
                        </a:rPr>
                        <a:t>クラウド サービス</a:t>
                      </a:r>
                      <a:r>
                        <a:rPr kumimoji="1" lang="ja-JP" altLang="en-US" sz="1200" kern="1200" dirty="0" smtClean="0">
                          <a:solidFill>
                            <a:schemeClr val="bg1"/>
                          </a:solidFill>
                          <a:latin typeface="+mn-ea"/>
                          <a:ea typeface="+mn-ea"/>
                          <a:cs typeface="Meiryo" charset="-128"/>
                        </a:rPr>
                        <a:t>へのアクセスが遅い</a:t>
                      </a: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エッジにおける機器構成</a:t>
                      </a:r>
                      <a:r>
                        <a:rPr kumimoji="1" lang="ja-JP" altLang="en-US" sz="1200" kern="1200" dirty="0" smtClean="0">
                          <a:solidFill>
                            <a:schemeClr val="bg1"/>
                          </a:solidFill>
                          <a:latin typeface="+mn-ea"/>
                          <a:ea typeface="+mn-ea"/>
                          <a:cs typeface="Meiryo" charset="-128"/>
                        </a:rPr>
                        <a:t>及び</a:t>
                      </a:r>
                      <a:r>
                        <a:rPr kumimoji="1" lang="en-US" altLang="ja-JP" sz="1200" kern="1200" dirty="0" smtClean="0">
                          <a:solidFill>
                            <a:schemeClr val="bg1"/>
                          </a:solidFill>
                          <a:latin typeface="+mn-ea"/>
                          <a:ea typeface="+mn-ea"/>
                          <a:cs typeface="Meiryo" charset="-128"/>
                        </a:rPr>
                        <a:t/>
                      </a:r>
                      <a:br>
                        <a:rPr kumimoji="1" lang="en-US" altLang="ja-JP" sz="1200" kern="1200" dirty="0" smtClean="0">
                          <a:solidFill>
                            <a:schemeClr val="bg1"/>
                          </a:solidFill>
                          <a:latin typeface="+mn-ea"/>
                          <a:ea typeface="+mn-ea"/>
                          <a:cs typeface="Meiryo" charset="-128"/>
                        </a:rPr>
                      </a:br>
                      <a:r>
                        <a:rPr kumimoji="1" lang="ja-JP" altLang="en-US" sz="1200" kern="1200" dirty="0" smtClean="0">
                          <a:solidFill>
                            <a:schemeClr val="bg1"/>
                          </a:solidFill>
                          <a:latin typeface="+mn-ea"/>
                          <a:ea typeface="+mn-ea"/>
                          <a:cs typeface="Meiryo" charset="-128"/>
                        </a:rPr>
                        <a:t>機能</a:t>
                      </a:r>
                      <a:r>
                        <a:rPr kumimoji="1" lang="ja-JP" altLang="en-US" sz="1200" kern="1200" dirty="0" smtClean="0">
                          <a:solidFill>
                            <a:schemeClr val="bg1"/>
                          </a:solidFill>
                          <a:latin typeface="+mn-ea"/>
                          <a:ea typeface="+mn-ea"/>
                          <a:cs typeface="Meiryo" charset="-128"/>
                        </a:rPr>
                        <a:t>の複雑化</a:t>
                      </a: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複数の</a:t>
                      </a:r>
                      <a:r>
                        <a:rPr kumimoji="1" lang="en-US" altLang="ja-JP" sz="1200" kern="1200" dirty="0" smtClean="0">
                          <a:solidFill>
                            <a:schemeClr val="bg1"/>
                          </a:solidFill>
                          <a:latin typeface="+mn-ea"/>
                          <a:ea typeface="+mn-ea"/>
                          <a:cs typeface="Meiryo" charset="-128"/>
                        </a:rPr>
                        <a:t>WAN</a:t>
                      </a:r>
                      <a:r>
                        <a:rPr kumimoji="1" lang="ja-JP" altLang="en-US" sz="1200" kern="1200" dirty="0" smtClean="0">
                          <a:solidFill>
                            <a:schemeClr val="bg1"/>
                          </a:solidFill>
                          <a:latin typeface="+mn-ea"/>
                          <a:ea typeface="+mn-ea"/>
                          <a:cs typeface="Meiryo" charset="-128"/>
                        </a:rPr>
                        <a:t>を並行して運用する負荷とコストの増大</a:t>
                      </a: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17663">
                <a:tc>
                  <a:txBody>
                    <a:bodyPr/>
                    <a:lstStyle/>
                    <a:p>
                      <a:pPr algn="ctr"/>
                      <a:r>
                        <a:rPr lang="en-US" altLang="ja-JP" sz="1800" b="1" dirty="0" smtClean="0">
                          <a:solidFill>
                            <a:schemeClr val="bg1"/>
                          </a:solidFill>
                          <a:latin typeface="+mn-ea"/>
                          <a:ea typeface="+mn-ea"/>
                          <a:cs typeface="Meiryo" charset="-128"/>
                        </a:rPr>
                        <a:t>LAN</a:t>
                      </a:r>
                      <a:r>
                        <a:rPr lang="ja-JP" altLang="en-US" sz="1800" b="1" dirty="0" smtClean="0">
                          <a:solidFill>
                            <a:schemeClr val="bg1"/>
                          </a:solidFill>
                          <a:latin typeface="+mn-ea"/>
                          <a:ea typeface="+mn-ea"/>
                          <a:cs typeface="Meiryo" charset="-128"/>
                        </a:rPr>
                        <a:t>セグメント</a:t>
                      </a:r>
                      <a:endParaRPr lang="en-US" sz="1500" b="1" dirty="0">
                        <a:solidFill>
                          <a:schemeClr val="bg1"/>
                        </a:solidFill>
                        <a:latin typeface="+mn-ea"/>
                        <a:ea typeface="+mn-ea"/>
                        <a:cs typeface="Meiryo" charset="-128"/>
                      </a:endParaRPr>
                    </a:p>
                  </a:txBody>
                  <a:tcPr marL="27000" marR="27000" marT="45708" marB="45708" anchor="b">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n-ea"/>
                          <a:ea typeface="+mn-ea"/>
                          <a:cs typeface="Meiryo" charset="-128"/>
                        </a:rPr>
                        <a:t>アジャイルに</a:t>
                      </a:r>
                      <a:r>
                        <a:rPr kumimoji="1" lang="ja-JP" altLang="en-US" sz="1200" dirty="0" smtClean="0">
                          <a:solidFill>
                            <a:schemeClr val="bg1"/>
                          </a:solidFill>
                          <a:latin typeface="+mn-ea"/>
                          <a:ea typeface="+mn-ea"/>
                          <a:cs typeface="Meiryo" charset="-128"/>
                        </a:rPr>
                        <a:t>アプリ</a:t>
                      </a:r>
                      <a:r>
                        <a:rPr kumimoji="1" lang="ja-JP" altLang="en-US" sz="1200" baseline="0" dirty="0" smtClean="0">
                          <a:solidFill>
                            <a:schemeClr val="bg1"/>
                          </a:solidFill>
                          <a:latin typeface="+mn-ea"/>
                          <a:ea typeface="+mn-ea"/>
                          <a:cs typeface="Meiryo" charset="-128"/>
                        </a:rPr>
                        <a:t> </a:t>
                      </a:r>
                      <a:r>
                        <a:rPr kumimoji="1" lang="ja-JP" altLang="en-US" sz="1200" dirty="0" smtClean="0">
                          <a:solidFill>
                            <a:schemeClr val="bg1"/>
                          </a:solidFill>
                          <a:latin typeface="+mn-ea"/>
                          <a:ea typeface="+mn-ea"/>
                          <a:cs typeface="Meiryo" charset="-128"/>
                        </a:rPr>
                        <a:t>サービス</a:t>
                      </a:r>
                      <a:r>
                        <a:rPr kumimoji="1" lang="ja-JP" altLang="en-US" sz="1200" dirty="0" smtClean="0">
                          <a:solidFill>
                            <a:schemeClr val="bg1"/>
                          </a:solidFill>
                          <a:latin typeface="+mn-ea"/>
                          <a:ea typeface="+mn-ea"/>
                          <a:cs typeface="Meiryo" charset="-128"/>
                        </a:rPr>
                        <a:t>環境を構築</a:t>
                      </a:r>
                      <a:endParaRPr kumimoji="1" lang="en-US" altLang="ja-JP" sz="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n-ea"/>
                          <a:ea typeface="+mn-ea"/>
                          <a:cs typeface="Meiryo" charset="-128"/>
                        </a:rPr>
                        <a:t>人とデバイスの多様化、最適化</a:t>
                      </a: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kumimoji="1" lang="ja-JP" altLang="en-US" sz="1200" kern="1200" dirty="0" smtClean="0">
                          <a:solidFill>
                            <a:schemeClr val="bg1"/>
                          </a:solidFill>
                          <a:latin typeface="+mn-ea"/>
                          <a:ea typeface="+mn-ea"/>
                          <a:cs typeface="Meiryo" charset="-128"/>
                        </a:rPr>
                        <a:t>場所や接続手段に応じた柔軟なアクセスが必要</a:t>
                      </a:r>
                      <a:endParaRPr kumimoji="1" lang="en-US" altLang="ja-JP" sz="1200" kern="1200" dirty="0" smtClean="0">
                        <a:solidFill>
                          <a:schemeClr val="bg1"/>
                        </a:solidFill>
                        <a:latin typeface="+mn-ea"/>
                        <a:ea typeface="+mn-ea"/>
                        <a:cs typeface="Meiryo" charset="-128"/>
                      </a:endParaRPr>
                    </a:p>
                    <a:p>
                      <a:pPr marL="285750" indent="-285750" algn="l">
                        <a:buFont typeface="Arial" panose="020B0604020202020204" pitchFamily="34" charset="0"/>
                        <a:buChar cha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smtClean="0">
                          <a:solidFill>
                            <a:schemeClr val="bg1"/>
                          </a:solidFill>
                          <a:latin typeface="+mn-ea"/>
                          <a:ea typeface="+mn-ea"/>
                          <a:cs typeface="Meiryo" charset="-128"/>
                        </a:rPr>
                        <a:t>IoT</a:t>
                      </a:r>
                      <a:r>
                        <a:rPr kumimoji="1" lang="ja-JP" altLang="en-US" sz="1200" kern="1200" dirty="0" smtClean="0">
                          <a:solidFill>
                            <a:schemeClr val="bg1"/>
                          </a:solidFill>
                          <a:latin typeface="+mn-ea"/>
                          <a:ea typeface="+mn-ea"/>
                          <a:cs typeface="Meiryo" charset="-128"/>
                        </a:rPr>
                        <a:t>機器（非</a:t>
                      </a:r>
                      <a:r>
                        <a:rPr kumimoji="1" lang="en-US" altLang="ja-JP" sz="1200" kern="1200" dirty="0" smtClean="0">
                          <a:solidFill>
                            <a:schemeClr val="bg1"/>
                          </a:solidFill>
                          <a:latin typeface="+mn-ea"/>
                          <a:ea typeface="+mn-ea"/>
                          <a:cs typeface="Meiryo" charset="-128"/>
                        </a:rPr>
                        <a:t>IT</a:t>
                      </a:r>
                      <a:r>
                        <a:rPr kumimoji="1" lang="ja-JP" altLang="en-US" sz="1200" kern="1200" dirty="0" smtClean="0">
                          <a:solidFill>
                            <a:schemeClr val="bg1"/>
                          </a:solidFill>
                          <a:latin typeface="+mn-ea"/>
                          <a:ea typeface="+mn-ea"/>
                          <a:cs typeface="Meiryo" charset="-128"/>
                        </a:rPr>
                        <a:t>端末）へ</a:t>
                      </a:r>
                      <a:r>
                        <a:rPr kumimoji="1" lang="ja-JP" altLang="en-US" sz="1200" kern="1200" dirty="0" smtClean="0">
                          <a:solidFill>
                            <a:schemeClr val="bg1"/>
                          </a:solidFill>
                          <a:latin typeface="+mn-ea"/>
                          <a:ea typeface="+mn-ea"/>
                          <a:cs typeface="Meiryo" charset="-128"/>
                        </a:rPr>
                        <a:t>の</a:t>
                      </a:r>
                      <a:r>
                        <a:rPr kumimoji="1" lang="en-US" altLang="ja-JP" sz="1200" kern="1200" dirty="0" smtClean="0">
                          <a:solidFill>
                            <a:schemeClr val="bg1"/>
                          </a:solidFill>
                          <a:latin typeface="+mn-ea"/>
                          <a:ea typeface="+mn-ea"/>
                          <a:cs typeface="Meiryo" charset="-128"/>
                        </a:rPr>
                        <a:t/>
                      </a:r>
                      <a:br>
                        <a:rPr kumimoji="1" lang="en-US" altLang="ja-JP" sz="1200" kern="1200" dirty="0" smtClean="0">
                          <a:solidFill>
                            <a:schemeClr val="bg1"/>
                          </a:solidFill>
                          <a:latin typeface="+mn-ea"/>
                          <a:ea typeface="+mn-ea"/>
                          <a:cs typeface="Meiryo" charset="-128"/>
                        </a:rPr>
                      </a:br>
                      <a:r>
                        <a:rPr kumimoji="1" lang="ja-JP" altLang="en-US" sz="1200" kern="1200" dirty="0" smtClean="0">
                          <a:solidFill>
                            <a:schemeClr val="bg1"/>
                          </a:solidFill>
                          <a:latin typeface="+mn-ea"/>
                          <a:ea typeface="+mn-ea"/>
                          <a:cs typeface="Meiryo" charset="-128"/>
                        </a:rPr>
                        <a:t>アクセス</a:t>
                      </a:r>
                      <a:r>
                        <a:rPr kumimoji="1" lang="ja-JP" altLang="en-US" sz="1200" kern="1200" dirty="0" smtClean="0">
                          <a:solidFill>
                            <a:schemeClr val="bg1"/>
                          </a:solidFill>
                          <a:latin typeface="+mn-ea"/>
                          <a:ea typeface="+mn-ea"/>
                          <a:cs typeface="Meiryo" charset="-128"/>
                        </a:rPr>
                        <a:t>はアプリ側で</a:t>
                      </a:r>
                      <a:r>
                        <a:rPr kumimoji="1" lang="ja-JP" altLang="en-US" sz="1200" kern="1200" dirty="0" smtClean="0">
                          <a:solidFill>
                            <a:schemeClr val="bg1"/>
                          </a:solidFill>
                          <a:latin typeface="+mn-ea"/>
                          <a:ea typeface="+mn-ea"/>
                          <a:cs typeface="Meiryo" charset="-128"/>
                        </a:rPr>
                        <a:t>制御</a:t>
                      </a:r>
                      <a:r>
                        <a:rPr kumimoji="1" lang="en-US" altLang="ja-JP" sz="1200" kern="1200" dirty="0" smtClean="0">
                          <a:solidFill>
                            <a:schemeClr val="bg1"/>
                          </a:solidFill>
                          <a:latin typeface="+mn-ea"/>
                          <a:ea typeface="+mn-ea"/>
                          <a:cs typeface="Meiryo" charset="-128"/>
                        </a:rPr>
                        <a:t/>
                      </a:r>
                      <a:br>
                        <a:rPr kumimoji="1" lang="en-US" altLang="ja-JP" sz="1200" kern="1200" dirty="0" smtClean="0">
                          <a:solidFill>
                            <a:schemeClr val="bg1"/>
                          </a:solidFill>
                          <a:latin typeface="+mn-ea"/>
                          <a:ea typeface="+mn-ea"/>
                          <a:cs typeface="Meiryo" charset="-128"/>
                        </a:rPr>
                      </a:br>
                      <a:r>
                        <a:rPr kumimoji="1" lang="ja-JP" altLang="en-US" sz="1200" kern="1200" dirty="0" smtClean="0">
                          <a:solidFill>
                            <a:schemeClr val="bg1"/>
                          </a:solidFill>
                          <a:latin typeface="+mn-ea"/>
                          <a:ea typeface="+mn-ea"/>
                          <a:cs typeface="Meiryo" charset="-128"/>
                        </a:rPr>
                        <a:t>できない</a:t>
                      </a: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kumimoji="1" lang="ja-JP" altLang="en-US" sz="1200" kern="1200" dirty="0" smtClean="0">
                          <a:solidFill>
                            <a:schemeClr val="bg1"/>
                          </a:solidFill>
                          <a:latin typeface="+mn-ea"/>
                          <a:ea typeface="+mn-ea"/>
                          <a:cs typeface="Meiryo" charset="-128"/>
                        </a:rPr>
                        <a:t>端末種類にあわせた</a:t>
                      </a:r>
                      <a:r>
                        <a:rPr kumimoji="1" lang="en-US" altLang="ja-JP" sz="1200" kern="1200" dirty="0" smtClean="0">
                          <a:solidFill>
                            <a:schemeClr val="bg1"/>
                          </a:solidFill>
                          <a:latin typeface="+mn-ea"/>
                          <a:ea typeface="+mn-ea"/>
                          <a:cs typeface="Meiryo" charset="-128"/>
                        </a:rPr>
                        <a:t>VLAN</a:t>
                      </a:r>
                      <a:r>
                        <a:rPr kumimoji="1" lang="ja-JP" altLang="en-US" sz="1200" kern="1200" dirty="0" smtClean="0">
                          <a:solidFill>
                            <a:schemeClr val="bg1"/>
                          </a:solidFill>
                          <a:latin typeface="+mn-ea"/>
                          <a:ea typeface="+mn-ea"/>
                          <a:cs typeface="Meiryo" charset="-128"/>
                        </a:rPr>
                        <a:t>や</a:t>
                      </a:r>
                      <a:r>
                        <a:rPr kumimoji="1" lang="en-US" altLang="ja-JP" sz="1200" kern="1200" dirty="0" smtClean="0">
                          <a:solidFill>
                            <a:schemeClr val="bg1"/>
                          </a:solidFill>
                          <a:latin typeface="+mn-ea"/>
                          <a:ea typeface="+mn-ea"/>
                          <a:cs typeface="Meiryo" charset="-128"/>
                        </a:rPr>
                        <a:t>IP</a:t>
                      </a:r>
                      <a:r>
                        <a:rPr kumimoji="1" lang="ja-JP" altLang="en-US" sz="1200" kern="1200" dirty="0" smtClean="0">
                          <a:solidFill>
                            <a:schemeClr val="bg1"/>
                          </a:solidFill>
                          <a:latin typeface="+mn-ea"/>
                          <a:ea typeface="+mn-ea"/>
                          <a:cs typeface="Meiryo" charset="-128"/>
                        </a:rPr>
                        <a:t>やアクセス制御の設定が複雑</a:t>
                      </a:r>
                      <a:endParaRPr kumimoji="1" lang="en-US" altLang="ja-JP" sz="1200" kern="1200" dirty="0" smtClean="0">
                        <a:solidFill>
                          <a:schemeClr val="bg1"/>
                        </a:solidFill>
                        <a:latin typeface="+mn-ea"/>
                        <a:ea typeface="+mn-ea"/>
                        <a:cs typeface="Meiryo" charset="-128"/>
                      </a:endParaRPr>
                    </a:p>
                    <a:p>
                      <a:pPr marL="285750" indent="-285750">
                        <a:buFont typeface="Arial" panose="020B0604020202020204" pitchFamily="34" charset="0"/>
                        <a:buChar cha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変化し続けるポリシー要件への対応</a:t>
                      </a: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7458">
                <a:tc>
                  <a:txBody>
                    <a:bodyPr/>
                    <a:lstStyle/>
                    <a:p>
                      <a:pPr algn="ctr"/>
                      <a:r>
                        <a:rPr lang="ja-JP" altLang="en-US" sz="1800" b="1" dirty="0" smtClean="0">
                          <a:solidFill>
                            <a:schemeClr val="bg1"/>
                          </a:solidFill>
                          <a:latin typeface="+mn-ea"/>
                          <a:ea typeface="+mn-ea"/>
                          <a:cs typeface="Meiryo" charset="-128"/>
                        </a:rPr>
                        <a:t>セキュリティ</a:t>
                      </a:r>
                      <a:endParaRPr lang="en-US" altLang="ja-JP" sz="1800" b="1" dirty="0" smtClean="0">
                        <a:solidFill>
                          <a:schemeClr val="bg1"/>
                        </a:solidFill>
                        <a:latin typeface="+mn-ea"/>
                        <a:ea typeface="+mn-ea"/>
                        <a:cs typeface="Meiryo" charset="-128"/>
                      </a:endParaRPr>
                    </a:p>
                    <a:p>
                      <a:pPr algn="ctr"/>
                      <a:endParaRPr lang="en-US" sz="1800" b="1" dirty="0">
                        <a:solidFill>
                          <a:schemeClr val="bg1"/>
                        </a:solidFill>
                        <a:latin typeface="+mn-ea"/>
                        <a:ea typeface="+mn-ea"/>
                        <a:cs typeface="Meiryo" charset="-128"/>
                      </a:endParaRPr>
                    </a:p>
                  </a:txBody>
                  <a:tcPr marL="27000" marR="27000" marT="45708" marB="45708" anchor="b">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smtClean="0">
                          <a:solidFill>
                            <a:schemeClr val="bg1"/>
                          </a:solidFill>
                          <a:latin typeface="+mn-ea"/>
                          <a:ea typeface="+mn-ea"/>
                          <a:cs typeface="Meiryo" charset="-128"/>
                        </a:rPr>
                        <a:t>コンプライアンス</a:t>
                      </a:r>
                      <a:r>
                        <a:rPr kumimoji="1" lang="ja-JP" altLang="en-US" sz="1200" kern="1200" dirty="0" smtClean="0">
                          <a:solidFill>
                            <a:schemeClr val="bg1"/>
                          </a:solidFill>
                          <a:latin typeface="+mn-ea"/>
                          <a:ea typeface="+mn-ea"/>
                          <a:cs typeface="Meiryo" charset="-128"/>
                        </a:rPr>
                        <a:t>遵守</a:t>
                      </a: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ビジネスの継続性の担保</a:t>
                      </a: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smtClean="0">
                          <a:solidFill>
                            <a:schemeClr val="bg1"/>
                          </a:solidFill>
                          <a:latin typeface="+mn-ea"/>
                          <a:ea typeface="+mn-ea"/>
                          <a:cs typeface="Meiryo" charset="-128"/>
                        </a:rPr>
                        <a:t>低リスク</a:t>
                      </a:r>
                    </a:p>
                    <a:p>
                      <a:pPr marL="0" marR="0" lvl="0" indent="0" algn="l" defTabSz="914209"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閉域網内からの情報漏えい</a:t>
                      </a: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n-ea"/>
                        <a:ea typeface="+mn-ea"/>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n-ea"/>
                          <a:ea typeface="+mn-ea"/>
                          <a:cs typeface="Meiryo" charset="-128"/>
                        </a:rPr>
                        <a:t>意図せず脅威の踏み台になってしまう</a:t>
                      </a: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kumimoji="1" lang="ja-JP" altLang="en-US" sz="1200" kern="1200" dirty="0" smtClean="0">
                          <a:solidFill>
                            <a:schemeClr val="bg1"/>
                          </a:solidFill>
                          <a:latin typeface="+mn-ea"/>
                          <a:ea typeface="+mn-ea"/>
                          <a:cs typeface="Meiryo" charset="-128"/>
                        </a:rPr>
                        <a:t>セキュリティ保守運用のコストが増大</a:t>
                      </a:r>
                      <a:endParaRPr kumimoji="1" lang="en-US" altLang="ja-JP" sz="1200" kern="1200" dirty="0" smtClean="0">
                        <a:solidFill>
                          <a:schemeClr val="bg1"/>
                        </a:solidFill>
                        <a:latin typeface="+mn-ea"/>
                        <a:ea typeface="+mn-ea"/>
                        <a:cs typeface="Meiryo" charset="-128"/>
                      </a:endParaRPr>
                    </a:p>
                    <a:p>
                      <a:pPr marL="285750" indent="-285750">
                        <a:buFont typeface="Arial" panose="020B0604020202020204" pitchFamily="34" charset="0"/>
                        <a:buChar char="•"/>
                      </a:pPr>
                      <a:endParaRPr kumimoji="1" lang="en-US" altLang="ja-JP" sz="1200" kern="1200" dirty="0" smtClean="0">
                        <a:solidFill>
                          <a:schemeClr val="bg1"/>
                        </a:solidFill>
                        <a:latin typeface="+mn-ea"/>
                        <a:ea typeface="+mn-ea"/>
                        <a:cs typeface="Meiryo" charset="-128"/>
                      </a:endParaRPr>
                    </a:p>
                    <a:p>
                      <a:pPr marL="285750" indent="-285750">
                        <a:buFont typeface="Arial" panose="020B0604020202020204" pitchFamily="34" charset="0"/>
                        <a:buChar char="•"/>
                      </a:pPr>
                      <a:r>
                        <a:rPr kumimoji="1" lang="ja-JP" altLang="en-US" sz="1200" kern="1200" dirty="0" smtClean="0">
                          <a:solidFill>
                            <a:schemeClr val="bg1"/>
                          </a:solidFill>
                          <a:latin typeface="+mn-ea"/>
                          <a:ea typeface="+mn-ea"/>
                          <a:cs typeface="Meiryo" charset="-128"/>
                        </a:rPr>
                        <a:t>脅威の対応に時間と工数</a:t>
                      </a:r>
                      <a:r>
                        <a:rPr kumimoji="1" lang="ja-JP" altLang="en-US" sz="1200" kern="1200" dirty="0" smtClean="0">
                          <a:solidFill>
                            <a:schemeClr val="bg1"/>
                          </a:solidFill>
                          <a:latin typeface="+mn-ea"/>
                          <a:ea typeface="+mn-ea"/>
                          <a:cs typeface="Meiryo" charset="-128"/>
                        </a:rPr>
                        <a:t>が</a:t>
                      </a:r>
                      <a:r>
                        <a:rPr kumimoji="1" lang="en-US" altLang="ja-JP" sz="1200" kern="1200" dirty="0" smtClean="0">
                          <a:solidFill>
                            <a:schemeClr val="bg1"/>
                          </a:solidFill>
                          <a:latin typeface="+mn-ea"/>
                          <a:ea typeface="+mn-ea"/>
                          <a:cs typeface="Meiryo" charset="-128"/>
                        </a:rPr>
                        <a:t/>
                      </a:r>
                      <a:br>
                        <a:rPr kumimoji="1" lang="en-US" altLang="ja-JP" sz="1200" kern="1200" dirty="0" smtClean="0">
                          <a:solidFill>
                            <a:schemeClr val="bg1"/>
                          </a:solidFill>
                          <a:latin typeface="+mn-ea"/>
                          <a:ea typeface="+mn-ea"/>
                          <a:cs typeface="Meiryo" charset="-128"/>
                        </a:rPr>
                      </a:br>
                      <a:r>
                        <a:rPr kumimoji="1" lang="ja-JP" altLang="en-US" sz="1200" kern="1200" dirty="0" smtClean="0">
                          <a:solidFill>
                            <a:schemeClr val="bg1"/>
                          </a:solidFill>
                          <a:latin typeface="+mn-ea"/>
                          <a:ea typeface="+mn-ea"/>
                          <a:cs typeface="Meiryo" charset="-128"/>
                        </a:rPr>
                        <a:t>増大</a:t>
                      </a:r>
                      <a:endParaRPr kumimoji="1" lang="en-US" altLang="ja-JP" sz="1200" kern="1200" dirty="0" smtClean="0">
                        <a:solidFill>
                          <a:schemeClr val="bg1"/>
                        </a:solidFill>
                        <a:latin typeface="+mn-ea"/>
                        <a:ea typeface="+mn-ea"/>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0" name="図 29"/>
          <p:cNvPicPr>
            <a:picLocks/>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90185" y="1249004"/>
            <a:ext cx="445503" cy="364188"/>
          </a:xfrm>
          <a:prstGeom prst="rect">
            <a:avLst/>
          </a:prstGeom>
        </p:spPr>
      </p:pic>
      <p:pic>
        <p:nvPicPr>
          <p:cNvPr id="32" name="図 31"/>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04656" y="2542803"/>
            <a:ext cx="431033" cy="431033"/>
          </a:xfrm>
          <a:prstGeom prst="rect">
            <a:avLst/>
          </a:prstGeom>
        </p:spPr>
      </p:pic>
      <p:pic>
        <p:nvPicPr>
          <p:cNvPr id="33" name="図 32"/>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13625" y="3781164"/>
            <a:ext cx="377956" cy="377956"/>
          </a:xfrm>
          <a:prstGeom prst="rect">
            <a:avLst/>
          </a:prstGeom>
        </p:spPr>
      </p:pic>
    </p:spTree>
    <p:extLst>
      <p:ext uri="{BB962C8B-B14F-4D97-AF65-F5344CB8AC3E}">
        <p14:creationId xmlns:p14="http://schemas.microsoft.com/office/powerpoint/2010/main" val="3258614364"/>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8664" y="159003"/>
            <a:ext cx="8905674" cy="541243"/>
          </a:xfrm>
        </p:spPr>
        <p:txBody>
          <a:bodyPr/>
          <a:lstStyle/>
          <a:p>
            <a:r>
              <a:rPr lang="ja-JP" altLang="en-US" sz="2400" dirty="0">
                <a:solidFill>
                  <a:schemeClr val="tx1"/>
                </a:solidFill>
                <a:latin typeface="+mn-ea"/>
                <a:ea typeface="+mn-ea"/>
                <a:cs typeface="Meiryo" charset="-128"/>
              </a:rPr>
              <a:t>これから企業</a:t>
            </a:r>
            <a:r>
              <a:rPr lang="ja-JP" altLang="en-US" sz="2400" dirty="0">
                <a:solidFill>
                  <a:schemeClr val="tx1"/>
                </a:solidFill>
                <a:latin typeface="+mn-ea"/>
                <a:ea typeface="+mn-ea"/>
                <a:cs typeface="Meiryo" charset="-128"/>
              </a:rPr>
              <a:t>ネットワーク</a:t>
            </a:r>
            <a:r>
              <a:rPr lang="ja-JP" altLang="en-US" sz="2400" dirty="0">
                <a:solidFill>
                  <a:schemeClr val="tx1"/>
                </a:solidFill>
                <a:latin typeface="+mn-ea"/>
                <a:ea typeface="+mn-ea"/>
                <a:cs typeface="Meiryo" charset="-128"/>
              </a:rPr>
              <a:t>に求められる要件の分類</a:t>
            </a:r>
            <a:endParaRPr lang="ja-JP" altLang="en-US" sz="2400" dirty="0">
              <a:solidFill>
                <a:schemeClr val="tx1"/>
              </a:solidFill>
              <a:latin typeface="+mn-ea"/>
              <a:ea typeface="+mn-ea"/>
              <a:cs typeface="Meiryo" charset="-128"/>
            </a:endParaRPr>
          </a:p>
        </p:txBody>
      </p:sp>
      <p:sp>
        <p:nvSpPr>
          <p:cNvPr id="28" name="Rounded Rectangle 14"/>
          <p:cNvSpPr/>
          <p:nvPr/>
        </p:nvSpPr>
        <p:spPr>
          <a:xfrm>
            <a:off x="90248" y="582419"/>
            <a:ext cx="8964250" cy="4358532"/>
          </a:xfrm>
          <a:prstGeom prst="roundRect">
            <a:avLst>
              <a:gd name="adj" fmla="val 6163"/>
            </a:avLst>
          </a:prstGeom>
          <a:solidFill>
            <a:schemeClr val="accent2">
              <a:lumMod val="75000"/>
              <a:alpha val="81000"/>
            </a:schemeClr>
          </a:solidFill>
        </p:spPr>
        <p:txBody>
          <a:bodyPr wrap="square" rtlCol="0" anchor="ctr" anchorCtr="0">
            <a:noAutofit/>
          </a:bodyPr>
          <a:lstStyle/>
          <a:p>
            <a:pPr algn="ctr"/>
            <a:endParaRPr lang="en-US" altLang="ja-JP" sz="4049" b="1" dirty="0">
              <a:solidFill>
                <a:srgbClr val="14592C"/>
              </a:solidFill>
              <a:effectLst>
                <a:glow rad="101600">
                  <a:schemeClr val="bg1">
                    <a:alpha val="75000"/>
                  </a:schemeClr>
                </a:glow>
              </a:effectLst>
              <a:latin typeface="+mn-ea"/>
              <a:ea typeface="+mn-ea"/>
            </a:endParaRPr>
          </a:p>
        </p:txBody>
      </p:sp>
      <p:graphicFrame>
        <p:nvGraphicFramePr>
          <p:cNvPr id="29" name="Table 5"/>
          <p:cNvGraphicFramePr>
            <a:graphicFrameLocks noGrp="1"/>
          </p:cNvGraphicFramePr>
          <p:nvPr>
            <p:extLst>
              <p:ext uri="{D42A27DB-BD31-4B8C-83A1-F6EECF244321}">
                <p14:modId xmlns:p14="http://schemas.microsoft.com/office/powerpoint/2010/main" val="1655943138"/>
              </p:ext>
            </p:extLst>
          </p:nvPr>
        </p:nvGraphicFramePr>
        <p:xfrm>
          <a:off x="204169" y="727001"/>
          <a:ext cx="8742318" cy="4170081"/>
        </p:xfrm>
        <a:graphic>
          <a:graphicData uri="http://schemas.openxmlformats.org/drawingml/2006/table">
            <a:tbl>
              <a:tblPr firstRow="1" bandRow="1">
                <a:tableStyleId>{2D5ABB26-0587-4C30-8999-92F81FD0307C}</a:tableStyleId>
              </a:tblPr>
              <a:tblGrid>
                <a:gridCol w="1579028">
                  <a:extLst>
                    <a:ext uri="{9D8B030D-6E8A-4147-A177-3AD203B41FA5}">
                      <a16:colId xmlns:a16="http://schemas.microsoft.com/office/drawing/2014/main" val="20000"/>
                    </a:ext>
                  </a:extLst>
                </a:gridCol>
                <a:gridCol w="2314854">
                  <a:extLst>
                    <a:ext uri="{9D8B030D-6E8A-4147-A177-3AD203B41FA5}">
                      <a16:colId xmlns:a16="http://schemas.microsoft.com/office/drawing/2014/main" val="20001"/>
                    </a:ext>
                  </a:extLst>
                </a:gridCol>
                <a:gridCol w="2424218">
                  <a:extLst>
                    <a:ext uri="{9D8B030D-6E8A-4147-A177-3AD203B41FA5}">
                      <a16:colId xmlns:a16="http://schemas.microsoft.com/office/drawing/2014/main" val="20003"/>
                    </a:ext>
                  </a:extLst>
                </a:gridCol>
                <a:gridCol w="2424218">
                  <a:extLst>
                    <a:ext uri="{9D8B030D-6E8A-4147-A177-3AD203B41FA5}">
                      <a16:colId xmlns:a16="http://schemas.microsoft.com/office/drawing/2014/main" val="2154714378"/>
                    </a:ext>
                  </a:extLst>
                </a:gridCol>
              </a:tblGrid>
              <a:tr h="451518">
                <a:tc>
                  <a:txBody>
                    <a:bodyPr/>
                    <a:lstStyle/>
                    <a:p>
                      <a:r>
                        <a:rPr lang="en-US" sz="1000" dirty="0" smtClean="0">
                          <a:solidFill>
                            <a:schemeClr val="tx1"/>
                          </a:solidFill>
                          <a:latin typeface="Meiryo" charset="-128"/>
                          <a:ea typeface="Meiryo" charset="-128"/>
                          <a:cs typeface="Meiryo" charset="-128"/>
                        </a:rPr>
                        <a:t> </a:t>
                      </a:r>
                    </a:p>
                  </a:txBody>
                  <a:tcPr marL="27000" marR="27000" marT="45708" marB="45708">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ＭＳ Ｐゴシック" panose="020B0600070205080204" pitchFamily="50" charset="-128"/>
                          <a:ea typeface="ＭＳ Ｐゴシック" panose="020B0600070205080204" pitchFamily="50" charset="-128"/>
                          <a:cs typeface="Meiryo" charset="-128"/>
                        </a:rPr>
                        <a:t>ビジネス</a:t>
                      </a:r>
                      <a:endParaRPr lang="en-US" sz="2100"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ＭＳ Ｐゴシック" panose="020B0600070205080204" pitchFamily="50" charset="-128"/>
                          <a:ea typeface="ＭＳ Ｐゴシック" panose="020B0600070205080204" pitchFamily="50" charset="-128"/>
                          <a:cs typeface="Meiryo" charset="-128"/>
                        </a:rPr>
                        <a:t>ユーザ</a:t>
                      </a:r>
                      <a:endParaRPr lang="en-US" sz="2100"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2100" dirty="0" smtClean="0">
                          <a:solidFill>
                            <a:schemeClr val="bg1"/>
                          </a:solidFill>
                          <a:latin typeface="ＭＳ Ｐゴシック" panose="020B0600070205080204" pitchFamily="50" charset="-128"/>
                          <a:ea typeface="ＭＳ Ｐゴシック" panose="020B0600070205080204" pitchFamily="50" charset="-128"/>
                          <a:cs typeface="Meiryo" charset="-128"/>
                        </a:rPr>
                        <a:t>管理者</a:t>
                      </a:r>
                      <a:endParaRPr lang="en-US" sz="2100"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b">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48740">
                <a:tc>
                  <a:txBody>
                    <a:bodyPr/>
                    <a:lstStyle/>
                    <a:p>
                      <a:pPr algn="l"/>
                      <a:r>
                        <a:rPr lang="ja-JP" altLang="en-US" sz="1800" b="1" dirty="0" smtClean="0">
                          <a:solidFill>
                            <a:schemeClr val="bg1"/>
                          </a:solidFill>
                          <a:latin typeface="ＭＳ Ｐゴシック" panose="020B0600070205080204" pitchFamily="50" charset="-128"/>
                          <a:ea typeface="ＭＳ Ｐゴシック" panose="020B0600070205080204" pitchFamily="50" charset="-128"/>
                          <a:cs typeface="Meiryo" charset="-128"/>
                        </a:rPr>
                        <a:t>　</a:t>
                      </a:r>
                      <a:endParaRPr lang="en-US" altLang="ja-JP" sz="1800" b="1"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algn="l"/>
                      <a:r>
                        <a:rPr lang="ja-JP" altLang="en-US" sz="1800" b="1" dirty="0" smtClean="0">
                          <a:solidFill>
                            <a:schemeClr val="bg1"/>
                          </a:solidFill>
                          <a:latin typeface="ＭＳ Ｐゴシック" panose="020B0600070205080204" pitchFamily="50" charset="-128"/>
                          <a:ea typeface="ＭＳ Ｐゴシック" panose="020B0600070205080204" pitchFamily="50" charset="-128"/>
                          <a:cs typeface="Meiryo" charset="-128"/>
                        </a:rPr>
                        <a:t>　</a:t>
                      </a:r>
                      <a:endParaRPr lang="en-US" altLang="ja-JP" sz="1800" b="1" dirty="0" smtClean="0">
                        <a:solidFill>
                          <a:schemeClr val="bg1"/>
                        </a:solidFill>
                        <a:latin typeface="ＭＳ Ｐゴシック" panose="020B0600070205080204" pitchFamily="50" charset="-128"/>
                        <a:ea typeface="ＭＳ Ｐゴシック" panose="020B0600070205080204" pitchFamily="50" charset="-128"/>
                        <a:cs typeface="Meiryo" charset="-128"/>
                      </a:endParaRPr>
                    </a:p>
                    <a:p>
                      <a:pPr algn="ctr"/>
                      <a:r>
                        <a:rPr lang="en-US" altLang="ja-JP" sz="1800" b="1" dirty="0" smtClean="0">
                          <a:solidFill>
                            <a:schemeClr val="bg1"/>
                          </a:solidFill>
                          <a:latin typeface="ＭＳ Ｐゴシック" panose="020B0600070205080204" pitchFamily="50" charset="-128"/>
                          <a:ea typeface="ＭＳ Ｐゴシック" panose="020B0600070205080204" pitchFamily="50" charset="-128"/>
                          <a:cs typeface="Meiryo" charset="-128"/>
                        </a:rPr>
                        <a:t>WAN</a:t>
                      </a:r>
                      <a:endParaRPr lang="en-US" sz="1800" b="1"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dirty="0" smtClean="0">
                          <a:solidFill>
                            <a:schemeClr val="bg1"/>
                          </a:solidFill>
                          <a:latin typeface="Meiryo" charset="-128"/>
                          <a:ea typeface="Meiryo" charset="-128"/>
                          <a:cs typeface="Meiryo" charset="-128"/>
                        </a:rPr>
                        <a:t>VoIP</a:t>
                      </a:r>
                      <a:r>
                        <a:rPr kumimoji="1" lang="ja-JP" altLang="en-US" sz="1200" dirty="0" smtClean="0">
                          <a:solidFill>
                            <a:schemeClr val="bg1"/>
                          </a:solidFill>
                          <a:latin typeface="Meiryo" charset="-128"/>
                          <a:ea typeface="Meiryo" charset="-128"/>
                          <a:cs typeface="Meiryo" charset="-128"/>
                        </a:rPr>
                        <a:t>などのミッションクリティカルなアプリを含むクラウドサービスの活用</a:t>
                      </a:r>
                      <a:endParaRPr kumimoji="1" lang="en-US" altLang="ja-JP" sz="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eiryo" charset="-128"/>
                          <a:ea typeface="Meiryo" charset="-128"/>
                          <a:cs typeface="Meiryo" charset="-128"/>
                        </a:rPr>
                        <a:t>ビジネス要件とアプリケーションに応じて柔軟に外部と接続したい</a:t>
                      </a:r>
                      <a:endParaRPr kumimoji="1" lang="en-US" altLang="ja-JP" sz="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1200" kern="1200" dirty="0" smtClean="0">
                        <a:solidFill>
                          <a:schemeClr val="bg1"/>
                        </a:solidFill>
                        <a:latin typeface="Meiryo" charset="-128"/>
                        <a:ea typeface="Meiryo" charset="-128"/>
                        <a:cs typeface="Meiryo" charset="-128"/>
                      </a:endParaRPr>
                    </a:p>
                    <a:p>
                      <a:endParaRPr kumimoji="1" lang="en-US" altLang="ja-JP" sz="1200" kern="1200" dirty="0" smtClean="0">
                        <a:solidFill>
                          <a:schemeClr val="bg1"/>
                        </a:solidFill>
                        <a:latin typeface="Meiryo" charset="-128"/>
                        <a:ea typeface="Meiryo" charset="-128"/>
                        <a:cs typeface="Meiryo" charset="-128"/>
                      </a:endParaRPr>
                    </a:p>
                    <a:p>
                      <a:endParaRPr kumimoji="1" lang="en-US" altLang="ja-JP" sz="1200" kern="1200" dirty="0" smtClean="0">
                        <a:solidFill>
                          <a:schemeClr val="bg1"/>
                        </a:solidFill>
                        <a:latin typeface="Meiryo" charset="-128"/>
                        <a:ea typeface="Meiryo" charset="-128"/>
                        <a:cs typeface="Meiryo" charset="-128"/>
                      </a:endParaRPr>
                    </a:p>
                    <a:p>
                      <a:endParaRPr kumimoji="1" lang="en-US" altLang="ja-JP" sz="1200" kern="1200" dirty="0" smtClean="0">
                        <a:solidFill>
                          <a:schemeClr val="bg1"/>
                        </a:solidFill>
                        <a:latin typeface="Meiryo" charset="-128"/>
                        <a:ea typeface="Meiryo" charset="-128"/>
                        <a:cs typeface="Meiryo" charset="-128"/>
                      </a:endParaRPr>
                    </a:p>
                    <a:p>
                      <a:pPr marL="285750" indent="-285750">
                        <a:buFont typeface="Arial" panose="020B0604020202020204" pitchFamily="34" charset="0"/>
                        <a:buChar char="•"/>
                      </a:pPr>
                      <a:r>
                        <a:rPr kumimoji="1" lang="ja-JP" altLang="en-US" sz="1200" kern="1200" dirty="0" smtClean="0">
                          <a:solidFill>
                            <a:schemeClr val="bg1"/>
                          </a:solidFill>
                          <a:latin typeface="Meiryo" charset="-128"/>
                          <a:ea typeface="Meiryo" charset="-128"/>
                          <a:cs typeface="Meiryo" charset="-128"/>
                        </a:rPr>
                        <a:t>大事なアプリ、クラウドサービスへのアクセスが遅い</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複数の</a:t>
                      </a:r>
                      <a:r>
                        <a:rPr kumimoji="1" lang="en-US" altLang="ja-JP" sz="1200" kern="1200" dirty="0" smtClean="0">
                          <a:solidFill>
                            <a:schemeClr val="bg1"/>
                          </a:solidFill>
                          <a:latin typeface="Meiryo" charset="-128"/>
                          <a:ea typeface="Meiryo" charset="-128"/>
                          <a:cs typeface="Meiryo" charset="-128"/>
                        </a:rPr>
                        <a:t>WAN</a:t>
                      </a:r>
                      <a:r>
                        <a:rPr kumimoji="1" lang="ja-JP" altLang="en-US" sz="1200" kern="1200" dirty="0" smtClean="0">
                          <a:solidFill>
                            <a:schemeClr val="bg1"/>
                          </a:solidFill>
                          <a:latin typeface="Meiryo" charset="-128"/>
                          <a:ea typeface="Meiryo" charset="-128"/>
                          <a:cs typeface="Meiryo" charset="-128"/>
                        </a:rPr>
                        <a:t>を並行して運用する負荷とコストの増大</a:t>
                      </a: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エッジにおける機器構成及び機能の複雑化</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65860">
                <a:tc>
                  <a:txBody>
                    <a:bodyPr/>
                    <a:lstStyle/>
                    <a:p>
                      <a:pPr algn="ctr"/>
                      <a:r>
                        <a:rPr lang="en-US" altLang="ja-JP" sz="1500" b="1" dirty="0" smtClean="0">
                          <a:solidFill>
                            <a:schemeClr val="bg1"/>
                          </a:solidFill>
                          <a:latin typeface="ＭＳ Ｐゴシック" panose="020B0600070205080204" pitchFamily="50" charset="-128"/>
                          <a:ea typeface="ＭＳ Ｐゴシック" panose="020B0600070205080204" pitchFamily="50" charset="-128"/>
                          <a:cs typeface="Meiryo" charset="-128"/>
                        </a:rPr>
                        <a:t>LAN</a:t>
                      </a:r>
                      <a:r>
                        <a:rPr lang="ja-JP" altLang="en-US" sz="1500" b="1" dirty="0" smtClean="0">
                          <a:solidFill>
                            <a:schemeClr val="bg1"/>
                          </a:solidFill>
                          <a:latin typeface="ＭＳ Ｐゴシック" panose="020B0600070205080204" pitchFamily="50" charset="-128"/>
                          <a:ea typeface="ＭＳ Ｐゴシック" panose="020B0600070205080204" pitchFamily="50" charset="-128"/>
                          <a:cs typeface="Meiryo" charset="-128"/>
                        </a:rPr>
                        <a:t>セグメント</a:t>
                      </a:r>
                      <a:endParaRPr lang="en-US" sz="1400" b="1"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b">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eiryo" charset="-128"/>
                          <a:ea typeface="Meiryo" charset="-128"/>
                          <a:cs typeface="Meiryo" charset="-128"/>
                        </a:rPr>
                        <a:t>アジャイルにアプリ・サービス環境を構築</a:t>
                      </a:r>
                      <a:endParaRPr kumimoji="1" lang="en-US" altLang="ja-JP" sz="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smtClean="0">
                          <a:solidFill>
                            <a:schemeClr val="bg1"/>
                          </a:solidFill>
                          <a:latin typeface="Meiryo" charset="-128"/>
                          <a:ea typeface="Meiryo" charset="-128"/>
                          <a:cs typeface="Meiryo" charset="-128"/>
                        </a:rPr>
                        <a:t>人とデバイスの多様化、最適化</a:t>
                      </a: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kumimoji="1" lang="ja-JP" altLang="en-US" sz="1200" kern="1200" dirty="0" smtClean="0">
                          <a:solidFill>
                            <a:schemeClr val="bg1"/>
                          </a:solidFill>
                          <a:latin typeface="Meiryo" charset="-128"/>
                          <a:ea typeface="Meiryo" charset="-128"/>
                          <a:cs typeface="Meiryo" charset="-128"/>
                        </a:rPr>
                        <a:t>場所や接続手段に応じた柔軟なアクセスが必要</a:t>
                      </a:r>
                      <a:endParaRPr kumimoji="1" lang="en-US" altLang="ja-JP" sz="1200" kern="1200" dirty="0" smtClean="0">
                        <a:solidFill>
                          <a:schemeClr val="bg1"/>
                        </a:solidFill>
                        <a:latin typeface="Meiryo" charset="-128"/>
                        <a:ea typeface="Meiryo" charset="-128"/>
                        <a:cs typeface="Meiryo" charset="-128"/>
                      </a:endParaRPr>
                    </a:p>
                    <a:p>
                      <a:pPr marL="285750" indent="-285750" algn="l">
                        <a:buFont typeface="Arial" panose="020B0604020202020204" pitchFamily="34" charset="0"/>
                        <a:buChar char="•"/>
                      </a:pP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err="1" smtClean="0">
                          <a:solidFill>
                            <a:schemeClr val="bg1"/>
                          </a:solidFill>
                          <a:latin typeface="Meiryo" charset="-128"/>
                          <a:ea typeface="Meiryo" charset="-128"/>
                          <a:cs typeface="Meiryo" charset="-128"/>
                        </a:rPr>
                        <a:t>IoT</a:t>
                      </a:r>
                      <a:r>
                        <a:rPr kumimoji="1" lang="ja-JP" altLang="en-US" sz="1200" kern="1200" dirty="0" smtClean="0">
                          <a:solidFill>
                            <a:schemeClr val="bg1"/>
                          </a:solidFill>
                          <a:latin typeface="Meiryo" charset="-128"/>
                          <a:ea typeface="Meiryo" charset="-128"/>
                          <a:cs typeface="Meiryo" charset="-128"/>
                        </a:rPr>
                        <a:t>機器（非</a:t>
                      </a:r>
                      <a:r>
                        <a:rPr kumimoji="1" lang="en-US" altLang="ja-JP" sz="1200" kern="1200" dirty="0" smtClean="0">
                          <a:solidFill>
                            <a:schemeClr val="bg1"/>
                          </a:solidFill>
                          <a:latin typeface="Meiryo" charset="-128"/>
                          <a:ea typeface="Meiryo" charset="-128"/>
                          <a:cs typeface="Meiryo" charset="-128"/>
                        </a:rPr>
                        <a:t>IT</a:t>
                      </a:r>
                      <a:r>
                        <a:rPr kumimoji="1" lang="ja-JP" altLang="en-US" sz="1200" kern="1200" dirty="0" smtClean="0">
                          <a:solidFill>
                            <a:schemeClr val="bg1"/>
                          </a:solidFill>
                          <a:latin typeface="Meiryo" charset="-128"/>
                          <a:ea typeface="Meiryo" charset="-128"/>
                          <a:cs typeface="Meiryo" charset="-128"/>
                        </a:rPr>
                        <a:t>端末）へのアクセスはアプリ側で制御できない</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kumimoji="1" lang="ja-JP" altLang="en-US" sz="1200" kern="1200" dirty="0" smtClean="0">
                          <a:solidFill>
                            <a:schemeClr val="bg1"/>
                          </a:solidFill>
                          <a:latin typeface="Meiryo" charset="-128"/>
                          <a:ea typeface="Meiryo" charset="-128"/>
                          <a:cs typeface="Meiryo" charset="-128"/>
                        </a:rPr>
                        <a:t>端末種類にあわせた</a:t>
                      </a:r>
                      <a:r>
                        <a:rPr kumimoji="1" lang="en-US" altLang="ja-JP" sz="1200" kern="1200" dirty="0" smtClean="0">
                          <a:solidFill>
                            <a:schemeClr val="bg1"/>
                          </a:solidFill>
                          <a:latin typeface="Meiryo" charset="-128"/>
                          <a:ea typeface="Meiryo" charset="-128"/>
                          <a:cs typeface="Meiryo" charset="-128"/>
                        </a:rPr>
                        <a:t>VLAN</a:t>
                      </a:r>
                      <a:r>
                        <a:rPr kumimoji="1" lang="ja-JP" altLang="en-US" sz="1200" kern="1200" dirty="0" smtClean="0">
                          <a:solidFill>
                            <a:schemeClr val="bg1"/>
                          </a:solidFill>
                          <a:latin typeface="Meiryo" charset="-128"/>
                          <a:ea typeface="Meiryo" charset="-128"/>
                          <a:cs typeface="Meiryo" charset="-128"/>
                        </a:rPr>
                        <a:t>や</a:t>
                      </a:r>
                      <a:r>
                        <a:rPr kumimoji="1" lang="en-US" altLang="ja-JP" sz="1200" kern="1200" dirty="0" smtClean="0">
                          <a:solidFill>
                            <a:schemeClr val="bg1"/>
                          </a:solidFill>
                          <a:latin typeface="Meiryo" charset="-128"/>
                          <a:ea typeface="Meiryo" charset="-128"/>
                          <a:cs typeface="Meiryo" charset="-128"/>
                        </a:rPr>
                        <a:t>IP</a:t>
                      </a:r>
                      <a:r>
                        <a:rPr kumimoji="1" lang="ja-JP" altLang="en-US" sz="1200" kern="1200" dirty="0" smtClean="0">
                          <a:solidFill>
                            <a:schemeClr val="bg1"/>
                          </a:solidFill>
                          <a:latin typeface="Meiryo" charset="-128"/>
                          <a:ea typeface="Meiryo" charset="-128"/>
                          <a:cs typeface="Meiryo" charset="-128"/>
                        </a:rPr>
                        <a:t>やアクセス制御の設定が複雑</a:t>
                      </a:r>
                      <a:endParaRPr kumimoji="1" lang="en-US" altLang="ja-JP" sz="1200" kern="1200" dirty="0" smtClean="0">
                        <a:solidFill>
                          <a:schemeClr val="bg1"/>
                        </a:solidFill>
                        <a:latin typeface="Meiryo" charset="-128"/>
                        <a:ea typeface="Meiryo" charset="-128"/>
                        <a:cs typeface="Meiryo" charset="-128"/>
                      </a:endParaRPr>
                    </a:p>
                    <a:p>
                      <a:pPr marL="285750" indent="-285750">
                        <a:buFont typeface="Arial" panose="020B0604020202020204" pitchFamily="34" charset="0"/>
                        <a:buChar char="•"/>
                      </a:pP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変化し続けるポリシー要件への対応</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03963">
                <a:tc>
                  <a:txBody>
                    <a:bodyPr/>
                    <a:lstStyle/>
                    <a:p>
                      <a:pPr algn="ctr"/>
                      <a:r>
                        <a:rPr lang="ja-JP" altLang="en-US" sz="1800" b="1" dirty="0" smtClean="0">
                          <a:solidFill>
                            <a:schemeClr val="bg1"/>
                          </a:solidFill>
                          <a:latin typeface="ＭＳ Ｐゴシック" panose="020B0600070205080204" pitchFamily="50" charset="-128"/>
                          <a:ea typeface="ＭＳ Ｐゴシック" panose="020B0600070205080204" pitchFamily="50" charset="-128"/>
                          <a:cs typeface="Meiryo" charset="-128"/>
                        </a:rPr>
                        <a:t>セキュリティ</a:t>
                      </a:r>
                      <a:endParaRPr lang="en-US" sz="1800" b="1" dirty="0">
                        <a:solidFill>
                          <a:schemeClr val="bg1"/>
                        </a:solidFill>
                        <a:latin typeface="ＭＳ Ｐゴシック" panose="020B0600070205080204" pitchFamily="50" charset="-128"/>
                        <a:ea typeface="ＭＳ Ｐゴシック" panose="020B0600070205080204" pitchFamily="50" charset="-128"/>
                        <a:cs typeface="Meiryo" charset="-128"/>
                      </a:endParaRPr>
                    </a:p>
                  </a:txBody>
                  <a:tcPr marL="27000" marR="27000" marT="45708" marB="45708" anchor="b">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smtClean="0">
                          <a:solidFill>
                            <a:schemeClr val="bg1"/>
                          </a:solidFill>
                          <a:latin typeface="Meiryo" charset="-128"/>
                          <a:ea typeface="Meiryo" charset="-128"/>
                          <a:cs typeface="Meiryo" charset="-128"/>
                        </a:rPr>
                        <a:t>コンプライアンス</a:t>
                      </a:r>
                      <a:r>
                        <a:rPr kumimoji="1" lang="ja-JP" altLang="en-US" sz="1200" kern="1200" dirty="0" smtClean="0">
                          <a:solidFill>
                            <a:schemeClr val="bg1"/>
                          </a:solidFill>
                          <a:latin typeface="Meiryo" charset="-128"/>
                          <a:ea typeface="Meiryo" charset="-128"/>
                          <a:cs typeface="Meiryo" charset="-128"/>
                        </a:rPr>
                        <a:t>遵守</a:t>
                      </a: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ビジネスの継続性の担保</a:t>
                      </a: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1200" dirty="0" smtClean="0">
                          <a:solidFill>
                            <a:schemeClr val="bg1"/>
                          </a:solidFill>
                          <a:latin typeface="Meiryo" charset="-128"/>
                          <a:ea typeface="Meiryo" charset="-128"/>
                          <a:cs typeface="Meiryo" charset="-128"/>
                        </a:rPr>
                        <a:t>低リスク</a:t>
                      </a:r>
                    </a:p>
                    <a:p>
                      <a:pPr marL="0" marR="0" lvl="0" indent="0" algn="l" defTabSz="914209"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閉網内からの情報漏えい</a:t>
                      </a: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kern="1200" dirty="0" smtClean="0">
                        <a:solidFill>
                          <a:schemeClr val="bg1"/>
                        </a:solidFill>
                        <a:latin typeface="Meiryo" charset="-128"/>
                        <a:ea typeface="Meiryo" charset="-128"/>
                        <a:cs typeface="Meiryo" charset="-128"/>
                      </a:endParaRPr>
                    </a:p>
                    <a:p>
                      <a:pPr marL="285750" marR="0" lvl="0" indent="-285750" algn="l" defTabSz="9142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kern="1200" dirty="0" smtClean="0">
                          <a:solidFill>
                            <a:schemeClr val="bg1"/>
                          </a:solidFill>
                          <a:latin typeface="Meiryo" charset="-128"/>
                          <a:ea typeface="Meiryo" charset="-128"/>
                          <a:cs typeface="Meiryo" charset="-128"/>
                        </a:rPr>
                        <a:t>意図せず脅威の踏み台になってしまう</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kumimoji="1" lang="ja-JP" altLang="en-US" sz="1200" kern="1200" dirty="0" smtClean="0">
                          <a:solidFill>
                            <a:schemeClr val="bg1"/>
                          </a:solidFill>
                          <a:latin typeface="Meiryo" charset="-128"/>
                          <a:ea typeface="Meiryo" charset="-128"/>
                          <a:cs typeface="Meiryo" charset="-128"/>
                        </a:rPr>
                        <a:t>セキュリティ保守運用のコストが増大</a:t>
                      </a:r>
                      <a:endParaRPr kumimoji="1" lang="en-US" altLang="ja-JP" sz="1200" kern="1200" dirty="0" smtClean="0">
                        <a:solidFill>
                          <a:schemeClr val="bg1"/>
                        </a:solidFill>
                        <a:latin typeface="Meiryo" charset="-128"/>
                        <a:ea typeface="Meiryo" charset="-128"/>
                        <a:cs typeface="Meiryo" charset="-128"/>
                      </a:endParaRPr>
                    </a:p>
                    <a:p>
                      <a:pPr marL="285750" indent="-285750">
                        <a:buFont typeface="Arial" panose="020B0604020202020204" pitchFamily="34" charset="0"/>
                        <a:buChar char="•"/>
                      </a:pPr>
                      <a:endParaRPr kumimoji="1" lang="en-US" altLang="ja-JP" sz="1200" kern="1200" dirty="0" smtClean="0">
                        <a:solidFill>
                          <a:schemeClr val="bg1"/>
                        </a:solidFill>
                        <a:latin typeface="Meiryo" charset="-128"/>
                        <a:ea typeface="Meiryo" charset="-128"/>
                        <a:cs typeface="Meiryo" charset="-128"/>
                      </a:endParaRPr>
                    </a:p>
                    <a:p>
                      <a:pPr marL="285750" indent="-285750">
                        <a:buFont typeface="Arial" panose="020B0604020202020204" pitchFamily="34" charset="0"/>
                        <a:buChar char="•"/>
                      </a:pPr>
                      <a:r>
                        <a:rPr kumimoji="1" lang="ja-JP" altLang="en-US" sz="1200" kern="1200" dirty="0" smtClean="0">
                          <a:solidFill>
                            <a:schemeClr val="bg1"/>
                          </a:solidFill>
                          <a:latin typeface="Meiryo" charset="-128"/>
                          <a:ea typeface="Meiryo" charset="-128"/>
                          <a:cs typeface="Meiryo" charset="-128"/>
                        </a:rPr>
                        <a:t>脅威の対応に時間と工数が増大</a:t>
                      </a:r>
                      <a:endParaRPr kumimoji="1" lang="en-US" altLang="ja-JP" sz="1200" kern="1200" dirty="0" smtClean="0">
                        <a:solidFill>
                          <a:schemeClr val="bg1"/>
                        </a:solidFill>
                        <a:latin typeface="Meiryo" charset="-128"/>
                        <a:ea typeface="Meiryo" charset="-128"/>
                        <a:cs typeface="Meiryo" charset="-128"/>
                      </a:endParaRPr>
                    </a:p>
                  </a:txBody>
                  <a:tcPr marL="68580" marR="68580" marT="34290" marB="3429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0" name="図 29"/>
          <p:cNvPicPr>
            <a:picLocks/>
          </p:cNvPicPr>
          <p:nvPr/>
        </p:nvPicPr>
        <p:blipFill>
          <a:blip r:embed="rId3">
            <a:extLst>
              <a:ext uri="{28A0092B-C50C-407E-A947-70E740481C1C}">
                <a14:useLocalDpi xmlns:a14="http://schemas.microsoft.com/office/drawing/2010/main" val="0"/>
              </a:ext>
            </a:extLst>
          </a:blip>
          <a:stretch>
            <a:fillRect/>
          </a:stretch>
        </p:blipFill>
        <p:spPr>
          <a:xfrm>
            <a:off x="237137" y="1441342"/>
            <a:ext cx="445503" cy="364188"/>
          </a:xfrm>
          <a:prstGeom prst="rect">
            <a:avLst/>
          </a:prstGeom>
        </p:spPr>
      </p:pic>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07" y="2699803"/>
            <a:ext cx="431033" cy="431033"/>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84" y="3975906"/>
            <a:ext cx="377956" cy="377956"/>
          </a:xfrm>
          <a:prstGeom prst="rect">
            <a:avLst/>
          </a:prstGeom>
        </p:spPr>
      </p:pic>
      <p:sp>
        <p:nvSpPr>
          <p:cNvPr id="26" name="テキスト ボックス 25"/>
          <p:cNvSpPr txBox="1"/>
          <p:nvPr/>
        </p:nvSpPr>
        <p:spPr>
          <a:xfrm>
            <a:off x="1856459" y="1316223"/>
            <a:ext cx="2214246" cy="32316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1500" b="1" dirty="0">
                <a:solidFill>
                  <a:schemeClr val="bg1"/>
                </a:solidFill>
                <a:latin typeface="+mn-ea"/>
              </a:rPr>
              <a:t>トラフィックの見える化</a:t>
            </a:r>
            <a:endParaRPr kumimoji="1" lang="ja-JP" altLang="en-US" sz="1500" b="1" dirty="0">
              <a:solidFill>
                <a:schemeClr val="bg1"/>
              </a:solidFill>
              <a:latin typeface="+mn-ea"/>
            </a:endParaRPr>
          </a:p>
        </p:txBody>
      </p:sp>
      <p:sp>
        <p:nvSpPr>
          <p:cNvPr id="27" name="テキスト ボックス 26"/>
          <p:cNvSpPr txBox="1"/>
          <p:nvPr/>
        </p:nvSpPr>
        <p:spPr>
          <a:xfrm>
            <a:off x="1834805" y="2028074"/>
            <a:ext cx="7001078" cy="32316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1500" b="1" dirty="0">
                <a:solidFill>
                  <a:schemeClr val="bg1"/>
                </a:solidFill>
                <a:latin typeface="+mn-ea"/>
              </a:rPr>
              <a:t>インターネットの活用とダイナミックな経路制御</a:t>
            </a:r>
            <a:endParaRPr kumimoji="1" lang="ja-JP" altLang="en-US" sz="1500" b="1" dirty="0">
              <a:solidFill>
                <a:schemeClr val="bg1"/>
              </a:solidFill>
              <a:latin typeface="+mn-ea"/>
            </a:endParaRPr>
          </a:p>
        </p:txBody>
      </p:sp>
      <p:sp>
        <p:nvSpPr>
          <p:cNvPr id="31" name="テキスト ボックス 30"/>
          <p:cNvSpPr txBox="1"/>
          <p:nvPr/>
        </p:nvSpPr>
        <p:spPr>
          <a:xfrm>
            <a:off x="6578979" y="1221600"/>
            <a:ext cx="2299562" cy="307777"/>
          </a:xfrm>
          <a:prstGeom prst="rect">
            <a:avLst/>
          </a:prstGeom>
          <a:solidFill>
            <a:schemeClr val="accent1"/>
          </a:solidFill>
        </p:spPr>
        <p:style>
          <a:lnRef idx="1">
            <a:schemeClr val="dk1"/>
          </a:lnRef>
          <a:fillRef idx="3">
            <a:schemeClr val="dk1"/>
          </a:fillRef>
          <a:effectRef idx="2">
            <a:schemeClr val="dk1"/>
          </a:effectRef>
          <a:fontRef idx="minor">
            <a:schemeClr val="lt1"/>
          </a:fontRef>
        </p:style>
        <p:txBody>
          <a:bodyPr wrap="square" rtlCol="0">
            <a:spAutoFit/>
          </a:bodyPr>
          <a:lstStyle>
            <a:defPPr>
              <a:defRPr lang="en-US"/>
            </a:defPPr>
            <a:lvl1pPr algn="ctr">
              <a:defRPr kumimoji="1" sz="2000" b="1"/>
            </a:lvl1pPr>
          </a:lstStyle>
          <a:p>
            <a:r>
              <a:rPr lang="ja-JP" altLang="en-US" sz="1400" dirty="0">
                <a:solidFill>
                  <a:schemeClr val="bg1"/>
                </a:solidFill>
                <a:latin typeface="+mn-ea"/>
              </a:rPr>
              <a:t>設定の追加、運用の自動化</a:t>
            </a:r>
            <a:endParaRPr lang="ja-JP" altLang="en-US" sz="1400" dirty="0">
              <a:solidFill>
                <a:schemeClr val="bg1"/>
              </a:solidFill>
              <a:latin typeface="+mn-ea"/>
            </a:endParaRPr>
          </a:p>
        </p:txBody>
      </p:sp>
      <p:sp>
        <p:nvSpPr>
          <p:cNvPr id="34" name="テキスト ボックス 33"/>
          <p:cNvSpPr txBox="1"/>
          <p:nvPr/>
        </p:nvSpPr>
        <p:spPr>
          <a:xfrm>
            <a:off x="6581398" y="1590311"/>
            <a:ext cx="2288552" cy="3231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en-US"/>
            </a:defPPr>
            <a:lvl1pPr algn="ctr">
              <a:defRPr kumimoji="1" sz="2000" b="1"/>
            </a:lvl1pPr>
          </a:lstStyle>
          <a:p>
            <a:r>
              <a:rPr lang="en-US" altLang="ja-JP" sz="1500" dirty="0">
                <a:latin typeface="+mn-ea"/>
              </a:rPr>
              <a:t>NW</a:t>
            </a:r>
            <a:r>
              <a:rPr lang="ja-JP" altLang="en-US" sz="1500" dirty="0">
                <a:latin typeface="+mn-ea"/>
              </a:rPr>
              <a:t>機能の仮想化</a:t>
            </a:r>
            <a:endParaRPr lang="ja-JP" altLang="en-US" sz="1500" dirty="0">
              <a:latin typeface="+mn-ea"/>
            </a:endParaRPr>
          </a:p>
        </p:txBody>
      </p:sp>
      <p:sp>
        <p:nvSpPr>
          <p:cNvPr id="35" name="テキスト ボックス 34"/>
          <p:cNvSpPr txBox="1"/>
          <p:nvPr/>
        </p:nvSpPr>
        <p:spPr>
          <a:xfrm>
            <a:off x="6589988" y="2572720"/>
            <a:ext cx="2288552" cy="30008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1350" b="1" dirty="0" smtClean="0">
                <a:latin typeface="+mn-ea"/>
              </a:rPr>
              <a:t>マイクロ セグメンテーション</a:t>
            </a:r>
            <a:endParaRPr kumimoji="1" lang="ja-JP" altLang="en-US" sz="1350" b="1" dirty="0">
              <a:latin typeface="+mn-ea"/>
            </a:endParaRPr>
          </a:p>
        </p:txBody>
      </p:sp>
      <p:sp>
        <p:nvSpPr>
          <p:cNvPr id="36" name="テキスト ボックス 35"/>
          <p:cNvSpPr txBox="1"/>
          <p:nvPr/>
        </p:nvSpPr>
        <p:spPr>
          <a:xfrm>
            <a:off x="6621637" y="3023156"/>
            <a:ext cx="2214246" cy="523220"/>
          </a:xfrm>
          <a:prstGeom prst="rect">
            <a:avLst/>
          </a:prstGeom>
          <a:solidFill>
            <a:schemeClr val="accent1"/>
          </a:solidFill>
        </p:spPr>
        <p:style>
          <a:lnRef idx="1">
            <a:schemeClr val="dk1"/>
          </a:lnRef>
          <a:fillRef idx="3">
            <a:schemeClr val="dk1"/>
          </a:fillRef>
          <a:effectRef idx="2">
            <a:schemeClr val="dk1"/>
          </a:effectRef>
          <a:fontRef idx="minor">
            <a:schemeClr val="lt1"/>
          </a:fontRef>
        </p:style>
        <p:txBody>
          <a:bodyPr wrap="square" rtlCol="0">
            <a:spAutoFit/>
          </a:bodyPr>
          <a:lstStyle/>
          <a:p>
            <a:pPr algn="ctr"/>
            <a:r>
              <a:rPr kumimoji="1" lang="ja-JP" altLang="en-US" sz="1400" b="1" dirty="0">
                <a:latin typeface="+mn-ea"/>
              </a:rPr>
              <a:t>ポリシーの追加、運用</a:t>
            </a:r>
            <a:endParaRPr kumimoji="1" lang="en-US" altLang="ja-JP" sz="1400" b="1" dirty="0">
              <a:latin typeface="+mn-ea"/>
            </a:endParaRPr>
          </a:p>
          <a:p>
            <a:pPr algn="ctr"/>
            <a:r>
              <a:rPr kumimoji="1" lang="ja-JP" altLang="en-US" sz="1400" b="1" dirty="0">
                <a:latin typeface="+mn-ea"/>
              </a:rPr>
              <a:t>の自動化</a:t>
            </a:r>
            <a:endParaRPr kumimoji="1" lang="ja-JP" altLang="en-US" sz="1400" b="1" dirty="0">
              <a:latin typeface="+mn-ea"/>
            </a:endParaRPr>
          </a:p>
        </p:txBody>
      </p:sp>
      <p:sp>
        <p:nvSpPr>
          <p:cNvPr id="37" name="テキスト ボックス 36"/>
          <p:cNvSpPr txBox="1"/>
          <p:nvPr/>
        </p:nvSpPr>
        <p:spPr>
          <a:xfrm>
            <a:off x="4266682" y="4218606"/>
            <a:ext cx="4497937" cy="32395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rtlCol="0" anchor="ctr" anchorCtr="0">
            <a:noAutofit/>
          </a:bodyPr>
          <a:lstStyle/>
          <a:p>
            <a:pPr algn="ctr"/>
            <a:r>
              <a:rPr kumimoji="1" lang="ja-JP" altLang="en-US" sz="1400" b="1" dirty="0">
                <a:latin typeface="+mn-ea"/>
              </a:rPr>
              <a:t>脅威からの自動防御</a:t>
            </a:r>
            <a:endParaRPr kumimoji="1" lang="ja-JP" altLang="en-US" sz="1400" b="1" dirty="0">
              <a:latin typeface="+mn-ea"/>
            </a:endParaRPr>
          </a:p>
        </p:txBody>
      </p:sp>
      <p:sp>
        <p:nvSpPr>
          <p:cNvPr id="38" name="テキスト ボックス 37"/>
          <p:cNvSpPr txBox="1"/>
          <p:nvPr/>
        </p:nvSpPr>
        <p:spPr>
          <a:xfrm>
            <a:off x="1973790" y="4320184"/>
            <a:ext cx="1906215" cy="29221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0">
            <a:noAutofit/>
          </a:bodyPr>
          <a:lstStyle/>
          <a:p>
            <a:pPr algn="ctr"/>
            <a:r>
              <a:rPr kumimoji="1" lang="ja-JP" altLang="en-US" sz="1400" b="1" dirty="0">
                <a:latin typeface="+mn-ea"/>
              </a:rPr>
              <a:t>トラフィック分析</a:t>
            </a:r>
            <a:endParaRPr kumimoji="1" lang="ja-JP" altLang="en-US" sz="1400" b="1" dirty="0">
              <a:latin typeface="+mn-ea"/>
            </a:endParaRPr>
          </a:p>
        </p:txBody>
      </p:sp>
      <p:sp>
        <p:nvSpPr>
          <p:cNvPr id="39" name="テキスト ボックス 38"/>
          <p:cNvSpPr txBox="1"/>
          <p:nvPr/>
        </p:nvSpPr>
        <p:spPr>
          <a:xfrm>
            <a:off x="1973790" y="3770692"/>
            <a:ext cx="6697928" cy="29221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chorCtr="0">
            <a:noAutofit/>
          </a:bodyPr>
          <a:lstStyle/>
          <a:p>
            <a:pPr algn="ctr"/>
            <a:r>
              <a:rPr kumimoji="1" lang="ja-JP" altLang="en-US" sz="1400" b="1" dirty="0">
                <a:latin typeface="+mn-ea"/>
              </a:rPr>
              <a:t>脅威の見える化</a:t>
            </a:r>
            <a:endParaRPr kumimoji="1" lang="ja-JP" altLang="en-US" sz="1400" b="1" dirty="0">
              <a:latin typeface="+mn-ea"/>
            </a:endParaRPr>
          </a:p>
        </p:txBody>
      </p:sp>
      <p:sp>
        <p:nvSpPr>
          <p:cNvPr id="40" name="テキスト ボックス 39"/>
          <p:cNvSpPr txBox="1"/>
          <p:nvPr/>
        </p:nvSpPr>
        <p:spPr>
          <a:xfrm>
            <a:off x="1902126" y="2572633"/>
            <a:ext cx="2183820" cy="32316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1500" b="1" dirty="0">
                <a:solidFill>
                  <a:schemeClr val="bg1"/>
                </a:solidFill>
                <a:latin typeface="+mn-ea"/>
              </a:rPr>
              <a:t>オープン</a:t>
            </a:r>
            <a:r>
              <a:rPr kumimoji="1" lang="en-US" altLang="ja-JP" sz="1500" b="1" dirty="0">
                <a:solidFill>
                  <a:schemeClr val="bg1"/>
                </a:solidFill>
                <a:latin typeface="+mn-ea"/>
              </a:rPr>
              <a:t>API</a:t>
            </a:r>
            <a:endParaRPr kumimoji="1" lang="ja-JP" altLang="en-US" sz="1500" b="1" dirty="0">
              <a:solidFill>
                <a:schemeClr val="bg1"/>
              </a:solidFill>
              <a:latin typeface="+mn-ea"/>
            </a:endParaRPr>
          </a:p>
        </p:txBody>
      </p:sp>
      <p:sp>
        <p:nvSpPr>
          <p:cNvPr id="41" name="テキスト ボックス 40"/>
          <p:cNvSpPr txBox="1"/>
          <p:nvPr/>
        </p:nvSpPr>
        <p:spPr>
          <a:xfrm>
            <a:off x="4183160" y="2615753"/>
            <a:ext cx="2183820"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endParaRPr kumimoji="1" lang="en-US" altLang="ja-JP" sz="1500" b="1" dirty="0">
              <a:latin typeface="+mn-ea"/>
            </a:endParaRPr>
          </a:p>
          <a:p>
            <a:pPr algn="ctr"/>
            <a:r>
              <a:rPr kumimoji="1" lang="ja-JP" altLang="en-US" sz="1500" b="1" dirty="0">
                <a:latin typeface="+mn-ea"/>
              </a:rPr>
              <a:t>属性に応じた</a:t>
            </a:r>
            <a:endParaRPr kumimoji="1" lang="en-US" altLang="ja-JP" sz="1500" b="1" dirty="0">
              <a:latin typeface="+mn-ea"/>
            </a:endParaRPr>
          </a:p>
          <a:p>
            <a:pPr algn="ctr"/>
            <a:r>
              <a:rPr kumimoji="1" lang="ja-JP" altLang="en-US" sz="1500" b="1" dirty="0">
                <a:latin typeface="+mn-ea"/>
              </a:rPr>
              <a:t>柔軟なアクセス制御</a:t>
            </a:r>
            <a:endParaRPr kumimoji="1" lang="en-US" altLang="ja-JP" sz="1500" b="1" dirty="0">
              <a:latin typeface="+mn-ea"/>
            </a:endParaRPr>
          </a:p>
          <a:p>
            <a:pPr algn="ctr"/>
            <a:endParaRPr kumimoji="1" lang="ja-JP" altLang="en-US" sz="1500" b="1" dirty="0">
              <a:latin typeface="+mn-ea"/>
            </a:endParaRPr>
          </a:p>
        </p:txBody>
      </p:sp>
      <p:sp>
        <p:nvSpPr>
          <p:cNvPr id="42" name="テキスト ボックス 41"/>
          <p:cNvSpPr txBox="1"/>
          <p:nvPr/>
        </p:nvSpPr>
        <p:spPr>
          <a:xfrm>
            <a:off x="1868871" y="3077417"/>
            <a:ext cx="2183820" cy="553998"/>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kumimoji="1" lang="ja-JP" altLang="en-US" sz="1500" b="1" dirty="0">
                <a:latin typeface="+mn-ea"/>
              </a:rPr>
              <a:t>モバイルや</a:t>
            </a:r>
            <a:r>
              <a:rPr kumimoji="1" lang="en-US" altLang="ja-JP" sz="1500" b="1" dirty="0">
                <a:latin typeface="+mn-ea"/>
              </a:rPr>
              <a:t>IOT</a:t>
            </a:r>
            <a:r>
              <a:rPr kumimoji="1" lang="ja-JP" altLang="en-US" sz="1500" b="1" dirty="0">
                <a:latin typeface="+mn-ea"/>
              </a:rPr>
              <a:t>デバイスからの情報の活用</a:t>
            </a:r>
            <a:endParaRPr kumimoji="1" lang="ja-JP" altLang="en-US" sz="1500" b="1" dirty="0">
              <a:latin typeface="+mn-ea"/>
            </a:endParaRPr>
          </a:p>
        </p:txBody>
      </p:sp>
    </p:spTree>
    <p:extLst>
      <p:ext uri="{BB962C8B-B14F-4D97-AF65-F5344CB8AC3E}">
        <p14:creationId xmlns:p14="http://schemas.microsoft.com/office/powerpoint/2010/main" val="263330335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sz="3300" dirty="0">
                <a:solidFill>
                  <a:schemeClr val="tx1"/>
                </a:solidFill>
                <a:latin typeface="+mn-ea"/>
                <a:ea typeface="+mn-ea"/>
                <a:cs typeface="Meiryo" charset="-128"/>
              </a:rPr>
              <a:t>ネットワーク投資と現状</a:t>
            </a:r>
            <a:r>
              <a:rPr lang="en-US" altLang="ja-JP" dirty="0" smtClean="0">
                <a:solidFill>
                  <a:schemeClr val="tx1"/>
                </a:solidFill>
                <a:latin typeface="+mn-ea"/>
                <a:ea typeface="+mn-ea"/>
                <a:cs typeface="Meiryo" charset="-128"/>
              </a:rPr>
              <a:t/>
            </a:r>
            <a:br>
              <a:rPr lang="en-US" altLang="ja-JP" dirty="0" smtClean="0">
                <a:solidFill>
                  <a:schemeClr val="tx1"/>
                </a:solidFill>
                <a:latin typeface="+mn-ea"/>
                <a:ea typeface="+mn-ea"/>
                <a:cs typeface="Meiryo" charset="-128"/>
              </a:rPr>
            </a:br>
            <a:endParaRPr lang="en-US" sz="2000" dirty="0">
              <a:solidFill>
                <a:schemeClr val="tx1"/>
              </a:solidFill>
              <a:latin typeface="+mn-ea"/>
              <a:ea typeface="+mn-ea"/>
              <a:cs typeface="Meiryo" charset="-128"/>
            </a:endParaRPr>
          </a:p>
        </p:txBody>
      </p:sp>
      <p:sp>
        <p:nvSpPr>
          <p:cNvPr id="44" name="Rectangle 43"/>
          <p:cNvSpPr/>
          <p:nvPr/>
        </p:nvSpPr>
        <p:spPr>
          <a:xfrm>
            <a:off x="1191" y="951570"/>
            <a:ext cx="9141619" cy="2342539"/>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sp>
        <p:nvSpPr>
          <p:cNvPr id="50" name="TextBox 49"/>
          <p:cNvSpPr txBox="1"/>
          <p:nvPr/>
        </p:nvSpPr>
        <p:spPr>
          <a:xfrm>
            <a:off x="983825" y="3751033"/>
            <a:ext cx="1740872" cy="586908"/>
          </a:xfrm>
          <a:prstGeom prst="rect">
            <a:avLst/>
          </a:prstGeom>
          <a:noFill/>
        </p:spPr>
        <p:txBody>
          <a:bodyPr wrap="square" rtlCol="0" anchor="ctr" anchorCtr="0">
            <a:noAutofit/>
          </a:bodyPr>
          <a:lstStyle/>
          <a:p>
            <a:r>
              <a:rPr lang="ja-JP" altLang="en-US" sz="1400" dirty="0">
                <a:latin typeface="+mn-ea"/>
                <a:ea typeface="+mn-ea"/>
                <a:cs typeface="Meiryo" charset="-128"/>
              </a:rPr>
              <a:t>情報システム部門</a:t>
            </a:r>
            <a:r>
              <a:rPr lang="ja-JP" altLang="en-US" sz="1400" dirty="0">
                <a:latin typeface="+mn-ea"/>
                <a:ea typeface="+mn-ea"/>
                <a:cs typeface="Meiryo" charset="-128"/>
              </a:rPr>
              <a:t>が企画でなく、</a:t>
            </a:r>
            <a:r>
              <a:rPr lang="ja-JP" altLang="en-US" sz="1400" dirty="0">
                <a:solidFill>
                  <a:srgbClr val="FF0000"/>
                </a:solidFill>
                <a:latin typeface="+mn-ea"/>
                <a:ea typeface="+mn-ea"/>
                <a:cs typeface="Meiryo" charset="-128"/>
              </a:rPr>
              <a:t>運用</a:t>
            </a:r>
            <a:r>
              <a:rPr lang="ja-JP" altLang="en-US" sz="1400" dirty="0">
                <a:solidFill>
                  <a:srgbClr val="FF0000"/>
                </a:solidFill>
                <a:latin typeface="+mn-ea"/>
                <a:ea typeface="+mn-ea"/>
                <a:cs typeface="Meiryo" charset="-128"/>
              </a:rPr>
              <a:t>に費やす</a:t>
            </a:r>
            <a:r>
              <a:rPr lang="ja-JP" altLang="en-US" sz="1400" dirty="0">
                <a:solidFill>
                  <a:srgbClr val="FF0000"/>
                </a:solidFill>
                <a:latin typeface="+mn-ea"/>
                <a:ea typeface="+mn-ea"/>
                <a:cs typeface="Meiryo" charset="-128"/>
              </a:rPr>
              <a:t>時間の割合</a:t>
            </a:r>
            <a:endParaRPr lang="en-US" sz="1400" dirty="0">
              <a:solidFill>
                <a:srgbClr val="FF0000"/>
              </a:solidFill>
              <a:latin typeface="+mn-ea"/>
              <a:ea typeface="+mn-ea"/>
              <a:cs typeface="Meiryo" charset="-128"/>
            </a:endParaRPr>
          </a:p>
        </p:txBody>
      </p:sp>
      <p:sp>
        <p:nvSpPr>
          <p:cNvPr id="51" name="TextBox 50"/>
          <p:cNvSpPr txBox="1"/>
          <p:nvPr/>
        </p:nvSpPr>
        <p:spPr>
          <a:xfrm>
            <a:off x="3515691" y="3882929"/>
            <a:ext cx="2253515" cy="599910"/>
          </a:xfrm>
          <a:prstGeom prst="rect">
            <a:avLst/>
          </a:prstGeom>
          <a:noFill/>
        </p:spPr>
        <p:txBody>
          <a:bodyPr wrap="square" rtlCol="0" anchor="ctr" anchorCtr="0">
            <a:noAutofit/>
          </a:bodyPr>
          <a:lstStyle/>
          <a:p>
            <a:r>
              <a:rPr lang="ja-JP" altLang="en-US" sz="1400" dirty="0">
                <a:latin typeface="+mn-ea"/>
                <a:ea typeface="+mn-ea"/>
                <a:cs typeface="Meiryo" charset="-128"/>
              </a:rPr>
              <a:t>迅速な</a:t>
            </a:r>
            <a:r>
              <a:rPr lang="ja-JP" altLang="en-US" sz="1400" dirty="0" smtClean="0">
                <a:latin typeface="+mn-ea"/>
                <a:ea typeface="+mn-ea"/>
                <a:cs typeface="Meiryo" charset="-128"/>
              </a:rPr>
              <a:t>変更、稼働</a:t>
            </a:r>
            <a:r>
              <a:rPr lang="ja-JP" altLang="en-US" sz="1400" dirty="0">
                <a:latin typeface="+mn-ea"/>
                <a:ea typeface="+mn-ea"/>
                <a:cs typeface="Meiryo" charset="-128"/>
              </a:rPr>
              <a:t>が必要なプロジェクトに対して、</a:t>
            </a:r>
            <a:r>
              <a:rPr lang="ja-JP" altLang="en-US" sz="1400" dirty="0">
                <a:solidFill>
                  <a:srgbClr val="FF0000"/>
                </a:solidFill>
                <a:latin typeface="+mn-ea"/>
                <a:ea typeface="+mn-ea"/>
                <a:cs typeface="Meiryo" charset="-128"/>
              </a:rPr>
              <a:t>情報システムが十分に期待</a:t>
            </a:r>
            <a:r>
              <a:rPr lang="ja-JP" altLang="en-US" sz="1400" dirty="0" smtClean="0">
                <a:solidFill>
                  <a:srgbClr val="FF0000"/>
                </a:solidFill>
                <a:latin typeface="+mn-ea"/>
                <a:ea typeface="+mn-ea"/>
                <a:cs typeface="Meiryo" charset="-128"/>
              </a:rPr>
              <a:t>に</a:t>
            </a:r>
            <a:r>
              <a:rPr lang="en-US" altLang="ja-JP" sz="1400" dirty="0" smtClean="0">
                <a:solidFill>
                  <a:srgbClr val="FF0000"/>
                </a:solidFill>
                <a:latin typeface="+mn-ea"/>
                <a:ea typeface="+mn-ea"/>
                <a:cs typeface="Meiryo" charset="-128"/>
              </a:rPr>
              <a:t/>
            </a:r>
            <a:br>
              <a:rPr lang="en-US" altLang="ja-JP" sz="1400" dirty="0" smtClean="0">
                <a:solidFill>
                  <a:srgbClr val="FF0000"/>
                </a:solidFill>
                <a:latin typeface="+mn-ea"/>
                <a:ea typeface="+mn-ea"/>
                <a:cs typeface="Meiryo" charset="-128"/>
              </a:rPr>
            </a:br>
            <a:r>
              <a:rPr lang="ja-JP" altLang="en-US" sz="1400" dirty="0" smtClean="0">
                <a:solidFill>
                  <a:srgbClr val="FF0000"/>
                </a:solidFill>
                <a:latin typeface="+mn-ea"/>
                <a:ea typeface="+mn-ea"/>
                <a:cs typeface="Meiryo" charset="-128"/>
              </a:rPr>
              <a:t>応えて</a:t>
            </a:r>
            <a:r>
              <a:rPr lang="ja-JP" altLang="en-US" sz="1400" dirty="0">
                <a:solidFill>
                  <a:srgbClr val="FF0000"/>
                </a:solidFill>
                <a:latin typeface="+mn-ea"/>
                <a:ea typeface="+mn-ea"/>
                <a:cs typeface="Meiryo" charset="-128"/>
              </a:rPr>
              <a:t>いない</a:t>
            </a:r>
            <a:r>
              <a:rPr lang="ja-JP" altLang="en-US" sz="1400" dirty="0">
                <a:latin typeface="+mn-ea"/>
                <a:ea typeface="+mn-ea"/>
                <a:cs typeface="Meiryo" charset="-128"/>
              </a:rPr>
              <a:t>と</a:t>
            </a:r>
            <a:r>
              <a:rPr lang="ja-JP" altLang="en-US" sz="1400" dirty="0">
                <a:latin typeface="+mn-ea"/>
                <a:ea typeface="+mn-ea"/>
                <a:cs typeface="Meiryo" charset="-128"/>
              </a:rPr>
              <a:t>考える</a:t>
            </a:r>
            <a:r>
              <a:rPr lang="en-US" altLang="ja-JP" sz="1400" dirty="0">
                <a:latin typeface="+mn-ea"/>
                <a:ea typeface="+mn-ea"/>
                <a:cs typeface="Meiryo" charset="-128"/>
              </a:rPr>
              <a:t>CMO</a:t>
            </a:r>
            <a:r>
              <a:rPr lang="ja-JP" altLang="en-US" sz="1400" dirty="0">
                <a:latin typeface="+mn-ea"/>
                <a:ea typeface="+mn-ea"/>
                <a:cs typeface="Meiryo" charset="-128"/>
              </a:rPr>
              <a:t>の割合</a:t>
            </a:r>
            <a:endParaRPr lang="en-US" sz="1400" dirty="0">
              <a:latin typeface="+mn-ea"/>
              <a:ea typeface="+mn-ea"/>
              <a:cs typeface="Meiryo" charset="-128"/>
            </a:endParaRPr>
          </a:p>
        </p:txBody>
      </p:sp>
      <p:sp>
        <p:nvSpPr>
          <p:cNvPr id="52" name="TextBox 51"/>
          <p:cNvSpPr txBox="1"/>
          <p:nvPr/>
        </p:nvSpPr>
        <p:spPr>
          <a:xfrm>
            <a:off x="6692826" y="3824543"/>
            <a:ext cx="2451173" cy="658296"/>
          </a:xfrm>
          <a:prstGeom prst="rect">
            <a:avLst/>
          </a:prstGeom>
          <a:noFill/>
        </p:spPr>
        <p:txBody>
          <a:bodyPr wrap="square" rtlCol="0" anchor="ctr" anchorCtr="0">
            <a:noAutofit/>
          </a:bodyPr>
          <a:lstStyle/>
          <a:p>
            <a:r>
              <a:rPr lang="ja-JP" altLang="en-US" sz="1400" dirty="0">
                <a:solidFill>
                  <a:srgbClr val="FF0000"/>
                </a:solidFill>
                <a:latin typeface="+mn-ea"/>
                <a:ea typeface="+mn-ea"/>
                <a:cs typeface="Meiryo" charset="-128"/>
              </a:rPr>
              <a:t>情報システム戦略がビジネス成長をサポートして</a:t>
            </a:r>
            <a:r>
              <a:rPr lang="ja-JP" altLang="en-US" sz="1400" dirty="0">
                <a:solidFill>
                  <a:srgbClr val="FF0000"/>
                </a:solidFill>
                <a:latin typeface="+mn-ea"/>
                <a:ea typeface="+mn-ea"/>
                <a:cs typeface="Meiryo" charset="-128"/>
              </a:rPr>
              <a:t>いない</a:t>
            </a:r>
            <a:r>
              <a:rPr lang="ja-JP" altLang="en-US" sz="1400" dirty="0" smtClean="0">
                <a:latin typeface="+mn-ea"/>
                <a:ea typeface="+mn-ea"/>
                <a:cs typeface="Meiryo" charset="-128"/>
              </a:rPr>
              <a:t>と</a:t>
            </a:r>
            <a:r>
              <a:rPr lang="en-US" altLang="ja-JP" sz="1400" dirty="0" smtClean="0">
                <a:latin typeface="+mn-ea"/>
                <a:ea typeface="+mn-ea"/>
                <a:cs typeface="Meiryo" charset="-128"/>
              </a:rPr>
              <a:t/>
            </a:r>
            <a:br>
              <a:rPr lang="en-US" altLang="ja-JP" sz="1400" dirty="0" smtClean="0">
                <a:latin typeface="+mn-ea"/>
                <a:ea typeface="+mn-ea"/>
                <a:cs typeface="Meiryo" charset="-128"/>
              </a:rPr>
            </a:br>
            <a:r>
              <a:rPr lang="ja-JP" altLang="en-US" sz="1400" dirty="0" smtClean="0">
                <a:latin typeface="+mn-ea"/>
                <a:ea typeface="+mn-ea"/>
                <a:cs typeface="Meiryo" charset="-128"/>
              </a:rPr>
              <a:t>考える</a:t>
            </a:r>
            <a:r>
              <a:rPr lang="en-US" altLang="ja-JP" sz="1400" dirty="0">
                <a:latin typeface="+mn-ea"/>
                <a:ea typeface="+mn-ea"/>
                <a:cs typeface="Meiryo" charset="-128"/>
              </a:rPr>
              <a:t>CEO</a:t>
            </a:r>
            <a:r>
              <a:rPr lang="ja-JP" altLang="en-US" sz="1400" dirty="0">
                <a:latin typeface="+mn-ea"/>
                <a:ea typeface="+mn-ea"/>
                <a:cs typeface="Meiryo" charset="-128"/>
              </a:rPr>
              <a:t>の割合</a:t>
            </a:r>
            <a:endParaRPr lang="en-US" sz="1400" dirty="0">
              <a:latin typeface="+mn-ea"/>
              <a:ea typeface="+mn-ea"/>
              <a:cs typeface="Meiryo" charset="-128"/>
            </a:endParaRPr>
          </a:p>
        </p:txBody>
      </p:sp>
      <p:sp>
        <p:nvSpPr>
          <p:cNvPr id="53" name="TextBox 52"/>
          <p:cNvSpPr txBox="1"/>
          <p:nvPr/>
        </p:nvSpPr>
        <p:spPr>
          <a:xfrm>
            <a:off x="257245" y="3775623"/>
            <a:ext cx="1223817" cy="599911"/>
          </a:xfrm>
          <a:prstGeom prst="rect">
            <a:avLst/>
          </a:prstGeom>
          <a:noFill/>
        </p:spPr>
        <p:txBody>
          <a:bodyPr wrap="square" rtlCol="0" anchor="ctr" anchorCtr="0">
            <a:noAutofit/>
          </a:bodyPr>
          <a:lstStyle/>
          <a:p>
            <a:r>
              <a:rPr lang="en-US" sz="2799" b="1" dirty="0">
                <a:latin typeface="+mn-ea"/>
                <a:ea typeface="+mn-ea"/>
                <a:cs typeface="Meiryo" charset="-128"/>
              </a:rPr>
              <a:t>80</a:t>
            </a:r>
            <a:r>
              <a:rPr lang="en-US" sz="2799" b="1" baseline="30000" dirty="0">
                <a:latin typeface="+mn-ea"/>
                <a:ea typeface="+mn-ea"/>
                <a:cs typeface="Meiryo" charset="-128"/>
              </a:rPr>
              <a:t>%</a:t>
            </a:r>
          </a:p>
        </p:txBody>
      </p:sp>
      <p:sp>
        <p:nvSpPr>
          <p:cNvPr id="54" name="TextBox 53"/>
          <p:cNvSpPr txBox="1"/>
          <p:nvPr/>
        </p:nvSpPr>
        <p:spPr>
          <a:xfrm>
            <a:off x="2724697" y="3785578"/>
            <a:ext cx="893333" cy="599910"/>
          </a:xfrm>
          <a:prstGeom prst="rect">
            <a:avLst/>
          </a:prstGeom>
          <a:noFill/>
        </p:spPr>
        <p:txBody>
          <a:bodyPr wrap="square" rtlCol="0" anchor="ctr" anchorCtr="0">
            <a:noAutofit/>
          </a:bodyPr>
          <a:lstStyle/>
          <a:p>
            <a:r>
              <a:rPr lang="en-US" sz="2799" b="1" dirty="0">
                <a:latin typeface="+mn-ea"/>
                <a:ea typeface="+mn-ea"/>
                <a:cs typeface="Meiryo" charset="-128"/>
              </a:rPr>
              <a:t>55</a:t>
            </a:r>
            <a:r>
              <a:rPr lang="en-US" sz="2799" b="1" baseline="30000" dirty="0">
                <a:latin typeface="+mn-ea"/>
                <a:ea typeface="+mn-ea"/>
                <a:cs typeface="Meiryo" charset="-128"/>
              </a:rPr>
              <a:t>%</a:t>
            </a:r>
          </a:p>
        </p:txBody>
      </p:sp>
      <p:sp>
        <p:nvSpPr>
          <p:cNvPr id="55" name="TextBox 54"/>
          <p:cNvSpPr txBox="1"/>
          <p:nvPr/>
        </p:nvSpPr>
        <p:spPr>
          <a:xfrm>
            <a:off x="5901833" y="3742216"/>
            <a:ext cx="908418" cy="599911"/>
          </a:xfrm>
          <a:prstGeom prst="rect">
            <a:avLst/>
          </a:prstGeom>
          <a:noFill/>
        </p:spPr>
        <p:txBody>
          <a:bodyPr wrap="square" rtlCol="0" anchor="ctr" anchorCtr="0">
            <a:noAutofit/>
          </a:bodyPr>
          <a:lstStyle/>
          <a:p>
            <a:r>
              <a:rPr lang="en-US" sz="2799" b="1" dirty="0">
                <a:latin typeface="+mn-ea"/>
                <a:ea typeface="+mn-ea"/>
                <a:cs typeface="Meiryo" charset="-128"/>
              </a:rPr>
              <a:t>57</a:t>
            </a:r>
            <a:r>
              <a:rPr lang="en-US" sz="2799" b="1" baseline="30000" dirty="0">
                <a:latin typeface="+mn-ea"/>
                <a:ea typeface="+mn-ea"/>
                <a:cs typeface="Meiryo" charset="-128"/>
              </a:rPr>
              <a:t>%</a:t>
            </a:r>
          </a:p>
        </p:txBody>
      </p:sp>
      <p:cxnSp>
        <p:nvCxnSpPr>
          <p:cNvPr id="56" name="Straight Connector 55"/>
          <p:cNvCxnSpPr/>
          <p:nvPr/>
        </p:nvCxnSpPr>
        <p:spPr>
          <a:xfrm>
            <a:off x="911693" y="1674974"/>
            <a:ext cx="3383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11016" y="2538845"/>
            <a:ext cx="263214" cy="261610"/>
          </a:xfrm>
          <a:prstGeom prst="rect">
            <a:avLst/>
          </a:prstGeom>
          <a:noFill/>
        </p:spPr>
        <p:txBody>
          <a:bodyPr wrap="none" rtlCol="0">
            <a:spAutoFit/>
          </a:bodyPr>
          <a:lstStyle/>
          <a:p>
            <a:r>
              <a:rPr lang="en-US" sz="1100" dirty="0">
                <a:latin typeface="+mn-ea"/>
                <a:ea typeface="+mn-ea"/>
              </a:rPr>
              <a:t>0</a:t>
            </a:r>
          </a:p>
        </p:txBody>
      </p:sp>
      <p:sp>
        <p:nvSpPr>
          <p:cNvPr id="58" name="TextBox 57"/>
          <p:cNvSpPr txBox="1"/>
          <p:nvPr/>
        </p:nvSpPr>
        <p:spPr>
          <a:xfrm>
            <a:off x="438483" y="1530996"/>
            <a:ext cx="545342" cy="261610"/>
          </a:xfrm>
          <a:prstGeom prst="rect">
            <a:avLst/>
          </a:prstGeom>
          <a:noFill/>
        </p:spPr>
        <p:txBody>
          <a:bodyPr wrap="none" rtlCol="0">
            <a:spAutoFit/>
          </a:bodyPr>
          <a:lstStyle/>
          <a:p>
            <a:r>
              <a:rPr lang="en-US" sz="1100" dirty="0">
                <a:latin typeface="+mn-ea"/>
                <a:ea typeface="+mn-ea"/>
              </a:rPr>
              <a:t>100%</a:t>
            </a:r>
          </a:p>
        </p:txBody>
      </p:sp>
      <p:sp>
        <p:nvSpPr>
          <p:cNvPr id="59" name="Rectangle 58"/>
          <p:cNvSpPr/>
          <p:nvPr/>
        </p:nvSpPr>
        <p:spPr>
          <a:xfrm>
            <a:off x="1160690" y="2296463"/>
            <a:ext cx="1325641" cy="386361"/>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endParaRPr lang="en-US" sz="1400" dirty="0">
              <a:latin typeface="+mn-ea"/>
            </a:endParaRPr>
          </a:p>
        </p:txBody>
      </p:sp>
      <p:sp>
        <p:nvSpPr>
          <p:cNvPr id="62" name="Rectangle 61"/>
          <p:cNvSpPr/>
          <p:nvPr/>
        </p:nvSpPr>
        <p:spPr>
          <a:xfrm>
            <a:off x="2738663" y="1936516"/>
            <a:ext cx="1325641" cy="746308"/>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2399" b="1" dirty="0">
                <a:latin typeface="+mn-ea"/>
              </a:rPr>
              <a:t>67%</a:t>
            </a:r>
          </a:p>
        </p:txBody>
      </p:sp>
      <p:sp>
        <p:nvSpPr>
          <p:cNvPr id="64" name="TextBox 63"/>
          <p:cNvSpPr txBox="1"/>
          <p:nvPr/>
        </p:nvSpPr>
        <p:spPr>
          <a:xfrm>
            <a:off x="320642" y="2979513"/>
            <a:ext cx="1178528" cy="246221"/>
          </a:xfrm>
          <a:prstGeom prst="rect">
            <a:avLst/>
          </a:prstGeom>
          <a:noFill/>
        </p:spPr>
        <p:txBody>
          <a:bodyPr wrap="none" rtlCol="0">
            <a:spAutoFit/>
          </a:bodyPr>
          <a:lstStyle/>
          <a:p>
            <a:r>
              <a:rPr lang="en-US" sz="1000" dirty="0">
                <a:latin typeface="+mn-ea"/>
                <a:ea typeface="+mn-ea"/>
              </a:rPr>
              <a:t>Source: Forrester</a:t>
            </a:r>
          </a:p>
        </p:txBody>
      </p:sp>
      <p:cxnSp>
        <p:nvCxnSpPr>
          <p:cNvPr id="73" name="Straight Connector 72"/>
          <p:cNvCxnSpPr/>
          <p:nvPr/>
        </p:nvCxnSpPr>
        <p:spPr>
          <a:xfrm>
            <a:off x="911693" y="2682824"/>
            <a:ext cx="3383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160692" y="2699042"/>
            <a:ext cx="1317020" cy="523220"/>
          </a:xfrm>
          <a:prstGeom prst="rect">
            <a:avLst/>
          </a:prstGeom>
        </p:spPr>
        <p:txBody>
          <a:bodyPr wrap="square">
            <a:spAutoFit/>
          </a:bodyPr>
          <a:lstStyle/>
          <a:p>
            <a:pPr algn="ctr"/>
            <a:r>
              <a:rPr lang="en-US" sz="1400" dirty="0">
                <a:solidFill>
                  <a:schemeClr val="accent5"/>
                </a:solidFill>
                <a:latin typeface="+mn-ea"/>
                <a:ea typeface="+mn-ea"/>
              </a:rPr>
              <a:t>CAPEX</a:t>
            </a:r>
          </a:p>
          <a:p>
            <a:pPr algn="ctr"/>
            <a:r>
              <a:rPr lang="ja-JP" altLang="en-US" sz="1400" dirty="0">
                <a:solidFill>
                  <a:schemeClr val="accent5"/>
                </a:solidFill>
                <a:latin typeface="+mn-ea"/>
                <a:ea typeface="+mn-ea"/>
              </a:rPr>
              <a:t>設備投資</a:t>
            </a:r>
            <a:endParaRPr lang="en-US" sz="1400" dirty="0">
              <a:solidFill>
                <a:schemeClr val="accent5"/>
              </a:solidFill>
              <a:latin typeface="+mn-ea"/>
              <a:ea typeface="+mn-ea"/>
            </a:endParaRPr>
          </a:p>
        </p:txBody>
      </p:sp>
      <p:sp>
        <p:nvSpPr>
          <p:cNvPr id="91" name="Rectangle 90"/>
          <p:cNvSpPr/>
          <p:nvPr/>
        </p:nvSpPr>
        <p:spPr>
          <a:xfrm>
            <a:off x="2738664" y="2699042"/>
            <a:ext cx="1324056" cy="523220"/>
          </a:xfrm>
          <a:prstGeom prst="rect">
            <a:avLst/>
          </a:prstGeom>
        </p:spPr>
        <p:txBody>
          <a:bodyPr wrap="square">
            <a:spAutoFit/>
          </a:bodyPr>
          <a:lstStyle/>
          <a:p>
            <a:pPr algn="ctr"/>
            <a:r>
              <a:rPr lang="en-US" sz="1400" dirty="0">
                <a:solidFill>
                  <a:srgbClr val="008000"/>
                </a:solidFill>
                <a:latin typeface="+mn-ea"/>
                <a:ea typeface="+mn-ea"/>
              </a:rPr>
              <a:t>OPEX</a:t>
            </a:r>
          </a:p>
          <a:p>
            <a:pPr algn="ctr"/>
            <a:r>
              <a:rPr lang="ja-JP" altLang="en-US" sz="1400" dirty="0">
                <a:solidFill>
                  <a:srgbClr val="008000"/>
                </a:solidFill>
                <a:latin typeface="+mn-ea"/>
                <a:ea typeface="+mn-ea"/>
              </a:rPr>
              <a:t>運用コスト</a:t>
            </a:r>
            <a:endParaRPr lang="en-US" sz="1400" dirty="0">
              <a:solidFill>
                <a:srgbClr val="008000"/>
              </a:solidFill>
              <a:latin typeface="+mn-ea"/>
              <a:ea typeface="+mn-ea"/>
            </a:endParaRPr>
          </a:p>
        </p:txBody>
      </p:sp>
      <p:sp>
        <p:nvSpPr>
          <p:cNvPr id="93" name="TextBox 92"/>
          <p:cNvSpPr txBox="1"/>
          <p:nvPr/>
        </p:nvSpPr>
        <p:spPr>
          <a:xfrm>
            <a:off x="1160692" y="2200989"/>
            <a:ext cx="1317020" cy="599911"/>
          </a:xfrm>
          <a:prstGeom prst="rect">
            <a:avLst/>
          </a:prstGeom>
          <a:noFill/>
        </p:spPr>
        <p:txBody>
          <a:bodyPr wrap="square" rtlCol="0" anchor="ctr" anchorCtr="0">
            <a:noAutofit/>
          </a:bodyPr>
          <a:lstStyle/>
          <a:p>
            <a:pPr algn="ctr"/>
            <a:r>
              <a:rPr lang="en-US" sz="2399" b="1" dirty="0">
                <a:solidFill>
                  <a:schemeClr val="bg1"/>
                </a:solidFill>
                <a:latin typeface="+mn-ea"/>
                <a:ea typeface="+mn-ea"/>
              </a:rPr>
              <a:t>33</a:t>
            </a:r>
            <a:r>
              <a:rPr lang="en-US" sz="2399" b="1" baseline="30000" dirty="0">
                <a:solidFill>
                  <a:schemeClr val="bg1"/>
                </a:solidFill>
                <a:latin typeface="+mn-ea"/>
                <a:ea typeface="+mn-ea"/>
              </a:rPr>
              <a:t>%</a:t>
            </a:r>
          </a:p>
        </p:txBody>
      </p:sp>
      <p:cxnSp>
        <p:nvCxnSpPr>
          <p:cNvPr id="95" name="Straight Connector 94"/>
          <p:cNvCxnSpPr/>
          <p:nvPr/>
        </p:nvCxnSpPr>
        <p:spPr>
          <a:xfrm flipV="1">
            <a:off x="6507071" y="1673816"/>
            <a:ext cx="0" cy="99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7243466" y="1673816"/>
            <a:ext cx="0" cy="99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7979864" y="1673816"/>
            <a:ext cx="0" cy="99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649767" y="2664304"/>
            <a:ext cx="298480" cy="338554"/>
          </a:xfrm>
          <a:prstGeom prst="rect">
            <a:avLst/>
          </a:prstGeom>
        </p:spPr>
        <p:txBody>
          <a:bodyPr wrap="none">
            <a:spAutoFit/>
          </a:bodyPr>
          <a:lstStyle>
            <a:defPPr>
              <a:defRPr lang="en-US"/>
            </a:defPPr>
            <a:lvl1pPr>
              <a:defRPr sz="1400"/>
            </a:lvl1pPr>
          </a:lstStyle>
          <a:p>
            <a:r>
              <a:rPr lang="en-US" sz="1600" dirty="0">
                <a:latin typeface="+mn-ea"/>
                <a:ea typeface="+mn-ea"/>
              </a:rPr>
              <a:t>0</a:t>
            </a:r>
          </a:p>
        </p:txBody>
      </p:sp>
      <p:sp>
        <p:nvSpPr>
          <p:cNvPr id="99" name="TextBox 98"/>
          <p:cNvSpPr txBox="1"/>
          <p:nvPr/>
        </p:nvSpPr>
        <p:spPr>
          <a:xfrm>
            <a:off x="6346159" y="2664304"/>
            <a:ext cx="412292" cy="338554"/>
          </a:xfrm>
          <a:prstGeom prst="rect">
            <a:avLst/>
          </a:prstGeom>
        </p:spPr>
        <p:txBody>
          <a:bodyPr wrap="none">
            <a:spAutoFit/>
          </a:bodyPr>
          <a:lstStyle>
            <a:defPPr>
              <a:defRPr lang="en-US"/>
            </a:defPPr>
            <a:lvl1pPr>
              <a:defRPr sz="1400"/>
            </a:lvl1pPr>
          </a:lstStyle>
          <a:p>
            <a:r>
              <a:rPr lang="en-US" sz="1600" dirty="0">
                <a:latin typeface="+mn-ea"/>
                <a:ea typeface="+mn-ea"/>
              </a:rPr>
              <a:t>10</a:t>
            </a:r>
          </a:p>
        </p:txBody>
      </p:sp>
      <p:sp>
        <p:nvSpPr>
          <p:cNvPr id="100" name="TextBox 99"/>
          <p:cNvSpPr txBox="1"/>
          <p:nvPr/>
        </p:nvSpPr>
        <p:spPr>
          <a:xfrm>
            <a:off x="7056610" y="2664304"/>
            <a:ext cx="526106" cy="338554"/>
          </a:xfrm>
          <a:prstGeom prst="rect">
            <a:avLst/>
          </a:prstGeom>
        </p:spPr>
        <p:txBody>
          <a:bodyPr wrap="none">
            <a:spAutoFit/>
          </a:bodyPr>
          <a:lstStyle>
            <a:defPPr>
              <a:defRPr lang="en-US"/>
            </a:defPPr>
            <a:lvl1pPr>
              <a:defRPr sz="1400"/>
            </a:lvl1pPr>
          </a:lstStyle>
          <a:p>
            <a:r>
              <a:rPr lang="en-US" sz="1600" dirty="0">
                <a:latin typeface="+mn-ea"/>
                <a:ea typeface="+mn-ea"/>
              </a:rPr>
              <a:t>100</a:t>
            </a:r>
          </a:p>
        </p:txBody>
      </p:sp>
      <p:sp>
        <p:nvSpPr>
          <p:cNvPr id="101" name="TextBox 100"/>
          <p:cNvSpPr txBox="1"/>
          <p:nvPr/>
        </p:nvSpPr>
        <p:spPr>
          <a:xfrm>
            <a:off x="7748020" y="2664304"/>
            <a:ext cx="639919" cy="338554"/>
          </a:xfrm>
          <a:prstGeom prst="rect">
            <a:avLst/>
          </a:prstGeom>
        </p:spPr>
        <p:txBody>
          <a:bodyPr wrap="none">
            <a:spAutoFit/>
          </a:bodyPr>
          <a:lstStyle>
            <a:defPPr>
              <a:defRPr lang="en-US"/>
            </a:defPPr>
            <a:lvl1pPr>
              <a:defRPr sz="1400"/>
            </a:lvl1pPr>
          </a:lstStyle>
          <a:p>
            <a:r>
              <a:rPr lang="en-US" sz="1600" dirty="0">
                <a:latin typeface="+mn-ea"/>
                <a:ea typeface="+mn-ea"/>
              </a:rPr>
              <a:t>1000</a:t>
            </a:r>
          </a:p>
        </p:txBody>
      </p:sp>
      <p:sp>
        <p:nvSpPr>
          <p:cNvPr id="102" name="TextBox 101"/>
          <p:cNvSpPr txBox="1"/>
          <p:nvPr/>
        </p:nvSpPr>
        <p:spPr>
          <a:xfrm>
            <a:off x="5769206" y="1353742"/>
            <a:ext cx="1757212" cy="338554"/>
          </a:xfrm>
          <a:prstGeom prst="rect">
            <a:avLst/>
          </a:prstGeom>
          <a:noFill/>
        </p:spPr>
        <p:txBody>
          <a:bodyPr wrap="none" rtlCol="0">
            <a:spAutoFit/>
          </a:bodyPr>
          <a:lstStyle/>
          <a:p>
            <a:r>
              <a:rPr lang="ja-JP" altLang="en-US" sz="1600" dirty="0">
                <a:solidFill>
                  <a:schemeClr val="accent5"/>
                </a:solidFill>
                <a:latin typeface="+mn-ea"/>
                <a:ea typeface="+mn-ea"/>
              </a:rPr>
              <a:t>コンピューティング</a:t>
            </a:r>
            <a:endParaRPr lang="en-US" sz="1600" dirty="0">
              <a:solidFill>
                <a:schemeClr val="accent5"/>
              </a:solidFill>
              <a:latin typeface="+mn-ea"/>
              <a:ea typeface="+mn-ea"/>
            </a:endParaRPr>
          </a:p>
        </p:txBody>
      </p:sp>
      <p:sp>
        <p:nvSpPr>
          <p:cNvPr id="103" name="TextBox 102"/>
          <p:cNvSpPr txBox="1"/>
          <p:nvPr/>
        </p:nvSpPr>
        <p:spPr>
          <a:xfrm>
            <a:off x="7415900" y="1350171"/>
            <a:ext cx="1215397" cy="338554"/>
          </a:xfrm>
          <a:prstGeom prst="rect">
            <a:avLst/>
          </a:prstGeom>
          <a:noFill/>
        </p:spPr>
        <p:txBody>
          <a:bodyPr wrap="none" rtlCol="0">
            <a:spAutoFit/>
          </a:bodyPr>
          <a:lstStyle/>
          <a:p>
            <a:r>
              <a:rPr lang="ja-JP" altLang="en-US" sz="1600" dirty="0">
                <a:solidFill>
                  <a:srgbClr val="008000"/>
                </a:solidFill>
                <a:latin typeface="+mn-ea"/>
                <a:ea typeface="+mn-ea"/>
              </a:rPr>
              <a:t>ネットワーク</a:t>
            </a:r>
            <a:endParaRPr lang="en-US" sz="1600" dirty="0">
              <a:solidFill>
                <a:srgbClr val="008000"/>
              </a:solidFill>
              <a:latin typeface="+mn-ea"/>
              <a:ea typeface="+mn-ea"/>
            </a:endParaRPr>
          </a:p>
        </p:txBody>
      </p:sp>
      <p:sp>
        <p:nvSpPr>
          <p:cNvPr id="104" name="Pentagon 103"/>
          <p:cNvSpPr/>
          <p:nvPr/>
        </p:nvSpPr>
        <p:spPr>
          <a:xfrm>
            <a:off x="5773036" y="1862033"/>
            <a:ext cx="2398934" cy="614054"/>
          </a:xfrm>
          <a:prstGeom prst="homePlate">
            <a:avLst/>
          </a:prstGeom>
          <a:solidFill>
            <a:srgbClr val="ABC2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n-ea"/>
            </a:endParaRPr>
          </a:p>
        </p:txBody>
      </p:sp>
      <p:sp>
        <p:nvSpPr>
          <p:cNvPr id="105" name="TextBox 104"/>
          <p:cNvSpPr txBox="1"/>
          <p:nvPr/>
        </p:nvSpPr>
        <p:spPr>
          <a:xfrm>
            <a:off x="5298640" y="2658411"/>
            <a:ext cx="389850" cy="338554"/>
          </a:xfrm>
          <a:prstGeom prst="rect">
            <a:avLst/>
          </a:prstGeom>
        </p:spPr>
        <p:txBody>
          <a:bodyPr wrap="none">
            <a:spAutoFit/>
          </a:bodyPr>
          <a:lstStyle>
            <a:defPPr>
              <a:defRPr lang="en-US"/>
            </a:defPPr>
            <a:lvl1pPr>
              <a:defRPr sz="1400"/>
            </a:lvl1pPr>
          </a:lstStyle>
          <a:p>
            <a:r>
              <a:rPr lang="ja-JP" altLang="en-US" sz="1600" dirty="0">
                <a:latin typeface="+mn-ea"/>
                <a:ea typeface="+mn-ea"/>
              </a:rPr>
              <a:t>秒</a:t>
            </a:r>
            <a:endParaRPr lang="en-US" sz="1600" dirty="0">
              <a:latin typeface="+mn-ea"/>
              <a:ea typeface="+mn-ea"/>
            </a:endParaRPr>
          </a:p>
        </p:txBody>
      </p:sp>
      <p:sp>
        <p:nvSpPr>
          <p:cNvPr id="106" name="Pentagon 105"/>
          <p:cNvSpPr/>
          <p:nvPr/>
        </p:nvSpPr>
        <p:spPr>
          <a:xfrm>
            <a:off x="5770675" y="1862033"/>
            <a:ext cx="288155" cy="614054"/>
          </a:xfrm>
          <a:prstGeom prst="homePlat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latin typeface="+mn-ea"/>
            </a:endParaRPr>
          </a:p>
        </p:txBody>
      </p:sp>
      <p:cxnSp>
        <p:nvCxnSpPr>
          <p:cNvPr id="107" name="Straight Connector 106"/>
          <p:cNvCxnSpPr/>
          <p:nvPr/>
        </p:nvCxnSpPr>
        <p:spPr>
          <a:xfrm flipV="1">
            <a:off x="5770675" y="1673817"/>
            <a:ext cx="0" cy="990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521348" y="1588132"/>
            <a:ext cx="0" cy="48622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873114" y="1588132"/>
            <a:ext cx="0" cy="48622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4921210" y="3018519"/>
            <a:ext cx="1991251" cy="246221"/>
          </a:xfrm>
          <a:prstGeom prst="rect">
            <a:avLst/>
          </a:prstGeom>
          <a:noFill/>
        </p:spPr>
        <p:txBody>
          <a:bodyPr wrap="none" rtlCol="0">
            <a:spAutoFit/>
          </a:bodyPr>
          <a:lstStyle/>
          <a:p>
            <a:r>
              <a:rPr lang="en-US" sz="1000" dirty="0">
                <a:latin typeface="+mn-ea"/>
                <a:ea typeface="+mn-ea"/>
                <a:cs typeface="Meiryo" charset="-128"/>
              </a:rPr>
              <a:t>Source: Open Compute Project </a:t>
            </a:r>
          </a:p>
        </p:txBody>
      </p:sp>
      <p:cxnSp>
        <p:nvCxnSpPr>
          <p:cNvPr id="112" name="Straight Connector 111"/>
          <p:cNvCxnSpPr/>
          <p:nvPr/>
        </p:nvCxnSpPr>
        <p:spPr>
          <a:xfrm>
            <a:off x="2662331" y="3720144"/>
            <a:ext cx="0" cy="695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5773036" y="3679124"/>
            <a:ext cx="19901" cy="95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p:cNvSpPr/>
          <p:nvPr/>
        </p:nvSpPr>
        <p:spPr>
          <a:xfrm>
            <a:off x="5824316" y="2081901"/>
            <a:ext cx="97597" cy="97597"/>
          </a:xfrm>
          <a:prstGeom prst="ellips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50" tIns="0" rIns="0" bIns="0" numCol="1" spcCol="0" rtlCol="0" fromWordArt="0" anchor="ctr" anchorCtr="1" forceAA="0" compatLnSpc="1">
            <a:prstTxWarp prst="textNoShape">
              <a:avLst/>
            </a:prstTxWarp>
            <a:noAutofit/>
          </a:bodyPr>
          <a:lstStyle/>
          <a:p>
            <a:pPr algn="ctr">
              <a:spcBef>
                <a:spcPts val="300"/>
              </a:spcBef>
            </a:pPr>
            <a:endParaRPr lang="en-US" sz="1000" dirty="0">
              <a:latin typeface="+mn-ea"/>
            </a:endParaRPr>
          </a:p>
        </p:txBody>
      </p:sp>
      <p:sp>
        <p:nvSpPr>
          <p:cNvPr id="115" name="Oval 114"/>
          <p:cNvSpPr/>
          <p:nvPr/>
        </p:nvSpPr>
        <p:spPr>
          <a:xfrm>
            <a:off x="7472550" y="2081901"/>
            <a:ext cx="97597" cy="97597"/>
          </a:xfrm>
          <a:prstGeom prst="ellips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54850" tIns="0" rIns="0" bIns="0" numCol="1" spcCol="0" rtlCol="0" fromWordArt="0" anchor="ctr" anchorCtr="1" forceAA="0" compatLnSpc="1">
            <a:prstTxWarp prst="textNoShape">
              <a:avLst/>
            </a:prstTxWarp>
            <a:noAutofit/>
          </a:bodyPr>
          <a:lstStyle/>
          <a:p>
            <a:pPr algn="ctr">
              <a:spcBef>
                <a:spcPts val="300"/>
              </a:spcBef>
            </a:pPr>
            <a:endParaRPr lang="en-US" sz="1000" dirty="0">
              <a:latin typeface="+mn-ea"/>
            </a:endParaRPr>
          </a:p>
        </p:txBody>
      </p:sp>
      <p:sp>
        <p:nvSpPr>
          <p:cNvPr id="116" name="TextBox 115"/>
          <p:cNvSpPr txBox="1"/>
          <p:nvPr/>
        </p:nvSpPr>
        <p:spPr>
          <a:xfrm>
            <a:off x="433206" y="980936"/>
            <a:ext cx="3305071" cy="461537"/>
          </a:xfrm>
          <a:prstGeom prst="rect">
            <a:avLst/>
          </a:prstGeom>
          <a:noFill/>
        </p:spPr>
        <p:txBody>
          <a:bodyPr wrap="square" rtlCol="0">
            <a:spAutoFit/>
          </a:bodyPr>
          <a:lstStyle/>
          <a:p>
            <a:r>
              <a:rPr lang="ja-JP" altLang="en-US" sz="2399" b="1" dirty="0">
                <a:latin typeface="+mn-ea"/>
                <a:ea typeface="+mn-ea"/>
                <a:cs typeface="Meiryo" charset="-128"/>
              </a:rPr>
              <a:t>ネットワーク投資</a:t>
            </a:r>
            <a:endParaRPr lang="en-US" sz="2399" b="1" dirty="0">
              <a:latin typeface="+mn-ea"/>
              <a:ea typeface="+mn-ea"/>
              <a:cs typeface="Meiryo" charset="-128"/>
            </a:endParaRPr>
          </a:p>
        </p:txBody>
      </p:sp>
      <p:sp>
        <p:nvSpPr>
          <p:cNvPr id="117" name="TextBox 116"/>
          <p:cNvSpPr txBox="1"/>
          <p:nvPr/>
        </p:nvSpPr>
        <p:spPr>
          <a:xfrm>
            <a:off x="5653665" y="984508"/>
            <a:ext cx="2637674" cy="461537"/>
          </a:xfrm>
          <a:prstGeom prst="rect">
            <a:avLst/>
          </a:prstGeom>
          <a:noFill/>
        </p:spPr>
        <p:txBody>
          <a:bodyPr wrap="square" rtlCol="0">
            <a:spAutoFit/>
          </a:bodyPr>
          <a:lstStyle/>
          <a:p>
            <a:r>
              <a:rPr lang="ja-JP" altLang="en-US" sz="2399" b="1" dirty="0">
                <a:latin typeface="+mn-ea"/>
                <a:ea typeface="+mn-ea"/>
                <a:cs typeface="Meiryo" charset="-128"/>
              </a:rPr>
              <a:t>展開に必要な時間</a:t>
            </a:r>
            <a:endParaRPr lang="en-US" sz="2399" b="1" dirty="0">
              <a:latin typeface="+mn-ea"/>
              <a:ea typeface="+mn-ea"/>
              <a:cs typeface="Meiryo" charset="-128"/>
            </a:endParaRPr>
          </a:p>
        </p:txBody>
      </p:sp>
      <p:cxnSp>
        <p:nvCxnSpPr>
          <p:cNvPr id="118" name="Straight Connector 117"/>
          <p:cNvCxnSpPr/>
          <p:nvPr/>
        </p:nvCxnSpPr>
        <p:spPr>
          <a:xfrm>
            <a:off x="494391" y="3365364"/>
            <a:ext cx="82877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866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6" presetClass="entr" presetSubtype="42"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outHorizontal)">
                                      <p:cBhvr>
                                        <p:cTn id="25" dur="500"/>
                                        <p:tgtEl>
                                          <p:spTgt spid="112"/>
                                        </p:tgtEl>
                                      </p:cBhvr>
                                    </p:animEffect>
                                  </p:childTnLst>
                                </p:cTn>
                              </p:par>
                              <p:par>
                                <p:cTn id="26" presetID="16" presetClass="entr" presetSubtype="42" fill="hold"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outHorizontal)">
                                      <p:cBhvr>
                                        <p:cTn id="28" dur="500"/>
                                        <p:tgtEl>
                                          <p:spTgt spid="113"/>
                                        </p:tgtEl>
                                      </p:cBhvr>
                                    </p:animEffect>
                                  </p:childTnLst>
                                </p:cTn>
                              </p:par>
                              <p:par>
                                <p:cTn id="29" presetID="16" presetClass="entr" presetSubtype="37"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barn(outVertical)">
                                      <p:cBhvr>
                                        <p:cTn id="31"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1" y="0"/>
            <a:ext cx="9141619" cy="5143500"/>
          </a:xfrm>
          <a:prstGeom prst="rect">
            <a:avLst/>
          </a:prstGeom>
        </p:spPr>
      </p:pic>
      <p:sp>
        <p:nvSpPr>
          <p:cNvPr id="9" name="Rectangle 8"/>
          <p:cNvSpPr/>
          <p:nvPr/>
        </p:nvSpPr>
        <p:spPr>
          <a:xfrm>
            <a:off x="1191" y="-12390"/>
            <a:ext cx="9141619" cy="5155890"/>
          </a:xfrm>
          <a:prstGeom prst="rect">
            <a:avLst/>
          </a:prstGeom>
          <a:solidFill>
            <a:srgbClr val="214794">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sz="1425" dirty="0"/>
          </a:p>
        </p:txBody>
      </p:sp>
      <p:sp>
        <p:nvSpPr>
          <p:cNvPr id="6" name="Title 5"/>
          <p:cNvSpPr>
            <a:spLocks noGrp="1"/>
          </p:cNvSpPr>
          <p:nvPr>
            <p:ph type="ctrTitle"/>
          </p:nvPr>
        </p:nvSpPr>
        <p:spPr>
          <a:xfrm>
            <a:off x="403010" y="1491630"/>
            <a:ext cx="8337980" cy="1635330"/>
          </a:xfrm>
        </p:spPr>
        <p:txBody>
          <a:bodyPr/>
          <a:lstStyle/>
          <a:p>
            <a:pPr algn="ctr"/>
            <a:r>
              <a:rPr lang="en-US" altLang="ja-JP" sz="6000" dirty="0">
                <a:latin typeface="Meiryo" charset="-128"/>
                <a:ea typeface="Meiryo" charset="-128"/>
                <a:cs typeface="Meiryo" charset="-128"/>
              </a:rPr>
              <a:t/>
            </a:r>
            <a:br>
              <a:rPr lang="en-US" altLang="ja-JP" sz="6000" dirty="0">
                <a:latin typeface="Meiryo" charset="-128"/>
                <a:ea typeface="Meiryo" charset="-128"/>
                <a:cs typeface="Meiryo" charset="-128"/>
              </a:rPr>
            </a:br>
            <a:r>
              <a:rPr lang="en-US" altLang="ja-JP" sz="7200" dirty="0">
                <a:latin typeface="Arial" panose="020B0604020202020204" pitchFamily="34" charset="0"/>
                <a:ea typeface="Meiryo" charset="-128"/>
                <a:cs typeface="Arial" panose="020B0604020202020204" pitchFamily="34" charset="0"/>
              </a:rPr>
              <a:t>Cisco DNA </a:t>
            </a:r>
            <a:r>
              <a:rPr lang="en-US" altLang="ja-JP" sz="6000" dirty="0">
                <a:latin typeface="Arial" panose="020B0604020202020204" pitchFamily="34" charset="0"/>
                <a:ea typeface="Meiryo" charset="-128"/>
                <a:cs typeface="Arial" panose="020B0604020202020204" pitchFamily="34" charset="0"/>
              </a:rPr>
              <a:t/>
            </a:r>
            <a:br>
              <a:rPr lang="en-US" altLang="ja-JP" sz="6000" dirty="0">
                <a:latin typeface="Arial" panose="020B0604020202020204" pitchFamily="34" charset="0"/>
                <a:ea typeface="Meiryo" charset="-128"/>
                <a:cs typeface="Arial" panose="020B0604020202020204" pitchFamily="34" charset="0"/>
              </a:rPr>
            </a:br>
            <a:r>
              <a:rPr lang="en-US" altLang="ja-JP" sz="3000" dirty="0">
                <a:solidFill>
                  <a:srgbClr val="FFC000"/>
                </a:solidFill>
                <a:latin typeface="Arial" panose="020B0604020202020204" pitchFamily="34" charset="0"/>
                <a:ea typeface="Meiryo" charset="-128"/>
                <a:cs typeface="Arial" panose="020B0604020202020204" pitchFamily="34" charset="0"/>
              </a:rPr>
              <a:t>Cisco Digital Network Architecture</a:t>
            </a:r>
            <a:endParaRPr lang="ja-JP" altLang="en-US" sz="3000" dirty="0">
              <a:solidFill>
                <a:srgbClr val="FFC000"/>
              </a:solidFill>
              <a:latin typeface="Arial" panose="020B0604020202020204" pitchFamily="34" charset="0"/>
              <a:ea typeface="Meiryo" charset="-128"/>
              <a:cs typeface="Arial" panose="020B0604020202020204" pitchFamily="34" charset="0"/>
            </a:endParaRPr>
          </a:p>
        </p:txBody>
      </p:sp>
    </p:spTree>
    <p:extLst>
      <p:ext uri="{BB962C8B-B14F-4D97-AF65-F5344CB8AC3E}">
        <p14:creationId xmlns:p14="http://schemas.microsoft.com/office/powerpoint/2010/main" val="282396861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1" y="697"/>
            <a:ext cx="9141619" cy="5149778"/>
          </a:xfrm>
          <a:prstGeom prst="rect">
            <a:avLst/>
          </a:prstGeom>
        </p:spPr>
      </p:pic>
      <p:sp>
        <p:nvSpPr>
          <p:cNvPr id="22" name="Rectangle 21"/>
          <p:cNvSpPr/>
          <p:nvPr/>
        </p:nvSpPr>
        <p:spPr>
          <a:xfrm rot="5400000">
            <a:off x="2000932" y="-1999043"/>
            <a:ext cx="5142134" cy="9141616"/>
          </a:xfrm>
          <a:prstGeom prst="rect">
            <a:avLst/>
          </a:prstGeom>
          <a:gradFill flip="none" rotWithShape="1">
            <a:gsLst>
              <a:gs pos="36000">
                <a:srgbClr val="FFFFFF">
                  <a:alpha val="86000"/>
                </a:srgbClr>
              </a:gs>
              <a:gs pos="8000">
                <a:schemeClr val="bg1">
                  <a:alpha val="9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spcCol="0" rtlCol="0" anchor="ctr"/>
          <a:lstStyle/>
          <a:p>
            <a:pPr algn="ctr" defTabSz="457086"/>
            <a:endParaRPr lang="en-US" sz="1799" dirty="0">
              <a:solidFill>
                <a:srgbClr val="FFFFFF"/>
              </a:solidFill>
              <a:latin typeface="ＭＳ Ｐゴシック"/>
              <a:ea typeface="ＭＳ Ｐゴシック"/>
              <a:cs typeface="ＭＳ Ｐゴシック"/>
            </a:endParaRPr>
          </a:p>
        </p:txBody>
      </p:sp>
      <p:sp>
        <p:nvSpPr>
          <p:cNvPr id="5" name="角丸四角形 26"/>
          <p:cNvSpPr/>
          <p:nvPr/>
        </p:nvSpPr>
        <p:spPr>
          <a:xfrm>
            <a:off x="461784" y="3234816"/>
            <a:ext cx="8147765" cy="1222331"/>
          </a:xfrm>
          <a:prstGeom prst="roundRect">
            <a:avLst/>
          </a:prstGeom>
          <a:solidFill>
            <a:schemeClr val="accent3">
              <a:lumMod val="20000"/>
              <a:lumOff val="80000"/>
              <a:alpha val="60000"/>
            </a:schemeClr>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defTabSz="457086"/>
            <a:endParaRPr kumimoji="1" lang="ja-JP" altLang="en-US" sz="1799">
              <a:solidFill>
                <a:srgbClr val="FFFFFF"/>
              </a:solidFill>
              <a:latin typeface="ＭＳ Ｐゴシック"/>
              <a:cs typeface="ＭＳ Ｐゴシック"/>
            </a:endParaRPr>
          </a:p>
        </p:txBody>
      </p:sp>
      <p:sp>
        <p:nvSpPr>
          <p:cNvPr id="6" name="角丸四角形 24"/>
          <p:cNvSpPr/>
          <p:nvPr/>
        </p:nvSpPr>
        <p:spPr>
          <a:xfrm>
            <a:off x="461786" y="1200508"/>
            <a:ext cx="8147763" cy="1844477"/>
          </a:xfrm>
          <a:prstGeom prst="roundRect">
            <a:avLst/>
          </a:prstGeom>
          <a:solidFill>
            <a:srgbClr val="FFFFCC">
              <a:alpha val="56000"/>
            </a:srgbClr>
          </a:solidFill>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defTabSz="457086"/>
            <a:endParaRPr kumimoji="1" lang="ja-JP" altLang="en-US" sz="1799">
              <a:solidFill>
                <a:srgbClr val="FFFFFF"/>
              </a:solidFill>
              <a:latin typeface="ＭＳ Ｐゴシック"/>
              <a:cs typeface="ＭＳ Ｐゴシック"/>
            </a:endParaRPr>
          </a:p>
        </p:txBody>
      </p:sp>
      <p:grpSp>
        <p:nvGrpSpPr>
          <p:cNvPr id="20" name="グループ化 19"/>
          <p:cNvGrpSpPr/>
          <p:nvPr/>
        </p:nvGrpSpPr>
        <p:grpSpPr>
          <a:xfrm>
            <a:off x="1069468" y="3387637"/>
            <a:ext cx="6932394" cy="646903"/>
            <a:chOff x="1295400" y="3570183"/>
            <a:chExt cx="6037313" cy="468052"/>
          </a:xfrm>
        </p:grpSpPr>
        <p:sp>
          <p:nvSpPr>
            <p:cNvPr id="8" name="Rounded Rectangle 274"/>
            <p:cNvSpPr/>
            <p:nvPr/>
          </p:nvSpPr>
          <p:spPr>
            <a:xfrm>
              <a:off x="1295400" y="3570183"/>
              <a:ext cx="1052749" cy="468052"/>
            </a:xfrm>
            <a:prstGeom prst="roundRect">
              <a:avLst/>
            </a:prstGeom>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r>
                <a:rPr lang="ja-JP" altLang="en-US" sz="1799" b="1" dirty="0">
                  <a:solidFill>
                    <a:srgbClr val="FFFFFF"/>
                  </a:solidFill>
                  <a:latin typeface="ＭＳ Ｐゴシック"/>
                  <a:cs typeface="ＭＳ Ｐゴシック"/>
                </a:rPr>
                <a:t>自動化</a:t>
              </a:r>
              <a:endParaRPr lang="en-US" sz="1799" b="1" dirty="0">
                <a:solidFill>
                  <a:srgbClr val="FFFFFF"/>
                </a:solidFill>
                <a:latin typeface="ＭＳ Ｐゴシック"/>
                <a:ea typeface="ＭＳ Ｐゴシック"/>
                <a:cs typeface="ＭＳ Ｐゴシック"/>
              </a:endParaRPr>
            </a:p>
          </p:txBody>
        </p:sp>
        <p:sp>
          <p:nvSpPr>
            <p:cNvPr id="9" name="Rounded Rectangle 283"/>
            <p:cNvSpPr/>
            <p:nvPr/>
          </p:nvSpPr>
          <p:spPr>
            <a:xfrm>
              <a:off x="2514601" y="3570183"/>
              <a:ext cx="1052749" cy="468052"/>
            </a:xfrm>
            <a:prstGeom prst="roundRect">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lIns="91412" tIns="45706" rIns="91412" bIns="45706" rtlCol="0" anchor="ctr"/>
            <a:lstStyle/>
            <a:p>
              <a:pPr algn="ctr" defTabSz="457086"/>
              <a:r>
                <a:rPr lang="ja-JP" altLang="en-US" sz="1799" b="1" dirty="0">
                  <a:solidFill>
                    <a:srgbClr val="FFFFFF"/>
                  </a:solidFill>
                  <a:latin typeface="ＭＳ Ｐゴシック"/>
                  <a:cs typeface="ＭＳ Ｐゴシック"/>
                </a:rPr>
                <a:t>仮想化</a:t>
              </a:r>
              <a:endParaRPr lang="en-US" sz="1799" b="1" dirty="0">
                <a:solidFill>
                  <a:srgbClr val="FFFFFF"/>
                </a:solidFill>
                <a:latin typeface="ＭＳ Ｐゴシック"/>
                <a:ea typeface="ＭＳ Ｐゴシック"/>
                <a:cs typeface="ＭＳ Ｐゴシック"/>
              </a:endParaRPr>
            </a:p>
          </p:txBody>
        </p:sp>
        <p:sp>
          <p:nvSpPr>
            <p:cNvPr id="10" name="Rounded Rectangle 291"/>
            <p:cNvSpPr/>
            <p:nvPr/>
          </p:nvSpPr>
          <p:spPr>
            <a:xfrm>
              <a:off x="4953000" y="3570183"/>
              <a:ext cx="1188132" cy="468052"/>
            </a:xfrm>
            <a:prstGeom prst="roundRect">
              <a:avLst/>
            </a:prstGeom>
          </p:spPr>
          <p:style>
            <a:lnRef idx="1">
              <a:schemeClr val="dk1"/>
            </a:lnRef>
            <a:fillRef idx="2">
              <a:schemeClr val="dk1"/>
            </a:fillRef>
            <a:effectRef idx="1">
              <a:schemeClr val="dk1"/>
            </a:effectRef>
            <a:fontRef idx="minor">
              <a:schemeClr val="dk1"/>
            </a:fontRef>
          </p:style>
          <p:txBody>
            <a:bodyPr lIns="91412" tIns="45706" rIns="91412" bIns="45706" rtlCol="0" anchor="ctr"/>
            <a:lstStyle/>
            <a:p>
              <a:pPr algn="ctr" defTabSz="457086"/>
              <a:r>
                <a:rPr lang="ja-JP" altLang="en-US" sz="1799" b="1" dirty="0">
                  <a:solidFill>
                    <a:srgbClr val="58585B"/>
                  </a:solidFill>
                  <a:latin typeface="ＭＳ Ｐゴシック"/>
                  <a:cs typeface="ＭＳ Ｐゴシック"/>
                </a:rPr>
                <a:t>クラウド</a:t>
              </a:r>
              <a:endParaRPr lang="en-US" altLang="ja-JP" sz="1799" b="1" dirty="0">
                <a:solidFill>
                  <a:srgbClr val="58585B"/>
                </a:solidFill>
                <a:latin typeface="ＭＳ Ｐゴシック"/>
                <a:cs typeface="ＭＳ Ｐゴシック"/>
              </a:endParaRPr>
            </a:p>
          </p:txBody>
        </p:sp>
        <p:sp>
          <p:nvSpPr>
            <p:cNvPr id="11" name="Rounded Rectangle 311"/>
            <p:cNvSpPr/>
            <p:nvPr/>
          </p:nvSpPr>
          <p:spPr>
            <a:xfrm>
              <a:off x="3733801" y="3570183"/>
              <a:ext cx="1052749" cy="468052"/>
            </a:xfrm>
            <a:prstGeom prst="roundRect">
              <a:avLst/>
            </a:prstGeom>
            <a:solidFill>
              <a:schemeClr val="accent4">
                <a:lumMod val="75000"/>
              </a:schemeClr>
            </a:solidFill>
          </p:spPr>
          <p:style>
            <a:lnRef idx="1">
              <a:schemeClr val="accent3"/>
            </a:lnRef>
            <a:fillRef idx="3">
              <a:schemeClr val="accent3"/>
            </a:fillRef>
            <a:effectRef idx="2">
              <a:schemeClr val="accent3"/>
            </a:effectRef>
            <a:fontRef idx="minor">
              <a:schemeClr val="lt1"/>
            </a:fontRef>
          </p:style>
          <p:txBody>
            <a:bodyPr lIns="91412" tIns="45706" rIns="91412" bIns="45706" rtlCol="0" anchor="ctr"/>
            <a:lstStyle/>
            <a:p>
              <a:pPr algn="ctr" defTabSz="457086"/>
              <a:r>
                <a:rPr lang="ja-JP" altLang="en-US" sz="1799" b="1" dirty="0">
                  <a:solidFill>
                    <a:srgbClr val="FFFFFF"/>
                  </a:solidFill>
                  <a:latin typeface="ＭＳ Ｐゴシック"/>
                  <a:cs typeface="ＭＳ Ｐゴシック"/>
                </a:rPr>
                <a:t>分析</a:t>
              </a:r>
              <a:endParaRPr lang="en-US" sz="1799" b="1" dirty="0">
                <a:solidFill>
                  <a:srgbClr val="FFFFFF"/>
                </a:solidFill>
                <a:latin typeface="ＭＳ Ｐゴシック"/>
                <a:ea typeface="ＭＳ Ｐゴシック"/>
                <a:cs typeface="ＭＳ Ｐゴシック"/>
              </a:endParaRPr>
            </a:p>
          </p:txBody>
        </p:sp>
        <p:sp>
          <p:nvSpPr>
            <p:cNvPr id="12" name="Rounded Rectangle 369"/>
            <p:cNvSpPr/>
            <p:nvPr/>
          </p:nvSpPr>
          <p:spPr>
            <a:xfrm>
              <a:off x="6324601" y="3570183"/>
              <a:ext cx="1008112" cy="468052"/>
            </a:xfrm>
            <a:prstGeom prst="roundRect">
              <a:avLst/>
            </a:prstGeom>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defTabSz="457086"/>
              <a:r>
                <a:rPr lang="ja-JP" altLang="en-US" sz="1600" b="1" dirty="0">
                  <a:solidFill>
                    <a:srgbClr val="FFFFFF"/>
                  </a:solidFill>
                  <a:latin typeface="ＭＳ Ｐゴシック"/>
                  <a:cs typeface="ＭＳ Ｐゴシック"/>
                </a:rPr>
                <a:t>オープン</a:t>
              </a:r>
              <a:endParaRPr lang="en-US" sz="1600" b="1" dirty="0">
                <a:solidFill>
                  <a:srgbClr val="FFFFFF"/>
                </a:solidFill>
                <a:latin typeface="ＭＳ Ｐゴシック"/>
                <a:ea typeface="ＭＳ Ｐゴシック"/>
                <a:cs typeface="ＭＳ Ｐゴシック"/>
              </a:endParaRPr>
            </a:p>
          </p:txBody>
        </p:sp>
      </p:grpSp>
      <p:sp>
        <p:nvSpPr>
          <p:cNvPr id="16" name="テキスト ボックス 21"/>
          <p:cNvSpPr txBox="1"/>
          <p:nvPr/>
        </p:nvSpPr>
        <p:spPr>
          <a:xfrm>
            <a:off x="461783" y="1205627"/>
            <a:ext cx="8147766" cy="369175"/>
          </a:xfrm>
          <a:prstGeom prst="rect">
            <a:avLst/>
          </a:prstGeom>
          <a:noFill/>
        </p:spPr>
        <p:txBody>
          <a:bodyPr wrap="square" lIns="91412" tIns="45706" rIns="91412" bIns="45706" rtlCol="0">
            <a:spAutoFit/>
          </a:bodyPr>
          <a:lstStyle/>
          <a:p>
            <a:pPr algn="ctr" defTabSz="457086"/>
            <a:r>
              <a:rPr kumimoji="1" lang="en-US" altLang="ja-JP" sz="1799" b="1" dirty="0">
                <a:latin typeface="ＭＳ Ｐゴシック"/>
                <a:cs typeface="ＭＳ Ｐゴシック"/>
              </a:rPr>
              <a:t>DNA </a:t>
            </a:r>
            <a:r>
              <a:rPr kumimoji="1" lang="ja-JP" altLang="en-US" sz="1799" b="1" dirty="0">
                <a:latin typeface="ＭＳ Ｐゴシック"/>
                <a:cs typeface="ＭＳ Ｐゴシック"/>
              </a:rPr>
              <a:t>が提供する</a:t>
            </a:r>
            <a:r>
              <a:rPr lang="ja-JP" altLang="en-US" sz="1799" b="1" dirty="0">
                <a:latin typeface="ＭＳ Ｐゴシック"/>
                <a:cs typeface="ＭＳ Ｐゴシック"/>
              </a:rPr>
              <a:t>価値</a:t>
            </a:r>
            <a:endParaRPr kumimoji="1" lang="ja-JP" altLang="en-US" sz="1799" b="1" dirty="0">
              <a:latin typeface="ＭＳ Ｐゴシック"/>
              <a:cs typeface="ＭＳ Ｐゴシック"/>
            </a:endParaRPr>
          </a:p>
        </p:txBody>
      </p:sp>
      <p:sp>
        <p:nvSpPr>
          <p:cNvPr id="17" name="テキスト ボックス 27"/>
          <p:cNvSpPr txBox="1"/>
          <p:nvPr/>
        </p:nvSpPr>
        <p:spPr>
          <a:xfrm>
            <a:off x="461781" y="4096662"/>
            <a:ext cx="8147768" cy="369175"/>
          </a:xfrm>
          <a:prstGeom prst="rect">
            <a:avLst/>
          </a:prstGeom>
          <a:noFill/>
        </p:spPr>
        <p:txBody>
          <a:bodyPr wrap="square" lIns="91412" tIns="45706" rIns="91412" bIns="45706" rtlCol="0">
            <a:spAutoFit/>
          </a:bodyPr>
          <a:lstStyle/>
          <a:p>
            <a:pPr algn="ctr" defTabSz="457086"/>
            <a:r>
              <a:rPr kumimoji="1" lang="en-US" altLang="ja-JP" sz="1799" b="1" dirty="0">
                <a:latin typeface="ＭＳ Ｐゴシック"/>
                <a:cs typeface="ＭＳ Ｐゴシック"/>
              </a:rPr>
              <a:t>DNA </a:t>
            </a:r>
            <a:r>
              <a:rPr lang="ja-JP" altLang="en-US" sz="1799" b="1" dirty="0">
                <a:latin typeface="ＭＳ Ｐゴシック"/>
                <a:cs typeface="ＭＳ Ｐゴシック"/>
              </a:rPr>
              <a:t>５つのキー</a:t>
            </a:r>
            <a:endParaRPr kumimoji="1" lang="ja-JP" altLang="en-US" sz="1799" b="1" dirty="0">
              <a:latin typeface="ＭＳ Ｐゴシック"/>
              <a:cs typeface="ＭＳ Ｐゴシック"/>
            </a:endParaRPr>
          </a:p>
        </p:txBody>
      </p:sp>
      <p:sp>
        <p:nvSpPr>
          <p:cNvPr id="2" name="TextBox 1"/>
          <p:cNvSpPr txBox="1"/>
          <p:nvPr/>
        </p:nvSpPr>
        <p:spPr>
          <a:xfrm>
            <a:off x="686813" y="4552435"/>
            <a:ext cx="7922736" cy="276999"/>
          </a:xfrm>
          <a:prstGeom prst="rect">
            <a:avLst/>
          </a:prstGeom>
          <a:noFill/>
        </p:spPr>
        <p:txBody>
          <a:bodyPr wrap="square" rtlCol="0">
            <a:spAutoFit/>
          </a:bodyPr>
          <a:lstStyle/>
          <a:p>
            <a:pPr defTabSz="457086"/>
            <a:r>
              <a:rPr lang="ja-JP" altLang="en-US" sz="1200" dirty="0">
                <a:solidFill>
                  <a:srgbClr val="FFFFFF"/>
                </a:solidFill>
              </a:rPr>
              <a:t>インサイト：動線・行動分析やトラフィック分析により、顧客</a:t>
            </a:r>
            <a:r>
              <a:rPr lang="ja-JP" altLang="en-US" sz="1200" dirty="0" smtClean="0">
                <a:solidFill>
                  <a:srgbClr val="FFFFFF"/>
                </a:solidFill>
              </a:rPr>
              <a:t>満足度、売上</a:t>
            </a:r>
            <a:r>
              <a:rPr lang="ja-JP" altLang="en-US" sz="1200" dirty="0">
                <a:solidFill>
                  <a:srgbClr val="FFFFFF"/>
                </a:solidFill>
              </a:rPr>
              <a:t>向上、生産性向上につながる「気づき」を得ること</a:t>
            </a:r>
            <a:endParaRPr lang="en-US" sz="1200" dirty="0">
              <a:solidFill>
                <a:srgbClr val="FFFFFF"/>
              </a:solidFill>
            </a:endParaRPr>
          </a:p>
        </p:txBody>
      </p:sp>
      <p:grpSp>
        <p:nvGrpSpPr>
          <p:cNvPr id="23" name="Group 6"/>
          <p:cNvGrpSpPr/>
          <p:nvPr/>
        </p:nvGrpSpPr>
        <p:grpSpPr>
          <a:xfrm>
            <a:off x="6492592" y="1621167"/>
            <a:ext cx="1103175" cy="1009049"/>
            <a:chOff x="6520037" y="1603888"/>
            <a:chExt cx="1397166" cy="1397164"/>
          </a:xfrm>
        </p:grpSpPr>
        <p:sp>
          <p:nvSpPr>
            <p:cNvPr id="24" name="Oval 33"/>
            <p:cNvSpPr/>
            <p:nvPr/>
          </p:nvSpPr>
          <p:spPr>
            <a:xfrm>
              <a:off x="6520037" y="1603888"/>
              <a:ext cx="1397166" cy="139716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ea typeface="ＭＳ Ｐゴシック"/>
              </a:endParaRPr>
            </a:p>
          </p:txBody>
        </p:sp>
        <p:grpSp>
          <p:nvGrpSpPr>
            <p:cNvPr id="25" name="Group 43"/>
            <p:cNvGrpSpPr/>
            <p:nvPr/>
          </p:nvGrpSpPr>
          <p:grpSpPr>
            <a:xfrm>
              <a:off x="6856215" y="1939700"/>
              <a:ext cx="724810" cy="725540"/>
              <a:chOff x="7319091" y="3703654"/>
              <a:chExt cx="857885" cy="858752"/>
            </a:xfrm>
            <a:solidFill>
              <a:schemeClr val="accent4"/>
            </a:solidFill>
          </p:grpSpPr>
          <p:sp>
            <p:nvSpPr>
              <p:cNvPr id="26"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ea typeface="ＭＳ Ｐゴシック"/>
                </a:endParaRPr>
              </a:p>
            </p:txBody>
          </p:sp>
          <p:sp>
            <p:nvSpPr>
              <p:cNvPr id="27"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ea typeface="ＭＳ Ｐゴシック"/>
                </a:endParaRPr>
              </a:p>
            </p:txBody>
          </p:sp>
        </p:grpSp>
      </p:grpSp>
      <p:grpSp>
        <p:nvGrpSpPr>
          <p:cNvPr id="28" name="Group 2"/>
          <p:cNvGrpSpPr/>
          <p:nvPr/>
        </p:nvGrpSpPr>
        <p:grpSpPr>
          <a:xfrm>
            <a:off x="1550801" y="1614537"/>
            <a:ext cx="1103175" cy="1009049"/>
            <a:chOff x="1172298" y="1595152"/>
            <a:chExt cx="1397166" cy="1397164"/>
          </a:xfrm>
        </p:grpSpPr>
        <p:sp>
          <p:nvSpPr>
            <p:cNvPr id="29" name="Oval 42"/>
            <p:cNvSpPr/>
            <p:nvPr/>
          </p:nvSpPr>
          <p:spPr>
            <a:xfrm>
              <a:off x="1172298" y="1595152"/>
              <a:ext cx="1397166" cy="1397164"/>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ea typeface="ＭＳ Ｐゴシック"/>
              </a:endParaRPr>
            </a:p>
          </p:txBody>
        </p:sp>
        <p:grpSp>
          <p:nvGrpSpPr>
            <p:cNvPr id="30" name="Group 51"/>
            <p:cNvGrpSpPr/>
            <p:nvPr/>
          </p:nvGrpSpPr>
          <p:grpSpPr>
            <a:xfrm>
              <a:off x="1504715" y="1792572"/>
              <a:ext cx="732332" cy="1019796"/>
              <a:chOff x="2511309" y="2416979"/>
              <a:chExt cx="723830" cy="1007954"/>
            </a:xfrm>
            <a:solidFill>
              <a:schemeClr val="accent6"/>
            </a:solidFill>
          </p:grpSpPr>
          <p:sp>
            <p:nvSpPr>
              <p:cNvPr id="31" name="Freeform 131"/>
              <p:cNvSpPr>
                <a:spLocks noEditPoints="1"/>
              </p:cNvSpPr>
              <p:nvPr/>
            </p:nvSpPr>
            <p:spPr bwMode="auto">
              <a:xfrm rot="20479378">
                <a:off x="2511309" y="2816303"/>
                <a:ext cx="615982" cy="608630"/>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ea typeface="ＭＳ Ｐゴシック"/>
                </a:endParaRPr>
              </a:p>
            </p:txBody>
          </p:sp>
          <p:sp>
            <p:nvSpPr>
              <p:cNvPr id="32" name="Freeform 131"/>
              <p:cNvSpPr>
                <a:spLocks noEditPoints="1"/>
              </p:cNvSpPr>
              <p:nvPr/>
            </p:nvSpPr>
            <p:spPr bwMode="auto">
              <a:xfrm rot="20479378">
                <a:off x="2816704" y="2416979"/>
                <a:ext cx="418435" cy="41344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ea typeface="ＭＳ Ｐゴシック"/>
                </a:endParaRPr>
              </a:p>
            </p:txBody>
          </p:sp>
        </p:grpSp>
      </p:grpSp>
      <p:grpSp>
        <p:nvGrpSpPr>
          <p:cNvPr id="33" name="Group 5"/>
          <p:cNvGrpSpPr/>
          <p:nvPr/>
        </p:nvGrpSpPr>
        <p:grpSpPr>
          <a:xfrm>
            <a:off x="4021697" y="1638882"/>
            <a:ext cx="1103175" cy="1009049"/>
            <a:chOff x="3873416" y="1587414"/>
            <a:chExt cx="1397166" cy="1397164"/>
          </a:xfrm>
        </p:grpSpPr>
        <p:sp>
          <p:nvSpPr>
            <p:cNvPr id="34" name="Oval 36"/>
            <p:cNvSpPr/>
            <p:nvPr/>
          </p:nvSpPr>
          <p:spPr>
            <a:xfrm>
              <a:off x="3873416" y="1587414"/>
              <a:ext cx="1397166" cy="1397164"/>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ea typeface="ＭＳ Ｐゴシック"/>
              </a:endParaRPr>
            </a:p>
          </p:txBody>
        </p:sp>
        <p:sp>
          <p:nvSpPr>
            <p:cNvPr id="35" name="Freeform 89"/>
            <p:cNvSpPr>
              <a:spLocks noEditPoints="1"/>
            </p:cNvSpPr>
            <p:nvPr/>
          </p:nvSpPr>
          <p:spPr bwMode="auto">
            <a:xfrm>
              <a:off x="4258500" y="1911866"/>
              <a:ext cx="626999" cy="748260"/>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91416" tIns="45708" rIns="91416" bIns="45708" numCol="1" anchor="t" anchorCtr="0" compatLnSpc="1">
              <a:prstTxWarp prst="textNoShape">
                <a:avLst/>
              </a:prstTxWarp>
            </a:bodyPr>
            <a:lstStyle/>
            <a:p>
              <a:pPr defTabSz="455908"/>
              <a:endParaRPr lang="en-US" sz="1799" dirty="0">
                <a:solidFill>
                  <a:srgbClr val="000000"/>
                </a:solidFill>
                <a:ea typeface="ＭＳ Ｐゴシック"/>
              </a:endParaRPr>
            </a:p>
          </p:txBody>
        </p:sp>
      </p:grpSp>
      <p:sp>
        <p:nvSpPr>
          <p:cNvPr id="3" name="テキスト ボックス 2"/>
          <p:cNvSpPr txBox="1"/>
          <p:nvPr/>
        </p:nvSpPr>
        <p:spPr>
          <a:xfrm>
            <a:off x="765164" y="2684974"/>
            <a:ext cx="2587568" cy="338554"/>
          </a:xfrm>
          <a:prstGeom prst="rect">
            <a:avLst/>
          </a:prstGeom>
          <a:noFill/>
        </p:spPr>
        <p:txBody>
          <a:bodyPr wrap="none" rtlCol="0">
            <a:spAutoFit/>
          </a:bodyPr>
          <a:lstStyle/>
          <a:p>
            <a:pPr defTabSz="457086"/>
            <a:r>
              <a:rPr kumimoji="1" lang="ja-JP" altLang="en-US" sz="1600" b="1" dirty="0">
                <a:latin typeface="+mn-ea"/>
                <a:ea typeface="+mn-ea"/>
              </a:rPr>
              <a:t>シンプルでスピーディーな</a:t>
            </a:r>
            <a:r>
              <a:rPr kumimoji="1" lang="en-US" altLang="ja-JP" sz="1600" b="1" dirty="0">
                <a:latin typeface="+mn-ea"/>
                <a:ea typeface="+mn-ea"/>
              </a:rPr>
              <a:t>IT</a:t>
            </a:r>
            <a:endParaRPr kumimoji="1" lang="ja-JP" altLang="en-US" sz="1600" b="1" dirty="0">
              <a:latin typeface="+mn-ea"/>
              <a:ea typeface="+mn-ea"/>
            </a:endParaRPr>
          </a:p>
        </p:txBody>
      </p:sp>
      <p:sp>
        <p:nvSpPr>
          <p:cNvPr id="36" name="テキスト ボックス 35"/>
          <p:cNvSpPr txBox="1"/>
          <p:nvPr/>
        </p:nvSpPr>
        <p:spPr>
          <a:xfrm>
            <a:off x="3929728" y="2693895"/>
            <a:ext cx="1212191" cy="338554"/>
          </a:xfrm>
          <a:prstGeom prst="rect">
            <a:avLst/>
          </a:prstGeom>
          <a:noFill/>
        </p:spPr>
        <p:txBody>
          <a:bodyPr wrap="none" rtlCol="0">
            <a:spAutoFit/>
          </a:bodyPr>
          <a:lstStyle/>
          <a:p>
            <a:pPr defTabSz="457086"/>
            <a:r>
              <a:rPr kumimoji="1" lang="ja-JP" altLang="en-US" sz="1600" b="1" dirty="0">
                <a:latin typeface="+mn-ea"/>
                <a:ea typeface="+mn-ea"/>
              </a:rPr>
              <a:t>セキュリティ</a:t>
            </a:r>
          </a:p>
        </p:txBody>
      </p:sp>
      <p:sp>
        <p:nvSpPr>
          <p:cNvPr id="37" name="テキスト ボックス 36"/>
          <p:cNvSpPr txBox="1"/>
          <p:nvPr/>
        </p:nvSpPr>
        <p:spPr>
          <a:xfrm>
            <a:off x="5688275" y="2710341"/>
            <a:ext cx="2637260" cy="338554"/>
          </a:xfrm>
          <a:prstGeom prst="rect">
            <a:avLst/>
          </a:prstGeom>
          <a:noFill/>
        </p:spPr>
        <p:txBody>
          <a:bodyPr wrap="none" rtlCol="0">
            <a:spAutoFit/>
          </a:bodyPr>
          <a:lstStyle/>
          <a:p>
            <a:pPr defTabSz="457086"/>
            <a:r>
              <a:rPr kumimoji="1" lang="ja-JP" altLang="en-US" sz="1600" b="1" dirty="0">
                <a:latin typeface="+mn-ea"/>
                <a:ea typeface="+mn-ea"/>
              </a:rPr>
              <a:t>インサイトとエクスペリエンス</a:t>
            </a:r>
          </a:p>
        </p:txBody>
      </p:sp>
      <p:sp>
        <p:nvSpPr>
          <p:cNvPr id="38" name="タイトル 6"/>
          <p:cNvSpPr txBox="1">
            <a:spLocks/>
          </p:cNvSpPr>
          <p:nvPr/>
        </p:nvSpPr>
        <p:spPr>
          <a:xfrm>
            <a:off x="461786" y="233931"/>
            <a:ext cx="8219193" cy="731647"/>
          </a:xfrm>
          <a:prstGeom prst="rect">
            <a:avLst/>
          </a:prstGeom>
        </p:spPr>
        <p:txBody>
          <a:bodyPr lIns="91412" tIns="45706" rIns="91412" bIns="45706"/>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base">
              <a:lnSpc>
                <a:spcPct val="120000"/>
              </a:lnSpc>
              <a:spcAft>
                <a:spcPct val="0"/>
              </a:spcAft>
            </a:pPr>
            <a:r>
              <a:rPr lang="en-US" altLang="ja-JP" sz="2799" dirty="0">
                <a:solidFill>
                  <a:srgbClr val="58585B">
                    <a:lumMod val="75000"/>
                  </a:srgbClr>
                </a:solidFill>
                <a:ea typeface="MS PGothic" charset="-128"/>
                <a:cs typeface="MS PGothic" charset="-128"/>
              </a:rPr>
              <a:t>Cisco</a:t>
            </a:r>
            <a:r>
              <a:rPr lang="ja-JP" altLang="en-US" sz="2799" dirty="0">
                <a:solidFill>
                  <a:srgbClr val="58585B">
                    <a:lumMod val="75000"/>
                  </a:srgbClr>
                </a:solidFill>
                <a:ea typeface="MS PGothic" charset="-128"/>
                <a:cs typeface="MS PGothic" charset="-128"/>
              </a:rPr>
              <a:t> </a:t>
            </a:r>
            <a:r>
              <a:rPr lang="en-US" altLang="ja-JP" sz="2799" dirty="0">
                <a:solidFill>
                  <a:srgbClr val="58585B">
                    <a:lumMod val="75000"/>
                  </a:srgbClr>
                </a:solidFill>
                <a:ea typeface="MS PGothic" charset="-128"/>
                <a:cs typeface="MS PGothic" charset="-128"/>
              </a:rPr>
              <a:t>Digital</a:t>
            </a:r>
            <a:r>
              <a:rPr lang="ja-JP" altLang="en-US" sz="2799" dirty="0">
                <a:solidFill>
                  <a:srgbClr val="58585B">
                    <a:lumMod val="75000"/>
                  </a:srgbClr>
                </a:solidFill>
                <a:ea typeface="MS PGothic" charset="-128"/>
                <a:cs typeface="MS PGothic" charset="-128"/>
              </a:rPr>
              <a:t> </a:t>
            </a:r>
            <a:r>
              <a:rPr lang="en-US" altLang="ja-JP" sz="2799" dirty="0">
                <a:ea typeface="MS PGothic" charset="-128"/>
                <a:cs typeface="MS PGothic" charset="-128"/>
              </a:rPr>
              <a:t>Network</a:t>
            </a:r>
            <a:r>
              <a:rPr lang="ja-JP" altLang="en-US" sz="2799" dirty="0">
                <a:solidFill>
                  <a:srgbClr val="58585B">
                    <a:lumMod val="75000"/>
                  </a:srgbClr>
                </a:solidFill>
                <a:ea typeface="MS PGothic" charset="-128"/>
                <a:cs typeface="MS PGothic" charset="-128"/>
              </a:rPr>
              <a:t> </a:t>
            </a:r>
            <a:r>
              <a:rPr lang="en-US" altLang="ja-JP" sz="2799" dirty="0">
                <a:solidFill>
                  <a:srgbClr val="58585B">
                    <a:lumMod val="75000"/>
                  </a:srgbClr>
                </a:solidFill>
                <a:ea typeface="MS PGothic" charset="-128"/>
                <a:cs typeface="MS PGothic" charset="-128"/>
              </a:rPr>
              <a:t>Architecture</a:t>
            </a:r>
            <a:r>
              <a:rPr lang="ja-JP" altLang="en-US" sz="2799" dirty="0">
                <a:solidFill>
                  <a:srgbClr val="58585B">
                    <a:lumMod val="75000"/>
                  </a:srgbClr>
                </a:solidFill>
                <a:ea typeface="MS PGothic" charset="-128"/>
                <a:cs typeface="MS PGothic" charset="-128"/>
              </a:rPr>
              <a:t> </a:t>
            </a:r>
            <a:r>
              <a:rPr lang="en-US" altLang="ja-JP" sz="2799" dirty="0">
                <a:solidFill>
                  <a:srgbClr val="58585B">
                    <a:lumMod val="75000"/>
                  </a:srgbClr>
                </a:solidFill>
                <a:ea typeface="MS PGothic" charset="-128"/>
                <a:cs typeface="MS PGothic" charset="-128"/>
              </a:rPr>
              <a:t>(DNA)</a:t>
            </a:r>
            <a:r>
              <a:rPr lang="ja-JP" altLang="en-US" sz="2799" dirty="0">
                <a:solidFill>
                  <a:srgbClr val="58585B">
                    <a:lumMod val="75000"/>
                  </a:srgbClr>
                </a:solidFill>
                <a:ea typeface="MS PGothic" charset="-128"/>
                <a:cs typeface="MS PGothic" charset="-128"/>
              </a:rPr>
              <a:t> </a:t>
            </a:r>
            <a:endParaRPr lang="en-US" altLang="ja-JP" sz="2799" dirty="0">
              <a:solidFill>
                <a:srgbClr val="58585B">
                  <a:lumMod val="75000"/>
                </a:srgbClr>
              </a:solidFill>
              <a:ea typeface="MS PGothic" charset="-128"/>
              <a:cs typeface="MS PGothic" charset="-128"/>
            </a:endParaRPr>
          </a:p>
        </p:txBody>
      </p:sp>
      <p:sp>
        <p:nvSpPr>
          <p:cNvPr id="39" name="テキスト プレースホルダー 7"/>
          <p:cNvSpPr txBox="1">
            <a:spLocks/>
          </p:cNvSpPr>
          <p:nvPr/>
        </p:nvSpPr>
        <p:spPr>
          <a:xfrm>
            <a:off x="430732" y="743427"/>
            <a:ext cx="8250248" cy="637012"/>
          </a:xfrm>
          <a:prstGeom prst="rect">
            <a:avLst/>
          </a:prstGeom>
        </p:spPr>
        <p:txBody>
          <a:bodyPr vert="horz" lIns="91412" tIns="45706" rIns="91412" bIns="45706"/>
          <a:lstStyle>
            <a:lvl1pPr marL="0" indent="0" algn="r" defTabSz="914400" rtl="0" eaLnBrk="1" latinLnBrk="0" hangingPunct="1">
              <a:spcBef>
                <a:spcPct val="20000"/>
              </a:spcBef>
              <a:buFont typeface="Arial" panose="020B0604020202020204" pitchFamily="34" charset="0"/>
              <a:buNone/>
              <a:defRPr kumimoji="1" sz="1200" kern="1200">
                <a:solidFill>
                  <a:schemeClr val="tx1"/>
                </a:solidFill>
                <a:latin typeface="メイリオ"/>
                <a:ea typeface="メイリオ"/>
                <a:cs typeface="メイリオ"/>
              </a:defRPr>
            </a:lvl1pPr>
            <a:lvl2pPr marL="457200" indent="0" algn="l" defTabSz="914400" rtl="0" eaLnBrk="1" latinLnBrk="0" hangingPunct="1">
              <a:spcBef>
                <a:spcPct val="20000"/>
              </a:spcBef>
              <a:buFont typeface="Arial" panose="020B0604020202020204" pitchFamily="34" charset="0"/>
              <a:buNone/>
              <a:defRPr kumimoji="1" sz="1200" kern="1200">
                <a:solidFill>
                  <a:schemeClr val="tx1"/>
                </a:solidFill>
                <a:latin typeface="メイリオ"/>
                <a:ea typeface="メイリオ"/>
                <a:cs typeface="メイリオ"/>
              </a:defRPr>
            </a:lvl2pPr>
            <a:lvl3pPr marL="914400" indent="0" algn="l" defTabSz="914400" rtl="0" eaLnBrk="1" latinLnBrk="0" hangingPunct="1">
              <a:spcBef>
                <a:spcPct val="20000"/>
              </a:spcBef>
              <a:buFont typeface="Arial" panose="020B0604020202020204" pitchFamily="34" charset="0"/>
              <a:buNone/>
              <a:defRPr kumimoji="1" sz="1200" kern="1200">
                <a:solidFill>
                  <a:schemeClr val="tx1"/>
                </a:solidFill>
                <a:latin typeface="メイリオ"/>
                <a:ea typeface="メイリオ"/>
                <a:cs typeface="メイリオ"/>
              </a:defRPr>
            </a:lvl3pPr>
            <a:lvl4pPr marL="1371600" indent="0" algn="l" defTabSz="914400" rtl="0" eaLnBrk="1" latinLnBrk="0" hangingPunct="1">
              <a:spcBef>
                <a:spcPct val="20000"/>
              </a:spcBef>
              <a:buFont typeface="Arial" panose="020B0604020202020204" pitchFamily="34" charset="0"/>
              <a:buNone/>
              <a:defRPr kumimoji="1" sz="1200" kern="1200">
                <a:solidFill>
                  <a:schemeClr val="tx1"/>
                </a:solidFill>
                <a:latin typeface="メイリオ"/>
                <a:ea typeface="メイリオ"/>
                <a:cs typeface="メイリオ"/>
              </a:defRPr>
            </a:lvl4pPr>
            <a:lvl5pPr marL="1828800" indent="0" algn="l" defTabSz="914400" rtl="0" eaLnBrk="1" latinLnBrk="0" hangingPunct="1">
              <a:spcBef>
                <a:spcPct val="20000"/>
              </a:spcBef>
              <a:buFont typeface="Arial" panose="020B0604020202020204" pitchFamily="34" charset="0"/>
              <a:buNone/>
              <a:defRPr kumimoji="1" sz="1200" kern="1200">
                <a:solidFill>
                  <a:schemeClr val="tx1"/>
                </a:solidFill>
                <a:latin typeface="メイリオ"/>
                <a:ea typeface="メイリオ"/>
                <a:cs typeface="メイリオ"/>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85667" indent="-285667" algn="l">
              <a:lnSpc>
                <a:spcPct val="110000"/>
              </a:lnSpc>
              <a:buFont typeface="Arial"/>
              <a:buChar char="•"/>
            </a:pPr>
            <a:r>
              <a:rPr lang="ja-JP" altLang="en-US" sz="2000" dirty="0">
                <a:solidFill>
                  <a:srgbClr val="008000"/>
                </a:solidFill>
                <a:latin typeface="ＭＳ Ｐゴシック"/>
                <a:ea typeface="ＭＳ Ｐゴシック"/>
                <a:cs typeface="ＭＳ Ｐゴシック"/>
              </a:rPr>
              <a:t>これから</a:t>
            </a:r>
            <a:r>
              <a:rPr lang="en-US" altLang="ja-JP" sz="2000" dirty="0">
                <a:solidFill>
                  <a:srgbClr val="008000"/>
                </a:solidFill>
                <a:latin typeface="ＭＳ Ｐゴシック"/>
                <a:ea typeface="ＭＳ Ｐゴシック"/>
                <a:cs typeface="ＭＳ Ｐゴシック"/>
              </a:rPr>
              <a:t>10</a:t>
            </a:r>
            <a:r>
              <a:rPr lang="ja-JP" altLang="en-US" sz="2000" dirty="0">
                <a:solidFill>
                  <a:srgbClr val="008000"/>
                </a:solidFill>
                <a:latin typeface="ＭＳ Ｐゴシック"/>
                <a:ea typeface="ＭＳ Ｐゴシック"/>
                <a:cs typeface="ＭＳ Ｐゴシック"/>
              </a:rPr>
              <a:t>年間を見据えた新しいネットワークのあり方</a:t>
            </a:r>
          </a:p>
        </p:txBody>
      </p:sp>
    </p:spTree>
    <p:extLst>
      <p:ext uri="{BB962C8B-B14F-4D97-AF65-F5344CB8AC3E}">
        <p14:creationId xmlns:p14="http://schemas.microsoft.com/office/powerpoint/2010/main" val="82940407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6" y="3908713"/>
            <a:ext cx="9141620" cy="1234118"/>
          </a:xfrm>
          <a:prstGeom prst="rect">
            <a:avLst/>
          </a:prstGeom>
          <a:gradFill>
            <a:gsLst>
              <a:gs pos="0">
                <a:srgbClr val="049FD9"/>
              </a:gs>
              <a:gs pos="100000">
                <a:srgbClr val="004CAF"/>
              </a:gs>
            </a:gsLst>
            <a:lin ang="9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86"/>
            <a:endParaRPr lang="en-US" sz="1799" dirty="0">
              <a:solidFill>
                <a:srgbClr val="FFFFFF"/>
              </a:solidFill>
              <a:latin typeface="+mn-ea"/>
            </a:endParaRPr>
          </a:p>
        </p:txBody>
      </p:sp>
      <p:graphicFrame>
        <p:nvGraphicFramePr>
          <p:cNvPr id="13" name="Object 12" hidden="1"/>
          <p:cNvGraphicFramePr>
            <a:graphicFrameLocks noChangeAspect="1"/>
          </p:cNvGraphicFramePr>
          <p:nvPr>
            <p:custDataLst>
              <p:tags r:id="rId2"/>
            </p:custDataLst>
            <p:extLst/>
          </p:nvPr>
        </p:nvGraphicFramePr>
        <p:xfrm>
          <a:off x="2782" y="2260"/>
          <a:ext cx="1586" cy="1586"/>
        </p:xfrm>
        <a:graphic>
          <a:graphicData uri="http://schemas.openxmlformats.org/presentationml/2006/ole">
            <mc:AlternateContent xmlns:mc="http://schemas.openxmlformats.org/markup-compatibility/2006">
              <mc:Choice xmlns:v="urn:schemas-microsoft-com:vml" Requires="v">
                <p:oleObj spid="_x0000_s2059" name="think-cell Slide" r:id="rId5" imgW="360" imgH="360" progId="TCLayout.ActiveDocument.1">
                  <p:embed/>
                </p:oleObj>
              </mc:Choice>
              <mc:Fallback>
                <p:oleObj name="think-cell Slide" r:id="rId5" imgW="360" imgH="360" progId="TCLayout.ActiveDocument.1">
                  <p:embed/>
                  <p:pic>
                    <p:nvPicPr>
                      <p:cNvPr id="13" name="Object 12" hidden="1"/>
                      <p:cNvPicPr/>
                      <p:nvPr/>
                    </p:nvPicPr>
                    <p:blipFill>
                      <a:blip r:embed="rId6"/>
                      <a:stretch>
                        <a:fillRect/>
                      </a:stretch>
                    </p:blipFill>
                    <p:spPr>
                      <a:xfrm>
                        <a:off x="2782" y="2260"/>
                        <a:ext cx="1586" cy="1586"/>
                      </a:xfrm>
                      <a:prstGeom prst="rect">
                        <a:avLst/>
                      </a:prstGeom>
                    </p:spPr>
                  </p:pic>
                </p:oleObj>
              </mc:Fallback>
            </mc:AlternateContent>
          </a:graphicData>
        </a:graphic>
      </p:graphicFrame>
      <p:sp>
        <p:nvSpPr>
          <p:cNvPr id="2" name="Title 1"/>
          <p:cNvSpPr>
            <a:spLocks noGrp="1"/>
          </p:cNvSpPr>
          <p:nvPr>
            <p:ph type="title"/>
          </p:nvPr>
        </p:nvSpPr>
        <p:spPr>
          <a:xfrm>
            <a:off x="278902" y="338922"/>
            <a:ext cx="5373218" cy="468829"/>
          </a:xfrm>
        </p:spPr>
        <p:txBody>
          <a:bodyPr anchor="t"/>
          <a:lstStyle/>
          <a:p>
            <a:r>
              <a:rPr lang="en-US" altLang="ja-JP" sz="3300" dirty="0">
                <a:solidFill>
                  <a:schemeClr val="tx1"/>
                </a:solidFill>
                <a:latin typeface="+mn-ea"/>
                <a:ea typeface="+mn-ea"/>
                <a:cs typeface="Meiryo" charset="-128"/>
              </a:rPr>
              <a:t>Cisco DNA</a:t>
            </a:r>
            <a:r>
              <a:rPr lang="ja-JP" altLang="en-US" sz="3300" dirty="0">
                <a:solidFill>
                  <a:schemeClr val="tx1"/>
                </a:solidFill>
                <a:latin typeface="+mn-ea"/>
                <a:ea typeface="+mn-ea"/>
                <a:cs typeface="Meiryo" charset="-128"/>
              </a:rPr>
              <a:t>のロードマップ</a:t>
            </a:r>
            <a:endParaRPr lang="en-US" sz="3300" dirty="0">
              <a:solidFill>
                <a:schemeClr val="tx1"/>
              </a:solidFill>
              <a:latin typeface="+mn-ea"/>
              <a:ea typeface="+mn-ea"/>
              <a:cs typeface="Meiryo" charset="-128"/>
            </a:endParaRPr>
          </a:p>
        </p:txBody>
      </p:sp>
      <p:grpSp>
        <p:nvGrpSpPr>
          <p:cNvPr id="12" name="図形グループ 11"/>
          <p:cNvGrpSpPr/>
          <p:nvPr/>
        </p:nvGrpSpPr>
        <p:grpSpPr>
          <a:xfrm>
            <a:off x="6745317" y="741728"/>
            <a:ext cx="1909351" cy="2457464"/>
            <a:chOff x="8992167" y="988971"/>
            <a:chExt cx="2545801" cy="3276618"/>
          </a:xfrm>
        </p:grpSpPr>
        <p:sp>
          <p:nvSpPr>
            <p:cNvPr id="8" name="Oval 7"/>
            <p:cNvSpPr/>
            <p:nvPr/>
          </p:nvSpPr>
          <p:spPr>
            <a:xfrm>
              <a:off x="9251319" y="988971"/>
              <a:ext cx="1940612" cy="1902933"/>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lnSpc>
                  <a:spcPct val="90000"/>
                </a:lnSpc>
              </a:pPr>
              <a:endParaRPr lang="en-US" sz="1000" b="1" dirty="0">
                <a:solidFill>
                  <a:srgbClr val="FFFFFF"/>
                </a:solidFill>
                <a:latin typeface="+mn-ea"/>
                <a:cs typeface="Meiryo" charset="-128"/>
              </a:endParaRPr>
            </a:p>
          </p:txBody>
        </p:sp>
        <p:sp>
          <p:nvSpPr>
            <p:cNvPr id="34" name="Rectangle 33"/>
            <p:cNvSpPr/>
            <p:nvPr/>
          </p:nvSpPr>
          <p:spPr>
            <a:xfrm>
              <a:off x="8992167" y="2945734"/>
              <a:ext cx="2545801" cy="13198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457086">
                <a:spcAft>
                  <a:spcPts val="300"/>
                </a:spcAft>
              </a:pPr>
              <a:r>
                <a:rPr lang="ja-JP" altLang="en-US" sz="1500" dirty="0">
                  <a:solidFill>
                    <a:srgbClr val="39393B"/>
                  </a:solidFill>
                  <a:latin typeface="+mn-ea"/>
                  <a:cs typeface="Meiryo" charset="-128"/>
                </a:rPr>
                <a:t>自己学習</a:t>
              </a:r>
              <a:endParaRPr lang="en-US" altLang="ja-JP" sz="1500" dirty="0">
                <a:solidFill>
                  <a:srgbClr val="39393B"/>
                </a:solidFill>
                <a:latin typeface="+mn-ea"/>
                <a:cs typeface="Meiryo" charset="-128"/>
              </a:endParaRPr>
            </a:p>
            <a:p>
              <a:pPr algn="ctr" defTabSz="457086">
                <a:spcAft>
                  <a:spcPts val="300"/>
                </a:spcAft>
              </a:pPr>
              <a:r>
                <a:rPr lang="ja-JP" altLang="en-US" sz="1500" dirty="0">
                  <a:solidFill>
                    <a:srgbClr val="39393B"/>
                  </a:solidFill>
                  <a:latin typeface="+mn-ea"/>
                  <a:cs typeface="Meiryo" charset="-128"/>
                </a:rPr>
                <a:t>自己修正</a:t>
              </a:r>
              <a:endParaRPr lang="en-US" altLang="ja-JP" sz="1500" dirty="0">
                <a:solidFill>
                  <a:srgbClr val="39393B"/>
                </a:solidFill>
                <a:latin typeface="+mn-ea"/>
                <a:cs typeface="Meiryo" charset="-128"/>
              </a:endParaRPr>
            </a:p>
            <a:p>
              <a:pPr algn="ctr" defTabSz="457086">
                <a:spcAft>
                  <a:spcPts val="300"/>
                </a:spcAft>
              </a:pPr>
              <a:r>
                <a:rPr lang="ja-JP" altLang="en-US" sz="1500" dirty="0">
                  <a:solidFill>
                    <a:srgbClr val="39393B"/>
                  </a:solidFill>
                  <a:latin typeface="+mn-ea"/>
                  <a:cs typeface="Meiryo" charset="-128"/>
                </a:rPr>
                <a:t>自己駆動</a:t>
              </a:r>
              <a:endParaRPr lang="en-US" sz="1500" dirty="0">
                <a:solidFill>
                  <a:srgbClr val="39393B"/>
                </a:solidFill>
                <a:latin typeface="+mn-ea"/>
                <a:cs typeface="Meiryo" charset="-128"/>
              </a:endParaRPr>
            </a:p>
          </p:txBody>
        </p:sp>
      </p:grpSp>
      <p:sp>
        <p:nvSpPr>
          <p:cNvPr id="57" name="Rectangle 56"/>
          <p:cNvSpPr/>
          <p:nvPr/>
        </p:nvSpPr>
        <p:spPr>
          <a:xfrm>
            <a:off x="2622931" y="4006631"/>
            <a:ext cx="3531134" cy="229202"/>
          </a:xfrm>
          <a:prstGeom prst="rect">
            <a:avLst/>
          </a:prstGeom>
        </p:spPr>
        <p:txBody>
          <a:bodyPr wrap="square" lIns="91400" tIns="45700" rIns="91400" bIns="45700" anchor="ctr">
            <a:noAutofit/>
          </a:bodyPr>
          <a:lstStyle/>
          <a:p>
            <a:pPr algn="ctr" defTabSz="457086">
              <a:spcAft>
                <a:spcPts val="800"/>
              </a:spcAft>
            </a:pPr>
            <a:r>
              <a:rPr lang="ja-JP" altLang="en-US" sz="1799" kern="300" dirty="0">
                <a:solidFill>
                  <a:srgbClr val="FFFFFF"/>
                </a:solidFill>
                <a:latin typeface="+mn-ea"/>
                <a:ea typeface="+mn-ea"/>
                <a:cs typeface="Meiryo" charset="-128"/>
              </a:rPr>
              <a:t>お客様の成果</a:t>
            </a:r>
            <a:endParaRPr lang="en-US" sz="1799" kern="300" dirty="0">
              <a:solidFill>
                <a:srgbClr val="FFFFFF"/>
              </a:solidFill>
              <a:latin typeface="+mn-ea"/>
              <a:ea typeface="+mn-ea"/>
              <a:cs typeface="Meiryo" charset="-128"/>
            </a:endParaRPr>
          </a:p>
        </p:txBody>
      </p:sp>
      <p:grpSp>
        <p:nvGrpSpPr>
          <p:cNvPr id="3" name="図形グループ 2"/>
          <p:cNvGrpSpPr/>
          <p:nvPr/>
        </p:nvGrpSpPr>
        <p:grpSpPr>
          <a:xfrm>
            <a:off x="459523" y="757103"/>
            <a:ext cx="7941728" cy="2159749"/>
            <a:chOff x="611108" y="1009470"/>
            <a:chExt cx="10588971" cy="2879665"/>
          </a:xfrm>
        </p:grpSpPr>
        <p:sp>
          <p:nvSpPr>
            <p:cNvPr id="6" name="Oval 5"/>
            <p:cNvSpPr/>
            <p:nvPr/>
          </p:nvSpPr>
          <p:spPr>
            <a:xfrm>
              <a:off x="611108" y="2273241"/>
              <a:ext cx="1670424" cy="1615894"/>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lnSpc>
                  <a:spcPct val="90000"/>
                </a:lnSpc>
              </a:pPr>
              <a:endParaRPr lang="en-US" sz="1000" b="1" dirty="0">
                <a:solidFill>
                  <a:srgbClr val="FFFFFF"/>
                </a:solidFill>
                <a:latin typeface="+mn-ea"/>
                <a:cs typeface="Meiryo" charset="-128"/>
              </a:endParaRPr>
            </a:p>
          </p:txBody>
        </p:sp>
        <p:sp>
          <p:nvSpPr>
            <p:cNvPr id="10" name="Oval 9"/>
            <p:cNvSpPr/>
            <p:nvPr/>
          </p:nvSpPr>
          <p:spPr>
            <a:xfrm>
              <a:off x="2774110" y="2023931"/>
              <a:ext cx="1670424" cy="1615894"/>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lnSpc>
                  <a:spcPct val="90000"/>
                </a:lnSpc>
              </a:pPr>
              <a:endParaRPr lang="en-US" sz="1000" b="1" dirty="0">
                <a:solidFill>
                  <a:srgbClr val="FFFFFF"/>
                </a:solidFill>
                <a:latin typeface="+mn-ea"/>
                <a:cs typeface="Meiryo" charset="-128"/>
              </a:endParaRPr>
            </a:p>
          </p:txBody>
        </p:sp>
        <p:sp>
          <p:nvSpPr>
            <p:cNvPr id="7" name="Oval 6"/>
            <p:cNvSpPr/>
            <p:nvPr/>
          </p:nvSpPr>
          <p:spPr>
            <a:xfrm>
              <a:off x="4933181" y="1774624"/>
              <a:ext cx="1670424" cy="1615894"/>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lnSpc>
                  <a:spcPct val="90000"/>
                </a:lnSpc>
              </a:pPr>
              <a:endParaRPr lang="en-US" sz="1000" b="1" dirty="0">
                <a:solidFill>
                  <a:srgbClr val="FFFFFF"/>
                </a:solidFill>
                <a:latin typeface="+mn-ea"/>
                <a:cs typeface="Meiryo" charset="-128"/>
              </a:endParaRPr>
            </a:p>
          </p:txBody>
        </p:sp>
        <p:sp>
          <p:nvSpPr>
            <p:cNvPr id="9" name="Oval 8"/>
            <p:cNvSpPr/>
            <p:nvPr/>
          </p:nvSpPr>
          <p:spPr>
            <a:xfrm>
              <a:off x="7092249" y="1525317"/>
              <a:ext cx="1670424" cy="1615894"/>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lnSpc>
                  <a:spcPct val="90000"/>
                </a:lnSpc>
              </a:pPr>
              <a:endParaRPr lang="en-US" sz="1000" b="1" dirty="0">
                <a:solidFill>
                  <a:srgbClr val="FFFFFF"/>
                </a:solidFill>
                <a:latin typeface="+mn-ea"/>
                <a:cs typeface="Meiryo" charset="-128"/>
              </a:endParaRPr>
            </a:p>
          </p:txBody>
        </p:sp>
        <p:sp>
          <p:nvSpPr>
            <p:cNvPr id="5" name="Pentagon 4"/>
            <p:cNvSpPr/>
            <p:nvPr/>
          </p:nvSpPr>
          <p:spPr>
            <a:xfrm rot="21181727">
              <a:off x="650929" y="1681772"/>
              <a:ext cx="4393314" cy="257433"/>
            </a:xfrm>
            <a:prstGeom prst="homePlate">
              <a:avLst/>
            </a:prstGeom>
            <a:gradFill>
              <a:gsLst>
                <a:gs pos="0">
                  <a:schemeClr val="bg1">
                    <a:lumMod val="85000"/>
                    <a:alpha val="0"/>
                  </a:schemeClr>
                </a:gs>
                <a:gs pos="100000">
                  <a:schemeClr val="bg1">
                    <a:lumMod val="85000"/>
                  </a:schemeClr>
                </a:gs>
              </a:gsLst>
              <a:lin ang="2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r>
                <a:rPr lang="en-US" sz="1500" b="1" dirty="0">
                  <a:solidFill>
                    <a:schemeClr val="tx1"/>
                  </a:solidFill>
                  <a:latin typeface="+mn-ea"/>
                  <a:cs typeface="Meiryo" charset="-128"/>
                </a:rPr>
                <a:t>  </a:t>
              </a:r>
              <a:r>
                <a:rPr lang="ja-JP" altLang="en-US" sz="1500" b="1" dirty="0">
                  <a:solidFill>
                    <a:schemeClr val="tx1"/>
                  </a:solidFill>
                  <a:latin typeface="+mn-ea"/>
                  <a:cs typeface="Meiryo" charset="-128"/>
                </a:rPr>
                <a:t>オンプレミス（自営設備）</a:t>
              </a:r>
              <a:endParaRPr lang="en-US" sz="1500" b="1" dirty="0">
                <a:solidFill>
                  <a:schemeClr val="tx1"/>
                </a:solidFill>
                <a:latin typeface="+mn-ea"/>
                <a:cs typeface="Meiryo" charset="-128"/>
              </a:endParaRPr>
            </a:p>
          </p:txBody>
        </p:sp>
        <p:sp>
          <p:nvSpPr>
            <p:cNvPr id="46" name="Pentagon 45"/>
            <p:cNvSpPr/>
            <p:nvPr/>
          </p:nvSpPr>
          <p:spPr>
            <a:xfrm rot="21181727">
              <a:off x="4995019" y="1009470"/>
              <a:ext cx="6205060" cy="243674"/>
            </a:xfrm>
            <a:prstGeom prst="homePlate">
              <a:avLst/>
            </a:prstGeom>
            <a:gradFill>
              <a:gsLst>
                <a:gs pos="0">
                  <a:schemeClr val="bg1">
                    <a:lumMod val="85000"/>
                    <a:alpha val="0"/>
                  </a:schemeClr>
                </a:gs>
                <a:gs pos="100000">
                  <a:schemeClr val="bg1">
                    <a:lumMod val="85000"/>
                  </a:schemeClr>
                </a:gs>
              </a:gsLst>
              <a:lin ang="2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086"/>
              <a:r>
                <a:rPr lang="en-US" sz="1500" b="1" dirty="0">
                  <a:solidFill>
                    <a:schemeClr val="tx1"/>
                  </a:solidFill>
                  <a:latin typeface="+mn-ea"/>
                  <a:cs typeface="Meiryo" charset="-128"/>
                </a:rPr>
                <a:t> </a:t>
              </a:r>
              <a:r>
                <a:rPr lang="ja-JP" altLang="en-US" sz="1500" b="1" dirty="0">
                  <a:solidFill>
                    <a:schemeClr val="tx1"/>
                  </a:solidFill>
                  <a:latin typeface="+mn-ea"/>
                  <a:cs typeface="Meiryo" charset="-128"/>
                </a:rPr>
                <a:t>ハイブリッド（クラウド＆オンプレミス）</a:t>
              </a:r>
              <a:endParaRPr lang="en-US" sz="1500" b="1" dirty="0">
                <a:solidFill>
                  <a:schemeClr val="tx1"/>
                </a:solidFill>
                <a:latin typeface="+mn-ea"/>
                <a:cs typeface="Meiryo" charset="-128"/>
              </a:endParaRPr>
            </a:p>
          </p:txBody>
        </p:sp>
      </p:grpSp>
      <p:sp>
        <p:nvSpPr>
          <p:cNvPr id="47" name="TextBox 46"/>
          <p:cNvSpPr txBox="1"/>
          <p:nvPr/>
        </p:nvSpPr>
        <p:spPr>
          <a:xfrm>
            <a:off x="6400228" y="4431454"/>
            <a:ext cx="2010029" cy="523180"/>
          </a:xfrm>
          <a:prstGeom prst="rect">
            <a:avLst/>
          </a:prstGeom>
          <a:noFill/>
        </p:spPr>
        <p:txBody>
          <a:bodyPr wrap="square" lIns="91400" tIns="45700" rIns="91400" bIns="45700" rtlCol="0">
            <a:spAutoFit/>
          </a:bodyPr>
          <a:lstStyle/>
          <a:p>
            <a:pPr defTabSz="685493"/>
            <a:r>
              <a:rPr lang="ja-JP" altLang="en-US" sz="1400" dirty="0">
                <a:solidFill>
                  <a:srgbClr val="FFFFFF"/>
                </a:solidFill>
                <a:latin typeface="+mn-ea"/>
                <a:ea typeface="+mn-ea"/>
                <a:cs typeface="Meiryo" charset="-128"/>
              </a:rPr>
              <a:t>インサイト</a:t>
            </a:r>
            <a:r>
              <a:rPr lang="en-US" sz="1400" dirty="0">
                <a:solidFill>
                  <a:srgbClr val="FFFFFF"/>
                </a:solidFill>
                <a:latin typeface="+mn-ea"/>
                <a:ea typeface="+mn-ea"/>
                <a:cs typeface="Meiryo" charset="-128"/>
              </a:rPr>
              <a:t> </a:t>
            </a:r>
          </a:p>
          <a:p>
            <a:pPr defTabSz="685493"/>
            <a:r>
              <a:rPr lang="en-US" sz="1400" dirty="0">
                <a:solidFill>
                  <a:srgbClr val="FFFFFF"/>
                </a:solidFill>
                <a:latin typeface="+mn-ea"/>
                <a:ea typeface="+mn-ea"/>
                <a:cs typeface="Meiryo" charset="-128"/>
              </a:rPr>
              <a:t>&amp; </a:t>
            </a:r>
            <a:r>
              <a:rPr lang="ja-JP" altLang="en-US" sz="1400" dirty="0">
                <a:solidFill>
                  <a:srgbClr val="FFFFFF"/>
                </a:solidFill>
                <a:latin typeface="+mn-ea"/>
                <a:ea typeface="+mn-ea"/>
                <a:cs typeface="Meiryo" charset="-128"/>
              </a:rPr>
              <a:t>エクスペリエンス</a:t>
            </a:r>
            <a:endParaRPr lang="en-US" sz="1400" dirty="0">
              <a:solidFill>
                <a:srgbClr val="FFFFFF"/>
              </a:solidFill>
              <a:latin typeface="+mn-ea"/>
              <a:ea typeface="+mn-ea"/>
              <a:cs typeface="Meiryo" charset="-128"/>
            </a:endParaRPr>
          </a:p>
        </p:txBody>
      </p:sp>
      <p:sp>
        <p:nvSpPr>
          <p:cNvPr id="49" name="Rectangle 48"/>
          <p:cNvSpPr/>
          <p:nvPr/>
        </p:nvSpPr>
        <p:spPr>
          <a:xfrm>
            <a:off x="1338197" y="4398210"/>
            <a:ext cx="1436876" cy="523180"/>
          </a:xfrm>
          <a:prstGeom prst="rect">
            <a:avLst/>
          </a:prstGeom>
        </p:spPr>
        <p:txBody>
          <a:bodyPr wrap="square" lIns="91400" tIns="45700" rIns="91400" bIns="45700">
            <a:spAutoFit/>
          </a:bodyPr>
          <a:lstStyle/>
          <a:p>
            <a:pPr defTabSz="685493"/>
            <a:r>
              <a:rPr lang="ja-JP" altLang="en-US" sz="1400" dirty="0">
                <a:solidFill>
                  <a:srgbClr val="FFFFFF"/>
                </a:solidFill>
                <a:latin typeface="+mn-ea"/>
                <a:ea typeface="+mn-ea"/>
                <a:cs typeface="Meiryo" charset="-128"/>
              </a:rPr>
              <a:t>自動化</a:t>
            </a:r>
            <a:endParaRPr lang="en-US" altLang="ja-JP" sz="1400" dirty="0">
              <a:solidFill>
                <a:srgbClr val="FFFFFF"/>
              </a:solidFill>
              <a:latin typeface="+mn-ea"/>
              <a:ea typeface="+mn-ea"/>
              <a:cs typeface="Meiryo" charset="-128"/>
            </a:endParaRPr>
          </a:p>
          <a:p>
            <a:pPr defTabSz="685493"/>
            <a:r>
              <a:rPr lang="en-US" sz="1400" dirty="0">
                <a:solidFill>
                  <a:srgbClr val="FFFFFF"/>
                </a:solidFill>
                <a:latin typeface="+mn-ea"/>
                <a:ea typeface="+mn-ea"/>
                <a:cs typeface="Meiryo" charset="-128"/>
              </a:rPr>
              <a:t>&amp; </a:t>
            </a:r>
            <a:r>
              <a:rPr lang="ja-JP" altLang="en-US" sz="1400" dirty="0">
                <a:solidFill>
                  <a:srgbClr val="FFFFFF"/>
                </a:solidFill>
                <a:latin typeface="+mn-ea"/>
                <a:ea typeface="+mn-ea"/>
                <a:cs typeface="Meiryo" charset="-128"/>
              </a:rPr>
              <a:t>保証</a:t>
            </a:r>
            <a:endParaRPr lang="en-US" sz="1400" dirty="0">
              <a:solidFill>
                <a:srgbClr val="FFFFFF"/>
              </a:solidFill>
              <a:latin typeface="+mn-ea"/>
              <a:ea typeface="+mn-ea"/>
              <a:cs typeface="Meiryo" charset="-128"/>
            </a:endParaRPr>
          </a:p>
        </p:txBody>
      </p:sp>
      <p:sp>
        <p:nvSpPr>
          <p:cNvPr id="50" name="Rectangle 49"/>
          <p:cNvSpPr/>
          <p:nvPr/>
        </p:nvSpPr>
        <p:spPr>
          <a:xfrm>
            <a:off x="3928633" y="4425901"/>
            <a:ext cx="1889730" cy="523180"/>
          </a:xfrm>
          <a:prstGeom prst="rect">
            <a:avLst/>
          </a:prstGeom>
        </p:spPr>
        <p:txBody>
          <a:bodyPr wrap="square" lIns="91400" tIns="45700" rIns="91400" bIns="45700">
            <a:spAutoFit/>
          </a:bodyPr>
          <a:lstStyle/>
          <a:p>
            <a:pPr defTabSz="685493"/>
            <a:r>
              <a:rPr lang="ja-JP" altLang="en-US" sz="1400" dirty="0">
                <a:solidFill>
                  <a:srgbClr val="FFFFFF"/>
                </a:solidFill>
                <a:latin typeface="+mn-ea"/>
                <a:ea typeface="+mn-ea"/>
                <a:cs typeface="Meiryo" charset="-128"/>
              </a:rPr>
              <a:t>セキュリティ</a:t>
            </a:r>
            <a:r>
              <a:rPr lang="en-US" sz="1400" dirty="0">
                <a:solidFill>
                  <a:srgbClr val="FFFFFF"/>
                </a:solidFill>
                <a:latin typeface="+mn-ea"/>
                <a:ea typeface="+mn-ea"/>
                <a:cs typeface="Meiryo" charset="-128"/>
              </a:rPr>
              <a:t> </a:t>
            </a:r>
            <a:endParaRPr lang="en-US" sz="1400" dirty="0">
              <a:solidFill>
                <a:srgbClr val="FFFFFF"/>
              </a:solidFill>
              <a:latin typeface="+mn-ea"/>
              <a:ea typeface="+mn-ea"/>
              <a:cs typeface="Meiryo" charset="-128"/>
            </a:endParaRPr>
          </a:p>
          <a:p>
            <a:pPr defTabSz="685493"/>
            <a:r>
              <a:rPr lang="en-US" sz="1400" dirty="0">
                <a:solidFill>
                  <a:srgbClr val="FFFFFF"/>
                </a:solidFill>
                <a:latin typeface="+mn-ea"/>
                <a:ea typeface="+mn-ea"/>
                <a:cs typeface="Meiryo" charset="-128"/>
              </a:rPr>
              <a:t>&amp; </a:t>
            </a:r>
            <a:r>
              <a:rPr lang="ja-JP" altLang="en-US" sz="1400" dirty="0">
                <a:solidFill>
                  <a:srgbClr val="FFFFFF"/>
                </a:solidFill>
                <a:latin typeface="+mn-ea"/>
                <a:ea typeface="+mn-ea"/>
                <a:cs typeface="Meiryo" charset="-128"/>
              </a:rPr>
              <a:t>コンプライアンス</a:t>
            </a:r>
            <a:endParaRPr lang="en-US" sz="1400" dirty="0">
              <a:solidFill>
                <a:srgbClr val="FFFFFF"/>
              </a:solidFill>
              <a:latin typeface="+mn-ea"/>
              <a:ea typeface="+mn-ea"/>
              <a:cs typeface="Meiryo" charset="-128"/>
            </a:endParaRPr>
          </a:p>
        </p:txBody>
      </p:sp>
      <p:grpSp>
        <p:nvGrpSpPr>
          <p:cNvPr id="51" name="Group 50"/>
          <p:cNvGrpSpPr/>
          <p:nvPr/>
        </p:nvGrpSpPr>
        <p:grpSpPr>
          <a:xfrm>
            <a:off x="5819821" y="4395828"/>
            <a:ext cx="578948" cy="578948"/>
            <a:chOff x="6520037" y="1603888"/>
            <a:chExt cx="1397166" cy="1397164"/>
          </a:xfrm>
        </p:grpSpPr>
        <p:sp>
          <p:nvSpPr>
            <p:cNvPr id="52" name="Oval 51"/>
            <p:cNvSpPr/>
            <p:nvPr/>
          </p:nvSpPr>
          <p:spPr>
            <a:xfrm>
              <a:off x="6520037" y="1603888"/>
              <a:ext cx="1397166" cy="1397164"/>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grpSp>
          <p:nvGrpSpPr>
            <p:cNvPr id="53" name="Group 52"/>
            <p:cNvGrpSpPr/>
            <p:nvPr/>
          </p:nvGrpSpPr>
          <p:grpSpPr>
            <a:xfrm>
              <a:off x="6856215" y="1939700"/>
              <a:ext cx="724810" cy="725540"/>
              <a:chOff x="7319091" y="3703654"/>
              <a:chExt cx="857885" cy="858752"/>
            </a:xfrm>
            <a:solidFill>
              <a:schemeClr val="accent4"/>
            </a:solidFill>
          </p:grpSpPr>
          <p:sp>
            <p:nvSpPr>
              <p:cNvPr id="60"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latin typeface="+mn-ea"/>
                  <a:cs typeface="Meiryo" charset="-128"/>
                </a:endParaRPr>
              </a:p>
            </p:txBody>
          </p:sp>
          <p:sp>
            <p:nvSpPr>
              <p:cNvPr id="62"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latin typeface="+mn-ea"/>
                  <a:cs typeface="Meiryo" charset="-128"/>
                </a:endParaRPr>
              </a:p>
            </p:txBody>
          </p:sp>
        </p:grpSp>
      </p:grpSp>
      <p:grpSp>
        <p:nvGrpSpPr>
          <p:cNvPr id="63" name="Group 62"/>
          <p:cNvGrpSpPr/>
          <p:nvPr/>
        </p:nvGrpSpPr>
        <p:grpSpPr>
          <a:xfrm>
            <a:off x="757792" y="4389475"/>
            <a:ext cx="578948" cy="578948"/>
            <a:chOff x="1172298" y="1595152"/>
            <a:chExt cx="1397166" cy="1397164"/>
          </a:xfrm>
          <a:effectLst/>
        </p:grpSpPr>
        <p:sp>
          <p:nvSpPr>
            <p:cNvPr id="64" name="Oval 63"/>
            <p:cNvSpPr/>
            <p:nvPr/>
          </p:nvSpPr>
          <p:spPr>
            <a:xfrm>
              <a:off x="1172298" y="1595152"/>
              <a:ext cx="1397166" cy="1397164"/>
            </a:xfrm>
            <a:prstGeom prst="ellipse">
              <a:avLst/>
            </a:prstGeom>
            <a:solidFill>
              <a:schemeClr val="bg1">
                <a:alpha val="20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grpSp>
          <p:nvGrpSpPr>
            <p:cNvPr id="65" name="Group 64"/>
            <p:cNvGrpSpPr/>
            <p:nvPr/>
          </p:nvGrpSpPr>
          <p:grpSpPr>
            <a:xfrm>
              <a:off x="1504715" y="1792572"/>
              <a:ext cx="732332" cy="1019796"/>
              <a:chOff x="2511309" y="2416979"/>
              <a:chExt cx="723830" cy="1007954"/>
            </a:xfrm>
            <a:solidFill>
              <a:schemeClr val="accent6"/>
            </a:solidFill>
          </p:grpSpPr>
          <p:sp>
            <p:nvSpPr>
              <p:cNvPr id="75" name="Freeform 131"/>
              <p:cNvSpPr>
                <a:spLocks noEditPoints="1"/>
              </p:cNvSpPr>
              <p:nvPr/>
            </p:nvSpPr>
            <p:spPr bwMode="auto">
              <a:xfrm rot="20479378">
                <a:off x="2511309" y="2816303"/>
                <a:ext cx="615982" cy="608630"/>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latin typeface="+mn-ea"/>
                  <a:cs typeface="Meiryo" charset="-128"/>
                </a:endParaRPr>
              </a:p>
            </p:txBody>
          </p:sp>
          <p:sp>
            <p:nvSpPr>
              <p:cNvPr id="76" name="Freeform 131"/>
              <p:cNvSpPr>
                <a:spLocks noEditPoints="1"/>
              </p:cNvSpPr>
              <p:nvPr/>
            </p:nvSpPr>
            <p:spPr bwMode="auto">
              <a:xfrm rot="20479378">
                <a:off x="2816704" y="2416979"/>
                <a:ext cx="418435" cy="41344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a:endParaRPr lang="en-US" sz="1799" dirty="0">
                  <a:solidFill>
                    <a:srgbClr val="FFFFFF"/>
                  </a:solidFill>
                  <a:latin typeface="+mn-ea"/>
                  <a:cs typeface="Meiryo" charset="-128"/>
                </a:endParaRPr>
              </a:p>
            </p:txBody>
          </p:sp>
        </p:grpSp>
      </p:grpSp>
      <p:grpSp>
        <p:nvGrpSpPr>
          <p:cNvPr id="77" name="Group 76"/>
          <p:cNvGrpSpPr/>
          <p:nvPr/>
        </p:nvGrpSpPr>
        <p:grpSpPr>
          <a:xfrm>
            <a:off x="3348227" y="4375589"/>
            <a:ext cx="578948" cy="578948"/>
            <a:chOff x="3873416" y="1587414"/>
            <a:chExt cx="1397166" cy="1397164"/>
          </a:xfrm>
        </p:grpSpPr>
        <p:sp>
          <p:nvSpPr>
            <p:cNvPr id="78" name="Oval 77"/>
            <p:cNvSpPr/>
            <p:nvPr/>
          </p:nvSpPr>
          <p:spPr>
            <a:xfrm>
              <a:off x="3873416" y="1587414"/>
              <a:ext cx="1397166" cy="1397164"/>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a:endParaRPr lang="en-US" sz="1799" dirty="0">
                <a:solidFill>
                  <a:srgbClr val="FFFFFF"/>
                </a:solidFill>
                <a:latin typeface="+mn-ea"/>
                <a:cs typeface="Meiryo" charset="-128"/>
              </a:endParaRPr>
            </a:p>
          </p:txBody>
        </p:sp>
        <p:sp>
          <p:nvSpPr>
            <p:cNvPr id="79" name="Freeform 89"/>
            <p:cNvSpPr>
              <a:spLocks noEditPoints="1"/>
            </p:cNvSpPr>
            <p:nvPr/>
          </p:nvSpPr>
          <p:spPr bwMode="auto">
            <a:xfrm>
              <a:off x="4258500" y="1911866"/>
              <a:ext cx="626999" cy="748260"/>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chemeClr val="bg1"/>
            </a:solidFill>
            <a:ln w="9525">
              <a:noFill/>
              <a:round/>
              <a:headEnd/>
              <a:tailEnd/>
            </a:ln>
            <a:effectLst/>
          </p:spPr>
          <p:txBody>
            <a:bodyPr vert="horz" wrap="square" lIns="91416" tIns="45708" rIns="91416" bIns="45708" numCol="1" anchor="t" anchorCtr="0" compatLnSpc="1">
              <a:prstTxWarp prst="textNoShape">
                <a:avLst/>
              </a:prstTxWarp>
            </a:bodyPr>
            <a:lstStyle/>
            <a:p>
              <a:pPr defTabSz="455820"/>
              <a:endParaRPr lang="en-US" sz="1799" dirty="0">
                <a:solidFill>
                  <a:srgbClr val="000000"/>
                </a:solidFill>
                <a:latin typeface="+mn-ea"/>
                <a:ea typeface="+mn-ea"/>
                <a:cs typeface="Meiryo" charset="-128"/>
              </a:endParaRPr>
            </a:p>
          </p:txBody>
        </p:sp>
      </p:grpSp>
      <p:sp>
        <p:nvSpPr>
          <p:cNvPr id="11" name="Rectangle 10"/>
          <p:cNvSpPr/>
          <p:nvPr/>
        </p:nvSpPr>
        <p:spPr>
          <a:xfrm>
            <a:off x="515974" y="1919213"/>
            <a:ext cx="1139913" cy="867930"/>
          </a:xfrm>
          <a:prstGeom prst="rect">
            <a:avLst/>
          </a:prstGeom>
        </p:spPr>
        <p:txBody>
          <a:bodyPr wrap="square">
            <a:spAutoFit/>
          </a:bodyPr>
          <a:lstStyle/>
          <a:p>
            <a:pPr algn="ctr" defTabSz="457086">
              <a:lnSpc>
                <a:spcPct val="90000"/>
              </a:lnSpc>
            </a:pPr>
            <a:endParaRPr lang="en-US" altLang="ja-JP" sz="1500" b="1" dirty="0">
              <a:solidFill>
                <a:srgbClr val="FFFFFF"/>
              </a:solidFill>
              <a:latin typeface="+mn-ea"/>
              <a:ea typeface="+mn-ea"/>
              <a:cs typeface="Meiryo" charset="-128"/>
            </a:endParaRPr>
          </a:p>
          <a:p>
            <a:pPr algn="ctr" defTabSz="457086">
              <a:lnSpc>
                <a:spcPct val="90000"/>
              </a:lnSpc>
            </a:pPr>
            <a:r>
              <a:rPr lang="ja-JP" altLang="en-US" b="1" dirty="0" smtClean="0">
                <a:solidFill>
                  <a:srgbClr val="FFFFFF"/>
                </a:solidFill>
                <a:latin typeface="+mn-ea"/>
                <a:ea typeface="+mn-ea"/>
                <a:cs typeface="Meiryo" charset="-128"/>
              </a:rPr>
              <a:t>自動化</a:t>
            </a:r>
            <a:endParaRPr lang="en-US" altLang="ja-JP" b="1" dirty="0" smtClean="0">
              <a:solidFill>
                <a:srgbClr val="FFFFFF"/>
              </a:solidFill>
              <a:latin typeface="+mn-ea"/>
              <a:ea typeface="+mn-ea"/>
              <a:cs typeface="Meiryo" charset="-128"/>
            </a:endParaRPr>
          </a:p>
          <a:p>
            <a:pPr algn="ctr" defTabSz="457086">
              <a:lnSpc>
                <a:spcPct val="90000"/>
              </a:lnSpc>
            </a:pPr>
            <a:endParaRPr lang="en-US" sz="1100" b="1" dirty="0">
              <a:solidFill>
                <a:srgbClr val="FFFFFF"/>
              </a:solidFill>
              <a:latin typeface="+mn-ea"/>
              <a:ea typeface="+mn-ea"/>
              <a:cs typeface="Meiryo" charset="-128"/>
            </a:endParaRPr>
          </a:p>
          <a:p>
            <a:pPr algn="ctr" defTabSz="457086">
              <a:lnSpc>
                <a:spcPct val="90000"/>
              </a:lnSpc>
            </a:pPr>
            <a:r>
              <a:rPr lang="ja-JP" altLang="en-US" sz="1200" kern="600" dirty="0">
                <a:ln w="12700">
                  <a:noFill/>
                  <a:prstDash val="solid"/>
                </a:ln>
                <a:solidFill>
                  <a:srgbClr val="FFFFFF"/>
                </a:solidFill>
                <a:latin typeface="+mn-ea"/>
                <a:ea typeface="+mn-ea"/>
                <a:cs typeface="Meiryo" charset="-128"/>
              </a:rPr>
              <a:t>提供中</a:t>
            </a:r>
            <a:endParaRPr lang="en-US" sz="1200" kern="600" dirty="0">
              <a:ln w="12700">
                <a:noFill/>
                <a:prstDash val="solid"/>
              </a:ln>
              <a:solidFill>
                <a:srgbClr val="FFFFFF"/>
              </a:solidFill>
              <a:latin typeface="+mn-ea"/>
              <a:ea typeface="+mn-ea"/>
              <a:cs typeface="Meiryo" charset="-128"/>
            </a:endParaRPr>
          </a:p>
        </p:txBody>
      </p:sp>
      <p:cxnSp>
        <p:nvCxnSpPr>
          <p:cNvPr id="14" name="Straight Connector 13"/>
          <p:cNvCxnSpPr/>
          <p:nvPr/>
        </p:nvCxnSpPr>
        <p:spPr>
          <a:xfrm>
            <a:off x="797384" y="2450906"/>
            <a:ext cx="564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066167" y="1704931"/>
            <a:ext cx="1340588" cy="923330"/>
          </a:xfrm>
          <a:prstGeom prst="rect">
            <a:avLst/>
          </a:prstGeom>
        </p:spPr>
        <p:txBody>
          <a:bodyPr wrap="square">
            <a:spAutoFit/>
          </a:bodyPr>
          <a:lstStyle/>
          <a:p>
            <a:pPr algn="ctr" defTabSz="457086">
              <a:lnSpc>
                <a:spcPct val="90000"/>
              </a:lnSpc>
            </a:pPr>
            <a:r>
              <a:rPr lang="ja-JP" altLang="en-US" sz="1500" b="1" dirty="0">
                <a:solidFill>
                  <a:srgbClr val="FFFFFF"/>
                </a:solidFill>
                <a:latin typeface="+mn-ea"/>
                <a:ea typeface="+mn-ea"/>
                <a:cs typeface="Meiryo" charset="-128"/>
              </a:rPr>
              <a:t>ポリシー</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ベースの</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シンプルな</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自動化</a:t>
            </a:r>
            <a:endParaRPr lang="en-US" sz="1350" b="1" dirty="0">
              <a:solidFill>
                <a:srgbClr val="FFFFFF"/>
              </a:solidFill>
              <a:latin typeface="+mn-ea"/>
              <a:ea typeface="+mn-ea"/>
              <a:cs typeface="Meiryo" charset="-128"/>
            </a:endParaRPr>
          </a:p>
        </p:txBody>
      </p:sp>
      <p:sp>
        <p:nvSpPr>
          <p:cNvPr id="16" name="Rectangle 15"/>
          <p:cNvSpPr/>
          <p:nvPr/>
        </p:nvSpPr>
        <p:spPr>
          <a:xfrm>
            <a:off x="3690229" y="1523727"/>
            <a:ext cx="1331066" cy="1110304"/>
          </a:xfrm>
          <a:prstGeom prst="rect">
            <a:avLst/>
          </a:prstGeom>
        </p:spPr>
        <p:txBody>
          <a:bodyPr wrap="square">
            <a:spAutoFit/>
          </a:bodyPr>
          <a:lstStyle/>
          <a:p>
            <a:pPr algn="ctr" defTabSz="457086">
              <a:lnSpc>
                <a:spcPct val="90000"/>
              </a:lnSpc>
            </a:pPr>
            <a:r>
              <a:rPr lang="ja-JP" altLang="en-US" sz="1500" b="1" dirty="0">
                <a:solidFill>
                  <a:srgbClr val="FFFFFF"/>
                </a:solidFill>
                <a:latin typeface="+mn-ea"/>
                <a:ea typeface="+mn-ea"/>
                <a:cs typeface="Meiryo" charset="-128"/>
              </a:rPr>
              <a:t>進化した</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ネットワーク</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セキュリティ</a:t>
            </a:r>
            <a:endParaRPr lang="en-US" altLang="ja-JP" sz="1500" b="1" dirty="0">
              <a:solidFill>
                <a:srgbClr val="FFFFFF"/>
              </a:solidFill>
              <a:latin typeface="+mn-ea"/>
              <a:ea typeface="+mn-ea"/>
              <a:cs typeface="Meiryo" charset="-128"/>
            </a:endParaRPr>
          </a:p>
          <a:p>
            <a:pPr algn="ctr" defTabSz="457086">
              <a:lnSpc>
                <a:spcPct val="90000"/>
              </a:lnSpc>
            </a:pPr>
            <a:r>
              <a:rPr lang="ja-JP" altLang="en-US" sz="1500" b="1" dirty="0">
                <a:solidFill>
                  <a:srgbClr val="FFFFFF"/>
                </a:solidFill>
                <a:latin typeface="+mn-ea"/>
                <a:ea typeface="+mn-ea"/>
                <a:cs typeface="Meiryo" charset="-128"/>
              </a:rPr>
              <a:t>と分析</a:t>
            </a:r>
            <a:endParaRPr lang="en-US" altLang="ja-JP" sz="1500" b="1" dirty="0">
              <a:solidFill>
                <a:srgbClr val="FFFFFF"/>
              </a:solidFill>
              <a:latin typeface="+mn-ea"/>
              <a:ea typeface="+mn-ea"/>
              <a:cs typeface="Meiryo" charset="-128"/>
            </a:endParaRPr>
          </a:p>
          <a:p>
            <a:pPr algn="ctr" defTabSz="457086">
              <a:lnSpc>
                <a:spcPct val="90000"/>
              </a:lnSpc>
            </a:pPr>
            <a:endParaRPr lang="en-US" sz="1350" b="1" dirty="0">
              <a:solidFill>
                <a:srgbClr val="FFFFFF"/>
              </a:solidFill>
              <a:latin typeface="+mn-ea"/>
              <a:ea typeface="+mn-ea"/>
              <a:cs typeface="Meiryo" charset="-128"/>
            </a:endParaRPr>
          </a:p>
        </p:txBody>
      </p:sp>
      <p:sp>
        <p:nvSpPr>
          <p:cNvPr id="17" name="Rectangle 16"/>
          <p:cNvSpPr/>
          <p:nvPr/>
        </p:nvSpPr>
        <p:spPr>
          <a:xfrm>
            <a:off x="5123066" y="1302304"/>
            <a:ext cx="1622251" cy="750975"/>
          </a:xfrm>
          <a:prstGeom prst="rect">
            <a:avLst/>
          </a:prstGeom>
        </p:spPr>
        <p:txBody>
          <a:bodyPr wrap="square">
            <a:spAutoFit/>
          </a:bodyPr>
          <a:lstStyle/>
          <a:p>
            <a:pPr algn="ctr" defTabSz="457086">
              <a:lnSpc>
                <a:spcPct val="90000"/>
              </a:lnSpc>
              <a:spcAft>
                <a:spcPts val="300"/>
              </a:spcAft>
            </a:pPr>
            <a:r>
              <a:rPr lang="ja-JP" altLang="en-US" sz="1400" b="1" dirty="0">
                <a:solidFill>
                  <a:srgbClr val="FFFFFF"/>
                </a:solidFill>
                <a:latin typeface="+mn-ea"/>
                <a:ea typeface="+mn-ea"/>
                <a:cs typeface="Meiryo" charset="-128"/>
              </a:rPr>
              <a:t>統合された</a:t>
            </a:r>
            <a:endParaRPr lang="en-US" altLang="ja-JP" sz="1400" b="1" dirty="0">
              <a:solidFill>
                <a:srgbClr val="FFFFFF"/>
              </a:solidFill>
              <a:latin typeface="+mn-ea"/>
              <a:ea typeface="+mn-ea"/>
              <a:cs typeface="Meiryo" charset="-128"/>
            </a:endParaRPr>
          </a:p>
          <a:p>
            <a:pPr algn="ctr" defTabSz="457086">
              <a:lnSpc>
                <a:spcPct val="90000"/>
              </a:lnSpc>
              <a:spcAft>
                <a:spcPts val="300"/>
              </a:spcAft>
            </a:pPr>
            <a:r>
              <a:rPr lang="ja-JP" altLang="en-US" sz="1400" b="1" dirty="0">
                <a:solidFill>
                  <a:srgbClr val="FFFFFF"/>
                </a:solidFill>
                <a:latin typeface="+mn-ea"/>
                <a:ea typeface="+mn-ea"/>
                <a:cs typeface="Meiryo" charset="-128"/>
              </a:rPr>
              <a:t>クロス</a:t>
            </a:r>
            <a:r>
              <a:rPr lang="en-US" altLang="ja-JP" sz="1400" b="1" dirty="0">
                <a:solidFill>
                  <a:srgbClr val="FFFFFF"/>
                </a:solidFill>
                <a:latin typeface="+mn-ea"/>
                <a:ea typeface="+mn-ea"/>
                <a:cs typeface="Meiryo" charset="-128"/>
              </a:rPr>
              <a:t> </a:t>
            </a:r>
            <a:r>
              <a:rPr lang="ja-JP" altLang="en-US" sz="1400" b="1" dirty="0">
                <a:solidFill>
                  <a:srgbClr val="FFFFFF"/>
                </a:solidFill>
                <a:latin typeface="+mn-ea"/>
                <a:ea typeface="+mn-ea"/>
                <a:cs typeface="Meiryo" charset="-128"/>
              </a:rPr>
              <a:t>ドメイン</a:t>
            </a:r>
            <a:endParaRPr lang="en-US" altLang="ja-JP" sz="1400" b="1" dirty="0">
              <a:solidFill>
                <a:srgbClr val="FFFFFF"/>
              </a:solidFill>
              <a:latin typeface="+mn-ea"/>
              <a:ea typeface="+mn-ea"/>
              <a:cs typeface="Meiryo" charset="-128"/>
            </a:endParaRPr>
          </a:p>
          <a:p>
            <a:pPr algn="ctr" defTabSz="457086">
              <a:lnSpc>
                <a:spcPct val="90000"/>
              </a:lnSpc>
              <a:spcAft>
                <a:spcPts val="300"/>
              </a:spcAft>
            </a:pPr>
            <a:r>
              <a:rPr lang="ja-JP" altLang="en-US" sz="1400" b="1" dirty="0" smtClean="0">
                <a:solidFill>
                  <a:srgbClr val="FFFFFF"/>
                </a:solidFill>
                <a:latin typeface="+mn-ea"/>
                <a:ea typeface="+mn-ea"/>
                <a:cs typeface="Meiryo" charset="-128"/>
              </a:rPr>
              <a:t>オーケストレータ</a:t>
            </a:r>
            <a:endParaRPr lang="en-US" altLang="ja-JP" sz="1400" b="1" dirty="0">
              <a:solidFill>
                <a:srgbClr val="FFFFFF"/>
              </a:solidFill>
              <a:latin typeface="+mn-ea"/>
              <a:ea typeface="+mn-ea"/>
              <a:cs typeface="Meiryo" charset="-128"/>
            </a:endParaRPr>
          </a:p>
        </p:txBody>
      </p:sp>
      <p:sp>
        <p:nvSpPr>
          <p:cNvPr id="18" name="Rectangle 17"/>
          <p:cNvSpPr/>
          <p:nvPr/>
        </p:nvSpPr>
        <p:spPr>
          <a:xfrm>
            <a:off x="6894258" y="1193813"/>
            <a:ext cx="1524023" cy="590931"/>
          </a:xfrm>
          <a:prstGeom prst="rect">
            <a:avLst/>
          </a:prstGeom>
        </p:spPr>
        <p:txBody>
          <a:bodyPr wrap="square">
            <a:spAutoFit/>
          </a:bodyPr>
          <a:lstStyle/>
          <a:p>
            <a:pPr algn="ctr" defTabSz="457086">
              <a:lnSpc>
                <a:spcPct val="90000"/>
              </a:lnSpc>
            </a:pPr>
            <a:r>
              <a:rPr lang="ja-JP" altLang="en-US" b="1" dirty="0" smtClean="0">
                <a:solidFill>
                  <a:srgbClr val="FFFFFF"/>
                </a:solidFill>
                <a:latin typeface="+mn-ea"/>
                <a:ea typeface="+mn-ea"/>
                <a:cs typeface="Meiryo" charset="-128"/>
              </a:rPr>
              <a:t>セルフ</a:t>
            </a:r>
            <a:r>
              <a:rPr lang="en-US" altLang="ja-JP" b="1" dirty="0" smtClean="0">
                <a:solidFill>
                  <a:srgbClr val="FFFFFF"/>
                </a:solidFill>
                <a:latin typeface="+mn-ea"/>
                <a:ea typeface="+mn-ea"/>
                <a:cs typeface="Meiryo" charset="-128"/>
              </a:rPr>
              <a:t> </a:t>
            </a:r>
            <a:r>
              <a:rPr lang="ja-JP" altLang="en-US" b="1" dirty="0" smtClean="0">
                <a:solidFill>
                  <a:srgbClr val="FFFFFF"/>
                </a:solidFill>
                <a:latin typeface="+mn-ea"/>
                <a:ea typeface="+mn-ea"/>
                <a:cs typeface="Meiryo" charset="-128"/>
              </a:rPr>
              <a:t>　　　　ドライビング</a:t>
            </a:r>
            <a:endParaRPr lang="en-US" b="1" dirty="0">
              <a:solidFill>
                <a:srgbClr val="FFFFFF"/>
              </a:solidFill>
              <a:latin typeface="+mn-ea"/>
              <a:ea typeface="+mn-ea"/>
              <a:cs typeface="Meiryo" charset="-128"/>
            </a:endParaRPr>
          </a:p>
        </p:txBody>
      </p:sp>
      <p:cxnSp>
        <p:nvCxnSpPr>
          <p:cNvPr id="22" name="直線矢印コネクタ 21"/>
          <p:cNvCxnSpPr/>
          <p:nvPr/>
        </p:nvCxnSpPr>
        <p:spPr>
          <a:xfrm flipV="1">
            <a:off x="515974" y="3160974"/>
            <a:ext cx="7722794" cy="16443"/>
          </a:xfrm>
          <a:prstGeom prst="straightConnector1">
            <a:avLst/>
          </a:prstGeom>
          <a:ln w="5715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65314" y="3251973"/>
            <a:ext cx="1196365" cy="369332"/>
          </a:xfrm>
          <a:prstGeom prst="rect">
            <a:avLst/>
          </a:prstGeom>
          <a:noFill/>
        </p:spPr>
        <p:txBody>
          <a:bodyPr wrap="square" rtlCol="0">
            <a:spAutoFit/>
          </a:bodyPr>
          <a:lstStyle/>
          <a:p>
            <a:r>
              <a:rPr kumimoji="1" lang="en-US" altLang="ja-JP" smtClean="0">
                <a:latin typeface="+mn-ea"/>
                <a:ea typeface="+mn-ea"/>
                <a:cs typeface="Meiryo" charset="-128"/>
              </a:rPr>
              <a:t>2016</a:t>
            </a:r>
            <a:r>
              <a:rPr kumimoji="1" lang="ja-JP" altLang="en-US" dirty="0" smtClean="0">
                <a:latin typeface="+mn-ea"/>
                <a:ea typeface="+mn-ea"/>
                <a:cs typeface="Meiryo" charset="-128"/>
              </a:rPr>
              <a:t>年</a:t>
            </a:r>
            <a:endParaRPr kumimoji="1" lang="ja-JP" altLang="en-US" dirty="0">
              <a:latin typeface="+mn-ea"/>
              <a:ea typeface="+mn-ea"/>
              <a:cs typeface="Meiryo" charset="-128"/>
            </a:endParaRPr>
          </a:p>
        </p:txBody>
      </p:sp>
      <p:sp>
        <p:nvSpPr>
          <p:cNvPr id="58" name="テキスト ボックス 57"/>
          <p:cNvSpPr txBox="1"/>
          <p:nvPr/>
        </p:nvSpPr>
        <p:spPr>
          <a:xfrm>
            <a:off x="7344714" y="3256434"/>
            <a:ext cx="1196365" cy="369332"/>
          </a:xfrm>
          <a:prstGeom prst="rect">
            <a:avLst/>
          </a:prstGeom>
          <a:noFill/>
        </p:spPr>
        <p:txBody>
          <a:bodyPr wrap="square" rtlCol="0">
            <a:spAutoFit/>
          </a:bodyPr>
          <a:lstStyle/>
          <a:p>
            <a:r>
              <a:rPr kumimoji="1" lang="en-US" altLang="ja-JP" dirty="0" smtClean="0">
                <a:latin typeface="+mn-ea"/>
                <a:ea typeface="+mn-ea"/>
                <a:cs typeface="Meiryo" charset="-128"/>
              </a:rPr>
              <a:t>2020</a:t>
            </a:r>
            <a:r>
              <a:rPr kumimoji="1" lang="ja-JP" altLang="en-US" dirty="0" smtClean="0">
                <a:latin typeface="+mn-ea"/>
                <a:ea typeface="+mn-ea"/>
                <a:cs typeface="Meiryo" charset="-128"/>
              </a:rPr>
              <a:t>年</a:t>
            </a:r>
            <a:endParaRPr kumimoji="1" lang="ja-JP" altLang="en-US" dirty="0">
              <a:latin typeface="+mn-ea"/>
              <a:ea typeface="+mn-ea"/>
              <a:cs typeface="Meiryo" charset="-128"/>
            </a:endParaRPr>
          </a:p>
        </p:txBody>
      </p:sp>
    </p:spTree>
    <p:extLst>
      <p:ext uri="{BB962C8B-B14F-4D97-AF65-F5344CB8AC3E}">
        <p14:creationId xmlns:p14="http://schemas.microsoft.com/office/powerpoint/2010/main" val="121581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16520</TotalTime>
  <Words>2202</Words>
  <Application>Microsoft Office PowerPoint</Application>
  <PresentationFormat>画面に合わせる (16:9)</PresentationFormat>
  <Paragraphs>595</Paragraphs>
  <Slides>33</Slides>
  <Notes>24</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51" baseType="lpstr">
      <vt:lpstr>Hiragino Sans W3</vt:lpstr>
      <vt:lpstr>MS PGothic</vt:lpstr>
      <vt:lpstr>MS PGothic</vt:lpstr>
      <vt:lpstr>Proxima Nova</vt:lpstr>
      <vt:lpstr>Proxima Nova Light</vt:lpstr>
      <vt:lpstr>Proxima Nova Regular</vt:lpstr>
      <vt:lpstr>Arial</vt:lpstr>
      <vt:lpstr>Calibri</vt:lpstr>
      <vt:lpstr>CiscoSans</vt:lpstr>
      <vt:lpstr>CiscoSans ExtraLight</vt:lpstr>
      <vt:lpstr>CiscoSans Thin</vt:lpstr>
      <vt:lpstr>CiscoSansTT ExtraLight</vt:lpstr>
      <vt:lpstr>Times New Roman</vt:lpstr>
      <vt:lpstr>Wingdings</vt:lpstr>
      <vt:lpstr>メイリオ</vt:lpstr>
      <vt:lpstr>メイリオ</vt:lpstr>
      <vt:lpstr>Blue theme 2016 16x9</vt:lpstr>
      <vt:lpstr>think-cell Slide</vt:lpstr>
      <vt:lpstr>アカデミックフォーラム エンタープライズ ネットワーク 最新ネットワーク製品情報アップデート </vt:lpstr>
      <vt:lpstr> エンタープライズ ポートフォリオ</vt:lpstr>
      <vt:lpstr> 「この先10年を見据えた    ネットワーク インフラのあり方」  </vt:lpstr>
      <vt:lpstr>企業ネットワークにおける課題</vt:lpstr>
      <vt:lpstr>これから企業ネットワークに求められる要件の分類</vt:lpstr>
      <vt:lpstr>ネットワーク投資と現状 </vt:lpstr>
      <vt:lpstr> Cisco DNA  Cisco Digital Network Architecture</vt:lpstr>
      <vt:lpstr>PowerPoint プレゼンテーション</vt:lpstr>
      <vt:lpstr>Cisco DNAのロードマップ</vt:lpstr>
      <vt:lpstr>DNAの提供形態</vt:lpstr>
      <vt:lpstr>PowerPoint プレゼンテーション</vt:lpstr>
      <vt:lpstr>ゼロタッチ導入が可能</vt:lpstr>
      <vt:lpstr>事例：レストラン Diamond Dining</vt:lpstr>
      <vt:lpstr>PowerPoint プレゼンテーション</vt:lpstr>
      <vt:lpstr>PowerPoint プレゼンテーション</vt:lpstr>
      <vt:lpstr>事例：文教　玉川聖学院</vt:lpstr>
      <vt:lpstr>PowerPoint プレゼンテーション</vt:lpstr>
      <vt:lpstr>PowerPoint プレゼンテーション</vt:lpstr>
      <vt:lpstr>PowerPoint プレゼンテーション</vt:lpstr>
      <vt:lpstr>Software Defined（ソフトウェア定義型） セグメンテーション</vt:lpstr>
      <vt:lpstr>PowerPoint プレゼンテーション</vt:lpstr>
      <vt:lpstr>フォークリフトの動線分析</vt:lpstr>
      <vt:lpstr>PowerPoint プレゼンテーション</vt:lpstr>
      <vt:lpstr>PowerPoint プレゼンテーション</vt:lpstr>
      <vt:lpstr>PowerPoint プレゼンテーション</vt:lpstr>
      <vt:lpstr>DNA Centerを中心としたDNAのポートフォリオ</vt:lpstr>
      <vt:lpstr>分析プラットフォーム (Network Data Platform)</vt:lpstr>
      <vt:lpstr>Cisco DNAの仕組み</vt:lpstr>
      <vt:lpstr>Cisco Meraki</vt:lpstr>
      <vt:lpstr>PowerPoint プレゼンテーション</vt:lpstr>
      <vt:lpstr>DNA統合ネットワーク</vt:lpstr>
      <vt:lpstr>Cisco DNAの導入効果</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134</cp:revision>
  <cp:lastPrinted>2017-07-14T07:15:16Z</cp:lastPrinted>
  <dcterms:created xsi:type="dcterms:W3CDTF">2016-12-14T08:39:04Z</dcterms:created>
  <dcterms:modified xsi:type="dcterms:W3CDTF">2017-07-18T07:05:26Z</dcterms:modified>
</cp:coreProperties>
</file>