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2"/>
  </p:notesMasterIdLst>
  <p:handoutMasterIdLst>
    <p:handoutMasterId r:id="rId23"/>
  </p:handout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79" r:id="rId21"/>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FFA"/>
    <a:srgbClr val="004BAF"/>
    <a:srgbClr val="FA661C"/>
    <a:srgbClr val="58585B"/>
    <a:srgbClr val="58595B"/>
    <a:srgbClr val="E8EBF1"/>
    <a:srgbClr val="4D4D4D"/>
    <a:srgbClr val="AB0810"/>
    <a:srgbClr val="FDBE24"/>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8" autoAdjust="0"/>
    <p:restoredTop sz="89236" autoAdjust="0"/>
  </p:normalViewPr>
  <p:slideViewPr>
    <p:cSldViewPr snapToGrid="0" snapToObjects="1">
      <p:cViewPr varScale="1">
        <p:scale>
          <a:sx n="82" d="100"/>
          <a:sy n="82" d="100"/>
        </p:scale>
        <p:origin x="822" y="45"/>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7/14/2017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7/14/2017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10</a:t>
            </a:fld>
            <a:endParaRPr lang="en-US" dirty="0">
              <a:solidFill>
                <a:prstClr val="black"/>
              </a:solidFill>
            </a:endParaRPr>
          </a:p>
        </p:txBody>
      </p:sp>
      <p:sp>
        <p:nvSpPr>
          <p:cNvPr id="5" name="Notes Placeholder 2"/>
          <p:cNvSpPr>
            <a:spLocks noGrp="1"/>
          </p:cNvSpPr>
          <p:nvPr>
            <p:ph type="body" idx="3"/>
          </p:nvPr>
        </p:nvSpPr>
        <p:spPr>
          <a:xfrm>
            <a:off x="372044" y="4266368"/>
            <a:ext cx="5952694" cy="4041823"/>
          </a:xfrm>
        </p:spPr>
        <p:txBody>
          <a:bodyPr/>
          <a:lstStyle/>
          <a:p>
            <a:pPr>
              <a:lnSpc>
                <a:spcPct val="150000"/>
              </a:lnSpc>
            </a:pPr>
            <a:endParaRPr lang="en-US" sz="1000" dirty="0"/>
          </a:p>
        </p:txBody>
      </p:sp>
    </p:spTree>
    <p:extLst>
      <p:ext uri="{BB962C8B-B14F-4D97-AF65-F5344CB8AC3E}">
        <p14:creationId xmlns:p14="http://schemas.microsoft.com/office/powerpoint/2010/main" val="51092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Ｓｐａｒｋサービスには、３つのサービスがあります。</a:t>
            </a:r>
            <a:endParaRPr kumimoji="1" lang="en-US" altLang="ja-JP" dirty="0" smtClean="0"/>
          </a:p>
          <a:p>
            <a:r>
              <a:rPr kumimoji="1" lang="ja-JP" altLang="en-US" dirty="0" smtClean="0"/>
              <a:t>①Ｓｐａｒｋ </a:t>
            </a:r>
            <a:r>
              <a:rPr kumimoji="1" lang="en-US" altLang="ja-JP" dirty="0" err="1" smtClean="0"/>
              <a:t>Meesage</a:t>
            </a:r>
            <a:endParaRPr kumimoji="1" lang="en-US" altLang="ja-JP" dirty="0" smtClean="0"/>
          </a:p>
          <a:p>
            <a:r>
              <a:rPr kumimoji="1" lang="ja-JP" altLang="en-US" dirty="0" smtClean="0"/>
              <a:t>②</a:t>
            </a:r>
            <a:r>
              <a:rPr kumimoji="1" lang="en-US" altLang="ja-JP" dirty="0" smtClean="0"/>
              <a:t>Spark Room</a:t>
            </a:r>
          </a:p>
          <a:p>
            <a:r>
              <a:rPr kumimoji="1" lang="ja-JP" altLang="en-US" dirty="0" smtClean="0"/>
              <a:t>③</a:t>
            </a:r>
            <a:r>
              <a:rPr kumimoji="1" lang="en-US" altLang="ja-JP" dirty="0" smtClean="0"/>
              <a:t>Spark Call ※</a:t>
            </a:r>
            <a:r>
              <a:rPr kumimoji="1" lang="ja-JP" altLang="en-US" dirty="0" smtClean="0"/>
              <a:t>日本未発売</a:t>
            </a:r>
            <a:endParaRPr kumimoji="1" lang="ja-JP"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C1005-B323-4A04-B0D1-DB577C3C2ECA}"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01222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ja-JP" altLang="en-US" dirty="0" smtClean="0"/>
              <a:t>メール、チャット、</a:t>
            </a:r>
            <a:r>
              <a:rPr kumimoji="1" lang="en-US" altLang="ja-JP" dirty="0" smtClean="0"/>
              <a:t>SNS</a:t>
            </a:r>
            <a:r>
              <a:rPr kumimoji="1" lang="ja-JP" altLang="en-US" dirty="0" smtClean="0"/>
              <a:t>、</a:t>
            </a:r>
            <a:r>
              <a:rPr kumimoji="1" lang="en-US" altLang="ja-JP" dirty="0" smtClean="0"/>
              <a:t>Twitter </a:t>
            </a:r>
            <a:r>
              <a:rPr kumimoji="1" lang="ja-JP" altLang="en-US" dirty="0" smtClean="0"/>
              <a:t>のいいとこどりをした書く（メッセージ）機能。</a:t>
            </a:r>
            <a:endParaRPr kumimoji="1" lang="en-US" altLang="ja-JP" dirty="0" smtClean="0"/>
          </a:p>
          <a:p>
            <a:r>
              <a:rPr kumimoji="1" lang="ja-JP" altLang="en-US" dirty="0" smtClean="0"/>
              <a:t>特に検索機能を充実させ、必要な情報をすぐ取り出せるように工夫している。</a:t>
            </a:r>
            <a:endParaRPr kumimoji="1" lang="en-US" altLang="ja-JP" dirty="0" smtClean="0"/>
          </a:p>
          <a:p>
            <a:r>
              <a:rPr kumimoji="1" lang="ja-JP" altLang="en-US" dirty="0" smtClean="0"/>
              <a:t>データは、送信前に暗号。送信時も暗号。</a:t>
            </a:r>
            <a:endParaRPr kumimoji="1" lang="ja-JP" alt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40632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46">
              <a:defRPr/>
            </a:pPr>
            <a:endParaRPr lang="en-GB" dirty="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906650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72044" y="4266368"/>
            <a:ext cx="5952694" cy="4041823"/>
          </a:xfrm>
        </p:spPr>
        <p:txBody>
          <a:bodyPr/>
          <a:lstStyle/>
          <a:p>
            <a:pPr marL="167970" indent="-167970">
              <a:lnSpc>
                <a:spcPct val="150000"/>
              </a:lnSpc>
              <a:defRPr/>
            </a:pPr>
            <a:r>
              <a:rPr lang="ja-JP" altLang="en-US" sz="1000" dirty="0" smtClean="0"/>
              <a:t>いつもやりとりしているメンバーと、ビデオアイコンを押せばすぐに会議を開始。</a:t>
            </a:r>
            <a:endParaRPr lang="en-US" altLang="ja-JP" sz="1000" dirty="0" smtClean="0"/>
          </a:p>
          <a:p>
            <a:pPr marL="167970" indent="-167970">
              <a:lnSpc>
                <a:spcPct val="150000"/>
              </a:lnSpc>
              <a:defRPr/>
            </a:pPr>
            <a:r>
              <a:rPr lang="ja-JP" altLang="en-US" sz="1000" dirty="0" smtClean="0"/>
              <a:t>無料版は同時３人。</a:t>
            </a:r>
            <a:endParaRPr lang="en-US" altLang="ja-JP" sz="1000" dirty="0" smtClean="0"/>
          </a:p>
          <a:p>
            <a:pPr marL="167970" indent="-167970">
              <a:lnSpc>
                <a:spcPct val="150000"/>
              </a:lnSpc>
              <a:defRPr/>
            </a:pPr>
            <a:r>
              <a:rPr lang="ja-JP" altLang="en-US" sz="1000" dirty="0" smtClean="0"/>
              <a:t>有償版は同時２５人まで同時に聞く・話す、会議が可能。</a:t>
            </a:r>
            <a:endParaRPr lang="en-US" altLang="ja-JP" sz="1000" dirty="0" smtClean="0"/>
          </a:p>
          <a:p>
            <a:pPr marL="167970" indent="-167970">
              <a:lnSpc>
                <a:spcPct val="150000"/>
              </a:lnSpc>
              <a:defRPr/>
            </a:pPr>
            <a:r>
              <a:rPr lang="ja-JP" altLang="en-US" sz="1000" dirty="0" smtClean="0"/>
              <a:t>もちろん、画面共有や、相手をミュートにするなど必要最低限の機能つき。</a:t>
            </a:r>
            <a:endParaRPr lang="en-US" altLang="ja-JP" sz="1000" dirty="0" smtClean="0"/>
          </a:p>
          <a:p>
            <a:pPr marL="167970" indent="-167970">
              <a:lnSpc>
                <a:spcPct val="150000"/>
              </a:lnSpc>
              <a:defRPr/>
            </a:pPr>
            <a:endParaRPr lang="en-US" sz="10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2141768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18</a:t>
            </a:fld>
            <a:endParaRPr lang="en-US" dirty="0"/>
          </a:p>
        </p:txBody>
      </p:sp>
    </p:spTree>
    <p:extLst>
      <p:ext uri="{BB962C8B-B14F-4D97-AF65-F5344CB8AC3E}">
        <p14:creationId xmlns:p14="http://schemas.microsoft.com/office/powerpoint/2010/main" val="237165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noRot="1" noChangeAspect="1"/>
          </p:cNvSpPr>
          <p:nvPr>
            <p:ph type="sldImg"/>
          </p:nvPr>
        </p:nvSpPr>
        <p:spPr>
          <a:xfrm>
            <a:off x="381000" y="685800"/>
            <a:ext cx="6096000" cy="3429000"/>
          </a:xfrm>
          <a:prstGeom prst="rect">
            <a:avLst/>
          </a:prstGeom>
        </p:spPr>
        <p:txBody>
          <a:bodyPr/>
          <a:lstStyle/>
          <a:p>
            <a:endParaRPr/>
          </a:p>
        </p:txBody>
      </p:sp>
      <p:sp>
        <p:nvSpPr>
          <p:cNvPr id="553" name="Shape 553"/>
          <p:cNvSpPr>
            <a:spLocks noGrp="1"/>
          </p:cNvSpPr>
          <p:nvPr>
            <p:ph type="body" sz="quarter" idx="1"/>
          </p:nvPr>
        </p:nvSpPr>
        <p:spPr>
          <a:prstGeom prst="rect">
            <a:avLst/>
          </a:prstGeom>
        </p:spPr>
        <p:txBody>
          <a:bodyPr/>
          <a:lstStyle>
            <a:lvl1pPr>
              <a:defRPr sz="2000"/>
            </a:lvl1pPr>
          </a:lstStyle>
          <a:p>
            <a:r>
              <a:rPr dirty="0"/>
              <a:t>SparkBoard - Presentation</a:t>
            </a:r>
          </a:p>
        </p:txBody>
      </p:sp>
    </p:spTree>
    <p:extLst>
      <p:ext uri="{BB962C8B-B14F-4D97-AF65-F5344CB8AC3E}">
        <p14:creationId xmlns:p14="http://schemas.microsoft.com/office/powerpoint/2010/main" val="302555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n-lt"/>
                <a:ea typeface="+mn-ea"/>
                <a:cs typeface="+mn-cs"/>
              </a:rPr>
              <a:t>大学向けライセンスの紹介、</a:t>
            </a:r>
            <a:r>
              <a:rPr lang="en-US" altLang="ja-JP" sz="1200" kern="1200" dirty="0" smtClean="0">
                <a:solidFill>
                  <a:schemeClr val="tx1"/>
                </a:solidFill>
                <a:effectLst/>
                <a:latin typeface="+mn-lt"/>
                <a:ea typeface="+mn-ea"/>
                <a:cs typeface="+mn-cs"/>
              </a:rPr>
              <a:t>2017</a:t>
            </a:r>
            <a:r>
              <a:rPr lang="ja-JP" altLang="ja-JP" sz="1200" kern="1200" dirty="0" smtClean="0">
                <a:solidFill>
                  <a:schemeClr val="tx1"/>
                </a:solidFill>
                <a:effectLst/>
                <a:latin typeface="+mn-lt"/>
                <a:ea typeface="+mn-ea"/>
                <a:cs typeface="+mn-cs"/>
              </a:rPr>
              <a:t>年</a:t>
            </a:r>
            <a:r>
              <a:rPr lang="en-US" altLang="ja-JP" sz="1200" kern="1200" dirty="0" smtClean="0">
                <a:solidFill>
                  <a:schemeClr val="tx1"/>
                </a:solidFill>
                <a:effectLst/>
                <a:latin typeface="+mn-lt"/>
                <a:ea typeface="+mn-ea"/>
                <a:cs typeface="+mn-cs"/>
              </a:rPr>
              <a:t>1</a:t>
            </a:r>
            <a:r>
              <a:rPr lang="ja-JP" altLang="ja-JP" sz="1200" kern="1200" dirty="0" smtClean="0">
                <a:solidFill>
                  <a:schemeClr val="tx1"/>
                </a:solidFill>
                <a:effectLst/>
                <a:latin typeface="+mn-lt"/>
                <a:ea typeface="+mn-ea"/>
                <a:cs typeface="+mn-cs"/>
              </a:rPr>
              <a:t>月に一部変わっています</a:t>
            </a:r>
            <a:r>
              <a:rPr lang="en-US" altLang="ja-JP" sz="1200" kern="1200" dirty="0" smtClean="0">
                <a:solidFill>
                  <a:schemeClr val="tx1"/>
                </a:solidFill>
                <a:effectLst/>
                <a:latin typeface="+mn-lt"/>
                <a:ea typeface="+mn-ea"/>
                <a:cs typeface="+mn-cs"/>
              </a:rPr>
              <a:t>	</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FF648BB-4F81-FC42-B130-9E2C69AE78EE}" type="slidenum">
              <a:rPr lang="en-US" smtClean="0"/>
              <a:t>2</a:t>
            </a:fld>
            <a:endParaRPr lang="en-US"/>
          </a:p>
        </p:txBody>
      </p:sp>
    </p:spTree>
    <p:extLst>
      <p:ext uri="{BB962C8B-B14F-4D97-AF65-F5344CB8AC3E}">
        <p14:creationId xmlns:p14="http://schemas.microsoft.com/office/powerpoint/2010/main" val="250419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kern="1200" dirty="0" smtClean="0">
                <a:solidFill>
                  <a:schemeClr val="tx1"/>
                </a:solidFill>
                <a:effectLst/>
                <a:latin typeface="+mn-lt"/>
                <a:ea typeface="+mn-ea"/>
                <a:cs typeface="+mn-cs"/>
              </a:rPr>
              <a:t>シスコが提供するクラウドサービスなのですが、</a:t>
            </a:r>
            <a:r>
              <a:rPr lang="en-US" altLang="ja-JP" sz="1200" kern="1200" dirty="0" smtClean="0">
                <a:solidFill>
                  <a:schemeClr val="tx1"/>
                </a:solidFill>
                <a:effectLst/>
                <a:latin typeface="+mn-lt"/>
                <a:ea typeface="+mn-ea"/>
                <a:cs typeface="+mn-cs"/>
              </a:rPr>
              <a:t>Web</a:t>
            </a:r>
            <a:r>
              <a:rPr lang="ja-JP" altLang="en-US" sz="1200" kern="1200" dirty="0" smtClean="0">
                <a:solidFill>
                  <a:schemeClr val="tx1"/>
                </a:solidFill>
                <a:effectLst/>
                <a:latin typeface="+mn-lt"/>
                <a:ea typeface="+mn-ea"/>
                <a:cs typeface="+mn-cs"/>
              </a:rPr>
              <a:t>会議のシェア</a:t>
            </a:r>
            <a:r>
              <a:rPr lang="en-US" altLang="ja-JP" sz="1200" kern="1200" dirty="0" smtClean="0">
                <a:solidFill>
                  <a:schemeClr val="tx1"/>
                </a:solidFill>
                <a:effectLst/>
                <a:latin typeface="+mn-lt"/>
                <a:ea typeface="+mn-ea"/>
                <a:cs typeface="+mn-cs"/>
              </a:rPr>
              <a:t>40</a:t>
            </a:r>
            <a:r>
              <a:rPr lang="ja-JP" altLang="en-US" sz="1200" kern="1200" dirty="0" smtClean="0">
                <a:solidFill>
                  <a:schemeClr val="tx1"/>
                </a:solidFill>
                <a:effectLst/>
                <a:latin typeface="+mn-lt"/>
                <a:ea typeface="+mn-ea"/>
                <a:cs typeface="+mn-cs"/>
              </a:rPr>
              <a:t>％くらいいただいている</a:t>
            </a:r>
            <a:r>
              <a:rPr lang="en-US" altLang="ja-JP" sz="1200" kern="1200" dirty="0" smtClean="0">
                <a:solidFill>
                  <a:schemeClr val="tx1"/>
                </a:solidFill>
                <a:effectLst/>
                <a:latin typeface="+mn-lt"/>
                <a:ea typeface="+mn-ea"/>
                <a:cs typeface="+mn-cs"/>
              </a:rPr>
              <a:t>WebEx</a:t>
            </a:r>
            <a:r>
              <a:rPr lang="ja-JP" altLang="en-US" sz="1200" kern="1200" dirty="0" smtClean="0">
                <a:solidFill>
                  <a:schemeClr val="tx1"/>
                </a:solidFill>
                <a:effectLst/>
                <a:latin typeface="+mn-lt"/>
                <a:ea typeface="+mn-ea"/>
                <a:cs typeface="+mn-cs"/>
              </a:rPr>
              <a:t>と、新しいコラボーレーションツールである</a:t>
            </a:r>
            <a:r>
              <a:rPr lang="en-US" altLang="ja-JP" sz="1200" kern="1200" dirty="0" smtClean="0">
                <a:solidFill>
                  <a:schemeClr val="tx1"/>
                </a:solidFill>
                <a:effectLst/>
                <a:latin typeface="+mn-lt"/>
                <a:ea typeface="+mn-ea"/>
                <a:cs typeface="+mn-cs"/>
              </a:rPr>
              <a:t>Spark</a:t>
            </a:r>
            <a:r>
              <a:rPr lang="ja-JP" altLang="en-US" sz="1200" kern="1200" dirty="0" smtClean="0">
                <a:solidFill>
                  <a:schemeClr val="tx1"/>
                </a:solidFill>
                <a:effectLst/>
                <a:latin typeface="+mn-lt"/>
                <a:ea typeface="+mn-ea"/>
                <a:cs typeface="+mn-cs"/>
              </a:rPr>
              <a:t>　</a:t>
            </a:r>
            <a:r>
              <a:rPr lang="ja-JP" altLang="ja-JP" sz="1200" kern="1200" dirty="0" smtClean="0">
                <a:solidFill>
                  <a:schemeClr val="tx1"/>
                </a:solidFill>
                <a:effectLst/>
                <a:latin typeface="+mn-lt"/>
                <a:ea typeface="+mn-ea"/>
                <a:cs typeface="+mn-cs"/>
              </a:rPr>
              <a:t>　</a:t>
            </a:r>
            <a:endParaRPr lang="en-US" altLang="ja-JP" sz="1200" kern="1200" dirty="0" smtClean="0">
              <a:solidFill>
                <a:schemeClr val="tx1"/>
              </a:solidFill>
              <a:effectLst/>
              <a:latin typeface="+mn-lt"/>
              <a:ea typeface="+mn-ea"/>
              <a:cs typeface="+mn-cs"/>
            </a:endParaRPr>
          </a:p>
          <a:p>
            <a:r>
              <a:rPr lang="ja-JP" altLang="en-US" sz="1200" kern="1200" dirty="0" smtClean="0">
                <a:solidFill>
                  <a:schemeClr val="tx1"/>
                </a:solidFill>
                <a:effectLst/>
                <a:latin typeface="+mn-lt"/>
                <a:ea typeface="+mn-ea"/>
                <a:cs typeface="+mn-cs"/>
              </a:rPr>
              <a:t>教職員数の</a:t>
            </a:r>
            <a:r>
              <a:rPr lang="ja-JP" altLang="ja-JP" sz="1200" kern="1200" dirty="0" smtClean="0">
                <a:solidFill>
                  <a:schemeClr val="tx1"/>
                </a:solidFill>
                <a:effectLst/>
                <a:latin typeface="+mn-lt"/>
                <a:ea typeface="+mn-ea"/>
                <a:cs typeface="+mn-cs"/>
              </a:rPr>
              <a:t>サイトライセンスです</a:t>
            </a:r>
            <a:r>
              <a:rPr lang="ja-JP" altLang="en-US" sz="1200" kern="1200" dirty="0" smtClean="0">
                <a:solidFill>
                  <a:schemeClr val="tx1"/>
                </a:solidFill>
                <a:effectLst/>
                <a:latin typeface="+mn-lt"/>
                <a:ea typeface="+mn-ea"/>
                <a:cs typeface="+mn-cs"/>
              </a:rPr>
              <a:t>　学生数は問いません</a:t>
            </a:r>
            <a:endParaRPr lang="en-US" altLang="ja-JP" sz="1200" kern="1200" dirty="0" smtClean="0">
              <a:solidFill>
                <a:schemeClr val="tx1"/>
              </a:solidFill>
              <a:effectLst/>
              <a:latin typeface="+mn-lt"/>
              <a:ea typeface="+mn-ea"/>
              <a:cs typeface="+mn-cs"/>
            </a:endParaRPr>
          </a:p>
          <a:p>
            <a:r>
              <a:rPr lang="ja-JP" altLang="ja-JP" sz="1200" kern="1200" dirty="0" smtClean="0">
                <a:solidFill>
                  <a:schemeClr val="tx1"/>
                </a:solidFill>
                <a:effectLst/>
                <a:latin typeface="+mn-lt"/>
                <a:ea typeface="+mn-ea"/>
                <a:cs typeface="+mn-cs"/>
              </a:rPr>
              <a:t>変わりましたといいましたが、違いについてご説明します</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FF648BB-4F81-FC42-B130-9E2C69AE78EE}" type="slidenum">
              <a:rPr lang="en-US" smtClean="0"/>
              <a:t>3</a:t>
            </a:fld>
            <a:endParaRPr lang="en-US"/>
          </a:p>
        </p:txBody>
      </p:sp>
    </p:spTree>
    <p:extLst>
      <p:ext uri="{BB962C8B-B14F-4D97-AF65-F5344CB8AC3E}">
        <p14:creationId xmlns:p14="http://schemas.microsoft.com/office/powerpoint/2010/main" val="327843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200" dirty="0" smtClean="0">
                <a:solidFill>
                  <a:schemeClr val="tx1"/>
                </a:solidFill>
                <a:effectLst/>
                <a:latin typeface="+mn-lt"/>
                <a:ea typeface="+mn-ea"/>
                <a:cs typeface="+mn-cs"/>
              </a:rPr>
              <a:t>もう少しかみ砕いて次の説明に行きますと</a:t>
            </a:r>
          </a:p>
          <a:p>
            <a:endParaRPr kumimoji="1" lang="ja-JP" altLang="en-US" dirty="0"/>
          </a:p>
        </p:txBody>
      </p:sp>
      <p:sp>
        <p:nvSpPr>
          <p:cNvPr id="4" name="スライド番号プレースホルダー 3"/>
          <p:cNvSpPr>
            <a:spLocks noGrp="1"/>
          </p:cNvSpPr>
          <p:nvPr>
            <p:ph type="sldNum" sz="quarter" idx="10"/>
          </p:nvPr>
        </p:nvSpPr>
        <p:spPr/>
        <p:txBody>
          <a:bodyPr/>
          <a:lstStyle/>
          <a:p>
            <a:fld id="{1FF648BB-4F81-FC42-B130-9E2C69AE78EE}" type="slidenum">
              <a:rPr lang="en-US" smtClean="0"/>
              <a:t>4</a:t>
            </a:fld>
            <a:endParaRPr lang="en-US"/>
          </a:p>
        </p:txBody>
      </p:sp>
    </p:spTree>
    <p:extLst>
      <p:ext uri="{BB962C8B-B14F-4D97-AF65-F5344CB8AC3E}">
        <p14:creationId xmlns:p14="http://schemas.microsoft.com/office/powerpoint/2010/main" val="199330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200" kern="1200" dirty="0" smtClean="0">
                <a:solidFill>
                  <a:schemeClr val="tx1"/>
                </a:solidFill>
                <a:effectLst/>
                <a:latin typeface="+mn-lt"/>
                <a:ea typeface="+mn-ea"/>
                <a:cs typeface="+mn-cs"/>
              </a:rPr>
              <a:t>最大同時接続数　</a:t>
            </a:r>
            <a:endParaRPr lang="en-US" altLang="ja-JP" sz="1200" kern="1200" dirty="0" smtClean="0">
              <a:solidFill>
                <a:schemeClr val="tx1"/>
              </a:solidFill>
              <a:effectLst/>
              <a:latin typeface="+mn-lt"/>
              <a:ea typeface="+mn-ea"/>
              <a:cs typeface="+mn-cs"/>
            </a:endParaRPr>
          </a:p>
          <a:p>
            <a:r>
              <a:rPr lang="en-US" altLang="ja-JP" sz="1200" kern="1200" dirty="0" smtClean="0">
                <a:solidFill>
                  <a:schemeClr val="tx1"/>
                </a:solidFill>
                <a:effectLst/>
                <a:latin typeface="+mn-lt"/>
                <a:ea typeface="+mn-ea"/>
                <a:cs typeface="+mn-cs"/>
              </a:rPr>
              <a:t>90</a:t>
            </a:r>
            <a:r>
              <a:rPr lang="ja-JP" altLang="ja-JP" sz="1200" kern="1200" dirty="0" smtClean="0">
                <a:solidFill>
                  <a:schemeClr val="tx1"/>
                </a:solidFill>
                <a:effectLst/>
                <a:latin typeface="+mn-lt"/>
                <a:ea typeface="+mn-ea"/>
                <a:cs typeface="+mn-cs"/>
              </a:rPr>
              <a:t>％オフ　儲けようとしていない　学生さんにもどんどん使ってもらいたい</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FF648BB-4F81-FC42-B130-9E2C69AE78EE}" type="slidenum">
              <a:rPr lang="en-US" smtClean="0"/>
              <a:t>5</a:t>
            </a:fld>
            <a:endParaRPr lang="en-US"/>
          </a:p>
        </p:txBody>
      </p:sp>
    </p:spTree>
    <p:extLst>
      <p:ext uri="{BB962C8B-B14F-4D97-AF65-F5344CB8AC3E}">
        <p14:creationId xmlns:p14="http://schemas.microsoft.com/office/powerpoint/2010/main" val="253109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7313" y="744538"/>
            <a:ext cx="6630987" cy="3730625"/>
          </a:xfrm>
        </p:spPr>
      </p:sp>
      <p:sp>
        <p:nvSpPr>
          <p:cNvPr id="3" name="ノート プレースホルダー 2"/>
          <p:cNvSpPr>
            <a:spLocks noGrp="1"/>
          </p:cNvSpPr>
          <p:nvPr>
            <p:ph type="body" idx="1"/>
          </p:nvPr>
        </p:nvSpPr>
        <p:spPr/>
        <p:txBody>
          <a:bodyPr/>
          <a:lstStyle/>
          <a:p>
            <a:r>
              <a:rPr lang="ja-JP" altLang="en-US" dirty="0" smtClean="0"/>
              <a:t>イベントですとパネリストという機能があったり、サポートだと遠隔での操作がより深いところまでできたりします</a:t>
            </a:r>
            <a:endParaRPr lang="nl-NL" dirty="0"/>
          </a:p>
        </p:txBody>
      </p:sp>
    </p:spTree>
    <p:extLst>
      <p:ext uri="{BB962C8B-B14F-4D97-AF65-F5344CB8AC3E}">
        <p14:creationId xmlns:p14="http://schemas.microsoft.com/office/powerpoint/2010/main" val="397461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金沢大学様で既存のビデオ会議端末の有効活用をしてくださっています。</a:t>
            </a:r>
            <a:r>
              <a:rPr kumimoji="1" lang="en-US" altLang="ja-JP" dirty="0" err="1" smtClean="0"/>
              <a:t>Enpit</a:t>
            </a:r>
            <a:r>
              <a:rPr kumimoji="1" lang="ja-JP" altLang="en-US" smtClean="0"/>
              <a:t>など大学間連携授業で</a:t>
            </a:r>
            <a:r>
              <a:rPr kumimoji="1" lang="en-US" altLang="ja-JP" dirty="0" smtClean="0"/>
              <a:t>SX80</a:t>
            </a:r>
            <a:r>
              <a:rPr kumimoji="1" lang="ja-JP" altLang="en-US" dirty="0" smtClean="0"/>
              <a:t>というビデオ端末と</a:t>
            </a:r>
            <a:r>
              <a:rPr kumimoji="1" lang="en-US" altLang="ja-JP" dirty="0" smtClean="0"/>
              <a:t>CMR</a:t>
            </a:r>
            <a:r>
              <a:rPr kumimoji="1" lang="ja-JP" altLang="en-US" dirty="0" smtClean="0"/>
              <a:t>セットで使っていただいている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FF648BB-4F81-FC42-B130-9E2C69AE78EE}" type="slidenum">
              <a:rPr lang="en-US" smtClean="0"/>
              <a:t>7</a:t>
            </a:fld>
            <a:endParaRPr lang="en-US"/>
          </a:p>
        </p:txBody>
      </p:sp>
    </p:spTree>
    <p:extLst>
      <p:ext uri="{BB962C8B-B14F-4D97-AF65-F5344CB8AC3E}">
        <p14:creationId xmlns:p14="http://schemas.microsoft.com/office/powerpoint/2010/main" val="224373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東洋大学様で入試で使っています。全学導入もいただきました。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1FF648BB-4F81-FC42-B130-9E2C69AE78EE}" type="slidenum">
              <a:rPr lang="en-US" smtClean="0"/>
              <a:t>8</a:t>
            </a:fld>
            <a:endParaRPr lang="en-US"/>
          </a:p>
        </p:txBody>
      </p:sp>
    </p:spTree>
    <p:extLst>
      <p:ext uri="{BB962C8B-B14F-4D97-AF65-F5344CB8AC3E}">
        <p14:creationId xmlns:p14="http://schemas.microsoft.com/office/powerpoint/2010/main" val="20356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学会・説明会も。</a:t>
            </a:r>
            <a:endParaRPr kumimoji="1" lang="ja-JP" altLang="en-US" dirty="0"/>
          </a:p>
        </p:txBody>
      </p:sp>
      <p:sp>
        <p:nvSpPr>
          <p:cNvPr id="4" name="スライド番号プレースホルダー 3"/>
          <p:cNvSpPr>
            <a:spLocks noGrp="1"/>
          </p:cNvSpPr>
          <p:nvPr>
            <p:ph type="sldNum" sz="quarter" idx="10"/>
          </p:nvPr>
        </p:nvSpPr>
        <p:spPr/>
        <p:txBody>
          <a:bodyPr/>
          <a:lstStyle/>
          <a:p>
            <a:fld id="{1FF648BB-4F81-FC42-B130-9E2C69AE78EE}" type="slidenum">
              <a:rPr lang="en-US" smtClean="0"/>
              <a:t>9</a:t>
            </a:fld>
            <a:endParaRPr lang="en-US"/>
          </a:p>
        </p:txBody>
      </p:sp>
    </p:spTree>
    <p:extLst>
      <p:ext uri="{BB962C8B-B14F-4D97-AF65-F5344CB8AC3E}">
        <p14:creationId xmlns:p14="http://schemas.microsoft.com/office/powerpoint/2010/main" val="1031585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482397"/>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9630" y="1004344"/>
            <a:ext cx="3762531" cy="3511657"/>
          </a:xfrm>
          <a:prstGeom prst="rect">
            <a:avLst/>
          </a:prstGeom>
        </p:spPr>
        <p:txBody>
          <a:bodyPr lIns="91418" tIns="45709" rIns="91418" bIns="45709">
            <a:noAutofit/>
          </a:bodyPr>
          <a:lstStyle>
            <a:lvl1pPr marL="280914" indent="-223781">
              <a:lnSpc>
                <a:spcPct val="95000"/>
              </a:lnSpc>
              <a:spcBef>
                <a:spcPts val="1110"/>
              </a:spcBef>
              <a:spcAft>
                <a:spcPts val="600"/>
              </a:spcAft>
              <a:buClr>
                <a:schemeClr val="tx1"/>
              </a:buClr>
              <a:buSzPct val="80000"/>
              <a:buFont typeface="Arial"/>
              <a:buChar char="•"/>
              <a:defRPr sz="1600" b="0" i="0">
                <a:solidFill>
                  <a:srgbClr val="676767"/>
                </a:solidFill>
                <a:latin typeface="+mn-lt"/>
                <a:cs typeface="Arial" charset="0"/>
              </a:defRPr>
            </a:lvl1pPr>
            <a:lvl2pPr marL="507869" indent="-215843">
              <a:lnSpc>
                <a:spcPct val="95000"/>
              </a:lnSpc>
              <a:spcBef>
                <a:spcPts val="450"/>
              </a:spcBef>
              <a:spcAft>
                <a:spcPts val="600"/>
              </a:spcAft>
              <a:buClr>
                <a:schemeClr val="tx1"/>
              </a:buClr>
              <a:buSzPct val="80000"/>
              <a:buFont typeface="Arial"/>
              <a:buChar char="•"/>
              <a:defRPr sz="1400" b="0" i="0">
                <a:solidFill>
                  <a:srgbClr val="676767"/>
                </a:solidFill>
                <a:latin typeface="+mn-lt"/>
                <a:cs typeface="Arial" charset="0"/>
              </a:defRPr>
            </a:lvl2pPr>
            <a:lvl3pPr marL="747521" indent="-171407">
              <a:buClr>
                <a:schemeClr val="tx1"/>
              </a:buClr>
              <a:buSzPct val="80000"/>
              <a:buFont typeface="Arial"/>
              <a:buChar char="•"/>
              <a:defRPr sz="1600" b="0" i="0">
                <a:solidFill>
                  <a:srgbClr val="676767"/>
                </a:solidFill>
                <a:latin typeface="+mn-lt"/>
                <a:cs typeface="Arial" charset="0"/>
              </a:defRPr>
            </a:lvl3pPr>
            <a:lvl4pPr marL="910989" indent="-171407">
              <a:buClr>
                <a:schemeClr val="tx1"/>
              </a:buClr>
              <a:buSzPct val="80000"/>
              <a:buFont typeface="Arial"/>
              <a:buChar char="•"/>
              <a:defRPr sz="1400" b="0" i="0">
                <a:solidFill>
                  <a:srgbClr val="676767"/>
                </a:solidFill>
                <a:latin typeface="+mn-lt"/>
                <a:cs typeface="Arial" charset="0"/>
              </a:defRPr>
            </a:lvl4pPr>
            <a:lvl5pPr marL="1082396" indent="-168232">
              <a:buClr>
                <a:schemeClr val="tx1"/>
              </a:buClr>
              <a:buSzPct val="80000"/>
              <a:buFont typeface="Arial"/>
              <a:buChar char="•"/>
              <a:defRPr sz="1200" b="0" i="0">
                <a:solidFill>
                  <a:srgbClr val="676767"/>
                </a:solidFill>
                <a:latin typeface="+mn-lt"/>
                <a:cs typeface="Arial" charset="0"/>
              </a:defRPr>
            </a:lvl5pPr>
          </a:lstStyle>
          <a:p>
            <a:pPr lvl="0"/>
            <a:r>
              <a:rPr lang="en-GB" dirty="0"/>
              <a:t>First level</a:t>
            </a:r>
          </a:p>
          <a:p>
            <a:pPr lvl="1"/>
            <a:r>
              <a:rPr lang="en-GB" dirty="0"/>
              <a:t>Second </a:t>
            </a:r>
            <a:r>
              <a:rPr lang="en-GB" dirty="0" smtClean="0"/>
              <a:t>level</a:t>
            </a:r>
            <a:endParaRPr lang="en-GB" dirty="0"/>
          </a:p>
        </p:txBody>
      </p:sp>
      <p:sp>
        <p:nvSpPr>
          <p:cNvPr id="6" name="Title Placeholder 5"/>
          <p:cNvSpPr>
            <a:spLocks noGrp="1"/>
          </p:cNvSpPr>
          <p:nvPr>
            <p:ph type="title"/>
          </p:nvPr>
        </p:nvSpPr>
        <p:spPr bwMode="auto">
          <a:xfrm>
            <a:off x="137968" y="161436"/>
            <a:ext cx="849636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t" anchorCtr="0" compatLnSpc="1">
            <a:prstTxWarp prst="textNoShape">
              <a:avLst/>
            </a:prstTxWarp>
          </a:bodyPr>
          <a:lstStyle>
            <a:lvl1pPr>
              <a:defRPr b="0" i="0">
                <a:cs typeface="Arial"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106551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1"/>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4" y="1439061"/>
            <a:ext cx="3820348" cy="2265389"/>
          </a:xfrm>
        </p:spPr>
        <p:txBody>
          <a:bodyPr lIns="61715" tIns="34288" rIns="61715" bIns="34288" rtlCol="0">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chemeClr val="tx1">
                    <a:lumMod val="50000"/>
                  </a:schemeClr>
                </a:solidFill>
                <a:latin typeface="Hiragino Sans W3" charset="-128"/>
                <a:ea typeface="Hiragino Sans W3" charset="-128"/>
                <a:cs typeface="Hiragino Sans W3" charset="-128"/>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844865125"/>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6402" y="4938396"/>
            <a:ext cx="589258" cy="131441"/>
          </a:xfrm>
          <a:prstGeom prst="rect">
            <a:avLst/>
          </a:prstGeom>
          <a:noFill/>
          <a:ln w="9525">
            <a:noFill/>
            <a:miter lim="800000"/>
            <a:headEnd/>
            <a:tailEnd/>
          </a:ln>
          <a:effectLst/>
        </p:spPr>
        <p:txBody>
          <a:bodyPr wrap="none" lIns="61592" tIns="30795" rIns="61592" bIns="30795" anchor="b">
            <a:spAutoFit/>
          </a:bodyPr>
          <a:lstStyle/>
          <a:p>
            <a:pPr algn="r" defTabSz="610761"/>
            <a:r>
              <a:rPr lang="en-US" sz="450" dirty="0">
                <a:solidFill>
                  <a:srgbClr val="C0C0C0"/>
                </a:solidFill>
              </a:rPr>
              <a:t>Cisco Confidential</a:t>
            </a:r>
          </a:p>
        </p:txBody>
      </p:sp>
      <p:sp>
        <p:nvSpPr>
          <p:cNvPr id="5" name="Rectangle 4"/>
          <p:cNvSpPr>
            <a:spLocks noChangeArrowheads="1"/>
          </p:cNvSpPr>
          <p:nvPr userDrawn="1"/>
        </p:nvSpPr>
        <p:spPr bwMode="ltGray">
          <a:xfrm>
            <a:off x="251376" y="4939697"/>
            <a:ext cx="3420515" cy="131441"/>
          </a:xfrm>
          <a:prstGeom prst="rect">
            <a:avLst/>
          </a:prstGeom>
          <a:noFill/>
          <a:ln w="9525">
            <a:noFill/>
            <a:miter lim="800000"/>
            <a:headEnd/>
            <a:tailEnd/>
          </a:ln>
          <a:effectLst/>
        </p:spPr>
        <p:txBody>
          <a:bodyPr wrap="square" lIns="61592" tIns="30795" rIns="61592" bIns="30795" anchor="b" anchorCtr="0">
            <a:spAutoFit/>
          </a:bodyPr>
          <a:lstStyle/>
          <a:p>
            <a:pPr defTabSz="610761"/>
            <a:r>
              <a:rPr lang="en-US" sz="450" dirty="0">
                <a:solidFill>
                  <a:srgbClr val="C0C0C0"/>
                </a:solidFill>
              </a:rPr>
              <a:t>© 2010 Cisco and/or its affiliates. All rights reserved.</a:t>
            </a:r>
          </a:p>
        </p:txBody>
      </p:sp>
      <p:sp>
        <p:nvSpPr>
          <p:cNvPr id="6" name="Rectangle 7"/>
          <p:cNvSpPr>
            <a:spLocks noChangeArrowheads="1"/>
          </p:cNvSpPr>
          <p:nvPr userDrawn="1"/>
        </p:nvSpPr>
        <p:spPr bwMode="ltGray">
          <a:xfrm>
            <a:off x="8705494" y="4935318"/>
            <a:ext cx="194919" cy="131441"/>
          </a:xfrm>
          <a:prstGeom prst="rect">
            <a:avLst/>
          </a:prstGeom>
          <a:noFill/>
          <a:ln w="9525" algn="ctr">
            <a:noFill/>
            <a:miter lim="800000"/>
            <a:headEnd/>
            <a:tailEnd/>
          </a:ln>
          <a:effectLst/>
        </p:spPr>
        <p:txBody>
          <a:bodyPr wrap="none" lIns="61592" tIns="30795" rIns="61592" bIns="30795" anchor="b">
            <a:spAutoFit/>
          </a:bodyPr>
          <a:lstStyle/>
          <a:p>
            <a:pPr algn="r" defTabSz="610761"/>
            <a:fld id="{DFCF27A5-1A5B-48D3-A060-2758FFBB1ADD}" type="slidenum">
              <a:rPr lang="en-US" sz="450">
                <a:solidFill>
                  <a:srgbClr val="C0C0C0"/>
                </a:solidFill>
              </a:rPr>
              <a:pPr algn="r" defTabSz="610761"/>
              <a:t>‹#›</a:t>
            </a:fld>
            <a:endParaRPr lang="en-US" sz="450" dirty="0">
              <a:solidFill>
                <a:srgbClr val="C0C0C0"/>
              </a:solidFill>
            </a:endParaRPr>
          </a:p>
        </p:txBody>
      </p:sp>
    </p:spTree>
    <p:extLst>
      <p:ext uri="{BB962C8B-B14F-4D97-AF65-F5344CB8AC3E}">
        <p14:creationId xmlns:p14="http://schemas.microsoft.com/office/powerpoint/2010/main" val="3049394659"/>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2">
    <p:spTree>
      <p:nvGrpSpPr>
        <p:cNvPr id="1" name=""/>
        <p:cNvGrpSpPr/>
        <p:nvPr/>
      </p:nvGrpSpPr>
      <p:grpSpPr>
        <a:xfrm>
          <a:off x="0" y="0"/>
          <a:ext cx="0" cy="0"/>
          <a:chOff x="0" y="0"/>
          <a:chExt cx="0" cy="0"/>
        </a:xfrm>
      </p:grpSpPr>
      <p:sp>
        <p:nvSpPr>
          <p:cNvPr id="13" name="Rectangle 12"/>
          <p:cNvSpPr/>
          <p:nvPr userDrawn="1"/>
        </p:nvSpPr>
        <p:spPr>
          <a:xfrm>
            <a:off x="4547265" y="2"/>
            <a:ext cx="194555" cy="2516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78" fontAlgn="base">
              <a:spcBef>
                <a:spcPct val="0"/>
              </a:spcBef>
              <a:spcAft>
                <a:spcPct val="0"/>
              </a:spcAft>
            </a:pPr>
            <a:endParaRPr lang="en-US" sz="1800">
              <a:solidFill>
                <a:srgbClr val="FFFFFF"/>
              </a:solidFill>
            </a:endParaRPr>
          </a:p>
        </p:txBody>
      </p:sp>
      <p:sp>
        <p:nvSpPr>
          <p:cNvPr id="4" name="正方形/長方形 3"/>
          <p:cNvSpPr/>
          <p:nvPr userDrawn="1"/>
        </p:nvSpPr>
        <p:spPr>
          <a:xfrm>
            <a:off x="5877771" y="4837645"/>
            <a:ext cx="2803565" cy="230430"/>
          </a:xfrm>
          <a:prstGeom prst="rect">
            <a:avLst/>
          </a:prstGeom>
          <a:solidFill>
            <a:schemeClr val="bg1"/>
          </a:solidFill>
        </p:spPr>
        <p:txBody>
          <a:bodyPr wrap="square" rtlCol="0" anchor="ctr">
            <a:noAutofit/>
          </a:bodyPr>
          <a:lstStyle/>
          <a:p>
            <a:pPr algn="ctr" defTabSz="457178" fontAlgn="base">
              <a:spcBef>
                <a:spcPct val="0"/>
              </a:spcBef>
              <a:spcAft>
                <a:spcPct val="0"/>
              </a:spcAft>
            </a:pPr>
            <a:endParaRPr kumimoji="1" lang="ja-JP" altLang="en-US" sz="1800" dirty="0">
              <a:solidFill>
                <a:srgbClr val="FFFFFF"/>
              </a:solidFill>
              <a:ea typeface="ＭＳ Ｐゴシック" charset="0"/>
              <a:cs typeface="ＭＳ Ｐゴシック" charset="0"/>
            </a:endParaRPr>
          </a:p>
        </p:txBody>
      </p:sp>
      <p:pic>
        <p:nvPicPr>
          <p:cNvPr id="10"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37158" t="2510" r="17919" b="10593"/>
          <a:stretch/>
        </p:blipFill>
        <p:spPr>
          <a:xfrm>
            <a:off x="4547265" y="2"/>
            <a:ext cx="4596792" cy="5143499"/>
          </a:xfrm>
          <a:prstGeom prst="rect">
            <a:avLst/>
          </a:prstGeom>
        </p:spPr>
      </p:pic>
      <p:sp>
        <p:nvSpPr>
          <p:cNvPr id="14" name="Rectangle 4"/>
          <p:cNvSpPr>
            <a:spLocks noChangeArrowheads="1"/>
          </p:cNvSpPr>
          <p:nvPr userDrawn="1"/>
        </p:nvSpPr>
        <p:spPr bwMode="ltGray">
          <a:xfrm>
            <a:off x="4648810" y="4919457"/>
            <a:ext cx="3876716" cy="154516"/>
          </a:xfrm>
          <a:prstGeom prst="rect">
            <a:avLst/>
          </a:prstGeom>
          <a:noFill/>
          <a:ln w="9525">
            <a:noFill/>
            <a:miter lim="800000"/>
            <a:headEnd/>
            <a:tailEnd/>
          </a:ln>
          <a:effectLst/>
        </p:spPr>
        <p:txBody>
          <a:bodyPr wrap="square" lIns="61585" tIns="30791" rIns="61585" bIns="30791" anchor="b">
            <a:spAutoFit/>
          </a:bodyPr>
          <a:lstStyle/>
          <a:p>
            <a:pPr algn="r" defTabSz="610714">
              <a:defRPr/>
            </a:pPr>
            <a:r>
              <a:rPr lang="en-US" sz="600" dirty="0">
                <a:solidFill>
                  <a:srgbClr val="000000">
                    <a:alpha val="25000"/>
                  </a:srgbClr>
                </a:solidFill>
                <a:ea typeface="ＭＳ Ｐゴシック" charset="0"/>
                <a:cs typeface="CiscoSans Thin"/>
              </a:rPr>
              <a:t>© 201</a:t>
            </a:r>
            <a:r>
              <a:rPr lang="en-US" altLang="ja-JP" sz="600" dirty="0">
                <a:solidFill>
                  <a:srgbClr val="000000">
                    <a:alpha val="25000"/>
                  </a:srgbClr>
                </a:solidFill>
                <a:ea typeface="ＭＳ Ｐゴシック" charset="0"/>
                <a:cs typeface="CiscoSans Thin"/>
              </a:rPr>
              <a:t>7</a:t>
            </a:r>
            <a:r>
              <a:rPr lang="en-US" sz="600" dirty="0">
                <a:solidFill>
                  <a:srgbClr val="000000">
                    <a:alpha val="25000"/>
                  </a:srgbClr>
                </a:solidFill>
                <a:ea typeface="ＭＳ Ｐゴシック" charset="0"/>
                <a:cs typeface="CiscoSans Thin"/>
              </a:rPr>
              <a:t>  Cisco and/or its affiliates. All rights reserved.   Cisco </a:t>
            </a:r>
            <a:r>
              <a:rPr lang="en-US" altLang="ja-JP" sz="600" dirty="0">
                <a:solidFill>
                  <a:srgbClr val="000000">
                    <a:alpha val="25000"/>
                  </a:srgbClr>
                </a:solidFill>
                <a:ea typeface="ＭＳ Ｐゴシック" charset="0"/>
                <a:cs typeface="CiscoSans Thin"/>
              </a:rPr>
              <a:t>Public</a:t>
            </a:r>
            <a:endParaRPr lang="en-US" sz="600" dirty="0">
              <a:solidFill>
                <a:srgbClr val="000000">
                  <a:alpha val="25000"/>
                </a:srgbClr>
              </a:solidFill>
              <a:ea typeface="ＭＳ Ｐゴシック" charset="0"/>
              <a:cs typeface="CiscoSans Thin"/>
            </a:endParaRPr>
          </a:p>
        </p:txBody>
      </p:sp>
      <p:sp>
        <p:nvSpPr>
          <p:cNvPr id="5" name="正方形/長方形 4"/>
          <p:cNvSpPr/>
          <p:nvPr userDrawn="1"/>
        </p:nvSpPr>
        <p:spPr>
          <a:xfrm>
            <a:off x="4226355" y="2676"/>
            <a:ext cx="515464" cy="499265"/>
          </a:xfrm>
          <a:prstGeom prst="rect">
            <a:avLst/>
          </a:prstGeom>
          <a:solidFill>
            <a:schemeClr val="bg1"/>
          </a:solidFill>
          <a:ln>
            <a:noFill/>
          </a:ln>
        </p:spPr>
        <p:txBody>
          <a:bodyPr wrap="square" rtlCol="0" anchor="ctr">
            <a:noAutofit/>
          </a:bodyPr>
          <a:lstStyle/>
          <a:p>
            <a:pPr algn="ctr" defTabSz="457178" fontAlgn="base">
              <a:spcBef>
                <a:spcPct val="0"/>
              </a:spcBef>
              <a:spcAft>
                <a:spcPct val="0"/>
              </a:spcAft>
            </a:pPr>
            <a:endParaRPr kumimoji="1" lang="ja-JP" altLang="en-US" sz="1800" dirty="0">
              <a:solidFill>
                <a:srgbClr val="FFFFFF"/>
              </a:solidFill>
              <a:ea typeface="ＭＳ Ｐゴシック" charset="0"/>
              <a:cs typeface="ＭＳ Ｐゴシック" charset="0"/>
            </a:endParaRPr>
          </a:p>
        </p:txBody>
      </p:sp>
      <p:sp>
        <p:nvSpPr>
          <p:cNvPr id="16" name="正方形/長方形 15"/>
          <p:cNvSpPr/>
          <p:nvPr userDrawn="1"/>
        </p:nvSpPr>
        <p:spPr>
          <a:xfrm>
            <a:off x="4226355" y="1722294"/>
            <a:ext cx="515464" cy="794525"/>
          </a:xfrm>
          <a:prstGeom prst="rect">
            <a:avLst/>
          </a:prstGeom>
          <a:solidFill>
            <a:schemeClr val="bg1"/>
          </a:solidFill>
          <a:ln>
            <a:noFill/>
          </a:ln>
        </p:spPr>
        <p:txBody>
          <a:bodyPr wrap="square" rtlCol="0" anchor="ctr">
            <a:noAutofit/>
          </a:bodyPr>
          <a:lstStyle/>
          <a:p>
            <a:pPr algn="ctr" defTabSz="457178" fontAlgn="base">
              <a:spcBef>
                <a:spcPct val="0"/>
              </a:spcBef>
              <a:spcAft>
                <a:spcPct val="0"/>
              </a:spcAft>
            </a:pPr>
            <a:endParaRPr kumimoji="1" lang="ja-JP" altLang="en-US" sz="1800" dirty="0">
              <a:solidFill>
                <a:srgbClr val="FFFFFF"/>
              </a:solidFill>
              <a:ea typeface="ＭＳ Ｐゴシック" charset="0"/>
              <a:cs typeface="ＭＳ Ｐゴシック" charset="0"/>
            </a:endParaRPr>
          </a:p>
        </p:txBody>
      </p:sp>
      <p:sp>
        <p:nvSpPr>
          <p:cNvPr id="8" name="Text Placeholder 2"/>
          <p:cNvSpPr>
            <a:spLocks noGrp="1"/>
          </p:cNvSpPr>
          <p:nvPr userDrawn="1">
            <p:ph type="body" sz="quarter" idx="13" hasCustomPrompt="1"/>
          </p:nvPr>
        </p:nvSpPr>
        <p:spPr>
          <a:xfrm>
            <a:off x="418478" y="2516818"/>
            <a:ext cx="4830469" cy="362172"/>
          </a:xfrm>
          <a:prstGeom prst="rect">
            <a:avLst/>
          </a:prstGeom>
        </p:spPr>
        <p:txBody>
          <a:bodyPr lIns="91418" tIns="45709" rIns="91418" bIns="45709"/>
          <a:lstStyle>
            <a:lvl1pPr marL="0" indent="0">
              <a:buFont typeface="Arial" panose="020B0604020202020204" pitchFamily="34" charset="0"/>
              <a:buNone/>
              <a:defRPr sz="1800" b="0" i="0" baseline="0">
                <a:solidFill>
                  <a:srgbClr val="7F7F7F"/>
                </a:solidFill>
                <a:latin typeface="+mn-lt"/>
                <a:ea typeface="Arial" charset="0"/>
                <a:cs typeface="Arial" charset="0"/>
              </a:defRPr>
            </a:lvl1pPr>
            <a:lvl2pPr marL="228575" indent="0">
              <a:buNone/>
              <a:defRPr/>
            </a:lvl2pPr>
            <a:lvl3pPr marL="320535" indent="0">
              <a:buNone/>
              <a:defRPr/>
            </a:lvl3pPr>
            <a:lvl4pPr marL="387503" indent="0">
              <a:buNone/>
              <a:defRPr/>
            </a:lvl4pPr>
            <a:lvl5pPr marL="450894" indent="0">
              <a:buNone/>
              <a:defRPr/>
            </a:lvl5pPr>
          </a:lstStyle>
          <a:p>
            <a:pPr lvl="0"/>
            <a:r>
              <a:rPr lang="en-GB" dirty="0"/>
              <a:t>Subtitle Goes Here</a:t>
            </a:r>
          </a:p>
        </p:txBody>
      </p:sp>
      <p:sp>
        <p:nvSpPr>
          <p:cNvPr id="9" name="Title 1"/>
          <p:cNvSpPr>
            <a:spLocks noGrp="1"/>
          </p:cNvSpPr>
          <p:nvPr userDrawn="1">
            <p:ph type="ctrTitle" hasCustomPrompt="1"/>
          </p:nvPr>
        </p:nvSpPr>
        <p:spPr>
          <a:xfrm>
            <a:off x="418477" y="1189170"/>
            <a:ext cx="4830470" cy="1382580"/>
          </a:xfrm>
          <a:prstGeom prst="rect">
            <a:avLst/>
          </a:prstGeom>
        </p:spPr>
        <p:txBody>
          <a:bodyPr lIns="91438" tIns="45719" rIns="91438" bIns="45719" anchor="b"/>
          <a:lstStyle>
            <a:lvl1pPr marL="0" indent="0" algn="l">
              <a:lnSpc>
                <a:spcPct val="90000"/>
              </a:lnSpc>
              <a:buFont typeface="Arial" panose="020B0604020202020204" pitchFamily="34" charset="0"/>
              <a:buNone/>
              <a:defRPr sz="4400" b="0" i="0" spc="0" baseline="0">
                <a:solidFill>
                  <a:srgbClr val="7F7F7F"/>
                </a:solidFill>
                <a:latin typeface="+mj-lt"/>
                <a:ea typeface="Arial" charset="0"/>
                <a:cs typeface="Arial" charset="0"/>
              </a:defRPr>
            </a:lvl1pPr>
          </a:lstStyle>
          <a:p>
            <a:r>
              <a:rPr lang="en-GB" dirty="0"/>
              <a:t>Presentation Title Goes Here</a:t>
            </a:r>
            <a:endParaRPr lang="en-US" dirty="0"/>
          </a:p>
        </p:txBody>
      </p:sp>
    </p:spTree>
    <p:extLst>
      <p:ext uri="{BB962C8B-B14F-4D97-AF65-F5344CB8AC3E}">
        <p14:creationId xmlns:p14="http://schemas.microsoft.com/office/powerpoint/2010/main" val="13027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8"/>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409613799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chemeClr val="tx1">
                    <a:lumMod val="50000"/>
                  </a:schemeClr>
                </a:solidFill>
                <a:latin typeface="Hiragino Sans W3" charset="-128"/>
                <a:ea typeface="Hiragino Sans W3" charset="-128"/>
                <a:cs typeface="Hiragino Sans W3" charset="-128"/>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lumMod val="50000"/>
                  </a:schemeClr>
                </a:solidFill>
                <a:latin typeface="Hiragino Sans W3" charset="-128"/>
                <a:ea typeface="Hiragino Sans W3" charset="-128"/>
                <a:cs typeface="Hiragino Sans W3" charset="-128"/>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8482023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97581233"/>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09" rIns="91418" bIns="45709">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999572450"/>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4.jpeg"/><Relationship Id="rId7" Type="http://schemas.openxmlformats.org/officeDocument/2006/relationships/image" Target="../media/image38.emf"/><Relationship Id="rId12" Type="http://schemas.openxmlformats.org/officeDocument/2006/relationships/image" Target="../media/image21.png"/><Relationship Id="rId2" Type="http://schemas.openxmlformats.org/officeDocument/2006/relationships/notesSlide" Target="../notesSlides/notesSlide11.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5" Type="http://schemas.microsoft.com/office/2007/relationships/hdphoto" Target="../media/hdphoto2.wdp"/><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png"/><Relationship Id="rId3" Type="http://schemas.openxmlformats.org/officeDocument/2006/relationships/image" Target="../media/image47.jpeg"/><Relationship Id="rId7" Type="http://schemas.openxmlformats.org/officeDocument/2006/relationships/image" Target="../media/image51.png"/><Relationship Id="rId12" Type="http://schemas.microsoft.com/office/2007/relationships/hdphoto" Target="../media/hdphoto5.wdp"/><Relationship Id="rId17" Type="http://schemas.openxmlformats.org/officeDocument/2006/relationships/image" Target="../media/image57.png"/><Relationship Id="rId2" Type="http://schemas.openxmlformats.org/officeDocument/2006/relationships/image" Target="../media/image46.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55.png"/><Relationship Id="rId10"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2.png"/><Relationship Id="rId1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1.tiff"/><Relationship Id="rId4" Type="http://schemas.openxmlformats.org/officeDocument/2006/relationships/image" Target="../media/image7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465936" y="3869720"/>
            <a:ext cx="8299981" cy="40095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en-US" altLang="ja-JP" sz="1600" dirty="0"/>
              <a:t>7</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465936" y="3299790"/>
            <a:ext cx="8452381" cy="569929"/>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pPr lvl="0" defTabSz="914400" fontAlgn="auto">
              <a:lnSpc>
                <a:spcPct val="100000"/>
              </a:lnSpc>
              <a:spcBef>
                <a:spcPts val="0"/>
              </a:spcBef>
              <a:spcAft>
                <a:spcPts val="0"/>
              </a:spcAft>
              <a:buClr>
                <a:srgbClr val="2968AF"/>
              </a:buClr>
              <a:buSzTx/>
            </a:pPr>
            <a:r>
              <a:rPr lang="ja-JP" altLang="en-US" sz="1800" dirty="0" smtClean="0">
                <a:latin typeface="+mn-ea"/>
                <a:ea typeface="+mn-ea"/>
              </a:rPr>
              <a:t>シスコシステムズ合同会社</a:t>
            </a:r>
            <a:r>
              <a:rPr lang="en-US" altLang="ja-JP" sz="1800" dirty="0" smtClean="0">
                <a:latin typeface="+mn-ea"/>
                <a:ea typeface="+mn-ea"/>
              </a:rPr>
              <a:t/>
            </a:r>
            <a:br>
              <a:rPr lang="en-US" altLang="ja-JP" sz="1800" dirty="0" smtClean="0">
                <a:latin typeface="+mn-ea"/>
                <a:ea typeface="+mn-ea"/>
              </a:rPr>
            </a:br>
            <a:r>
              <a:rPr kumimoji="0" lang="ja-JP" altLang="en-US" sz="1800" dirty="0">
                <a:solidFill>
                  <a:schemeClr val="bg1"/>
                </a:solidFill>
                <a:latin typeface="+mn-ea"/>
                <a:ea typeface="+mn-ea"/>
                <a:cs typeface="Hiragino Sans W3" charset="-128"/>
              </a:rPr>
              <a:t>コラボレーションアーキテクチャ</a:t>
            </a:r>
            <a:r>
              <a:rPr kumimoji="0" lang="ja-JP" altLang="en-US" sz="1800" dirty="0" smtClean="0">
                <a:solidFill>
                  <a:schemeClr val="bg1"/>
                </a:solidFill>
                <a:latin typeface="+mn-ea"/>
                <a:ea typeface="+mn-ea"/>
                <a:cs typeface="Hiragino Sans W3" charset="-128"/>
              </a:rPr>
              <a:t>事業</a:t>
            </a:r>
            <a:endParaRPr kumimoji="0" lang="ja-JP" altLang="en-US" sz="1800" dirty="0">
              <a:solidFill>
                <a:schemeClr val="bg1"/>
              </a:solidFill>
              <a:latin typeface="+mn-ea"/>
              <a:ea typeface="+mn-ea"/>
              <a:cs typeface="Hiragino Sans W3" charset="-128"/>
            </a:endParaRPr>
          </a:p>
        </p:txBody>
      </p:sp>
      <p:sp>
        <p:nvSpPr>
          <p:cNvPr id="5" name="正方形/長方形 4"/>
          <p:cNvSpPr/>
          <p:nvPr/>
        </p:nvSpPr>
        <p:spPr>
          <a:xfrm>
            <a:off x="4216724" y="4561323"/>
            <a:ext cx="4819772" cy="276999"/>
          </a:xfrm>
          <a:prstGeom prst="rect">
            <a:avLst/>
          </a:prstGeom>
        </p:spPr>
        <p:txBody>
          <a:bodyPr wrap="square">
            <a:spAutoFit/>
          </a:bodyPr>
          <a:lstStyle/>
          <a:p>
            <a:pPr defTabSz="457200" fontAlgn="base">
              <a:spcBef>
                <a:spcPct val="0"/>
              </a:spcBef>
              <a:spcAft>
                <a:spcPct val="0"/>
              </a:spcAft>
            </a:pPr>
            <a:r>
              <a:rPr kumimoji="0" lang="ja-JP" altLang="ja-JP" sz="1200" dirty="0">
                <a:solidFill>
                  <a:schemeClr val="bg1"/>
                </a:solidFill>
                <a:latin typeface="Arial" charset="0"/>
                <a:ea typeface="ＭＳ Ｐゴシック" pitchFamily="34" charset="-128"/>
              </a:rPr>
              <a:t>本資料に記載の各社社名、製品名は、各社の商標または登録商標です。</a:t>
            </a:r>
            <a:endParaRPr lang="ja-JP" altLang="en-US" sz="1200" dirty="0">
              <a:solidFill>
                <a:schemeClr val="bg1"/>
              </a:solidFill>
              <a:latin typeface="Arial" charset="0"/>
              <a:ea typeface="ＭＳ Ｐゴシック" pitchFamily="34" charset="-128"/>
            </a:endParaRPr>
          </a:p>
        </p:txBody>
      </p:sp>
      <p:sp>
        <p:nvSpPr>
          <p:cNvPr id="3" name="テキスト ボックス 2"/>
          <p:cNvSpPr txBox="1"/>
          <p:nvPr/>
        </p:nvSpPr>
        <p:spPr>
          <a:xfrm>
            <a:off x="3269973" y="398885"/>
            <a:ext cx="5648344" cy="461665"/>
          </a:xfrm>
          <a:prstGeom prst="rect">
            <a:avLst/>
          </a:prstGeom>
          <a:noFill/>
        </p:spPr>
        <p:txBody>
          <a:bodyPr wrap="square" rtlCol="0">
            <a:spAutoFit/>
          </a:bodyPr>
          <a:lstStyle/>
          <a:p>
            <a:pPr algn="r"/>
            <a:r>
              <a:rPr kumimoji="1" lang="ja-JP" altLang="en-US" sz="2400" dirty="0" smtClean="0">
                <a:solidFill>
                  <a:schemeClr val="bg1"/>
                </a:solidFill>
                <a:latin typeface="+mn-ea"/>
                <a:ea typeface="+mn-ea"/>
              </a:rPr>
              <a:t>シスコ アカデミック フォーラム </a:t>
            </a:r>
            <a:r>
              <a:rPr kumimoji="1" lang="en-US" altLang="ja-JP" sz="2400" dirty="0" smtClean="0">
                <a:solidFill>
                  <a:schemeClr val="bg1"/>
                </a:solidFill>
                <a:latin typeface="+mn-ea"/>
                <a:ea typeface="+mn-ea"/>
              </a:rPr>
              <a:t>2017</a:t>
            </a:r>
            <a:endParaRPr kumimoji="1" lang="ja-JP" altLang="en-US" sz="2400" dirty="0">
              <a:solidFill>
                <a:schemeClr val="bg1"/>
              </a:solidFill>
              <a:latin typeface="+mn-ea"/>
              <a:ea typeface="+mn-ea"/>
            </a:endParaRPr>
          </a:p>
        </p:txBody>
      </p:sp>
      <p:sp>
        <p:nvSpPr>
          <p:cNvPr id="6" name="正方形/長方形 5"/>
          <p:cNvSpPr/>
          <p:nvPr/>
        </p:nvSpPr>
        <p:spPr>
          <a:xfrm>
            <a:off x="465935" y="1769164"/>
            <a:ext cx="7018230" cy="1077218"/>
          </a:xfrm>
          <a:prstGeom prst="rect">
            <a:avLst/>
          </a:prstGeom>
        </p:spPr>
        <p:txBody>
          <a:bodyPr wrap="square">
            <a:spAutoFit/>
          </a:bodyPr>
          <a:lstStyle/>
          <a:p>
            <a:r>
              <a:rPr kumimoji="1" lang="ja-JP" altLang="en-US" sz="3200" b="1" dirty="0" smtClean="0">
                <a:solidFill>
                  <a:srgbClr val="FFFFFF">
                    <a:lumMod val="95000"/>
                  </a:srgbClr>
                </a:solidFill>
                <a:latin typeface="Arial"/>
                <a:ea typeface="ＭＳ Ｐゴシック" charset="0"/>
              </a:rPr>
              <a:t>大学向けアカデミック オファーについ</a:t>
            </a:r>
            <a:r>
              <a:rPr kumimoji="1" lang="ja-JP" altLang="en-US" sz="3200" b="1" dirty="0">
                <a:solidFill>
                  <a:srgbClr val="FFFFFF">
                    <a:lumMod val="95000"/>
                  </a:srgbClr>
                </a:solidFill>
                <a:latin typeface="Arial"/>
                <a:ea typeface="ＭＳ Ｐゴシック" charset="0"/>
              </a:rPr>
              <a:t>て</a:t>
            </a:r>
            <a:r>
              <a:rPr kumimoji="1" lang="en-US" altLang="ja-JP" sz="3200" b="1" dirty="0">
                <a:solidFill>
                  <a:srgbClr val="FFFFFF">
                    <a:lumMod val="95000"/>
                  </a:srgbClr>
                </a:solidFill>
                <a:latin typeface="Arial"/>
                <a:ea typeface="ＭＳ Ｐゴシック" charset="0"/>
              </a:rPr>
              <a:t/>
            </a:r>
            <a:br>
              <a:rPr kumimoji="1" lang="en-US" altLang="ja-JP" sz="3200" b="1" dirty="0">
                <a:solidFill>
                  <a:srgbClr val="FFFFFF">
                    <a:lumMod val="95000"/>
                  </a:srgbClr>
                </a:solidFill>
                <a:latin typeface="Arial"/>
                <a:ea typeface="ＭＳ Ｐゴシック" charset="0"/>
              </a:rPr>
            </a:br>
            <a:endParaRPr lang="ja-JP" altLang="en-US" sz="3200" dirty="0"/>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18479" y="2851556"/>
            <a:ext cx="4808735" cy="224251"/>
          </a:xfrm>
          <a:prstGeom prst="rect">
            <a:avLst/>
          </a:prstGeom>
          <a:ln>
            <a:noFill/>
          </a:ln>
        </p:spPr>
        <p:txBody>
          <a:bodyPr>
            <a:noAutofit/>
          </a:bodyPr>
          <a:lstStyle/>
          <a:p>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チームワークを支える世界でただ一つの</a:t>
            </a:r>
            <a:endParaRPr lang="en-US" altLang="ja-JP" sz="14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14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コラボレーション プラットフォーム</a:t>
            </a:r>
            <a:endParaRPr lang="en-US" sz="14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6" name="Title 5"/>
          <p:cNvSpPr>
            <a:spLocks noGrp="1"/>
          </p:cNvSpPr>
          <p:nvPr>
            <p:ph type="ctrTitle"/>
          </p:nvPr>
        </p:nvSpPr>
        <p:spPr>
          <a:xfrm>
            <a:off x="317595" y="2139703"/>
            <a:ext cx="4830470" cy="483548"/>
          </a:xfrm>
        </p:spPr>
        <p:txBody>
          <a:bodyPr>
            <a:normAutofit fontScale="90000"/>
          </a:bodyPr>
          <a:lstStyle/>
          <a:p>
            <a:r>
              <a:rPr lang="en-US" altLang="ja-JP"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lang="en-US" altLang="ja-JP"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lang="en-US" altLang="ja-JP" dirty="0" smtClean="0">
                <a:solidFill>
                  <a:srgbClr val="676767"/>
                </a:solidFill>
                <a:latin typeface="+mn-lt"/>
                <a:ea typeface="ＭＳ Ｐゴシック" panose="020B0600070205080204" pitchFamily="50" charset="-128"/>
                <a:cs typeface="メイリオ" panose="020B0604030504040204" pitchFamily="50" charset="-128"/>
              </a:rPr>
              <a:t>Cisco Spark</a:t>
            </a:r>
            <a:endParaRPr lang="en-US" dirty="0">
              <a:solidFill>
                <a:srgbClr val="676767"/>
              </a:solidFill>
              <a:latin typeface="+mn-lt"/>
              <a:ea typeface="ＭＳ Ｐゴシック" panose="020B0600070205080204" pitchFamily="50" charset="-128"/>
              <a:cs typeface="メイリオ" panose="020B0604030504040204" pitchFamily="50" charset="-128"/>
            </a:endParaRPr>
          </a:p>
        </p:txBody>
      </p:sp>
      <p:sp>
        <p:nvSpPr>
          <p:cNvPr id="12" name="Subtitle 6"/>
          <p:cNvSpPr txBox="1">
            <a:spLocks/>
          </p:cNvSpPr>
          <p:nvPr/>
        </p:nvSpPr>
        <p:spPr>
          <a:xfrm>
            <a:off x="449961" y="3795887"/>
            <a:ext cx="4338064" cy="288131"/>
          </a:xfrm>
          <a:prstGeom prst="rect">
            <a:avLst/>
          </a:prstGeom>
          <a:noFill/>
        </p:spPr>
        <p:txBody>
          <a:bodyPr lIns="91438" tIns="45719" rIns="91438" bIns="45719"/>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2968AF"/>
              </a:buClr>
              <a:buNone/>
              <a:defRPr/>
            </a:pPr>
            <a:endParaRPr lang="en-US" altLang="ja-JP" sz="16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6" name="Subtitle 6"/>
          <p:cNvSpPr txBox="1">
            <a:spLocks/>
          </p:cNvSpPr>
          <p:nvPr/>
        </p:nvSpPr>
        <p:spPr>
          <a:xfrm>
            <a:off x="377952" y="3493473"/>
            <a:ext cx="3473854" cy="288131"/>
          </a:xfrm>
          <a:prstGeom prst="rect">
            <a:avLst/>
          </a:prstGeom>
          <a:noFill/>
        </p:spPr>
        <p:txBody>
          <a:bodyPr lIns="91410" tIns="45705" rIns="91410" bIns="45705" anchor="b" anchorCtr="0">
            <a:noAutofit/>
          </a:bodyPr>
          <a:lstStyle>
            <a:lvl1pPr marL="0" indent="0" algn="l" defTabSz="684156" rtl="0" eaLnBrk="1" fontAlgn="base" hangingPunct="1">
              <a:lnSpc>
                <a:spcPct val="95000"/>
              </a:lnSpc>
              <a:spcBef>
                <a:spcPts val="1075"/>
              </a:spcBef>
              <a:spcAft>
                <a:spcPct val="0"/>
              </a:spcAft>
              <a:buClr>
                <a:schemeClr val="tx2"/>
              </a:buClr>
              <a:buSzPct val="90000"/>
              <a:buFont typeface="Arial" charset="0"/>
              <a:buNone/>
              <a:defRPr lang="en-US" sz="1400" b="0" i="0" kern="1200">
                <a:solidFill>
                  <a:srgbClr val="676767"/>
                </a:solidFill>
                <a:latin typeface="+mn-lt"/>
                <a:ea typeface="ＭＳ Ｐゴシック" charset="0"/>
                <a:cs typeface="CiscoSans"/>
              </a:defRPr>
            </a:lvl1pPr>
            <a:lvl2pPr marL="342826" indent="0" algn="ctr" defTabSz="684156"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663" indent="0" algn="ctr" defTabSz="684156"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493" indent="0" algn="ctr" defTabSz="684156"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327" indent="0" algn="ctr" defTabSz="684156"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153" indent="0" algn="ctr" defTabSz="685720"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6989" indent="0" algn="ctr" defTabSz="685720"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399820" indent="0" algn="ctr" defTabSz="68572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654" indent="0" algn="ctr" defTabSz="68572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a:buClr>
                <a:srgbClr val="2968AF"/>
              </a:buClr>
              <a:defRPr/>
            </a:pPr>
            <a:r>
              <a:rPr sz="1200" dirty="0">
                <a:latin typeface="ＭＳ Ｐゴシック" panose="020B0600070205080204" pitchFamily="50" charset="-128"/>
                <a:ea typeface="ＭＳ Ｐゴシック" panose="020B0600070205080204" pitchFamily="50" charset="-128"/>
                <a:cs typeface="メイリオ" panose="020B0604030504040204" pitchFamily="50" charset="-128"/>
              </a:rPr>
              <a:t> </a:t>
            </a:r>
          </a:p>
        </p:txBody>
      </p:sp>
    </p:spTree>
    <p:extLst>
      <p:ext uri="{BB962C8B-B14F-4D97-AF65-F5344CB8AC3E}">
        <p14:creationId xmlns:p14="http://schemas.microsoft.com/office/powerpoint/2010/main" val="426217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98220" y="3263529"/>
            <a:ext cx="7757308" cy="1576450"/>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993" y="837404"/>
            <a:ext cx="2352254" cy="113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p:cNvPicPr>
            <a:picLocks noChangeAspect="1"/>
          </p:cNvPicPr>
          <p:nvPr/>
        </p:nvPicPr>
        <p:blipFill>
          <a:blip r:embed="rId4"/>
          <a:stretch>
            <a:fillRect/>
          </a:stretch>
        </p:blipFill>
        <p:spPr>
          <a:xfrm>
            <a:off x="680617" y="2284447"/>
            <a:ext cx="2349075" cy="1451940"/>
          </a:xfrm>
          <a:prstGeom prst="rect">
            <a:avLst/>
          </a:prstGeom>
        </p:spPr>
      </p:pic>
      <p:sp>
        <p:nvSpPr>
          <p:cNvPr id="13" name="テキスト ボックス 12"/>
          <p:cNvSpPr txBox="1"/>
          <p:nvPr/>
        </p:nvSpPr>
        <p:spPr>
          <a:xfrm>
            <a:off x="498764" y="2048494"/>
            <a:ext cx="3371108" cy="415498"/>
          </a:xfrm>
          <a:prstGeom prst="rect">
            <a:avLst/>
          </a:prstGeom>
          <a:noFill/>
        </p:spPr>
        <p:txBody>
          <a:bodyPr wrap="square" rtlCol="0">
            <a:spAutoFit/>
          </a:bodyPr>
          <a:lstStyle/>
          <a:p>
            <a:pPr defTabSz="685800" fontAlgn="auto">
              <a:spcBef>
                <a:spcPts val="0"/>
              </a:spcBef>
              <a:spcAft>
                <a:spcPts val="0"/>
              </a:spcAft>
              <a:defRPr/>
            </a:pPr>
            <a:r>
              <a:rPr kumimoji="1" lang="ja-JP" altLang="en-US" sz="2100" dirty="0">
                <a:solidFill>
                  <a:srgbClr val="32B2DF"/>
                </a:solidFill>
                <a:latin typeface="ＭＳ Ｐゴシック" panose="020B0600070205080204" pitchFamily="50" charset="-128"/>
                <a:ea typeface="ＭＳ Ｐゴシック" panose="020B0600070205080204" pitchFamily="50" charset="-128"/>
                <a:cs typeface="メイリオ" panose="020B0604030504040204" pitchFamily="50" charset="-128"/>
              </a:rPr>
              <a:t>クラウドでデバイス統合</a:t>
            </a:r>
          </a:p>
        </p:txBody>
      </p:sp>
      <p:sp>
        <p:nvSpPr>
          <p:cNvPr id="15" name="テキスト ボックス 14"/>
          <p:cNvSpPr txBox="1"/>
          <p:nvPr/>
        </p:nvSpPr>
        <p:spPr>
          <a:xfrm>
            <a:off x="498763" y="302644"/>
            <a:ext cx="4248401" cy="415498"/>
          </a:xfrm>
          <a:prstGeom prst="rect">
            <a:avLst/>
          </a:prstGeom>
          <a:noFill/>
        </p:spPr>
        <p:txBody>
          <a:bodyPr wrap="square" rtlCol="0">
            <a:spAutoFit/>
          </a:bodyPr>
          <a:lstStyle/>
          <a:p>
            <a:pPr defTabSz="685800" fontAlgn="auto">
              <a:spcBef>
                <a:spcPts val="0"/>
              </a:spcBef>
              <a:spcAft>
                <a:spcPts val="0"/>
              </a:spcAft>
              <a:defRPr/>
            </a:pPr>
            <a:r>
              <a:rPr kumimoji="1" lang="ja-JP" altLang="en-US" sz="2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様々な</a:t>
            </a:r>
            <a:r>
              <a:rPr kumimoji="1" lang="ja-JP" altLang="en-US" sz="2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コミュニケーション ツール</a:t>
            </a:r>
            <a:endParaRPr kumimoji="1" lang="ja-JP" altLang="en-US" sz="2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9" name="Group 43"/>
          <p:cNvGrpSpPr/>
          <p:nvPr/>
        </p:nvGrpSpPr>
        <p:grpSpPr>
          <a:xfrm>
            <a:off x="628423" y="3583116"/>
            <a:ext cx="2804239" cy="306543"/>
            <a:chOff x="2185719" y="3011866"/>
            <a:chExt cx="3738985" cy="408724"/>
          </a:xfrm>
        </p:grpSpPr>
        <p:pic>
          <p:nvPicPr>
            <p:cNvPr id="10"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5980" y="3011866"/>
              <a:ext cx="408724" cy="408724"/>
            </a:xfrm>
            <a:prstGeom prst="rect">
              <a:avLst/>
            </a:prstGeom>
          </p:spPr>
        </p:pic>
        <p:pic>
          <p:nvPicPr>
            <p:cNvPr id="11" name="Pictur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5807" y="3011866"/>
              <a:ext cx="406478" cy="408724"/>
            </a:xfrm>
            <a:prstGeom prst="rect">
              <a:avLst/>
            </a:prstGeom>
          </p:spPr>
        </p:pic>
        <p:pic>
          <p:nvPicPr>
            <p:cNvPr id="12" name="Picture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50850" y="3011866"/>
              <a:ext cx="406478" cy="408724"/>
            </a:xfrm>
            <a:prstGeom prst="rect">
              <a:avLst/>
            </a:prstGeom>
          </p:spPr>
        </p:pic>
        <p:pic>
          <p:nvPicPr>
            <p:cNvPr id="14"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85719" y="3011866"/>
              <a:ext cx="406478" cy="408724"/>
            </a:xfrm>
            <a:prstGeom prst="rect">
              <a:avLst/>
            </a:prstGeom>
          </p:spPr>
        </p:pic>
        <p:pic>
          <p:nvPicPr>
            <p:cNvPr id="16" name="Picture 4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05893" y="3011866"/>
              <a:ext cx="406478" cy="408724"/>
            </a:xfrm>
            <a:prstGeom prst="rect">
              <a:avLst/>
            </a:prstGeom>
          </p:spPr>
        </p:pic>
        <p:pic>
          <p:nvPicPr>
            <p:cNvPr id="17" name="Picture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60936" y="3011866"/>
              <a:ext cx="406478" cy="408724"/>
            </a:xfrm>
            <a:prstGeom prst="rect">
              <a:avLst/>
            </a:prstGeom>
          </p:spPr>
        </p:pic>
        <p:pic>
          <p:nvPicPr>
            <p:cNvPr id="18" name="Picture 4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40763" y="3011866"/>
              <a:ext cx="406478" cy="408724"/>
            </a:xfrm>
            <a:prstGeom prst="rect">
              <a:avLst/>
            </a:prstGeom>
          </p:spPr>
        </p:pic>
      </p:grpSp>
      <p:sp>
        <p:nvSpPr>
          <p:cNvPr id="3" name="テキスト ボックス 2"/>
          <p:cNvSpPr txBox="1"/>
          <p:nvPr/>
        </p:nvSpPr>
        <p:spPr>
          <a:xfrm>
            <a:off x="4101378" y="788009"/>
            <a:ext cx="3903109" cy="1338828"/>
          </a:xfrm>
          <a:prstGeom prst="rect">
            <a:avLst/>
          </a:prstGeom>
          <a:noFill/>
        </p:spPr>
        <p:txBody>
          <a:bodyPr wrap="square" rtlCol="0">
            <a:spAutoFit/>
          </a:bodyPr>
          <a:lstStyle/>
          <a:p>
            <a:pPr defTabSz="685800" fontAlgn="auto">
              <a:spcBef>
                <a:spcPts val="0"/>
              </a:spcBef>
              <a:spcAft>
                <a:spcPts val="0"/>
              </a:spcAft>
              <a:defRPr/>
            </a:pPr>
            <a:r>
              <a:rPr kumimoji="1" lang="ja-JP" altLang="en-US"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◆部門によって使えるツールが違う</a:t>
            </a:r>
            <a:endParaRPr kumimoji="1" lang="en-US" altLang="ja-JP"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◆使い方を全部覚える必要がある</a:t>
            </a:r>
            <a:endParaRPr kumimoji="1" lang="en-US" altLang="ja-JP"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◆リプレース対応やマニュアル作りが大変</a:t>
            </a:r>
            <a:endParaRPr kumimoji="1" lang="en-US" altLang="ja-JP"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◆情報やデータが分散</a:t>
            </a:r>
            <a:endParaRPr kumimoji="1" lang="en-US" altLang="ja-JP"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◆効率よく情報検索もできない</a:t>
            </a:r>
            <a:endParaRPr kumimoji="1" lang="en-US" altLang="ja-JP" sz="13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endParaRPr kumimoji="1" lang="ja-JP" altLang="en-US" sz="1350" dirty="0">
              <a:solidFill>
                <a:srgbClr val="676767"/>
              </a:solidFill>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4101377" y="2288969"/>
            <a:ext cx="3714071" cy="1338828"/>
          </a:xfrm>
          <a:prstGeom prst="rect">
            <a:avLst/>
          </a:prstGeom>
          <a:noFill/>
        </p:spPr>
        <p:txBody>
          <a:bodyPr wrap="square" rtlCol="0">
            <a:spAutoFit/>
          </a:bodyPr>
          <a:lstStyle/>
          <a:p>
            <a:pPr defTabSz="685800" fontAlgn="auto">
              <a:spcBef>
                <a:spcPts val="0"/>
              </a:spcBef>
              <a:spcAft>
                <a:spcPts val="0"/>
              </a:spcAft>
              <a:defRPr/>
            </a:pPr>
            <a:r>
              <a:rPr kumimoji="1" lang="ja-JP" altLang="en-US"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Spark</a:t>
            </a:r>
            <a:r>
              <a:rPr kumimoji="1" lang="ja-JP" altLang="en-US"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ですべてのコミュニケーションを統合</a:t>
            </a:r>
            <a:endParaRPr kumimoji="1" lang="en-US" altLang="ja-JP"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1" lang="en-US" altLang="ja-JP"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Spark</a:t>
            </a:r>
            <a:r>
              <a:rPr kumimoji="1" lang="ja-JP" altLang="en-US"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の使い方を覚えるだけ</a:t>
            </a:r>
            <a:endParaRPr kumimoji="1" lang="en-US" altLang="ja-JP"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◆クラウドだからバージョンアップも簡単</a:t>
            </a:r>
            <a:endParaRPr kumimoji="1" lang="en-US" altLang="ja-JP"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◆データは全てクラウドに保存</a:t>
            </a:r>
            <a:endParaRPr kumimoji="1" lang="en-US" altLang="ja-JP"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r>
              <a:rPr kumimoji="1" lang="ja-JP" altLang="en-US"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rPr>
              <a:t>◆情報やデータ検索も簡単</a:t>
            </a:r>
            <a:endParaRPr kumimoji="1" lang="en-US" altLang="ja-JP" sz="135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685800" fontAlgn="auto">
              <a:spcBef>
                <a:spcPts val="0"/>
              </a:spcBef>
              <a:spcAft>
                <a:spcPts val="0"/>
              </a:spcAft>
              <a:defRPr/>
            </a:pPr>
            <a:endParaRPr kumimoji="1" lang="ja-JP" altLang="en-US" sz="1350" dirty="0">
              <a:solidFill>
                <a:srgbClr val="676767"/>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256635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
                                        </p:tgtEl>
                                      </p:cBhvr>
                                    </p:animEffect>
                                    <p:anim calcmode="lin" valueType="num">
                                      <p:cBhvr>
                                        <p:cTn id="29" dur="1000"/>
                                        <p:tgtEl>
                                          <p:spTgt spid="4"/>
                                        </p:tgtEl>
                                        <p:attrNameLst>
                                          <p:attrName>ppt_x</p:attrName>
                                        </p:attrNameLst>
                                      </p:cBhvr>
                                      <p:tavLst>
                                        <p:tav tm="0">
                                          <p:val>
                                            <p:strVal val="ppt_x"/>
                                          </p:val>
                                        </p:tav>
                                        <p:tav tm="100000">
                                          <p:val>
                                            <p:strVal val="ppt_x"/>
                                          </p:val>
                                        </p:tav>
                                      </p:tavLst>
                                    </p:anim>
                                    <p:anim calcmode="lin" valueType="num">
                                      <p:cBhvr>
                                        <p:cTn id="30" dur="1000"/>
                                        <p:tgtEl>
                                          <p:spTgt spid="4"/>
                                        </p:tgtEl>
                                        <p:attrNameLst>
                                          <p:attrName>ppt_y</p:attrName>
                                        </p:attrNameLst>
                                      </p:cBhvr>
                                      <p:tavLst>
                                        <p:tav tm="0">
                                          <p:val>
                                            <p:strVal val="ppt_y"/>
                                          </p:val>
                                        </p:tav>
                                        <p:tav tm="100000">
                                          <p:val>
                                            <p:strVal val="ppt_y+.1"/>
                                          </p:val>
                                        </p:tav>
                                      </p:tavLst>
                                    </p:anim>
                                    <p:set>
                                      <p:cBhvr>
                                        <p:cTn id="31" dur="1" fill="hold">
                                          <p:stCondLst>
                                            <p:cond delay="999"/>
                                          </p:stCondLst>
                                        </p:cTn>
                                        <p:tgtEl>
                                          <p:spTgt spid="4"/>
                                        </p:tgtEl>
                                        <p:attrNameLst>
                                          <p:attrName>style.visibility</p:attrName>
                                        </p:attrNameLst>
                                      </p:cBhvr>
                                      <p:to>
                                        <p:strVal val="hidden"/>
                                      </p:to>
                                    </p:set>
                                  </p:childTnLst>
                                </p:cTn>
                              </p:par>
                              <p:par>
                                <p:cTn id="32" presetID="42" presetClass="exit" presetSubtype="0" fill="hold" grpId="0" nodeType="withEffect">
                                  <p:stCondLst>
                                    <p:cond delay="0"/>
                                  </p:stCondLst>
                                  <p:childTnLst>
                                    <p:animEffect transition="out" filter="fade">
                                      <p:cBhvr>
                                        <p:cTn id="33" dur="1000"/>
                                        <p:tgtEl>
                                          <p:spTgt spid="15"/>
                                        </p:tgtEl>
                                      </p:cBhvr>
                                    </p:animEffect>
                                    <p:anim calcmode="lin" valueType="num">
                                      <p:cBhvr>
                                        <p:cTn id="34" dur="1000"/>
                                        <p:tgtEl>
                                          <p:spTgt spid="15"/>
                                        </p:tgtEl>
                                        <p:attrNameLst>
                                          <p:attrName>ppt_x</p:attrName>
                                        </p:attrNameLst>
                                      </p:cBhvr>
                                      <p:tavLst>
                                        <p:tav tm="0">
                                          <p:val>
                                            <p:strVal val="ppt_x"/>
                                          </p:val>
                                        </p:tav>
                                        <p:tav tm="100000">
                                          <p:val>
                                            <p:strVal val="ppt_x"/>
                                          </p:val>
                                        </p:tav>
                                      </p:tavLst>
                                    </p:anim>
                                    <p:anim calcmode="lin" valueType="num">
                                      <p:cBhvr>
                                        <p:cTn id="35" dur="1000"/>
                                        <p:tgtEl>
                                          <p:spTgt spid="15"/>
                                        </p:tgtEl>
                                        <p:attrNameLst>
                                          <p:attrName>ppt_y</p:attrName>
                                        </p:attrNameLst>
                                      </p:cBhvr>
                                      <p:tavLst>
                                        <p:tav tm="0">
                                          <p:val>
                                            <p:strVal val="ppt_y"/>
                                          </p:val>
                                        </p:tav>
                                        <p:tav tm="100000">
                                          <p:val>
                                            <p:strVal val="ppt_y+.1"/>
                                          </p:val>
                                        </p:tav>
                                      </p:tavLst>
                                    </p:anim>
                                    <p:set>
                                      <p:cBhvr>
                                        <p:cTn id="36" dur="1" fill="hold">
                                          <p:stCondLst>
                                            <p:cond delay="999"/>
                                          </p:stCondLst>
                                        </p:cTn>
                                        <p:tgtEl>
                                          <p:spTgt spid="15"/>
                                        </p:tgtEl>
                                        <p:attrNameLst>
                                          <p:attrName>style.visibility</p:attrName>
                                        </p:attrNameLst>
                                      </p:cBhvr>
                                      <p:to>
                                        <p:strVal val="hidden"/>
                                      </p:to>
                                    </p:set>
                                  </p:childTnLst>
                                </p:cTn>
                              </p:par>
                              <p:par>
                                <p:cTn id="37" presetID="42" presetClass="exit" presetSubtype="0" fill="hold" grpId="0" nodeType="withEffect">
                                  <p:stCondLst>
                                    <p:cond delay="0"/>
                                  </p:stCondLst>
                                  <p:childTnLst>
                                    <p:animEffect transition="out" filter="fade">
                                      <p:cBhvr>
                                        <p:cTn id="38" dur="1000"/>
                                        <p:tgtEl>
                                          <p:spTgt spid="3"/>
                                        </p:tgtEl>
                                      </p:cBhvr>
                                    </p:animEffect>
                                    <p:anim calcmode="lin" valueType="num">
                                      <p:cBhvr>
                                        <p:cTn id="39" dur="1000"/>
                                        <p:tgtEl>
                                          <p:spTgt spid="3"/>
                                        </p:tgtEl>
                                        <p:attrNameLst>
                                          <p:attrName>ppt_x</p:attrName>
                                        </p:attrNameLst>
                                      </p:cBhvr>
                                      <p:tavLst>
                                        <p:tav tm="0">
                                          <p:val>
                                            <p:strVal val="ppt_x"/>
                                          </p:val>
                                        </p:tav>
                                        <p:tav tm="100000">
                                          <p:val>
                                            <p:strVal val="ppt_x"/>
                                          </p:val>
                                        </p:tav>
                                      </p:tavLst>
                                    </p:anim>
                                    <p:anim calcmode="lin" valueType="num">
                                      <p:cBhvr>
                                        <p:cTn id="40" dur="1000"/>
                                        <p:tgtEl>
                                          <p:spTgt spid="3"/>
                                        </p:tgtEl>
                                        <p:attrNameLst>
                                          <p:attrName>ppt_y</p:attrName>
                                        </p:attrNameLst>
                                      </p:cBhvr>
                                      <p:tavLst>
                                        <p:tav tm="0">
                                          <p:val>
                                            <p:strVal val="ppt_y"/>
                                          </p:val>
                                        </p:tav>
                                        <p:tav tm="100000">
                                          <p:val>
                                            <p:strVal val="ppt_y+.1"/>
                                          </p:val>
                                        </p:tav>
                                      </p:tavLst>
                                    </p:anim>
                                    <p:set>
                                      <p:cBhvr>
                                        <p:cTn id="41"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3" descr="C:\Users\hiono\Pictures\製品画像\AQ74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432" y="3856546"/>
            <a:ext cx="1177237" cy="8829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76066" y="158353"/>
            <a:ext cx="8967935" cy="731837"/>
          </a:xfrm>
        </p:spPr>
        <p:txBody>
          <a:bodyPr/>
          <a:lstStyle/>
          <a:p>
            <a:r>
              <a:rPr lang="ja-JP" altLang="en-US" sz="2800" dirty="0" smtClean="0">
                <a:latin typeface="+mn-ea"/>
                <a:ea typeface="+mn-ea"/>
                <a:cs typeface="メイリオ" panose="020B0604030504040204" pitchFamily="50" charset="-128"/>
              </a:rPr>
              <a:t>シスコ クラウド サービス</a:t>
            </a:r>
            <a:r>
              <a:rPr lang="ja-JP" altLang="en-US" sz="2800" dirty="0">
                <a:latin typeface="+mn-ea"/>
                <a:ea typeface="+mn-ea"/>
                <a:cs typeface="メイリオ" panose="020B0604030504040204" pitchFamily="50" charset="-128"/>
              </a:rPr>
              <a:t>　</a:t>
            </a:r>
            <a:r>
              <a:rPr lang="en-US" altLang="ja-JP" sz="2800" dirty="0">
                <a:latin typeface="+mn-ea"/>
                <a:ea typeface="+mn-ea"/>
                <a:cs typeface="メイリオ" panose="020B0604030504040204" pitchFamily="50" charset="-128"/>
              </a:rPr>
              <a:t>Cisco Spark</a:t>
            </a:r>
            <a:r>
              <a:rPr lang="en-US" altLang="ja-JP" sz="2800" dirty="0" smtClean="0">
                <a:latin typeface="+mn-ea"/>
                <a:ea typeface="+mn-ea"/>
                <a:cs typeface="メイリオ" panose="020B0604030504040204" pitchFamily="50" charset="-128"/>
              </a:rPr>
              <a:t>/ WebEx</a:t>
            </a:r>
            <a:endParaRPr lang="ja-JP" altLang="en-US" sz="2800" dirty="0">
              <a:latin typeface="+mn-ea"/>
              <a:ea typeface="+mn-ea"/>
              <a:cs typeface="メイリオ" panose="020B0604030504040204" pitchFamily="50" charset="-128"/>
            </a:endParaRPr>
          </a:p>
        </p:txBody>
      </p:sp>
      <p:pic>
        <p:nvPicPr>
          <p:cNvPr id="9" name="Picture 8"/>
          <p:cNvPicPr>
            <a:picLocks noChangeAspect="1"/>
          </p:cNvPicPr>
          <p:nvPr/>
        </p:nvPicPr>
        <p:blipFill>
          <a:blip r:embed="rId4"/>
          <a:stretch>
            <a:fillRect/>
          </a:stretch>
        </p:blipFill>
        <p:spPr>
          <a:xfrm>
            <a:off x="528761" y="3631581"/>
            <a:ext cx="659565" cy="661277"/>
          </a:xfrm>
          <a:prstGeom prst="rect">
            <a:avLst/>
          </a:prstGeom>
        </p:spPr>
      </p:pic>
      <p:pic>
        <p:nvPicPr>
          <p:cNvPr id="1026" name="Picture 2" descr="「ノートパソコン」の画像検索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580" y="4171049"/>
            <a:ext cx="743982" cy="63790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27932" y="3001176"/>
            <a:ext cx="2749471" cy="600164"/>
          </a:xfrm>
          <a:prstGeom prst="rect">
            <a:avLst/>
          </a:prstGeom>
          <a:noFill/>
        </p:spPr>
        <p:txBody>
          <a:bodyPr wrap="none" rtlCol="0">
            <a:spAutoFit/>
          </a:bodyPr>
          <a:lstStyle/>
          <a:p>
            <a:pPr defTabSz="457189" fontAlgn="auto">
              <a:spcBef>
                <a:spcPts val="0"/>
              </a:spcBef>
              <a:spcAft>
                <a:spcPts val="0"/>
              </a:spcAft>
              <a:defRPr/>
            </a:pPr>
            <a:r>
              <a:rPr kumimoji="1" lang="ja-JP" altLang="en-US" sz="1100" dirty="0">
                <a:latin typeface="+mn-ea"/>
                <a:ea typeface="+mn-ea"/>
                <a:cs typeface="Meiryo" charset="-128"/>
              </a:rPr>
              <a:t>プロジェクト毎などにスペースを作成し、</a:t>
            </a:r>
            <a:endParaRPr kumimoji="1" lang="en-US" altLang="ja-JP" sz="1100" dirty="0">
              <a:latin typeface="+mn-ea"/>
              <a:ea typeface="+mn-ea"/>
              <a:cs typeface="Meiryo" charset="-128"/>
            </a:endParaRPr>
          </a:p>
          <a:p>
            <a:pPr defTabSz="457189" fontAlgn="auto">
              <a:spcBef>
                <a:spcPts val="0"/>
              </a:spcBef>
              <a:spcAft>
                <a:spcPts val="0"/>
              </a:spcAft>
              <a:defRPr/>
            </a:pPr>
            <a:r>
              <a:rPr kumimoji="1" lang="ja-JP" altLang="en-US" sz="1100" dirty="0">
                <a:latin typeface="+mn-ea"/>
                <a:ea typeface="+mn-ea"/>
                <a:cs typeface="Meiryo" charset="-128"/>
              </a:rPr>
              <a:t>メッセージング（グループ</a:t>
            </a:r>
            <a:r>
              <a:rPr kumimoji="1" lang="en-US" altLang="ja-JP" sz="1100" dirty="0">
                <a:latin typeface="+mn-ea"/>
                <a:ea typeface="+mn-ea"/>
                <a:cs typeface="Meiryo" charset="-128"/>
              </a:rPr>
              <a:t>/1</a:t>
            </a:r>
            <a:r>
              <a:rPr kumimoji="1" lang="ja-JP" altLang="en-US" sz="1100" dirty="0">
                <a:latin typeface="+mn-ea"/>
                <a:ea typeface="+mn-ea"/>
                <a:cs typeface="Meiryo" charset="-128"/>
              </a:rPr>
              <a:t>対</a:t>
            </a:r>
            <a:r>
              <a:rPr kumimoji="1" lang="en-US" altLang="ja-JP" sz="1100" dirty="0">
                <a:latin typeface="+mn-ea"/>
                <a:ea typeface="+mn-ea"/>
                <a:cs typeface="Meiryo" charset="-128"/>
              </a:rPr>
              <a:t>1</a:t>
            </a:r>
            <a:r>
              <a:rPr kumimoji="1" lang="ja-JP" altLang="en-US" sz="1100" dirty="0">
                <a:latin typeface="+mn-ea"/>
                <a:ea typeface="+mn-ea"/>
                <a:cs typeface="Meiryo" charset="-128"/>
              </a:rPr>
              <a:t>）機能を提供</a:t>
            </a:r>
            <a:endParaRPr kumimoji="1" lang="en-US" altLang="ja-JP" sz="1100" dirty="0">
              <a:latin typeface="+mn-ea"/>
              <a:ea typeface="+mn-ea"/>
              <a:cs typeface="Meiryo" charset="-128"/>
            </a:endParaRPr>
          </a:p>
          <a:p>
            <a:pPr defTabSz="457189" fontAlgn="auto">
              <a:spcBef>
                <a:spcPts val="0"/>
              </a:spcBef>
              <a:spcAft>
                <a:spcPts val="0"/>
              </a:spcAft>
              <a:defRPr/>
            </a:pPr>
            <a:r>
              <a:rPr kumimoji="1" lang="ja-JP" altLang="en-US" sz="1100" dirty="0">
                <a:latin typeface="+mn-ea"/>
                <a:ea typeface="+mn-ea"/>
                <a:cs typeface="Meiryo" charset="-128"/>
              </a:rPr>
              <a:t>（</a:t>
            </a:r>
            <a:r>
              <a:rPr kumimoji="1" lang="en-US" altLang="ja-JP" sz="1100" dirty="0" smtClean="0">
                <a:latin typeface="+mn-ea"/>
                <a:ea typeface="+mn-ea"/>
                <a:cs typeface="Meiryo" charset="-128"/>
              </a:rPr>
              <a:t>Windows</a:t>
            </a:r>
            <a:r>
              <a:rPr kumimoji="1" lang="ja-JP" altLang="en-US" sz="1100" dirty="0">
                <a:latin typeface="+mn-ea"/>
                <a:ea typeface="+mn-ea"/>
                <a:cs typeface="Meiryo" charset="-128"/>
              </a:rPr>
              <a:t>、</a:t>
            </a:r>
            <a:r>
              <a:rPr kumimoji="1" lang="en-US" altLang="ja-JP" sz="1100" dirty="0" smtClean="0">
                <a:latin typeface="+mn-ea"/>
                <a:ea typeface="+mn-ea"/>
                <a:cs typeface="Meiryo" charset="-128"/>
              </a:rPr>
              <a:t>Mac</a:t>
            </a:r>
            <a:r>
              <a:rPr kumimoji="1" lang="ja-JP" altLang="en-US" sz="1100" dirty="0" smtClean="0">
                <a:latin typeface="+mn-ea"/>
                <a:ea typeface="+mn-ea"/>
                <a:cs typeface="Meiryo" charset="-128"/>
              </a:rPr>
              <a:t> </a:t>
            </a:r>
            <a:r>
              <a:rPr kumimoji="1" lang="en-US" altLang="ja-JP" sz="1100" dirty="0" smtClean="0">
                <a:latin typeface="+mn-ea"/>
                <a:ea typeface="+mn-ea"/>
                <a:cs typeface="Meiryo" charset="-128"/>
              </a:rPr>
              <a:t>PC</a:t>
            </a:r>
            <a:r>
              <a:rPr kumimoji="1" lang="ja-JP" altLang="en-US" sz="1100" dirty="0" err="1" smtClean="0">
                <a:latin typeface="+mn-ea"/>
                <a:ea typeface="+mn-ea"/>
                <a:cs typeface="Meiryo" charset="-128"/>
              </a:rPr>
              <a:t>、</a:t>
            </a:r>
            <a:r>
              <a:rPr kumimoji="1" lang="en-US" altLang="ja-JP" sz="1100" dirty="0" smtClean="0">
                <a:latin typeface="+mn-ea"/>
                <a:ea typeface="+mn-ea"/>
                <a:cs typeface="Meiryo" charset="-128"/>
              </a:rPr>
              <a:t>Android</a:t>
            </a:r>
            <a:r>
              <a:rPr kumimoji="1" lang="ja-JP" altLang="en-US" sz="1100" dirty="0" err="1" smtClean="0">
                <a:latin typeface="+mn-ea"/>
                <a:ea typeface="+mn-ea"/>
                <a:cs typeface="Meiryo" charset="-128"/>
              </a:rPr>
              <a:t>、</a:t>
            </a:r>
            <a:r>
              <a:rPr kumimoji="1" lang="en-US" altLang="ja-JP" sz="1100" dirty="0" smtClean="0">
                <a:latin typeface="+mn-ea"/>
                <a:ea typeface="+mn-ea"/>
                <a:cs typeface="Meiryo" charset="-128"/>
              </a:rPr>
              <a:t>iPhone </a:t>
            </a:r>
            <a:r>
              <a:rPr kumimoji="1" lang="ja-JP" altLang="en-US" sz="1100" dirty="0">
                <a:latin typeface="+mn-ea"/>
                <a:ea typeface="+mn-ea"/>
                <a:cs typeface="Meiryo" charset="-128"/>
              </a:rPr>
              <a:t>）</a:t>
            </a:r>
          </a:p>
        </p:txBody>
      </p:sp>
      <p:sp>
        <p:nvSpPr>
          <p:cNvPr id="28" name="TextBox 27"/>
          <p:cNvSpPr txBox="1"/>
          <p:nvPr/>
        </p:nvSpPr>
        <p:spPr>
          <a:xfrm>
            <a:off x="3444013" y="3010554"/>
            <a:ext cx="2936336" cy="430887"/>
          </a:xfrm>
          <a:prstGeom prst="rect">
            <a:avLst/>
          </a:prstGeom>
          <a:noFill/>
        </p:spPr>
        <p:txBody>
          <a:bodyPr wrap="square" rtlCol="0">
            <a:spAutoFit/>
          </a:bodyPr>
          <a:lstStyle/>
          <a:p>
            <a:pPr defTabSz="457189" fontAlgn="auto">
              <a:spcBef>
                <a:spcPts val="0"/>
              </a:spcBef>
              <a:spcAft>
                <a:spcPts val="0"/>
              </a:spcAft>
              <a:defRPr/>
            </a:pPr>
            <a:r>
              <a:rPr kumimoji="1" lang="ja-JP" altLang="en-US" sz="1100" dirty="0">
                <a:latin typeface="+mn-ea"/>
                <a:ea typeface="+mn-ea"/>
                <a:cs typeface="Meiryo" charset="-128"/>
              </a:rPr>
              <a:t>端末を</a:t>
            </a:r>
            <a:r>
              <a:rPr kumimoji="1" lang="en-US" altLang="ja-JP" sz="1100" dirty="0">
                <a:latin typeface="+mn-ea"/>
                <a:ea typeface="+mn-ea"/>
                <a:cs typeface="Meiryo" charset="-128"/>
              </a:rPr>
              <a:t> Cisco </a:t>
            </a:r>
            <a:r>
              <a:rPr kumimoji="1" lang="ja-JP" altLang="en-US" sz="1100" dirty="0">
                <a:latin typeface="+mn-ea"/>
                <a:ea typeface="+mn-ea"/>
                <a:cs typeface="Meiryo" charset="-128"/>
              </a:rPr>
              <a:t>の</a:t>
            </a:r>
            <a:r>
              <a:rPr kumimoji="1" lang="ja-JP" altLang="en-US" sz="1100" dirty="0" smtClean="0">
                <a:latin typeface="+mn-ea"/>
                <a:ea typeface="+mn-ea"/>
                <a:cs typeface="Meiryo" charset="-128"/>
              </a:rPr>
              <a:t>クラウド サービス</a:t>
            </a:r>
            <a:r>
              <a:rPr kumimoji="1" lang="ja-JP" altLang="en-US" sz="1100" dirty="0">
                <a:latin typeface="+mn-ea"/>
                <a:ea typeface="+mn-ea"/>
                <a:cs typeface="Meiryo" charset="-128"/>
              </a:rPr>
              <a:t>で</a:t>
            </a:r>
            <a:r>
              <a:rPr kumimoji="1" lang="ja-JP" altLang="en-US" sz="1100" dirty="0" smtClean="0">
                <a:latin typeface="+mn-ea"/>
                <a:ea typeface="+mn-ea"/>
                <a:cs typeface="Meiryo" charset="-128"/>
              </a:rPr>
              <a:t>一元管理</a:t>
            </a:r>
            <a:r>
              <a:rPr kumimoji="1" lang="en-US" altLang="ja-JP" sz="1100" dirty="0" smtClean="0">
                <a:latin typeface="+mn-ea"/>
                <a:ea typeface="+mn-ea"/>
                <a:cs typeface="Meiryo" charset="-128"/>
              </a:rPr>
              <a:t/>
            </a:r>
            <a:br>
              <a:rPr kumimoji="1" lang="en-US" altLang="ja-JP" sz="1100" dirty="0" smtClean="0">
                <a:latin typeface="+mn-ea"/>
                <a:ea typeface="+mn-ea"/>
                <a:cs typeface="Meiryo" charset="-128"/>
              </a:rPr>
            </a:br>
            <a:r>
              <a:rPr kumimoji="1" lang="ja-JP" altLang="en-US" sz="1100" dirty="0" smtClean="0">
                <a:latin typeface="+mn-ea"/>
                <a:ea typeface="+mn-ea"/>
                <a:cs typeface="Meiryo" charset="-128"/>
              </a:rPr>
              <a:t>し</a:t>
            </a:r>
            <a:r>
              <a:rPr kumimoji="1" lang="ja-JP" altLang="en-US" sz="1100" dirty="0">
                <a:latin typeface="+mn-ea"/>
                <a:ea typeface="+mn-ea"/>
                <a:cs typeface="Meiryo" charset="-128"/>
              </a:rPr>
              <a:t>、外部アクセスを提供</a:t>
            </a:r>
          </a:p>
        </p:txBody>
      </p:sp>
      <p:sp>
        <p:nvSpPr>
          <p:cNvPr id="6" name="TextBox 5"/>
          <p:cNvSpPr txBox="1"/>
          <p:nvPr/>
        </p:nvSpPr>
        <p:spPr>
          <a:xfrm>
            <a:off x="3846839" y="2486223"/>
            <a:ext cx="2055371" cy="438582"/>
          </a:xfrm>
          <a:prstGeom prst="rect">
            <a:avLst/>
          </a:prstGeom>
          <a:noFill/>
        </p:spPr>
        <p:txBody>
          <a:bodyPr wrap="none" rtlCol="0">
            <a:spAutoFit/>
          </a:bodyPr>
          <a:lstStyle/>
          <a:p>
            <a:pPr algn="ctr" defTabSz="457189" fontAlgn="auto">
              <a:spcBef>
                <a:spcPts val="0"/>
              </a:spcBef>
              <a:spcAft>
                <a:spcPts val="0"/>
              </a:spcAft>
              <a:defRPr/>
            </a:pPr>
            <a:r>
              <a:rPr kumimoji="1" lang="ja-JP" altLang="en-US" sz="1200" dirty="0" smtClean="0">
                <a:solidFill>
                  <a:srgbClr val="004BAF"/>
                </a:solidFill>
                <a:latin typeface="+mn-ea"/>
                <a:ea typeface="+mn-ea"/>
                <a:cs typeface="Meiryo" charset="-128"/>
              </a:rPr>
              <a:t>ビデオ ゲートウェイ サービス</a:t>
            </a:r>
            <a:r>
              <a:rPr kumimoji="1" lang="en-US" altLang="ja-JP" sz="1200" dirty="0">
                <a:solidFill>
                  <a:srgbClr val="004BAF"/>
                </a:solidFill>
                <a:latin typeface="+mn-ea"/>
                <a:ea typeface="+mn-ea"/>
                <a:cs typeface="Meiryo" charset="-128"/>
              </a:rPr>
              <a:t/>
            </a:r>
            <a:br>
              <a:rPr kumimoji="1" lang="en-US" altLang="ja-JP" sz="1200" dirty="0">
                <a:solidFill>
                  <a:srgbClr val="004BAF"/>
                </a:solidFill>
                <a:latin typeface="+mn-ea"/>
                <a:ea typeface="+mn-ea"/>
                <a:cs typeface="Meiryo" charset="-128"/>
              </a:rPr>
            </a:br>
            <a:endParaRPr kumimoji="1" lang="ja-JP" altLang="en-US" sz="1050" dirty="0">
              <a:solidFill>
                <a:srgbClr val="004BAF"/>
              </a:solidFill>
              <a:latin typeface="+mn-ea"/>
              <a:ea typeface="+mn-ea"/>
              <a:cs typeface="Meiryo" charset="-128"/>
            </a:endParaRPr>
          </a:p>
        </p:txBody>
      </p:sp>
      <p:sp>
        <p:nvSpPr>
          <p:cNvPr id="31" name="TextBox 30"/>
          <p:cNvSpPr txBox="1"/>
          <p:nvPr/>
        </p:nvSpPr>
        <p:spPr>
          <a:xfrm>
            <a:off x="4164154" y="2202573"/>
            <a:ext cx="1888651" cy="348501"/>
          </a:xfrm>
          <a:prstGeom prst="rect">
            <a:avLst/>
          </a:prstGeom>
          <a:noFill/>
        </p:spPr>
        <p:txBody>
          <a:bodyPr wrap="square" rtlCol="0">
            <a:spAutoFit/>
          </a:bodyPr>
          <a:lstStyle/>
          <a:p>
            <a:pPr defTabSz="457189" fontAlgn="auto">
              <a:spcBef>
                <a:spcPts val="0"/>
              </a:spcBef>
              <a:spcAft>
                <a:spcPts val="0"/>
              </a:spcAft>
              <a:defRPr/>
            </a:pPr>
            <a:r>
              <a:rPr kumimoji="1" lang="en-US" altLang="ja-JP" sz="1600" b="1" u="sng" dirty="0">
                <a:solidFill>
                  <a:srgbClr val="004BAF"/>
                </a:solidFill>
                <a:latin typeface="+mn-lt"/>
                <a:ea typeface="+mn-ea"/>
                <a:cs typeface="Meiryo" charset="-128"/>
              </a:rPr>
              <a:t>Spark Room</a:t>
            </a:r>
            <a:endParaRPr kumimoji="1" lang="ja-JP" altLang="en-US" sz="1600" b="1" u="sng" dirty="0">
              <a:solidFill>
                <a:srgbClr val="004BAF"/>
              </a:solidFill>
              <a:latin typeface="+mn-lt"/>
              <a:ea typeface="+mn-ea"/>
              <a:cs typeface="Meiryo" charset="-128"/>
            </a:endParaRPr>
          </a:p>
        </p:txBody>
      </p:sp>
      <p:sp>
        <p:nvSpPr>
          <p:cNvPr id="4" name="TextBox 3"/>
          <p:cNvSpPr txBox="1"/>
          <p:nvPr/>
        </p:nvSpPr>
        <p:spPr>
          <a:xfrm>
            <a:off x="705678" y="2521392"/>
            <a:ext cx="2385392" cy="461665"/>
          </a:xfrm>
          <a:prstGeom prst="rect">
            <a:avLst/>
          </a:prstGeom>
          <a:noFill/>
        </p:spPr>
        <p:txBody>
          <a:bodyPr wrap="square" rtlCol="0">
            <a:spAutoFit/>
          </a:bodyPr>
          <a:lstStyle/>
          <a:p>
            <a:pPr algn="ctr" defTabSz="457189" fontAlgn="auto">
              <a:spcBef>
                <a:spcPts val="0"/>
              </a:spcBef>
              <a:spcAft>
                <a:spcPts val="0"/>
              </a:spcAft>
              <a:defRPr/>
            </a:pPr>
            <a:r>
              <a:rPr kumimoji="1" lang="ja-JP" altLang="en-US" sz="1200" dirty="0" smtClean="0">
                <a:solidFill>
                  <a:srgbClr val="004BAF"/>
                </a:solidFill>
                <a:latin typeface="+mn-ea"/>
                <a:ea typeface="+mn-ea"/>
                <a:cs typeface="Meiryo" charset="-128"/>
              </a:rPr>
              <a:t>ビジネス メッセージ</a:t>
            </a:r>
            <a:r>
              <a:rPr kumimoji="1" lang="en-US" altLang="ja-JP" sz="1200" dirty="0">
                <a:solidFill>
                  <a:srgbClr val="004BAF"/>
                </a:solidFill>
                <a:latin typeface="+mn-ea"/>
                <a:ea typeface="+mn-ea"/>
                <a:cs typeface="Meiryo" charset="-128"/>
              </a:rPr>
              <a:t/>
            </a:r>
            <a:br>
              <a:rPr kumimoji="1" lang="en-US" altLang="ja-JP" sz="1200" dirty="0">
                <a:solidFill>
                  <a:srgbClr val="004BAF"/>
                </a:solidFill>
                <a:latin typeface="+mn-ea"/>
                <a:ea typeface="+mn-ea"/>
                <a:cs typeface="Meiryo" charset="-128"/>
              </a:rPr>
            </a:br>
            <a:r>
              <a:rPr kumimoji="1" lang="ja-JP" altLang="en-US" sz="1200" dirty="0" smtClean="0">
                <a:solidFill>
                  <a:srgbClr val="004BAF"/>
                </a:solidFill>
                <a:latin typeface="+mn-ea"/>
                <a:ea typeface="+mn-ea"/>
                <a:cs typeface="Meiryo" charset="-128"/>
              </a:rPr>
              <a:t>ビデオ コール</a:t>
            </a:r>
            <a:endParaRPr kumimoji="1" lang="en-US" altLang="ja-JP" sz="1200" dirty="0">
              <a:solidFill>
                <a:srgbClr val="004BAF"/>
              </a:solidFill>
              <a:latin typeface="+mn-ea"/>
              <a:ea typeface="+mn-ea"/>
              <a:cs typeface="Meiryo" charset="-128"/>
            </a:endParaRPr>
          </a:p>
        </p:txBody>
      </p:sp>
      <p:sp>
        <p:nvSpPr>
          <p:cNvPr id="32" name="TextBox 31"/>
          <p:cNvSpPr txBox="1"/>
          <p:nvPr/>
        </p:nvSpPr>
        <p:spPr>
          <a:xfrm>
            <a:off x="1078996" y="2212521"/>
            <a:ext cx="2032817" cy="338554"/>
          </a:xfrm>
          <a:prstGeom prst="rect">
            <a:avLst/>
          </a:prstGeom>
          <a:noFill/>
        </p:spPr>
        <p:txBody>
          <a:bodyPr wrap="square" rtlCol="0">
            <a:spAutoFit/>
          </a:bodyPr>
          <a:lstStyle/>
          <a:p>
            <a:pPr defTabSz="457189" fontAlgn="auto">
              <a:spcBef>
                <a:spcPts val="0"/>
              </a:spcBef>
              <a:spcAft>
                <a:spcPts val="0"/>
              </a:spcAft>
              <a:defRPr/>
            </a:pPr>
            <a:r>
              <a:rPr kumimoji="1" lang="en-US" altLang="ja-JP" sz="1600" b="1" u="sng" dirty="0">
                <a:solidFill>
                  <a:srgbClr val="004BAF"/>
                </a:solidFill>
                <a:latin typeface="+mn-lt"/>
                <a:ea typeface="+mn-ea"/>
                <a:cs typeface="Meiryo" charset="-128"/>
              </a:rPr>
              <a:t>Spark Message</a:t>
            </a:r>
            <a:r>
              <a:rPr kumimoji="1" lang="ja-JP" altLang="en-US" sz="1400" b="1" u="sng" dirty="0">
                <a:solidFill>
                  <a:srgbClr val="004BAF"/>
                </a:solidFill>
                <a:latin typeface="+mn-ea"/>
                <a:ea typeface="+mn-ea"/>
                <a:cs typeface="Meiryo" charset="-128"/>
              </a:rPr>
              <a:t>　</a:t>
            </a:r>
          </a:p>
        </p:txBody>
      </p:sp>
      <p:pic>
        <p:nvPicPr>
          <p:cNvPr id="29" name="Picture 28"/>
          <p:cNvPicPr>
            <a:picLocks noChangeAspect="1"/>
          </p:cNvPicPr>
          <p:nvPr/>
        </p:nvPicPr>
        <p:blipFill>
          <a:blip r:embed="rId6"/>
          <a:stretch>
            <a:fillRect/>
          </a:stretch>
        </p:blipFill>
        <p:spPr>
          <a:xfrm>
            <a:off x="1979976" y="3775871"/>
            <a:ext cx="1185000" cy="790355"/>
          </a:xfrm>
          <a:prstGeom prst="rect">
            <a:avLst/>
          </a:prstGeom>
        </p:spPr>
      </p:pic>
      <p:grpSp>
        <p:nvGrpSpPr>
          <p:cNvPr id="22" name="Group 21"/>
          <p:cNvGrpSpPr/>
          <p:nvPr/>
        </p:nvGrpSpPr>
        <p:grpSpPr>
          <a:xfrm>
            <a:off x="968226" y="812221"/>
            <a:ext cx="7170205" cy="3402218"/>
            <a:chOff x="1127103" y="992585"/>
            <a:chExt cx="7170205" cy="3402218"/>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5195" y="992585"/>
              <a:ext cx="1792824" cy="995699"/>
            </a:xfrm>
            <a:prstGeom prst="rect">
              <a:avLst/>
            </a:prstGeom>
          </p:spPr>
        </p:pic>
        <p:sp>
          <p:nvSpPr>
            <p:cNvPr id="13" name="Trapezoid 12"/>
            <p:cNvSpPr/>
            <p:nvPr/>
          </p:nvSpPr>
          <p:spPr>
            <a:xfrm>
              <a:off x="1127103" y="1976805"/>
              <a:ext cx="7170205" cy="335018"/>
            </a:xfrm>
            <a:prstGeom prst="trapezoid">
              <a:avLst>
                <a:gd name="adj" fmla="val 861481"/>
              </a:avLst>
            </a:prstGeom>
            <a:gradFill flip="none" rotWithShape="1">
              <a:gsLst>
                <a:gs pos="0">
                  <a:srgbClr val="36A4D7">
                    <a:tint val="66000"/>
                    <a:satMod val="160000"/>
                  </a:srgbClr>
                </a:gs>
                <a:gs pos="50000">
                  <a:srgbClr val="36A4D7">
                    <a:tint val="44500"/>
                    <a:satMod val="160000"/>
                  </a:srgbClr>
                </a:gs>
                <a:gs pos="100000">
                  <a:srgbClr val="36A4D7">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auto">
                <a:spcBef>
                  <a:spcPts val="0"/>
                </a:spcBef>
                <a:spcAft>
                  <a:spcPts val="0"/>
                </a:spcAft>
                <a:defRPr/>
              </a:pPr>
              <a:endParaRPr kumimoji="1" lang="ja-JP" altLang="en-US" dirty="0">
                <a:solidFill>
                  <a:srgbClr val="FFFFFF"/>
                </a:solidFill>
                <a:latin typeface="+mn-ea"/>
              </a:endParaRPr>
            </a:p>
          </p:txBody>
        </p:sp>
        <p:pic>
          <p:nvPicPr>
            <p:cNvPr id="1028" name="Picture 4" descr="「cisco spark」の画像検索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0964" y="3893739"/>
              <a:ext cx="564055" cy="501064"/>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4" descr="「cisco spark」の画像検索結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5468" y="3938539"/>
            <a:ext cx="438568" cy="4385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hiono\Pictures\製品画像\AQ7025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15102" y="3713375"/>
            <a:ext cx="1448704" cy="1158963"/>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289488" y="2054591"/>
            <a:ext cx="8755901" cy="2929786"/>
          </a:xfrm>
          <a:prstGeom prst="round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1" lang="ja-JP" altLang="en-US" dirty="0">
              <a:solidFill>
                <a:prstClr val="white"/>
              </a:solidFill>
              <a:latin typeface="+mn-ea"/>
              <a:cs typeface="Meiryo" charset="-128"/>
            </a:endParaRPr>
          </a:p>
        </p:txBody>
      </p:sp>
      <p:pic>
        <p:nvPicPr>
          <p:cNvPr id="40" name="A4FB81A5-D02D-41FF-9EA2-6E1E38B2204D" descr="964A2FBA-2D2B-446F-82B4-5272E001FCC6@cisco"/>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013549" y="3805930"/>
            <a:ext cx="368191" cy="36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p:cNvSpPr txBox="1"/>
          <p:nvPr/>
        </p:nvSpPr>
        <p:spPr>
          <a:xfrm>
            <a:off x="7134625" y="2174012"/>
            <a:ext cx="1263939" cy="338554"/>
          </a:xfrm>
          <a:prstGeom prst="rect">
            <a:avLst/>
          </a:prstGeom>
          <a:noFill/>
        </p:spPr>
        <p:txBody>
          <a:bodyPr wrap="square" rtlCol="0">
            <a:spAutoFit/>
          </a:bodyPr>
          <a:lstStyle/>
          <a:p>
            <a:pPr defTabSz="457189" fontAlgn="auto">
              <a:spcBef>
                <a:spcPts val="0"/>
              </a:spcBef>
              <a:spcAft>
                <a:spcPts val="0"/>
              </a:spcAft>
              <a:defRPr/>
            </a:pPr>
            <a:r>
              <a:rPr kumimoji="1" lang="en-US" altLang="ja-JP" sz="1600" b="1" u="sng" dirty="0">
                <a:solidFill>
                  <a:srgbClr val="004BAF"/>
                </a:solidFill>
                <a:latin typeface="+mn-lt"/>
                <a:ea typeface="+mn-ea"/>
                <a:cs typeface="Meiryo" charset="-128"/>
              </a:rPr>
              <a:t>WebEx</a:t>
            </a:r>
            <a:endParaRPr kumimoji="1" lang="ja-JP" altLang="en-US" sz="1600" b="1" u="sng" dirty="0">
              <a:solidFill>
                <a:srgbClr val="004BAF"/>
              </a:solidFill>
              <a:latin typeface="+mn-lt"/>
              <a:ea typeface="+mn-ea"/>
              <a:cs typeface="Meiryo" charset="-128"/>
            </a:endParaRPr>
          </a:p>
        </p:txBody>
      </p:sp>
      <p:sp>
        <p:nvSpPr>
          <p:cNvPr id="45" name="TextBox 44"/>
          <p:cNvSpPr txBox="1"/>
          <p:nvPr/>
        </p:nvSpPr>
        <p:spPr>
          <a:xfrm>
            <a:off x="6380350" y="2467739"/>
            <a:ext cx="2554608" cy="461665"/>
          </a:xfrm>
          <a:prstGeom prst="rect">
            <a:avLst/>
          </a:prstGeom>
          <a:noFill/>
        </p:spPr>
        <p:txBody>
          <a:bodyPr wrap="square" rtlCol="0">
            <a:spAutoFit/>
          </a:bodyPr>
          <a:lstStyle/>
          <a:p>
            <a:pPr algn="ctr" defTabSz="457189" fontAlgn="auto">
              <a:spcBef>
                <a:spcPts val="0"/>
              </a:spcBef>
              <a:spcAft>
                <a:spcPts val="0"/>
              </a:spcAft>
              <a:defRPr/>
            </a:pPr>
            <a:r>
              <a:rPr kumimoji="1" lang="ja-JP" altLang="en-US" sz="1200" dirty="0">
                <a:solidFill>
                  <a:srgbClr val="004BAF"/>
                </a:solidFill>
                <a:latin typeface="+mn-ea"/>
                <a:ea typeface="+mn-ea"/>
                <a:cs typeface="Meiryo" charset="-128"/>
              </a:rPr>
              <a:t>クラウド会議</a:t>
            </a:r>
            <a:endParaRPr kumimoji="1" lang="en-US" altLang="ja-JP" sz="1200" dirty="0">
              <a:solidFill>
                <a:srgbClr val="004BAF"/>
              </a:solidFill>
              <a:latin typeface="+mn-ea"/>
              <a:ea typeface="+mn-ea"/>
              <a:cs typeface="Meiryo" charset="-128"/>
            </a:endParaRPr>
          </a:p>
          <a:p>
            <a:pPr algn="ctr" defTabSz="457189" fontAlgn="auto">
              <a:spcBef>
                <a:spcPts val="0"/>
              </a:spcBef>
              <a:spcAft>
                <a:spcPts val="0"/>
              </a:spcAft>
              <a:defRPr/>
            </a:pPr>
            <a:r>
              <a:rPr kumimoji="1" lang="ja-JP" altLang="en-US" sz="1200" dirty="0">
                <a:solidFill>
                  <a:srgbClr val="004BAF"/>
                </a:solidFill>
                <a:latin typeface="+mn-ea"/>
                <a:ea typeface="+mn-ea"/>
                <a:cs typeface="Meiryo" charset="-128"/>
              </a:rPr>
              <a:t>ビデオ端末多地点</a:t>
            </a:r>
            <a:r>
              <a:rPr kumimoji="1" lang="ja-JP" altLang="en-US" sz="1200" dirty="0" smtClean="0">
                <a:solidFill>
                  <a:srgbClr val="004BAF"/>
                </a:solidFill>
                <a:latin typeface="+mn-ea"/>
                <a:ea typeface="+mn-ea"/>
                <a:cs typeface="Meiryo" charset="-128"/>
              </a:rPr>
              <a:t>接続サービス</a:t>
            </a:r>
            <a:endParaRPr kumimoji="1" lang="ja-JP" altLang="en-US" sz="1050" dirty="0">
              <a:solidFill>
                <a:srgbClr val="004BAF"/>
              </a:solidFill>
              <a:latin typeface="+mn-ea"/>
              <a:ea typeface="+mn-ea"/>
              <a:cs typeface="Meiryo" charset="-128"/>
            </a:endParaRPr>
          </a:p>
        </p:txBody>
      </p:sp>
      <p:sp>
        <p:nvSpPr>
          <p:cNvPr id="46" name="TextBox 45"/>
          <p:cNvSpPr txBox="1"/>
          <p:nvPr/>
        </p:nvSpPr>
        <p:spPr>
          <a:xfrm>
            <a:off x="6392700" y="3010554"/>
            <a:ext cx="2733949" cy="430887"/>
          </a:xfrm>
          <a:prstGeom prst="rect">
            <a:avLst/>
          </a:prstGeom>
          <a:noFill/>
        </p:spPr>
        <p:txBody>
          <a:bodyPr wrap="square" rtlCol="0">
            <a:spAutoFit/>
          </a:bodyPr>
          <a:lstStyle/>
          <a:p>
            <a:pPr defTabSz="457189" fontAlgn="auto">
              <a:spcBef>
                <a:spcPts val="0"/>
              </a:spcBef>
              <a:spcAft>
                <a:spcPts val="0"/>
              </a:spcAft>
              <a:defRPr/>
            </a:pPr>
            <a:r>
              <a:rPr kumimoji="1" lang="ja-JP" altLang="en-US" sz="1100" dirty="0">
                <a:latin typeface="+mn-ea"/>
                <a:ea typeface="+mn-ea"/>
                <a:cs typeface="Meiryo" charset="-128"/>
              </a:rPr>
              <a:t>ビデオ端末とパソコン</a:t>
            </a:r>
            <a:r>
              <a:rPr kumimoji="1" lang="en-US" altLang="ja-JP" sz="1100" dirty="0" smtClean="0">
                <a:latin typeface="+mn-ea"/>
                <a:ea typeface="+mn-ea"/>
                <a:cs typeface="Meiryo" charset="-128"/>
              </a:rPr>
              <a:t>/ </a:t>
            </a:r>
            <a:r>
              <a:rPr kumimoji="1" lang="ja-JP" altLang="en-US" sz="1100" dirty="0" smtClean="0">
                <a:latin typeface="+mn-ea"/>
                <a:ea typeface="+mn-ea"/>
                <a:cs typeface="Meiryo" charset="-128"/>
              </a:rPr>
              <a:t>タブレットなど</a:t>
            </a:r>
            <a:r>
              <a:rPr kumimoji="1" lang="en-US" altLang="ja-JP" sz="1100" dirty="0" smtClean="0">
                <a:latin typeface="+mn-ea"/>
                <a:ea typeface="+mn-ea"/>
                <a:cs typeface="Meiryo" charset="-128"/>
              </a:rPr>
              <a:t/>
            </a:r>
            <a:br>
              <a:rPr kumimoji="1" lang="en-US" altLang="ja-JP" sz="1100" dirty="0" smtClean="0">
                <a:latin typeface="+mn-ea"/>
                <a:ea typeface="+mn-ea"/>
                <a:cs typeface="Meiryo" charset="-128"/>
              </a:rPr>
            </a:br>
            <a:r>
              <a:rPr kumimoji="1" lang="ja-JP" altLang="en-US" sz="1100" dirty="0" smtClean="0">
                <a:latin typeface="+mn-ea"/>
                <a:ea typeface="+mn-ea"/>
                <a:cs typeface="Meiryo" charset="-128"/>
              </a:rPr>
              <a:t>デバイス</a:t>
            </a:r>
            <a:r>
              <a:rPr kumimoji="1" lang="ja-JP" altLang="en-US" sz="1100" dirty="0">
                <a:latin typeface="+mn-ea"/>
                <a:ea typeface="+mn-ea"/>
                <a:cs typeface="Meiryo" charset="-128"/>
              </a:rPr>
              <a:t>問わず、多地点会議機能を提供</a:t>
            </a:r>
            <a:endParaRPr kumimoji="1" lang="en-US" altLang="ja-JP" sz="1100" dirty="0">
              <a:latin typeface="+mn-ea"/>
              <a:ea typeface="+mn-ea"/>
              <a:cs typeface="Meiryo" charset="-128"/>
            </a:endParaRPr>
          </a:p>
        </p:txBody>
      </p:sp>
      <p:grpSp>
        <p:nvGrpSpPr>
          <p:cNvPr id="47" name="Group 46"/>
          <p:cNvGrpSpPr/>
          <p:nvPr/>
        </p:nvGrpSpPr>
        <p:grpSpPr>
          <a:xfrm>
            <a:off x="8002566" y="3846239"/>
            <a:ext cx="932392" cy="737885"/>
            <a:chOff x="5464540" y="3295553"/>
            <a:chExt cx="1765386" cy="1707330"/>
          </a:xfrm>
        </p:grpSpPr>
        <p:pic>
          <p:nvPicPr>
            <p:cNvPr id="48" name="Picture 6"/>
            <p:cNvPicPr>
              <a:picLocks noChangeAspect="1" noChangeArrowheads="1"/>
            </p:cNvPicPr>
            <p:nvPr/>
          </p:nvPicPr>
          <p:blipFill rotWithShape="1">
            <a:blip r:embed="rId12"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5464540" y="3295553"/>
              <a:ext cx="1765386" cy="1707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686403" y="3415315"/>
              <a:ext cx="1190878" cy="814217"/>
            </a:xfrm>
            <a:prstGeom prst="rect">
              <a:avLst/>
            </a:prstGeom>
          </p:spPr>
        </p:pic>
      </p:grpSp>
      <p:pic>
        <p:nvPicPr>
          <p:cNvPr id="50" name="Picture 49"/>
          <p:cNvPicPr>
            <a:picLocks noChangeAspect="1"/>
          </p:cNvPicPr>
          <p:nvPr/>
        </p:nvPicPr>
        <p:blipFill>
          <a:blip r:embed="rId14" cstate="screen">
            <a:extLst>
              <a:ext uri="{BEBA8EAE-BF5A-486C-A8C5-ECC9F3942E4B}">
                <a14:imgProps xmlns:a14="http://schemas.microsoft.com/office/drawing/2010/main">
                  <a14:imgLayer r:embed="rId15">
                    <a14:imgEffect>
                      <a14:backgroundRemoval t="1105" b="100000" l="344" r="100000">
                        <a14:foregroundMark x1="48797" y1="2486" x2="48797" y2="2486"/>
                        <a14:foregroundMark x1="47079" y1="7735" x2="47079" y2="7735"/>
                        <a14:foregroundMark x1="45017" y1="8011" x2="45017" y2="8011"/>
                        <a14:foregroundMark x1="98282" y1="16575" x2="98282" y2="16575"/>
                      </a14:backgroundRemoval>
                    </a14:imgEffect>
                  </a14:imgLayer>
                </a14:imgProps>
              </a:ext>
              <a:ext uri="{28A0092B-C50C-407E-A947-70E740481C1C}">
                <a14:useLocalDpi xmlns:a14="http://schemas.microsoft.com/office/drawing/2010/main"/>
              </a:ext>
            </a:extLst>
          </a:blip>
          <a:stretch>
            <a:fillRect/>
          </a:stretch>
        </p:blipFill>
        <p:spPr>
          <a:xfrm>
            <a:off x="6785354" y="3768454"/>
            <a:ext cx="811329" cy="1009202"/>
          </a:xfrm>
          <a:prstGeom prst="rect">
            <a:avLst/>
          </a:prstGeom>
        </p:spPr>
      </p:pic>
      <p:sp>
        <p:nvSpPr>
          <p:cNvPr id="2" name="正方形/長方形 1"/>
          <p:cNvSpPr/>
          <p:nvPr/>
        </p:nvSpPr>
        <p:spPr>
          <a:xfrm>
            <a:off x="440284" y="1964590"/>
            <a:ext cx="2991377" cy="30197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1" lang="ja-JP" altLang="en-US" sz="1350">
              <a:solidFill>
                <a:prstClr val="white"/>
              </a:solidFill>
              <a:latin typeface="+mn-ea"/>
            </a:endParaRPr>
          </a:p>
        </p:txBody>
      </p:sp>
      <p:sp>
        <p:nvSpPr>
          <p:cNvPr id="34" name="正方形/長方形 33"/>
          <p:cNvSpPr/>
          <p:nvPr/>
        </p:nvSpPr>
        <p:spPr>
          <a:xfrm>
            <a:off x="6293014" y="1964590"/>
            <a:ext cx="2770181" cy="297851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kumimoji="1" lang="ja-JP" altLang="en-US" sz="1350">
              <a:solidFill>
                <a:prstClr val="white"/>
              </a:solidFill>
              <a:latin typeface="+mn-ea"/>
            </a:endParaRPr>
          </a:p>
        </p:txBody>
      </p:sp>
      <p:sp>
        <p:nvSpPr>
          <p:cNvPr id="37" name="Rounded Rectangle 41"/>
          <p:cNvSpPr/>
          <p:nvPr/>
        </p:nvSpPr>
        <p:spPr>
          <a:xfrm>
            <a:off x="413290" y="1538494"/>
            <a:ext cx="1210581" cy="387489"/>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685800" fontAlgn="auto">
              <a:spcBef>
                <a:spcPts val="0"/>
              </a:spcBef>
              <a:spcAft>
                <a:spcPts val="0"/>
              </a:spcAft>
              <a:defRPr/>
            </a:pPr>
            <a:r>
              <a:rPr kumimoji="1" lang="ja-JP" altLang="en-US" sz="1350" dirty="0" smtClean="0">
                <a:solidFill>
                  <a:prstClr val="white"/>
                </a:solidFill>
                <a:latin typeface="+mn-ea"/>
                <a:cs typeface="Hiragino Sans W3" charset="-128"/>
              </a:rPr>
              <a:t>教員、職員</a:t>
            </a:r>
            <a:endParaRPr kumimoji="1" lang="en-US" sz="1350" dirty="0">
              <a:solidFill>
                <a:prstClr val="white"/>
              </a:solidFill>
              <a:latin typeface="+mn-ea"/>
              <a:cs typeface="Hiragino Sans W3" charset="-128"/>
            </a:endParaRPr>
          </a:p>
        </p:txBody>
      </p:sp>
      <p:sp>
        <p:nvSpPr>
          <p:cNvPr id="38" name="Rounded Rectangle 6"/>
          <p:cNvSpPr/>
          <p:nvPr/>
        </p:nvSpPr>
        <p:spPr>
          <a:xfrm>
            <a:off x="1641966" y="1538494"/>
            <a:ext cx="1168033" cy="383478"/>
          </a:xfrm>
          <a:prstGeom prst="round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defTabSz="685800" fontAlgn="auto">
              <a:spcBef>
                <a:spcPts val="0"/>
              </a:spcBef>
              <a:spcAft>
                <a:spcPts val="0"/>
              </a:spcAft>
              <a:defRPr/>
            </a:pPr>
            <a:r>
              <a:rPr kumimoji="1" lang="ja-JP" altLang="en-US" sz="1350" dirty="0">
                <a:solidFill>
                  <a:prstClr val="white"/>
                </a:solidFill>
                <a:latin typeface="+mn-ea"/>
                <a:cs typeface="Hiragino Sans W3" charset="-128"/>
              </a:rPr>
              <a:t>学生</a:t>
            </a:r>
            <a:endParaRPr kumimoji="1" lang="en-US" sz="1350" dirty="0">
              <a:solidFill>
                <a:prstClr val="white"/>
              </a:solidFill>
              <a:latin typeface="+mn-ea"/>
              <a:cs typeface="Hiragino Sans W3" charset="-128"/>
            </a:endParaRPr>
          </a:p>
        </p:txBody>
      </p:sp>
      <p:pic>
        <p:nvPicPr>
          <p:cNvPr id="8" name="図 7"/>
          <p:cNvPicPr>
            <a:picLocks noChangeAspect="1"/>
          </p:cNvPicPr>
          <p:nvPr/>
        </p:nvPicPr>
        <p:blipFill>
          <a:blip r:embed="rId16"/>
          <a:stretch>
            <a:fillRect/>
          </a:stretch>
        </p:blipFill>
        <p:spPr>
          <a:xfrm>
            <a:off x="6211753" y="1494234"/>
            <a:ext cx="1303133" cy="489247"/>
          </a:xfrm>
          <a:prstGeom prst="rect">
            <a:avLst/>
          </a:prstGeom>
        </p:spPr>
      </p:pic>
      <p:pic>
        <p:nvPicPr>
          <p:cNvPr id="51" name="A4FB81A5-D02D-41FF-9EA2-6E1E38B2204D" descr="964A2FBA-2D2B-446F-82B4-5272E001FCC6@cisco"/>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634286" y="3703433"/>
            <a:ext cx="409363" cy="40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A4FB81A5-D02D-41FF-9EA2-6E1E38B2204D" descr="964A2FBA-2D2B-446F-82B4-5272E001FCC6@cisco"/>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424192" y="3710525"/>
            <a:ext cx="409363" cy="40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isco spark」の画像検索結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8680" y="3532829"/>
            <a:ext cx="438568" cy="48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7924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2" presetClass="entr" presetSubtype="8" fill="hold" nodeType="withEffect">
                                  <p:stCondLst>
                                    <p:cond delay="25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p:tgtEl>
                                          <p:spTgt spid="40"/>
                                        </p:tgtEl>
                                        <p:attrNameLst>
                                          <p:attrName>ppt_x</p:attrName>
                                        </p:attrNameLst>
                                      </p:cBhvr>
                                      <p:tavLst>
                                        <p:tav tm="0">
                                          <p:val>
                                            <p:strVal val="#ppt_x-#ppt_w*1.125000"/>
                                          </p:val>
                                        </p:tav>
                                        <p:tav tm="100000">
                                          <p:val>
                                            <p:strVal val="#ppt_x"/>
                                          </p:val>
                                        </p:tav>
                                      </p:tavLst>
                                    </p:anim>
                                    <p:animEffect transition="in" filter="wipe(right)">
                                      <p:cBhvr>
                                        <p:cTn id="15" dur="500"/>
                                        <p:tgtEl>
                                          <p:spTgt spid="40"/>
                                        </p:tgtEl>
                                      </p:cBhvr>
                                    </p:animEffect>
                                  </p:childTnLst>
                                </p:cTn>
                              </p:par>
                              <p:par>
                                <p:cTn id="16" presetID="10" presetClass="entr" presetSubtype="0" fill="hold"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2" presetClass="entr" presetSubtype="8" fill="hold" nodeType="withEffect">
                                  <p:stCondLst>
                                    <p:cond delay="25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p:tgtEl>
                                          <p:spTgt spid="44"/>
                                        </p:tgtEl>
                                        <p:attrNameLst>
                                          <p:attrName>ppt_x</p:attrName>
                                        </p:attrNameLst>
                                      </p:cBhvr>
                                      <p:tavLst>
                                        <p:tav tm="0">
                                          <p:val>
                                            <p:strVal val="#ppt_x-#ppt_w*1.125000"/>
                                          </p:val>
                                        </p:tav>
                                        <p:tav tm="100000">
                                          <p:val>
                                            <p:strVal val="#ppt_x"/>
                                          </p:val>
                                        </p:tav>
                                      </p:tavLst>
                                    </p:anim>
                                    <p:animEffect transition="in" filter="wipe(right)">
                                      <p:cBhvr>
                                        <p:cTn id="22" dur="500"/>
                                        <p:tgtEl>
                                          <p:spTgt spid="44"/>
                                        </p:tgtEl>
                                      </p:cBhvr>
                                    </p:animEffect>
                                  </p:childTnLst>
                                </p:cTn>
                              </p:par>
                              <p:par>
                                <p:cTn id="23" presetID="10" presetClass="entr" presetSubtype="0" fill="hold" nodeType="withEffect">
                                  <p:stCondLst>
                                    <p:cond delay="25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2" presetClass="entr" presetSubtype="8" fill="hold" nodeType="withEffect">
                                  <p:stCondLst>
                                    <p:cond delay="25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p:tgtEl>
                                          <p:spTgt spid="51"/>
                                        </p:tgtEl>
                                        <p:attrNameLst>
                                          <p:attrName>ppt_x</p:attrName>
                                        </p:attrNameLst>
                                      </p:cBhvr>
                                      <p:tavLst>
                                        <p:tav tm="0">
                                          <p:val>
                                            <p:strVal val="#ppt_x-#ppt_w*1.125000"/>
                                          </p:val>
                                        </p:tav>
                                        <p:tav tm="100000">
                                          <p:val>
                                            <p:strVal val="#ppt_x"/>
                                          </p:val>
                                        </p:tav>
                                      </p:tavLst>
                                    </p:anim>
                                    <p:animEffect transition="in" filter="wipe(right)">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429388" y="144634"/>
            <a:ext cx="1523010" cy="562598"/>
          </a:xfrm>
          <a:prstGeom prst="roundRect">
            <a:avLst/>
          </a:prstGeom>
          <a:solidFill>
            <a:schemeClr val="accent6"/>
          </a:soli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smtClean="0">
                <a:solidFill>
                  <a:schemeClr val="bg1"/>
                </a:solidFill>
                <a:latin typeface="+mn-ea"/>
                <a:cs typeface="Hiragino Sans W3" charset="-128"/>
              </a:rPr>
              <a:t>学生</a:t>
            </a:r>
            <a:endParaRPr lang="en-US" dirty="0">
              <a:solidFill>
                <a:schemeClr val="bg1"/>
              </a:solidFill>
              <a:latin typeface="+mn-ea"/>
              <a:cs typeface="Hiragino Sans W3" charset="-128"/>
            </a:endParaRPr>
          </a:p>
        </p:txBody>
      </p:sp>
      <p:sp>
        <p:nvSpPr>
          <p:cNvPr id="10" name="タイトル 1"/>
          <p:cNvSpPr txBox="1">
            <a:spLocks/>
          </p:cNvSpPr>
          <p:nvPr/>
        </p:nvSpPr>
        <p:spPr bwMode="auto">
          <a:xfrm>
            <a:off x="521429" y="109477"/>
            <a:ext cx="8228134" cy="161265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7" tIns="34283" rIns="68567" bIns="34283" numCol="1" anchor="ctr" anchorCtr="0" compatLnSpc="1">
            <a:prstTxWarp prst="textNoShape">
              <a:avLst/>
            </a:prstTxWarp>
          </a:bodyPr>
          <a:lstStyle>
            <a:lvl1pPr algn="l" defTabSz="912239" rtl="0" eaLnBrk="1" fontAlgn="base" hangingPunct="1">
              <a:lnSpc>
                <a:spcPct val="80000"/>
              </a:lnSpc>
              <a:spcBef>
                <a:spcPct val="0"/>
              </a:spcBef>
              <a:spcAft>
                <a:spcPct val="0"/>
              </a:spcAft>
              <a:defRPr lang="en-US" sz="4800" b="0" i="0" kern="1200">
                <a:solidFill>
                  <a:schemeClr val="tx1">
                    <a:lumMod val="50000"/>
                  </a:schemeClr>
                </a:solidFill>
                <a:latin typeface="Hiragino Sans W3" charset="-128"/>
                <a:ea typeface="Hiragino Sans W3" charset="-128"/>
                <a:cs typeface="Hiragino Sans W3" charset="-128"/>
              </a:defRPr>
            </a:lvl1pPr>
            <a:lvl2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7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4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09"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78"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altLang="ja-JP" sz="3200" dirty="0">
                <a:solidFill>
                  <a:schemeClr val="accent1"/>
                </a:solidFill>
                <a:latin typeface="+mn-lt"/>
                <a:ea typeface="+mn-ea"/>
              </a:rPr>
              <a:t>Cisco Spark</a:t>
            </a:r>
            <a:endParaRPr lang="ja-JP" altLang="en-US" sz="3200" dirty="0">
              <a:solidFill>
                <a:schemeClr val="accent1"/>
              </a:solidFill>
              <a:latin typeface="+mn-lt"/>
              <a:ea typeface="+mn-ea"/>
            </a:endParaRPr>
          </a:p>
        </p:txBody>
      </p:sp>
      <p:pic>
        <p:nvPicPr>
          <p:cNvPr id="11" name="Picture 2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55531" y="2464306"/>
            <a:ext cx="1481739" cy="833394"/>
          </a:xfrm>
          <a:prstGeom prst="roundRect">
            <a:avLst>
              <a:gd name="adj" fmla="val 8594"/>
            </a:avLst>
          </a:prstGeom>
          <a:solidFill>
            <a:srgbClr val="FFFFFF">
              <a:shade val="85000"/>
            </a:srgbClr>
          </a:solidFill>
          <a:ln>
            <a:solidFill>
              <a:schemeClr val="bg1">
                <a:lumMod val="85000"/>
              </a:schemeClr>
            </a:solidFill>
          </a:ln>
          <a:effectLst/>
        </p:spPr>
      </p:pic>
      <p:pic>
        <p:nvPicPr>
          <p:cNvPr id="12" name="Picture 3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64624" y="2465450"/>
            <a:ext cx="1591411" cy="842116"/>
          </a:xfrm>
          <a:prstGeom prst="roundRect">
            <a:avLst>
              <a:gd name="adj" fmla="val 8594"/>
            </a:avLst>
          </a:prstGeom>
          <a:solidFill>
            <a:srgbClr val="FFFFFF">
              <a:shade val="85000"/>
            </a:srgbClr>
          </a:solidFill>
          <a:ln>
            <a:solidFill>
              <a:schemeClr val="bg1">
                <a:lumMod val="85000"/>
              </a:schemeClr>
            </a:solidFill>
          </a:ln>
          <a:effec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82577" y="2459001"/>
            <a:ext cx="1520368" cy="848564"/>
          </a:xfrm>
          <a:prstGeom prst="roundRect">
            <a:avLst>
              <a:gd name="adj" fmla="val 8594"/>
            </a:avLst>
          </a:prstGeom>
          <a:solidFill>
            <a:srgbClr val="FFFFFF">
              <a:shade val="85000"/>
            </a:srgbClr>
          </a:solidFill>
          <a:ln>
            <a:solidFill>
              <a:schemeClr val="bg1">
                <a:lumMod val="85000"/>
              </a:schemeClr>
            </a:solidFill>
          </a:ln>
          <a:effectLst/>
          <a:extLst/>
        </p:spPr>
      </p:pic>
      <p:pic>
        <p:nvPicPr>
          <p:cNvPr id="14" name="Picture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8951" y="2465446"/>
            <a:ext cx="1521945" cy="833394"/>
          </a:xfrm>
          <a:prstGeom prst="roundRect">
            <a:avLst>
              <a:gd name="adj" fmla="val 8594"/>
            </a:avLst>
          </a:prstGeom>
          <a:solidFill>
            <a:srgbClr val="FFFFFF">
              <a:shade val="85000"/>
            </a:srgbClr>
          </a:solidFill>
          <a:ln>
            <a:solidFill>
              <a:schemeClr val="bg1">
                <a:lumMod val="85000"/>
              </a:schemeClr>
            </a:solidFill>
          </a:ln>
          <a:effec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1429" y="2449136"/>
            <a:ext cx="1572421" cy="848565"/>
          </a:xfrm>
          <a:prstGeom prst="roundRect">
            <a:avLst>
              <a:gd name="adj" fmla="val 8594"/>
            </a:avLst>
          </a:prstGeom>
          <a:solidFill>
            <a:srgbClr val="FFFFFF">
              <a:shade val="85000"/>
            </a:srgbClr>
          </a:solidFill>
          <a:ln w="9525">
            <a:solidFill>
              <a:schemeClr val="bg1">
                <a:lumMod val="85000"/>
              </a:schemeClr>
            </a:solidFill>
            <a:miter lim="800000"/>
            <a:headEnd/>
            <a:tailEnd/>
          </a:ln>
          <a:effectLst/>
          <a:extLst/>
        </p:spPr>
      </p:pic>
      <p:sp>
        <p:nvSpPr>
          <p:cNvPr id="17" name="TextBox 16"/>
          <p:cNvSpPr txBox="1"/>
          <p:nvPr/>
        </p:nvSpPr>
        <p:spPr>
          <a:xfrm>
            <a:off x="2575854" y="3568361"/>
            <a:ext cx="1232269"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mn-ea"/>
                <a:ea typeface="+mn-ea"/>
                <a:cs typeface="Hiragino Sans W3" charset="-128"/>
              </a:rPr>
              <a:t>聞く</a:t>
            </a:r>
            <a:endParaRPr lang="en-US" sz="2400" dirty="0">
              <a:solidFill>
                <a:srgbClr val="00B0F0"/>
              </a:solidFill>
              <a:latin typeface="+mn-ea"/>
              <a:ea typeface="+mn-ea"/>
              <a:cs typeface="Hiragino Sans W3" charset="-128"/>
            </a:endParaRPr>
          </a:p>
        </p:txBody>
      </p:sp>
      <p:sp>
        <p:nvSpPr>
          <p:cNvPr id="21" name="TextBox 17"/>
          <p:cNvSpPr txBox="1"/>
          <p:nvPr/>
        </p:nvSpPr>
        <p:spPr>
          <a:xfrm>
            <a:off x="4383113" y="3573425"/>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mn-ea"/>
                <a:ea typeface="+mn-ea"/>
                <a:cs typeface="Hiragino Sans W3" charset="-128"/>
              </a:rPr>
              <a:t>話す</a:t>
            </a:r>
            <a:endParaRPr lang="en-US" sz="2400" dirty="0">
              <a:solidFill>
                <a:srgbClr val="00B0F0"/>
              </a:solidFill>
              <a:latin typeface="+mn-ea"/>
              <a:ea typeface="+mn-ea"/>
              <a:cs typeface="Hiragino Sans W3" charset="-128"/>
            </a:endParaRPr>
          </a:p>
        </p:txBody>
      </p:sp>
      <p:sp>
        <p:nvSpPr>
          <p:cNvPr id="22" name="TextBox 18"/>
          <p:cNvSpPr txBox="1"/>
          <p:nvPr/>
        </p:nvSpPr>
        <p:spPr>
          <a:xfrm>
            <a:off x="6034213" y="3568361"/>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mn-ea"/>
                <a:ea typeface="+mn-ea"/>
                <a:cs typeface="Hiragino Sans W3" charset="-128"/>
              </a:rPr>
              <a:t>共有</a:t>
            </a:r>
            <a:endParaRPr lang="en-US" sz="2400" dirty="0">
              <a:solidFill>
                <a:srgbClr val="00B0F0"/>
              </a:solidFill>
              <a:latin typeface="+mn-ea"/>
              <a:ea typeface="+mn-ea"/>
              <a:cs typeface="Hiragino Sans W3" charset="-128"/>
            </a:endParaRPr>
          </a:p>
        </p:txBody>
      </p:sp>
      <p:sp>
        <p:nvSpPr>
          <p:cNvPr id="23" name="TextBox 19"/>
          <p:cNvSpPr txBox="1"/>
          <p:nvPr/>
        </p:nvSpPr>
        <p:spPr>
          <a:xfrm>
            <a:off x="7812969" y="3568361"/>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FF0066"/>
                </a:solidFill>
                <a:latin typeface="+mn-ea"/>
                <a:ea typeface="+mn-ea"/>
                <a:cs typeface="Hiragino Sans W3" charset="-128"/>
              </a:rPr>
              <a:t>描く</a:t>
            </a:r>
            <a:endParaRPr lang="en-US" sz="2400" dirty="0">
              <a:solidFill>
                <a:srgbClr val="FF0066"/>
              </a:solidFill>
              <a:latin typeface="+mn-ea"/>
              <a:ea typeface="+mn-ea"/>
              <a:cs typeface="Hiragino Sans W3" charset="-128"/>
            </a:endParaRPr>
          </a:p>
        </p:txBody>
      </p:sp>
      <p:sp>
        <p:nvSpPr>
          <p:cNvPr id="24" name="TextBox 15"/>
          <p:cNvSpPr txBox="1"/>
          <p:nvPr/>
        </p:nvSpPr>
        <p:spPr>
          <a:xfrm>
            <a:off x="1027975" y="3563594"/>
            <a:ext cx="1069524" cy="403953"/>
          </a:xfrm>
          <a:prstGeom prst="rect">
            <a:avLst/>
          </a:prstGeom>
          <a:noFill/>
        </p:spPr>
        <p:txBody>
          <a:bodyPr wrap="square" lIns="34265" tIns="17143" rIns="34265" bIns="17143" rtlCol="0" anchor="ctr">
            <a:spAutoFit/>
          </a:bodyPr>
          <a:lstStyle/>
          <a:p>
            <a:pPr algn="r" defTabSz="913773"/>
            <a:r>
              <a:rPr lang="ja-JP" altLang="en-US" sz="2400" dirty="0">
                <a:solidFill>
                  <a:srgbClr val="00B0F0"/>
                </a:solidFill>
                <a:latin typeface="+mn-ea"/>
                <a:ea typeface="+mn-ea"/>
                <a:cs typeface="Hiragino Sans W3" charset="-128"/>
              </a:rPr>
              <a:t>書く</a:t>
            </a:r>
            <a:endParaRPr lang="en-US" sz="2400" dirty="0">
              <a:solidFill>
                <a:srgbClr val="00B0F0"/>
              </a:solidFill>
              <a:latin typeface="+mn-ea"/>
              <a:ea typeface="+mn-ea"/>
              <a:cs typeface="Hiragino Sans W3" charset="-128"/>
            </a:endParaRPr>
          </a:p>
        </p:txBody>
      </p:sp>
      <p:pic>
        <p:nvPicPr>
          <p:cNvPr id="25" name="図 14"/>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rot="10800000">
            <a:off x="7275300" y="3429877"/>
            <a:ext cx="1075340" cy="1075340"/>
          </a:xfrm>
          <a:prstGeom prst="rect">
            <a:avLst/>
          </a:prstGeom>
        </p:spPr>
      </p:pic>
      <p:pic>
        <p:nvPicPr>
          <p:cNvPr id="26" name="図 18"/>
          <p:cNvPicPr>
            <a:picLocks noChangeAspect="1"/>
          </p:cNvPicPr>
          <p:nvPr/>
        </p:nvPicPr>
        <p:blipFill>
          <a:blip r:embed="rId9" cstate="hqprint">
            <a:duotone>
              <a:schemeClr val="bg2">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259119" y="3563087"/>
            <a:ext cx="784965" cy="784965"/>
          </a:xfrm>
          <a:prstGeom prst="rect">
            <a:avLst/>
          </a:prstGeom>
        </p:spPr>
      </p:pic>
      <p:pic>
        <p:nvPicPr>
          <p:cNvPr id="27" name="図 20"/>
          <p:cNvPicPr>
            <a:picLocks noChangeAspect="1"/>
          </p:cNvPicPr>
          <p:nvPr/>
        </p:nvPicPr>
        <p:blipFill>
          <a:blip r:embed="rId11" cstate="hqprint">
            <a:duotone>
              <a:schemeClr val="bg2">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H="1">
            <a:off x="3966113" y="3563087"/>
            <a:ext cx="784965" cy="784965"/>
          </a:xfrm>
          <a:prstGeom prst="rect">
            <a:avLst/>
          </a:prstGeom>
        </p:spPr>
      </p:pic>
      <p:pic>
        <p:nvPicPr>
          <p:cNvPr id="28" name="図 22"/>
          <p:cNvPicPr>
            <a:picLocks noChangeAspect="1"/>
          </p:cNvPicPr>
          <p:nvPr/>
        </p:nvPicPr>
        <p:blipFill>
          <a:blip r:embed="rId13">
            <a:duotone>
              <a:schemeClr val="bg2">
                <a:shade val="45000"/>
                <a:satMod val="135000"/>
              </a:schemeClr>
              <a:prstClr val="white"/>
            </a:duotone>
            <a:extLst>
              <a:ext uri="{BEBA8EAE-BF5A-486C-A8C5-ECC9F3942E4B}">
                <a14:imgProps xmlns:a14="http://schemas.microsoft.com/office/drawing/2010/main">
                  <a14:imgLayer r:embed="rId14">
                    <a14:imgEffect>
                      <a14:brightnessContrast contrast="20000"/>
                    </a14:imgEffect>
                  </a14:imgLayer>
                </a14:imgProps>
              </a:ext>
            </a:extLst>
          </a:blip>
          <a:stretch>
            <a:fillRect/>
          </a:stretch>
        </p:blipFill>
        <p:spPr>
          <a:xfrm>
            <a:off x="616286" y="3573424"/>
            <a:ext cx="680353" cy="680353"/>
          </a:xfrm>
          <a:prstGeom prst="rect">
            <a:avLst/>
          </a:prstGeom>
        </p:spPr>
      </p:pic>
      <p:pic>
        <p:nvPicPr>
          <p:cNvPr id="29" name="図 24"/>
          <p:cNvPicPr>
            <a:picLocks noChangeAspect="1"/>
          </p:cNvPicPr>
          <p:nvPr/>
        </p:nvPicPr>
        <p:blipFill>
          <a:blip r:embed="rId15"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28514" y="3515875"/>
            <a:ext cx="747225" cy="832176"/>
          </a:xfrm>
          <a:prstGeom prst="rect">
            <a:avLst/>
          </a:prstGeom>
        </p:spPr>
      </p:pic>
      <p:pic>
        <p:nvPicPr>
          <p:cNvPr id="30" name="図 26"/>
          <p:cNvPicPr>
            <a:picLocks noChangeAspect="1"/>
          </p:cNvPicPr>
          <p:nvPr/>
        </p:nvPicPr>
        <p:blipFill>
          <a:blip r:embed="rId16"/>
          <a:stretch>
            <a:fillRect/>
          </a:stretch>
        </p:blipFill>
        <p:spPr>
          <a:xfrm rot="20501435">
            <a:off x="8015660" y="1823205"/>
            <a:ext cx="766401" cy="762901"/>
          </a:xfrm>
          <a:prstGeom prst="rect">
            <a:avLst/>
          </a:prstGeom>
        </p:spPr>
      </p:pic>
      <p:sp>
        <p:nvSpPr>
          <p:cNvPr id="31" name="Rounded Rectangle 30"/>
          <p:cNvSpPr/>
          <p:nvPr/>
        </p:nvSpPr>
        <p:spPr>
          <a:xfrm>
            <a:off x="5752289" y="142504"/>
            <a:ext cx="1523010" cy="56259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mn-ea"/>
                <a:cs typeface="Hiragino Sans W3" charset="-128"/>
              </a:rPr>
              <a:t>教員、職員</a:t>
            </a:r>
            <a:endParaRPr lang="en-US" dirty="0">
              <a:solidFill>
                <a:schemeClr val="bg1"/>
              </a:solidFill>
              <a:latin typeface="+mn-ea"/>
              <a:cs typeface="Hiragino Sans W3" charset="-128"/>
            </a:endParaRPr>
          </a:p>
        </p:txBody>
      </p:sp>
      <p:pic>
        <p:nvPicPr>
          <p:cNvPr id="32" name="image47.png"/>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830270" y="2157580"/>
            <a:ext cx="688839" cy="688839"/>
          </a:xfrm>
          <a:prstGeom prst="rect">
            <a:avLst/>
          </a:prstGeom>
          <a:ln w="12700" cap="flat">
            <a:noFill/>
            <a:miter lim="400000"/>
          </a:ln>
          <a:effectLst/>
        </p:spPr>
      </p:pic>
    </p:spTree>
    <p:extLst>
      <p:ext uri="{BB962C8B-B14F-4D97-AF65-F5344CB8AC3E}">
        <p14:creationId xmlns:p14="http://schemas.microsoft.com/office/powerpoint/2010/main" val="168994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1+#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750"/>
                            </p:stCondLst>
                            <p:childTnLst>
                              <p:par>
                                <p:cTn id="26" presetID="49" presetClass="entr" presetSubtype="0" decel="100000" fill="hold" grpId="0" nodeType="afterEffect">
                                  <p:stCondLst>
                                    <p:cond delay="50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 calcmode="lin" valueType="num">
                                      <p:cBhvr>
                                        <p:cTn id="30" dur="500" fill="hold"/>
                                        <p:tgtEl>
                                          <p:spTgt spid="24"/>
                                        </p:tgtEl>
                                        <p:attrNameLst>
                                          <p:attrName>style.rotation</p:attrName>
                                        </p:attrNameLst>
                                      </p:cBhvr>
                                      <p:tavLst>
                                        <p:tav tm="0">
                                          <p:val>
                                            <p:fltVal val="360"/>
                                          </p:val>
                                        </p:tav>
                                        <p:tav tm="100000">
                                          <p:val>
                                            <p:fltVal val="0"/>
                                          </p:val>
                                        </p:tav>
                                      </p:tavLst>
                                    </p:anim>
                                    <p:animEffect transition="in" filter="fade">
                                      <p:cBhvr>
                                        <p:cTn id="31" dur="500"/>
                                        <p:tgtEl>
                                          <p:spTgt spid="24"/>
                                        </p:tgtEl>
                                      </p:cBhvr>
                                    </p:animEffect>
                                  </p:childTnLst>
                                </p:cTn>
                              </p:par>
                              <p:par>
                                <p:cTn id="32" presetID="49" presetClass="entr" presetSubtype="0" decel="100000" fill="hold" nodeType="withEffect">
                                  <p:stCondLst>
                                    <p:cond delay="50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 calcmode="lin" valueType="num">
                                      <p:cBhvr>
                                        <p:cTn id="36" dur="500" fill="hold"/>
                                        <p:tgtEl>
                                          <p:spTgt spid="28"/>
                                        </p:tgtEl>
                                        <p:attrNameLst>
                                          <p:attrName>style.rotation</p:attrName>
                                        </p:attrNameLst>
                                      </p:cBhvr>
                                      <p:tavLst>
                                        <p:tav tm="0">
                                          <p:val>
                                            <p:fltVal val="360"/>
                                          </p:val>
                                        </p:tav>
                                        <p:tav tm="100000">
                                          <p:val>
                                            <p:fltVal val="0"/>
                                          </p:val>
                                        </p:tav>
                                      </p:tavLst>
                                    </p:anim>
                                    <p:animEffect transition="in" filter="fade">
                                      <p:cBhvr>
                                        <p:cTn id="37" dur="500"/>
                                        <p:tgtEl>
                                          <p:spTgt spid="28"/>
                                        </p:tgtEl>
                                      </p:cBhvr>
                                    </p:animEffect>
                                  </p:childTnLst>
                                </p:cTn>
                              </p:par>
                              <p:par>
                                <p:cTn id="38" presetID="26" presetClass="emph" presetSubtype="0" fill="hold" nodeType="withEffect">
                                  <p:stCondLst>
                                    <p:cond delay="500"/>
                                  </p:stCondLst>
                                  <p:childTnLst>
                                    <p:animEffect transition="out" filter="fade">
                                      <p:cBhvr>
                                        <p:cTn id="39" dur="500" tmFilter="0, 0; .2, .5; .8, .5; 1, 0"/>
                                        <p:tgtEl>
                                          <p:spTgt spid="15"/>
                                        </p:tgtEl>
                                      </p:cBhvr>
                                    </p:animEffect>
                                    <p:animScale>
                                      <p:cBhvr>
                                        <p:cTn id="40" dur="250" autoRev="1" fill="hold"/>
                                        <p:tgtEl>
                                          <p:spTgt spid="15"/>
                                        </p:tgtEl>
                                      </p:cBhvr>
                                      <p:by x="105000" y="105000"/>
                                    </p:animScale>
                                  </p:childTnLst>
                                </p:cTn>
                              </p:par>
                            </p:childTnLst>
                          </p:cTn>
                        </p:par>
                        <p:par>
                          <p:cTn id="41" fill="hold">
                            <p:stCondLst>
                              <p:cond delay="1750"/>
                            </p:stCondLst>
                            <p:childTnLst>
                              <p:par>
                                <p:cTn id="42" presetID="49" presetClass="entr" presetSubtype="0" decel="100000" fill="hold" grpId="0" nodeType="afterEffect">
                                  <p:stCondLst>
                                    <p:cond delay="5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style.rotation</p:attrName>
                                        </p:attrNameLst>
                                      </p:cBhvr>
                                      <p:tavLst>
                                        <p:tav tm="0">
                                          <p:val>
                                            <p:fltVal val="360"/>
                                          </p:val>
                                        </p:tav>
                                        <p:tav tm="100000">
                                          <p:val>
                                            <p:fltVal val="0"/>
                                          </p:val>
                                        </p:tav>
                                      </p:tavLst>
                                    </p:anim>
                                    <p:animEffect transition="in" filter="fade">
                                      <p:cBhvr>
                                        <p:cTn id="47" dur="500"/>
                                        <p:tgtEl>
                                          <p:spTgt spid="17"/>
                                        </p:tgtEl>
                                      </p:cBhvr>
                                    </p:animEffect>
                                  </p:childTnLst>
                                </p:cTn>
                              </p:par>
                              <p:par>
                                <p:cTn id="48" presetID="49" presetClass="entr" presetSubtype="0" decel="100000" fill="hold" nodeType="withEffect">
                                  <p:stCondLst>
                                    <p:cond delay="50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 calcmode="lin" valueType="num">
                                      <p:cBhvr>
                                        <p:cTn id="52" dur="500" fill="hold"/>
                                        <p:tgtEl>
                                          <p:spTgt spid="26"/>
                                        </p:tgtEl>
                                        <p:attrNameLst>
                                          <p:attrName>style.rotation</p:attrName>
                                        </p:attrNameLst>
                                      </p:cBhvr>
                                      <p:tavLst>
                                        <p:tav tm="0">
                                          <p:val>
                                            <p:fltVal val="360"/>
                                          </p:val>
                                        </p:tav>
                                        <p:tav tm="100000">
                                          <p:val>
                                            <p:fltVal val="0"/>
                                          </p:val>
                                        </p:tav>
                                      </p:tavLst>
                                    </p:anim>
                                    <p:animEffect transition="in" filter="fade">
                                      <p:cBhvr>
                                        <p:cTn id="53" dur="500"/>
                                        <p:tgtEl>
                                          <p:spTgt spid="26"/>
                                        </p:tgtEl>
                                      </p:cBhvr>
                                    </p:animEffect>
                                  </p:childTnLst>
                                </p:cTn>
                              </p:par>
                              <p:par>
                                <p:cTn id="54" presetID="26" presetClass="emph" presetSubtype="0" fill="hold" nodeType="withEffect">
                                  <p:stCondLst>
                                    <p:cond delay="500"/>
                                  </p:stCondLst>
                                  <p:childTnLst>
                                    <p:animEffect transition="out" filter="fade">
                                      <p:cBhvr>
                                        <p:cTn id="55" dur="500" tmFilter="0, 0; .2, .5; .8, .5; 1, 0"/>
                                        <p:tgtEl>
                                          <p:spTgt spid="11"/>
                                        </p:tgtEl>
                                      </p:cBhvr>
                                    </p:animEffect>
                                    <p:animScale>
                                      <p:cBhvr>
                                        <p:cTn id="56" dur="250" autoRev="1" fill="hold"/>
                                        <p:tgtEl>
                                          <p:spTgt spid="11"/>
                                        </p:tgtEl>
                                      </p:cBhvr>
                                      <p:by x="105000" y="105000"/>
                                    </p:animScale>
                                  </p:childTnLst>
                                </p:cTn>
                              </p:par>
                            </p:childTnLst>
                          </p:cTn>
                        </p:par>
                        <p:par>
                          <p:cTn id="57" fill="hold">
                            <p:stCondLst>
                              <p:cond delay="2750"/>
                            </p:stCondLst>
                            <p:childTnLst>
                              <p:par>
                                <p:cTn id="58" presetID="49" presetClass="entr" presetSubtype="0" decel="100000" fill="hold" grpId="0" nodeType="afterEffect">
                                  <p:stCondLst>
                                    <p:cond delay="50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 calcmode="lin" valueType="num">
                                      <p:cBhvr>
                                        <p:cTn id="62" dur="500" fill="hold"/>
                                        <p:tgtEl>
                                          <p:spTgt spid="21"/>
                                        </p:tgtEl>
                                        <p:attrNameLst>
                                          <p:attrName>style.rotation</p:attrName>
                                        </p:attrNameLst>
                                      </p:cBhvr>
                                      <p:tavLst>
                                        <p:tav tm="0">
                                          <p:val>
                                            <p:fltVal val="360"/>
                                          </p:val>
                                        </p:tav>
                                        <p:tav tm="100000">
                                          <p:val>
                                            <p:fltVal val="0"/>
                                          </p:val>
                                        </p:tav>
                                      </p:tavLst>
                                    </p:anim>
                                    <p:animEffect transition="in" filter="fade">
                                      <p:cBhvr>
                                        <p:cTn id="63" dur="500"/>
                                        <p:tgtEl>
                                          <p:spTgt spid="21"/>
                                        </p:tgtEl>
                                      </p:cBhvr>
                                    </p:animEffect>
                                  </p:childTnLst>
                                </p:cTn>
                              </p:par>
                              <p:par>
                                <p:cTn id="64" presetID="49" presetClass="entr" presetSubtype="0" decel="100000" fill="hold" nodeType="withEffect">
                                  <p:stCondLst>
                                    <p:cond delay="500"/>
                                  </p:stCondLst>
                                  <p:childTnLst>
                                    <p:set>
                                      <p:cBhvr>
                                        <p:cTn id="65" dur="1" fill="hold">
                                          <p:stCondLst>
                                            <p:cond delay="0"/>
                                          </p:stCondLst>
                                        </p:cTn>
                                        <p:tgtEl>
                                          <p:spTgt spid="27"/>
                                        </p:tgtEl>
                                        <p:attrNameLst>
                                          <p:attrName>style.visibility</p:attrName>
                                        </p:attrNameLst>
                                      </p:cBhvr>
                                      <p:to>
                                        <p:strVal val="visible"/>
                                      </p:to>
                                    </p:set>
                                    <p:anim calcmode="lin" valueType="num">
                                      <p:cBhvr>
                                        <p:cTn id="66" dur="500" fill="hold"/>
                                        <p:tgtEl>
                                          <p:spTgt spid="27"/>
                                        </p:tgtEl>
                                        <p:attrNameLst>
                                          <p:attrName>ppt_w</p:attrName>
                                        </p:attrNameLst>
                                      </p:cBhvr>
                                      <p:tavLst>
                                        <p:tav tm="0">
                                          <p:val>
                                            <p:fltVal val="0"/>
                                          </p:val>
                                        </p:tav>
                                        <p:tav tm="100000">
                                          <p:val>
                                            <p:strVal val="#ppt_w"/>
                                          </p:val>
                                        </p:tav>
                                      </p:tavLst>
                                    </p:anim>
                                    <p:anim calcmode="lin" valueType="num">
                                      <p:cBhvr>
                                        <p:cTn id="67" dur="500" fill="hold"/>
                                        <p:tgtEl>
                                          <p:spTgt spid="27"/>
                                        </p:tgtEl>
                                        <p:attrNameLst>
                                          <p:attrName>ppt_h</p:attrName>
                                        </p:attrNameLst>
                                      </p:cBhvr>
                                      <p:tavLst>
                                        <p:tav tm="0">
                                          <p:val>
                                            <p:fltVal val="0"/>
                                          </p:val>
                                        </p:tav>
                                        <p:tav tm="100000">
                                          <p:val>
                                            <p:strVal val="#ppt_h"/>
                                          </p:val>
                                        </p:tav>
                                      </p:tavLst>
                                    </p:anim>
                                    <p:anim calcmode="lin" valueType="num">
                                      <p:cBhvr>
                                        <p:cTn id="68" dur="500" fill="hold"/>
                                        <p:tgtEl>
                                          <p:spTgt spid="27"/>
                                        </p:tgtEl>
                                        <p:attrNameLst>
                                          <p:attrName>style.rotation</p:attrName>
                                        </p:attrNameLst>
                                      </p:cBhvr>
                                      <p:tavLst>
                                        <p:tav tm="0">
                                          <p:val>
                                            <p:fltVal val="360"/>
                                          </p:val>
                                        </p:tav>
                                        <p:tav tm="100000">
                                          <p:val>
                                            <p:fltVal val="0"/>
                                          </p:val>
                                        </p:tav>
                                      </p:tavLst>
                                    </p:anim>
                                    <p:animEffect transition="in" filter="fade">
                                      <p:cBhvr>
                                        <p:cTn id="69" dur="500"/>
                                        <p:tgtEl>
                                          <p:spTgt spid="27"/>
                                        </p:tgtEl>
                                      </p:cBhvr>
                                    </p:animEffect>
                                  </p:childTnLst>
                                </p:cTn>
                              </p:par>
                              <p:par>
                                <p:cTn id="70" presetID="26" presetClass="emph" presetSubtype="0" fill="hold" nodeType="withEffect">
                                  <p:stCondLst>
                                    <p:cond delay="500"/>
                                  </p:stCondLst>
                                  <p:childTnLst>
                                    <p:animEffect transition="out" filter="fade">
                                      <p:cBhvr>
                                        <p:cTn id="71" dur="500" tmFilter="0, 0; .2, .5; .8, .5; 1, 0"/>
                                        <p:tgtEl>
                                          <p:spTgt spid="14"/>
                                        </p:tgtEl>
                                      </p:cBhvr>
                                    </p:animEffect>
                                    <p:animScale>
                                      <p:cBhvr>
                                        <p:cTn id="72" dur="250" autoRev="1" fill="hold"/>
                                        <p:tgtEl>
                                          <p:spTgt spid="14"/>
                                        </p:tgtEl>
                                      </p:cBhvr>
                                      <p:by x="105000" y="105000"/>
                                    </p:animScale>
                                  </p:childTnLst>
                                </p:cTn>
                              </p:par>
                            </p:childTnLst>
                          </p:cTn>
                        </p:par>
                        <p:par>
                          <p:cTn id="73" fill="hold">
                            <p:stCondLst>
                              <p:cond delay="3750"/>
                            </p:stCondLst>
                            <p:childTnLst>
                              <p:par>
                                <p:cTn id="74" presetID="49" presetClass="entr" presetSubtype="0" decel="100000" fill="hold" grpId="0" nodeType="afterEffect">
                                  <p:stCondLst>
                                    <p:cond delay="50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 calcmode="lin" valueType="num">
                                      <p:cBhvr>
                                        <p:cTn id="78" dur="500" fill="hold"/>
                                        <p:tgtEl>
                                          <p:spTgt spid="22"/>
                                        </p:tgtEl>
                                        <p:attrNameLst>
                                          <p:attrName>style.rotation</p:attrName>
                                        </p:attrNameLst>
                                      </p:cBhvr>
                                      <p:tavLst>
                                        <p:tav tm="0">
                                          <p:val>
                                            <p:fltVal val="360"/>
                                          </p:val>
                                        </p:tav>
                                        <p:tav tm="100000">
                                          <p:val>
                                            <p:fltVal val="0"/>
                                          </p:val>
                                        </p:tav>
                                      </p:tavLst>
                                    </p:anim>
                                    <p:animEffect transition="in" filter="fade">
                                      <p:cBhvr>
                                        <p:cTn id="79" dur="500"/>
                                        <p:tgtEl>
                                          <p:spTgt spid="22"/>
                                        </p:tgtEl>
                                      </p:cBhvr>
                                    </p:animEffect>
                                  </p:childTnLst>
                                </p:cTn>
                              </p:par>
                              <p:par>
                                <p:cTn id="80" presetID="49" presetClass="entr" presetSubtype="0" decel="100000" fill="hold" nodeType="withEffect">
                                  <p:stCondLst>
                                    <p:cond delay="50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 calcmode="lin" valueType="num">
                                      <p:cBhvr>
                                        <p:cTn id="84" dur="500" fill="hold"/>
                                        <p:tgtEl>
                                          <p:spTgt spid="29"/>
                                        </p:tgtEl>
                                        <p:attrNameLst>
                                          <p:attrName>style.rotation</p:attrName>
                                        </p:attrNameLst>
                                      </p:cBhvr>
                                      <p:tavLst>
                                        <p:tav tm="0">
                                          <p:val>
                                            <p:fltVal val="360"/>
                                          </p:val>
                                        </p:tav>
                                        <p:tav tm="100000">
                                          <p:val>
                                            <p:fltVal val="0"/>
                                          </p:val>
                                        </p:tav>
                                      </p:tavLst>
                                    </p:anim>
                                    <p:animEffect transition="in" filter="fade">
                                      <p:cBhvr>
                                        <p:cTn id="85" dur="500"/>
                                        <p:tgtEl>
                                          <p:spTgt spid="29"/>
                                        </p:tgtEl>
                                      </p:cBhvr>
                                    </p:animEffect>
                                  </p:childTnLst>
                                </p:cTn>
                              </p:par>
                              <p:par>
                                <p:cTn id="86" presetID="26" presetClass="emph" presetSubtype="0" fill="hold" nodeType="withEffect">
                                  <p:stCondLst>
                                    <p:cond delay="500"/>
                                  </p:stCondLst>
                                  <p:childTnLst>
                                    <p:animEffect transition="out" filter="fade">
                                      <p:cBhvr>
                                        <p:cTn id="87" dur="500" tmFilter="0, 0; .2, .5; .8, .5; 1, 0"/>
                                        <p:tgtEl>
                                          <p:spTgt spid="13"/>
                                        </p:tgtEl>
                                      </p:cBhvr>
                                    </p:animEffect>
                                    <p:animScale>
                                      <p:cBhvr>
                                        <p:cTn id="88" dur="250" autoRev="1" fill="hold"/>
                                        <p:tgtEl>
                                          <p:spTgt spid="13"/>
                                        </p:tgtEl>
                                      </p:cBhvr>
                                      <p:by x="105000" y="105000"/>
                                    </p:animScale>
                                  </p:childTnLst>
                                </p:cTn>
                              </p:par>
                            </p:childTnLst>
                          </p:cTn>
                        </p:par>
                        <p:par>
                          <p:cTn id="89" fill="hold">
                            <p:stCondLst>
                              <p:cond delay="4750"/>
                            </p:stCondLst>
                            <p:childTnLst>
                              <p:par>
                                <p:cTn id="90" presetID="49" presetClass="entr" presetSubtype="0" decel="100000" fill="hold" grpId="0" nodeType="afterEffect">
                                  <p:stCondLst>
                                    <p:cond delay="50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 calcmode="lin" valueType="num">
                                      <p:cBhvr>
                                        <p:cTn id="94" dur="500" fill="hold"/>
                                        <p:tgtEl>
                                          <p:spTgt spid="23"/>
                                        </p:tgtEl>
                                        <p:attrNameLst>
                                          <p:attrName>style.rotation</p:attrName>
                                        </p:attrNameLst>
                                      </p:cBhvr>
                                      <p:tavLst>
                                        <p:tav tm="0">
                                          <p:val>
                                            <p:fltVal val="360"/>
                                          </p:val>
                                        </p:tav>
                                        <p:tav tm="100000">
                                          <p:val>
                                            <p:fltVal val="0"/>
                                          </p:val>
                                        </p:tav>
                                      </p:tavLst>
                                    </p:anim>
                                    <p:animEffect transition="in" filter="fade">
                                      <p:cBhvr>
                                        <p:cTn id="95" dur="500"/>
                                        <p:tgtEl>
                                          <p:spTgt spid="23"/>
                                        </p:tgtEl>
                                      </p:cBhvr>
                                    </p:animEffect>
                                  </p:childTnLst>
                                </p:cTn>
                              </p:par>
                              <p:par>
                                <p:cTn id="96" presetID="49" presetClass="entr" presetSubtype="0" decel="100000" fill="hold" nodeType="withEffect">
                                  <p:stCondLst>
                                    <p:cond delay="500"/>
                                  </p:stCondLst>
                                  <p:childTnLst>
                                    <p:set>
                                      <p:cBhvr>
                                        <p:cTn id="97" dur="1" fill="hold">
                                          <p:stCondLst>
                                            <p:cond delay="0"/>
                                          </p:stCondLst>
                                        </p:cTn>
                                        <p:tgtEl>
                                          <p:spTgt spid="25"/>
                                        </p:tgtEl>
                                        <p:attrNameLst>
                                          <p:attrName>style.visibility</p:attrName>
                                        </p:attrNameLst>
                                      </p:cBhvr>
                                      <p:to>
                                        <p:strVal val="visible"/>
                                      </p:to>
                                    </p:set>
                                    <p:anim calcmode="lin" valueType="num">
                                      <p:cBhvr>
                                        <p:cTn id="98" dur="500" fill="hold"/>
                                        <p:tgtEl>
                                          <p:spTgt spid="25"/>
                                        </p:tgtEl>
                                        <p:attrNameLst>
                                          <p:attrName>ppt_w</p:attrName>
                                        </p:attrNameLst>
                                      </p:cBhvr>
                                      <p:tavLst>
                                        <p:tav tm="0">
                                          <p:val>
                                            <p:fltVal val="0"/>
                                          </p:val>
                                        </p:tav>
                                        <p:tav tm="100000">
                                          <p:val>
                                            <p:strVal val="#ppt_w"/>
                                          </p:val>
                                        </p:tav>
                                      </p:tavLst>
                                    </p:anim>
                                    <p:anim calcmode="lin" valueType="num">
                                      <p:cBhvr>
                                        <p:cTn id="99" dur="500" fill="hold"/>
                                        <p:tgtEl>
                                          <p:spTgt spid="25"/>
                                        </p:tgtEl>
                                        <p:attrNameLst>
                                          <p:attrName>ppt_h</p:attrName>
                                        </p:attrNameLst>
                                      </p:cBhvr>
                                      <p:tavLst>
                                        <p:tav tm="0">
                                          <p:val>
                                            <p:fltVal val="0"/>
                                          </p:val>
                                        </p:tav>
                                        <p:tav tm="100000">
                                          <p:val>
                                            <p:strVal val="#ppt_h"/>
                                          </p:val>
                                        </p:tav>
                                      </p:tavLst>
                                    </p:anim>
                                    <p:anim calcmode="lin" valueType="num">
                                      <p:cBhvr>
                                        <p:cTn id="100" dur="500" fill="hold"/>
                                        <p:tgtEl>
                                          <p:spTgt spid="25"/>
                                        </p:tgtEl>
                                        <p:attrNameLst>
                                          <p:attrName>style.rotation</p:attrName>
                                        </p:attrNameLst>
                                      </p:cBhvr>
                                      <p:tavLst>
                                        <p:tav tm="0">
                                          <p:val>
                                            <p:fltVal val="360"/>
                                          </p:val>
                                        </p:tav>
                                        <p:tav tm="100000">
                                          <p:val>
                                            <p:fltVal val="0"/>
                                          </p:val>
                                        </p:tav>
                                      </p:tavLst>
                                    </p:anim>
                                    <p:animEffect transition="in" filter="fade">
                                      <p:cBhvr>
                                        <p:cTn id="101" dur="500"/>
                                        <p:tgtEl>
                                          <p:spTgt spid="25"/>
                                        </p:tgtEl>
                                      </p:cBhvr>
                                    </p:animEffect>
                                  </p:childTnLst>
                                </p:cTn>
                              </p:par>
                            </p:childTnLst>
                          </p:cTn>
                        </p:par>
                        <p:par>
                          <p:cTn id="102" fill="hold">
                            <p:stCondLst>
                              <p:cond delay="5750"/>
                            </p:stCondLst>
                            <p:childTnLst>
                              <p:par>
                                <p:cTn id="103" presetID="26" presetClass="emph" presetSubtype="0" fill="hold" grpId="1" nodeType="afterEffect">
                                  <p:stCondLst>
                                    <p:cond delay="250"/>
                                  </p:stCondLst>
                                  <p:childTnLst>
                                    <p:animEffect transition="out" filter="fade">
                                      <p:cBhvr>
                                        <p:cTn id="104" dur="500" tmFilter="0, 0; .2, .5; .8, .5; 1, 0"/>
                                        <p:tgtEl>
                                          <p:spTgt spid="23"/>
                                        </p:tgtEl>
                                      </p:cBhvr>
                                    </p:animEffect>
                                    <p:animScale>
                                      <p:cBhvr>
                                        <p:cTn id="105" dur="250" autoRev="1" fill="hold"/>
                                        <p:tgtEl>
                                          <p:spTgt spid="23"/>
                                        </p:tgtEl>
                                      </p:cBhvr>
                                      <p:by x="105000" y="105000"/>
                                    </p:animScale>
                                  </p:childTnLst>
                                </p:cTn>
                              </p:par>
                              <p:par>
                                <p:cTn id="106" presetID="26" presetClass="emph" presetSubtype="0" fill="hold" nodeType="withEffect">
                                  <p:stCondLst>
                                    <p:cond delay="250"/>
                                  </p:stCondLst>
                                  <p:childTnLst>
                                    <p:animEffect transition="out" filter="fade">
                                      <p:cBhvr>
                                        <p:cTn id="107" dur="500" tmFilter="0, 0; .2, .5; .8, .5; 1, 0"/>
                                        <p:tgtEl>
                                          <p:spTgt spid="25"/>
                                        </p:tgtEl>
                                      </p:cBhvr>
                                    </p:animEffect>
                                    <p:animScale>
                                      <p:cBhvr>
                                        <p:cTn id="108" dur="250" autoRev="1" fill="hold"/>
                                        <p:tgtEl>
                                          <p:spTgt spid="25"/>
                                        </p:tgtEl>
                                      </p:cBhvr>
                                      <p:by x="105000" y="105000"/>
                                    </p:animScale>
                                  </p:childTnLst>
                                </p:cTn>
                              </p:par>
                              <p:par>
                                <p:cTn id="109" presetID="26" presetClass="emph" presetSubtype="0" fill="hold" nodeType="withEffect">
                                  <p:stCondLst>
                                    <p:cond delay="250"/>
                                  </p:stCondLst>
                                  <p:childTnLst>
                                    <p:animEffect transition="out" filter="fade">
                                      <p:cBhvr>
                                        <p:cTn id="110" dur="500" tmFilter="0, 0; .2, .5; .8, .5; 1, 0"/>
                                        <p:tgtEl>
                                          <p:spTgt spid="12"/>
                                        </p:tgtEl>
                                      </p:cBhvr>
                                    </p:animEffect>
                                    <p:animScale>
                                      <p:cBhvr>
                                        <p:cTn id="111" dur="250" autoRev="1" fill="hold"/>
                                        <p:tgtEl>
                                          <p:spTgt spid="12"/>
                                        </p:tgtEl>
                                      </p:cBhvr>
                                      <p:by x="105000" y="105000"/>
                                    </p:animScale>
                                  </p:childTnLst>
                                </p:cTn>
                              </p:par>
                              <p:par>
                                <p:cTn id="112" presetID="53" presetClass="entr" presetSubtype="16" fill="hold" nodeType="withEffect">
                                  <p:stCondLst>
                                    <p:cond delay="75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250" fill="hold"/>
                                        <p:tgtEl>
                                          <p:spTgt spid="30"/>
                                        </p:tgtEl>
                                        <p:attrNameLst>
                                          <p:attrName>ppt_w</p:attrName>
                                        </p:attrNameLst>
                                      </p:cBhvr>
                                      <p:tavLst>
                                        <p:tav tm="0">
                                          <p:val>
                                            <p:fltVal val="0"/>
                                          </p:val>
                                        </p:tav>
                                        <p:tav tm="100000">
                                          <p:val>
                                            <p:strVal val="#ppt_w"/>
                                          </p:val>
                                        </p:tav>
                                      </p:tavLst>
                                    </p:anim>
                                    <p:anim calcmode="lin" valueType="num">
                                      <p:cBhvr>
                                        <p:cTn id="115" dur="250" fill="hold"/>
                                        <p:tgtEl>
                                          <p:spTgt spid="30"/>
                                        </p:tgtEl>
                                        <p:attrNameLst>
                                          <p:attrName>ppt_h</p:attrName>
                                        </p:attrNameLst>
                                      </p:cBhvr>
                                      <p:tavLst>
                                        <p:tav tm="0">
                                          <p:val>
                                            <p:fltVal val="0"/>
                                          </p:val>
                                        </p:tav>
                                        <p:tav tm="100000">
                                          <p:val>
                                            <p:strVal val="#ppt_h"/>
                                          </p:val>
                                        </p:tav>
                                      </p:tavLst>
                                    </p:anim>
                                    <p:animEffect transition="in" filter="fade">
                                      <p:cBhvr>
                                        <p:cTn id="116" dur="250"/>
                                        <p:tgtEl>
                                          <p:spTgt spid="30"/>
                                        </p:tgtEl>
                                      </p:cBhvr>
                                    </p:animEffect>
                                  </p:childTnLst>
                                </p:cTn>
                              </p:par>
                              <p:par>
                                <p:cTn id="117" presetID="32" presetClass="emph" presetSubtype="0" fill="hold" nodeType="withEffect">
                                  <p:stCondLst>
                                    <p:cond delay="1000"/>
                                  </p:stCondLst>
                                  <p:childTnLst>
                                    <p:animRot by="120000">
                                      <p:cBhvr>
                                        <p:cTn id="118" dur="50" fill="hold">
                                          <p:stCondLst>
                                            <p:cond delay="0"/>
                                          </p:stCondLst>
                                        </p:cTn>
                                        <p:tgtEl>
                                          <p:spTgt spid="30"/>
                                        </p:tgtEl>
                                        <p:attrNameLst>
                                          <p:attrName>r</p:attrName>
                                        </p:attrNameLst>
                                      </p:cBhvr>
                                    </p:animRot>
                                    <p:animRot by="-240000">
                                      <p:cBhvr>
                                        <p:cTn id="119" dur="100" fill="hold">
                                          <p:stCondLst>
                                            <p:cond delay="100"/>
                                          </p:stCondLst>
                                        </p:cTn>
                                        <p:tgtEl>
                                          <p:spTgt spid="30"/>
                                        </p:tgtEl>
                                        <p:attrNameLst>
                                          <p:attrName>r</p:attrName>
                                        </p:attrNameLst>
                                      </p:cBhvr>
                                    </p:animRot>
                                    <p:animRot by="240000">
                                      <p:cBhvr>
                                        <p:cTn id="120" dur="100" fill="hold">
                                          <p:stCondLst>
                                            <p:cond delay="200"/>
                                          </p:stCondLst>
                                        </p:cTn>
                                        <p:tgtEl>
                                          <p:spTgt spid="30"/>
                                        </p:tgtEl>
                                        <p:attrNameLst>
                                          <p:attrName>r</p:attrName>
                                        </p:attrNameLst>
                                      </p:cBhvr>
                                    </p:animRot>
                                    <p:animRot by="-240000">
                                      <p:cBhvr>
                                        <p:cTn id="121" dur="100" fill="hold">
                                          <p:stCondLst>
                                            <p:cond delay="300"/>
                                          </p:stCondLst>
                                        </p:cTn>
                                        <p:tgtEl>
                                          <p:spTgt spid="30"/>
                                        </p:tgtEl>
                                        <p:attrNameLst>
                                          <p:attrName>r</p:attrName>
                                        </p:attrNameLst>
                                      </p:cBhvr>
                                    </p:animRot>
                                    <p:animRot by="120000">
                                      <p:cBhvr>
                                        <p:cTn id="122" dur="100" fill="hold">
                                          <p:stCondLst>
                                            <p:cond delay="4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23" grpId="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449349" y="3568406"/>
            <a:ext cx="1983765" cy="892548"/>
          </a:xfrm>
          <a:prstGeom prst="rect">
            <a:avLst/>
          </a:prstGeom>
        </p:spPr>
        <p:txBody>
          <a:bodyPr wrap="square" lIns="91436" tIns="45718" rIns="91436" bIns="45718">
            <a:spAutoFit/>
          </a:bodyPr>
          <a:lstStyle/>
          <a:p>
            <a:pPr algn="ctr" defTabSz="457178"/>
            <a:r>
              <a:rPr lang="en-US" sz="1600" b="1" dirty="0">
                <a:solidFill>
                  <a:srgbClr val="214794"/>
                </a:solidFill>
                <a:latin typeface="+mn-ea"/>
                <a:ea typeface="+mn-ea"/>
                <a:cs typeface="Hiragino Sans W3" charset="-128"/>
              </a:rPr>
              <a:t>@</a:t>
            </a:r>
            <a:r>
              <a:rPr lang="ja-JP" altLang="en-US" sz="1600" b="1" dirty="0">
                <a:solidFill>
                  <a:srgbClr val="214794"/>
                </a:solidFill>
                <a:latin typeface="+mn-ea"/>
                <a:ea typeface="+mn-ea"/>
                <a:cs typeface="Hiragino Sans W3" charset="-128"/>
              </a:rPr>
              <a:t>メンション</a:t>
            </a:r>
            <a:r>
              <a:rPr lang="en-US" sz="1600" b="1" dirty="0">
                <a:solidFill>
                  <a:srgbClr val="214794"/>
                </a:solidFill>
                <a:latin typeface="+mn-ea"/>
                <a:ea typeface="+mn-ea"/>
                <a:cs typeface="Hiragino Sans W3" charset="-128"/>
              </a:rPr>
              <a:t> </a:t>
            </a:r>
            <a:br>
              <a:rPr lang="en-US" sz="1600" b="1" dirty="0">
                <a:solidFill>
                  <a:srgbClr val="214794"/>
                </a:solidFill>
                <a:latin typeface="+mn-ea"/>
                <a:ea typeface="+mn-ea"/>
                <a:cs typeface="Hiragino Sans W3" charset="-128"/>
              </a:rPr>
            </a:br>
            <a:r>
              <a:rPr lang="en-US" sz="1200" dirty="0">
                <a:solidFill>
                  <a:srgbClr val="676767"/>
                </a:solidFill>
                <a:latin typeface="+mn-ea"/>
                <a:ea typeface="+mn-ea"/>
                <a:cs typeface="Hiragino Sans W3" charset="-128"/>
              </a:rPr>
              <a:t>@</a:t>
            </a:r>
            <a:r>
              <a:rPr lang="ja-JP" altLang="en-US" sz="1200" dirty="0">
                <a:solidFill>
                  <a:srgbClr val="676767"/>
                </a:solidFill>
                <a:latin typeface="+mn-ea"/>
                <a:ea typeface="+mn-ea"/>
                <a:cs typeface="Hiragino Sans W3" charset="-128"/>
              </a:rPr>
              <a:t>ユーザ名でメッセージを送れば相手はすぐに</a:t>
            </a:r>
            <a:endParaRPr lang="en-US" altLang="ja-JP" sz="1200" dirty="0">
              <a:solidFill>
                <a:srgbClr val="676767"/>
              </a:solidFill>
              <a:latin typeface="+mn-ea"/>
              <a:ea typeface="+mn-ea"/>
              <a:cs typeface="Hiragino Sans W3" charset="-128"/>
            </a:endParaRPr>
          </a:p>
          <a:p>
            <a:pPr algn="ctr" defTabSz="457178"/>
            <a:r>
              <a:rPr lang="ja-JP" altLang="en-US" sz="1200" dirty="0">
                <a:solidFill>
                  <a:srgbClr val="676767"/>
                </a:solidFill>
                <a:latin typeface="+mn-ea"/>
                <a:ea typeface="+mn-ea"/>
                <a:cs typeface="Hiragino Sans W3" charset="-128"/>
              </a:rPr>
              <a:t>気づく</a:t>
            </a:r>
            <a:endParaRPr lang="en-US" altLang="ja-JP" sz="1200" dirty="0">
              <a:solidFill>
                <a:srgbClr val="676767"/>
              </a:solidFill>
              <a:latin typeface="+mn-ea"/>
              <a:ea typeface="+mn-ea"/>
              <a:cs typeface="Hiragino Sans W3" charset="-128"/>
            </a:endParaRPr>
          </a:p>
        </p:txBody>
      </p:sp>
      <p:sp>
        <p:nvSpPr>
          <p:cNvPr id="16" name="Rectangle 15"/>
          <p:cNvSpPr/>
          <p:nvPr/>
        </p:nvSpPr>
        <p:spPr>
          <a:xfrm>
            <a:off x="-168965" y="3568406"/>
            <a:ext cx="2154535" cy="892548"/>
          </a:xfrm>
          <a:prstGeom prst="rect">
            <a:avLst/>
          </a:prstGeom>
        </p:spPr>
        <p:txBody>
          <a:bodyPr wrap="square" lIns="91436" tIns="45718" rIns="91436" bIns="45718">
            <a:spAutoFit/>
          </a:bodyPr>
          <a:lstStyle/>
          <a:p>
            <a:pPr algn="ctr" defTabSz="457178"/>
            <a:r>
              <a:rPr lang="ja-JP" altLang="en-US" sz="1600" b="1" dirty="0">
                <a:solidFill>
                  <a:srgbClr val="214794"/>
                </a:solidFill>
                <a:latin typeface="+mn-ea"/>
                <a:ea typeface="+mn-ea"/>
                <a:cs typeface="Hiragino Sans W3" charset="-128"/>
              </a:rPr>
              <a:t>検索</a:t>
            </a:r>
            <a:r>
              <a:rPr lang="en-US" sz="1200" b="1" dirty="0">
                <a:solidFill>
                  <a:srgbClr val="343434"/>
                </a:solidFill>
                <a:latin typeface="+mn-ea"/>
                <a:ea typeface="+mn-ea"/>
                <a:cs typeface="Hiragino Sans W3" charset="-128"/>
              </a:rPr>
              <a:t/>
            </a:r>
            <a:br>
              <a:rPr lang="en-US" sz="1200" b="1" dirty="0">
                <a:solidFill>
                  <a:srgbClr val="343434"/>
                </a:solidFill>
                <a:latin typeface="+mn-ea"/>
                <a:ea typeface="+mn-ea"/>
                <a:cs typeface="Hiragino Sans W3" charset="-128"/>
              </a:rPr>
            </a:br>
            <a:r>
              <a:rPr lang="ja-JP" altLang="en-US" sz="1200" dirty="0">
                <a:solidFill>
                  <a:srgbClr val="676767"/>
                </a:solidFill>
                <a:latin typeface="+mn-ea"/>
                <a:ea typeface="+mn-ea"/>
                <a:cs typeface="Hiragino Sans W3" charset="-128"/>
              </a:rPr>
              <a:t>会議室単位、人</a:t>
            </a:r>
            <a:r>
              <a:rPr lang="ja-JP" altLang="en-US" sz="1200" dirty="0" smtClean="0">
                <a:solidFill>
                  <a:srgbClr val="676767"/>
                </a:solidFill>
                <a:latin typeface="+mn-ea"/>
                <a:ea typeface="+mn-ea"/>
                <a:cs typeface="Hiragino Sans W3" charset="-128"/>
              </a:rPr>
              <a:t>単位で</a:t>
            </a:r>
            <a:r>
              <a:rPr lang="en-US" altLang="ja-JP" sz="1200" dirty="0" smtClean="0">
                <a:solidFill>
                  <a:srgbClr val="676767"/>
                </a:solidFill>
                <a:latin typeface="+mn-ea"/>
                <a:ea typeface="+mn-ea"/>
                <a:cs typeface="Hiragino Sans W3" charset="-128"/>
              </a:rPr>
              <a:t/>
            </a:r>
            <a:br>
              <a:rPr lang="en-US" altLang="ja-JP" sz="1200" dirty="0" smtClean="0">
                <a:solidFill>
                  <a:srgbClr val="676767"/>
                </a:solidFill>
                <a:latin typeface="+mn-ea"/>
                <a:ea typeface="+mn-ea"/>
                <a:cs typeface="Hiragino Sans W3" charset="-128"/>
              </a:rPr>
            </a:br>
            <a:r>
              <a:rPr lang="ja-JP" altLang="en-US" sz="1200" dirty="0" smtClean="0">
                <a:solidFill>
                  <a:srgbClr val="676767"/>
                </a:solidFill>
                <a:latin typeface="+mn-ea"/>
                <a:ea typeface="+mn-ea"/>
                <a:cs typeface="Hiragino Sans W3" charset="-128"/>
              </a:rPr>
              <a:t>発言</a:t>
            </a:r>
            <a:r>
              <a:rPr lang="ja-JP" altLang="en-US" sz="1200" dirty="0">
                <a:solidFill>
                  <a:srgbClr val="676767"/>
                </a:solidFill>
                <a:latin typeface="+mn-ea"/>
                <a:ea typeface="+mn-ea"/>
                <a:cs typeface="Hiragino Sans W3" charset="-128"/>
              </a:rPr>
              <a:t>や資料を</a:t>
            </a:r>
            <a:r>
              <a:rPr lang="ja-JP" altLang="en-US" sz="1200" dirty="0" smtClean="0">
                <a:solidFill>
                  <a:srgbClr val="676767"/>
                </a:solidFill>
                <a:latin typeface="+mn-ea"/>
                <a:ea typeface="+mn-ea"/>
                <a:cs typeface="Hiragino Sans W3" charset="-128"/>
              </a:rPr>
              <a:t>簡単に</a:t>
            </a:r>
            <a:r>
              <a:rPr lang="en-US" altLang="ja-JP" sz="1200" dirty="0" smtClean="0">
                <a:solidFill>
                  <a:srgbClr val="676767"/>
                </a:solidFill>
                <a:latin typeface="+mn-ea"/>
                <a:ea typeface="+mn-ea"/>
                <a:cs typeface="Hiragino Sans W3" charset="-128"/>
              </a:rPr>
              <a:t/>
            </a:r>
            <a:br>
              <a:rPr lang="en-US" altLang="ja-JP" sz="1200" dirty="0" smtClean="0">
                <a:solidFill>
                  <a:srgbClr val="676767"/>
                </a:solidFill>
                <a:latin typeface="+mn-ea"/>
                <a:ea typeface="+mn-ea"/>
                <a:cs typeface="Hiragino Sans W3" charset="-128"/>
              </a:rPr>
            </a:br>
            <a:r>
              <a:rPr lang="ja-JP" altLang="en-US" sz="1200" dirty="0" smtClean="0">
                <a:solidFill>
                  <a:srgbClr val="676767"/>
                </a:solidFill>
                <a:latin typeface="+mn-ea"/>
                <a:ea typeface="+mn-ea"/>
                <a:cs typeface="Hiragino Sans W3" charset="-128"/>
              </a:rPr>
              <a:t>検索できる</a:t>
            </a:r>
            <a:endParaRPr lang="en-US" altLang="ja-JP" sz="1200" dirty="0">
              <a:solidFill>
                <a:srgbClr val="676767"/>
              </a:solidFill>
              <a:latin typeface="+mn-ea"/>
              <a:ea typeface="+mn-ea"/>
              <a:cs typeface="Hiragino Sans W3" charset="-128"/>
            </a:endParaRPr>
          </a:p>
        </p:txBody>
      </p:sp>
      <p:sp>
        <p:nvSpPr>
          <p:cNvPr id="17" name="Rectangle 16"/>
          <p:cNvSpPr/>
          <p:nvPr/>
        </p:nvSpPr>
        <p:spPr>
          <a:xfrm>
            <a:off x="5301700" y="3568406"/>
            <a:ext cx="1983765" cy="1261880"/>
          </a:xfrm>
          <a:prstGeom prst="rect">
            <a:avLst/>
          </a:prstGeom>
        </p:spPr>
        <p:txBody>
          <a:bodyPr wrap="square" lIns="91436" tIns="45718" rIns="91436" bIns="45718">
            <a:spAutoFit/>
          </a:bodyPr>
          <a:lstStyle/>
          <a:p>
            <a:pPr algn="ctr" defTabSz="457178"/>
            <a:r>
              <a:rPr lang="ja-JP" altLang="en-US" sz="1600" b="1" dirty="0">
                <a:solidFill>
                  <a:srgbClr val="214794"/>
                </a:solidFill>
                <a:latin typeface="+mn-ea"/>
                <a:ea typeface="+mn-ea"/>
                <a:cs typeface="Hiragino Sans W3" charset="-128"/>
              </a:rPr>
              <a:t>フィルター</a:t>
            </a:r>
            <a:r>
              <a:rPr lang="en-US" sz="1600" b="1" dirty="0">
                <a:solidFill>
                  <a:srgbClr val="214794"/>
                </a:solidFill>
                <a:latin typeface="+mn-ea"/>
                <a:ea typeface="+mn-ea"/>
                <a:cs typeface="Hiragino Sans W3" charset="-128"/>
              </a:rPr>
              <a:t> </a:t>
            </a:r>
            <a:r>
              <a:rPr lang="en-US" sz="1200" b="1" dirty="0">
                <a:solidFill>
                  <a:srgbClr val="343434"/>
                </a:solidFill>
                <a:latin typeface="+mn-ea"/>
                <a:ea typeface="+mn-ea"/>
                <a:cs typeface="Hiragino Sans W3" charset="-128"/>
              </a:rPr>
              <a:t/>
            </a:r>
            <a:br>
              <a:rPr lang="en-US" sz="1200" b="1" dirty="0">
                <a:solidFill>
                  <a:srgbClr val="343434"/>
                </a:solidFill>
                <a:latin typeface="+mn-ea"/>
                <a:ea typeface="+mn-ea"/>
                <a:cs typeface="Hiragino Sans W3" charset="-128"/>
              </a:rPr>
            </a:br>
            <a:r>
              <a:rPr lang="ja-JP" altLang="en-US" sz="1200" dirty="0">
                <a:solidFill>
                  <a:srgbClr val="676767"/>
                </a:solidFill>
                <a:latin typeface="+mn-ea"/>
                <a:ea typeface="+mn-ea"/>
                <a:cs typeface="Hiragino Sans W3" charset="-128"/>
              </a:rPr>
              <a:t>お気入り</a:t>
            </a:r>
            <a:endParaRPr lang="en-US" altLang="ja-JP" sz="1200" dirty="0">
              <a:solidFill>
                <a:srgbClr val="676767"/>
              </a:solidFill>
              <a:latin typeface="+mn-ea"/>
              <a:ea typeface="+mn-ea"/>
              <a:cs typeface="Hiragino Sans W3" charset="-128"/>
            </a:endParaRPr>
          </a:p>
          <a:p>
            <a:pPr algn="ctr" defTabSz="457178"/>
            <a:r>
              <a:rPr lang="ja-JP" altLang="en-US" sz="1200" dirty="0">
                <a:solidFill>
                  <a:srgbClr val="676767"/>
                </a:solidFill>
                <a:latin typeface="+mn-ea"/>
                <a:ea typeface="+mn-ea"/>
                <a:cs typeface="Hiragino Sans W3" charset="-128"/>
              </a:rPr>
              <a:t>フラグ</a:t>
            </a:r>
            <a:endParaRPr lang="en-US" altLang="ja-JP" sz="1200" dirty="0">
              <a:solidFill>
                <a:srgbClr val="676767"/>
              </a:solidFill>
              <a:latin typeface="+mn-ea"/>
              <a:ea typeface="+mn-ea"/>
              <a:cs typeface="Hiragino Sans W3" charset="-128"/>
            </a:endParaRPr>
          </a:p>
          <a:p>
            <a:pPr algn="ctr" defTabSz="457178"/>
            <a:r>
              <a:rPr lang="ja-JP" altLang="en-US" sz="1200" dirty="0">
                <a:solidFill>
                  <a:srgbClr val="676767"/>
                </a:solidFill>
                <a:latin typeface="+mn-ea"/>
                <a:ea typeface="+mn-ea"/>
                <a:cs typeface="Hiragino Sans W3" charset="-128"/>
              </a:rPr>
              <a:t>＠メンション</a:t>
            </a:r>
            <a:endParaRPr lang="en-US" altLang="ja-JP" sz="1200" dirty="0">
              <a:solidFill>
                <a:srgbClr val="676767"/>
              </a:solidFill>
              <a:latin typeface="+mn-ea"/>
              <a:ea typeface="+mn-ea"/>
              <a:cs typeface="Hiragino Sans W3" charset="-128"/>
            </a:endParaRPr>
          </a:p>
          <a:p>
            <a:pPr algn="ctr" defTabSz="457178"/>
            <a:r>
              <a:rPr lang="ja-JP" altLang="en-US" sz="1200" dirty="0">
                <a:solidFill>
                  <a:srgbClr val="676767"/>
                </a:solidFill>
                <a:latin typeface="+mn-ea"/>
                <a:ea typeface="+mn-ea"/>
                <a:cs typeface="Hiragino Sans W3" charset="-128"/>
              </a:rPr>
              <a:t>事前にフィルタを</a:t>
            </a:r>
            <a:endParaRPr lang="en-US" altLang="ja-JP" sz="1200" dirty="0">
              <a:solidFill>
                <a:srgbClr val="676767"/>
              </a:solidFill>
              <a:latin typeface="+mn-ea"/>
              <a:ea typeface="+mn-ea"/>
              <a:cs typeface="Hiragino Sans W3" charset="-128"/>
            </a:endParaRPr>
          </a:p>
          <a:p>
            <a:pPr algn="ctr" defTabSz="457178"/>
            <a:r>
              <a:rPr lang="ja-JP" altLang="en-US" sz="1200" dirty="0">
                <a:solidFill>
                  <a:srgbClr val="676767"/>
                </a:solidFill>
                <a:latin typeface="+mn-ea"/>
                <a:ea typeface="+mn-ea"/>
                <a:cs typeface="Hiragino Sans W3" charset="-128"/>
              </a:rPr>
              <a:t>登録済み</a:t>
            </a:r>
            <a:endParaRPr lang="en-US" altLang="ja-JP" sz="1200" dirty="0">
              <a:solidFill>
                <a:srgbClr val="676767"/>
              </a:solidFill>
              <a:latin typeface="+mn-ea"/>
              <a:ea typeface="+mn-ea"/>
              <a:cs typeface="Hiragino Sans W3" charset="-128"/>
            </a:endParaRPr>
          </a:p>
        </p:txBody>
      </p:sp>
      <p:sp>
        <p:nvSpPr>
          <p:cNvPr id="18" name="Rectangle 17"/>
          <p:cNvSpPr/>
          <p:nvPr/>
        </p:nvSpPr>
        <p:spPr>
          <a:xfrm>
            <a:off x="7158434" y="3568406"/>
            <a:ext cx="1983765" cy="892548"/>
          </a:xfrm>
          <a:prstGeom prst="rect">
            <a:avLst/>
          </a:prstGeom>
        </p:spPr>
        <p:txBody>
          <a:bodyPr wrap="square" lIns="91436" tIns="45718" rIns="91436" bIns="45718">
            <a:spAutoFit/>
          </a:bodyPr>
          <a:lstStyle/>
          <a:p>
            <a:pPr algn="ctr" defTabSz="457178"/>
            <a:r>
              <a:rPr lang="ja-JP" altLang="en-US" sz="1600" b="1" dirty="0">
                <a:solidFill>
                  <a:srgbClr val="214794"/>
                </a:solidFill>
                <a:latin typeface="+mn-ea"/>
                <a:ea typeface="+mn-ea"/>
                <a:cs typeface="Hiragino Sans W3" charset="-128"/>
              </a:rPr>
              <a:t>カスタマイズ</a:t>
            </a:r>
            <a:r>
              <a:rPr lang="en-US" sz="1200" b="1" dirty="0">
                <a:solidFill>
                  <a:srgbClr val="343434"/>
                </a:solidFill>
                <a:latin typeface="+mn-ea"/>
                <a:ea typeface="+mn-ea"/>
                <a:cs typeface="Hiragino Sans W3" charset="-128"/>
              </a:rPr>
              <a:t/>
            </a:r>
            <a:br>
              <a:rPr lang="en-US" sz="1200" b="1" dirty="0">
                <a:solidFill>
                  <a:srgbClr val="343434"/>
                </a:solidFill>
                <a:latin typeface="+mn-ea"/>
                <a:ea typeface="+mn-ea"/>
                <a:cs typeface="Hiragino Sans W3" charset="-128"/>
              </a:rPr>
            </a:br>
            <a:r>
              <a:rPr lang="en-US" altLang="ja-JP" sz="1200" dirty="0" smtClean="0">
                <a:solidFill>
                  <a:srgbClr val="676767"/>
                </a:solidFill>
                <a:latin typeface="+mn-ea"/>
                <a:ea typeface="+mn-ea"/>
                <a:cs typeface="Hiragino Sans W3" charset="-128"/>
              </a:rPr>
              <a:t>BOX, Instagram </a:t>
            </a:r>
            <a:r>
              <a:rPr lang="ja-JP" altLang="en-US" sz="1200" dirty="0" smtClean="0">
                <a:solidFill>
                  <a:srgbClr val="676767"/>
                </a:solidFill>
                <a:latin typeface="+mn-ea"/>
                <a:ea typeface="+mn-ea"/>
                <a:cs typeface="Hiragino Sans W3" charset="-128"/>
              </a:rPr>
              <a:t>など</a:t>
            </a:r>
            <a:r>
              <a:rPr lang="en-US" altLang="ja-JP" sz="1200" dirty="0" smtClean="0">
                <a:solidFill>
                  <a:srgbClr val="676767"/>
                </a:solidFill>
                <a:latin typeface="+mn-ea"/>
                <a:ea typeface="+mn-ea"/>
                <a:cs typeface="Hiragino Sans W3" charset="-128"/>
              </a:rPr>
              <a:t/>
            </a:r>
            <a:br>
              <a:rPr lang="en-US" altLang="ja-JP" sz="1200" dirty="0" smtClean="0">
                <a:solidFill>
                  <a:srgbClr val="676767"/>
                </a:solidFill>
                <a:latin typeface="+mn-ea"/>
                <a:ea typeface="+mn-ea"/>
                <a:cs typeface="Hiragino Sans W3" charset="-128"/>
              </a:rPr>
            </a:br>
            <a:r>
              <a:rPr lang="ja-JP" altLang="en-US" sz="1200" dirty="0" smtClean="0">
                <a:solidFill>
                  <a:srgbClr val="676767"/>
                </a:solidFill>
                <a:latin typeface="+mn-ea"/>
                <a:ea typeface="+mn-ea"/>
                <a:cs typeface="Hiragino Sans W3" charset="-128"/>
              </a:rPr>
              <a:t>好き</a:t>
            </a:r>
            <a:r>
              <a:rPr lang="ja-JP" altLang="en-US" sz="1200" dirty="0">
                <a:solidFill>
                  <a:srgbClr val="676767"/>
                </a:solidFill>
                <a:latin typeface="+mn-ea"/>
                <a:ea typeface="+mn-ea"/>
                <a:cs typeface="Hiragino Sans W3" charset="-128"/>
              </a:rPr>
              <a:t>なアプリ</a:t>
            </a:r>
            <a:r>
              <a:rPr lang="ja-JP" altLang="en-US" sz="1200" dirty="0" smtClean="0">
                <a:solidFill>
                  <a:srgbClr val="676767"/>
                </a:solidFill>
                <a:latin typeface="+mn-ea"/>
                <a:ea typeface="+mn-ea"/>
                <a:cs typeface="Hiragino Sans W3" charset="-128"/>
              </a:rPr>
              <a:t>を入れて</a:t>
            </a:r>
            <a:r>
              <a:rPr lang="en-US" altLang="ja-JP" sz="1200" dirty="0" smtClean="0">
                <a:solidFill>
                  <a:srgbClr val="676767"/>
                </a:solidFill>
                <a:latin typeface="+mn-ea"/>
                <a:ea typeface="+mn-ea"/>
                <a:cs typeface="Hiragino Sans W3" charset="-128"/>
              </a:rPr>
              <a:t/>
            </a:r>
            <a:br>
              <a:rPr lang="en-US" altLang="ja-JP" sz="1200" dirty="0" smtClean="0">
                <a:solidFill>
                  <a:srgbClr val="676767"/>
                </a:solidFill>
                <a:latin typeface="+mn-ea"/>
                <a:ea typeface="+mn-ea"/>
                <a:cs typeface="Hiragino Sans W3" charset="-128"/>
              </a:rPr>
            </a:br>
            <a:r>
              <a:rPr lang="ja-JP" altLang="en-US" sz="1200" dirty="0" smtClean="0">
                <a:solidFill>
                  <a:srgbClr val="676767"/>
                </a:solidFill>
                <a:latin typeface="+mn-ea"/>
                <a:ea typeface="+mn-ea"/>
                <a:cs typeface="Hiragino Sans W3" charset="-128"/>
              </a:rPr>
              <a:t>自由にカスタマイズ</a:t>
            </a:r>
            <a:endParaRPr lang="en-US" altLang="ja-JP" sz="1200" dirty="0">
              <a:solidFill>
                <a:srgbClr val="676767"/>
              </a:solidFill>
              <a:latin typeface="+mn-ea"/>
              <a:ea typeface="+mn-ea"/>
              <a:cs typeface="Hiragino Sans W3" charset="-128"/>
            </a:endParaRPr>
          </a:p>
        </p:txBody>
      </p:sp>
      <p:sp>
        <p:nvSpPr>
          <p:cNvPr id="19" name="Rectangle 18"/>
          <p:cNvSpPr/>
          <p:nvPr/>
        </p:nvSpPr>
        <p:spPr>
          <a:xfrm>
            <a:off x="1614816" y="3568406"/>
            <a:ext cx="1983764" cy="1077214"/>
          </a:xfrm>
          <a:prstGeom prst="rect">
            <a:avLst/>
          </a:prstGeom>
        </p:spPr>
        <p:txBody>
          <a:bodyPr wrap="square" lIns="91436" tIns="45718" rIns="91436" bIns="45718">
            <a:spAutoFit/>
          </a:bodyPr>
          <a:lstStyle/>
          <a:p>
            <a:pPr algn="ctr" defTabSz="457178"/>
            <a:r>
              <a:rPr lang="ja-JP" altLang="en-US" sz="1600" b="1" dirty="0">
                <a:solidFill>
                  <a:srgbClr val="214794"/>
                </a:solidFill>
                <a:latin typeface="+mn-ea"/>
                <a:ea typeface="+mn-ea"/>
                <a:cs typeface="Hiragino Sans W3" charset="-128"/>
              </a:rPr>
              <a:t>フラグ</a:t>
            </a:r>
            <a:r>
              <a:rPr lang="en-US" sz="1200" b="1" dirty="0">
                <a:solidFill>
                  <a:srgbClr val="343434"/>
                </a:solidFill>
                <a:latin typeface="+mn-ea"/>
                <a:ea typeface="+mn-ea"/>
                <a:cs typeface="Hiragino Sans W3" charset="-128"/>
              </a:rPr>
              <a:t/>
            </a:r>
            <a:br>
              <a:rPr lang="en-US" sz="1200" b="1" dirty="0">
                <a:solidFill>
                  <a:srgbClr val="343434"/>
                </a:solidFill>
                <a:latin typeface="+mn-ea"/>
                <a:ea typeface="+mn-ea"/>
                <a:cs typeface="Hiragino Sans W3" charset="-128"/>
              </a:rPr>
            </a:br>
            <a:r>
              <a:rPr lang="ja-JP" altLang="en-US" sz="1200" b="1" dirty="0">
                <a:solidFill>
                  <a:srgbClr val="343434"/>
                </a:solidFill>
                <a:latin typeface="+mn-ea"/>
                <a:ea typeface="+mn-ea"/>
                <a:cs typeface="Hiragino Sans W3" charset="-128"/>
              </a:rPr>
              <a:t>　</a:t>
            </a:r>
            <a:r>
              <a:rPr lang="ja-JP" altLang="en-US" sz="1200" dirty="0">
                <a:solidFill>
                  <a:srgbClr val="676767"/>
                </a:solidFill>
                <a:latin typeface="+mn-ea"/>
                <a:ea typeface="+mn-ea"/>
                <a:cs typeface="Hiragino Sans W3" charset="-128"/>
              </a:rPr>
              <a:t>気になる発言や資料に</a:t>
            </a:r>
            <a:endParaRPr lang="en-US" altLang="ja-JP" sz="1200" dirty="0">
              <a:solidFill>
                <a:srgbClr val="676767"/>
              </a:solidFill>
              <a:latin typeface="+mn-ea"/>
              <a:ea typeface="+mn-ea"/>
              <a:cs typeface="Hiragino Sans W3" charset="-128"/>
            </a:endParaRPr>
          </a:p>
          <a:p>
            <a:pPr algn="ctr" defTabSz="457178"/>
            <a:r>
              <a:rPr lang="ja-JP" altLang="en-US" sz="1200" dirty="0">
                <a:solidFill>
                  <a:srgbClr val="676767"/>
                </a:solidFill>
                <a:latin typeface="+mn-ea"/>
                <a:ea typeface="+mn-ea"/>
                <a:cs typeface="Hiragino Sans W3" charset="-128"/>
              </a:rPr>
              <a:t>ピンをたてておけば</a:t>
            </a:r>
            <a:endParaRPr lang="en-US" altLang="ja-JP" sz="1200" dirty="0">
              <a:solidFill>
                <a:srgbClr val="676767"/>
              </a:solidFill>
              <a:latin typeface="+mn-ea"/>
              <a:ea typeface="+mn-ea"/>
              <a:cs typeface="Hiragino Sans W3" charset="-128"/>
            </a:endParaRPr>
          </a:p>
          <a:p>
            <a:pPr algn="ctr" defTabSz="457178"/>
            <a:r>
              <a:rPr lang="ja-JP" altLang="en-US" sz="1200" dirty="0">
                <a:solidFill>
                  <a:srgbClr val="676767"/>
                </a:solidFill>
                <a:latin typeface="+mn-ea"/>
                <a:ea typeface="+mn-ea"/>
                <a:cs typeface="Hiragino Sans W3" charset="-128"/>
              </a:rPr>
              <a:t>後から簡単に探せる</a:t>
            </a:r>
            <a:endParaRPr lang="en-US" altLang="ja-JP" sz="1200" dirty="0">
              <a:solidFill>
                <a:srgbClr val="676767"/>
              </a:solidFill>
              <a:latin typeface="+mn-ea"/>
              <a:ea typeface="+mn-ea"/>
              <a:cs typeface="Hiragino Sans W3" charset="-128"/>
            </a:endParaRPr>
          </a:p>
          <a:p>
            <a:pPr algn="ctr" defTabSz="457178"/>
            <a:endParaRPr lang="en-US" altLang="ja-JP" sz="1200" dirty="0">
              <a:solidFill>
                <a:srgbClr val="676767"/>
              </a:solidFill>
              <a:latin typeface="+mn-ea"/>
              <a:ea typeface="+mn-ea"/>
              <a:cs typeface="Hiragino Sans W3" charset="-128"/>
            </a:endParaRPr>
          </a:p>
        </p:txBody>
      </p:sp>
      <p:pic>
        <p:nvPicPr>
          <p:cNvPr id="4" name="Picture 3"/>
          <p:cNvPicPr>
            <a:picLocks noChangeAspect="1"/>
          </p:cNvPicPr>
          <p:nvPr/>
        </p:nvPicPr>
        <p:blipFill>
          <a:blip r:embed="rId3"/>
          <a:stretch>
            <a:fillRect/>
          </a:stretch>
        </p:blipFill>
        <p:spPr>
          <a:xfrm>
            <a:off x="1922055" y="1010716"/>
            <a:ext cx="5162676" cy="2641155"/>
          </a:xfrm>
          <a:prstGeom prst="rect">
            <a:avLst/>
          </a:prstGeom>
        </p:spPr>
      </p:pic>
      <p:sp>
        <p:nvSpPr>
          <p:cNvPr id="20" name="Shape 219"/>
          <p:cNvSpPr/>
          <p:nvPr/>
        </p:nvSpPr>
        <p:spPr>
          <a:xfrm>
            <a:off x="556591" y="407505"/>
            <a:ext cx="5124503" cy="603212"/>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a:bodyPr>
          <a:lstStyle/>
          <a:p>
            <a:pPr defTabSz="457178"/>
            <a:r>
              <a:rPr lang="ja-JP" altLang="en-US" sz="3600" dirty="0">
                <a:solidFill>
                  <a:schemeClr val="accent5"/>
                </a:solidFill>
                <a:latin typeface="+mn-ea"/>
                <a:ea typeface="+mn-ea"/>
                <a:cs typeface="Hiragino Sans W3" charset="-128"/>
              </a:rPr>
              <a:t>書く</a:t>
            </a:r>
            <a:endParaRPr lang="en-US" sz="3600" dirty="0">
              <a:solidFill>
                <a:schemeClr val="accent5"/>
              </a:solidFill>
              <a:latin typeface="+mn-ea"/>
              <a:ea typeface="+mn-ea"/>
              <a:cs typeface="Hiragino Sans W3" charset="-128"/>
            </a:endParaRPr>
          </a:p>
        </p:txBody>
      </p:sp>
      <p:sp>
        <p:nvSpPr>
          <p:cNvPr id="10" name="Rounded Rectangle 9"/>
          <p:cNvSpPr/>
          <p:nvPr/>
        </p:nvSpPr>
        <p:spPr>
          <a:xfrm>
            <a:off x="7429388" y="144634"/>
            <a:ext cx="1523010" cy="562598"/>
          </a:xfrm>
          <a:prstGeom prst="roundRect">
            <a:avLst/>
          </a:prstGeom>
          <a:solidFill>
            <a:schemeClr val="accent6"/>
          </a:soli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smtClean="0">
                <a:solidFill>
                  <a:schemeClr val="bg1"/>
                </a:solidFill>
                <a:latin typeface="+mn-ea"/>
                <a:cs typeface="Hiragino Sans W3" charset="-128"/>
              </a:rPr>
              <a:t>学生</a:t>
            </a:r>
            <a:endParaRPr lang="en-US" dirty="0">
              <a:solidFill>
                <a:schemeClr val="bg1"/>
              </a:solidFill>
              <a:latin typeface="+mn-ea"/>
              <a:cs typeface="Hiragino Sans W3" charset="-128"/>
            </a:endParaRPr>
          </a:p>
        </p:txBody>
      </p:sp>
      <p:sp>
        <p:nvSpPr>
          <p:cNvPr id="11" name="Rounded Rectangle 10"/>
          <p:cNvSpPr/>
          <p:nvPr/>
        </p:nvSpPr>
        <p:spPr>
          <a:xfrm>
            <a:off x="5752289" y="142504"/>
            <a:ext cx="1523010" cy="56259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mn-ea"/>
                <a:cs typeface="Hiragino Sans W3" charset="-128"/>
              </a:rPr>
              <a:t>教員、職員</a:t>
            </a:r>
            <a:endParaRPr lang="en-US" dirty="0">
              <a:solidFill>
                <a:schemeClr val="bg1"/>
              </a:solidFill>
              <a:latin typeface="+mn-ea"/>
              <a:cs typeface="Hiragino Sans W3" charset="-128"/>
            </a:endParaRPr>
          </a:p>
        </p:txBody>
      </p:sp>
      <p:pic>
        <p:nvPicPr>
          <p:cNvPr id="13" name="image47.pn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06698" y="1070838"/>
            <a:ext cx="688839" cy="688839"/>
          </a:xfrm>
          <a:prstGeom prst="rect">
            <a:avLst/>
          </a:prstGeom>
          <a:ln w="12700" cap="flat">
            <a:noFill/>
            <a:miter lim="400000"/>
          </a:ln>
          <a:effectLst/>
        </p:spPr>
      </p:pic>
      <p:pic>
        <p:nvPicPr>
          <p:cNvPr id="14" name="image47.pn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24955" y="1220536"/>
            <a:ext cx="688839" cy="688839"/>
          </a:xfrm>
          <a:prstGeom prst="rect">
            <a:avLst/>
          </a:prstGeom>
          <a:ln w="12700" cap="flat">
            <a:noFill/>
            <a:miter lim="400000"/>
          </a:ln>
          <a:effectLst/>
        </p:spPr>
      </p:pic>
    </p:spTree>
    <p:extLst>
      <p:ext uri="{BB962C8B-B14F-4D97-AF65-F5344CB8AC3E}">
        <p14:creationId xmlns:p14="http://schemas.microsoft.com/office/powerpoint/2010/main" val="283292198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219"/>
          <p:cNvSpPr/>
          <p:nvPr/>
        </p:nvSpPr>
        <p:spPr>
          <a:xfrm>
            <a:off x="467139" y="293810"/>
            <a:ext cx="6685747" cy="84836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a:bodyPr>
          <a:lstStyle/>
          <a:p>
            <a:pPr defTabSz="457178"/>
            <a:r>
              <a:rPr lang="ja-JP" altLang="en-US" sz="3300" dirty="0">
                <a:solidFill>
                  <a:schemeClr val="accent5"/>
                </a:solidFill>
                <a:latin typeface="+mn-ea"/>
                <a:ea typeface="+mn-ea"/>
                <a:cs typeface="Hiragino Sans W3" charset="-128"/>
              </a:rPr>
              <a:t>ファイル</a:t>
            </a:r>
            <a:r>
              <a:rPr lang="en-US" altLang="ja-JP" sz="3300" dirty="0">
                <a:solidFill>
                  <a:schemeClr val="accent5"/>
                </a:solidFill>
                <a:latin typeface="+mn-ea"/>
                <a:ea typeface="+mn-ea"/>
                <a:cs typeface="Hiragino Sans W3" charset="-128"/>
              </a:rPr>
              <a:t> </a:t>
            </a:r>
            <a:r>
              <a:rPr lang="ja-JP" altLang="en-US" sz="3300" dirty="0" smtClean="0">
                <a:solidFill>
                  <a:schemeClr val="accent5"/>
                </a:solidFill>
                <a:latin typeface="+mn-ea"/>
                <a:ea typeface="+mn-ea"/>
                <a:cs typeface="Hiragino Sans W3" charset="-128"/>
              </a:rPr>
              <a:t>送信、受信</a:t>
            </a:r>
            <a:endParaRPr lang="en-US" sz="3300" dirty="0">
              <a:solidFill>
                <a:schemeClr val="accent5"/>
              </a:solidFill>
              <a:latin typeface="+mn-ea"/>
              <a:ea typeface="+mn-ea"/>
              <a:cs typeface="Hiragino Sans W3" charset="-128"/>
            </a:endParaRPr>
          </a:p>
        </p:txBody>
      </p:sp>
      <p:sp>
        <p:nvSpPr>
          <p:cNvPr id="3" name="TextBox 2"/>
          <p:cNvSpPr txBox="1"/>
          <p:nvPr/>
        </p:nvSpPr>
        <p:spPr>
          <a:xfrm>
            <a:off x="579493" y="3706273"/>
            <a:ext cx="2999539" cy="369332"/>
          </a:xfrm>
          <a:prstGeom prst="rect">
            <a:avLst/>
          </a:prstGeom>
          <a:noFill/>
        </p:spPr>
        <p:txBody>
          <a:bodyPr wrap="none" rtlCol="0">
            <a:spAutoFit/>
          </a:bodyPr>
          <a:lstStyle/>
          <a:p>
            <a:r>
              <a:rPr lang="ja-JP" altLang="en-US" dirty="0">
                <a:latin typeface="+mn-ea"/>
                <a:ea typeface="+mn-ea"/>
                <a:cs typeface="Hiragino Sans W3" charset="-128"/>
              </a:rPr>
              <a:t>巨大なファイル</a:t>
            </a:r>
            <a:r>
              <a:rPr lang="ja-JP" altLang="en-US" dirty="0" smtClean="0">
                <a:latin typeface="+mn-ea"/>
                <a:ea typeface="+mn-ea"/>
                <a:cs typeface="Hiragino Sans W3" charset="-128"/>
              </a:rPr>
              <a:t>も らくらく</a:t>
            </a:r>
            <a:r>
              <a:rPr lang="ja-JP" altLang="en-US" dirty="0">
                <a:latin typeface="+mn-ea"/>
                <a:ea typeface="+mn-ea"/>
                <a:cs typeface="Hiragino Sans W3" charset="-128"/>
              </a:rPr>
              <a:t>送信</a:t>
            </a:r>
            <a:endParaRPr kumimoji="1" lang="ja-JP" altLang="en-US" dirty="0">
              <a:latin typeface="+mn-ea"/>
              <a:ea typeface="+mn-ea"/>
              <a:cs typeface="Hiragino Sans W3" charset="-128"/>
            </a:endParaRPr>
          </a:p>
        </p:txBody>
      </p:sp>
      <p:pic>
        <p:nvPicPr>
          <p:cNvPr id="6" name="story3.psd"/>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507018" y="2512098"/>
            <a:ext cx="4290513" cy="2413415"/>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7" name="story1.psd"/>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95536" y="1131591"/>
            <a:ext cx="3999330" cy="2249624"/>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sp>
        <p:nvSpPr>
          <p:cNvPr id="8" name="TextBox 7"/>
          <p:cNvSpPr txBox="1"/>
          <p:nvPr/>
        </p:nvSpPr>
        <p:spPr>
          <a:xfrm>
            <a:off x="4788024" y="1887071"/>
            <a:ext cx="3387466" cy="369332"/>
          </a:xfrm>
          <a:prstGeom prst="rect">
            <a:avLst/>
          </a:prstGeom>
          <a:noFill/>
        </p:spPr>
        <p:txBody>
          <a:bodyPr wrap="none" rtlCol="0">
            <a:spAutoFit/>
          </a:bodyPr>
          <a:lstStyle/>
          <a:p>
            <a:r>
              <a:rPr lang="ja-JP" altLang="en-US" dirty="0">
                <a:latin typeface="+mn-ea"/>
                <a:ea typeface="+mn-ea"/>
                <a:cs typeface="Hiragino Sans W3" charset="-128"/>
              </a:rPr>
              <a:t>スマホで多種類のファイルを閲覧</a:t>
            </a:r>
            <a:endParaRPr kumimoji="1" lang="ja-JP" altLang="en-US" dirty="0">
              <a:latin typeface="+mn-ea"/>
              <a:ea typeface="+mn-ea"/>
              <a:cs typeface="Hiragino Sans W3" charset="-128"/>
            </a:endParaRPr>
          </a:p>
        </p:txBody>
      </p:sp>
      <p:sp>
        <p:nvSpPr>
          <p:cNvPr id="9" name="Rounded Rectangle 8"/>
          <p:cNvSpPr/>
          <p:nvPr/>
        </p:nvSpPr>
        <p:spPr>
          <a:xfrm>
            <a:off x="7429388" y="144634"/>
            <a:ext cx="1523010" cy="562598"/>
          </a:xfrm>
          <a:prstGeom prst="roundRect">
            <a:avLst/>
          </a:prstGeom>
          <a:solidFill>
            <a:schemeClr val="accent6"/>
          </a:soli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smtClean="0">
                <a:solidFill>
                  <a:schemeClr val="bg1"/>
                </a:solidFill>
                <a:latin typeface="+mn-ea"/>
                <a:cs typeface="Hiragino Sans W3" charset="-128"/>
              </a:rPr>
              <a:t>学生</a:t>
            </a:r>
            <a:endParaRPr lang="en-US" dirty="0">
              <a:solidFill>
                <a:schemeClr val="bg1"/>
              </a:solidFill>
              <a:latin typeface="+mn-ea"/>
              <a:cs typeface="Hiragino Sans W3" charset="-128"/>
            </a:endParaRPr>
          </a:p>
        </p:txBody>
      </p:sp>
      <p:sp>
        <p:nvSpPr>
          <p:cNvPr id="10" name="Rounded Rectangle 9"/>
          <p:cNvSpPr/>
          <p:nvPr/>
        </p:nvSpPr>
        <p:spPr>
          <a:xfrm>
            <a:off x="5752289" y="142504"/>
            <a:ext cx="1523010" cy="56259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mn-ea"/>
                <a:cs typeface="Hiragino Sans W3" charset="-128"/>
              </a:rPr>
              <a:t>教員、職員</a:t>
            </a:r>
            <a:endParaRPr lang="en-US" dirty="0">
              <a:solidFill>
                <a:schemeClr val="bg1"/>
              </a:solidFill>
              <a:latin typeface="+mn-ea"/>
              <a:cs typeface="Hiragino Sans W3" charset="-128"/>
            </a:endParaRPr>
          </a:p>
        </p:txBody>
      </p:sp>
      <p:pic>
        <p:nvPicPr>
          <p:cNvPr id="12" name="image47.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08500" y="1140384"/>
            <a:ext cx="688839" cy="688839"/>
          </a:xfrm>
          <a:prstGeom prst="rect">
            <a:avLst/>
          </a:prstGeom>
          <a:ln w="12700" cap="flat">
            <a:noFill/>
            <a:miter lim="400000"/>
          </a:ln>
          <a:effectLst/>
        </p:spPr>
      </p:pic>
      <p:pic>
        <p:nvPicPr>
          <p:cNvPr id="13" name="image47.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50900" y="2604413"/>
            <a:ext cx="688839" cy="688839"/>
          </a:xfrm>
          <a:prstGeom prst="rect">
            <a:avLst/>
          </a:prstGeom>
          <a:ln w="12700" cap="flat">
            <a:noFill/>
            <a:miter lim="400000"/>
          </a:ln>
          <a:effectLst/>
        </p:spPr>
      </p:pic>
    </p:spTree>
    <p:extLst>
      <p:ext uri="{BB962C8B-B14F-4D97-AF65-F5344CB8AC3E}">
        <p14:creationId xmlns:p14="http://schemas.microsoft.com/office/powerpoint/2010/main" val="349865866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123"/>
          <p:cNvSpPr/>
          <p:nvPr/>
        </p:nvSpPr>
        <p:spPr>
          <a:xfrm>
            <a:off x="4805773" y="2111578"/>
            <a:ext cx="90083" cy="113570"/>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ＭＳ Ｐゴシック" panose="020B0600070205080204" pitchFamily="50" charset="-128"/>
              <a:ea typeface="ＭＳ Ｐゴシック" panose="020B0600070205080204" pitchFamily="50" charset="-128"/>
              <a:cs typeface="Hiragino Sans W3" charset="-128"/>
            </a:endParaRPr>
          </a:p>
        </p:txBody>
      </p:sp>
      <p:sp>
        <p:nvSpPr>
          <p:cNvPr id="42" name="Shape 124"/>
          <p:cNvSpPr/>
          <p:nvPr/>
        </p:nvSpPr>
        <p:spPr>
          <a:xfrm>
            <a:off x="4803391" y="2559253"/>
            <a:ext cx="94845" cy="113570"/>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ＭＳ Ｐゴシック" panose="020B0600070205080204" pitchFamily="50" charset="-128"/>
              <a:ea typeface="ＭＳ Ｐゴシック" panose="020B0600070205080204" pitchFamily="50" charset="-128"/>
              <a:cs typeface="Hiragino Sans W3" charset="-128"/>
            </a:endParaRPr>
          </a:p>
        </p:txBody>
      </p:sp>
      <p:sp>
        <p:nvSpPr>
          <p:cNvPr id="43" name="Shape 125"/>
          <p:cNvSpPr/>
          <p:nvPr/>
        </p:nvSpPr>
        <p:spPr>
          <a:xfrm>
            <a:off x="4748887" y="2678021"/>
            <a:ext cx="149349" cy="90051"/>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ＭＳ Ｐゴシック" panose="020B0600070205080204" pitchFamily="50" charset="-128"/>
              <a:ea typeface="ＭＳ Ｐゴシック" panose="020B0600070205080204" pitchFamily="50" charset="-128"/>
              <a:cs typeface="Hiragino Sans W3" charset="-128"/>
            </a:endParaRPr>
          </a:p>
        </p:txBody>
      </p:sp>
      <p:sp>
        <p:nvSpPr>
          <p:cNvPr id="44" name="Shape 126"/>
          <p:cNvSpPr/>
          <p:nvPr/>
        </p:nvSpPr>
        <p:spPr>
          <a:xfrm flipV="1">
            <a:off x="4896053" y="2503291"/>
            <a:ext cx="0" cy="664128"/>
          </a:xfrm>
          <a:prstGeom prst="line">
            <a:avLst/>
          </a:prstGeom>
          <a:ln>
            <a:solidFill>
              <a:srgbClr val="F0F0F0"/>
            </a:solidFill>
            <a:miter lim="400000"/>
          </a:ln>
        </p:spPr>
        <p:txBody>
          <a:bodyPr lIns="19049" tIns="19049" rIns="19049" bIns="19049" anchor="ctr"/>
          <a:lstStyle/>
          <a:p>
            <a:pPr defTabSz="457178">
              <a:defRPr sz="3200"/>
            </a:pPr>
            <a:endParaRPr sz="3200">
              <a:solidFill>
                <a:srgbClr val="676767"/>
              </a:solidFill>
              <a:latin typeface="ＭＳ Ｐゴシック" panose="020B0600070205080204" pitchFamily="50" charset="-128"/>
              <a:ea typeface="ＭＳ Ｐゴシック" panose="020B0600070205080204" pitchFamily="50" charset="-128"/>
              <a:cs typeface="Hiragino Sans W3" charset="-128"/>
            </a:endParaRPr>
          </a:p>
        </p:txBody>
      </p:sp>
      <p:sp>
        <p:nvSpPr>
          <p:cNvPr id="45" name="Shape 127"/>
          <p:cNvSpPr/>
          <p:nvPr/>
        </p:nvSpPr>
        <p:spPr>
          <a:xfrm>
            <a:off x="5213015" y="2727922"/>
            <a:ext cx="476250" cy="476250"/>
          </a:xfrm>
          <a:prstGeom prst="rect">
            <a:avLst/>
          </a:prstGeom>
          <a:solidFill>
            <a:srgbClr val="FFFFFF"/>
          </a:solidFill>
          <a:ln w="12700">
            <a:miter lim="400000"/>
          </a:ln>
        </p:spPr>
        <p:txBody>
          <a:bodyPr lIns="19049" tIns="19049" rIns="19049" bIns="19049" anchor="ctr"/>
          <a:lstStyle/>
          <a:p>
            <a:pPr defTabSz="457178">
              <a:defRPr sz="3200">
                <a:solidFill>
                  <a:srgbClr val="FFFFFF"/>
                </a:solidFill>
              </a:defRPr>
            </a:pPr>
            <a:endParaRPr sz="3200">
              <a:solidFill>
                <a:srgbClr val="FFFFFF"/>
              </a:solidFill>
              <a:latin typeface="ＭＳ Ｐゴシック" panose="020B0600070205080204" pitchFamily="50" charset="-128"/>
              <a:ea typeface="ＭＳ Ｐゴシック" panose="020B0600070205080204" pitchFamily="50" charset="-128"/>
              <a:cs typeface="Hiragino Sans W3" charset="-128"/>
            </a:endParaRPr>
          </a:p>
        </p:txBody>
      </p:sp>
      <p:grpSp>
        <p:nvGrpSpPr>
          <p:cNvPr id="30" name="Group 131"/>
          <p:cNvGrpSpPr/>
          <p:nvPr/>
        </p:nvGrpSpPr>
        <p:grpSpPr>
          <a:xfrm>
            <a:off x="15552474" y="4"/>
            <a:ext cx="4254499" cy="7538471"/>
            <a:chOff x="0" y="0"/>
            <a:chExt cx="4254498" cy="7538470"/>
          </a:xfrm>
        </p:grpSpPr>
        <p:pic>
          <p:nvPicPr>
            <p:cNvPr id="31" name="pasted-image.png"/>
            <p:cNvPicPr>
              <a:picLocks noChangeAspect="1"/>
            </p:cNvPicPr>
            <p:nvPr/>
          </p:nvPicPr>
          <p:blipFill>
            <a:blip r:embed="rId3">
              <a:extLst/>
            </a:blip>
            <a:stretch>
              <a:fillRect/>
            </a:stretch>
          </p:blipFill>
          <p:spPr>
            <a:xfrm>
              <a:off x="0" y="0"/>
              <a:ext cx="4241800" cy="7535965"/>
            </a:xfrm>
            <a:prstGeom prst="rect">
              <a:avLst/>
            </a:prstGeom>
            <a:ln w="3175" cap="flat">
              <a:solidFill>
                <a:srgbClr val="53585F"/>
              </a:solidFill>
              <a:prstDash val="solid"/>
              <a:miter lim="400000"/>
            </a:ln>
            <a:effectLst/>
          </p:spPr>
        </p:pic>
        <p:pic>
          <p:nvPicPr>
            <p:cNvPr id="32" name="IMG_1386.pn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2698" y="276562"/>
              <a:ext cx="4241801" cy="7261909"/>
            </a:xfrm>
            <a:prstGeom prst="rect">
              <a:avLst/>
            </a:prstGeom>
            <a:ln w="12700" cap="flat">
              <a:noFill/>
              <a:miter lim="400000"/>
            </a:ln>
            <a:effectLst/>
          </p:spPr>
        </p:pic>
      </p:grpSp>
      <p:pic>
        <p:nvPicPr>
          <p:cNvPr id="27" name="pasted-imag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1564" y="1205818"/>
            <a:ext cx="1488636" cy="3203804"/>
          </a:xfrm>
          <a:prstGeom prst="rect">
            <a:avLst/>
          </a:prstGeom>
          <a:ln w="12700">
            <a:miter lim="400000"/>
          </a:ln>
          <a:effectLst>
            <a:outerShdw blurRad="381000" rotWithShape="0">
              <a:srgbClr val="000000">
                <a:alpha val="30000"/>
              </a:srgbClr>
            </a:outerShdw>
          </a:effectLst>
        </p:spPr>
      </p:pic>
      <p:pic>
        <p:nvPicPr>
          <p:cNvPr id="2" name="Picture 1"/>
          <p:cNvPicPr>
            <a:picLocks noChangeAspect="1"/>
          </p:cNvPicPr>
          <p:nvPr/>
        </p:nvPicPr>
        <p:blipFill>
          <a:blip r:embed="rId6"/>
          <a:stretch>
            <a:fillRect/>
          </a:stretch>
        </p:blipFill>
        <p:spPr>
          <a:xfrm>
            <a:off x="110310" y="1097718"/>
            <a:ext cx="6184900" cy="3547902"/>
          </a:xfrm>
          <a:prstGeom prst="rect">
            <a:avLst/>
          </a:prstGeom>
        </p:spPr>
      </p:pic>
      <p:pic>
        <p:nvPicPr>
          <p:cNvPr id="25" name="Group 8.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5055" y="1357840"/>
            <a:ext cx="4686404" cy="2847608"/>
          </a:xfrm>
          <a:prstGeom prst="rect">
            <a:avLst/>
          </a:prstGeom>
          <a:ln w="12700">
            <a:solidFill>
              <a:schemeClr val="tx2"/>
            </a:solidFill>
            <a:miter lim="400000"/>
          </a:ln>
        </p:spPr>
      </p:pic>
      <p:pic>
        <p:nvPicPr>
          <p:cNvPr id="26" name="B3 - New Video Layouts.png"/>
          <p:cNvPicPr>
            <a:picLocks/>
          </p:cNvPicPr>
          <p:nvPr/>
        </p:nvPicPr>
        <p:blipFill>
          <a:blip r:embed="rId8" cstate="hqprint">
            <a:extLst>
              <a:ext uri="{28A0092B-C50C-407E-A947-70E740481C1C}">
                <a14:useLocalDpi xmlns:a14="http://schemas.microsoft.com/office/drawing/2010/main"/>
              </a:ext>
            </a:extLst>
          </a:blip>
          <a:stretch>
            <a:fillRect/>
          </a:stretch>
        </p:blipFill>
        <p:spPr>
          <a:xfrm>
            <a:off x="6556332" y="1633417"/>
            <a:ext cx="1298086" cy="2308572"/>
          </a:xfrm>
          <a:prstGeom prst="rect">
            <a:avLst/>
          </a:prstGeom>
          <a:ln w="12700">
            <a:solidFill>
              <a:srgbClr val="53585F"/>
            </a:solidFill>
            <a:miter lim="400000"/>
          </a:ln>
        </p:spPr>
      </p:pic>
      <p:sp>
        <p:nvSpPr>
          <p:cNvPr id="19" name="Shape 219"/>
          <p:cNvSpPr/>
          <p:nvPr/>
        </p:nvSpPr>
        <p:spPr>
          <a:xfrm>
            <a:off x="1418698" y="306533"/>
            <a:ext cx="5026700" cy="84836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a:bodyPr>
          <a:lstStyle/>
          <a:p>
            <a:pPr defTabSz="457178"/>
            <a:r>
              <a:rPr lang="ja-JP" altLang="en-US" sz="3300" dirty="0" smtClean="0">
                <a:solidFill>
                  <a:schemeClr val="accent5"/>
                </a:solidFill>
                <a:latin typeface="ＭＳ Ｐゴシック" panose="020B0600070205080204" pitchFamily="50" charset="-128"/>
                <a:ea typeface="ＭＳ Ｐゴシック" panose="020B0600070205080204" pitchFamily="50" charset="-128"/>
                <a:cs typeface="Hiragino Sans W3" charset="-128"/>
              </a:rPr>
              <a:t>聞く、話す</a:t>
            </a:r>
            <a:r>
              <a:rPr lang="ja-JP" altLang="en-US" sz="3300" dirty="0">
                <a:solidFill>
                  <a:schemeClr val="accent5"/>
                </a:solidFill>
                <a:latin typeface="ＭＳ Ｐゴシック" panose="020B0600070205080204" pitchFamily="50" charset="-128"/>
                <a:ea typeface="ＭＳ Ｐゴシック" panose="020B0600070205080204" pitchFamily="50" charset="-128"/>
                <a:cs typeface="Hiragino Sans W3" charset="-128"/>
              </a:rPr>
              <a:t>　外出先　</a:t>
            </a:r>
            <a:endParaRPr lang="en-US" sz="3300" dirty="0">
              <a:solidFill>
                <a:schemeClr val="accent5"/>
              </a:solidFill>
              <a:latin typeface="ＭＳ Ｐゴシック" panose="020B0600070205080204" pitchFamily="50" charset="-128"/>
              <a:ea typeface="ＭＳ Ｐゴシック" panose="020B0600070205080204" pitchFamily="50" charset="-128"/>
              <a:cs typeface="Hiragino Sans W3" charset="-128"/>
            </a:endParaRPr>
          </a:p>
        </p:txBody>
      </p:sp>
      <p:sp>
        <p:nvSpPr>
          <p:cNvPr id="16" name="Rounded Rectangle 15"/>
          <p:cNvSpPr/>
          <p:nvPr/>
        </p:nvSpPr>
        <p:spPr>
          <a:xfrm>
            <a:off x="7429388" y="144634"/>
            <a:ext cx="1523010" cy="562598"/>
          </a:xfrm>
          <a:prstGeom prst="roundRect">
            <a:avLst/>
          </a:prstGeom>
          <a:solidFill>
            <a:schemeClr val="accent6"/>
          </a:soli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smtClean="0">
                <a:solidFill>
                  <a:schemeClr val="bg1"/>
                </a:solidFill>
                <a:latin typeface="ＭＳ Ｐゴシック" panose="020B0600070205080204" pitchFamily="50" charset="-128"/>
                <a:ea typeface="ＭＳ Ｐゴシック" panose="020B0600070205080204" pitchFamily="50" charset="-128"/>
                <a:cs typeface="Hiragino Sans W3" charset="-128"/>
              </a:rPr>
              <a:t>学生</a:t>
            </a:r>
            <a:endParaRPr lang="en-US" dirty="0">
              <a:solidFill>
                <a:schemeClr val="bg1"/>
              </a:solidFill>
              <a:latin typeface="ＭＳ Ｐゴシック" panose="020B0600070205080204" pitchFamily="50" charset="-128"/>
              <a:ea typeface="ＭＳ Ｐゴシック" panose="020B0600070205080204" pitchFamily="50" charset="-128"/>
              <a:cs typeface="Hiragino Sans W3" charset="-128"/>
            </a:endParaRPr>
          </a:p>
        </p:txBody>
      </p:sp>
      <p:sp>
        <p:nvSpPr>
          <p:cNvPr id="17" name="Rounded Rectangle 16"/>
          <p:cNvSpPr/>
          <p:nvPr/>
        </p:nvSpPr>
        <p:spPr>
          <a:xfrm>
            <a:off x="5752289" y="142504"/>
            <a:ext cx="1523010" cy="56259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ＭＳ Ｐゴシック" panose="020B0600070205080204" pitchFamily="50" charset="-128"/>
                <a:ea typeface="ＭＳ Ｐゴシック" panose="020B0600070205080204" pitchFamily="50" charset="-128"/>
                <a:cs typeface="Hiragino Sans W3" charset="-128"/>
              </a:rPr>
              <a:t>教員、職員</a:t>
            </a:r>
            <a:endParaRPr lang="en-US" dirty="0">
              <a:solidFill>
                <a:schemeClr val="bg1"/>
              </a:solidFill>
              <a:latin typeface="ＭＳ Ｐゴシック" panose="020B0600070205080204" pitchFamily="50" charset="-128"/>
              <a:ea typeface="ＭＳ Ｐゴシック" panose="020B0600070205080204" pitchFamily="50" charset="-128"/>
              <a:cs typeface="Hiragino Sans W3" charset="-128"/>
            </a:endParaRPr>
          </a:p>
        </p:txBody>
      </p:sp>
      <p:pic>
        <p:nvPicPr>
          <p:cNvPr id="20" name="image47.png"/>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199338" y="894771"/>
            <a:ext cx="688839" cy="688839"/>
          </a:xfrm>
          <a:prstGeom prst="rect">
            <a:avLst/>
          </a:prstGeom>
          <a:ln w="12700" cap="flat">
            <a:noFill/>
            <a:miter lim="400000"/>
          </a:ln>
          <a:effectLst/>
        </p:spPr>
      </p:pic>
      <p:pic>
        <p:nvPicPr>
          <p:cNvPr id="21" name="image47.png"/>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29388" y="944578"/>
            <a:ext cx="688839" cy="688839"/>
          </a:xfrm>
          <a:prstGeom prst="rect">
            <a:avLst/>
          </a:prstGeom>
          <a:ln w="12700" cap="flat">
            <a:noFill/>
            <a:miter lim="400000"/>
          </a:ln>
          <a:effectLst/>
        </p:spPr>
      </p:pic>
    </p:spTree>
    <p:extLst>
      <p:ext uri="{BB962C8B-B14F-4D97-AF65-F5344CB8AC3E}">
        <p14:creationId xmlns:p14="http://schemas.microsoft.com/office/powerpoint/2010/main" val="272890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64" y="950428"/>
            <a:ext cx="3820348" cy="2265389"/>
          </a:xfrm>
        </p:spPr>
        <p:txBody>
          <a:bodyPr/>
          <a:lstStyle/>
          <a:p>
            <a:r>
              <a:rPr lang="en-US" dirty="0" smtClean="0">
                <a:latin typeface="ＭＳ Ｐゴシック" panose="020B0600070205080204" pitchFamily="50" charset="-128"/>
                <a:ea typeface="ＭＳ Ｐゴシック" panose="020B0600070205080204" pitchFamily="50" charset="-128"/>
              </a:rPr>
              <a:t>Spark Board</a:t>
            </a:r>
            <a:br>
              <a:rPr lang="en-US" dirty="0" smtClean="0">
                <a:latin typeface="ＭＳ Ｐゴシック" panose="020B0600070205080204" pitchFamily="50" charset="-128"/>
                <a:ea typeface="ＭＳ Ｐゴシック" panose="020B0600070205080204" pitchFamily="50" charset="-128"/>
              </a:rPr>
            </a:br>
            <a:r>
              <a:rPr lang="ja-JP" altLang="en-US" dirty="0" smtClean="0">
                <a:latin typeface="ＭＳ Ｐゴシック" panose="020B0600070205080204" pitchFamily="50" charset="-128"/>
                <a:ea typeface="ＭＳ Ｐゴシック" panose="020B0600070205080204" pitchFamily="50" charset="-128"/>
              </a:rPr>
              <a:t>ご紹介</a:t>
            </a:r>
            <a:endParaRPr lang="en-US" dirty="0">
              <a:latin typeface="ＭＳ Ｐゴシック" panose="020B0600070205080204" pitchFamily="50" charset="-128"/>
              <a:ea typeface="ＭＳ Ｐゴシック" panose="020B0600070205080204" pitchFamily="50" charset="-128"/>
            </a:endParaRPr>
          </a:p>
        </p:txBody>
      </p:sp>
      <p:sp>
        <p:nvSpPr>
          <p:cNvPr id="3" name="TextBox 2"/>
          <p:cNvSpPr txBox="1"/>
          <p:nvPr/>
        </p:nvSpPr>
        <p:spPr>
          <a:xfrm>
            <a:off x="463764" y="3352978"/>
            <a:ext cx="3695242" cy="646331"/>
          </a:xfrm>
          <a:prstGeom prst="rect">
            <a:avLst/>
          </a:prstGeom>
          <a:noFill/>
        </p:spPr>
        <p:txBody>
          <a:bodyPr wrap="none" rtlCol="0">
            <a:spAutoFit/>
          </a:bodyPr>
          <a:lstStyle/>
          <a:p>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Hiragino Sans W3" charset="-128"/>
              </a:rPr>
              <a:t>アカデミック オファー ライセンスには</a:t>
            </a:r>
            <a:endPar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Hiragino Sans W3" charset="-128"/>
            </a:endParaRPr>
          </a:p>
          <a:p>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Hiragino Sans W3" charset="-128"/>
              </a:rPr>
              <a:t>含まれません</a:t>
            </a:r>
            <a:endParaRPr lang="en-US" dirty="0">
              <a:solidFill>
                <a:schemeClr val="tx1">
                  <a:lumMod val="50000"/>
                </a:schemeClr>
              </a:solidFill>
              <a:latin typeface="ＭＳ Ｐゴシック" panose="020B0600070205080204" pitchFamily="50" charset="-128"/>
              <a:ea typeface="ＭＳ Ｐゴシック" panose="020B0600070205080204" pitchFamily="50" charset="-128"/>
              <a:cs typeface="Hiragino Sans W3" charset="-128"/>
            </a:endParaRPr>
          </a:p>
        </p:txBody>
      </p:sp>
    </p:spTree>
    <p:extLst>
      <p:ext uri="{BB962C8B-B14F-4D97-AF65-F5344CB8AC3E}">
        <p14:creationId xmlns:p14="http://schemas.microsoft.com/office/powerpoint/2010/main" val="249488722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stretch>
            <a:fillRect/>
          </a:stretch>
        </p:blipFill>
        <p:spPr>
          <a:xfrm>
            <a:off x="0" y="0"/>
            <a:ext cx="9144000" cy="5143500"/>
          </a:xfrm>
          <a:prstGeom prst="rect">
            <a:avLst/>
          </a:prstGeom>
        </p:spPr>
      </p:pic>
      <p:pic>
        <p:nvPicPr>
          <p:cNvPr id="4" name="Picture 2" descr="C:\Users\spius\Pictures\cisco logo blue gradient.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正方形/長方形 5"/>
          <p:cNvSpPr/>
          <p:nvPr/>
        </p:nvSpPr>
        <p:spPr>
          <a:xfrm>
            <a:off x="3957520" y="701536"/>
            <a:ext cx="4572000" cy="1615827"/>
          </a:xfrm>
          <a:prstGeom prst="rect">
            <a:avLst/>
          </a:prstGeom>
        </p:spPr>
        <p:txBody>
          <a:bodyPr>
            <a:spAutoFit/>
          </a:bodyPr>
          <a:lstStyle/>
          <a:p>
            <a:r>
              <a:rPr lang="ja-JP" altLang="en-US" sz="4950" dirty="0">
                <a:solidFill>
                  <a:srgbClr val="00B0F0"/>
                </a:solidFill>
                <a:latin typeface="+mn-lt"/>
                <a:ea typeface="ＭＳ Ｐゴシック" panose="020B0600070205080204" pitchFamily="50" charset="-128"/>
                <a:cs typeface="Hiragino Sans W3" charset="-128"/>
              </a:rPr>
              <a:t>Cisco</a:t>
            </a:r>
          </a:p>
          <a:p>
            <a:r>
              <a:rPr lang="ja-JP" altLang="en-US" sz="4950" dirty="0">
                <a:solidFill>
                  <a:srgbClr val="00B0F0"/>
                </a:solidFill>
                <a:latin typeface="+mn-lt"/>
                <a:ea typeface="ＭＳ Ｐゴシック" panose="020B0600070205080204" pitchFamily="50" charset="-128"/>
                <a:cs typeface="Hiragino Sans W3" charset="-128"/>
              </a:rPr>
              <a:t>Spark Board</a:t>
            </a:r>
          </a:p>
        </p:txBody>
      </p:sp>
      <p:sp>
        <p:nvSpPr>
          <p:cNvPr id="7" name="Rectangle 4"/>
          <p:cNvSpPr>
            <a:spLocks noChangeArrowheads="1"/>
          </p:cNvSpPr>
          <p:nvPr/>
        </p:nvSpPr>
        <p:spPr bwMode="ltGray">
          <a:xfrm>
            <a:off x="4641987" y="4918549"/>
            <a:ext cx="3876716" cy="154516"/>
          </a:xfrm>
          <a:prstGeom prst="rect">
            <a:avLst/>
          </a:prstGeom>
          <a:noFill/>
          <a:ln w="9525">
            <a:noFill/>
            <a:miter lim="800000"/>
            <a:headEnd/>
            <a:tailEnd/>
          </a:ln>
          <a:effectLst/>
        </p:spPr>
        <p:txBody>
          <a:bodyPr wrap="square" lIns="61585" tIns="30791" rIns="61585" bIns="30791" anchor="b">
            <a:spAutoFit/>
          </a:bodyPr>
          <a:lstStyle/>
          <a:p>
            <a:pPr algn="r" defTabSz="610714">
              <a:defRPr/>
            </a:pPr>
            <a:r>
              <a:rPr lang="en-US" sz="600" dirty="0">
                <a:solidFill>
                  <a:schemeClr val="bg1">
                    <a:alpha val="25000"/>
                  </a:schemeClr>
                </a:solidFill>
                <a:cs typeface="CiscoSans Thin"/>
              </a:rPr>
              <a:t>© 201</a:t>
            </a:r>
            <a:r>
              <a:rPr lang="en-US" altLang="ja-JP" sz="600" dirty="0">
                <a:solidFill>
                  <a:schemeClr val="bg1">
                    <a:alpha val="25000"/>
                  </a:schemeClr>
                </a:solidFill>
                <a:cs typeface="CiscoSans Thin"/>
              </a:rPr>
              <a:t>7</a:t>
            </a:r>
            <a:r>
              <a:rPr lang="en-US" sz="600" dirty="0">
                <a:solidFill>
                  <a:schemeClr val="bg1">
                    <a:alpha val="25000"/>
                  </a:schemeClr>
                </a:solidFill>
                <a:cs typeface="CiscoSans Thin"/>
              </a:rPr>
              <a:t>  Cisco and/or its affiliates. All rights reserved.   Cisco </a:t>
            </a:r>
            <a:r>
              <a:rPr lang="en-US" altLang="ja-JP" sz="600" dirty="0">
                <a:solidFill>
                  <a:schemeClr val="bg1">
                    <a:alpha val="25000"/>
                  </a:schemeClr>
                </a:solidFill>
                <a:cs typeface="CiscoSans Thin"/>
              </a:rPr>
              <a:t>Public</a:t>
            </a:r>
            <a:endParaRPr lang="en-US" sz="600" dirty="0">
              <a:solidFill>
                <a:schemeClr val="bg1">
                  <a:alpha val="25000"/>
                </a:schemeClr>
              </a:solidFill>
              <a:cs typeface="CiscoSans Thin"/>
            </a:endParaRPr>
          </a:p>
        </p:txBody>
      </p:sp>
    </p:spTree>
    <p:extLst>
      <p:ext uri="{BB962C8B-B14F-4D97-AF65-F5344CB8AC3E}">
        <p14:creationId xmlns:p14="http://schemas.microsoft.com/office/powerpoint/2010/main" val="2509550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pasted-imag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2393" y="1145596"/>
            <a:ext cx="2683217" cy="2262320"/>
          </a:xfrm>
          <a:prstGeom prst="rect">
            <a:avLst/>
          </a:prstGeom>
          <a:ln w="12700">
            <a:miter lim="400000"/>
          </a:ln>
        </p:spPr>
      </p:pic>
      <p:sp>
        <p:nvSpPr>
          <p:cNvPr id="545" name="Shape 545"/>
          <p:cNvSpPr/>
          <p:nvPr/>
        </p:nvSpPr>
        <p:spPr>
          <a:xfrm>
            <a:off x="289052" y="335972"/>
            <a:ext cx="8773467" cy="80962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Autofit/>
          </a:bodyPr>
          <a:lstStyle/>
          <a:p>
            <a:pPr defTabSz="309555">
              <a:defRPr sz="6400">
                <a:solidFill>
                  <a:srgbClr val="444444"/>
                </a:solidFill>
                <a:latin typeface="+mn-lt"/>
                <a:ea typeface="+mn-ea"/>
                <a:cs typeface="+mn-cs"/>
                <a:sym typeface="MarkOT-ExtraLight"/>
              </a:defRPr>
            </a:pPr>
            <a:r>
              <a:rPr lang="ja-JP" altLang="en-US" sz="2800" dirty="0" smtClean="0">
                <a:latin typeface="ＭＳ Ｐゴシック" panose="020B0600070205080204" pitchFamily="50" charset="-128"/>
                <a:ea typeface="ＭＳ Ｐゴシック" panose="020B0600070205080204" pitchFamily="50" charset="-128"/>
                <a:cs typeface="Hiragino Sans W3" charset="-128"/>
              </a:rPr>
              <a:t>コラボレーション デバイス</a:t>
            </a:r>
            <a:r>
              <a:rPr lang="ja-JP" altLang="en-US" sz="2800" dirty="0">
                <a:latin typeface="ＭＳ Ｐゴシック" panose="020B0600070205080204" pitchFamily="50" charset="-128"/>
                <a:ea typeface="ＭＳ Ｐゴシック" panose="020B0600070205080204" pitchFamily="50" charset="-128"/>
                <a:cs typeface="Hiragino Sans W3" charset="-128"/>
              </a:rPr>
              <a:t>　</a:t>
            </a:r>
            <a:r>
              <a:rPr lang="en-US" altLang="ja-JP" sz="2800" dirty="0">
                <a:latin typeface="ＭＳ Ｐゴシック" panose="020B0600070205080204" pitchFamily="50" charset="-128"/>
                <a:ea typeface="ＭＳ Ｐゴシック" panose="020B0600070205080204" pitchFamily="50" charset="-128"/>
                <a:cs typeface="Hiragino Sans W3" charset="-128"/>
              </a:rPr>
              <a:t>3</a:t>
            </a:r>
            <a:r>
              <a:rPr lang="ja-JP" altLang="en-US" sz="2800" dirty="0">
                <a:latin typeface="ＭＳ Ｐゴシック" panose="020B0600070205080204" pitchFamily="50" charset="-128"/>
                <a:ea typeface="ＭＳ Ｐゴシック" panose="020B0600070205080204" pitchFamily="50" charset="-128"/>
                <a:cs typeface="Hiragino Sans W3" charset="-128"/>
              </a:rPr>
              <a:t>つの機能を一つの</a:t>
            </a:r>
            <a:r>
              <a:rPr lang="ja-JP" altLang="en-US" sz="2800" dirty="0" smtClean="0">
                <a:latin typeface="ＭＳ Ｐゴシック" panose="020B0600070205080204" pitchFamily="50" charset="-128"/>
                <a:ea typeface="ＭＳ Ｐゴシック" panose="020B0600070205080204" pitchFamily="50" charset="-128"/>
                <a:cs typeface="Hiragino Sans W3" charset="-128"/>
              </a:rPr>
              <a:t>端末で</a:t>
            </a:r>
            <a:r>
              <a:rPr lang="ja-JP" altLang="en-US" sz="2800" dirty="0">
                <a:latin typeface="ＭＳ Ｐゴシック" panose="020B0600070205080204" pitchFamily="50" charset="-128"/>
                <a:ea typeface="ＭＳ Ｐゴシック" panose="020B0600070205080204" pitchFamily="50" charset="-128"/>
                <a:cs typeface="Hiragino Sans W3" charset="-128"/>
              </a:rPr>
              <a:t>！</a:t>
            </a:r>
            <a:endParaRPr sz="2800" dirty="0">
              <a:latin typeface="ＭＳ Ｐゴシック" panose="020B0600070205080204" pitchFamily="50" charset="-128"/>
              <a:ea typeface="ＭＳ Ｐゴシック" panose="020B0600070205080204" pitchFamily="50" charset="-128"/>
              <a:cs typeface="Hiragino Sans W3" charset="-128"/>
            </a:endParaRPr>
          </a:p>
        </p:txBody>
      </p:sp>
      <p:pic>
        <p:nvPicPr>
          <p:cNvPr id="11" name="pasted-image.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07092" y="1145596"/>
            <a:ext cx="2664576" cy="2262320"/>
          </a:xfrm>
          <a:prstGeom prst="rect">
            <a:avLst/>
          </a:prstGeom>
          <a:ln w="12700">
            <a:miter lim="400000"/>
          </a:ln>
        </p:spPr>
      </p:pic>
      <p:pic>
        <p:nvPicPr>
          <p:cNvPr id="12" name="pasted-image.tif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13151" y="1145596"/>
            <a:ext cx="2664576" cy="2262320"/>
          </a:xfrm>
          <a:prstGeom prst="rect">
            <a:avLst/>
          </a:prstGeom>
          <a:ln w="12700">
            <a:miter lim="400000"/>
          </a:ln>
        </p:spPr>
      </p:pic>
      <p:sp>
        <p:nvSpPr>
          <p:cNvPr id="16" name="Shape 551"/>
          <p:cNvSpPr/>
          <p:nvPr/>
        </p:nvSpPr>
        <p:spPr>
          <a:xfrm>
            <a:off x="289051" y="3427338"/>
            <a:ext cx="3855565" cy="786854"/>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Autofit/>
          </a:bodyPr>
          <a:lstStyle/>
          <a:p>
            <a:pPr defTabSz="309555">
              <a:spcBef>
                <a:spcPts val="1800"/>
              </a:spcBef>
              <a:defRPr sz="3200">
                <a:solidFill>
                  <a:srgbClr val="444444"/>
                </a:solidFill>
                <a:latin typeface="+mn-lt"/>
                <a:ea typeface="+mn-ea"/>
                <a:cs typeface="+mn-cs"/>
                <a:sym typeface="MarkOT-ExtraLight"/>
              </a:defRPr>
            </a:pPr>
            <a:r>
              <a:rPr lang="ja-JP" altLang="en-US" sz="2000" b="1" dirty="0" smtClean="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rPr>
              <a:t>ワイヤレス</a:t>
            </a:r>
            <a:r>
              <a:rPr lang="en-US" altLang="ja-JP" sz="2000" b="1" dirty="0" smtClean="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rPr>
              <a:t/>
            </a:r>
            <a:br>
              <a:rPr lang="en-US" altLang="ja-JP" sz="2000" b="1" dirty="0" smtClean="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rPr>
            </a:br>
            <a:r>
              <a:rPr lang="ja-JP" altLang="en-US" sz="2000" b="1" dirty="0" smtClean="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rPr>
              <a:t>プレゼンテーション</a:t>
            </a:r>
            <a:endParaRPr lang="en-US" sz="2000" b="1" dirty="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endParaRPr>
          </a:p>
        </p:txBody>
      </p:sp>
      <p:sp>
        <p:nvSpPr>
          <p:cNvPr id="2" name="TextBox 1"/>
          <p:cNvSpPr txBox="1"/>
          <p:nvPr/>
        </p:nvSpPr>
        <p:spPr>
          <a:xfrm>
            <a:off x="182393" y="4127817"/>
            <a:ext cx="2951296" cy="738664"/>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ケーブルが必要なく、</a:t>
            </a: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ワイヤレス</a:t>
            </a: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で</a:t>
            </a:r>
            <a: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t/>
            </a:r>
            <a:b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b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パソコン</a:t>
            </a:r>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からの資料を表示することが</a:t>
            </a: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可能</a:t>
            </a:r>
            <a:endParaRPr lang="en-US" sz="100" dirty="0">
              <a:latin typeface="ＭＳ Ｐゴシック" panose="020B0600070205080204" pitchFamily="50" charset="-128"/>
              <a:ea typeface="ＭＳ Ｐゴシック" panose="020B0600070205080204" pitchFamily="50" charset="-128"/>
              <a:cs typeface="Hiragino Sans W3" charset="-128"/>
              <a:sym typeface="MarkOT-Light"/>
            </a:endParaRPr>
          </a:p>
        </p:txBody>
      </p:sp>
      <p:sp>
        <p:nvSpPr>
          <p:cNvPr id="10" name="Shape 551"/>
          <p:cNvSpPr/>
          <p:nvPr/>
        </p:nvSpPr>
        <p:spPr>
          <a:xfrm>
            <a:off x="3207092" y="3606988"/>
            <a:ext cx="2664576" cy="332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fontScale="62500" lnSpcReduction="20000"/>
          </a:bodyPr>
          <a:lstStyle/>
          <a:p>
            <a:pPr defTabSz="309555">
              <a:spcBef>
                <a:spcPts val="1800"/>
              </a:spcBef>
              <a:defRPr sz="3200">
                <a:solidFill>
                  <a:srgbClr val="444444"/>
                </a:solidFill>
                <a:latin typeface="+mn-lt"/>
                <a:ea typeface="+mn-ea"/>
                <a:cs typeface="+mn-cs"/>
                <a:sym typeface="MarkOT-ExtraLight"/>
              </a:defRPr>
            </a:pPr>
            <a:r>
              <a:rPr lang="ja-JP" altLang="en-US" sz="3200" b="1" dirty="0" smtClean="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rPr>
              <a:t>デジタル ホワイトボード</a:t>
            </a:r>
            <a:endParaRPr lang="en-US" sz="3200" b="1" dirty="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endParaRPr>
          </a:p>
        </p:txBody>
      </p:sp>
      <p:sp>
        <p:nvSpPr>
          <p:cNvPr id="13" name="TextBox 12"/>
          <p:cNvSpPr txBox="1"/>
          <p:nvPr/>
        </p:nvSpPr>
        <p:spPr>
          <a:xfrm>
            <a:off x="3041374" y="3958853"/>
            <a:ext cx="3171777" cy="1169551"/>
          </a:xfrm>
          <a:prstGeom prst="rect">
            <a:avLst/>
          </a:prstGeom>
          <a:noFill/>
        </p:spPr>
        <p:txBody>
          <a:bodyPr wrap="square" rtlCol="0">
            <a:spAutoFit/>
          </a:bodyPr>
          <a:lstStyle/>
          <a:p>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ホワイトボードを新規作成、記入</a:t>
            </a: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する</a:t>
            </a:r>
            <a: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t/>
            </a:r>
            <a:b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b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こと</a:t>
            </a:r>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が可能。（ドキュメント上への記入</a:t>
            </a: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は</a:t>
            </a:r>
            <a: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t/>
            </a:r>
            <a:b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b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今後</a:t>
            </a:r>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予定）</a:t>
            </a:r>
            <a:endParaRPr lang="en-US" altLang="ja-JP" sz="1400" dirty="0">
              <a:latin typeface="ＭＳ Ｐゴシック" panose="020B0600070205080204" pitchFamily="50" charset="-128"/>
              <a:ea typeface="ＭＳ Ｐゴシック" panose="020B0600070205080204" pitchFamily="50" charset="-128"/>
              <a:cs typeface="Hiragino Sans W3" charset="-128"/>
              <a:sym typeface="MarkOT-ExtraLight"/>
            </a:endParaRPr>
          </a:p>
          <a:p>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ホワイトボードは</a:t>
            </a:r>
            <a:r>
              <a:rPr lang="en-US" altLang="ja-JP" sz="1400" dirty="0">
                <a:latin typeface="ＭＳ Ｐゴシック" panose="020B0600070205080204" pitchFamily="50" charset="-128"/>
                <a:ea typeface="ＭＳ Ｐゴシック" panose="020B0600070205080204" pitchFamily="50" charset="-128"/>
                <a:cs typeface="Hiragino Sans W3" charset="-128"/>
                <a:sym typeface="MarkOT-ExtraLight"/>
              </a:rPr>
              <a:t>Cisco Spark</a:t>
            </a:r>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のスペース上に保存</a:t>
            </a:r>
            <a:endParaRPr lang="en-US" sz="1400" dirty="0">
              <a:latin typeface="ＭＳ Ｐゴシック" panose="020B0600070205080204" pitchFamily="50" charset="-128"/>
              <a:ea typeface="ＭＳ Ｐゴシック" panose="020B0600070205080204" pitchFamily="50" charset="-128"/>
              <a:cs typeface="Hiragino Sans W3" charset="-128"/>
            </a:endParaRPr>
          </a:p>
        </p:txBody>
      </p:sp>
      <p:sp>
        <p:nvSpPr>
          <p:cNvPr id="17" name="Shape 551"/>
          <p:cNvSpPr/>
          <p:nvPr/>
        </p:nvSpPr>
        <p:spPr>
          <a:xfrm>
            <a:off x="6213151" y="3606988"/>
            <a:ext cx="2664576" cy="332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fontScale="70000" lnSpcReduction="20000"/>
          </a:bodyPr>
          <a:lstStyle/>
          <a:p>
            <a:pPr algn="ctr" defTabSz="309555">
              <a:spcBef>
                <a:spcPts val="1800"/>
              </a:spcBef>
              <a:defRPr sz="3200">
                <a:solidFill>
                  <a:srgbClr val="444444"/>
                </a:solidFill>
                <a:latin typeface="+mn-lt"/>
                <a:ea typeface="+mn-ea"/>
                <a:cs typeface="+mn-cs"/>
                <a:sym typeface="MarkOT-ExtraLight"/>
              </a:defRPr>
            </a:pPr>
            <a:r>
              <a:rPr lang="ja-JP" altLang="en-US" sz="3200" b="1" dirty="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rPr>
              <a:t>ビデオ会議端末</a:t>
            </a:r>
            <a:endParaRPr lang="en-US" sz="3200" b="1" dirty="0">
              <a:solidFill>
                <a:schemeClr val="accent1"/>
              </a:solidFill>
              <a:latin typeface="ＭＳ Ｐゴシック" panose="020B0600070205080204" pitchFamily="50" charset="-128"/>
              <a:ea typeface="ＭＳ Ｐゴシック" panose="020B0600070205080204" pitchFamily="50" charset="-128"/>
              <a:cs typeface="Hiragino Sans W3" charset="-128"/>
              <a:sym typeface="MarkOT-ExtraLight"/>
            </a:endParaRPr>
          </a:p>
        </p:txBody>
      </p:sp>
      <p:sp>
        <p:nvSpPr>
          <p:cNvPr id="18" name="TextBox 17"/>
          <p:cNvSpPr txBox="1"/>
          <p:nvPr/>
        </p:nvSpPr>
        <p:spPr>
          <a:xfrm>
            <a:off x="6213151" y="3958853"/>
            <a:ext cx="2930848" cy="738664"/>
          </a:xfrm>
          <a:prstGeom prst="rect">
            <a:avLst/>
          </a:prstGeom>
          <a:noFill/>
        </p:spPr>
        <p:txBody>
          <a:bodyPr wrap="square" rtlCol="0">
            <a:spAutoFit/>
          </a:bodyPr>
          <a:lstStyle/>
          <a:p>
            <a:r>
              <a:rPr lang="en-US" altLang="ja-JP" sz="1400" dirty="0">
                <a:latin typeface="ＭＳ Ｐゴシック" panose="020B0600070205080204" pitchFamily="50" charset="-128"/>
                <a:ea typeface="ＭＳ Ｐゴシック" panose="020B0600070205080204" pitchFamily="50" charset="-128"/>
                <a:cs typeface="Hiragino Sans W3" charset="-128"/>
                <a:sym typeface="MarkOT-ExtraLight"/>
              </a:rPr>
              <a:t>Cisco Spark Board</a:t>
            </a:r>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は自動的</a:t>
            </a: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に</a:t>
            </a:r>
            <a: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t/>
            </a:r>
            <a:br>
              <a:rPr lang="en-US" altLang="ja-JP" sz="1400" dirty="0" smtClean="0">
                <a:latin typeface="ＭＳ Ｐゴシック" panose="020B0600070205080204" pitchFamily="50" charset="-128"/>
                <a:ea typeface="ＭＳ Ｐゴシック" panose="020B0600070205080204" pitchFamily="50" charset="-128"/>
                <a:cs typeface="Hiragino Sans W3" charset="-128"/>
                <a:sym typeface="MarkOT-ExtraLight"/>
              </a:rPr>
            </a:b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参加者</a:t>
            </a:r>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を認識</a:t>
            </a:r>
            <a:endParaRPr lang="en-US" altLang="ja-JP" sz="1400" dirty="0">
              <a:latin typeface="ＭＳ Ｐゴシック" panose="020B0600070205080204" pitchFamily="50" charset="-128"/>
              <a:ea typeface="ＭＳ Ｐゴシック" panose="020B0600070205080204" pitchFamily="50" charset="-128"/>
              <a:cs typeface="Hiragino Sans W3" charset="-128"/>
              <a:sym typeface="MarkOT-ExtraLight"/>
            </a:endParaRPr>
          </a:p>
          <a:p>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他の</a:t>
            </a:r>
            <a:r>
              <a:rPr lang="ja-JP" altLang="en-US" sz="1400" dirty="0" smtClean="0">
                <a:latin typeface="ＭＳ Ｐゴシック" panose="020B0600070205080204" pitchFamily="50" charset="-128"/>
                <a:ea typeface="ＭＳ Ｐゴシック" panose="020B0600070205080204" pitchFamily="50" charset="-128"/>
                <a:cs typeface="Hiragino Sans W3" charset="-128"/>
                <a:sym typeface="MarkOT-ExtraLight"/>
              </a:rPr>
              <a:t>シスコ ビデオ</a:t>
            </a:r>
            <a:r>
              <a:rPr lang="ja-JP" altLang="en-US" sz="1400" dirty="0">
                <a:latin typeface="ＭＳ Ｐゴシック" panose="020B0600070205080204" pitchFamily="50" charset="-128"/>
                <a:ea typeface="ＭＳ Ｐゴシック" panose="020B0600070205080204" pitchFamily="50" charset="-128"/>
                <a:cs typeface="Hiragino Sans W3" charset="-128"/>
                <a:sym typeface="MarkOT-ExtraLight"/>
              </a:rPr>
              <a:t>端末と接続可能</a:t>
            </a:r>
            <a:endParaRPr lang="en-US" sz="1400" dirty="0">
              <a:latin typeface="ＭＳ Ｐゴシック" panose="020B0600070205080204" pitchFamily="50" charset="-128"/>
              <a:ea typeface="ＭＳ Ｐゴシック" panose="020B0600070205080204" pitchFamily="50" charset="-128"/>
              <a:cs typeface="Hiragino Sans W3" charset="-128"/>
            </a:endParaRPr>
          </a:p>
        </p:txBody>
      </p:sp>
    </p:spTree>
    <p:extLst>
      <p:ext uri="{BB962C8B-B14F-4D97-AF65-F5344CB8AC3E}">
        <p14:creationId xmlns:p14="http://schemas.microsoft.com/office/powerpoint/2010/main" val="3045192296"/>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991" y="725557"/>
            <a:ext cx="8455263" cy="347598"/>
          </a:xfrm>
        </p:spPr>
        <p:txBody>
          <a:bodyPr/>
          <a:lstStyle/>
          <a:p>
            <a:r>
              <a:rPr lang="ja-JP" altLang="en-US" dirty="0" smtClean="0">
                <a:solidFill>
                  <a:schemeClr val="tx1"/>
                </a:solidFill>
                <a:latin typeface="+mn-ea"/>
                <a:ea typeface="+mn-ea"/>
                <a:cs typeface="Hiragino Sans W3" charset="-128"/>
              </a:rPr>
              <a:t>本日の内容</a:t>
            </a:r>
            <a:endParaRPr lang="en-US" dirty="0">
              <a:solidFill>
                <a:schemeClr val="tx1"/>
              </a:solidFill>
              <a:latin typeface="+mn-ea"/>
              <a:ea typeface="+mn-ea"/>
              <a:cs typeface="Hiragino Sans W3" charset="-128"/>
            </a:endParaRPr>
          </a:p>
        </p:txBody>
      </p:sp>
      <p:sp>
        <p:nvSpPr>
          <p:cNvPr id="3" name="Text Placeholder 1"/>
          <p:cNvSpPr txBox="1">
            <a:spLocks/>
          </p:cNvSpPr>
          <p:nvPr/>
        </p:nvSpPr>
        <p:spPr>
          <a:xfrm>
            <a:off x="437766" y="1689652"/>
            <a:ext cx="8345488" cy="2826346"/>
          </a:xfrm>
          <a:prstGeom prst="rect">
            <a:avLst/>
          </a:prstGeom>
        </p:spPr>
        <p:txBody>
          <a:bodyPr/>
          <a:lstStyle>
            <a:lvl1pPr marL="226473" indent="-226473" algn="l" defTabSz="912239"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43" indent="-287851" algn="l" defTabSz="912239"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04" indent="-226473" algn="l" defTabSz="912239"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50"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196"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50" indent="-228582" algn="l" defTabSz="9143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30" indent="-228552" algn="l" defTabSz="914324"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33" indent="0" algn="l" defTabSz="9143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878" indent="-228582"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5763" indent="-385763">
              <a:buClr>
                <a:schemeClr val="tx1">
                  <a:lumMod val="50000"/>
                </a:schemeClr>
              </a:buClr>
              <a:buFont typeface="+mj-lt"/>
              <a:buAutoNum type="arabicPeriod"/>
            </a:pPr>
            <a:r>
              <a:rPr lang="ja-JP" altLang="en-US" sz="2400" dirty="0" smtClean="0">
                <a:latin typeface="+mn-ea"/>
                <a:ea typeface="+mn-ea"/>
                <a:cs typeface="Hiragino Sans W3" charset="-128"/>
              </a:rPr>
              <a:t>アカデミック オファー</a:t>
            </a:r>
            <a:r>
              <a:rPr lang="ja-JP" altLang="en-US" sz="2400" dirty="0">
                <a:latin typeface="+mn-ea"/>
                <a:ea typeface="+mn-ea"/>
                <a:cs typeface="Hiragino Sans W3" charset="-128"/>
              </a:rPr>
              <a:t>について</a:t>
            </a:r>
            <a:r>
              <a:rPr lang="en-US" altLang="ja-JP" sz="2400" dirty="0">
                <a:latin typeface="+mn-ea"/>
                <a:ea typeface="+mn-ea"/>
                <a:cs typeface="Hiragino Sans W3" charset="-128"/>
              </a:rPr>
              <a:t> (</a:t>
            </a:r>
            <a:r>
              <a:rPr lang="ja-JP" altLang="en-US" sz="2400" dirty="0">
                <a:latin typeface="+mn-ea"/>
                <a:ea typeface="+mn-ea"/>
                <a:cs typeface="Hiragino Sans W3" charset="-128"/>
              </a:rPr>
              <a:t>現バージョン</a:t>
            </a:r>
            <a:r>
              <a:rPr lang="en-US" altLang="ja-JP" sz="2400" dirty="0">
                <a:latin typeface="+mn-ea"/>
                <a:ea typeface="+mn-ea"/>
                <a:cs typeface="Hiragino Sans W3" charset="-128"/>
              </a:rPr>
              <a:t>)</a:t>
            </a:r>
          </a:p>
          <a:p>
            <a:pPr marL="385763" indent="-385763">
              <a:buClr>
                <a:schemeClr val="tx1">
                  <a:lumMod val="50000"/>
                </a:schemeClr>
              </a:buClr>
              <a:buFont typeface="+mj-lt"/>
              <a:buAutoNum type="arabicPeriod"/>
            </a:pPr>
            <a:r>
              <a:rPr lang="en-US" altLang="ja-JP" sz="2400" dirty="0">
                <a:latin typeface="+mn-ea"/>
                <a:ea typeface="+mn-ea"/>
                <a:cs typeface="Hiragino Sans W3" charset="-128"/>
              </a:rPr>
              <a:t>Spark</a:t>
            </a:r>
            <a:r>
              <a:rPr lang="ja-JP" altLang="en-US" sz="2400" dirty="0">
                <a:latin typeface="+mn-ea"/>
                <a:ea typeface="+mn-ea"/>
                <a:cs typeface="Hiragino Sans W3" charset="-128"/>
              </a:rPr>
              <a:t>ご紹介</a:t>
            </a:r>
            <a:endParaRPr lang="en-US" altLang="ja-JP" sz="2400" dirty="0">
              <a:latin typeface="+mn-ea"/>
              <a:ea typeface="+mn-ea"/>
              <a:cs typeface="Hiragino Sans W3" charset="-128"/>
            </a:endParaRPr>
          </a:p>
          <a:p>
            <a:pPr marL="385763" indent="-385763">
              <a:buClr>
                <a:schemeClr val="tx1">
                  <a:lumMod val="50000"/>
                </a:schemeClr>
              </a:buClr>
              <a:buFont typeface="+mj-lt"/>
              <a:buAutoNum type="arabicPeriod"/>
            </a:pPr>
            <a:r>
              <a:rPr lang="en-US" altLang="ja-JP" sz="2400" dirty="0">
                <a:latin typeface="+mn-ea"/>
                <a:ea typeface="+mn-ea"/>
                <a:cs typeface="Hiragino Sans W3" charset="-128"/>
              </a:rPr>
              <a:t>Spark Board</a:t>
            </a:r>
            <a:r>
              <a:rPr lang="ja-JP" altLang="en-US" sz="2400" dirty="0">
                <a:latin typeface="+mn-ea"/>
                <a:ea typeface="+mn-ea"/>
                <a:cs typeface="Hiragino Sans W3" charset="-128"/>
              </a:rPr>
              <a:t>ご紹介</a:t>
            </a:r>
            <a:r>
              <a:rPr lang="en-US" altLang="ja-JP" sz="2400" dirty="0">
                <a:latin typeface="+mn-ea"/>
                <a:ea typeface="+mn-ea"/>
                <a:cs typeface="Hiragino Sans W3" charset="-128"/>
              </a:rPr>
              <a:t>/</a:t>
            </a:r>
            <a:r>
              <a:rPr lang="ja-JP" altLang="en-US" sz="2400" dirty="0">
                <a:latin typeface="+mn-ea"/>
                <a:ea typeface="+mn-ea"/>
                <a:cs typeface="Hiragino Sans W3" charset="-128"/>
              </a:rPr>
              <a:t>デモ</a:t>
            </a:r>
            <a:endParaRPr lang="en-US" altLang="ja-JP" sz="2400" dirty="0">
              <a:latin typeface="+mn-ea"/>
              <a:ea typeface="+mn-ea"/>
              <a:cs typeface="Hiragino Sans W3" charset="-128"/>
            </a:endParaRPr>
          </a:p>
        </p:txBody>
      </p:sp>
    </p:spTree>
    <p:extLst>
      <p:ext uri="{BB962C8B-B14F-4D97-AF65-F5344CB8AC3E}">
        <p14:creationId xmlns:p14="http://schemas.microsoft.com/office/powerpoint/2010/main" val="357743566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sz="3000" dirty="0" smtClean="0">
                <a:solidFill>
                  <a:schemeClr val="tx1"/>
                </a:solidFill>
                <a:latin typeface="+mn-ea"/>
                <a:ea typeface="+mn-ea"/>
              </a:rPr>
              <a:t>シスコの</a:t>
            </a:r>
            <a:r>
              <a:rPr lang="ja-JP" altLang="en-US" sz="3000" dirty="0">
                <a:solidFill>
                  <a:schemeClr val="tx1"/>
                </a:solidFill>
                <a:latin typeface="+mn-ea"/>
                <a:ea typeface="+mn-ea"/>
              </a:rPr>
              <a:t>クラウドサービスである</a:t>
            </a:r>
            <a:r>
              <a:rPr lang="en-US" altLang="ja-JP" sz="3000" dirty="0">
                <a:solidFill>
                  <a:schemeClr val="tx1"/>
                </a:solidFill>
                <a:latin typeface="+mn-ea"/>
                <a:ea typeface="+mn-ea"/>
              </a:rPr>
              <a:t>Web</a:t>
            </a:r>
            <a:r>
              <a:rPr lang="ja-JP" altLang="en-US" sz="3000" dirty="0">
                <a:solidFill>
                  <a:schemeClr val="tx1"/>
                </a:solidFill>
                <a:latin typeface="+mn-ea"/>
                <a:ea typeface="+mn-ea"/>
              </a:rPr>
              <a:t>会議サービス </a:t>
            </a:r>
            <a:r>
              <a:rPr lang="en-US" altLang="ja-JP" sz="3000" b="1" dirty="0">
                <a:solidFill>
                  <a:srgbClr val="335FFA"/>
                </a:solidFill>
                <a:latin typeface="+mn-ea"/>
                <a:ea typeface="+mn-ea"/>
              </a:rPr>
              <a:t>Cisco WebEx</a:t>
            </a:r>
            <a:r>
              <a:rPr lang="ja-JP" altLang="en-US" sz="3000" dirty="0">
                <a:solidFill>
                  <a:schemeClr val="tx1"/>
                </a:solidFill>
                <a:latin typeface="+mn-ea"/>
                <a:ea typeface="+mn-ea"/>
              </a:rPr>
              <a:t>、及び新しいチームコラボレーションツール </a:t>
            </a:r>
            <a:r>
              <a:rPr lang="en-US" altLang="ja-JP" sz="3000" b="1" dirty="0">
                <a:solidFill>
                  <a:srgbClr val="335FFA"/>
                </a:solidFill>
                <a:latin typeface="+mn-ea"/>
                <a:ea typeface="+mn-ea"/>
              </a:rPr>
              <a:t>Cisco Spark </a:t>
            </a:r>
            <a:r>
              <a:rPr lang="ja-JP" altLang="en-US" sz="3000" dirty="0">
                <a:solidFill>
                  <a:schemeClr val="tx1"/>
                </a:solidFill>
                <a:latin typeface="+mn-ea"/>
                <a:ea typeface="+mn-ea"/>
              </a:rPr>
              <a:t>を大学単位で提供するサイトライセンス</a:t>
            </a:r>
            <a:endParaRPr lang="en-US" altLang="ja-JP" sz="3000" dirty="0">
              <a:solidFill>
                <a:schemeClr val="tx1"/>
              </a:solidFill>
              <a:latin typeface="+mn-ea"/>
              <a:ea typeface="+mn-ea"/>
            </a:endParaRPr>
          </a:p>
          <a:p>
            <a:endParaRPr lang="en-US" altLang="ja-JP" sz="3000" dirty="0">
              <a:solidFill>
                <a:schemeClr val="tx1"/>
              </a:solidFill>
              <a:latin typeface="+mn-ea"/>
              <a:ea typeface="+mn-ea"/>
            </a:endParaRPr>
          </a:p>
          <a:p>
            <a:r>
              <a:rPr lang="ja-JP" altLang="en-US" sz="2100" dirty="0">
                <a:solidFill>
                  <a:schemeClr val="tx1"/>
                </a:solidFill>
                <a:latin typeface="+mn-ea"/>
                <a:ea typeface="+mn-ea"/>
              </a:rPr>
              <a:t>契約ライセンス数：教員・職員数（学生数は問いません）</a:t>
            </a:r>
            <a:endParaRPr lang="en-US" sz="2100" dirty="0">
              <a:solidFill>
                <a:schemeClr val="tx1"/>
              </a:solidFill>
              <a:latin typeface="+mn-ea"/>
              <a:ea typeface="+mn-ea"/>
            </a:endParaRPr>
          </a:p>
        </p:txBody>
      </p:sp>
      <p:sp>
        <p:nvSpPr>
          <p:cNvPr id="3" name="Title 2"/>
          <p:cNvSpPr>
            <a:spLocks noGrp="1"/>
          </p:cNvSpPr>
          <p:nvPr>
            <p:ph type="title"/>
          </p:nvPr>
        </p:nvSpPr>
        <p:spPr/>
        <p:txBody>
          <a:bodyPr/>
          <a:lstStyle/>
          <a:p>
            <a:r>
              <a:rPr lang="ja-JP" altLang="en-US" dirty="0" smtClean="0">
                <a:solidFill>
                  <a:schemeClr val="tx1"/>
                </a:solidFill>
                <a:latin typeface="+mn-ea"/>
                <a:ea typeface="+mn-ea"/>
              </a:rPr>
              <a:t>アカデミック オファーとは</a:t>
            </a:r>
            <a:endParaRPr lang="en-US" dirty="0">
              <a:solidFill>
                <a:schemeClr val="tx1"/>
              </a:solidFill>
              <a:latin typeface="+mn-ea"/>
              <a:ea typeface="+mn-ea"/>
            </a:endParaRPr>
          </a:p>
        </p:txBody>
      </p:sp>
    </p:spTree>
    <p:extLst>
      <p:ext uri="{BB962C8B-B14F-4D97-AF65-F5344CB8AC3E}">
        <p14:creationId xmlns:p14="http://schemas.microsoft.com/office/powerpoint/2010/main" val="428099153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4"/>
            <a:ext cx="8566699" cy="731837"/>
          </a:xfrm>
        </p:spPr>
        <p:txBody>
          <a:bodyPr/>
          <a:lstStyle/>
          <a:p>
            <a:r>
              <a:rPr lang="en-US" altLang="ja-JP" sz="3300" dirty="0">
                <a:solidFill>
                  <a:schemeClr val="tx1"/>
                </a:solidFill>
                <a:latin typeface="+mn-ea"/>
                <a:ea typeface="+mn-ea"/>
              </a:rPr>
              <a:t>2017</a:t>
            </a:r>
            <a:r>
              <a:rPr lang="ja-JP" altLang="en-US" sz="3300" dirty="0">
                <a:solidFill>
                  <a:schemeClr val="tx1"/>
                </a:solidFill>
                <a:latin typeface="+mn-ea"/>
                <a:ea typeface="+mn-ea"/>
              </a:rPr>
              <a:t>年</a:t>
            </a:r>
            <a:r>
              <a:rPr lang="en-US" altLang="ja-JP" sz="3300" dirty="0">
                <a:solidFill>
                  <a:schemeClr val="tx1"/>
                </a:solidFill>
                <a:latin typeface="+mn-ea"/>
                <a:ea typeface="+mn-ea"/>
              </a:rPr>
              <a:t>2</a:t>
            </a:r>
            <a:r>
              <a:rPr lang="ja-JP" altLang="en-US" sz="3300" dirty="0">
                <a:solidFill>
                  <a:schemeClr val="tx1"/>
                </a:solidFill>
                <a:latin typeface="+mn-ea"/>
                <a:ea typeface="+mn-ea"/>
              </a:rPr>
              <a:t>月以降の</a:t>
            </a:r>
            <a:r>
              <a:rPr lang="ja-JP" altLang="en-US" sz="3300" dirty="0" smtClean="0">
                <a:solidFill>
                  <a:schemeClr val="tx1"/>
                </a:solidFill>
                <a:latin typeface="+mn-ea"/>
                <a:ea typeface="+mn-ea"/>
              </a:rPr>
              <a:t>アカデミック オファー</a:t>
            </a:r>
            <a:endParaRPr lang="en-US" sz="3300" dirty="0">
              <a:solidFill>
                <a:schemeClr val="tx1"/>
              </a:solidFill>
              <a:latin typeface="+mn-ea"/>
              <a:ea typeface="+mn-ea"/>
            </a:endParaRPr>
          </a:p>
        </p:txBody>
      </p:sp>
      <p:sp>
        <p:nvSpPr>
          <p:cNvPr id="5" name="Rounded Rectangle 4"/>
          <p:cNvSpPr/>
          <p:nvPr/>
        </p:nvSpPr>
        <p:spPr>
          <a:xfrm>
            <a:off x="5063036" y="1596657"/>
            <a:ext cx="3291256" cy="3041964"/>
          </a:xfrm>
          <a:prstGeom prst="roundRect">
            <a:avLst>
              <a:gd name="adj" fmla="val 8903"/>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457189"/>
            <a:endParaRPr lang="en-US" dirty="0">
              <a:solidFill>
                <a:schemeClr val="bg1"/>
              </a:solidFill>
              <a:latin typeface="+mn-ea"/>
              <a:cs typeface="Hiragino Sans W3" charset="-128"/>
            </a:endParaRPr>
          </a:p>
        </p:txBody>
      </p:sp>
      <p:sp>
        <p:nvSpPr>
          <p:cNvPr id="6" name="Rounded Rectangle 5"/>
          <p:cNvSpPr/>
          <p:nvPr/>
        </p:nvSpPr>
        <p:spPr>
          <a:xfrm>
            <a:off x="850733" y="1596657"/>
            <a:ext cx="2915216" cy="3041964"/>
          </a:xfrm>
          <a:prstGeom prst="roundRect">
            <a:avLst>
              <a:gd name="adj" fmla="val 8903"/>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mn-ea"/>
              <a:cs typeface="Hiragino Sans W3" charset="-128"/>
            </a:endParaRPr>
          </a:p>
        </p:txBody>
      </p:sp>
      <p:sp>
        <p:nvSpPr>
          <p:cNvPr id="7" name="TextBox 6"/>
          <p:cNvSpPr txBox="1"/>
          <p:nvPr/>
        </p:nvSpPr>
        <p:spPr>
          <a:xfrm>
            <a:off x="1253164" y="1073151"/>
            <a:ext cx="1675460" cy="369332"/>
          </a:xfrm>
          <a:prstGeom prst="rect">
            <a:avLst/>
          </a:prstGeom>
          <a:noFill/>
        </p:spPr>
        <p:txBody>
          <a:bodyPr wrap="none" rtlCol="0">
            <a:spAutoFit/>
          </a:bodyPr>
          <a:lstStyle/>
          <a:p>
            <a:pPr algn="ctr" defTabSz="457189"/>
            <a:r>
              <a:rPr lang="en-US" dirty="0">
                <a:solidFill>
                  <a:srgbClr val="58585B"/>
                </a:solidFill>
                <a:latin typeface="+mn-ea"/>
                <a:ea typeface="+mn-ea"/>
                <a:cs typeface="Hiragino Sans W3" charset="-128"/>
              </a:rPr>
              <a:t>201</a:t>
            </a:r>
            <a:r>
              <a:rPr lang="en-US" altLang="ja-JP" dirty="0">
                <a:solidFill>
                  <a:srgbClr val="58585B"/>
                </a:solidFill>
                <a:latin typeface="+mn-ea"/>
                <a:ea typeface="+mn-ea"/>
                <a:cs typeface="Hiragino Sans W3" charset="-128"/>
              </a:rPr>
              <a:t>7</a:t>
            </a:r>
            <a:r>
              <a:rPr lang="ja-JP" altLang="en-US" dirty="0">
                <a:solidFill>
                  <a:srgbClr val="58585B"/>
                </a:solidFill>
                <a:latin typeface="+mn-ea"/>
                <a:ea typeface="+mn-ea"/>
                <a:cs typeface="Hiragino Sans W3" charset="-128"/>
              </a:rPr>
              <a:t>年</a:t>
            </a:r>
            <a:r>
              <a:rPr lang="en-US" altLang="ja-JP" dirty="0">
                <a:solidFill>
                  <a:srgbClr val="58585B"/>
                </a:solidFill>
                <a:latin typeface="+mn-ea"/>
                <a:ea typeface="+mn-ea"/>
                <a:cs typeface="Hiragino Sans W3" charset="-128"/>
              </a:rPr>
              <a:t>1</a:t>
            </a:r>
            <a:r>
              <a:rPr lang="ja-JP" altLang="en-US" dirty="0">
                <a:solidFill>
                  <a:srgbClr val="58585B"/>
                </a:solidFill>
                <a:latin typeface="+mn-ea"/>
                <a:ea typeface="+mn-ea"/>
                <a:cs typeface="Hiragino Sans W3" charset="-128"/>
              </a:rPr>
              <a:t>月まで</a:t>
            </a:r>
            <a:endParaRPr lang="en-US" altLang="ja-JP" dirty="0">
              <a:solidFill>
                <a:srgbClr val="58585B"/>
              </a:solidFill>
              <a:latin typeface="+mn-ea"/>
              <a:ea typeface="+mn-ea"/>
              <a:cs typeface="Hiragino Sans W3" charset="-128"/>
            </a:endParaRPr>
          </a:p>
        </p:txBody>
      </p:sp>
      <p:sp>
        <p:nvSpPr>
          <p:cNvPr id="8" name="TextBox 7"/>
          <p:cNvSpPr txBox="1"/>
          <p:nvPr/>
        </p:nvSpPr>
        <p:spPr>
          <a:xfrm>
            <a:off x="5172846" y="1080728"/>
            <a:ext cx="2887330" cy="369332"/>
          </a:xfrm>
          <a:prstGeom prst="rect">
            <a:avLst/>
          </a:prstGeom>
          <a:noFill/>
        </p:spPr>
        <p:txBody>
          <a:bodyPr wrap="none" rtlCol="0">
            <a:spAutoFit/>
          </a:bodyPr>
          <a:lstStyle/>
          <a:p>
            <a:pPr algn="ctr" defTabSz="457189"/>
            <a:r>
              <a:rPr lang="ja-JP" altLang="en-US" b="1" dirty="0">
                <a:solidFill>
                  <a:srgbClr val="FF0000"/>
                </a:solidFill>
                <a:latin typeface="+mn-ea"/>
                <a:ea typeface="+mn-ea"/>
                <a:cs typeface="Hiragino Sans W3" charset="-128"/>
              </a:rPr>
              <a:t>現在の</a:t>
            </a:r>
            <a:r>
              <a:rPr lang="ja-JP" altLang="en-US" b="1" dirty="0" smtClean="0">
                <a:solidFill>
                  <a:srgbClr val="FF0000"/>
                </a:solidFill>
                <a:latin typeface="+mn-ea"/>
                <a:ea typeface="+mn-ea"/>
                <a:cs typeface="Hiragino Sans W3" charset="-128"/>
              </a:rPr>
              <a:t>アカデミック オファー</a:t>
            </a:r>
            <a:endParaRPr lang="en-US" altLang="ja-JP" b="1" dirty="0">
              <a:solidFill>
                <a:srgbClr val="FF0000"/>
              </a:solidFill>
              <a:latin typeface="+mn-ea"/>
              <a:ea typeface="+mn-ea"/>
              <a:cs typeface="Hiragino Sans W3" charset="-128"/>
            </a:endParaRPr>
          </a:p>
        </p:txBody>
      </p:sp>
      <p:sp>
        <p:nvSpPr>
          <p:cNvPr id="9" name="TextBox 8"/>
          <p:cNvSpPr txBox="1"/>
          <p:nvPr/>
        </p:nvSpPr>
        <p:spPr>
          <a:xfrm>
            <a:off x="5268824" y="1886852"/>
            <a:ext cx="1231427" cy="369332"/>
          </a:xfrm>
          <a:prstGeom prst="rect">
            <a:avLst/>
          </a:prstGeom>
          <a:noFill/>
        </p:spPr>
        <p:txBody>
          <a:bodyPr wrap="none" rtlCol="0">
            <a:spAutoFit/>
          </a:bodyPr>
          <a:lstStyle/>
          <a:p>
            <a:pPr defTabSz="457189"/>
            <a:r>
              <a:rPr lang="ja-JP" altLang="en-US" b="1" u="sng" dirty="0">
                <a:solidFill>
                  <a:schemeClr val="bg1"/>
                </a:solidFill>
                <a:latin typeface="+mn-ea"/>
                <a:ea typeface="+mn-ea"/>
                <a:cs typeface="Hiragino Sans W3" charset="-128"/>
              </a:rPr>
              <a:t>教員・職員</a:t>
            </a:r>
            <a:endParaRPr lang="en-US" b="1" u="sng" dirty="0">
              <a:solidFill>
                <a:schemeClr val="bg1"/>
              </a:solidFill>
              <a:latin typeface="+mn-ea"/>
              <a:ea typeface="+mn-ea"/>
              <a:cs typeface="Hiragino Sans W3" charset="-128"/>
            </a:endParaRPr>
          </a:p>
        </p:txBody>
      </p:sp>
      <p:sp>
        <p:nvSpPr>
          <p:cNvPr id="10" name="TextBox 9"/>
          <p:cNvSpPr txBox="1"/>
          <p:nvPr/>
        </p:nvSpPr>
        <p:spPr>
          <a:xfrm>
            <a:off x="1202309" y="1886852"/>
            <a:ext cx="1231427" cy="369332"/>
          </a:xfrm>
          <a:prstGeom prst="rect">
            <a:avLst/>
          </a:prstGeom>
          <a:noFill/>
        </p:spPr>
        <p:txBody>
          <a:bodyPr wrap="none" rtlCol="0">
            <a:spAutoFit/>
          </a:bodyPr>
          <a:lstStyle/>
          <a:p>
            <a:pPr defTabSz="457189"/>
            <a:r>
              <a:rPr lang="ja-JP" altLang="en-US" b="1" u="sng" dirty="0">
                <a:solidFill>
                  <a:srgbClr val="58585B"/>
                </a:solidFill>
                <a:latin typeface="+mn-ea"/>
                <a:ea typeface="+mn-ea"/>
                <a:cs typeface="Hiragino Sans W3" charset="-128"/>
              </a:rPr>
              <a:t>教員・職員</a:t>
            </a:r>
            <a:endParaRPr lang="en-US" b="1" u="sng" dirty="0">
              <a:solidFill>
                <a:srgbClr val="58585B"/>
              </a:solidFill>
              <a:latin typeface="+mn-ea"/>
              <a:ea typeface="+mn-ea"/>
              <a:cs typeface="Hiragino Sans W3" charset="-128"/>
            </a:endParaRPr>
          </a:p>
        </p:txBody>
      </p:sp>
      <p:sp>
        <p:nvSpPr>
          <p:cNvPr id="11" name="TextBox 10"/>
          <p:cNvSpPr txBox="1"/>
          <p:nvPr/>
        </p:nvSpPr>
        <p:spPr>
          <a:xfrm>
            <a:off x="5268824" y="3250817"/>
            <a:ext cx="649537" cy="369332"/>
          </a:xfrm>
          <a:prstGeom prst="rect">
            <a:avLst/>
          </a:prstGeom>
          <a:noFill/>
        </p:spPr>
        <p:txBody>
          <a:bodyPr wrap="none" rtlCol="0">
            <a:spAutoFit/>
          </a:bodyPr>
          <a:lstStyle/>
          <a:p>
            <a:pPr defTabSz="457189"/>
            <a:r>
              <a:rPr lang="ja-JP" altLang="en-US" b="1" u="sng" dirty="0">
                <a:solidFill>
                  <a:schemeClr val="bg1"/>
                </a:solidFill>
                <a:latin typeface="+mn-ea"/>
                <a:ea typeface="+mn-ea"/>
                <a:cs typeface="Hiragino Sans W3" charset="-128"/>
              </a:rPr>
              <a:t>学生</a:t>
            </a:r>
            <a:endParaRPr lang="en-US" b="1" u="sng" dirty="0">
              <a:solidFill>
                <a:schemeClr val="bg1"/>
              </a:solidFill>
              <a:latin typeface="+mn-ea"/>
              <a:ea typeface="+mn-ea"/>
              <a:cs typeface="Hiragino Sans W3" charset="-128"/>
            </a:endParaRPr>
          </a:p>
        </p:txBody>
      </p:sp>
      <p:sp>
        <p:nvSpPr>
          <p:cNvPr id="12" name="TextBox 11"/>
          <p:cNvSpPr txBox="1"/>
          <p:nvPr/>
        </p:nvSpPr>
        <p:spPr>
          <a:xfrm>
            <a:off x="1202309" y="3250817"/>
            <a:ext cx="649537" cy="369332"/>
          </a:xfrm>
          <a:prstGeom prst="rect">
            <a:avLst/>
          </a:prstGeom>
          <a:noFill/>
        </p:spPr>
        <p:txBody>
          <a:bodyPr wrap="none" rtlCol="0">
            <a:spAutoFit/>
          </a:bodyPr>
          <a:lstStyle/>
          <a:p>
            <a:pPr defTabSz="457189"/>
            <a:r>
              <a:rPr lang="ja-JP" altLang="en-US" b="1" u="sng" dirty="0">
                <a:solidFill>
                  <a:srgbClr val="58585B"/>
                </a:solidFill>
                <a:latin typeface="+mn-ea"/>
                <a:ea typeface="+mn-ea"/>
                <a:cs typeface="Hiragino Sans W3" charset="-128"/>
              </a:rPr>
              <a:t>学生</a:t>
            </a:r>
            <a:endParaRPr lang="en-US" b="1" u="sng" dirty="0">
              <a:solidFill>
                <a:srgbClr val="58585B"/>
              </a:solidFill>
              <a:latin typeface="+mn-ea"/>
              <a:ea typeface="+mn-ea"/>
              <a:cs typeface="Hiragino Sans W3" charset="-128"/>
            </a:endParaRPr>
          </a:p>
        </p:txBody>
      </p:sp>
      <p:sp>
        <p:nvSpPr>
          <p:cNvPr id="13" name="TextBox 12"/>
          <p:cNvSpPr txBox="1"/>
          <p:nvPr/>
        </p:nvSpPr>
        <p:spPr>
          <a:xfrm>
            <a:off x="1155461" y="2257589"/>
            <a:ext cx="1563248" cy="769441"/>
          </a:xfrm>
          <a:prstGeom prst="rect">
            <a:avLst/>
          </a:prstGeom>
          <a:noFill/>
        </p:spPr>
        <p:txBody>
          <a:bodyPr wrap="none" rtlCol="0">
            <a:spAutoFit/>
          </a:bodyPr>
          <a:lstStyle/>
          <a:p>
            <a:pPr marL="285743" indent="-285743" defTabSz="457189">
              <a:buFont typeface="Arial" charset="0"/>
              <a:buChar char="•"/>
            </a:pPr>
            <a:r>
              <a:rPr lang="en-US" altLang="ja-JP" sz="1600" dirty="0">
                <a:solidFill>
                  <a:srgbClr val="191919"/>
                </a:solidFill>
                <a:latin typeface="+mn-ea"/>
                <a:ea typeface="+mn-ea"/>
                <a:cs typeface="Hiragino Sans W3" charset="-128"/>
              </a:rPr>
              <a:t>WebEx</a:t>
            </a:r>
          </a:p>
          <a:p>
            <a:pPr marL="285743" indent="-285743" defTabSz="457189">
              <a:buFont typeface="Arial" charset="0"/>
              <a:buChar char="•"/>
            </a:pPr>
            <a:r>
              <a:rPr lang="en-US" sz="1600" dirty="0">
                <a:solidFill>
                  <a:srgbClr val="191919"/>
                </a:solidFill>
                <a:latin typeface="+mn-ea"/>
                <a:ea typeface="+mn-ea"/>
                <a:cs typeface="Hiragino Sans W3" charset="-128"/>
              </a:rPr>
              <a:t>Jabber</a:t>
            </a:r>
          </a:p>
          <a:p>
            <a:pPr defTabSz="457189"/>
            <a:r>
              <a:rPr lang="en-US" sz="1200" dirty="0">
                <a:solidFill>
                  <a:srgbClr val="191919"/>
                </a:solidFill>
                <a:latin typeface="+mn-ea"/>
                <a:ea typeface="+mn-ea"/>
                <a:cs typeface="Hiragino Sans W3" charset="-128"/>
              </a:rPr>
              <a:t>(</a:t>
            </a:r>
            <a:r>
              <a:rPr lang="ja-JP" altLang="en-US" sz="1200" dirty="0">
                <a:solidFill>
                  <a:srgbClr val="191919"/>
                </a:solidFill>
                <a:latin typeface="+mn-ea"/>
                <a:ea typeface="+mn-ea"/>
                <a:cs typeface="Hiragino Sans W3" charset="-128"/>
              </a:rPr>
              <a:t>プレゼンスとチャット</a:t>
            </a:r>
            <a:r>
              <a:rPr lang="en-US" sz="1200" dirty="0">
                <a:solidFill>
                  <a:srgbClr val="191919"/>
                </a:solidFill>
                <a:latin typeface="+mn-ea"/>
                <a:ea typeface="+mn-ea"/>
                <a:cs typeface="Hiragino Sans W3" charset="-128"/>
              </a:rPr>
              <a:t>)</a:t>
            </a:r>
          </a:p>
        </p:txBody>
      </p:sp>
      <p:sp>
        <p:nvSpPr>
          <p:cNvPr id="14" name="TextBox 13"/>
          <p:cNvSpPr txBox="1"/>
          <p:nvPr/>
        </p:nvSpPr>
        <p:spPr>
          <a:xfrm>
            <a:off x="1144602" y="3693407"/>
            <a:ext cx="1923925" cy="769441"/>
          </a:xfrm>
          <a:prstGeom prst="rect">
            <a:avLst/>
          </a:prstGeom>
          <a:noFill/>
        </p:spPr>
        <p:txBody>
          <a:bodyPr wrap="none" rtlCol="0">
            <a:spAutoFit/>
          </a:bodyPr>
          <a:lstStyle/>
          <a:p>
            <a:pPr marL="285743" indent="-285743" defTabSz="457189">
              <a:buFont typeface="Arial" charset="0"/>
              <a:buChar char="•"/>
            </a:pPr>
            <a:r>
              <a:rPr lang="en-US" altLang="ja-JP" sz="1600" dirty="0">
                <a:solidFill>
                  <a:srgbClr val="191919"/>
                </a:solidFill>
                <a:latin typeface="+mn-ea"/>
                <a:ea typeface="+mn-ea"/>
                <a:cs typeface="Hiragino Sans W3" charset="-128"/>
              </a:rPr>
              <a:t>WebEx</a:t>
            </a:r>
            <a:r>
              <a:rPr lang="ja-JP" altLang="en-US" sz="1600" dirty="0">
                <a:solidFill>
                  <a:srgbClr val="191919"/>
                </a:solidFill>
                <a:latin typeface="+mn-ea"/>
                <a:ea typeface="+mn-ea"/>
                <a:cs typeface="Hiragino Sans W3" charset="-128"/>
              </a:rPr>
              <a:t>（</a:t>
            </a:r>
            <a:r>
              <a:rPr lang="en-US" altLang="ja-JP" sz="1600" dirty="0">
                <a:solidFill>
                  <a:srgbClr val="191919"/>
                </a:solidFill>
                <a:latin typeface="+mn-ea"/>
                <a:ea typeface="+mn-ea"/>
                <a:cs typeface="Hiragino Sans W3" charset="-128"/>
              </a:rPr>
              <a:t>8</a:t>
            </a:r>
            <a:r>
              <a:rPr lang="ja-JP" altLang="en-US" sz="1600" dirty="0">
                <a:solidFill>
                  <a:srgbClr val="191919"/>
                </a:solidFill>
                <a:latin typeface="+mn-ea"/>
                <a:ea typeface="+mn-ea"/>
                <a:cs typeface="Hiragino Sans W3" charset="-128"/>
              </a:rPr>
              <a:t>人まで）</a:t>
            </a:r>
            <a:endParaRPr lang="en-US" altLang="ja-JP" sz="1600" dirty="0">
              <a:solidFill>
                <a:srgbClr val="191919"/>
              </a:solidFill>
              <a:latin typeface="+mn-ea"/>
              <a:ea typeface="+mn-ea"/>
              <a:cs typeface="Hiragino Sans W3" charset="-128"/>
            </a:endParaRPr>
          </a:p>
          <a:p>
            <a:pPr marL="285743" indent="-285743" defTabSz="457189">
              <a:buFont typeface="Arial" charset="0"/>
              <a:buChar char="•"/>
            </a:pPr>
            <a:r>
              <a:rPr lang="en-US" sz="1600" dirty="0">
                <a:solidFill>
                  <a:srgbClr val="191919"/>
                </a:solidFill>
                <a:latin typeface="+mn-ea"/>
                <a:ea typeface="+mn-ea"/>
                <a:cs typeface="Hiragino Sans W3" charset="-128"/>
              </a:rPr>
              <a:t>Jabber</a:t>
            </a:r>
          </a:p>
          <a:p>
            <a:pPr defTabSz="457189"/>
            <a:r>
              <a:rPr lang="en-US" sz="1200" dirty="0">
                <a:solidFill>
                  <a:srgbClr val="191919"/>
                </a:solidFill>
                <a:latin typeface="+mn-ea"/>
                <a:ea typeface="+mn-ea"/>
                <a:cs typeface="Hiragino Sans W3" charset="-128"/>
              </a:rPr>
              <a:t>(</a:t>
            </a:r>
            <a:r>
              <a:rPr lang="ja-JP" altLang="en-US" sz="1200" dirty="0">
                <a:solidFill>
                  <a:srgbClr val="191919"/>
                </a:solidFill>
                <a:latin typeface="+mn-ea"/>
                <a:ea typeface="+mn-ea"/>
                <a:cs typeface="Hiragino Sans W3" charset="-128"/>
              </a:rPr>
              <a:t>プレゼンスとチャット</a:t>
            </a:r>
            <a:r>
              <a:rPr lang="en-US" sz="1200" dirty="0">
                <a:solidFill>
                  <a:srgbClr val="191919"/>
                </a:solidFill>
                <a:latin typeface="+mn-ea"/>
                <a:ea typeface="+mn-ea"/>
                <a:cs typeface="Hiragino Sans W3" charset="-128"/>
              </a:rPr>
              <a:t>)</a:t>
            </a:r>
          </a:p>
        </p:txBody>
      </p:sp>
      <p:sp>
        <p:nvSpPr>
          <p:cNvPr id="15" name="TextBox 14"/>
          <p:cNvSpPr txBox="1"/>
          <p:nvPr/>
        </p:nvSpPr>
        <p:spPr>
          <a:xfrm>
            <a:off x="5200852" y="2212769"/>
            <a:ext cx="2704587" cy="938719"/>
          </a:xfrm>
          <a:prstGeom prst="rect">
            <a:avLst/>
          </a:prstGeom>
          <a:noFill/>
        </p:spPr>
        <p:txBody>
          <a:bodyPr wrap="none" rtlCol="0">
            <a:spAutoFit/>
          </a:bodyPr>
          <a:lstStyle/>
          <a:p>
            <a:pPr marL="285743" indent="-285743" defTabSz="457189">
              <a:buFont typeface="Arial" charset="0"/>
              <a:buChar char="•"/>
            </a:pPr>
            <a:r>
              <a:rPr lang="en-US" altLang="ja-JP" sz="1600" b="1" dirty="0">
                <a:solidFill>
                  <a:schemeClr val="bg1"/>
                </a:solidFill>
                <a:latin typeface="+mn-ea"/>
                <a:ea typeface="+mn-ea"/>
                <a:cs typeface="Hiragino Sans W3" charset="-128"/>
              </a:rPr>
              <a:t>WebEx</a:t>
            </a:r>
          </a:p>
          <a:p>
            <a:pPr marL="285743" indent="-285743" defTabSz="457189">
              <a:buFont typeface="Arial" charset="0"/>
              <a:buChar char="•"/>
            </a:pPr>
            <a:r>
              <a:rPr lang="en-US" altLang="ja-JP" b="1" dirty="0">
                <a:solidFill>
                  <a:schemeClr val="bg1"/>
                </a:solidFill>
                <a:latin typeface="+mn-ea"/>
                <a:ea typeface="+mn-ea"/>
                <a:cs typeface="Hiragino Sans W3" charset="-128"/>
              </a:rPr>
              <a:t>Spark</a:t>
            </a:r>
            <a:r>
              <a:rPr lang="ja-JP" altLang="en-US" b="1" dirty="0">
                <a:solidFill>
                  <a:schemeClr val="bg1"/>
                </a:solidFill>
                <a:latin typeface="+mn-ea"/>
                <a:ea typeface="+mn-ea"/>
                <a:cs typeface="Hiragino Sans W3" charset="-128"/>
              </a:rPr>
              <a:t>（</a:t>
            </a:r>
            <a:r>
              <a:rPr lang="en-US" altLang="ja-JP" b="1" dirty="0">
                <a:solidFill>
                  <a:schemeClr val="bg1"/>
                </a:solidFill>
                <a:latin typeface="+mn-ea"/>
                <a:ea typeface="+mn-ea"/>
                <a:cs typeface="Hiragino Sans W3" charset="-128"/>
              </a:rPr>
              <a:t>Meet/Message</a:t>
            </a:r>
            <a:r>
              <a:rPr lang="ja-JP" altLang="en-US" b="1" dirty="0">
                <a:solidFill>
                  <a:schemeClr val="bg1"/>
                </a:solidFill>
                <a:latin typeface="+mn-ea"/>
                <a:ea typeface="+mn-ea"/>
                <a:cs typeface="Hiragino Sans W3" charset="-128"/>
              </a:rPr>
              <a:t>）</a:t>
            </a:r>
            <a:endParaRPr lang="en-US" altLang="ja-JP" b="1" dirty="0">
              <a:solidFill>
                <a:schemeClr val="bg1"/>
              </a:solidFill>
              <a:latin typeface="+mn-ea"/>
              <a:ea typeface="+mn-ea"/>
              <a:cs typeface="Hiragino Sans W3" charset="-128"/>
            </a:endParaRPr>
          </a:p>
          <a:p>
            <a:pPr marL="285743" indent="-285743" defTabSz="457189">
              <a:buFont typeface="Arial" charset="0"/>
              <a:buChar char="•"/>
            </a:pPr>
            <a:r>
              <a:rPr lang="en-US" altLang="ja-JP" b="1" dirty="0">
                <a:solidFill>
                  <a:schemeClr val="bg1"/>
                </a:solidFill>
                <a:latin typeface="+mn-ea"/>
                <a:ea typeface="+mn-ea"/>
                <a:cs typeface="Hiragino Sans W3" charset="-128"/>
              </a:rPr>
              <a:t>CMR</a:t>
            </a:r>
            <a:r>
              <a:rPr lang="ja-JP" altLang="en-US" b="1" dirty="0">
                <a:solidFill>
                  <a:schemeClr val="bg1"/>
                </a:solidFill>
                <a:latin typeface="+mn-ea"/>
                <a:ea typeface="+mn-ea"/>
                <a:cs typeface="Hiragino Sans W3" charset="-128"/>
              </a:rPr>
              <a:t>クラウド</a:t>
            </a:r>
            <a:endParaRPr lang="en-US" altLang="ja-JP" sz="2100" b="1" dirty="0">
              <a:solidFill>
                <a:schemeClr val="bg1"/>
              </a:solidFill>
              <a:latin typeface="+mn-ea"/>
              <a:ea typeface="+mn-ea"/>
              <a:cs typeface="Hiragino Sans W3" charset="-128"/>
            </a:endParaRPr>
          </a:p>
        </p:txBody>
      </p:sp>
      <p:sp>
        <p:nvSpPr>
          <p:cNvPr id="16" name="TextBox 15"/>
          <p:cNvSpPr txBox="1"/>
          <p:nvPr/>
        </p:nvSpPr>
        <p:spPr>
          <a:xfrm>
            <a:off x="5189992" y="3648587"/>
            <a:ext cx="2775119" cy="369332"/>
          </a:xfrm>
          <a:prstGeom prst="rect">
            <a:avLst/>
          </a:prstGeom>
          <a:noFill/>
        </p:spPr>
        <p:txBody>
          <a:bodyPr wrap="none" rtlCol="0">
            <a:spAutoFit/>
          </a:bodyPr>
          <a:lstStyle/>
          <a:p>
            <a:pPr marL="285743" indent="-285743" defTabSz="457189">
              <a:buFont typeface="Arial" charset="0"/>
              <a:buChar char="•"/>
            </a:pPr>
            <a:r>
              <a:rPr lang="en-US" altLang="ja-JP" b="1" dirty="0">
                <a:solidFill>
                  <a:schemeClr val="bg1"/>
                </a:solidFill>
                <a:latin typeface="+mn-ea"/>
                <a:ea typeface="+mn-ea"/>
                <a:cs typeface="Hiragino Sans W3" charset="-128"/>
              </a:rPr>
              <a:t>Spark</a:t>
            </a:r>
            <a:r>
              <a:rPr lang="ja-JP" altLang="en-US" b="1" dirty="0">
                <a:solidFill>
                  <a:schemeClr val="bg1"/>
                </a:solidFill>
                <a:latin typeface="+mn-ea"/>
                <a:ea typeface="+mn-ea"/>
                <a:cs typeface="Hiragino Sans W3" charset="-128"/>
              </a:rPr>
              <a:t>（</a:t>
            </a:r>
            <a:r>
              <a:rPr lang="en-US" altLang="ja-JP" b="1" dirty="0">
                <a:solidFill>
                  <a:schemeClr val="bg1"/>
                </a:solidFill>
                <a:latin typeface="+mn-ea"/>
                <a:ea typeface="+mn-ea"/>
                <a:cs typeface="Hiragino Sans W3" charset="-128"/>
              </a:rPr>
              <a:t>Meet</a:t>
            </a:r>
            <a:r>
              <a:rPr lang="en-US" altLang="ja-JP" b="1" dirty="0" smtClean="0">
                <a:solidFill>
                  <a:schemeClr val="bg1"/>
                </a:solidFill>
                <a:latin typeface="+mn-ea"/>
                <a:ea typeface="+mn-ea"/>
                <a:cs typeface="Hiragino Sans W3" charset="-128"/>
              </a:rPr>
              <a:t>/ Message</a:t>
            </a:r>
            <a:r>
              <a:rPr lang="ja-JP" altLang="en-US" b="1" dirty="0">
                <a:solidFill>
                  <a:schemeClr val="bg1"/>
                </a:solidFill>
                <a:latin typeface="+mn-ea"/>
                <a:ea typeface="+mn-ea"/>
                <a:cs typeface="Hiragino Sans W3" charset="-128"/>
              </a:rPr>
              <a:t>）</a:t>
            </a:r>
            <a:endParaRPr lang="en-US" b="1" dirty="0">
              <a:solidFill>
                <a:schemeClr val="bg1"/>
              </a:solidFill>
              <a:latin typeface="+mn-ea"/>
              <a:ea typeface="+mn-ea"/>
              <a:cs typeface="Hiragino Sans W3" charset="-128"/>
            </a:endParaRPr>
          </a:p>
        </p:txBody>
      </p:sp>
      <p:sp>
        <p:nvSpPr>
          <p:cNvPr id="17" name="Right Arrow 16"/>
          <p:cNvSpPr/>
          <p:nvPr/>
        </p:nvSpPr>
        <p:spPr>
          <a:xfrm>
            <a:off x="4102478" y="2075935"/>
            <a:ext cx="615636" cy="2002192"/>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mn-ea"/>
              <a:cs typeface="Hiragino Sans W3" charset="-128"/>
            </a:endParaRPr>
          </a:p>
        </p:txBody>
      </p:sp>
    </p:spTree>
    <p:extLst>
      <p:ext uri="{BB962C8B-B14F-4D97-AF65-F5344CB8AC3E}">
        <p14:creationId xmlns:p14="http://schemas.microsoft.com/office/powerpoint/2010/main" val="352388170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911" y="30854"/>
            <a:ext cx="8566699" cy="731837"/>
          </a:xfrm>
        </p:spPr>
        <p:txBody>
          <a:bodyPr/>
          <a:lstStyle/>
          <a:p>
            <a:r>
              <a:rPr lang="ja-JP" altLang="en-US" sz="3300" dirty="0" smtClean="0">
                <a:solidFill>
                  <a:schemeClr val="tx1"/>
                </a:solidFill>
                <a:latin typeface="ＭＳ Ｐゴシック" panose="020B0600070205080204" pitchFamily="50" charset="-128"/>
                <a:ea typeface="ＭＳ Ｐゴシック" panose="020B0600070205080204" pitchFamily="50" charset="-128"/>
              </a:rPr>
              <a:t>アカデミック オファー</a:t>
            </a:r>
            <a:endParaRPr lang="en-US" sz="3300" dirty="0">
              <a:solidFill>
                <a:schemeClr val="tx1"/>
              </a:solidFill>
              <a:latin typeface="ＭＳ Ｐゴシック" panose="020B0600070205080204" pitchFamily="50" charset="-128"/>
              <a:ea typeface="ＭＳ Ｐゴシック" panose="020B0600070205080204" pitchFamily="50" charset="-128"/>
            </a:endParaRPr>
          </a:p>
        </p:txBody>
      </p:sp>
      <p:sp>
        <p:nvSpPr>
          <p:cNvPr id="18" name="Rounded Rectangle 17"/>
          <p:cNvSpPr/>
          <p:nvPr/>
        </p:nvSpPr>
        <p:spPr>
          <a:xfrm>
            <a:off x="572295" y="659785"/>
            <a:ext cx="1523010" cy="56259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ＭＳ Ｐゴシック" panose="020B0600070205080204" pitchFamily="50" charset="-128"/>
                <a:ea typeface="ＭＳ Ｐゴシック" panose="020B0600070205080204" pitchFamily="50" charset="-128"/>
                <a:cs typeface="Hiragino Sans W3" charset="-128"/>
              </a:rPr>
              <a:t>教員、職員</a:t>
            </a:r>
            <a:endParaRPr lang="en-US" dirty="0">
              <a:solidFill>
                <a:schemeClr val="bg1"/>
              </a:solidFill>
              <a:latin typeface="ＭＳ Ｐゴシック" panose="020B0600070205080204" pitchFamily="50" charset="-128"/>
              <a:ea typeface="ＭＳ Ｐゴシック" panose="020B0600070205080204" pitchFamily="50" charset="-128"/>
              <a:cs typeface="Hiragino Sans W3" charset="-128"/>
            </a:endParaRPr>
          </a:p>
        </p:txBody>
      </p:sp>
      <p:sp>
        <p:nvSpPr>
          <p:cNvPr id="19" name="Rounded Rectangle 18"/>
          <p:cNvSpPr/>
          <p:nvPr/>
        </p:nvSpPr>
        <p:spPr>
          <a:xfrm>
            <a:off x="577103" y="3114097"/>
            <a:ext cx="1523010" cy="562598"/>
          </a:xfrm>
          <a:prstGeom prst="roundRect">
            <a:avLst/>
          </a:prstGeom>
          <a:solidFill>
            <a:schemeClr val="accent6"/>
          </a:soli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ＭＳ Ｐゴシック" panose="020B0600070205080204" pitchFamily="50" charset="-128"/>
                <a:ea typeface="ＭＳ Ｐゴシック" panose="020B0600070205080204" pitchFamily="50" charset="-128"/>
                <a:cs typeface="Hiragino Sans W3" charset="-128"/>
              </a:rPr>
              <a:t>学生</a:t>
            </a:r>
            <a:endParaRPr lang="en-US" dirty="0">
              <a:solidFill>
                <a:schemeClr val="bg1"/>
              </a:solidFill>
              <a:latin typeface="ＭＳ Ｐゴシック" panose="020B0600070205080204" pitchFamily="50" charset="-128"/>
              <a:ea typeface="ＭＳ Ｐゴシック" panose="020B0600070205080204" pitchFamily="50" charset="-128"/>
              <a:cs typeface="Hiragino Sans W3" charset="-128"/>
            </a:endParaRPr>
          </a:p>
        </p:txBody>
      </p:sp>
      <p:graphicFrame>
        <p:nvGraphicFramePr>
          <p:cNvPr id="4" name="Table 3"/>
          <p:cNvGraphicFramePr>
            <a:graphicFrameLocks noGrp="1"/>
          </p:cNvGraphicFramePr>
          <p:nvPr>
            <p:extLst>
              <p:ext uri="{D42A27DB-BD31-4B8C-83A1-F6EECF244321}">
                <p14:modId xmlns:p14="http://schemas.microsoft.com/office/powerpoint/2010/main" val="2641545701"/>
              </p:ext>
            </p:extLst>
          </p:nvPr>
        </p:nvGraphicFramePr>
        <p:xfrm>
          <a:off x="594248" y="1298132"/>
          <a:ext cx="7455332" cy="1516380"/>
        </p:xfrm>
        <a:graphic>
          <a:graphicData uri="http://schemas.openxmlformats.org/drawingml/2006/table">
            <a:tbl>
              <a:tblPr firstRow="1" bandRow="1">
                <a:tableStyleId>{5C22544A-7EE6-4342-B048-85BDC9FD1C3A}</a:tableStyleId>
              </a:tblPr>
              <a:tblGrid>
                <a:gridCol w="1863833">
                  <a:extLst>
                    <a:ext uri="{9D8B030D-6E8A-4147-A177-3AD203B41FA5}">
                      <a16:colId xmlns:a16="http://schemas.microsoft.com/office/drawing/2014/main" val="20000"/>
                    </a:ext>
                  </a:extLst>
                </a:gridCol>
                <a:gridCol w="1863833">
                  <a:extLst>
                    <a:ext uri="{9D8B030D-6E8A-4147-A177-3AD203B41FA5}">
                      <a16:colId xmlns:a16="http://schemas.microsoft.com/office/drawing/2014/main" val="20001"/>
                    </a:ext>
                  </a:extLst>
                </a:gridCol>
                <a:gridCol w="1863833">
                  <a:extLst>
                    <a:ext uri="{9D8B030D-6E8A-4147-A177-3AD203B41FA5}">
                      <a16:colId xmlns:a16="http://schemas.microsoft.com/office/drawing/2014/main" val="20002"/>
                    </a:ext>
                  </a:extLst>
                </a:gridCol>
                <a:gridCol w="1863833">
                  <a:extLst>
                    <a:ext uri="{9D8B030D-6E8A-4147-A177-3AD203B41FA5}">
                      <a16:colId xmlns:a16="http://schemas.microsoft.com/office/drawing/2014/main" val="20003"/>
                    </a:ext>
                  </a:extLst>
                </a:gridCol>
              </a:tblGrid>
              <a:tr h="278130">
                <a:tc>
                  <a:txBody>
                    <a:bodyPr/>
                    <a:lstStyle/>
                    <a:p>
                      <a:endParaRPr lang="en-US" sz="1400" dirty="0">
                        <a:latin typeface="Hiragino Sans W3" charset="-128"/>
                        <a:ea typeface="Hiragino Sans W3" charset="-128"/>
                        <a:cs typeface="Hiragino Sans W3" charset="-128"/>
                      </a:endParaRPr>
                    </a:p>
                  </a:txBody>
                  <a:tcPr marL="68580" marR="68580" marT="34290" marB="34290"/>
                </a:tc>
                <a:tc>
                  <a:txBody>
                    <a:bodyPr/>
                    <a:lstStyle/>
                    <a:p>
                      <a:r>
                        <a:rPr lang="en-US" altLang="ja-JP" sz="1400" dirty="0" smtClean="0">
                          <a:latin typeface="ＭＳ Ｐゴシック" panose="020B0600070205080204" pitchFamily="50" charset="-128"/>
                          <a:ea typeface="ＭＳ Ｐゴシック" panose="020B0600070205080204" pitchFamily="50" charset="-128"/>
                          <a:cs typeface="Hiragino Sans W3" charset="-128"/>
                        </a:rPr>
                        <a:t>WebEx</a:t>
                      </a:r>
                      <a:endParaRPr lang="en-US" sz="1400" dirty="0">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altLang="ja-JP" sz="1400" dirty="0" smtClean="0">
                          <a:latin typeface="ＭＳ Ｐゴシック" panose="020B0600070205080204" pitchFamily="50" charset="-128"/>
                          <a:ea typeface="ＭＳ Ｐゴシック" panose="020B0600070205080204" pitchFamily="50" charset="-128"/>
                          <a:cs typeface="Hiragino Sans W3" charset="-128"/>
                        </a:rPr>
                        <a:t>CMR</a:t>
                      </a:r>
                      <a:r>
                        <a:rPr lang="ja-JP" altLang="en-US" sz="1400" dirty="0" smtClean="0">
                          <a:latin typeface="ＭＳ Ｐゴシック" panose="020B0600070205080204" pitchFamily="50" charset="-128"/>
                          <a:ea typeface="ＭＳ Ｐゴシック" panose="020B0600070205080204" pitchFamily="50" charset="-128"/>
                          <a:cs typeface="Hiragino Sans W3" charset="-128"/>
                        </a:rPr>
                        <a:t>クラウド</a:t>
                      </a:r>
                      <a:endParaRPr lang="en-US" sz="1400" dirty="0">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altLang="ja-JP" sz="1400" dirty="0" smtClean="0">
                          <a:latin typeface="ＭＳ Ｐゴシック" panose="020B0600070205080204" pitchFamily="50" charset="-128"/>
                          <a:ea typeface="ＭＳ Ｐゴシック" panose="020B0600070205080204" pitchFamily="50" charset="-128"/>
                          <a:cs typeface="Hiragino Sans W3" charset="-128"/>
                        </a:rPr>
                        <a:t>Spark</a:t>
                      </a:r>
                      <a:endParaRPr lang="en-US" sz="1400" dirty="0">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extLst>
                  <a:ext uri="{0D108BD9-81ED-4DB2-BD59-A6C34878D82A}">
                    <a16:rowId xmlns:a16="http://schemas.microsoft.com/office/drawing/2014/main" val="10000"/>
                  </a:ext>
                </a:extLst>
              </a:tr>
              <a:tr h="617220">
                <a:tc>
                  <a:txBody>
                    <a:bodyPr/>
                    <a:lstStyle/>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メッセージ</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 </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endParaRPr>
                    </a:p>
                    <a:p>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1</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つのスペースの参加制限はなし</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extLst>
                  <a:ext uri="{0D108BD9-81ED-4DB2-BD59-A6C34878D82A}">
                    <a16:rowId xmlns:a16="http://schemas.microsoft.com/office/drawing/2014/main" val="10001"/>
                  </a:ext>
                </a:extLst>
              </a:tr>
              <a:tr h="617220">
                <a:tc>
                  <a:txBody>
                    <a:bodyPr/>
                    <a:lstStyle/>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最大同時接続端末数</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1000</a:t>
                      </a:r>
                    </a:p>
                    <a:p>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（内最大ビデオ接続可能は</a:t>
                      </a:r>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500</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まで）</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25 </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ビデオ専用端末</a:t>
                      </a:r>
                      <a:endPar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endParaRPr>
                    </a:p>
                    <a:p>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200 WebEx</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altLang="ja-JP"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25 Spark</a:t>
                      </a:r>
                      <a:r>
                        <a:rPr lang="ja-JP" altLang="en-US" sz="12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アプリ</a:t>
                      </a:r>
                      <a:endParaRPr lang="en-US" sz="12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extLst>
                  <a:ext uri="{0D108BD9-81ED-4DB2-BD59-A6C34878D82A}">
                    <a16:rowId xmlns:a16="http://schemas.microsoft.com/office/drawing/2014/main" val="10002"/>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269552619"/>
              </p:ext>
            </p:extLst>
          </p:nvPr>
        </p:nvGraphicFramePr>
        <p:xfrm>
          <a:off x="594248" y="3745275"/>
          <a:ext cx="3727666" cy="1252726"/>
        </p:xfrm>
        <a:graphic>
          <a:graphicData uri="http://schemas.openxmlformats.org/drawingml/2006/table">
            <a:tbl>
              <a:tblPr firstRow="1" bandRow="1">
                <a:tableStyleId>{93296810-A885-4BE3-A3E7-6D5BEEA58F35}</a:tableStyleId>
              </a:tblPr>
              <a:tblGrid>
                <a:gridCol w="1863833">
                  <a:extLst>
                    <a:ext uri="{9D8B030D-6E8A-4147-A177-3AD203B41FA5}">
                      <a16:colId xmlns:a16="http://schemas.microsoft.com/office/drawing/2014/main" val="20000"/>
                    </a:ext>
                  </a:extLst>
                </a:gridCol>
                <a:gridCol w="1863833">
                  <a:extLst>
                    <a:ext uri="{9D8B030D-6E8A-4147-A177-3AD203B41FA5}">
                      <a16:colId xmlns:a16="http://schemas.microsoft.com/office/drawing/2014/main" val="20001"/>
                    </a:ext>
                  </a:extLst>
                </a:gridCol>
              </a:tblGrid>
              <a:tr h="262126">
                <a:tc>
                  <a:txBody>
                    <a:bodyPr/>
                    <a:lstStyle/>
                    <a:p>
                      <a:endParaRPr lang="en-US" sz="1100" dirty="0">
                        <a:latin typeface="Hiragino Sans W3" charset="-128"/>
                        <a:ea typeface="Hiragino Sans W3" charset="-128"/>
                        <a:cs typeface="Hiragino Sans W3" charset="-128"/>
                      </a:endParaRPr>
                    </a:p>
                  </a:txBody>
                  <a:tcPr marL="68580" marR="68580" marT="34290" marB="34290"/>
                </a:tc>
                <a:tc>
                  <a:txBody>
                    <a:bodyPr/>
                    <a:lstStyle/>
                    <a:p>
                      <a:r>
                        <a:rPr lang="en-US" altLang="ja-JP" sz="1100" dirty="0" smtClean="0">
                          <a:latin typeface="ＭＳ Ｐゴシック" panose="020B0600070205080204" pitchFamily="50" charset="-128"/>
                          <a:ea typeface="ＭＳ Ｐゴシック" panose="020B0600070205080204" pitchFamily="50" charset="-128"/>
                          <a:cs typeface="Hiragino Sans W3" charset="-128"/>
                        </a:rPr>
                        <a:t>Spark</a:t>
                      </a:r>
                      <a:endParaRPr lang="en-US" sz="1100" dirty="0">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extLst>
                  <a:ext uri="{0D108BD9-81ED-4DB2-BD59-A6C34878D82A}">
                    <a16:rowId xmlns:a16="http://schemas.microsoft.com/office/drawing/2014/main" val="10000"/>
                  </a:ext>
                </a:extLst>
              </a:tr>
              <a:tr h="685800">
                <a:tc>
                  <a:txBody>
                    <a:bodyPr/>
                    <a:lstStyle/>
                    <a:p>
                      <a:r>
                        <a:rPr lang="ja-JP" altLang="en-US"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メッセージ</a:t>
                      </a:r>
                      <a:endParaRPr lang="en-US" sz="14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ja-JP" altLang="en-US"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a:t>
                      </a:r>
                      <a:endParaRPr lang="en-US" altLang="ja-JP"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endParaRPr>
                    </a:p>
                    <a:p>
                      <a:r>
                        <a:rPr lang="en-US" altLang="ja-JP"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1</a:t>
                      </a:r>
                      <a:r>
                        <a:rPr lang="ja-JP" altLang="en-US"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つのスペースの参加制限はなし</a:t>
                      </a:r>
                      <a:endParaRPr lang="en-US" sz="14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extLst>
                  <a:ext uri="{0D108BD9-81ED-4DB2-BD59-A6C34878D82A}">
                    <a16:rowId xmlns:a16="http://schemas.microsoft.com/office/drawing/2014/main" val="10001"/>
                  </a:ext>
                </a:extLst>
              </a:tr>
              <a:tr h="278130">
                <a:tc>
                  <a:txBody>
                    <a:bodyPr/>
                    <a:lstStyle/>
                    <a:p>
                      <a:r>
                        <a:rPr lang="ja-JP" altLang="en-US"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最大同時接続端末数</a:t>
                      </a:r>
                      <a:endParaRPr lang="en-US" sz="14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tc>
                  <a:txBody>
                    <a:bodyPr/>
                    <a:lstStyle/>
                    <a:p>
                      <a:r>
                        <a:rPr lang="en-US" altLang="ja-JP"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25Spark</a:t>
                      </a:r>
                      <a:r>
                        <a:rPr lang="ja-JP" altLang="en-US" sz="1400" dirty="0" smtClean="0">
                          <a:solidFill>
                            <a:schemeClr val="tx1"/>
                          </a:solidFill>
                          <a:latin typeface="ＭＳ Ｐゴシック" panose="020B0600070205080204" pitchFamily="50" charset="-128"/>
                          <a:ea typeface="ＭＳ Ｐゴシック" panose="020B0600070205080204" pitchFamily="50" charset="-128"/>
                          <a:cs typeface="Hiragino Sans W3" charset="-128"/>
                        </a:rPr>
                        <a:t>アプリ</a:t>
                      </a:r>
                      <a:endParaRPr lang="en-US" sz="1400" dirty="0">
                        <a:solidFill>
                          <a:schemeClr val="tx1"/>
                        </a:solidFill>
                        <a:latin typeface="ＭＳ Ｐゴシック" panose="020B0600070205080204" pitchFamily="50" charset="-128"/>
                        <a:ea typeface="ＭＳ Ｐゴシック" panose="020B0600070205080204" pitchFamily="50" charset="-128"/>
                        <a:cs typeface="Hiragino Sans W3" charset="-128"/>
                      </a:endParaRPr>
                    </a:p>
                  </a:txBody>
                  <a:tcPr marL="68580" marR="68580" marT="34290" marB="34290"/>
                </a:tc>
                <a:extLst>
                  <a:ext uri="{0D108BD9-81ED-4DB2-BD59-A6C34878D82A}">
                    <a16:rowId xmlns:a16="http://schemas.microsoft.com/office/drawing/2014/main" val="10002"/>
                  </a:ext>
                </a:extLst>
              </a:tr>
            </a:tbl>
          </a:graphicData>
        </a:graphic>
      </p:graphicFrame>
      <p:sp>
        <p:nvSpPr>
          <p:cNvPr id="24" name="Oval 23"/>
          <p:cNvSpPr/>
          <p:nvPr/>
        </p:nvSpPr>
        <p:spPr>
          <a:xfrm>
            <a:off x="5614987" y="3256642"/>
            <a:ext cx="2254568" cy="1629683"/>
          </a:xfrm>
          <a:prstGeom prst="ellipse">
            <a:avLst/>
          </a:prstGeom>
          <a:solidFill>
            <a:srgbClr val="FF9300"/>
          </a:soli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b="1" dirty="0">
                <a:solidFill>
                  <a:schemeClr val="bg1"/>
                </a:solidFill>
                <a:latin typeface="ＭＳ Ｐゴシック" panose="020B0600070205080204" pitchFamily="50" charset="-128"/>
                <a:ea typeface="ＭＳ Ｐゴシック" panose="020B0600070205080204" pitchFamily="50" charset="-128"/>
                <a:cs typeface="Hiragino Sans W3" charset="-128"/>
              </a:rPr>
              <a:t>通常の約</a:t>
            </a:r>
            <a:r>
              <a:rPr lang="en-US" altLang="ja-JP" b="1" dirty="0">
                <a:solidFill>
                  <a:schemeClr val="bg1"/>
                </a:solidFill>
                <a:latin typeface="ＭＳ Ｐゴシック" panose="020B0600070205080204" pitchFamily="50" charset="-128"/>
                <a:ea typeface="ＭＳ Ｐゴシック" panose="020B0600070205080204" pitchFamily="50" charset="-128"/>
                <a:cs typeface="Hiragino Sans W3" charset="-128"/>
              </a:rPr>
              <a:t>90</a:t>
            </a:r>
            <a:r>
              <a:rPr lang="ja-JP" altLang="en-US" b="1" dirty="0">
                <a:solidFill>
                  <a:schemeClr val="bg1"/>
                </a:solidFill>
                <a:latin typeface="ＭＳ Ｐゴシック" panose="020B0600070205080204" pitchFamily="50" charset="-128"/>
                <a:ea typeface="ＭＳ Ｐゴシック" panose="020B0600070205080204" pitchFamily="50" charset="-128"/>
                <a:cs typeface="Hiragino Sans W3" charset="-128"/>
              </a:rPr>
              <a:t>％</a:t>
            </a:r>
            <a:r>
              <a:rPr lang="en-US" altLang="ja-JP" b="1" dirty="0">
                <a:solidFill>
                  <a:schemeClr val="bg1"/>
                </a:solidFill>
                <a:latin typeface="ＭＳ Ｐゴシック" panose="020B0600070205080204" pitchFamily="50" charset="-128"/>
                <a:ea typeface="ＭＳ Ｐゴシック" panose="020B0600070205080204" pitchFamily="50" charset="-128"/>
                <a:cs typeface="Hiragino Sans W3" charset="-128"/>
              </a:rPr>
              <a:t>Off</a:t>
            </a:r>
            <a:r>
              <a:rPr lang="ja-JP" altLang="en-US" b="1" dirty="0">
                <a:solidFill>
                  <a:schemeClr val="bg1"/>
                </a:solidFill>
                <a:latin typeface="ＭＳ Ｐゴシック" panose="020B0600070205080204" pitchFamily="50" charset="-128"/>
                <a:ea typeface="ＭＳ Ｐゴシック" panose="020B0600070205080204" pitchFamily="50" charset="-128"/>
                <a:cs typeface="Hiragino Sans W3" charset="-128"/>
              </a:rPr>
              <a:t>の</a:t>
            </a:r>
            <a:endParaRPr lang="en-US" altLang="ja-JP" b="1" dirty="0">
              <a:solidFill>
                <a:schemeClr val="bg1"/>
              </a:solidFill>
              <a:latin typeface="ＭＳ Ｐゴシック" panose="020B0600070205080204" pitchFamily="50" charset="-128"/>
              <a:ea typeface="ＭＳ Ｐゴシック" panose="020B0600070205080204" pitchFamily="50" charset="-128"/>
              <a:cs typeface="Hiragino Sans W3" charset="-128"/>
            </a:endParaRPr>
          </a:p>
          <a:p>
            <a:pPr algn="ctr"/>
            <a:r>
              <a:rPr lang="ja-JP" altLang="en-US" b="1" dirty="0">
                <a:solidFill>
                  <a:schemeClr val="bg1"/>
                </a:solidFill>
                <a:latin typeface="ＭＳ Ｐゴシック" panose="020B0600070205080204" pitchFamily="50" charset="-128"/>
                <a:ea typeface="ＭＳ Ｐゴシック" panose="020B0600070205080204" pitchFamily="50" charset="-128"/>
                <a:cs typeface="Hiragino Sans W3" charset="-128"/>
              </a:rPr>
              <a:t>金額で提供！</a:t>
            </a:r>
            <a:endParaRPr lang="en-US" b="1" dirty="0">
              <a:solidFill>
                <a:schemeClr val="bg1"/>
              </a:solidFill>
              <a:latin typeface="ＭＳ Ｐゴシック" panose="020B0600070205080204" pitchFamily="50" charset="-128"/>
              <a:ea typeface="ＭＳ Ｐゴシック" panose="020B0600070205080204" pitchFamily="50" charset="-128"/>
              <a:cs typeface="Hiragino Sans W3" charset="-128"/>
            </a:endParaRPr>
          </a:p>
        </p:txBody>
      </p:sp>
    </p:spTree>
    <p:extLst>
      <p:ext uri="{BB962C8B-B14F-4D97-AF65-F5344CB8AC3E}">
        <p14:creationId xmlns:p14="http://schemas.microsoft.com/office/powerpoint/2010/main" val="164214030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89474" y="328891"/>
            <a:ext cx="8588861" cy="628650"/>
          </a:xfrm>
        </p:spPr>
        <p:txBody>
          <a:bodyPr/>
          <a:lstStyle/>
          <a:p>
            <a:r>
              <a:rPr lang="en-US" altLang="ja-JP" sz="2800" dirty="0">
                <a:latin typeface="+mn-ea"/>
                <a:ea typeface="+mn-ea"/>
                <a:cs typeface="Hiragino Sans W3" charset="-128"/>
              </a:rPr>
              <a:t>WebEx </a:t>
            </a:r>
            <a:r>
              <a:rPr lang="ja-JP" altLang="en-US" sz="2800" dirty="0">
                <a:latin typeface="+mn-ea"/>
                <a:ea typeface="+mn-ea"/>
                <a:cs typeface="Hiragino Sans W3" charset="-128"/>
              </a:rPr>
              <a:t>会議サービスの種類</a:t>
            </a:r>
          </a:p>
        </p:txBody>
      </p:sp>
      <p:sp>
        <p:nvSpPr>
          <p:cNvPr id="30" name="テキスト ボックス 29"/>
          <p:cNvSpPr txBox="1"/>
          <p:nvPr/>
        </p:nvSpPr>
        <p:spPr>
          <a:xfrm>
            <a:off x="4786" y="4226053"/>
            <a:ext cx="9158239" cy="553998"/>
          </a:xfrm>
          <a:prstGeom prst="rect">
            <a:avLst/>
          </a:prstGeom>
          <a:noFill/>
        </p:spPr>
        <p:txBody>
          <a:bodyPr wrap="square" rtlCol="0">
            <a:spAutoFit/>
          </a:bodyPr>
          <a:lstStyle/>
          <a:p>
            <a:pPr algn="ctr" defTabSz="457189"/>
            <a:endParaRPr lang="en-US" altLang="ja-JP" sz="1400" b="1" dirty="0">
              <a:latin typeface="+mn-ea"/>
              <a:ea typeface="+mn-ea"/>
              <a:cs typeface="Hiragino Sans W3" charset="-128"/>
            </a:endParaRPr>
          </a:p>
          <a:p>
            <a:pPr algn="ctr" defTabSz="457189"/>
            <a:r>
              <a:rPr kumimoji="1" lang="ja-JP" altLang="en-US" sz="1600" b="1" dirty="0">
                <a:latin typeface="+mn-ea"/>
                <a:ea typeface="+mn-ea"/>
                <a:cs typeface="Hiragino Sans W3" charset="-128"/>
              </a:rPr>
              <a:t>⇒</a:t>
            </a:r>
            <a:r>
              <a:rPr kumimoji="1" lang="ja-JP" altLang="en-US" sz="1600" b="1" dirty="0" smtClean="0">
                <a:latin typeface="+mn-ea"/>
                <a:ea typeface="+mn-ea"/>
                <a:cs typeface="Hiragino Sans W3" charset="-128"/>
              </a:rPr>
              <a:t>アカデミック オファー</a:t>
            </a:r>
            <a:r>
              <a:rPr kumimoji="1" lang="ja-JP" altLang="en-US" sz="1600" b="1" dirty="0">
                <a:latin typeface="+mn-ea"/>
                <a:ea typeface="+mn-ea"/>
                <a:cs typeface="Hiragino Sans W3" charset="-128"/>
              </a:rPr>
              <a:t>では教員・職員の皆さんは上記</a:t>
            </a:r>
            <a:r>
              <a:rPr kumimoji="1" lang="en-US" altLang="ja-JP" sz="1600" b="1" dirty="0">
                <a:latin typeface="+mn-ea"/>
                <a:ea typeface="+mn-ea"/>
                <a:cs typeface="Hiragino Sans W3" charset="-128"/>
              </a:rPr>
              <a:t>4</a:t>
            </a:r>
            <a:r>
              <a:rPr kumimoji="1" lang="ja-JP" altLang="en-US" sz="1600" b="1" dirty="0">
                <a:latin typeface="+mn-ea"/>
                <a:ea typeface="+mn-ea"/>
                <a:cs typeface="Hiragino Sans W3" charset="-128"/>
              </a:rPr>
              <a:t>つすべての利用が可能です</a:t>
            </a:r>
          </a:p>
        </p:txBody>
      </p:sp>
      <p:grpSp>
        <p:nvGrpSpPr>
          <p:cNvPr id="3" name="グループ化 2"/>
          <p:cNvGrpSpPr/>
          <p:nvPr/>
        </p:nvGrpSpPr>
        <p:grpSpPr>
          <a:xfrm>
            <a:off x="1157212" y="1148061"/>
            <a:ext cx="6733535" cy="2438400"/>
            <a:chOff x="1559827" y="756552"/>
            <a:chExt cx="5854282" cy="2119998"/>
          </a:xfrm>
        </p:grpSpPr>
        <p:sp>
          <p:nvSpPr>
            <p:cNvPr id="100" name="AutoShape 63"/>
            <p:cNvSpPr>
              <a:spLocks noChangeArrowheads="1"/>
            </p:cNvSpPr>
            <p:nvPr/>
          </p:nvSpPr>
          <p:spPr bwMode="auto">
            <a:xfrm>
              <a:off x="3100361" y="756552"/>
              <a:ext cx="1326749" cy="2119997"/>
            </a:xfrm>
            <a:prstGeom prst="roundRect">
              <a:avLst>
                <a:gd name="adj" fmla="val 5907"/>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base">
                <a:lnSpc>
                  <a:spcPct val="90000"/>
                </a:lnSpc>
                <a:spcBef>
                  <a:spcPct val="0"/>
                </a:spcBef>
                <a:spcAft>
                  <a:spcPct val="0"/>
                </a:spcAft>
                <a:defRPr/>
              </a:pPr>
              <a:endParaRPr lang="en-US" sz="1300" kern="0" dirty="0">
                <a:solidFill>
                  <a:srgbClr val="FFFFFF"/>
                </a:solidFill>
                <a:latin typeface="+mn-ea"/>
                <a:ea typeface="+mn-ea"/>
                <a:cs typeface="Hiragino Sans W3" charset="-128"/>
              </a:endParaRPr>
            </a:p>
          </p:txBody>
        </p:sp>
        <p:sp>
          <p:nvSpPr>
            <p:cNvPr id="101" name="AutoShape 91"/>
            <p:cNvSpPr>
              <a:spLocks noChangeArrowheads="1"/>
            </p:cNvSpPr>
            <p:nvPr/>
          </p:nvSpPr>
          <p:spPr bwMode="auto">
            <a:xfrm>
              <a:off x="4594719" y="756554"/>
              <a:ext cx="1324610" cy="2119995"/>
            </a:xfrm>
            <a:prstGeom prst="roundRect">
              <a:avLst>
                <a:gd name="adj" fmla="val 5907"/>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base">
                <a:lnSpc>
                  <a:spcPct val="90000"/>
                </a:lnSpc>
                <a:spcBef>
                  <a:spcPct val="0"/>
                </a:spcBef>
                <a:spcAft>
                  <a:spcPct val="0"/>
                </a:spcAft>
                <a:defRPr/>
              </a:pPr>
              <a:endParaRPr lang="en-US" sz="1300" kern="0" dirty="0">
                <a:solidFill>
                  <a:srgbClr val="FFFFFF"/>
                </a:solidFill>
                <a:latin typeface="+mn-ea"/>
                <a:ea typeface="+mn-ea"/>
                <a:cs typeface="Hiragino Sans W3" charset="-128"/>
              </a:endParaRPr>
            </a:p>
          </p:txBody>
        </p:sp>
        <p:sp>
          <p:nvSpPr>
            <p:cNvPr id="102" name="AutoShape 98"/>
            <p:cNvSpPr>
              <a:spLocks noChangeArrowheads="1"/>
            </p:cNvSpPr>
            <p:nvPr/>
          </p:nvSpPr>
          <p:spPr bwMode="auto">
            <a:xfrm>
              <a:off x="1605580" y="756555"/>
              <a:ext cx="1326749" cy="2119995"/>
            </a:xfrm>
            <a:prstGeom prst="roundRect">
              <a:avLst>
                <a:gd name="adj" fmla="val 6329"/>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base">
                <a:lnSpc>
                  <a:spcPct val="90000"/>
                </a:lnSpc>
                <a:spcBef>
                  <a:spcPct val="0"/>
                </a:spcBef>
                <a:spcAft>
                  <a:spcPct val="0"/>
                </a:spcAft>
                <a:defRPr/>
              </a:pPr>
              <a:endParaRPr lang="en-US" sz="1300" kern="0" dirty="0">
                <a:solidFill>
                  <a:srgbClr val="FFFFFF"/>
                </a:solidFill>
                <a:latin typeface="+mn-ea"/>
                <a:ea typeface="+mn-ea"/>
                <a:cs typeface="Hiragino Sans W3" charset="-128"/>
              </a:endParaRPr>
            </a:p>
          </p:txBody>
        </p:sp>
        <p:sp>
          <p:nvSpPr>
            <p:cNvPr id="103" name="AutoShape 105"/>
            <p:cNvSpPr>
              <a:spLocks noChangeArrowheads="1"/>
            </p:cNvSpPr>
            <p:nvPr/>
          </p:nvSpPr>
          <p:spPr bwMode="auto">
            <a:xfrm>
              <a:off x="6087360" y="756554"/>
              <a:ext cx="1326749" cy="2119995"/>
            </a:xfrm>
            <a:prstGeom prst="roundRect">
              <a:avLst>
                <a:gd name="adj" fmla="val 5907"/>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base">
                <a:lnSpc>
                  <a:spcPct val="90000"/>
                </a:lnSpc>
                <a:spcBef>
                  <a:spcPct val="0"/>
                </a:spcBef>
                <a:spcAft>
                  <a:spcPct val="0"/>
                </a:spcAft>
                <a:defRPr/>
              </a:pPr>
              <a:endParaRPr lang="en-US" sz="1300" kern="0" dirty="0">
                <a:solidFill>
                  <a:srgbClr val="FFFFFF"/>
                </a:solidFill>
                <a:latin typeface="+mn-ea"/>
                <a:ea typeface="+mn-ea"/>
                <a:cs typeface="Hiragino Sans W3" charset="-128"/>
              </a:endParaRPr>
            </a:p>
          </p:txBody>
        </p:sp>
        <p:sp>
          <p:nvSpPr>
            <p:cNvPr id="104" name="TextBox 35"/>
            <p:cNvSpPr txBox="1">
              <a:spLocks noChangeArrowheads="1"/>
            </p:cNvSpPr>
            <p:nvPr/>
          </p:nvSpPr>
          <p:spPr bwMode="white">
            <a:xfrm>
              <a:off x="3196806" y="2027505"/>
              <a:ext cx="1062469" cy="368985"/>
            </a:xfrm>
            <a:prstGeom prst="rect">
              <a:avLst/>
            </a:prstGeom>
            <a:noFill/>
            <a:ln w="9525">
              <a:noFill/>
              <a:miter lim="800000"/>
              <a:headEnd/>
              <a:tailEnd/>
            </a:ln>
          </p:spPr>
          <p:txBody>
            <a:bodyPr wrap="none" lIns="91435" tIns="45718" rIns="91435" bIns="45718" anchor="ctr"/>
            <a:lstStyle/>
            <a:p>
              <a:pPr algn="ctr" fontAlgn="base">
                <a:spcBef>
                  <a:spcPct val="0"/>
                </a:spcBef>
                <a:spcAft>
                  <a:spcPct val="0"/>
                </a:spcAft>
                <a:defRPr/>
              </a:pPr>
              <a:r>
                <a:rPr lang="en-US" sz="1600" kern="0" dirty="0">
                  <a:solidFill>
                    <a:prstClr val="white"/>
                  </a:solidFill>
                  <a:effectLst>
                    <a:outerShdw blurRad="38100" dist="38100" dir="2700000" algn="tl">
                      <a:srgbClr val="000000">
                        <a:alpha val="43137"/>
                      </a:srgbClr>
                    </a:outerShdw>
                  </a:effectLst>
                  <a:latin typeface="+mn-ea"/>
                  <a:ea typeface="+mn-ea"/>
                  <a:cs typeface="Hiragino Sans W3" charset="-128"/>
                </a:rPr>
                <a:t>Training</a:t>
              </a:r>
            </a:p>
          </p:txBody>
        </p:sp>
        <p:sp>
          <p:nvSpPr>
            <p:cNvPr id="105" name="TextBox 35"/>
            <p:cNvSpPr txBox="1">
              <a:spLocks noChangeArrowheads="1"/>
            </p:cNvSpPr>
            <p:nvPr/>
          </p:nvSpPr>
          <p:spPr bwMode="white">
            <a:xfrm>
              <a:off x="4696711" y="2027505"/>
              <a:ext cx="1062469" cy="368985"/>
            </a:xfrm>
            <a:prstGeom prst="rect">
              <a:avLst/>
            </a:prstGeom>
            <a:noFill/>
            <a:ln w="9525">
              <a:noFill/>
              <a:miter lim="800000"/>
              <a:headEnd/>
              <a:tailEnd/>
            </a:ln>
          </p:spPr>
          <p:txBody>
            <a:bodyPr wrap="none" lIns="91435" tIns="45718" rIns="91435" bIns="45718" anchor="ctr"/>
            <a:lstStyle/>
            <a:p>
              <a:pPr algn="ctr" fontAlgn="base">
                <a:spcBef>
                  <a:spcPct val="0"/>
                </a:spcBef>
                <a:spcAft>
                  <a:spcPct val="0"/>
                </a:spcAft>
                <a:defRPr/>
              </a:pPr>
              <a:r>
                <a:rPr lang="en-US" sz="1600" kern="0" dirty="0">
                  <a:solidFill>
                    <a:prstClr val="white"/>
                  </a:solidFill>
                  <a:effectLst>
                    <a:outerShdw blurRad="38100" dist="38100" dir="2700000" algn="tl">
                      <a:srgbClr val="000000">
                        <a:alpha val="43137"/>
                      </a:srgbClr>
                    </a:outerShdw>
                  </a:effectLst>
                  <a:latin typeface="+mn-ea"/>
                  <a:ea typeface="+mn-ea"/>
                  <a:cs typeface="Hiragino Sans W3" charset="-128"/>
                </a:rPr>
                <a:t>Events</a:t>
              </a:r>
            </a:p>
          </p:txBody>
        </p:sp>
        <p:sp>
          <p:nvSpPr>
            <p:cNvPr id="106" name="TextBox 35"/>
            <p:cNvSpPr txBox="1">
              <a:spLocks noChangeArrowheads="1"/>
            </p:cNvSpPr>
            <p:nvPr/>
          </p:nvSpPr>
          <p:spPr bwMode="white">
            <a:xfrm>
              <a:off x="6183805" y="2027505"/>
              <a:ext cx="1062469" cy="368985"/>
            </a:xfrm>
            <a:prstGeom prst="rect">
              <a:avLst/>
            </a:prstGeom>
            <a:noFill/>
            <a:ln w="9525">
              <a:noFill/>
              <a:miter lim="800000"/>
              <a:headEnd/>
              <a:tailEnd/>
            </a:ln>
          </p:spPr>
          <p:txBody>
            <a:bodyPr wrap="none" lIns="91435" tIns="45718" rIns="91435" bIns="45718" anchor="ctr"/>
            <a:lstStyle/>
            <a:p>
              <a:pPr algn="ctr" fontAlgn="base">
                <a:spcBef>
                  <a:spcPct val="0"/>
                </a:spcBef>
                <a:spcAft>
                  <a:spcPct val="0"/>
                </a:spcAft>
                <a:defRPr/>
              </a:pPr>
              <a:r>
                <a:rPr lang="en-US" sz="1600" kern="0" dirty="0">
                  <a:solidFill>
                    <a:prstClr val="white"/>
                  </a:solidFill>
                  <a:effectLst>
                    <a:outerShdw blurRad="38100" dist="38100" dir="2700000" algn="tl">
                      <a:srgbClr val="000000">
                        <a:alpha val="43137"/>
                      </a:srgbClr>
                    </a:outerShdw>
                  </a:effectLst>
                  <a:latin typeface="+mn-ea"/>
                  <a:ea typeface="+mn-ea"/>
                  <a:cs typeface="Hiragino Sans W3" charset="-128"/>
                </a:rPr>
                <a:t>Support</a:t>
              </a:r>
            </a:p>
          </p:txBody>
        </p:sp>
        <p:pic>
          <p:nvPicPr>
            <p:cNvPr id="107" name="Picture 157" descr="ISP2101466_Veer"/>
            <p:cNvPicPr>
              <a:picLocks noChangeAspect="1" noChangeArrowheads="1"/>
            </p:cNvPicPr>
            <p:nvPr/>
          </p:nvPicPr>
          <p:blipFill>
            <a:blip r:embed="rId3" cstate="print"/>
            <a:srcRect/>
            <a:stretch>
              <a:fillRect/>
            </a:stretch>
          </p:blipFill>
          <p:spPr bwMode="auto">
            <a:xfrm>
              <a:off x="3184331" y="845780"/>
              <a:ext cx="1146486" cy="984280"/>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pic>
          <p:nvPicPr>
            <p:cNvPr id="108" name="Picture 158" descr="cscape_5"/>
            <p:cNvPicPr>
              <a:picLocks noChangeAspect="1" noChangeArrowheads="1"/>
            </p:cNvPicPr>
            <p:nvPr/>
          </p:nvPicPr>
          <p:blipFill>
            <a:blip r:embed="rId4" cstate="print"/>
            <a:srcRect/>
            <a:stretch>
              <a:fillRect/>
            </a:stretch>
          </p:blipFill>
          <p:spPr bwMode="auto">
            <a:xfrm>
              <a:off x="4688516" y="845779"/>
              <a:ext cx="1146486" cy="996034"/>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sp>
          <p:nvSpPr>
            <p:cNvPr id="109" name="TextBox 35"/>
            <p:cNvSpPr txBox="1">
              <a:spLocks noChangeArrowheads="1"/>
            </p:cNvSpPr>
            <p:nvPr/>
          </p:nvSpPr>
          <p:spPr bwMode="white">
            <a:xfrm>
              <a:off x="1737720" y="1914759"/>
              <a:ext cx="1062469" cy="368985"/>
            </a:xfrm>
            <a:prstGeom prst="rect">
              <a:avLst/>
            </a:prstGeom>
            <a:noFill/>
            <a:ln w="9525">
              <a:noFill/>
              <a:miter lim="800000"/>
              <a:headEnd/>
              <a:tailEnd/>
            </a:ln>
          </p:spPr>
          <p:txBody>
            <a:bodyPr wrap="none" lIns="91435" tIns="45718" rIns="91435" bIns="45718" anchor="ctr"/>
            <a:lstStyle/>
            <a:p>
              <a:pPr algn="ctr" fontAlgn="base">
                <a:spcBef>
                  <a:spcPct val="0"/>
                </a:spcBef>
                <a:spcAft>
                  <a:spcPct val="0"/>
                </a:spcAft>
                <a:defRPr/>
              </a:pPr>
              <a:endParaRPr lang="en-US" sz="1600" kern="0" dirty="0">
                <a:solidFill>
                  <a:prstClr val="white"/>
                </a:solidFill>
                <a:effectLst>
                  <a:outerShdw blurRad="38100" dist="38100" dir="2700000" algn="tl">
                    <a:srgbClr val="000000">
                      <a:alpha val="43137"/>
                    </a:srgbClr>
                  </a:outerShdw>
                </a:effectLst>
                <a:latin typeface="+mn-ea"/>
                <a:ea typeface="+mn-ea"/>
                <a:cs typeface="Hiragino Sans W3" charset="-128"/>
              </a:endParaRPr>
            </a:p>
            <a:p>
              <a:pPr algn="ctr" fontAlgn="base">
                <a:spcBef>
                  <a:spcPct val="0"/>
                </a:spcBef>
                <a:spcAft>
                  <a:spcPct val="0"/>
                </a:spcAft>
                <a:defRPr/>
              </a:pPr>
              <a:r>
                <a:rPr lang="en-US" sz="1600" kern="0" dirty="0">
                  <a:solidFill>
                    <a:prstClr val="white"/>
                  </a:solidFill>
                  <a:effectLst>
                    <a:outerShdw blurRad="38100" dist="38100" dir="2700000" algn="tl">
                      <a:srgbClr val="000000">
                        <a:alpha val="43137"/>
                      </a:srgbClr>
                    </a:outerShdw>
                  </a:effectLst>
                  <a:latin typeface="+mn-ea"/>
                  <a:ea typeface="+mn-ea"/>
                  <a:cs typeface="Hiragino Sans W3" charset="-128"/>
                </a:rPr>
                <a:t>Meetings</a:t>
              </a:r>
            </a:p>
          </p:txBody>
        </p:sp>
        <p:pic>
          <p:nvPicPr>
            <p:cNvPr id="114" name="Picture 4" descr="HAK07119_WBX11.jp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707852" y="845780"/>
              <a:ext cx="1134201" cy="988275"/>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pic>
          <p:nvPicPr>
            <p:cNvPr id="115" name="Picture 5" descr="_MG_0956.psd"/>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53813" y="845780"/>
              <a:ext cx="1195105" cy="984766"/>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sp>
          <p:nvSpPr>
            <p:cNvPr id="122" name="Text Box 23"/>
            <p:cNvSpPr txBox="1">
              <a:spLocks noChangeArrowheads="1"/>
            </p:cNvSpPr>
            <p:nvPr/>
          </p:nvSpPr>
          <p:spPr bwMode="auto">
            <a:xfrm>
              <a:off x="1559827" y="2423067"/>
              <a:ext cx="1457325" cy="265510"/>
            </a:xfrm>
            <a:prstGeom prst="rect">
              <a:avLst/>
            </a:prstGeom>
            <a:noFill/>
            <a:ln w="34925">
              <a:noFill/>
              <a:miter lim="800000"/>
              <a:headEnd/>
              <a:tailEnd/>
            </a:ln>
          </p:spPr>
          <p:txBody>
            <a:bodyPr lIns="0" tIns="0" rIns="0" bIns="0"/>
            <a:lstStyle/>
            <a:p>
              <a:pPr algn="ctr" defTabSz="457189">
                <a:spcBef>
                  <a:spcPct val="50000"/>
                </a:spcBef>
                <a:defRPr/>
              </a:pPr>
              <a:r>
                <a:rPr kumimoji="1" lang="en-US" altLang="ja-JP" sz="1200" dirty="0">
                  <a:solidFill>
                    <a:srgbClr val="FFFFFF"/>
                  </a:solidFill>
                  <a:latin typeface="+mn-ea"/>
                  <a:ea typeface="+mn-ea"/>
                  <a:cs typeface="Hiragino Sans W3" charset="-128"/>
                </a:rPr>
                <a:t>Web</a:t>
              </a:r>
              <a:r>
                <a:rPr kumimoji="1" lang="ja-JP" altLang="en-US" sz="1200" dirty="0">
                  <a:solidFill>
                    <a:srgbClr val="FFFFFF"/>
                  </a:solidFill>
                  <a:latin typeface="+mn-ea"/>
                  <a:ea typeface="+mn-ea"/>
                  <a:cs typeface="Hiragino Sans W3" charset="-128"/>
                </a:rPr>
                <a:t/>
              </a:r>
              <a:br>
                <a:rPr kumimoji="1" lang="ja-JP" altLang="en-US" sz="1200" dirty="0">
                  <a:solidFill>
                    <a:srgbClr val="FFFFFF"/>
                  </a:solidFill>
                  <a:latin typeface="+mn-ea"/>
                  <a:ea typeface="+mn-ea"/>
                  <a:cs typeface="Hiragino Sans W3" charset="-128"/>
                </a:rPr>
              </a:br>
              <a:r>
                <a:rPr kumimoji="1" lang="ja-JP" altLang="en-US" sz="1200" dirty="0">
                  <a:solidFill>
                    <a:srgbClr val="FFFFFF"/>
                  </a:solidFill>
                  <a:latin typeface="+mn-ea"/>
                  <a:ea typeface="+mn-ea"/>
                  <a:cs typeface="Hiragino Sans W3" charset="-128"/>
                </a:rPr>
                <a:t>ミーティング</a:t>
              </a:r>
              <a:endParaRPr kumimoji="1" lang="en-US" altLang="ja-JP" sz="1200" dirty="0">
                <a:solidFill>
                  <a:srgbClr val="FFFFFF"/>
                </a:solidFill>
                <a:latin typeface="+mn-ea"/>
                <a:ea typeface="+mn-ea"/>
                <a:cs typeface="Hiragino Sans W3" charset="-128"/>
              </a:endParaRPr>
            </a:p>
          </p:txBody>
        </p:sp>
        <p:sp>
          <p:nvSpPr>
            <p:cNvPr id="123" name="テキスト ボックス 122"/>
            <p:cNvSpPr txBox="1"/>
            <p:nvPr/>
          </p:nvSpPr>
          <p:spPr>
            <a:xfrm>
              <a:off x="3311187" y="2403318"/>
              <a:ext cx="851820" cy="401382"/>
            </a:xfrm>
            <a:prstGeom prst="rect">
              <a:avLst/>
            </a:prstGeom>
            <a:noFill/>
          </p:spPr>
          <p:txBody>
            <a:bodyPr wrap="none" rtlCol="0">
              <a:spAutoFit/>
            </a:bodyPr>
            <a:lstStyle/>
            <a:p>
              <a:pPr algn="ctr" defTabSz="457189"/>
              <a:r>
                <a:rPr kumimoji="1" lang="ja-JP" altLang="en-US" sz="1200" dirty="0">
                  <a:solidFill>
                    <a:srgbClr val="FFFFFF"/>
                  </a:solidFill>
                  <a:latin typeface="+mn-ea"/>
                  <a:ea typeface="+mn-ea"/>
                  <a:cs typeface="Hiragino Sans W3" charset="-128"/>
                </a:rPr>
                <a:t>オンライン</a:t>
              </a:r>
              <a:endParaRPr kumimoji="1" lang="en-US" altLang="ja-JP" sz="1200" dirty="0">
                <a:solidFill>
                  <a:srgbClr val="FFFFFF"/>
                </a:solidFill>
                <a:latin typeface="+mn-ea"/>
                <a:ea typeface="+mn-ea"/>
                <a:cs typeface="Hiragino Sans W3" charset="-128"/>
              </a:endParaRPr>
            </a:p>
            <a:p>
              <a:pPr algn="ctr" defTabSz="457189"/>
              <a:r>
                <a:rPr kumimoji="1" lang="ja-JP" altLang="en-US" sz="1200" dirty="0">
                  <a:solidFill>
                    <a:srgbClr val="FFFFFF"/>
                  </a:solidFill>
                  <a:latin typeface="+mn-ea"/>
                  <a:ea typeface="+mn-ea"/>
                  <a:cs typeface="Hiragino Sans W3" charset="-128"/>
                </a:rPr>
                <a:t>トレーニング</a:t>
              </a:r>
            </a:p>
          </p:txBody>
        </p:sp>
        <p:sp>
          <p:nvSpPr>
            <p:cNvPr id="124" name="テキスト ボックス 123"/>
            <p:cNvSpPr txBox="1"/>
            <p:nvPr/>
          </p:nvSpPr>
          <p:spPr>
            <a:xfrm>
              <a:off x="4648021" y="2394786"/>
              <a:ext cx="1215573" cy="401382"/>
            </a:xfrm>
            <a:prstGeom prst="rect">
              <a:avLst/>
            </a:prstGeom>
            <a:noFill/>
          </p:spPr>
          <p:txBody>
            <a:bodyPr wrap="none" rtlCol="0">
              <a:spAutoFit/>
            </a:bodyPr>
            <a:lstStyle/>
            <a:p>
              <a:pPr algn="ctr" defTabSz="457189"/>
              <a:r>
                <a:rPr kumimoji="1" lang="en-US" altLang="ja-JP" sz="1200" dirty="0">
                  <a:solidFill>
                    <a:srgbClr val="FFFFFF"/>
                  </a:solidFill>
                  <a:latin typeface="+mn-ea"/>
                  <a:ea typeface="+mn-ea"/>
                  <a:cs typeface="Hiragino Sans W3" charset="-128"/>
                </a:rPr>
                <a:t>Web </a:t>
              </a:r>
              <a:r>
                <a:rPr kumimoji="1" lang="ja-JP" altLang="en-US" sz="1200" dirty="0">
                  <a:solidFill>
                    <a:srgbClr val="FFFFFF"/>
                  </a:solidFill>
                  <a:latin typeface="+mn-ea"/>
                  <a:ea typeface="+mn-ea"/>
                  <a:cs typeface="Hiragino Sans W3" charset="-128"/>
                </a:rPr>
                <a:t>セミナー</a:t>
              </a:r>
              <a:endParaRPr kumimoji="1" lang="en-US" altLang="ja-JP" sz="1200" dirty="0">
                <a:solidFill>
                  <a:srgbClr val="FFFFFF"/>
                </a:solidFill>
                <a:latin typeface="+mn-ea"/>
                <a:ea typeface="+mn-ea"/>
                <a:cs typeface="Hiragino Sans W3" charset="-128"/>
              </a:endParaRPr>
            </a:p>
            <a:p>
              <a:pPr algn="ctr" defTabSz="457189"/>
              <a:r>
                <a:rPr kumimoji="1" lang="ja-JP" altLang="en-US" sz="1200" dirty="0" smtClean="0">
                  <a:solidFill>
                    <a:srgbClr val="FFFFFF"/>
                  </a:solidFill>
                  <a:latin typeface="+mn-ea"/>
                  <a:ea typeface="+mn-ea"/>
                  <a:cs typeface="Hiragino Sans W3" charset="-128"/>
                </a:rPr>
                <a:t>オンライン イベント</a:t>
              </a:r>
              <a:endParaRPr kumimoji="1" lang="ja-JP" altLang="en-US" sz="1200" dirty="0">
                <a:solidFill>
                  <a:srgbClr val="FFFFFF"/>
                </a:solidFill>
                <a:latin typeface="+mn-ea"/>
                <a:ea typeface="+mn-ea"/>
                <a:cs typeface="Hiragino Sans W3" charset="-128"/>
              </a:endParaRPr>
            </a:p>
          </p:txBody>
        </p:sp>
        <p:sp>
          <p:nvSpPr>
            <p:cNvPr id="125" name="テキスト ボックス 124"/>
            <p:cNvSpPr txBox="1"/>
            <p:nvPr/>
          </p:nvSpPr>
          <p:spPr>
            <a:xfrm>
              <a:off x="6187885" y="2396490"/>
              <a:ext cx="1147283" cy="401382"/>
            </a:xfrm>
            <a:prstGeom prst="rect">
              <a:avLst/>
            </a:prstGeom>
            <a:noFill/>
          </p:spPr>
          <p:txBody>
            <a:bodyPr wrap="none" rtlCol="0">
              <a:spAutoFit/>
            </a:bodyPr>
            <a:lstStyle/>
            <a:p>
              <a:pPr algn="ctr" defTabSz="457189"/>
              <a:r>
                <a:rPr kumimoji="1" lang="ja-JP" altLang="en-US" sz="1200" dirty="0" smtClean="0">
                  <a:solidFill>
                    <a:srgbClr val="FFFFFF"/>
                  </a:solidFill>
                  <a:latin typeface="+mn-ea"/>
                  <a:ea typeface="+mn-ea"/>
                  <a:cs typeface="Hiragino Sans W3" charset="-128"/>
                </a:rPr>
                <a:t>リモート サポート</a:t>
              </a:r>
              <a:endParaRPr kumimoji="1" lang="en-US" altLang="ja-JP" sz="1200" dirty="0">
                <a:solidFill>
                  <a:srgbClr val="FFFFFF"/>
                </a:solidFill>
                <a:latin typeface="+mn-ea"/>
                <a:ea typeface="+mn-ea"/>
                <a:cs typeface="Hiragino Sans W3" charset="-128"/>
              </a:endParaRPr>
            </a:p>
            <a:p>
              <a:pPr algn="ctr" defTabSz="457189"/>
              <a:r>
                <a:rPr kumimoji="1" lang="ja-JP" altLang="en-US" sz="1200" dirty="0" smtClean="0">
                  <a:solidFill>
                    <a:srgbClr val="FFFFFF"/>
                  </a:solidFill>
                  <a:latin typeface="+mn-ea"/>
                  <a:ea typeface="+mn-ea"/>
                  <a:cs typeface="Hiragino Sans W3" charset="-128"/>
                </a:rPr>
                <a:t>リモート アクセス </a:t>
              </a:r>
              <a:endParaRPr kumimoji="1" lang="ja-JP" altLang="en-US" sz="1200" dirty="0">
                <a:solidFill>
                  <a:srgbClr val="FFFFFF"/>
                </a:solidFill>
                <a:latin typeface="+mn-ea"/>
                <a:ea typeface="+mn-ea"/>
                <a:cs typeface="Hiragino Sans W3" charset="-128"/>
              </a:endParaRPr>
            </a:p>
          </p:txBody>
        </p:sp>
      </p:grpSp>
      <p:sp>
        <p:nvSpPr>
          <p:cNvPr id="4" name="Rounded Rectangle 3"/>
          <p:cNvSpPr/>
          <p:nvPr/>
        </p:nvSpPr>
        <p:spPr>
          <a:xfrm>
            <a:off x="7481455" y="142504"/>
            <a:ext cx="1523010" cy="56259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mn-ea"/>
                <a:cs typeface="Hiragino Sans W3" charset="-128"/>
              </a:rPr>
              <a:t>教員、職員</a:t>
            </a:r>
            <a:endParaRPr lang="en-US" dirty="0">
              <a:solidFill>
                <a:schemeClr val="bg1"/>
              </a:solidFill>
              <a:latin typeface="+mn-ea"/>
              <a:cs typeface="Hiragino Sans W3" charset="-128"/>
            </a:endParaRPr>
          </a:p>
        </p:txBody>
      </p:sp>
      <p:sp>
        <p:nvSpPr>
          <p:cNvPr id="5" name="TextBox 4"/>
          <p:cNvSpPr txBox="1"/>
          <p:nvPr/>
        </p:nvSpPr>
        <p:spPr>
          <a:xfrm>
            <a:off x="1209837" y="3748941"/>
            <a:ext cx="2135521" cy="646331"/>
          </a:xfrm>
          <a:prstGeom prst="rect">
            <a:avLst/>
          </a:prstGeom>
          <a:noFill/>
        </p:spPr>
        <p:txBody>
          <a:bodyPr wrap="none" rtlCol="0">
            <a:spAutoFit/>
          </a:bodyPr>
          <a:lstStyle/>
          <a:p>
            <a:r>
              <a:rPr lang="ja-JP" altLang="en-US" dirty="0" smtClean="0">
                <a:latin typeface="+mn-ea"/>
                <a:ea typeface="+mn-ea"/>
                <a:cs typeface="Hiragino Sans W3" charset="-128"/>
              </a:rPr>
              <a:t>遠隔会議</a:t>
            </a:r>
            <a:endParaRPr lang="en-US" altLang="ja-JP" dirty="0" smtClean="0">
              <a:latin typeface="+mn-ea"/>
              <a:ea typeface="+mn-ea"/>
              <a:cs typeface="Hiragino Sans W3" charset="-128"/>
            </a:endParaRPr>
          </a:p>
          <a:p>
            <a:r>
              <a:rPr lang="ja-JP" altLang="en-US" dirty="0" smtClean="0">
                <a:latin typeface="+mn-ea"/>
                <a:ea typeface="+mn-ea"/>
                <a:cs typeface="Hiragino Sans W3" charset="-128"/>
              </a:rPr>
              <a:t>遠隔からのゼミ参加</a:t>
            </a:r>
            <a:endParaRPr lang="en-US" dirty="0">
              <a:latin typeface="+mn-ea"/>
              <a:ea typeface="+mn-ea"/>
              <a:cs typeface="Hiragino Sans W3" charset="-128"/>
            </a:endParaRPr>
          </a:p>
        </p:txBody>
      </p:sp>
      <p:sp>
        <p:nvSpPr>
          <p:cNvPr id="23" name="TextBox 22"/>
          <p:cNvSpPr txBox="1"/>
          <p:nvPr/>
        </p:nvSpPr>
        <p:spPr>
          <a:xfrm>
            <a:off x="160701" y="3748941"/>
            <a:ext cx="1107996" cy="646331"/>
          </a:xfrm>
          <a:prstGeom prst="rect">
            <a:avLst/>
          </a:prstGeom>
          <a:noFill/>
        </p:spPr>
        <p:txBody>
          <a:bodyPr wrap="none" rtlCol="0">
            <a:spAutoFit/>
          </a:bodyPr>
          <a:lstStyle/>
          <a:p>
            <a:r>
              <a:rPr lang="ja-JP" altLang="en-US" dirty="0" smtClean="0">
                <a:latin typeface="+mn-ea"/>
                <a:ea typeface="+mn-ea"/>
                <a:cs typeface="Hiragino Sans W3" charset="-128"/>
              </a:rPr>
              <a:t>主な</a:t>
            </a:r>
            <a:endParaRPr lang="en-US" altLang="ja-JP" dirty="0" smtClean="0">
              <a:latin typeface="+mn-ea"/>
              <a:ea typeface="+mn-ea"/>
              <a:cs typeface="Hiragino Sans W3" charset="-128"/>
            </a:endParaRPr>
          </a:p>
          <a:p>
            <a:r>
              <a:rPr lang="ja-JP" altLang="en-US" dirty="0" smtClean="0">
                <a:latin typeface="+mn-ea"/>
                <a:ea typeface="+mn-ea"/>
                <a:cs typeface="Hiragino Sans W3" charset="-128"/>
              </a:rPr>
              <a:t>利用用途</a:t>
            </a:r>
            <a:endParaRPr lang="en-US" dirty="0">
              <a:latin typeface="+mn-ea"/>
              <a:ea typeface="+mn-ea"/>
              <a:cs typeface="Hiragino Sans W3" charset="-128"/>
            </a:endParaRPr>
          </a:p>
        </p:txBody>
      </p:sp>
      <p:sp>
        <p:nvSpPr>
          <p:cNvPr id="24" name="TextBox 23"/>
          <p:cNvSpPr txBox="1"/>
          <p:nvPr/>
        </p:nvSpPr>
        <p:spPr>
          <a:xfrm>
            <a:off x="3198812" y="3742623"/>
            <a:ext cx="1107996" cy="369332"/>
          </a:xfrm>
          <a:prstGeom prst="rect">
            <a:avLst/>
          </a:prstGeom>
          <a:noFill/>
        </p:spPr>
        <p:txBody>
          <a:bodyPr wrap="none" rtlCol="0">
            <a:spAutoFit/>
          </a:bodyPr>
          <a:lstStyle/>
          <a:p>
            <a:r>
              <a:rPr lang="ja-JP" altLang="en-US" dirty="0" smtClean="0">
                <a:latin typeface="+mn-ea"/>
                <a:ea typeface="+mn-ea"/>
                <a:cs typeface="Hiragino Sans W3" charset="-128"/>
              </a:rPr>
              <a:t>遠隔授業</a:t>
            </a:r>
            <a:endParaRPr lang="en-US" dirty="0">
              <a:latin typeface="+mn-ea"/>
              <a:ea typeface="+mn-ea"/>
              <a:cs typeface="Hiragino Sans W3" charset="-128"/>
            </a:endParaRPr>
          </a:p>
        </p:txBody>
      </p:sp>
      <p:sp>
        <p:nvSpPr>
          <p:cNvPr id="25" name="TextBox 24"/>
          <p:cNvSpPr txBox="1"/>
          <p:nvPr/>
        </p:nvSpPr>
        <p:spPr>
          <a:xfrm>
            <a:off x="4855468" y="3742624"/>
            <a:ext cx="1451038" cy="646331"/>
          </a:xfrm>
          <a:prstGeom prst="rect">
            <a:avLst/>
          </a:prstGeom>
          <a:noFill/>
        </p:spPr>
        <p:txBody>
          <a:bodyPr wrap="none" rtlCol="0">
            <a:spAutoFit/>
          </a:bodyPr>
          <a:lstStyle/>
          <a:p>
            <a:r>
              <a:rPr lang="ja-JP" altLang="en-US" dirty="0" smtClean="0">
                <a:latin typeface="+mn-ea"/>
                <a:ea typeface="+mn-ea"/>
                <a:cs typeface="Hiragino Sans W3" charset="-128"/>
              </a:rPr>
              <a:t>大学説明会</a:t>
            </a:r>
            <a:endParaRPr lang="en-US" altLang="ja-JP" dirty="0" smtClean="0">
              <a:latin typeface="+mn-ea"/>
              <a:ea typeface="+mn-ea"/>
              <a:cs typeface="Hiragino Sans W3" charset="-128"/>
            </a:endParaRPr>
          </a:p>
          <a:p>
            <a:r>
              <a:rPr lang="ja-JP" altLang="en-US" dirty="0" smtClean="0">
                <a:latin typeface="+mn-ea"/>
                <a:ea typeface="+mn-ea"/>
                <a:cs typeface="Hiragino Sans W3" charset="-128"/>
              </a:rPr>
              <a:t>セミナー実施</a:t>
            </a:r>
            <a:endParaRPr lang="en-US" dirty="0">
              <a:latin typeface="+mn-ea"/>
              <a:ea typeface="+mn-ea"/>
              <a:cs typeface="Hiragino Sans W3" charset="-128"/>
            </a:endParaRPr>
          </a:p>
        </p:txBody>
      </p:sp>
      <p:sp>
        <p:nvSpPr>
          <p:cNvPr id="26" name="TextBox 25"/>
          <p:cNvSpPr txBox="1"/>
          <p:nvPr/>
        </p:nvSpPr>
        <p:spPr>
          <a:xfrm>
            <a:off x="6339144" y="3717254"/>
            <a:ext cx="2093843" cy="646331"/>
          </a:xfrm>
          <a:prstGeom prst="rect">
            <a:avLst/>
          </a:prstGeom>
          <a:noFill/>
        </p:spPr>
        <p:txBody>
          <a:bodyPr wrap="none" rtlCol="0">
            <a:spAutoFit/>
          </a:bodyPr>
          <a:lstStyle/>
          <a:p>
            <a:r>
              <a:rPr lang="ja-JP" altLang="en-US" dirty="0" smtClean="0">
                <a:latin typeface="+mn-ea"/>
                <a:ea typeface="+mn-ea"/>
                <a:cs typeface="Hiragino Sans W3" charset="-128"/>
              </a:rPr>
              <a:t>遠隔からのパソコン</a:t>
            </a:r>
            <a:endParaRPr lang="en-US" altLang="ja-JP" dirty="0" smtClean="0">
              <a:latin typeface="+mn-ea"/>
              <a:ea typeface="+mn-ea"/>
              <a:cs typeface="Hiragino Sans W3" charset="-128"/>
            </a:endParaRPr>
          </a:p>
          <a:p>
            <a:r>
              <a:rPr lang="ja-JP" altLang="en-US" dirty="0" smtClean="0">
                <a:latin typeface="+mn-ea"/>
                <a:ea typeface="+mn-ea"/>
                <a:cs typeface="Hiragino Sans W3" charset="-128"/>
              </a:rPr>
              <a:t>サポート</a:t>
            </a:r>
            <a:endParaRPr lang="en-US" dirty="0">
              <a:latin typeface="+mn-ea"/>
              <a:ea typeface="+mn-ea"/>
              <a:cs typeface="Hiragino Sans W3" charset="-128"/>
            </a:endParaRPr>
          </a:p>
        </p:txBody>
      </p:sp>
    </p:spTree>
    <p:extLst>
      <p:ext uri="{BB962C8B-B14F-4D97-AF65-F5344CB8AC3E}">
        <p14:creationId xmlns:p14="http://schemas.microsoft.com/office/powerpoint/2010/main" val="3081237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ound Same Side Corner Rectangle 131"/>
          <p:cNvSpPr/>
          <p:nvPr/>
        </p:nvSpPr>
        <p:spPr>
          <a:xfrm>
            <a:off x="918682" y="3408314"/>
            <a:ext cx="1425750" cy="825213"/>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sp>
        <p:nvSpPr>
          <p:cNvPr id="71" name="Oval 70"/>
          <p:cNvSpPr/>
          <p:nvPr/>
        </p:nvSpPr>
        <p:spPr>
          <a:xfrm>
            <a:off x="3610056" y="2745069"/>
            <a:ext cx="1710604" cy="128047"/>
          </a:xfrm>
          <a:prstGeom prst="ellipse">
            <a:avLst/>
          </a:prstGeom>
          <a:gradFill>
            <a:gsLst>
              <a:gs pos="100000">
                <a:schemeClr val="accent4">
                  <a:lumMod val="75000"/>
                  <a:alpha val="0"/>
                </a:schemeClr>
              </a:gs>
              <a:gs pos="0">
                <a:schemeClr val="tx1"/>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pic>
        <p:nvPicPr>
          <p:cNvPr id="72" name="Picture 7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80257" y="338348"/>
            <a:ext cx="2994927" cy="29949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 name="Rounded Rectangle 72"/>
          <p:cNvSpPr/>
          <p:nvPr/>
        </p:nvSpPr>
        <p:spPr>
          <a:xfrm>
            <a:off x="3799050" y="2471400"/>
            <a:ext cx="1757342" cy="329259"/>
          </a:xfrm>
          <a:prstGeom prst="roundRect">
            <a:avLst>
              <a:gd name="adj" fmla="val 16667"/>
            </a:avLst>
          </a:prstGeom>
          <a:solidFill>
            <a:schemeClr val="tx2"/>
          </a:solidFill>
          <a:ln w="158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ＭＳ Ｐゴシック" panose="020B0600070205080204" pitchFamily="50" charset="-128"/>
                <a:ea typeface="ＭＳ Ｐゴシック" panose="020B0600070205080204" pitchFamily="50" charset="-128"/>
                <a:cs typeface="Hiragino Sans W3" charset="-128"/>
              </a:rPr>
              <a:t>Cisco WebEx Cloud</a:t>
            </a:r>
          </a:p>
        </p:txBody>
      </p:sp>
      <p:grpSp>
        <p:nvGrpSpPr>
          <p:cNvPr id="75" name="Group 74"/>
          <p:cNvGrpSpPr/>
          <p:nvPr/>
        </p:nvGrpSpPr>
        <p:grpSpPr>
          <a:xfrm>
            <a:off x="559282" y="2074332"/>
            <a:ext cx="1722943" cy="845169"/>
            <a:chOff x="6477" y="3267074"/>
            <a:chExt cx="1755648" cy="806836"/>
          </a:xfrm>
        </p:grpSpPr>
        <p:sp>
          <p:nvSpPr>
            <p:cNvPr id="76" name="Round Same Side Corner Rectangle 75"/>
            <p:cNvSpPr/>
            <p:nvPr/>
          </p:nvSpPr>
          <p:spPr>
            <a:xfrm rot="5400000">
              <a:off x="480883" y="2792668"/>
              <a:ext cx="806836" cy="1755648"/>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sp>
          <p:nvSpPr>
            <p:cNvPr id="77" name="Rectangle 76"/>
            <p:cNvSpPr/>
            <p:nvPr/>
          </p:nvSpPr>
          <p:spPr>
            <a:xfrm>
              <a:off x="533400" y="3621771"/>
              <a:ext cx="1200150" cy="352581"/>
            </a:xfrm>
            <a:prstGeom prst="rect">
              <a:avLst/>
            </a:prstGeom>
          </p:spPr>
          <p:txBody>
            <a:bodyPr wrap="square">
              <a:spAutoFit/>
            </a:bodyPr>
            <a:lstStyle/>
            <a:p>
              <a:pPr algn="ctr" defTabSz="342829"/>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デスクトップ</a:t>
              </a:r>
              <a:endPar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a:p>
              <a:pPr algn="ctr" defTabSz="342829"/>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端末</a:t>
              </a:r>
              <a:endParaRPr 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grpSp>
      <p:grpSp>
        <p:nvGrpSpPr>
          <p:cNvPr id="78" name="Group 77"/>
          <p:cNvGrpSpPr/>
          <p:nvPr/>
        </p:nvGrpSpPr>
        <p:grpSpPr>
          <a:xfrm>
            <a:off x="6349814" y="1309133"/>
            <a:ext cx="1812054" cy="1107384"/>
            <a:chOff x="7356573" y="3016752"/>
            <a:chExt cx="1846451" cy="1057158"/>
          </a:xfrm>
        </p:grpSpPr>
        <p:sp>
          <p:nvSpPr>
            <p:cNvPr id="79" name="Round Same Side Corner Rectangle 78"/>
            <p:cNvSpPr/>
            <p:nvPr/>
          </p:nvSpPr>
          <p:spPr>
            <a:xfrm rot="16200000" flipH="1">
              <a:off x="7856284" y="2792668"/>
              <a:ext cx="806836" cy="1755648"/>
            </a:xfrm>
            <a:prstGeom prst="round2SameRect">
              <a:avLst>
                <a:gd name="adj1" fmla="val 4171"/>
                <a:gd name="adj2" fmla="val 0"/>
              </a:avLst>
            </a:prstGeom>
            <a:gradFill>
              <a:gsLst>
                <a:gs pos="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pic>
          <p:nvPicPr>
            <p:cNvPr id="80" name="Picture 79" descr="2-WX11-FR29-hdv-fullscrn-victor-96dpi.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2851" y="3021514"/>
              <a:ext cx="685800" cy="495885"/>
            </a:xfrm>
            <a:prstGeom prst="rect">
              <a:avLst/>
            </a:prstGeom>
            <a:noFill/>
            <a:ln>
              <a:solidFill>
                <a:schemeClr val="bg1">
                  <a:lumMod val="85000"/>
                </a:schemeClr>
              </a:solidFill>
            </a:ln>
          </p:spPr>
        </p:pic>
        <p:pic>
          <p:nvPicPr>
            <p:cNvPr id="81" name="Picture 8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9381" y="3016752"/>
              <a:ext cx="434212" cy="508976"/>
            </a:xfrm>
            <a:prstGeom prst="rect">
              <a:avLst/>
            </a:prstGeom>
            <a:noFill/>
            <a:ln>
              <a:noFill/>
            </a:ln>
          </p:spPr>
        </p:pic>
        <p:sp>
          <p:nvSpPr>
            <p:cNvPr id="82" name="Rectangle 81"/>
            <p:cNvSpPr/>
            <p:nvPr/>
          </p:nvSpPr>
          <p:spPr>
            <a:xfrm>
              <a:off x="7356573" y="3571356"/>
              <a:ext cx="1846451" cy="352581"/>
            </a:xfrm>
            <a:prstGeom prst="rect">
              <a:avLst/>
            </a:prstGeom>
          </p:spPr>
          <p:txBody>
            <a:bodyPr wrap="square">
              <a:spAutoFit/>
            </a:bodyPr>
            <a:lstStyle/>
            <a:p>
              <a:pPr algn="ctr"/>
              <a:r>
                <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rPr>
                <a:t>WebEx/Jabber/Spark</a:t>
              </a:r>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　アプリ</a:t>
              </a:r>
              <a:endPar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a:p>
              <a:pPr algn="ctr"/>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a:t>
              </a:r>
              <a:r>
                <a:rPr lang="ja-JP" altLang="en-US" sz="900" dirty="0" smtClean="0">
                  <a:solidFill>
                    <a:srgbClr val="191919"/>
                  </a:solidFill>
                  <a:latin typeface="ＭＳ Ｐゴシック" panose="020B0600070205080204" pitchFamily="50" charset="-128"/>
                  <a:ea typeface="ＭＳ Ｐゴシック" panose="020B0600070205080204" pitchFamily="50" charset="-128"/>
                  <a:cs typeface="Hiragino Sans W3" charset="-128"/>
                </a:rPr>
                <a:t>スマート デバイス</a:t>
              </a:r>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a:t>
              </a:r>
              <a:endParaRPr 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grpSp>
      <p:pic>
        <p:nvPicPr>
          <p:cNvPr id="84" name="Picture 8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063" y="1499716"/>
            <a:ext cx="1389066" cy="1041800"/>
          </a:xfrm>
          <a:prstGeom prst="rect">
            <a:avLst/>
          </a:prstGeom>
        </p:spPr>
      </p:pic>
      <p:sp>
        <p:nvSpPr>
          <p:cNvPr id="85" name="Rectangle 84"/>
          <p:cNvSpPr/>
          <p:nvPr/>
        </p:nvSpPr>
        <p:spPr>
          <a:xfrm>
            <a:off x="763720" y="4037763"/>
            <a:ext cx="1691132" cy="369332"/>
          </a:xfrm>
          <a:prstGeom prst="rect">
            <a:avLst/>
          </a:prstGeom>
        </p:spPr>
        <p:txBody>
          <a:bodyPr wrap="square">
            <a:spAutoFit/>
          </a:bodyPr>
          <a:lstStyle/>
          <a:p>
            <a:pPr algn="ctr"/>
            <a:r>
              <a:rPr lang="ja-JP" altLang="en-US" sz="900" dirty="0" smtClean="0">
                <a:solidFill>
                  <a:srgbClr val="191919"/>
                </a:solidFill>
                <a:latin typeface="ＭＳ Ｐゴシック" panose="020B0600070205080204" pitchFamily="50" charset="-128"/>
                <a:ea typeface="ＭＳ Ｐゴシック" panose="020B0600070205080204" pitchFamily="50" charset="-128"/>
                <a:cs typeface="Hiragino Sans W3" charset="-128"/>
              </a:rPr>
              <a:t>シスコ  テレプレゼンス</a:t>
            </a:r>
            <a:endPar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a:p>
            <a:pPr algn="ctr"/>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端末</a:t>
            </a:r>
            <a:endParaRPr 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grpSp>
        <p:nvGrpSpPr>
          <p:cNvPr id="86" name="Group 85"/>
          <p:cNvGrpSpPr/>
          <p:nvPr/>
        </p:nvGrpSpPr>
        <p:grpSpPr>
          <a:xfrm>
            <a:off x="2561857" y="3001987"/>
            <a:ext cx="1980440" cy="1646009"/>
            <a:chOff x="3567349" y="3214142"/>
            <a:chExt cx="2018034" cy="1571353"/>
          </a:xfrm>
        </p:grpSpPr>
        <p:sp>
          <p:nvSpPr>
            <p:cNvPr id="87" name="Round Same Side Corner Rectangle 86"/>
            <p:cNvSpPr/>
            <p:nvPr/>
          </p:nvSpPr>
          <p:spPr>
            <a:xfrm>
              <a:off x="3759668" y="3997710"/>
              <a:ext cx="1645920" cy="787785"/>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grpSp>
          <p:nvGrpSpPr>
            <p:cNvPr id="88" name="Group 87"/>
            <p:cNvGrpSpPr/>
            <p:nvPr/>
          </p:nvGrpSpPr>
          <p:grpSpPr>
            <a:xfrm>
              <a:off x="3567349" y="3214142"/>
              <a:ext cx="2018034" cy="1512336"/>
              <a:chOff x="3567349" y="3214142"/>
              <a:chExt cx="2018034" cy="1512336"/>
            </a:xfrm>
          </p:grpSpPr>
          <p:pic>
            <p:nvPicPr>
              <p:cNvPr id="89" name="Picture 3" descr="C:\Users\bsadhana\Downloads\30086_Device_telepresence3000\30086_Device_telepresence3000_default_25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34014" y="3214142"/>
                <a:ext cx="1512336" cy="1512336"/>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p:cNvSpPr/>
              <p:nvPr/>
            </p:nvSpPr>
            <p:spPr>
              <a:xfrm>
                <a:off x="3567349" y="4172527"/>
                <a:ext cx="2018034" cy="484798"/>
              </a:xfrm>
              <a:prstGeom prst="rect">
                <a:avLst/>
              </a:prstGeom>
            </p:spPr>
            <p:txBody>
              <a:bodyPr wrap="square">
                <a:spAutoFit/>
              </a:bodyPr>
              <a:lstStyle/>
              <a:p>
                <a:pPr algn="ctr" defTabSz="342829"/>
                <a:endPar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a:p>
                <a:pPr algn="ctr" defTabSz="342829"/>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他社</a:t>
                </a:r>
                <a:endPar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a:p>
                <a:pPr algn="ctr" defTabSz="342829"/>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テレビ会議端末</a:t>
                </a:r>
                <a:endParaRPr 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grpSp>
      </p:grpSp>
      <p:grpSp>
        <p:nvGrpSpPr>
          <p:cNvPr id="91" name="Group 90"/>
          <p:cNvGrpSpPr/>
          <p:nvPr/>
        </p:nvGrpSpPr>
        <p:grpSpPr>
          <a:xfrm>
            <a:off x="6357640" y="2751997"/>
            <a:ext cx="1691132" cy="1071014"/>
            <a:chOff x="5911970" y="3976865"/>
            <a:chExt cx="1723233" cy="1022438"/>
          </a:xfrm>
        </p:grpSpPr>
        <p:sp>
          <p:nvSpPr>
            <p:cNvPr id="92" name="Round Same Side Corner Rectangle 91"/>
            <p:cNvSpPr/>
            <p:nvPr/>
          </p:nvSpPr>
          <p:spPr>
            <a:xfrm>
              <a:off x="5916931" y="3976865"/>
              <a:ext cx="1645920" cy="787785"/>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sp>
          <p:nvSpPr>
            <p:cNvPr id="93" name="Rectangle 92"/>
            <p:cNvSpPr/>
            <p:nvPr/>
          </p:nvSpPr>
          <p:spPr>
            <a:xfrm>
              <a:off x="5911970" y="4514505"/>
              <a:ext cx="1723233" cy="484798"/>
            </a:xfrm>
            <a:prstGeom prst="rect">
              <a:avLst/>
            </a:prstGeom>
          </p:spPr>
          <p:txBody>
            <a:bodyPr wrap="square">
              <a:spAutoFit/>
            </a:bodyPr>
            <a:lstStyle/>
            <a:p>
              <a:pPr algn="ctr"/>
              <a:r>
                <a:rPr 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WebEx</a:t>
              </a:r>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a:t>
              </a:r>
              <a:r>
                <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rPr>
                <a:t>Jabber</a:t>
              </a:r>
            </a:p>
            <a:p>
              <a:pPr algn="ctr"/>
              <a:r>
                <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rPr>
                <a:t>Spark</a:t>
              </a:r>
            </a:p>
            <a:p>
              <a:pPr algn="ctr"/>
              <a:r>
                <a:rPr lang="ja-JP" alt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rPr>
                <a:t>（パソコン）</a:t>
              </a:r>
              <a:endParaRPr lang="en-US" sz="900" dirty="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grpSp>
      <p:sp>
        <p:nvSpPr>
          <p:cNvPr id="94" name="Round Same Side Corner Rectangle 93"/>
          <p:cNvSpPr/>
          <p:nvPr/>
        </p:nvSpPr>
        <p:spPr>
          <a:xfrm>
            <a:off x="4734554" y="3822784"/>
            <a:ext cx="1615259" cy="825213"/>
          </a:xfrm>
          <a:prstGeom prst="round2SameRect">
            <a:avLst>
              <a:gd name="adj1" fmla="val 4171"/>
              <a:gd name="adj2" fmla="val 0"/>
            </a:avLst>
          </a:prstGeom>
          <a:gradFill>
            <a:gsLst>
              <a:gs pos="0">
                <a:schemeClr val="bg1">
                  <a:lumMod val="95000"/>
                </a:schemeClr>
              </a:gs>
              <a:gs pos="6000">
                <a:schemeClr val="bg1">
                  <a:lumMod val="95000"/>
                </a:schemeClr>
              </a:gs>
              <a:gs pos="80000">
                <a:schemeClr val="accent1">
                  <a:tint val="23500"/>
                  <a:satMod val="160000"/>
                  <a:alpha val="0"/>
                </a:schemeClr>
              </a:gs>
            </a:gsLst>
            <a:lin ang="5400000" scaled="0"/>
          </a:gradFill>
          <a:ln w="9525">
            <a:gradFill>
              <a:gsLst>
                <a:gs pos="0">
                  <a:schemeClr val="accent4"/>
                </a:gs>
                <a:gs pos="8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191919"/>
              </a:solidFill>
              <a:latin typeface="ＭＳ Ｐゴシック" panose="020B0600070205080204" pitchFamily="50" charset="-128"/>
              <a:ea typeface="ＭＳ Ｐゴシック" panose="020B0600070205080204" pitchFamily="50" charset="-128"/>
              <a:cs typeface="Hiragino Sans W3" charset="-128"/>
            </a:endParaRPr>
          </a:p>
        </p:txBody>
      </p:sp>
      <p:sp>
        <p:nvSpPr>
          <p:cNvPr id="95" name="Rectangle 94"/>
          <p:cNvSpPr/>
          <p:nvPr/>
        </p:nvSpPr>
        <p:spPr>
          <a:xfrm>
            <a:off x="4706824" y="4300848"/>
            <a:ext cx="1615259" cy="230832"/>
          </a:xfrm>
          <a:prstGeom prst="rect">
            <a:avLst/>
          </a:prstGeom>
        </p:spPr>
        <p:txBody>
          <a:bodyPr wrap="square">
            <a:spAutoFit/>
          </a:bodyPr>
          <a:lstStyle/>
          <a:p>
            <a:pPr algn="ctr" defTabSz="342829"/>
            <a:r>
              <a:rPr lang="en-US" altLang="ja-JP" sz="900" dirty="0">
                <a:solidFill>
                  <a:srgbClr val="191919"/>
                </a:solidFill>
                <a:latin typeface="ＭＳ Ｐゴシック" panose="020B0600070205080204" pitchFamily="50" charset="-128"/>
                <a:ea typeface="ＭＳ Ｐゴシック" panose="020B0600070205080204" pitchFamily="50" charset="-128"/>
                <a:cs typeface="Hiragino Sans W3" charset="-128"/>
              </a:rPr>
              <a:t>Skype for Business</a:t>
            </a:r>
          </a:p>
        </p:txBody>
      </p:sp>
      <p:pic>
        <p:nvPicPr>
          <p:cNvPr id="96" name="Picture 9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21465" y="3518917"/>
            <a:ext cx="1130256" cy="766275"/>
          </a:xfrm>
          <a:prstGeom prst="rect">
            <a:avLst/>
          </a:prstGeom>
          <a:ln>
            <a:solidFill>
              <a:schemeClr val="bg1">
                <a:lumMod val="75000"/>
              </a:schemeClr>
            </a:solidFill>
          </a:ln>
        </p:spPr>
      </p:pic>
      <p:cxnSp>
        <p:nvCxnSpPr>
          <p:cNvPr id="97" name="Straight Connector 96"/>
          <p:cNvCxnSpPr>
            <a:stCxn id="76" idx="3"/>
          </p:cNvCxnSpPr>
          <p:nvPr/>
        </p:nvCxnSpPr>
        <p:spPr>
          <a:xfrm>
            <a:off x="2282225" y="2496918"/>
            <a:ext cx="933506" cy="4989"/>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6051721" y="2159001"/>
            <a:ext cx="310788" cy="48770"/>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2755435" y="2881153"/>
            <a:ext cx="854621" cy="516248"/>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5163142" y="2883202"/>
            <a:ext cx="351312" cy="376895"/>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3674201" y="2912274"/>
            <a:ext cx="428209" cy="485127"/>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nvGrpSpPr>
          <p:cNvPr id="103" name="Group 102"/>
          <p:cNvGrpSpPr/>
          <p:nvPr/>
        </p:nvGrpSpPr>
        <p:grpSpPr>
          <a:xfrm>
            <a:off x="6469514" y="2629477"/>
            <a:ext cx="1333584" cy="602396"/>
            <a:chOff x="6527532" y="3177119"/>
            <a:chExt cx="2085608" cy="882611"/>
          </a:xfrm>
        </p:grpSpPr>
        <p:pic>
          <p:nvPicPr>
            <p:cNvPr id="104" name="Picture 10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86431" y="3208901"/>
              <a:ext cx="726709" cy="850829"/>
            </a:xfrm>
            <a:prstGeom prst="rect">
              <a:avLst/>
            </a:prstGeom>
          </p:spPr>
        </p:pic>
        <p:pic>
          <p:nvPicPr>
            <p:cNvPr id="105" name="Picture 10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27532" y="3177119"/>
              <a:ext cx="1308367" cy="872245"/>
            </a:xfrm>
            <a:prstGeom prst="rect">
              <a:avLst/>
            </a:prstGeom>
            <a:ln>
              <a:solidFill>
                <a:schemeClr val="bg1">
                  <a:lumMod val="65000"/>
                </a:schemeClr>
              </a:solidFill>
            </a:ln>
          </p:spPr>
        </p:pic>
      </p:grpSp>
      <p:sp>
        <p:nvSpPr>
          <p:cNvPr id="119" name="TextBox 118"/>
          <p:cNvSpPr txBox="1"/>
          <p:nvPr/>
        </p:nvSpPr>
        <p:spPr>
          <a:xfrm>
            <a:off x="3646063" y="1727110"/>
            <a:ext cx="2553914" cy="677108"/>
          </a:xfrm>
          <a:prstGeom prst="rect">
            <a:avLst/>
          </a:prstGeom>
          <a:noFill/>
        </p:spPr>
        <p:txBody>
          <a:bodyPr wrap="square" rtlCol="0">
            <a:spAutoFit/>
          </a:bodyPr>
          <a:lstStyle/>
          <a:p>
            <a:r>
              <a:rPr lang="en-US" altLang="ja-JP" dirty="0">
                <a:latin typeface="ＭＳ Ｐゴシック" panose="020B0600070205080204" pitchFamily="50" charset="-128"/>
                <a:ea typeface="ＭＳ Ｐゴシック" panose="020B0600070205080204" pitchFamily="50" charset="-128"/>
                <a:cs typeface="Hiragino Sans W3" charset="-128"/>
              </a:rPr>
              <a:t>Cisco</a:t>
            </a:r>
            <a:endParaRPr lang="en-US" dirty="0">
              <a:latin typeface="ＭＳ Ｐゴシック" panose="020B0600070205080204" pitchFamily="50" charset="-128"/>
              <a:ea typeface="ＭＳ Ｐゴシック" panose="020B0600070205080204" pitchFamily="50" charset="-128"/>
              <a:cs typeface="Hiragino Sans W3" charset="-128"/>
            </a:endParaRPr>
          </a:p>
          <a:p>
            <a:r>
              <a:rPr lang="en-US" dirty="0">
                <a:latin typeface="ＭＳ Ｐゴシック" panose="020B0600070205080204" pitchFamily="50" charset="-128"/>
                <a:ea typeface="ＭＳ Ｐゴシック" panose="020B0600070205080204" pitchFamily="50" charset="-128"/>
                <a:cs typeface="Hiragino Sans W3" charset="-128"/>
              </a:rPr>
              <a:t>CMR</a:t>
            </a:r>
            <a:r>
              <a:rPr lang="ja-JP" altLang="en-US" sz="2000" dirty="0" smtClean="0">
                <a:latin typeface="ＭＳ Ｐゴシック" panose="020B0600070205080204" pitchFamily="50" charset="-128"/>
                <a:ea typeface="ＭＳ Ｐゴシック" panose="020B0600070205080204" pitchFamily="50" charset="-128"/>
                <a:cs typeface="Hiragino Sans W3" charset="-128"/>
              </a:rPr>
              <a:t>ク</a:t>
            </a:r>
            <a:r>
              <a:rPr lang="ja-JP" altLang="en-US" dirty="0" smtClean="0">
                <a:latin typeface="ＭＳ Ｐゴシック" panose="020B0600070205080204" pitchFamily="50" charset="-128"/>
                <a:ea typeface="ＭＳ Ｐゴシック" panose="020B0600070205080204" pitchFamily="50" charset="-128"/>
                <a:cs typeface="Hiragino Sans W3" charset="-128"/>
              </a:rPr>
              <a:t>ラウド サービス</a:t>
            </a:r>
            <a:endParaRPr lang="en-US" dirty="0">
              <a:latin typeface="ＭＳ Ｐゴシック" panose="020B0600070205080204" pitchFamily="50" charset="-128"/>
              <a:ea typeface="ＭＳ Ｐゴシック" panose="020B0600070205080204" pitchFamily="50" charset="-128"/>
              <a:cs typeface="Hiragino Sans W3" charset="-128"/>
            </a:endParaRPr>
          </a:p>
        </p:txBody>
      </p:sp>
      <p:grpSp>
        <p:nvGrpSpPr>
          <p:cNvPr id="129" name="Group 128"/>
          <p:cNvGrpSpPr/>
          <p:nvPr/>
        </p:nvGrpSpPr>
        <p:grpSpPr>
          <a:xfrm>
            <a:off x="1101792" y="2892328"/>
            <a:ext cx="1014988" cy="1175405"/>
            <a:chOff x="4840835" y="2976271"/>
            <a:chExt cx="903348" cy="1129185"/>
          </a:xfrm>
        </p:grpSpPr>
        <p:pic>
          <p:nvPicPr>
            <p:cNvPr id="130" name="Picture 129"/>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840835" y="2976271"/>
              <a:ext cx="903348" cy="1129185"/>
            </a:xfrm>
            <a:prstGeom prst="rect">
              <a:avLst/>
            </a:prstGeom>
          </p:spPr>
        </p:pic>
        <p:pic>
          <p:nvPicPr>
            <p:cNvPr id="131"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921864" y="3154130"/>
              <a:ext cx="741289" cy="42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9" name="Straight Connector 108"/>
          <p:cNvCxnSpPr/>
          <p:nvPr/>
        </p:nvCxnSpPr>
        <p:spPr>
          <a:xfrm flipH="1" flipV="1">
            <a:off x="5971037" y="2638382"/>
            <a:ext cx="351312" cy="376895"/>
          </a:xfrm>
          <a:prstGeom prst="line">
            <a:avLst/>
          </a:prstGeom>
          <a:ln w="15875">
            <a:solidFill>
              <a:schemeClr val="tx2"/>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10" name="Title 13"/>
          <p:cNvSpPr>
            <a:spLocks noGrp="1"/>
          </p:cNvSpPr>
          <p:nvPr>
            <p:ph type="title"/>
          </p:nvPr>
        </p:nvSpPr>
        <p:spPr>
          <a:xfrm>
            <a:off x="171368" y="274876"/>
            <a:ext cx="9131658" cy="860689"/>
          </a:xfrm>
        </p:spPr>
        <p:txBody>
          <a:bodyPr/>
          <a:lstStyle/>
          <a:p>
            <a:r>
              <a:rPr lang="ja-JP" altLang="en-US" sz="2400" dirty="0">
                <a:latin typeface="ＭＳ Ｐゴシック" panose="020B0600070205080204" pitchFamily="50" charset="-128"/>
                <a:ea typeface="ＭＳ Ｐゴシック" panose="020B0600070205080204" pitchFamily="50" charset="-128"/>
                <a:cs typeface="Hiragino Sans W3" charset="-128"/>
              </a:rPr>
              <a:t>端末</a:t>
            </a:r>
            <a:r>
              <a:rPr lang="ja-JP" altLang="en-US" sz="2400" dirty="0" smtClean="0">
                <a:latin typeface="ＭＳ Ｐゴシック" panose="020B0600070205080204" pitchFamily="50" charset="-128"/>
                <a:ea typeface="ＭＳ Ｐゴシック" panose="020B0600070205080204" pitchFamily="50" charset="-128"/>
                <a:cs typeface="Hiragino Sans W3" charset="-128"/>
              </a:rPr>
              <a:t>問わず 学外</a:t>
            </a:r>
            <a:r>
              <a:rPr lang="ja-JP" altLang="en-US" sz="2400" dirty="0">
                <a:latin typeface="ＭＳ Ｐゴシック" panose="020B0600070205080204" pitchFamily="50" charset="-128"/>
                <a:ea typeface="ＭＳ Ｐゴシック" panose="020B0600070205080204" pitchFamily="50" charset="-128"/>
                <a:cs typeface="Hiragino Sans W3" charset="-128"/>
              </a:rPr>
              <a:t>との</a:t>
            </a:r>
            <a:r>
              <a:rPr lang="ja-JP" altLang="en-US" sz="2400" dirty="0" smtClean="0">
                <a:latin typeface="ＭＳ Ｐゴシック" panose="020B0600070205080204" pitchFamily="50" charset="-128"/>
                <a:ea typeface="ＭＳ Ｐゴシック" panose="020B0600070205080204" pitchFamily="50" charset="-128"/>
                <a:cs typeface="Hiragino Sans W3" charset="-128"/>
              </a:rPr>
              <a:t>ビデオ コミュニケーション</a:t>
            </a:r>
            <a:r>
              <a:rPr lang="ja-JP" altLang="en-US" sz="2400" dirty="0" smtClean="0">
                <a:latin typeface="ＭＳ Ｐゴシック" panose="020B0600070205080204" pitchFamily="50" charset="-128"/>
                <a:ea typeface="ＭＳ Ｐゴシック" panose="020B0600070205080204" pitchFamily="50" charset="-128"/>
                <a:cs typeface="Hiragino Sans W3" charset="-128"/>
              </a:rPr>
              <a:t>が可能</a:t>
            </a:r>
            <a:r>
              <a:rPr lang="en-US" altLang="ja-JP" sz="2400" dirty="0">
                <a:latin typeface="ＭＳ Ｐゴシック" panose="020B0600070205080204" pitchFamily="50" charset="-128"/>
                <a:ea typeface="ＭＳ Ｐゴシック" panose="020B0600070205080204" pitchFamily="50" charset="-128"/>
                <a:cs typeface="Hiragino Sans W3" charset="-128"/>
              </a:rPr>
              <a:t/>
            </a:r>
            <a:br>
              <a:rPr lang="en-US" altLang="ja-JP" sz="2400" dirty="0">
                <a:latin typeface="ＭＳ Ｐゴシック" panose="020B0600070205080204" pitchFamily="50" charset="-128"/>
                <a:ea typeface="ＭＳ Ｐゴシック" panose="020B0600070205080204" pitchFamily="50" charset="-128"/>
                <a:cs typeface="Hiragino Sans W3" charset="-128"/>
              </a:rPr>
            </a:br>
            <a:r>
              <a:rPr lang="en-US" altLang="ja-JP" sz="2400" dirty="0">
                <a:latin typeface="ＭＳ Ｐゴシック" panose="020B0600070205080204" pitchFamily="50" charset="-128"/>
                <a:ea typeface="ＭＳ Ｐゴシック" panose="020B0600070205080204" pitchFamily="50" charset="-128"/>
                <a:cs typeface="Hiragino Sans W3" charset="-128"/>
              </a:rPr>
              <a:t>Cisco CMR</a:t>
            </a:r>
            <a:r>
              <a:rPr lang="ja-JP" altLang="en-US" sz="2400" dirty="0" smtClean="0">
                <a:latin typeface="ＭＳ Ｐゴシック" panose="020B0600070205080204" pitchFamily="50" charset="-128"/>
                <a:ea typeface="ＭＳ Ｐゴシック" panose="020B0600070205080204" pitchFamily="50" charset="-128"/>
                <a:cs typeface="Hiragino Sans W3" charset="-128"/>
              </a:rPr>
              <a:t>クラウド サービス</a:t>
            </a:r>
            <a:endParaRPr lang="en-US" sz="2400" dirty="0">
              <a:latin typeface="ＭＳ Ｐゴシック" panose="020B0600070205080204" pitchFamily="50" charset="-128"/>
              <a:ea typeface="ＭＳ Ｐゴシック" panose="020B0600070205080204" pitchFamily="50" charset="-128"/>
              <a:cs typeface="Hiragino Sans W3" charset="-128"/>
            </a:endParaRPr>
          </a:p>
        </p:txBody>
      </p:sp>
      <p:sp>
        <p:nvSpPr>
          <p:cNvPr id="42" name="Rounded Rectangle 41"/>
          <p:cNvSpPr/>
          <p:nvPr/>
        </p:nvSpPr>
        <p:spPr>
          <a:xfrm>
            <a:off x="7481455" y="142504"/>
            <a:ext cx="1523010" cy="56259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ja-JP" altLang="en-US" dirty="0" smtClean="0">
                <a:solidFill>
                  <a:schemeClr val="bg1"/>
                </a:solidFill>
                <a:latin typeface="ＭＳ Ｐゴシック" panose="020B0600070205080204" pitchFamily="50" charset="-128"/>
                <a:ea typeface="ＭＳ Ｐゴシック" panose="020B0600070205080204" pitchFamily="50" charset="-128"/>
                <a:cs typeface="Hiragino Sans W3" charset="-128"/>
              </a:rPr>
              <a:t>教員、職員</a:t>
            </a:r>
            <a:endParaRPr lang="en-US" dirty="0">
              <a:solidFill>
                <a:schemeClr val="bg1"/>
              </a:solidFill>
              <a:latin typeface="ＭＳ Ｐゴシック" panose="020B0600070205080204" pitchFamily="50" charset="-128"/>
              <a:ea typeface="ＭＳ Ｐゴシック" panose="020B0600070205080204" pitchFamily="50" charset="-128"/>
              <a:cs typeface="Hiragino Sans W3" charset="-128"/>
            </a:endParaRPr>
          </a:p>
        </p:txBody>
      </p:sp>
    </p:spTree>
    <p:extLst>
      <p:ext uri="{BB962C8B-B14F-4D97-AF65-F5344CB8AC3E}">
        <p14:creationId xmlns:p14="http://schemas.microsoft.com/office/powerpoint/2010/main" val="392463906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a:stCxn id="11" idx="3"/>
            <a:endCxn id="26" idx="1"/>
          </p:cNvCxnSpPr>
          <p:nvPr/>
        </p:nvCxnSpPr>
        <p:spPr>
          <a:xfrm flipV="1">
            <a:off x="4952866" y="2378713"/>
            <a:ext cx="1962320" cy="555842"/>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1" idx="3"/>
            <a:endCxn id="32" idx="1"/>
          </p:cNvCxnSpPr>
          <p:nvPr/>
        </p:nvCxnSpPr>
        <p:spPr>
          <a:xfrm>
            <a:off x="4892594" y="2946096"/>
            <a:ext cx="1919434" cy="878731"/>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2" idx="3"/>
            <a:endCxn id="11" idx="1"/>
          </p:cNvCxnSpPr>
          <p:nvPr/>
        </p:nvCxnSpPr>
        <p:spPr>
          <a:xfrm>
            <a:off x="2571750" y="2667994"/>
            <a:ext cx="1300051" cy="266561"/>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5" idx="3"/>
            <a:endCxn id="11" idx="1"/>
          </p:cNvCxnSpPr>
          <p:nvPr/>
        </p:nvCxnSpPr>
        <p:spPr>
          <a:xfrm flipV="1">
            <a:off x="2571750" y="2934555"/>
            <a:ext cx="1300051" cy="125557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7991" y="108640"/>
            <a:ext cx="8438118" cy="1059638"/>
          </a:xfrm>
        </p:spPr>
        <p:txBody>
          <a:bodyPr/>
          <a:lstStyle/>
          <a:p>
            <a:r>
              <a:rPr lang="ja-JP" altLang="en-US" sz="2700" dirty="0">
                <a:solidFill>
                  <a:schemeClr val="tx1"/>
                </a:solidFill>
                <a:latin typeface="+mn-ea"/>
                <a:ea typeface="+mn-ea"/>
                <a:cs typeface="Hiragino Sans W3" charset="-128"/>
              </a:rPr>
              <a:t>利用シーン</a:t>
            </a:r>
            <a:r>
              <a:rPr lang="en-US" altLang="ja-JP" sz="2700" dirty="0">
                <a:solidFill>
                  <a:schemeClr val="tx1"/>
                </a:solidFill>
                <a:latin typeface="+mn-ea"/>
                <a:ea typeface="+mn-ea"/>
                <a:cs typeface="Hiragino Sans W3" charset="-128"/>
              </a:rPr>
              <a:t/>
            </a:r>
            <a:br>
              <a:rPr lang="en-US" altLang="ja-JP" sz="2700" dirty="0">
                <a:solidFill>
                  <a:schemeClr val="tx1"/>
                </a:solidFill>
                <a:latin typeface="+mn-ea"/>
                <a:ea typeface="+mn-ea"/>
                <a:cs typeface="Hiragino Sans W3" charset="-128"/>
              </a:rPr>
            </a:br>
            <a:r>
              <a:rPr lang="ja-JP" altLang="en-US" sz="2700" dirty="0">
                <a:solidFill>
                  <a:schemeClr val="tx1"/>
                </a:solidFill>
                <a:latin typeface="+mn-ea"/>
                <a:ea typeface="+mn-ea"/>
                <a:cs typeface="Hiragino Sans W3" charset="-128"/>
              </a:rPr>
              <a:t>（</a:t>
            </a:r>
            <a:r>
              <a:rPr lang="en-US" sz="2700" dirty="0">
                <a:solidFill>
                  <a:schemeClr val="tx1"/>
                </a:solidFill>
                <a:latin typeface="+mn-ea"/>
                <a:ea typeface="+mn-ea"/>
                <a:cs typeface="Hiragino Sans W3" charset="-128"/>
              </a:rPr>
              <a:t>WebEx </a:t>
            </a:r>
            <a:r>
              <a:rPr lang="en-US" sz="2700" dirty="0" smtClean="0">
                <a:solidFill>
                  <a:schemeClr val="tx1"/>
                </a:solidFill>
                <a:latin typeface="+mn-ea"/>
                <a:ea typeface="+mn-ea"/>
                <a:cs typeface="Hiragino Sans W3" charset="-128"/>
              </a:rPr>
              <a:t>Meeting Center</a:t>
            </a:r>
            <a:r>
              <a:rPr lang="en-US" sz="2700" dirty="0" smtClean="0">
                <a:solidFill>
                  <a:schemeClr val="tx1"/>
                </a:solidFill>
                <a:latin typeface="+mn-ea"/>
                <a:ea typeface="+mn-ea"/>
                <a:cs typeface="Hiragino Sans W3" charset="-128"/>
              </a:rPr>
              <a:t>/ CMR</a:t>
            </a:r>
            <a:r>
              <a:rPr lang="ja-JP" altLang="en-US" sz="2700" dirty="0">
                <a:solidFill>
                  <a:schemeClr val="tx1"/>
                </a:solidFill>
                <a:latin typeface="+mn-ea"/>
                <a:ea typeface="+mn-ea"/>
                <a:cs typeface="Hiragino Sans W3" charset="-128"/>
              </a:rPr>
              <a:t>クラウド編）</a:t>
            </a:r>
            <a:endParaRPr lang="en-US" sz="2700" dirty="0">
              <a:solidFill>
                <a:schemeClr val="tx1"/>
              </a:solidFill>
              <a:latin typeface="+mn-ea"/>
              <a:ea typeface="+mn-ea"/>
              <a:cs typeface="Hiragino Sans W3" charset="-128"/>
            </a:endParaRPr>
          </a:p>
        </p:txBody>
      </p:sp>
      <p:sp>
        <p:nvSpPr>
          <p:cNvPr id="3" name="TextBox 2"/>
          <p:cNvSpPr txBox="1"/>
          <p:nvPr/>
        </p:nvSpPr>
        <p:spPr>
          <a:xfrm>
            <a:off x="557213" y="951547"/>
            <a:ext cx="5825634" cy="923330"/>
          </a:xfrm>
          <a:prstGeom prst="rect">
            <a:avLst/>
          </a:prstGeom>
          <a:noFill/>
        </p:spPr>
        <p:txBody>
          <a:bodyPr wrap="none" rtlCol="0">
            <a:spAutoFit/>
          </a:bodyPr>
          <a:lstStyle/>
          <a:p>
            <a:r>
              <a:rPr lang="ja-JP" altLang="en-US" dirty="0" smtClean="0">
                <a:latin typeface="+mn-ea"/>
                <a:ea typeface="+mn-ea"/>
                <a:cs typeface="Hiragino Sans W3" charset="-128"/>
              </a:rPr>
              <a:t>◆キャンパス間の会議</a:t>
            </a:r>
            <a:endParaRPr lang="en-US" altLang="ja-JP" dirty="0" smtClean="0">
              <a:latin typeface="+mn-ea"/>
              <a:ea typeface="+mn-ea"/>
              <a:cs typeface="Hiragino Sans W3" charset="-128"/>
            </a:endParaRPr>
          </a:p>
          <a:p>
            <a:r>
              <a:rPr lang="ja-JP" altLang="en-US" dirty="0" smtClean="0">
                <a:latin typeface="+mn-ea"/>
                <a:ea typeface="+mn-ea"/>
                <a:cs typeface="Hiragino Sans W3" charset="-128"/>
              </a:rPr>
              <a:t>◆他大学との共同研究</a:t>
            </a:r>
            <a:endParaRPr lang="en-US" altLang="ja-JP" dirty="0" smtClean="0">
              <a:latin typeface="+mn-ea"/>
              <a:ea typeface="+mn-ea"/>
              <a:cs typeface="Hiragino Sans W3" charset="-128"/>
            </a:endParaRPr>
          </a:p>
          <a:p>
            <a:r>
              <a:rPr lang="ja-JP" altLang="en-US" dirty="0" smtClean="0">
                <a:latin typeface="+mn-ea"/>
                <a:ea typeface="+mn-ea"/>
                <a:cs typeface="Hiragino Sans W3" charset="-128"/>
              </a:rPr>
              <a:t>◆留学生の面接</a:t>
            </a:r>
            <a:r>
              <a:rPr lang="en-US" altLang="ja-JP" dirty="0" smtClean="0">
                <a:latin typeface="+mn-ea"/>
                <a:ea typeface="+mn-ea"/>
                <a:cs typeface="Hiragino Sans W3" charset="-128"/>
              </a:rPr>
              <a:t>/ </a:t>
            </a:r>
            <a:r>
              <a:rPr lang="ja-JP" altLang="en-US" dirty="0" smtClean="0">
                <a:latin typeface="+mn-ea"/>
                <a:ea typeface="+mn-ea"/>
                <a:cs typeface="Hiragino Sans W3" charset="-128"/>
              </a:rPr>
              <a:t>海外</a:t>
            </a:r>
            <a:r>
              <a:rPr lang="ja-JP" altLang="en-US" dirty="0" smtClean="0">
                <a:latin typeface="+mn-ea"/>
                <a:ea typeface="+mn-ea"/>
                <a:cs typeface="Hiragino Sans W3" charset="-128"/>
              </a:rPr>
              <a:t>に留学している学生との面談　など</a:t>
            </a:r>
            <a:endParaRPr lang="en-US" dirty="0">
              <a:latin typeface="+mn-ea"/>
              <a:ea typeface="+mn-ea"/>
              <a:cs typeface="Hiragino Sans W3" charset="-128"/>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97440" y="1779613"/>
            <a:ext cx="1911808" cy="19118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1"/>
          <p:cNvSpPr txBox="1"/>
          <p:nvPr/>
        </p:nvSpPr>
        <p:spPr>
          <a:xfrm>
            <a:off x="3932074" y="2819138"/>
            <a:ext cx="960520" cy="253916"/>
          </a:xfrm>
          <a:prstGeom prst="rect">
            <a:avLst/>
          </a:prstGeom>
          <a:noFill/>
        </p:spPr>
        <p:txBody>
          <a:bodyPr wrap="none" rtlCol="0">
            <a:spAutoFit/>
          </a:bodyPr>
          <a:lstStyle/>
          <a:p>
            <a:pPr algn="ctr"/>
            <a:r>
              <a:rPr kumimoji="1" lang="ja-JP" altLang="en-US" sz="1050" b="1" dirty="0">
                <a:latin typeface="+mn-ea"/>
                <a:ea typeface="+mn-ea"/>
                <a:cs typeface="Hiragino Sans W3" charset="-128"/>
              </a:rPr>
              <a:t>インターネット</a:t>
            </a:r>
            <a:endParaRPr kumimoji="1" lang="en-US" altLang="ja-JP" sz="1050" b="1" dirty="0">
              <a:latin typeface="+mn-ea"/>
              <a:ea typeface="+mn-ea"/>
              <a:cs typeface="Hiragino Sans W3" charset="-128"/>
            </a:endParaRPr>
          </a:p>
        </p:txBody>
      </p:sp>
      <p:sp>
        <p:nvSpPr>
          <p:cNvPr id="12" name="Rounded Rectangle 11"/>
          <p:cNvSpPr/>
          <p:nvPr/>
        </p:nvSpPr>
        <p:spPr>
          <a:xfrm>
            <a:off x="825853" y="1804116"/>
            <a:ext cx="1745897" cy="1727755"/>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pic>
        <p:nvPicPr>
          <p:cNvPr id="13" name="Picture 12"/>
          <p:cNvPicPr>
            <a:picLocks noChangeAspect="1"/>
          </p:cNvPicPr>
          <p:nvPr/>
        </p:nvPicPr>
        <p:blipFill>
          <a:blip r:embed="rId4"/>
          <a:stretch>
            <a:fillRect/>
          </a:stretch>
        </p:blipFill>
        <p:spPr>
          <a:xfrm>
            <a:off x="1214175" y="2601407"/>
            <a:ext cx="1028375" cy="833291"/>
          </a:xfrm>
          <a:prstGeom prst="rect">
            <a:avLst/>
          </a:prstGeom>
        </p:spPr>
      </p:pic>
      <p:pic>
        <p:nvPicPr>
          <p:cNvPr id="14" name="Picture 13"/>
          <p:cNvPicPr>
            <a:picLocks noChangeAspect="1"/>
          </p:cNvPicPr>
          <p:nvPr/>
        </p:nvPicPr>
        <p:blipFill>
          <a:blip r:embed="rId5"/>
          <a:stretch>
            <a:fillRect/>
          </a:stretch>
        </p:blipFill>
        <p:spPr>
          <a:xfrm>
            <a:off x="1400869" y="1864918"/>
            <a:ext cx="654988" cy="736490"/>
          </a:xfrm>
          <a:prstGeom prst="rect">
            <a:avLst/>
          </a:prstGeom>
        </p:spPr>
      </p:pic>
      <p:grpSp>
        <p:nvGrpSpPr>
          <p:cNvPr id="24" name="Group 23"/>
          <p:cNvGrpSpPr/>
          <p:nvPr/>
        </p:nvGrpSpPr>
        <p:grpSpPr>
          <a:xfrm>
            <a:off x="825853" y="3592672"/>
            <a:ext cx="1745897" cy="1194905"/>
            <a:chOff x="1112568" y="5133129"/>
            <a:chExt cx="2327862" cy="1593206"/>
          </a:xfrm>
        </p:grpSpPr>
        <p:sp>
          <p:nvSpPr>
            <p:cNvPr id="15" name="Rounded Rectangle 14"/>
            <p:cNvSpPr/>
            <p:nvPr/>
          </p:nvSpPr>
          <p:spPr>
            <a:xfrm>
              <a:off x="1112568" y="5133129"/>
              <a:ext cx="2327862" cy="1593206"/>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grpSp>
          <p:nvGrpSpPr>
            <p:cNvPr id="16" name="Group 53"/>
            <p:cNvGrpSpPr/>
            <p:nvPr/>
          </p:nvGrpSpPr>
          <p:grpSpPr>
            <a:xfrm>
              <a:off x="1630330" y="5345586"/>
              <a:ext cx="1214765" cy="955658"/>
              <a:chOff x="794507" y="2647189"/>
              <a:chExt cx="1539694" cy="1310694"/>
            </a:xfrm>
          </p:grpSpPr>
          <p:pic>
            <p:nvPicPr>
              <p:cNvPr id="17" name="Picture 6"/>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794507" y="2647189"/>
                <a:ext cx="1539694" cy="13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92166" y="2753194"/>
                <a:ext cx="1021577" cy="596630"/>
              </a:xfrm>
              <a:prstGeom prst="rect">
                <a:avLst/>
              </a:prstGeom>
              <a:noFill/>
              <a:ln>
                <a:noFill/>
              </a:ln>
            </p:spPr>
          </p:pic>
        </p:grpSp>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1818" b="97576" l="0" r="97990"/>
                      </a14:imgEffect>
                    </a14:imgLayer>
                  </a14:imgProps>
                </a:ext>
              </a:extLst>
            </a:blip>
            <a:stretch>
              <a:fillRect/>
            </a:stretch>
          </p:blipFill>
          <p:spPr>
            <a:xfrm>
              <a:off x="2618597" y="6034047"/>
              <a:ext cx="655774" cy="401240"/>
            </a:xfrm>
            <a:prstGeom prst="rect">
              <a:avLst/>
            </a:prstGeom>
          </p:spPr>
        </p:pic>
      </p:grpSp>
      <p:grpSp>
        <p:nvGrpSpPr>
          <p:cNvPr id="25" name="Group 24"/>
          <p:cNvGrpSpPr/>
          <p:nvPr/>
        </p:nvGrpSpPr>
        <p:grpSpPr>
          <a:xfrm>
            <a:off x="6812028" y="1813220"/>
            <a:ext cx="1589022" cy="1130984"/>
            <a:chOff x="1112568" y="5133129"/>
            <a:chExt cx="2327862" cy="1593206"/>
          </a:xfrm>
        </p:grpSpPr>
        <p:sp>
          <p:nvSpPr>
            <p:cNvPr id="26" name="Rounded Rectangle 25"/>
            <p:cNvSpPr/>
            <p:nvPr/>
          </p:nvSpPr>
          <p:spPr>
            <a:xfrm>
              <a:off x="1112568" y="5133129"/>
              <a:ext cx="2327862" cy="1593206"/>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grpSp>
          <p:nvGrpSpPr>
            <p:cNvPr id="27" name="Group 53"/>
            <p:cNvGrpSpPr/>
            <p:nvPr/>
          </p:nvGrpSpPr>
          <p:grpSpPr>
            <a:xfrm>
              <a:off x="1630330" y="5345586"/>
              <a:ext cx="1214765" cy="955658"/>
              <a:chOff x="794507" y="2647189"/>
              <a:chExt cx="1539694" cy="1310694"/>
            </a:xfrm>
          </p:grpSpPr>
          <p:pic>
            <p:nvPicPr>
              <p:cNvPr id="29" name="Picture 6"/>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794507" y="2647189"/>
                <a:ext cx="1539694" cy="13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5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92166" y="2753194"/>
                <a:ext cx="1021577" cy="596630"/>
              </a:xfrm>
              <a:prstGeom prst="rect">
                <a:avLst/>
              </a:prstGeom>
              <a:noFill/>
              <a:ln>
                <a:noFill/>
              </a:ln>
            </p:spPr>
          </p:pic>
        </p:grpSp>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1818" b="97576" l="0" r="97990"/>
                      </a14:imgEffect>
                    </a14:imgLayer>
                  </a14:imgProps>
                </a:ext>
              </a:extLst>
            </a:blip>
            <a:stretch>
              <a:fillRect/>
            </a:stretch>
          </p:blipFill>
          <p:spPr>
            <a:xfrm>
              <a:off x="2618597" y="6034047"/>
              <a:ext cx="655774" cy="401240"/>
            </a:xfrm>
            <a:prstGeom prst="rect">
              <a:avLst/>
            </a:prstGeom>
          </p:spPr>
        </p:pic>
      </p:grpSp>
      <p:grpSp>
        <p:nvGrpSpPr>
          <p:cNvPr id="31" name="Group 30"/>
          <p:cNvGrpSpPr/>
          <p:nvPr/>
        </p:nvGrpSpPr>
        <p:grpSpPr>
          <a:xfrm>
            <a:off x="6812028" y="3269162"/>
            <a:ext cx="1589022" cy="1111329"/>
            <a:chOff x="1112568" y="5133129"/>
            <a:chExt cx="2327862" cy="1593206"/>
          </a:xfrm>
        </p:grpSpPr>
        <p:sp>
          <p:nvSpPr>
            <p:cNvPr id="32" name="Rounded Rectangle 31"/>
            <p:cNvSpPr/>
            <p:nvPr/>
          </p:nvSpPr>
          <p:spPr>
            <a:xfrm>
              <a:off x="1112568" y="5133129"/>
              <a:ext cx="2327862" cy="1593206"/>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grpSp>
          <p:nvGrpSpPr>
            <p:cNvPr id="33" name="Group 53"/>
            <p:cNvGrpSpPr/>
            <p:nvPr/>
          </p:nvGrpSpPr>
          <p:grpSpPr>
            <a:xfrm>
              <a:off x="1630330" y="5345586"/>
              <a:ext cx="1214765" cy="955658"/>
              <a:chOff x="794507" y="2647189"/>
              <a:chExt cx="1539694" cy="1310694"/>
            </a:xfrm>
          </p:grpSpPr>
          <p:pic>
            <p:nvPicPr>
              <p:cNvPr id="35" name="Picture 6"/>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794507" y="2647189"/>
                <a:ext cx="1539694" cy="13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92166" y="2753194"/>
                <a:ext cx="1021577" cy="596630"/>
              </a:xfrm>
              <a:prstGeom prst="rect">
                <a:avLst/>
              </a:prstGeom>
              <a:noFill/>
              <a:ln>
                <a:noFill/>
              </a:ln>
            </p:spPr>
          </p:pic>
        </p:grpSp>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backgroundRemoval t="1818" b="97576" l="0" r="97990"/>
                      </a14:imgEffect>
                    </a14:imgLayer>
                  </a14:imgProps>
                </a:ext>
              </a:extLst>
            </a:blip>
            <a:stretch>
              <a:fillRect/>
            </a:stretch>
          </p:blipFill>
          <p:spPr>
            <a:xfrm>
              <a:off x="2618597" y="6034047"/>
              <a:ext cx="655774" cy="401240"/>
            </a:xfrm>
            <a:prstGeom prst="rect">
              <a:avLst/>
            </a:prstGeom>
          </p:spPr>
        </p:pic>
      </p:grpSp>
      <p:sp>
        <p:nvSpPr>
          <p:cNvPr id="49" name="TextBox 48"/>
          <p:cNvSpPr txBox="1"/>
          <p:nvPr/>
        </p:nvSpPr>
        <p:spPr>
          <a:xfrm>
            <a:off x="7165458" y="1486526"/>
            <a:ext cx="957377" cy="369332"/>
          </a:xfrm>
          <a:prstGeom prst="rect">
            <a:avLst/>
          </a:prstGeom>
          <a:noFill/>
        </p:spPr>
        <p:txBody>
          <a:bodyPr wrap="square" rtlCol="0">
            <a:spAutoFit/>
          </a:bodyPr>
          <a:lstStyle/>
          <a:p>
            <a:r>
              <a:rPr lang="ja-JP" altLang="en-US" dirty="0" smtClean="0">
                <a:latin typeface="+mn-ea"/>
                <a:ea typeface="+mn-ea"/>
                <a:cs typeface="Hiragino Sans W3" charset="-128"/>
              </a:rPr>
              <a:t>他大学</a:t>
            </a:r>
            <a:endParaRPr lang="en-US" dirty="0">
              <a:latin typeface="+mn-ea"/>
              <a:ea typeface="+mn-ea"/>
              <a:cs typeface="Hiragino Sans W3" charset="-128"/>
            </a:endParaRPr>
          </a:p>
        </p:txBody>
      </p:sp>
      <p:sp>
        <p:nvSpPr>
          <p:cNvPr id="50" name="TextBox 49"/>
          <p:cNvSpPr txBox="1"/>
          <p:nvPr/>
        </p:nvSpPr>
        <p:spPr>
          <a:xfrm>
            <a:off x="6998301" y="2946647"/>
            <a:ext cx="1338828" cy="369332"/>
          </a:xfrm>
          <a:prstGeom prst="rect">
            <a:avLst/>
          </a:prstGeom>
          <a:noFill/>
        </p:spPr>
        <p:txBody>
          <a:bodyPr wrap="none" rtlCol="0">
            <a:spAutoFit/>
          </a:bodyPr>
          <a:lstStyle/>
          <a:p>
            <a:r>
              <a:rPr lang="ja-JP" altLang="en-US" dirty="0" smtClean="0">
                <a:latin typeface="+mn-ea"/>
                <a:ea typeface="+mn-ea"/>
                <a:cs typeface="Hiragino Sans W3" charset="-128"/>
              </a:rPr>
              <a:t>留学生面接</a:t>
            </a:r>
            <a:endParaRPr lang="en-US" dirty="0">
              <a:latin typeface="+mn-ea"/>
              <a:ea typeface="+mn-ea"/>
              <a:cs typeface="Hiragino Sans W3" charset="-128"/>
            </a:endParaRPr>
          </a:p>
        </p:txBody>
      </p:sp>
      <p:pic>
        <p:nvPicPr>
          <p:cNvPr id="38"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43518" y="1633769"/>
            <a:ext cx="1317803" cy="13178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テキスト ボックス 4"/>
          <p:cNvSpPr txBox="1"/>
          <p:nvPr/>
        </p:nvSpPr>
        <p:spPr>
          <a:xfrm>
            <a:off x="4582035" y="2082897"/>
            <a:ext cx="1017213" cy="584775"/>
          </a:xfrm>
          <a:prstGeom prst="rect">
            <a:avLst/>
          </a:prstGeom>
          <a:noFill/>
        </p:spPr>
        <p:txBody>
          <a:bodyPr wrap="square" rtlCol="0">
            <a:spAutoFit/>
          </a:bodyPr>
          <a:lstStyle/>
          <a:p>
            <a:r>
              <a:rPr kumimoji="1" lang="en-US" altLang="ja-JP" sz="1600" dirty="0">
                <a:solidFill>
                  <a:srgbClr val="00B050"/>
                </a:solidFill>
                <a:latin typeface="+mn-lt"/>
                <a:ea typeface="+mn-ea"/>
              </a:rPr>
              <a:t>Cisco</a:t>
            </a:r>
            <a:r>
              <a:rPr kumimoji="1" lang="ja-JP" altLang="en-US" sz="1600" dirty="0">
                <a:solidFill>
                  <a:srgbClr val="00B050"/>
                </a:solidFill>
                <a:latin typeface="+mn-lt"/>
                <a:ea typeface="+mn-ea"/>
              </a:rPr>
              <a:t> </a:t>
            </a:r>
            <a:r>
              <a:rPr kumimoji="1" lang="en-US" altLang="ja-JP" sz="1600" dirty="0">
                <a:solidFill>
                  <a:srgbClr val="00B050"/>
                </a:solidFill>
                <a:latin typeface="+mn-lt"/>
                <a:ea typeface="+mn-ea"/>
              </a:rPr>
              <a:t>WebEx</a:t>
            </a:r>
            <a:endParaRPr kumimoji="1" lang="ja-JP" altLang="en-US" sz="1600" dirty="0">
              <a:solidFill>
                <a:srgbClr val="00B050"/>
              </a:solidFill>
              <a:latin typeface="+mn-lt"/>
              <a:ea typeface="+mn-ea"/>
            </a:endParaRPr>
          </a:p>
        </p:txBody>
      </p:sp>
    </p:spTree>
    <p:extLst>
      <p:ext uri="{BB962C8B-B14F-4D97-AF65-F5344CB8AC3E}">
        <p14:creationId xmlns:p14="http://schemas.microsoft.com/office/powerpoint/2010/main" val="387796937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p:cNvCxnSpPr>
            <a:stCxn id="11" idx="3"/>
          </p:cNvCxnSpPr>
          <p:nvPr/>
        </p:nvCxnSpPr>
        <p:spPr>
          <a:xfrm>
            <a:off x="4892594" y="2946096"/>
            <a:ext cx="2072568" cy="1109069"/>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1" idx="3"/>
            <a:endCxn id="26" idx="1"/>
          </p:cNvCxnSpPr>
          <p:nvPr/>
        </p:nvCxnSpPr>
        <p:spPr>
          <a:xfrm flipV="1">
            <a:off x="4952866" y="1103584"/>
            <a:ext cx="1906643" cy="1830971"/>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1" idx="3"/>
            <a:endCxn id="32" idx="1"/>
          </p:cNvCxnSpPr>
          <p:nvPr/>
        </p:nvCxnSpPr>
        <p:spPr>
          <a:xfrm flipV="1">
            <a:off x="4952866" y="2516683"/>
            <a:ext cx="1938725" cy="417872"/>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5" idx="3"/>
            <a:endCxn id="11" idx="1"/>
          </p:cNvCxnSpPr>
          <p:nvPr/>
        </p:nvCxnSpPr>
        <p:spPr>
          <a:xfrm>
            <a:off x="2551934" y="2923060"/>
            <a:ext cx="1319867" cy="11495"/>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20621" y="108640"/>
            <a:ext cx="8345488" cy="1010679"/>
          </a:xfrm>
        </p:spPr>
        <p:txBody>
          <a:bodyPr/>
          <a:lstStyle/>
          <a:p>
            <a:r>
              <a:rPr lang="ja-JP" altLang="en-US" sz="2700" dirty="0">
                <a:solidFill>
                  <a:schemeClr val="tx1"/>
                </a:solidFill>
                <a:latin typeface="+mn-ea"/>
                <a:ea typeface="+mn-ea"/>
                <a:cs typeface="Hiragino Sans W3" charset="-128"/>
              </a:rPr>
              <a:t>利用シーン</a:t>
            </a:r>
            <a:r>
              <a:rPr lang="en-US" altLang="ja-JP" sz="2700" dirty="0">
                <a:solidFill>
                  <a:schemeClr val="tx1"/>
                </a:solidFill>
                <a:latin typeface="+mn-ea"/>
                <a:ea typeface="+mn-ea"/>
                <a:cs typeface="Hiragino Sans W3" charset="-128"/>
              </a:rPr>
              <a:t/>
            </a:r>
            <a:br>
              <a:rPr lang="en-US" altLang="ja-JP" sz="2700" dirty="0">
                <a:solidFill>
                  <a:schemeClr val="tx1"/>
                </a:solidFill>
                <a:latin typeface="+mn-ea"/>
                <a:ea typeface="+mn-ea"/>
                <a:cs typeface="Hiragino Sans W3" charset="-128"/>
              </a:rPr>
            </a:br>
            <a:r>
              <a:rPr lang="ja-JP" altLang="en-US" sz="2700" dirty="0">
                <a:solidFill>
                  <a:schemeClr val="tx1"/>
                </a:solidFill>
                <a:latin typeface="+mn-ea"/>
                <a:ea typeface="+mn-ea"/>
                <a:cs typeface="Hiragino Sans W3" charset="-128"/>
              </a:rPr>
              <a:t>（</a:t>
            </a:r>
            <a:r>
              <a:rPr lang="en-US" sz="2700" dirty="0">
                <a:solidFill>
                  <a:schemeClr val="tx1"/>
                </a:solidFill>
                <a:latin typeface="+mn-ea"/>
                <a:ea typeface="+mn-ea"/>
                <a:cs typeface="Hiragino Sans W3" charset="-128"/>
              </a:rPr>
              <a:t>WebEx </a:t>
            </a:r>
            <a:r>
              <a:rPr lang="en-US" altLang="ja-JP" sz="2700" dirty="0" smtClean="0">
                <a:solidFill>
                  <a:schemeClr val="tx1"/>
                </a:solidFill>
                <a:latin typeface="+mn-ea"/>
                <a:ea typeface="+mn-ea"/>
                <a:cs typeface="Hiragino Sans W3" charset="-128"/>
              </a:rPr>
              <a:t>Event Center</a:t>
            </a:r>
            <a:r>
              <a:rPr lang="ja-JP" altLang="en-US" sz="2700" dirty="0">
                <a:solidFill>
                  <a:schemeClr val="tx1"/>
                </a:solidFill>
                <a:latin typeface="+mn-ea"/>
                <a:ea typeface="+mn-ea"/>
                <a:cs typeface="Hiragino Sans W3" charset="-128"/>
              </a:rPr>
              <a:t>編）</a:t>
            </a:r>
            <a:endParaRPr lang="en-US" sz="2700" dirty="0">
              <a:solidFill>
                <a:schemeClr val="tx1"/>
              </a:solidFill>
              <a:latin typeface="+mn-ea"/>
              <a:ea typeface="+mn-ea"/>
              <a:cs typeface="Hiragino Sans W3" charset="-128"/>
            </a:endParaRPr>
          </a:p>
        </p:txBody>
      </p:sp>
      <p:sp>
        <p:nvSpPr>
          <p:cNvPr id="3" name="TextBox 2"/>
          <p:cNvSpPr txBox="1"/>
          <p:nvPr/>
        </p:nvSpPr>
        <p:spPr>
          <a:xfrm>
            <a:off x="557213" y="951548"/>
            <a:ext cx="5251759" cy="646331"/>
          </a:xfrm>
          <a:prstGeom prst="rect">
            <a:avLst/>
          </a:prstGeom>
          <a:noFill/>
        </p:spPr>
        <p:txBody>
          <a:bodyPr wrap="none" rtlCol="0">
            <a:spAutoFit/>
          </a:bodyPr>
          <a:lstStyle/>
          <a:p>
            <a:r>
              <a:rPr lang="ja-JP" altLang="en-US" dirty="0" smtClean="0">
                <a:latin typeface="+mn-ea"/>
                <a:ea typeface="+mn-ea"/>
                <a:cs typeface="Hiragino Sans W3" charset="-128"/>
              </a:rPr>
              <a:t>◆セミナーの公開</a:t>
            </a:r>
            <a:endParaRPr lang="en-US" altLang="ja-JP" dirty="0" smtClean="0">
              <a:latin typeface="+mn-ea"/>
              <a:ea typeface="+mn-ea"/>
              <a:cs typeface="Hiragino Sans W3" charset="-128"/>
            </a:endParaRPr>
          </a:p>
          <a:p>
            <a:r>
              <a:rPr lang="ja-JP" altLang="en-US" dirty="0" smtClean="0">
                <a:latin typeface="+mn-ea"/>
                <a:ea typeface="+mn-ea"/>
                <a:cs typeface="Hiragino Sans W3" charset="-128"/>
              </a:rPr>
              <a:t>◆大学説明会の遠隔地への開催（国内・海外）　など</a:t>
            </a:r>
            <a:endParaRPr lang="en-US" dirty="0">
              <a:latin typeface="+mn-ea"/>
              <a:ea typeface="+mn-ea"/>
              <a:cs typeface="Hiragino Sans W3" charset="-128"/>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97440" y="1779613"/>
            <a:ext cx="1911808" cy="19118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1"/>
          <p:cNvSpPr txBox="1"/>
          <p:nvPr/>
        </p:nvSpPr>
        <p:spPr>
          <a:xfrm>
            <a:off x="3932074" y="2819138"/>
            <a:ext cx="960520" cy="253916"/>
          </a:xfrm>
          <a:prstGeom prst="rect">
            <a:avLst/>
          </a:prstGeom>
          <a:noFill/>
        </p:spPr>
        <p:txBody>
          <a:bodyPr wrap="none" rtlCol="0">
            <a:spAutoFit/>
          </a:bodyPr>
          <a:lstStyle/>
          <a:p>
            <a:pPr algn="ctr"/>
            <a:r>
              <a:rPr kumimoji="1" lang="ja-JP" altLang="en-US" sz="1050" b="1" dirty="0">
                <a:latin typeface="+mn-ea"/>
                <a:ea typeface="+mn-ea"/>
                <a:cs typeface="Hiragino Sans W3" charset="-128"/>
              </a:rPr>
              <a:t>インターネット</a:t>
            </a:r>
            <a:endParaRPr kumimoji="1" lang="en-US" altLang="ja-JP" sz="1050" b="1" dirty="0">
              <a:latin typeface="+mn-ea"/>
              <a:ea typeface="+mn-ea"/>
              <a:cs typeface="Hiragino Sans W3" charset="-128"/>
            </a:endParaRPr>
          </a:p>
        </p:txBody>
      </p:sp>
      <p:grpSp>
        <p:nvGrpSpPr>
          <p:cNvPr id="24" name="Group 23"/>
          <p:cNvGrpSpPr/>
          <p:nvPr/>
        </p:nvGrpSpPr>
        <p:grpSpPr>
          <a:xfrm>
            <a:off x="806038" y="2325607"/>
            <a:ext cx="1745897" cy="1194905"/>
            <a:chOff x="1112568" y="5133129"/>
            <a:chExt cx="2327862" cy="1593206"/>
          </a:xfrm>
        </p:grpSpPr>
        <p:sp>
          <p:nvSpPr>
            <p:cNvPr id="15" name="Rounded Rectangle 14"/>
            <p:cNvSpPr/>
            <p:nvPr/>
          </p:nvSpPr>
          <p:spPr>
            <a:xfrm>
              <a:off x="1112568" y="5133129"/>
              <a:ext cx="2327862" cy="1593206"/>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grpSp>
          <p:nvGrpSpPr>
            <p:cNvPr id="16" name="Group 53"/>
            <p:cNvGrpSpPr/>
            <p:nvPr/>
          </p:nvGrpSpPr>
          <p:grpSpPr>
            <a:xfrm>
              <a:off x="1630330" y="5345586"/>
              <a:ext cx="1214765" cy="955658"/>
              <a:chOff x="794507" y="2647189"/>
              <a:chExt cx="1539694" cy="1310694"/>
            </a:xfrm>
          </p:grpSpPr>
          <p:pic>
            <p:nvPicPr>
              <p:cNvPr id="17" name="Picture 6"/>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794507" y="2647189"/>
                <a:ext cx="1539694" cy="13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2166" y="2753194"/>
                <a:ext cx="1021577" cy="596630"/>
              </a:xfrm>
              <a:prstGeom prst="rect">
                <a:avLst/>
              </a:prstGeom>
              <a:noFill/>
              <a:ln>
                <a:noFill/>
              </a:ln>
            </p:spPr>
          </p:pic>
        </p:grpSp>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818" b="97576" l="0" r="97990"/>
                      </a14:imgEffect>
                    </a14:imgLayer>
                  </a14:imgProps>
                </a:ext>
              </a:extLst>
            </a:blip>
            <a:stretch>
              <a:fillRect/>
            </a:stretch>
          </p:blipFill>
          <p:spPr>
            <a:xfrm>
              <a:off x="2618597" y="6034047"/>
              <a:ext cx="655774" cy="401240"/>
            </a:xfrm>
            <a:prstGeom prst="rect">
              <a:avLst/>
            </a:prstGeom>
          </p:spPr>
        </p:pic>
      </p:grpSp>
      <p:grpSp>
        <p:nvGrpSpPr>
          <p:cNvPr id="25" name="Group 24"/>
          <p:cNvGrpSpPr/>
          <p:nvPr/>
        </p:nvGrpSpPr>
        <p:grpSpPr>
          <a:xfrm>
            <a:off x="6859508" y="538091"/>
            <a:ext cx="1485864" cy="1130984"/>
            <a:chOff x="1112568" y="5133129"/>
            <a:chExt cx="2327862" cy="1593206"/>
          </a:xfrm>
        </p:grpSpPr>
        <p:sp>
          <p:nvSpPr>
            <p:cNvPr id="26" name="Rounded Rectangle 25"/>
            <p:cNvSpPr/>
            <p:nvPr/>
          </p:nvSpPr>
          <p:spPr>
            <a:xfrm>
              <a:off x="1112568" y="5133129"/>
              <a:ext cx="2327862" cy="1593206"/>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grpSp>
          <p:nvGrpSpPr>
            <p:cNvPr id="27" name="Group 53"/>
            <p:cNvGrpSpPr/>
            <p:nvPr/>
          </p:nvGrpSpPr>
          <p:grpSpPr>
            <a:xfrm>
              <a:off x="1630330" y="5345586"/>
              <a:ext cx="1214765" cy="955658"/>
              <a:chOff x="794507" y="2647189"/>
              <a:chExt cx="1539694" cy="1310694"/>
            </a:xfrm>
          </p:grpSpPr>
          <p:pic>
            <p:nvPicPr>
              <p:cNvPr id="29" name="Picture 6"/>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794507" y="2647189"/>
                <a:ext cx="1539694" cy="13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5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2166" y="2753194"/>
                <a:ext cx="1021577" cy="596630"/>
              </a:xfrm>
              <a:prstGeom prst="rect">
                <a:avLst/>
              </a:prstGeom>
              <a:noFill/>
              <a:ln>
                <a:noFill/>
              </a:ln>
            </p:spPr>
          </p:pic>
        </p:gr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1818" b="97576" l="0" r="97990"/>
                      </a14:imgEffect>
                    </a14:imgLayer>
                  </a14:imgProps>
                </a:ext>
              </a:extLst>
            </a:blip>
            <a:stretch>
              <a:fillRect/>
            </a:stretch>
          </p:blipFill>
          <p:spPr>
            <a:xfrm>
              <a:off x="2618597" y="6034047"/>
              <a:ext cx="655774" cy="401240"/>
            </a:xfrm>
            <a:prstGeom prst="rect">
              <a:avLst/>
            </a:prstGeom>
          </p:spPr>
        </p:pic>
      </p:grpSp>
      <p:grpSp>
        <p:nvGrpSpPr>
          <p:cNvPr id="31" name="Group 30"/>
          <p:cNvGrpSpPr/>
          <p:nvPr/>
        </p:nvGrpSpPr>
        <p:grpSpPr>
          <a:xfrm>
            <a:off x="6891590" y="1951190"/>
            <a:ext cx="1485864" cy="1130984"/>
            <a:chOff x="1112568" y="5133129"/>
            <a:chExt cx="2327862" cy="1593206"/>
          </a:xfrm>
        </p:grpSpPr>
        <p:sp>
          <p:nvSpPr>
            <p:cNvPr id="32" name="Rounded Rectangle 31"/>
            <p:cNvSpPr/>
            <p:nvPr/>
          </p:nvSpPr>
          <p:spPr>
            <a:xfrm>
              <a:off x="1112568" y="5133129"/>
              <a:ext cx="2327862" cy="1593206"/>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grpSp>
          <p:nvGrpSpPr>
            <p:cNvPr id="33" name="Group 53"/>
            <p:cNvGrpSpPr/>
            <p:nvPr/>
          </p:nvGrpSpPr>
          <p:grpSpPr>
            <a:xfrm>
              <a:off x="1630330" y="5345586"/>
              <a:ext cx="1214765" cy="955658"/>
              <a:chOff x="794507" y="2647189"/>
              <a:chExt cx="1539694" cy="1310694"/>
            </a:xfrm>
          </p:grpSpPr>
          <p:pic>
            <p:nvPicPr>
              <p:cNvPr id="35" name="Picture 6"/>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794507" y="2647189"/>
                <a:ext cx="1539694" cy="13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2166" y="2753194"/>
                <a:ext cx="1021577" cy="596630"/>
              </a:xfrm>
              <a:prstGeom prst="rect">
                <a:avLst/>
              </a:prstGeom>
              <a:noFill/>
              <a:ln>
                <a:noFill/>
              </a:ln>
            </p:spPr>
          </p:pic>
        </p:grpSp>
        <p:pic>
          <p:nvPicPr>
            <p:cNvPr id="34" name="Picture 33"/>
            <p:cNvPicPr>
              <a:picLocks noChangeAspect="1"/>
            </p:cNvPicPr>
            <p:nvPr/>
          </p:nvPicPr>
          <p:blipFill>
            <a:blip r:embed="rId6">
              <a:extLst>
                <a:ext uri="{BEBA8EAE-BF5A-486C-A8C5-ECC9F3942E4B}">
                  <a14:imgProps xmlns:a14="http://schemas.microsoft.com/office/drawing/2010/main">
                    <a14:imgLayer r:embed="rId7">
                      <a14:imgEffect>
                        <a14:backgroundRemoval t="1818" b="97576" l="0" r="97990"/>
                      </a14:imgEffect>
                    </a14:imgLayer>
                  </a14:imgProps>
                </a:ext>
              </a:extLst>
            </a:blip>
            <a:stretch>
              <a:fillRect/>
            </a:stretch>
          </p:blipFill>
          <p:spPr>
            <a:xfrm>
              <a:off x="2618597" y="6034047"/>
              <a:ext cx="655774" cy="401240"/>
            </a:xfrm>
            <a:prstGeom prst="rect">
              <a:avLst/>
            </a:prstGeom>
          </p:spPr>
        </p:pic>
      </p:grpSp>
      <p:sp>
        <p:nvSpPr>
          <p:cNvPr id="38" name="TextBox 37"/>
          <p:cNvSpPr txBox="1"/>
          <p:nvPr/>
        </p:nvSpPr>
        <p:spPr>
          <a:xfrm>
            <a:off x="1320960" y="1902678"/>
            <a:ext cx="646331" cy="369332"/>
          </a:xfrm>
          <a:prstGeom prst="rect">
            <a:avLst/>
          </a:prstGeom>
          <a:noFill/>
        </p:spPr>
        <p:txBody>
          <a:bodyPr wrap="none" rtlCol="0">
            <a:spAutoFit/>
          </a:bodyPr>
          <a:lstStyle/>
          <a:p>
            <a:r>
              <a:rPr lang="ja-JP" altLang="en-US" smtClean="0">
                <a:latin typeface="+mn-ea"/>
                <a:ea typeface="+mn-ea"/>
                <a:cs typeface="Hiragino Sans W3" charset="-128"/>
              </a:rPr>
              <a:t>大学</a:t>
            </a:r>
            <a:endParaRPr lang="en-US" dirty="0">
              <a:latin typeface="+mn-ea"/>
              <a:ea typeface="+mn-ea"/>
              <a:cs typeface="Hiragino Sans W3" charset="-128"/>
            </a:endParaRPr>
          </a:p>
        </p:txBody>
      </p:sp>
      <p:sp>
        <p:nvSpPr>
          <p:cNvPr id="39" name="TextBox 38"/>
          <p:cNvSpPr txBox="1"/>
          <p:nvPr/>
        </p:nvSpPr>
        <p:spPr>
          <a:xfrm>
            <a:off x="6837795" y="196128"/>
            <a:ext cx="1986441" cy="369332"/>
          </a:xfrm>
          <a:prstGeom prst="rect">
            <a:avLst/>
          </a:prstGeom>
          <a:noFill/>
        </p:spPr>
        <p:txBody>
          <a:bodyPr wrap="none" rtlCol="0">
            <a:spAutoFit/>
          </a:bodyPr>
          <a:lstStyle/>
          <a:p>
            <a:r>
              <a:rPr lang="ja-JP" altLang="en-US" smtClean="0">
                <a:latin typeface="+mn-ea"/>
                <a:ea typeface="+mn-ea"/>
                <a:cs typeface="Hiragino Sans W3" charset="-128"/>
              </a:rPr>
              <a:t>地域からの参加者</a:t>
            </a:r>
            <a:endParaRPr lang="en-US" dirty="0">
              <a:latin typeface="+mn-ea"/>
              <a:ea typeface="+mn-ea"/>
              <a:cs typeface="Hiragino Sans W3" charset="-128"/>
            </a:endParaRPr>
          </a:p>
        </p:txBody>
      </p:sp>
      <p:sp>
        <p:nvSpPr>
          <p:cNvPr id="5" name="TextBox 4"/>
          <p:cNvSpPr txBox="1"/>
          <p:nvPr/>
        </p:nvSpPr>
        <p:spPr>
          <a:xfrm>
            <a:off x="7412728" y="3049970"/>
            <a:ext cx="300082" cy="923330"/>
          </a:xfrm>
          <a:prstGeom prst="rect">
            <a:avLst/>
          </a:prstGeom>
          <a:noFill/>
        </p:spPr>
        <p:txBody>
          <a:bodyPr wrap="none" rtlCol="0">
            <a:spAutoFit/>
          </a:bodyPr>
          <a:lstStyle/>
          <a:p>
            <a:r>
              <a:rPr lang="ja-JP" altLang="en-US" dirty="0" smtClean="0">
                <a:latin typeface="+mn-ea"/>
                <a:ea typeface="+mn-ea"/>
              </a:rPr>
              <a:t>・</a:t>
            </a:r>
            <a:endParaRPr lang="en-US" altLang="ja-JP" dirty="0" smtClean="0">
              <a:latin typeface="+mn-ea"/>
              <a:ea typeface="+mn-ea"/>
            </a:endParaRPr>
          </a:p>
          <a:p>
            <a:r>
              <a:rPr lang="ja-JP" altLang="en-US" dirty="0" smtClean="0">
                <a:latin typeface="+mn-ea"/>
                <a:ea typeface="+mn-ea"/>
              </a:rPr>
              <a:t>・</a:t>
            </a:r>
            <a:endParaRPr lang="en-US" altLang="ja-JP" dirty="0" smtClean="0">
              <a:latin typeface="+mn-ea"/>
              <a:ea typeface="+mn-ea"/>
            </a:endParaRPr>
          </a:p>
          <a:p>
            <a:r>
              <a:rPr lang="ja-JP" altLang="en-US" dirty="0" smtClean="0">
                <a:latin typeface="+mn-ea"/>
                <a:ea typeface="+mn-ea"/>
              </a:rPr>
              <a:t>・</a:t>
            </a:r>
            <a:endParaRPr lang="en-US" dirty="0">
              <a:latin typeface="+mn-ea"/>
              <a:ea typeface="+mn-ea"/>
            </a:endParaRPr>
          </a:p>
        </p:txBody>
      </p:sp>
      <p:grpSp>
        <p:nvGrpSpPr>
          <p:cNvPr id="41" name="Group 40"/>
          <p:cNvGrpSpPr/>
          <p:nvPr/>
        </p:nvGrpSpPr>
        <p:grpSpPr>
          <a:xfrm>
            <a:off x="6981419" y="3672895"/>
            <a:ext cx="1485864" cy="1130984"/>
            <a:chOff x="1112568" y="5133129"/>
            <a:chExt cx="2327862" cy="1593206"/>
          </a:xfrm>
        </p:grpSpPr>
        <p:sp>
          <p:nvSpPr>
            <p:cNvPr id="42" name="Rounded Rectangle 41"/>
            <p:cNvSpPr/>
            <p:nvPr/>
          </p:nvSpPr>
          <p:spPr>
            <a:xfrm>
              <a:off x="1112568" y="5133129"/>
              <a:ext cx="2327862" cy="1593206"/>
            </a:xfrm>
            <a:prstGeom prst="round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n-ea"/>
              </a:endParaRPr>
            </a:p>
          </p:txBody>
        </p:sp>
        <p:grpSp>
          <p:nvGrpSpPr>
            <p:cNvPr id="44" name="Group 53"/>
            <p:cNvGrpSpPr/>
            <p:nvPr/>
          </p:nvGrpSpPr>
          <p:grpSpPr>
            <a:xfrm>
              <a:off x="1630330" y="5345586"/>
              <a:ext cx="1214765" cy="955658"/>
              <a:chOff x="794507" y="2647189"/>
              <a:chExt cx="1539694" cy="1310694"/>
            </a:xfrm>
          </p:grpSpPr>
          <p:pic>
            <p:nvPicPr>
              <p:cNvPr id="47" name="Picture 6"/>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t="-515"/>
              <a:stretch/>
            </p:blipFill>
            <p:spPr bwMode="auto">
              <a:xfrm>
                <a:off x="794507" y="2647189"/>
                <a:ext cx="1539694" cy="13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2166" y="2753194"/>
                <a:ext cx="1021577" cy="596630"/>
              </a:xfrm>
              <a:prstGeom prst="rect">
                <a:avLst/>
              </a:prstGeom>
              <a:noFill/>
              <a:ln>
                <a:noFill/>
              </a:ln>
            </p:spPr>
          </p:pic>
        </p:grpSp>
        <p:pic>
          <p:nvPicPr>
            <p:cNvPr id="45" name="Picture 44"/>
            <p:cNvPicPr>
              <a:picLocks noChangeAspect="1"/>
            </p:cNvPicPr>
            <p:nvPr/>
          </p:nvPicPr>
          <p:blipFill>
            <a:blip r:embed="rId6">
              <a:extLst>
                <a:ext uri="{BEBA8EAE-BF5A-486C-A8C5-ECC9F3942E4B}">
                  <a14:imgProps xmlns:a14="http://schemas.microsoft.com/office/drawing/2010/main">
                    <a14:imgLayer r:embed="rId7">
                      <a14:imgEffect>
                        <a14:backgroundRemoval t="1818" b="97576" l="0" r="97990"/>
                      </a14:imgEffect>
                    </a14:imgLayer>
                  </a14:imgProps>
                </a:ext>
              </a:extLst>
            </a:blip>
            <a:stretch>
              <a:fillRect/>
            </a:stretch>
          </p:blipFill>
          <p:spPr>
            <a:xfrm>
              <a:off x="2618597" y="6034047"/>
              <a:ext cx="655774" cy="401240"/>
            </a:xfrm>
            <a:prstGeom prst="rect">
              <a:avLst/>
            </a:prstGeom>
          </p:spPr>
        </p:pic>
      </p:grpSp>
      <p:sp>
        <p:nvSpPr>
          <p:cNvPr id="20" name="TextBox 19"/>
          <p:cNvSpPr txBox="1"/>
          <p:nvPr/>
        </p:nvSpPr>
        <p:spPr>
          <a:xfrm>
            <a:off x="168965" y="3948154"/>
            <a:ext cx="7310656" cy="646331"/>
          </a:xfrm>
          <a:prstGeom prst="rect">
            <a:avLst/>
          </a:prstGeom>
          <a:noFill/>
        </p:spPr>
        <p:txBody>
          <a:bodyPr wrap="square" rtlCol="0">
            <a:spAutoFit/>
          </a:bodyPr>
          <a:lstStyle/>
          <a:p>
            <a:pPr marL="214313" indent="-214313">
              <a:buFont typeface="Arial" charset="0"/>
              <a:buChar char="•"/>
            </a:pPr>
            <a:r>
              <a:rPr lang="ja-JP" altLang="en-US" dirty="0" smtClean="0">
                <a:latin typeface="+mn-ea"/>
                <a:ea typeface="+mn-ea"/>
                <a:cs typeface="Hiragino Sans W3" charset="-128"/>
              </a:rPr>
              <a:t>イベントへの参加者を事前に確認、終了後アンケートなどのフォロー</a:t>
            </a:r>
            <a:endParaRPr lang="en-US" altLang="ja-JP" dirty="0" smtClean="0">
              <a:latin typeface="+mn-ea"/>
              <a:ea typeface="+mn-ea"/>
              <a:cs typeface="Hiragino Sans W3" charset="-128"/>
            </a:endParaRPr>
          </a:p>
          <a:p>
            <a:pPr marL="214313" indent="-214313">
              <a:buFont typeface="Arial" charset="0"/>
              <a:buChar char="•"/>
            </a:pPr>
            <a:r>
              <a:rPr lang="ja-JP" altLang="en-US" dirty="0" smtClean="0">
                <a:latin typeface="+mn-ea"/>
                <a:ea typeface="+mn-ea"/>
                <a:cs typeface="Hiragino Sans W3" charset="-128"/>
              </a:rPr>
              <a:t>パネリストが参加者からの</a:t>
            </a:r>
            <a:r>
              <a:rPr lang="en-US" altLang="ja-JP" dirty="0" smtClean="0">
                <a:latin typeface="+mn-ea"/>
                <a:ea typeface="+mn-ea"/>
                <a:cs typeface="Hiragino Sans W3" charset="-128"/>
              </a:rPr>
              <a:t>Q&amp;A</a:t>
            </a:r>
            <a:r>
              <a:rPr lang="ja-JP" altLang="en-US" dirty="0" smtClean="0">
                <a:latin typeface="+mn-ea"/>
                <a:ea typeface="+mn-ea"/>
                <a:cs typeface="Hiragino Sans W3" charset="-128"/>
              </a:rPr>
              <a:t>に回答</a:t>
            </a:r>
            <a:endParaRPr lang="en-US" dirty="0">
              <a:latin typeface="+mn-ea"/>
              <a:ea typeface="+mn-ea"/>
              <a:cs typeface="Hiragino Sans W3" charset="-128"/>
            </a:endParaRPr>
          </a:p>
        </p:txBody>
      </p:sp>
      <p:pic>
        <p:nvPicPr>
          <p:cNvPr id="43"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43518" y="1633769"/>
            <a:ext cx="1317803" cy="13178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 name="テキスト ボックス 48"/>
          <p:cNvSpPr txBox="1"/>
          <p:nvPr/>
        </p:nvSpPr>
        <p:spPr>
          <a:xfrm>
            <a:off x="4599329" y="2101588"/>
            <a:ext cx="1017213" cy="553998"/>
          </a:xfrm>
          <a:prstGeom prst="rect">
            <a:avLst/>
          </a:prstGeom>
          <a:noFill/>
        </p:spPr>
        <p:txBody>
          <a:bodyPr wrap="square" rtlCol="0">
            <a:spAutoFit/>
          </a:bodyPr>
          <a:lstStyle/>
          <a:p>
            <a:r>
              <a:rPr kumimoji="1" lang="en-US" altLang="ja-JP" sz="1500" dirty="0">
                <a:solidFill>
                  <a:srgbClr val="00B050"/>
                </a:solidFill>
                <a:latin typeface="+mn-ea"/>
                <a:ea typeface="+mn-ea"/>
              </a:rPr>
              <a:t>Cisco</a:t>
            </a:r>
            <a:r>
              <a:rPr kumimoji="1" lang="ja-JP" altLang="en-US" sz="1500" dirty="0">
                <a:solidFill>
                  <a:srgbClr val="00B050"/>
                </a:solidFill>
                <a:latin typeface="+mn-ea"/>
                <a:ea typeface="+mn-ea"/>
              </a:rPr>
              <a:t> </a:t>
            </a:r>
            <a:r>
              <a:rPr kumimoji="1" lang="en-US" altLang="ja-JP" sz="1500" dirty="0">
                <a:solidFill>
                  <a:srgbClr val="00B050"/>
                </a:solidFill>
                <a:latin typeface="+mn-ea"/>
                <a:ea typeface="+mn-ea"/>
              </a:rPr>
              <a:t>WebEx</a:t>
            </a:r>
            <a:endParaRPr kumimoji="1" lang="ja-JP" altLang="en-US" sz="1500" dirty="0">
              <a:solidFill>
                <a:srgbClr val="00B050"/>
              </a:solidFill>
              <a:latin typeface="+mn-ea"/>
              <a:ea typeface="+mn-ea"/>
            </a:endParaRPr>
          </a:p>
        </p:txBody>
      </p:sp>
    </p:spTree>
    <p:extLst>
      <p:ext uri="{BB962C8B-B14F-4D97-AF65-F5344CB8AC3E}">
        <p14:creationId xmlns:p14="http://schemas.microsoft.com/office/powerpoint/2010/main" val="294171310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15035</TotalTime>
  <Words>945</Words>
  <Application>Microsoft Office PowerPoint</Application>
  <PresentationFormat>画面に合わせる (16:9)</PresentationFormat>
  <Paragraphs>232</Paragraphs>
  <Slides>20</Slides>
  <Notes>16</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20</vt:i4>
      </vt:variant>
    </vt:vector>
  </HeadingPairs>
  <TitlesOfParts>
    <vt:vector size="34" baseType="lpstr">
      <vt:lpstr>Ciscolight</vt:lpstr>
      <vt:lpstr>Hiragino Sans W3</vt:lpstr>
      <vt:lpstr>MarkOT-ExtraLight</vt:lpstr>
      <vt:lpstr>MarkOT-Light</vt:lpstr>
      <vt:lpstr>ＭＳ Ｐゴシック</vt:lpstr>
      <vt:lpstr>游ゴシック</vt:lpstr>
      <vt:lpstr>Arial</vt:lpstr>
      <vt:lpstr>Calibri</vt:lpstr>
      <vt:lpstr>CiscoSans</vt:lpstr>
      <vt:lpstr>CiscoSans ExtraLight</vt:lpstr>
      <vt:lpstr>CiscoSans Thin</vt:lpstr>
      <vt:lpstr>メイリオ</vt:lpstr>
      <vt:lpstr>メイリオ</vt:lpstr>
      <vt:lpstr>Blue theme 2016 16x9</vt:lpstr>
      <vt:lpstr>PowerPoint プレゼンテーション</vt:lpstr>
      <vt:lpstr>本日の内容</vt:lpstr>
      <vt:lpstr>アカデミック オファーとは</vt:lpstr>
      <vt:lpstr>2017年2月以降のアカデミック オファー</vt:lpstr>
      <vt:lpstr>アカデミック オファー</vt:lpstr>
      <vt:lpstr>WebEx 会議サービスの種類</vt:lpstr>
      <vt:lpstr>端末問わず 学外とのビデオ コミュニケーションが可能 Cisco CMRクラウド サービス</vt:lpstr>
      <vt:lpstr>利用シーン （WebEx Meeting Center/ CMRクラウド編）</vt:lpstr>
      <vt:lpstr>利用シーン （WebEx Event Center編）</vt:lpstr>
      <vt:lpstr> Cisco Spark</vt:lpstr>
      <vt:lpstr>PowerPoint プレゼンテーション</vt:lpstr>
      <vt:lpstr>シスコ クラウド サービス　Cisco Spark/ WebEx</vt:lpstr>
      <vt:lpstr>PowerPoint プレゼンテーション</vt:lpstr>
      <vt:lpstr>PowerPoint プレゼンテーション</vt:lpstr>
      <vt:lpstr>PowerPoint プレゼンテーション</vt:lpstr>
      <vt:lpstr>PowerPoint プレゼンテーション</vt:lpstr>
      <vt:lpstr>Spark Board ご紹介</vt:lpstr>
      <vt:lpstr>PowerPoint プレゼンテーション</vt:lpstr>
      <vt:lpstr>PowerPoint プレゼンテーション</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115</cp:revision>
  <cp:lastPrinted>2017-07-14T05:41:58Z</cp:lastPrinted>
  <dcterms:created xsi:type="dcterms:W3CDTF">2016-12-14T08:39:04Z</dcterms:created>
  <dcterms:modified xsi:type="dcterms:W3CDTF">2017-07-18T07:09:23Z</dcterms:modified>
</cp:coreProperties>
</file>