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279" r:id="rId23"/>
  </p:sldIdLst>
  <p:sldSz cx="9144000" cy="5143500" type="screen16x9"/>
  <p:notesSz cx="6805613" cy="9944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AF"/>
    <a:srgbClr val="335FFA"/>
    <a:srgbClr val="FA661C"/>
    <a:srgbClr val="58585B"/>
    <a:srgbClr val="58595B"/>
    <a:srgbClr val="E8EBF1"/>
    <a:srgbClr val="4D4D4D"/>
    <a:srgbClr val="AB0810"/>
    <a:srgbClr val="FDBE24"/>
    <a:srgbClr val="90B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88" autoAdjust="0"/>
    <p:restoredTop sz="89236" autoAdjust="0"/>
  </p:normalViewPr>
  <p:slideViewPr>
    <p:cSldViewPr snapToGrid="0" snapToObjects="1">
      <p:cViewPr varScale="1">
        <p:scale>
          <a:sx n="48" d="100"/>
          <a:sy n="48" d="100"/>
        </p:scale>
        <p:origin x="969" y="24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941239074787601"/>
          <c:y val="0.31482089694087101"/>
          <c:w val="0.52658379415593703"/>
          <c:h val="0.5069139859452419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マーケットシェア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5E6-4E54-A7D5-FCDAEDEBAF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5E6-4E54-A7D5-FCDAEDEBAF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5E6-4E54-A7D5-FCDAEDEBAF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5E6-4E54-A7D5-FCDAEDEBAF8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5E6-4E54-A7D5-FCDAEDEBAF8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D5E6-4E54-A7D5-FCDAEDEBAF8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D5E6-4E54-A7D5-FCDAEDEBAF8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D5E6-4E54-A7D5-FCDAEDEBAF87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5E6-4E54-A7D5-FCDAEDEBAF87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5E6-4E54-A7D5-FCDAEDEBAF87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5E6-4E54-A7D5-FCDAEDEBAF87}"/>
                </c:ext>
              </c:extLst>
            </c:dLbl>
            <c:dLbl>
              <c:idx val="3"/>
              <c:layout>
                <c:manualLayout>
                  <c:x val="7.00565048922661E-2"/>
                  <c:y val="8.528190032880339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5E6-4E54-A7D5-FCDAEDEBAF87}"/>
                </c:ext>
              </c:extLst>
            </c:dLbl>
            <c:dLbl>
              <c:idx val="4"/>
              <c:layout>
                <c:manualLayout>
                  <c:x val="0"/>
                  <c:y val="0.1203979769347810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5E6-4E54-A7D5-FCDAEDEBAF87}"/>
                </c:ext>
              </c:extLst>
            </c:dLbl>
            <c:dLbl>
              <c:idx val="5"/>
              <c:layout>
                <c:manualLayout>
                  <c:x val="-3.7065566750026903E-2"/>
                  <c:y val="7.209943207877929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5E6-4E54-A7D5-FCDAEDEBAF87}"/>
                </c:ext>
              </c:extLst>
            </c:dLbl>
            <c:dLbl>
              <c:idx val="6"/>
              <c:layout>
                <c:manualLayout>
                  <c:x val="9.05576217859109E-3"/>
                  <c:y val="-0.1011057599862079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5E6-4E54-A7D5-FCDAEDEBAF87}"/>
                </c:ext>
              </c:extLst>
            </c:dLbl>
            <c:dLbl>
              <c:idx val="7"/>
              <c:layout>
                <c:manualLayout>
                  <c:x val="0.11763283474094299"/>
                  <c:y val="-8.122197197916229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5E6-4E54-A7D5-FCDAEDEBAF8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A社</c:v>
                </c:pt>
                <c:pt idx="1">
                  <c:v>Cisco</c:v>
                </c:pt>
                <c:pt idx="2">
                  <c:v>B社</c:v>
                </c:pt>
                <c:pt idx="3">
                  <c:v>C社</c:v>
                </c:pt>
                <c:pt idx="4">
                  <c:v>D社</c:v>
                </c:pt>
                <c:pt idx="5">
                  <c:v>E社</c:v>
                </c:pt>
                <c:pt idx="6">
                  <c:v>F社</c:v>
                </c:pt>
                <c:pt idx="7">
                  <c:v>Others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 formatCode="0_ ">
                  <c:v>21.24</c:v>
                </c:pt>
                <c:pt idx="1">
                  <c:v>17.670000000000009</c:v>
                </c:pt>
                <c:pt idx="2">
                  <c:v>15.41</c:v>
                </c:pt>
                <c:pt idx="3">
                  <c:v>12.65</c:v>
                </c:pt>
                <c:pt idx="4">
                  <c:v>11.52</c:v>
                </c:pt>
                <c:pt idx="5">
                  <c:v>4</c:v>
                </c:pt>
                <c:pt idx="6">
                  <c:v>1.72</c:v>
                </c:pt>
                <c:pt idx="7">
                  <c:v>15.79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5E6-4E54-A7D5-FCDAEDEBAF8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sz="1400" dirty="0"/>
              <a:t>クラスタあたり</a:t>
            </a:r>
            <a:r>
              <a:rPr lang="en-US" sz="1400" dirty="0"/>
              <a:t> 70</a:t>
            </a:r>
            <a:r>
              <a:rPr lang="ja-JP" sz="1400" dirty="0"/>
              <a:t>対</a:t>
            </a:r>
            <a:r>
              <a:rPr lang="en-US" sz="1400" dirty="0"/>
              <a:t>30 4K Read/Write</a:t>
            </a:r>
            <a:r>
              <a:rPr lang="ja-JP" sz="1400" dirty="0" smtClean="0"/>
              <a:t>時</a:t>
            </a:r>
            <a:r>
              <a:rPr lang="ja-JP" altLang="en-US" sz="1400" dirty="0" smtClean="0"/>
              <a:t>の</a:t>
            </a:r>
            <a:endParaRPr lang="en-US" sz="1400" dirty="0"/>
          </a:p>
          <a:p>
            <a:pPr algn="ctr">
              <a:defRPr sz="1400"/>
            </a:pPr>
            <a:r>
              <a:rPr lang="ja-JP" sz="1400" dirty="0" smtClean="0"/>
              <a:t>一定</a:t>
            </a:r>
            <a:r>
              <a:rPr lang="en-US" altLang="ja-JP" sz="1400" dirty="0" smtClean="0"/>
              <a:t>I/O</a:t>
            </a:r>
            <a:r>
              <a:rPr lang="ja-JP" sz="1400" dirty="0" smtClean="0"/>
              <a:t>性能</a:t>
            </a:r>
            <a:r>
              <a:rPr lang="ja-JP" sz="1400" dirty="0"/>
              <a:t>を維持</a:t>
            </a:r>
            <a:r>
              <a:rPr lang="ja-JP" sz="1400" dirty="0" smtClean="0"/>
              <a:t>できる</a:t>
            </a:r>
            <a:r>
              <a:rPr lang="ja-JP" altLang="en-US" sz="1400" dirty="0" smtClean="0"/>
              <a:t>仮想マシン搭載</a:t>
            </a:r>
            <a:r>
              <a:rPr lang="ja-JP" sz="1400" dirty="0" smtClean="0"/>
              <a:t>数</a:t>
            </a:r>
            <a:endParaRPr lang="en-US" sz="1400" dirty="0"/>
          </a:p>
        </c:rich>
      </c:tx>
      <c:layout>
        <c:manualLayout>
          <c:xMode val="edge"/>
          <c:yMode val="edge"/>
          <c:x val="0.154082027590495"/>
          <c:y val="3.1823285061935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09871390318646"/>
          <c:y val="0.17445622665230201"/>
          <c:w val="0.85179622401622601"/>
          <c:h val="0.51674457083055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クラスタ当りのVM数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DF-45CF-AFAF-E4E9D385EDA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DF-45CF-AFAF-E4E9D385EDA3}"/>
              </c:ext>
            </c:extLst>
          </c:dPt>
          <c:cat>
            <c:strRef>
              <c:f>Sheet1!$A$2:$A$5</c:f>
              <c:strCache>
                <c:ptCount val="4"/>
                <c:pt idx="0">
                  <c:v>Cisco HyperFlex</c:v>
                </c:pt>
                <c:pt idx="1">
                  <c:v>A社製品</c:v>
                </c:pt>
                <c:pt idx="2">
                  <c:v>B社製品</c:v>
                </c:pt>
                <c:pt idx="3">
                  <c:v>C社製品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140</c:v>
                </c:pt>
                <c:pt idx="1">
                  <c:v>70</c:v>
                </c:pt>
                <c:pt idx="2">
                  <c:v>36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DF-45CF-AFAF-E4E9D385E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8759392"/>
        <c:axId val="658760960"/>
      </c:barChart>
      <c:catAx>
        <c:axId val="65875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58760960"/>
        <c:crosses val="autoZero"/>
        <c:auto val="1"/>
        <c:lblAlgn val="ctr"/>
        <c:lblOffset val="100"/>
        <c:noMultiLvlLbl val="0"/>
      </c:catAx>
      <c:valAx>
        <c:axId val="65876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587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just" rtl="0">
              <a:defRPr sz="14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70</a:t>
            </a:r>
            <a:r>
              <a:rPr lang="ja-JP" sz="1400" dirty="0"/>
              <a:t>対</a:t>
            </a:r>
            <a:r>
              <a:rPr lang="en-US" sz="1400" dirty="0"/>
              <a:t>30</a:t>
            </a:r>
            <a:r>
              <a:rPr lang="ja-JP" sz="1400" dirty="0"/>
              <a:t>の</a:t>
            </a:r>
            <a:r>
              <a:rPr lang="en-US" sz="1400" dirty="0"/>
              <a:t>4K Read/Write</a:t>
            </a:r>
            <a:r>
              <a:rPr lang="ja-JP" sz="1400" dirty="0" smtClean="0"/>
              <a:t>時</a:t>
            </a:r>
            <a:r>
              <a:rPr lang="ja-JP" altLang="en-US" sz="1400" dirty="0" smtClean="0"/>
              <a:t>の</a:t>
            </a:r>
            <a:r>
              <a:rPr lang="en-US" altLang="ja-JP" sz="1400" dirty="0" smtClean="0"/>
              <a:t>I/O</a:t>
            </a:r>
            <a:r>
              <a:rPr lang="ja-JP" sz="1400" dirty="0" smtClean="0"/>
              <a:t>遅延</a:t>
            </a:r>
            <a:r>
              <a:rPr lang="ja-JP" sz="1400" dirty="0"/>
              <a:t>時間</a:t>
            </a:r>
            <a:r>
              <a:rPr lang="en-US" sz="1400" dirty="0"/>
              <a:t> </a:t>
            </a:r>
          </a:p>
        </c:rich>
      </c:tx>
      <c:layout>
        <c:manualLayout>
          <c:xMode val="edge"/>
          <c:yMode val="edge"/>
          <c:x val="0.118473192953678"/>
          <c:y val="1.7509408531959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 rtl="0">
            <a:defRPr sz="14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ライトレイテンシ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CC3-4DF2-AFBA-4EA20075F94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CC3-4DF2-AFBA-4EA20075F94F}"/>
              </c:ext>
            </c:extLst>
          </c:dPt>
          <c:cat>
            <c:strRef>
              <c:f>Sheet1!$A$2:$A$5</c:f>
              <c:strCache>
                <c:ptCount val="4"/>
                <c:pt idx="0">
                  <c:v>Cisco HyperFlex</c:v>
                </c:pt>
                <c:pt idx="1">
                  <c:v>A社製品</c:v>
                </c:pt>
                <c:pt idx="2">
                  <c:v>B社製品</c:v>
                </c:pt>
                <c:pt idx="3">
                  <c:v>C社製品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4.9489999999999998</c:v>
                </c:pt>
                <c:pt idx="1">
                  <c:v>9.4450000000000003</c:v>
                </c:pt>
                <c:pt idx="2">
                  <c:v>17.963000000000001</c:v>
                </c:pt>
                <c:pt idx="3">
                  <c:v>38.750999999999998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C3-4DF2-AFBA-4EA20075F9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リードレイテンシ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Cisco HyperFlex</c:v>
                </c:pt>
                <c:pt idx="1">
                  <c:v>A社製品</c:v>
                </c:pt>
                <c:pt idx="2">
                  <c:v>B社製品</c:v>
                </c:pt>
                <c:pt idx="3">
                  <c:v>C社製品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1.393</c:v>
                </c:pt>
                <c:pt idx="1">
                  <c:v>5.3929999999999998</c:v>
                </c:pt>
                <c:pt idx="2">
                  <c:v>23.579000000000001</c:v>
                </c:pt>
                <c:pt idx="3">
                  <c:v>50.152000000000001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C3-4DF2-AFBA-4EA20075F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58761744"/>
        <c:axId val="658762136"/>
      </c:barChart>
      <c:catAx>
        <c:axId val="65876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58762136"/>
        <c:crosses val="autoZero"/>
        <c:auto val="1"/>
        <c:lblAlgn val="ctr"/>
        <c:lblOffset val="100"/>
        <c:noMultiLvlLbl val="0"/>
      </c:catAx>
      <c:valAx>
        <c:axId val="658762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5876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7/13/2017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7/13/2017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22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sz="1200" dirty="0" smtClean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418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28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b="1" dirty="0"/>
              <a:t>Dynamic Data Distribution</a:t>
            </a:r>
            <a:r>
              <a:rPr lang="en-US" dirty="0"/>
              <a:t> - incoming data is distributed across multiple servers in the cluster and accelerated by the Cisco UCS Network Fabric in order to eliminate performance bottlenecks and achieve high IO performance</a:t>
            </a:r>
          </a:p>
          <a:p>
            <a:endParaRPr lang="en-US" dirty="0"/>
          </a:p>
          <a:p>
            <a:pPr algn="ctr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  <a:spcBef>
                <a:spcPts val="510"/>
              </a:spcBef>
            </a:pPr>
            <a:endParaRPr lang="en-US" sz="1400" dirty="0"/>
          </a:p>
          <a:p>
            <a:pPr algn="ctr">
              <a:lnSpc>
                <a:spcPct val="90000"/>
              </a:lnSpc>
            </a:pPr>
            <a:endParaRPr lang="en-US" dirty="0"/>
          </a:p>
          <a:p>
            <a:pPr marL="174982" indent="-174982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15</a:t>
            </a:fld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577099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16</a:t>
            </a:fld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648277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20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67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C1005-B323-4A04-B0D1-DB577C3C2EC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168287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Cisco Live 2016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A678A70-1ADF-49A4-B9C3-3E7AAF35E53B}" type="datetime1">
              <a:rPr lang="en-US" smtClean="0"/>
              <a:t>7/13/2017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A4A4-C10A-49FC-AF1A-861163FEA0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C1005-B323-4A04-B0D1-DB577C3C2EC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2670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3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DFF3-C09B-45B6-B79E-09804C010CB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494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9EA44-9554-4B30-86F0-B4730E46EA1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49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8</a:t>
            </a:fld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328863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50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これまでのハイパーコンバージドは、サーバとストレージのみを一体化して１つの管理ツールで管理ができましたよね？しかい</a:t>
            </a:r>
            <a:endParaRPr lang="en-US" altLang="ja-JP" dirty="0" smtClean="0"/>
          </a:p>
          <a:p>
            <a:r>
              <a:rPr lang="ja-JP" altLang="en-US" dirty="0" smtClean="0"/>
              <a:t>しかしネットワークについては、考慮されていませんでしたよね？</a:t>
            </a:r>
            <a:endParaRPr lang="en-US" altLang="ja-JP" dirty="0" smtClean="0"/>
          </a:p>
          <a:p>
            <a:endParaRPr lang="en-US" dirty="0" smtClean="0"/>
          </a:p>
          <a:p>
            <a:r>
              <a:rPr lang="en-US" altLang="ja-JP" dirty="0" smtClean="0"/>
              <a:t>Cisco</a:t>
            </a:r>
            <a:r>
              <a:rPr lang="ja-JP" altLang="en-US" dirty="0" smtClean="0"/>
              <a:t>は、これらの課題を解決するために次世代型のハイパーコンバージドインフラを考えました。</a:t>
            </a:r>
            <a:endParaRPr lang="en-US" altLang="ja-JP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Enabling More Performance for Customers to Simplify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50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363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556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170811D-F945-1A4F-86D6-4D4F043312BA}" type="datetimeFigureOut">
              <a:rPr lang="en-US" smtClean="0">
                <a:solidFill>
                  <a:srgbClr val="58585B"/>
                </a:solidFill>
                <a:latin typeface="Arial"/>
              </a:rPr>
              <a:pPr/>
              <a:t>7/13/2017</a:t>
            </a:fld>
            <a:endParaRPr lang="en-US">
              <a:solidFill>
                <a:srgbClr val="58585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58585B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E0A42E2-C42F-CC43-B953-1F99297DD36F}" type="slidenum">
              <a:rPr lang="en-US" smtClean="0">
                <a:solidFill>
                  <a:srgbClr val="58585B"/>
                </a:solidFill>
                <a:latin typeface="Arial"/>
              </a:rPr>
              <a:pPr/>
              <a:t>‹#›</a:t>
            </a:fld>
            <a:endParaRPr lang="en-US">
              <a:solidFill>
                <a:srgbClr val="58585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36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メイリオ"/>
                <a:ea typeface="メイリオ"/>
                <a:cs typeface="メイリオ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98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884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4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ccess Story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 noChangeAspect="1"/>
          </p:cNvSpPr>
          <p:nvPr>
            <p:ph type="body" sz="quarter" idx="11"/>
          </p:nvPr>
        </p:nvSpPr>
        <p:spPr>
          <a:xfrm>
            <a:off x="4792935" y="3135964"/>
            <a:ext cx="3872386" cy="981906"/>
          </a:xfrm>
          <a:prstGeom prst="rect">
            <a:avLst/>
          </a:prstGeom>
        </p:spPr>
        <p:txBody>
          <a:bodyPr lIns="0" tIns="45709" rIns="0" bIns="45709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2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4779201" y="4178411"/>
            <a:ext cx="3886121" cy="253746"/>
          </a:xfrm>
          <a:prstGeom prst="rect">
            <a:avLst/>
          </a:prstGeom>
        </p:spPr>
        <p:txBody>
          <a:bodyPr lIns="0" tIns="45709" rIns="0" bIns="45709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1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600599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658550" y="417513"/>
            <a:ext cx="2006771" cy="192599"/>
          </a:xfrm>
          <a:prstGeom prst="rect">
            <a:avLst/>
          </a:prstGeom>
        </p:spPr>
        <p:txBody>
          <a:bodyPr lIns="91418" tIns="45709" rIns="0" bIns="45709">
            <a:noAutofit/>
          </a:bodyPr>
          <a:lstStyle>
            <a:lvl1pPr marL="85716" indent="-85716" algn="r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8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658551" y="601620"/>
            <a:ext cx="2006770" cy="192599"/>
          </a:xfrm>
          <a:prstGeom prst="rect">
            <a:avLst/>
          </a:prstGeom>
        </p:spPr>
        <p:txBody>
          <a:bodyPr lIns="91418" tIns="45709" rIns="0" bIns="45709">
            <a:noAutofit/>
          </a:bodyPr>
          <a:lstStyle>
            <a:lvl1pPr marL="85716" indent="-85716" algn="r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8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7"/>
          </p:nvPr>
        </p:nvSpPr>
        <p:spPr>
          <a:xfrm>
            <a:off x="4792929" y="1347790"/>
            <a:ext cx="3872392" cy="167771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29972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altLang="ja-JP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72" r:id="rId2"/>
    <p:sldLayoutId id="2147483977" r:id="rId3"/>
    <p:sldLayoutId id="2147483998" r:id="rId4"/>
    <p:sldLayoutId id="2147484000" r:id="rId5"/>
    <p:sldLayoutId id="2147484001" r:id="rId6"/>
    <p:sldLayoutId id="2147484002" r:id="rId7"/>
    <p:sldLayoutId id="2147484003" r:id="rId8"/>
    <p:sldLayoutId id="2147484004" r:id="rId9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isco.com/c/dam/en/us/solutions/collateral/data-center-virtualization/desktop-virtualization-solutions-citrix-xendesktop/whitepaper-c11-737522.pdf" TargetMode="External"/><Relationship Id="rId5" Type="http://schemas.openxmlformats.org/officeDocument/2006/relationships/hyperlink" Target="http://www.cisco.com/c/en/us/solutions/collateral/data-center-virtualization/desktop-virtualization-solutions-vmware-horizon-view/whitepaper-c11-737521.html?cachemode=refresh" TargetMode="Externa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3.tif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iff"/><Relationship Id="rId11" Type="http://schemas.openxmlformats.org/officeDocument/2006/relationships/image" Target="../media/image17.jpe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465936" y="3869720"/>
            <a:ext cx="8299981" cy="40095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1600" dirty="0" smtClean="0"/>
              <a:t>2017</a:t>
            </a:r>
            <a:r>
              <a:rPr lang="ja-JP" altLang="en-US" sz="1600" dirty="0" smtClean="0"/>
              <a:t>年</a:t>
            </a:r>
            <a:r>
              <a:rPr lang="en-US" altLang="ja-JP" sz="1600" dirty="0"/>
              <a:t>7</a:t>
            </a:r>
            <a:r>
              <a:rPr lang="ja-JP" altLang="en-US" sz="1600" dirty="0" smtClean="0"/>
              <a:t>月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endParaRPr altLang="en-US" sz="1600" dirty="0">
              <a:ea typeface="ＭＳ Ｐゴシック" pitchFamily="34" charset="-128"/>
              <a:cs typeface="CiscoSans" pitchFamily="34" charset="0"/>
            </a:endParaRPr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465936" y="3299790"/>
            <a:ext cx="8452381" cy="569929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kumimoji="1" lang="en-US" sz="1400" b="0" i="0" kern="1200">
                <a:solidFill>
                  <a:srgbClr val="FFFFFE"/>
                </a:solidFill>
                <a:latin typeface="+mn-lt"/>
                <a:ea typeface="ＭＳ Ｐゴシック" charset="0"/>
                <a:cs typeface="CiscoSans"/>
              </a:defRPr>
            </a:lvl1pPr>
            <a:lvl2pPr marL="342856" indent="0" algn="ctr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umimoji="1"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2pPr>
            <a:lvl3pPr marL="685720" indent="0" algn="ctr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None/>
              <a:defRPr kumimoji="1"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3pPr>
            <a:lvl4pPr marL="1028579" indent="0" algn="ctr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None/>
              <a:defRPr kumimoji="1" lang="en-US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4pPr>
            <a:lvl5pPr marL="1371441" indent="0" algn="ctr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None/>
              <a:defRPr kumimoji="1" lang="en-US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5pPr>
            <a:lvl6pPr marL="1714297" indent="0" algn="ctr" defTabSz="685777" rtl="0" eaLnBrk="1" latinLnBrk="0" hangingPunct="1">
              <a:spcBef>
                <a:spcPts val="600"/>
              </a:spcBef>
              <a:buFont typeface="Arial" pitchFamily="34" charset="0"/>
              <a:buNone/>
              <a:defRPr kumimoji="1" sz="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161" indent="0" algn="ctr" defTabSz="685777" rtl="0" eaLnBrk="1" latinLnBrk="0" hangingPunct="1">
              <a:spcBef>
                <a:spcPts val="600"/>
              </a:spcBef>
              <a:buFont typeface="Arial" pitchFamily="34" charset="0"/>
              <a:buNone/>
              <a:defRPr kumimoji="1" sz="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020" indent="0" algn="ctr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882" indent="0" algn="ctr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 smtClean="0"/>
              <a:t>シスコシステムズ合同会社</a:t>
            </a:r>
            <a:endParaRPr lang="en-US" altLang="ja-JP" sz="1800" dirty="0" smtClean="0"/>
          </a:p>
        </p:txBody>
      </p:sp>
      <p:sp>
        <p:nvSpPr>
          <p:cNvPr id="5" name="正方形/長方形 4"/>
          <p:cNvSpPr/>
          <p:nvPr/>
        </p:nvSpPr>
        <p:spPr>
          <a:xfrm>
            <a:off x="4216724" y="4561323"/>
            <a:ext cx="49272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1200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本資料に記載の各社社名、製品名は、各社の商標または登録商標です。</a:t>
            </a:r>
            <a:endParaRPr lang="ja-JP" altLang="en-US" sz="1200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9973" y="398885"/>
            <a:ext cx="564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シスコ アカデミック フォーラム 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+mn-ea"/>
                <a:ea typeface="+mn-ea"/>
              </a:rPr>
              <a:t>2017</a:t>
            </a:r>
            <a:endParaRPr kumimoji="1" lang="ja-JP" altLang="en-US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65936" y="1729408"/>
            <a:ext cx="639206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3000" b="1" dirty="0">
                <a:solidFill>
                  <a:srgbClr val="FFFFFF">
                    <a:lumMod val="95000"/>
                  </a:srgbClr>
                </a:solidFill>
                <a:latin typeface="Arial"/>
                <a:ea typeface="ＭＳ Ｐゴシック" charset="0"/>
              </a:rPr>
              <a:t>シスコのインフラストラクチャー戦略</a:t>
            </a:r>
            <a:r>
              <a:rPr kumimoji="1" lang="en-US" altLang="ja-JP" sz="3200" b="1" dirty="0">
                <a:solidFill>
                  <a:srgbClr val="FFFFFF">
                    <a:lumMod val="95000"/>
                  </a:srgbClr>
                </a:solidFill>
                <a:latin typeface="Arial"/>
                <a:ea typeface="ＭＳ Ｐゴシック" charset="0"/>
              </a:rPr>
              <a:t/>
            </a:r>
            <a:br>
              <a:rPr kumimoji="1" lang="en-US" altLang="ja-JP" sz="3200" b="1" dirty="0">
                <a:solidFill>
                  <a:srgbClr val="FFFFFF">
                    <a:lumMod val="95000"/>
                  </a:srgbClr>
                </a:solidFill>
                <a:latin typeface="Arial"/>
                <a:ea typeface="ＭＳ Ｐゴシック" charset="0"/>
              </a:rPr>
            </a:br>
            <a:r>
              <a:rPr kumimoji="1" lang="ja-JP" altLang="en-US" sz="3200" b="1" dirty="0">
                <a:solidFill>
                  <a:srgbClr val="FFFFFF">
                    <a:lumMod val="95000"/>
                  </a:srgbClr>
                </a:solidFill>
                <a:latin typeface="Arial"/>
                <a:ea typeface="ＭＳ Ｐゴシック" charset="0"/>
              </a:rPr>
              <a:t>「</a:t>
            </a:r>
            <a:r>
              <a:rPr kumimoji="1" lang="en-US" altLang="ja-JP" sz="3200" b="1" dirty="0">
                <a:solidFill>
                  <a:srgbClr val="FFFFFF">
                    <a:lumMod val="95000"/>
                  </a:srgbClr>
                </a:solidFill>
                <a:latin typeface="Arial"/>
                <a:ea typeface="ＭＳ Ｐゴシック" charset="0"/>
              </a:rPr>
              <a:t>Cisco ASAP Data Center</a:t>
            </a:r>
            <a:r>
              <a:rPr kumimoji="1" lang="ja-JP" altLang="en-US" sz="3200" b="1" dirty="0">
                <a:solidFill>
                  <a:srgbClr val="FFFFFF">
                    <a:lumMod val="95000"/>
                  </a:srgbClr>
                </a:solidFill>
                <a:latin typeface="Arial"/>
                <a:ea typeface="ＭＳ Ｐゴシック" charset="0"/>
              </a:rPr>
              <a:t>」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602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645439" y="1029271"/>
            <a:ext cx="1174750" cy="3852720"/>
            <a:chOff x="759739" y="870111"/>
            <a:chExt cx="1174750" cy="3852720"/>
          </a:xfrm>
        </p:grpSpPr>
        <p:sp>
          <p:nvSpPr>
            <p:cNvPr id="7" name="正方形/長方形 6"/>
            <p:cNvSpPr/>
            <p:nvPr/>
          </p:nvSpPr>
          <p:spPr>
            <a:xfrm>
              <a:off x="759739" y="3643331"/>
              <a:ext cx="1174750" cy="10795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rgbClr val="FFFFFF"/>
                  </a:solidFill>
                  <a:latin typeface="+mn-ea"/>
                  <a:cs typeface="Meiryo" charset="-128"/>
                </a:rPr>
                <a:t>ストレージ</a:t>
              </a:r>
              <a:endParaRPr kumimoji="1" lang="ja-JP" altLang="en-US" dirty="0" smtClean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759739" y="2557480"/>
              <a:ext cx="1174750" cy="77590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サーバ</a:t>
              </a:r>
              <a:endParaRPr kumimoji="1" lang="ja-JP" altLang="en-US" dirty="0" smtClean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759739" y="1474784"/>
              <a:ext cx="1174750" cy="77590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ネット</a:t>
              </a:r>
              <a:r>
                <a:rPr kumimoji="1" lang="en-US" altLang="ja-JP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/>
              </a:r>
              <a:br>
                <a:rPr kumimoji="1" lang="en-US" altLang="ja-JP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</a:br>
              <a:r>
                <a:rPr kumimoji="1" lang="ja-JP" altLang="en-US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ワーク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991602" y="870111"/>
              <a:ext cx="7777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従来の</a:t>
              </a:r>
              <a:r>
                <a:rPr kumimoji="1" lang="en-US" altLang="ja-JP" sz="1400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/>
              </a:r>
              <a:br>
                <a:rPr kumimoji="1" lang="en-US" altLang="ja-JP" sz="1400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</a:br>
              <a:r>
                <a:rPr kumimoji="1" lang="ja-JP" altLang="en-US" sz="1400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インフラ</a:t>
              </a:r>
              <a:endParaRPr kumimoji="1" lang="ja-JP" altLang="en-US" sz="1400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156286" y="2209667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smtClean="0">
                  <a:solidFill>
                    <a:srgbClr val="000000"/>
                  </a:solidFill>
                  <a:latin typeface="+mn-ea"/>
                  <a:ea typeface="+mn-ea"/>
                  <a:cs typeface="Meiryo" charset="-128"/>
                </a:rPr>
                <a:t>＋</a:t>
              </a:r>
              <a:endParaRPr kumimoji="1" lang="ja-JP" altLang="en-US" b="1">
                <a:solidFill>
                  <a:srgbClr val="000000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156286" y="3296244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smtClean="0">
                  <a:solidFill>
                    <a:srgbClr val="000000"/>
                  </a:solidFill>
                  <a:latin typeface="+mn-ea"/>
                  <a:ea typeface="+mn-ea"/>
                  <a:cs typeface="Meiryo" charset="-128"/>
                </a:rPr>
                <a:t>＋</a:t>
              </a:r>
              <a:endParaRPr kumimoji="1" lang="ja-JP" altLang="en-US" b="1">
                <a:solidFill>
                  <a:srgbClr val="000000"/>
                </a:solidFill>
                <a:latin typeface="+mn-ea"/>
                <a:ea typeface="+mn-ea"/>
                <a:cs typeface="Meiryo" charset="-128"/>
              </a:endParaRPr>
            </a:p>
          </p:txBody>
        </p:sp>
      </p:grpSp>
      <p:sp>
        <p:nvSpPr>
          <p:cNvPr id="5" name="右矢印 4"/>
          <p:cNvSpPr/>
          <p:nvPr/>
        </p:nvSpPr>
        <p:spPr>
          <a:xfrm>
            <a:off x="2114141" y="2852670"/>
            <a:ext cx="317500" cy="1574800"/>
          </a:xfrm>
          <a:prstGeom prst="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2" name="右矢印 31"/>
          <p:cNvSpPr/>
          <p:nvPr/>
        </p:nvSpPr>
        <p:spPr>
          <a:xfrm>
            <a:off x="4420186" y="2852670"/>
            <a:ext cx="317500" cy="1574800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584136" y="1778335"/>
            <a:ext cx="245291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ノード集線用の</a:t>
            </a:r>
            <a:endParaRPr kumimoji="1" lang="en-US" altLang="ja-JP" dirty="0" smtClean="0">
              <a:solidFill>
                <a:srgbClr val="676767"/>
              </a:solidFill>
              <a:latin typeface="+mn-ea"/>
              <a:ea typeface="+mn-ea"/>
              <a:cs typeface="Meiryo" charset="-128"/>
            </a:endParaRPr>
          </a:p>
          <a:p>
            <a:pPr algn="ctr"/>
            <a:r>
              <a:rPr kumimoji="1" lang="ja-JP" altLang="en-US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ネットワークを</a:t>
            </a:r>
            <a:endParaRPr kumimoji="1" lang="en-US" altLang="ja-JP" dirty="0" smtClean="0">
              <a:solidFill>
                <a:srgbClr val="676767"/>
              </a:solidFill>
              <a:latin typeface="+mn-ea"/>
              <a:ea typeface="+mn-ea"/>
              <a:cs typeface="Meiryo" charset="-128"/>
            </a:endParaRPr>
          </a:p>
          <a:p>
            <a:pPr algn="ctr"/>
            <a:r>
              <a:rPr kumimoji="1" lang="ja-JP" altLang="en-US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標準で装備</a:t>
            </a:r>
            <a:endParaRPr kumimoji="1" lang="en-US" altLang="ja-JP" dirty="0" smtClean="0">
              <a:solidFill>
                <a:srgbClr val="676767"/>
              </a:solidFill>
              <a:latin typeface="+mn-ea"/>
              <a:ea typeface="+mn-ea"/>
              <a:cs typeface="Meiryo" charset="-128"/>
            </a:endParaRPr>
          </a:p>
          <a:p>
            <a:pPr algn="ctr"/>
            <a:endParaRPr kumimoji="1" lang="en-US" altLang="ja-JP" dirty="0" smtClean="0">
              <a:solidFill>
                <a:srgbClr val="676767"/>
              </a:solidFill>
              <a:latin typeface="+mn-ea"/>
              <a:ea typeface="+mn-ea"/>
              <a:cs typeface="Meiryo" charset="-128"/>
            </a:endParaRPr>
          </a:p>
          <a:p>
            <a:pPr algn="ctr"/>
            <a:r>
              <a:rPr kumimoji="1" lang="en-US" altLang="ja-JP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UCS</a:t>
            </a:r>
            <a:r>
              <a:rPr kumimoji="1" lang="ja-JP" altLang="en-US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サーバで培った</a:t>
            </a:r>
            <a:r>
              <a:rPr kumimoji="1" lang="en-US" altLang="ja-JP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/>
            </a:r>
            <a:br>
              <a:rPr kumimoji="1" lang="en-US" altLang="ja-JP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</a:br>
            <a:r>
              <a:rPr kumimoji="1" lang="ja-JP" altLang="en-US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実績豊富な機能を活用</a:t>
            </a:r>
            <a:endParaRPr kumimoji="1" lang="en-US" altLang="ja-JP" dirty="0" smtClean="0">
              <a:solidFill>
                <a:srgbClr val="676767"/>
              </a:solidFill>
              <a:latin typeface="+mn-ea"/>
              <a:ea typeface="+mn-ea"/>
              <a:cs typeface="Meiryo" charset="-128"/>
            </a:endParaRPr>
          </a:p>
          <a:p>
            <a:pPr algn="ctr"/>
            <a:r>
              <a:rPr kumimoji="1" lang="en-US" altLang="ja-JP" sz="1400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(</a:t>
            </a:r>
            <a:r>
              <a:rPr kumimoji="1" lang="ja-JP" altLang="en-US" sz="1400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プロファイルや</a:t>
            </a:r>
            <a:r>
              <a:rPr kumimoji="1" lang="en-US" altLang="ja-JP" sz="1400" dirty="0" err="1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vNIC</a:t>
            </a:r>
            <a:r>
              <a:rPr kumimoji="1" lang="ja-JP" altLang="en-US" sz="1400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など）</a:t>
            </a:r>
            <a:endParaRPr kumimoji="1" lang="en-US" altLang="ja-JP" sz="1400" dirty="0" smtClean="0">
              <a:solidFill>
                <a:srgbClr val="676767"/>
              </a:solidFill>
              <a:latin typeface="+mn-ea"/>
              <a:ea typeface="+mn-ea"/>
              <a:cs typeface="Meiryo" charset="-128"/>
            </a:endParaRPr>
          </a:p>
          <a:p>
            <a:pPr algn="ctr"/>
            <a:r>
              <a:rPr kumimoji="1" lang="en-US" altLang="ja-JP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/>
            </a:r>
            <a:br>
              <a:rPr kumimoji="1" lang="en-US" altLang="ja-JP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</a:br>
            <a:r>
              <a:rPr kumimoji="1" lang="ja-JP" altLang="en-US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保守のワンストップ化を</a:t>
            </a:r>
            <a:r>
              <a:rPr kumimoji="1" lang="en-US" altLang="ja-JP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/>
            </a:r>
            <a:br>
              <a:rPr kumimoji="1" lang="en-US" altLang="ja-JP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</a:br>
            <a:r>
              <a:rPr kumimoji="1" lang="ja-JP" altLang="en-US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rPr>
              <a:t>実現</a:t>
            </a:r>
            <a:endParaRPr kumimoji="1" lang="en-US" altLang="ja-JP" dirty="0" smtClean="0">
              <a:solidFill>
                <a:srgbClr val="676767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15" name="タイトル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3200" dirty="0" smtClean="0">
                <a:latin typeface="+mn-ea"/>
                <a:ea typeface="+mn-ea"/>
                <a:cs typeface="Meiryo" charset="-128"/>
              </a:rPr>
              <a:t>Cisco </a:t>
            </a:r>
            <a:r>
              <a:rPr kumimoji="1" lang="en-US" altLang="ja-JP" sz="3200" dirty="0" err="1" smtClean="0">
                <a:latin typeface="+mn-ea"/>
                <a:ea typeface="+mn-ea"/>
                <a:cs typeface="Meiryo" charset="-128"/>
              </a:rPr>
              <a:t>HyperFlex</a:t>
            </a:r>
            <a:r>
              <a:rPr kumimoji="1" lang="en-US" altLang="ja-JP" sz="3200" dirty="0" smtClean="0">
                <a:latin typeface="+mn-ea"/>
                <a:ea typeface="+mn-ea"/>
                <a:cs typeface="Meiryo" charset="-128"/>
              </a:rPr>
              <a:t> System </a:t>
            </a:r>
            <a:r>
              <a:rPr kumimoji="1" lang="ja-JP" altLang="en-US" sz="3200" dirty="0" smtClean="0">
                <a:latin typeface="+mn-ea"/>
                <a:ea typeface="+mn-ea"/>
                <a:cs typeface="Meiryo" charset="-128"/>
              </a:rPr>
              <a:t>とは</a:t>
            </a:r>
            <a:endParaRPr kumimoji="1" lang="ja-JP" altLang="en-US" sz="3200" dirty="0">
              <a:latin typeface="+mn-ea"/>
              <a:ea typeface="+mn-ea"/>
              <a:cs typeface="Meiryo" charset="-128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5109489" y="908143"/>
            <a:ext cx="1352550" cy="4117321"/>
            <a:chOff x="5109489" y="908143"/>
            <a:chExt cx="1352550" cy="4117321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5109489" y="908143"/>
              <a:ext cx="1352550" cy="4117321"/>
              <a:chOff x="5223789" y="748983"/>
              <a:chExt cx="1352550" cy="4117321"/>
            </a:xfrm>
          </p:grpSpPr>
          <p:sp>
            <p:nvSpPr>
              <p:cNvPr id="33" name="正方形/長方形 32"/>
              <p:cNvSpPr/>
              <p:nvPr/>
            </p:nvSpPr>
            <p:spPr>
              <a:xfrm>
                <a:off x="5223789" y="1354755"/>
                <a:ext cx="1352550" cy="3511549"/>
              </a:xfrm>
              <a:prstGeom prst="rect">
                <a:avLst/>
              </a:prstGeom>
              <a:solidFill>
                <a:srgbClr val="90BDD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solidFill>
                    <a:srgbClr val="FFFFFF"/>
                  </a:solidFill>
                  <a:latin typeface="+mn-ea"/>
                  <a:cs typeface="Meiryo" charset="-128"/>
                </a:endParaRPr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5312689" y="2868630"/>
                <a:ext cx="1174750" cy="185420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>
                    <a:solidFill>
                      <a:srgbClr val="FFFFFF"/>
                    </a:solidFill>
                    <a:latin typeface="+mn-ea"/>
                    <a:cs typeface="Meiryo" charset="-128"/>
                  </a:rPr>
                  <a:t>サーバ</a:t>
                </a:r>
                <a:r>
                  <a:rPr kumimoji="1" lang="en-US" altLang="ja-JP" dirty="0">
                    <a:solidFill>
                      <a:srgbClr val="FFFFFF"/>
                    </a:solidFill>
                    <a:latin typeface="+mn-ea"/>
                    <a:cs typeface="Meiryo" charset="-128"/>
                  </a:rPr>
                  <a:t/>
                </a:r>
                <a:br>
                  <a:rPr kumimoji="1" lang="en-US" altLang="ja-JP" dirty="0">
                    <a:solidFill>
                      <a:srgbClr val="FFFFFF"/>
                    </a:solidFill>
                    <a:latin typeface="+mn-ea"/>
                    <a:cs typeface="Meiryo" charset="-128"/>
                  </a:rPr>
                </a:br>
                <a:r>
                  <a:rPr kumimoji="1" lang="en-US" altLang="ja-JP" dirty="0">
                    <a:solidFill>
                      <a:srgbClr val="FFFFFF"/>
                    </a:solidFill>
                    <a:latin typeface="+mn-ea"/>
                    <a:cs typeface="Meiryo" charset="-128"/>
                  </a:rPr>
                  <a:t>+</a:t>
                </a:r>
                <a:br>
                  <a:rPr kumimoji="1" lang="en-US" altLang="ja-JP" dirty="0">
                    <a:solidFill>
                      <a:srgbClr val="FFFFFF"/>
                    </a:solidFill>
                    <a:latin typeface="+mn-ea"/>
                    <a:cs typeface="Meiryo" charset="-128"/>
                  </a:rPr>
                </a:br>
                <a:r>
                  <a:rPr kumimoji="1" lang="en-US" altLang="ja-JP" dirty="0">
                    <a:solidFill>
                      <a:srgbClr val="FFFFFF"/>
                    </a:solidFill>
                    <a:latin typeface="+mn-ea"/>
                    <a:cs typeface="Meiryo" charset="-128"/>
                  </a:rPr>
                  <a:t>HCI</a:t>
                </a:r>
                <a:r>
                  <a:rPr kumimoji="1" lang="ja-JP" altLang="en-US" dirty="0">
                    <a:solidFill>
                      <a:srgbClr val="FFFFFF"/>
                    </a:solidFill>
                    <a:latin typeface="+mn-ea"/>
                    <a:cs typeface="Meiryo" charset="-128"/>
                  </a:rPr>
                  <a:t>ソフトウェア</a:t>
                </a:r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5300653" y="1474784"/>
                <a:ext cx="1160893" cy="77590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>
                    <a:solidFill>
                      <a:srgbClr val="FFFFFF"/>
                    </a:solidFill>
                    <a:latin typeface="+mn-ea"/>
                    <a:cs typeface="Meiryo" charset="-128"/>
                  </a:rPr>
                  <a:t>ネット</a:t>
                </a:r>
                <a:r>
                  <a:rPr kumimoji="1" lang="en-US" altLang="ja-JP" dirty="0" smtClean="0">
                    <a:solidFill>
                      <a:srgbClr val="FFFFFF"/>
                    </a:solidFill>
                    <a:latin typeface="+mn-ea"/>
                    <a:cs typeface="Meiryo" charset="-128"/>
                  </a:rPr>
                  <a:t/>
                </a:r>
                <a:br>
                  <a:rPr kumimoji="1" lang="en-US" altLang="ja-JP" dirty="0" smtClean="0">
                    <a:solidFill>
                      <a:srgbClr val="FFFFFF"/>
                    </a:solidFill>
                    <a:latin typeface="+mn-ea"/>
                    <a:cs typeface="Meiryo" charset="-128"/>
                  </a:rPr>
                </a:br>
                <a:r>
                  <a:rPr kumimoji="1" lang="ja-JP" altLang="en-US" dirty="0" smtClean="0">
                    <a:solidFill>
                      <a:srgbClr val="FFFFFF"/>
                    </a:solidFill>
                    <a:latin typeface="+mn-ea"/>
                    <a:cs typeface="Meiryo" charset="-128"/>
                  </a:rPr>
                  <a:t>ワーク</a:t>
                </a: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5300652" y="748983"/>
                <a:ext cx="11608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b="1" dirty="0" smtClean="0">
                    <a:solidFill>
                      <a:schemeClr val="accent5"/>
                    </a:solidFill>
                    <a:latin typeface="+mn-ea"/>
                    <a:ea typeface="+mn-ea"/>
                    <a:cs typeface="Meiryo" charset="-128"/>
                  </a:rPr>
                  <a:t>Cisco</a:t>
                </a:r>
                <a:br>
                  <a:rPr kumimoji="1" lang="en-US" altLang="ja-JP" b="1" dirty="0" smtClean="0">
                    <a:solidFill>
                      <a:schemeClr val="accent5"/>
                    </a:solidFill>
                    <a:latin typeface="+mn-ea"/>
                    <a:ea typeface="+mn-ea"/>
                    <a:cs typeface="Meiryo" charset="-128"/>
                  </a:rPr>
                </a:br>
                <a:r>
                  <a:rPr kumimoji="1" lang="en-US" altLang="ja-JP" b="1" dirty="0" err="1" smtClean="0">
                    <a:solidFill>
                      <a:schemeClr val="accent5"/>
                    </a:solidFill>
                    <a:latin typeface="+mn-ea"/>
                    <a:ea typeface="+mn-ea"/>
                    <a:cs typeface="Meiryo" charset="-128"/>
                  </a:rPr>
                  <a:t>HyperFlex</a:t>
                </a:r>
                <a:endParaRPr kumimoji="1" lang="ja-JP" altLang="en-US" b="1" dirty="0">
                  <a:solidFill>
                    <a:schemeClr val="accent5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sp>
          <p:nvSpPr>
            <p:cNvPr id="13" name="円/楕円 12"/>
            <p:cNvSpPr/>
            <p:nvPr/>
          </p:nvSpPr>
          <p:spPr>
            <a:xfrm>
              <a:off x="5344111" y="2886989"/>
              <a:ext cx="958850" cy="4680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dirty="0" smtClean="0">
                  <a:solidFill>
                    <a:srgbClr val="000000"/>
                  </a:solidFill>
                  <a:latin typeface="+mn-ea"/>
                  <a:cs typeface="Meiryo" charset="-128"/>
                </a:rPr>
                <a:t>ノード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248439" y="2448788"/>
              <a:ext cx="10871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100" dirty="0" smtClean="0">
                  <a:latin typeface="+mn-ea"/>
                  <a:ea typeface="+mn-ea"/>
                  <a:cs typeface="Meiryo" charset="-128"/>
                </a:rPr>
                <a:t>オールインワン</a:t>
              </a:r>
              <a:r>
                <a:rPr kumimoji="1" lang="en-US" altLang="ja-JP" sz="1100" dirty="0" smtClean="0">
                  <a:latin typeface="+mn-ea"/>
                  <a:ea typeface="+mn-ea"/>
                  <a:cs typeface="Meiryo" charset="-128"/>
                </a:rPr>
                <a:t/>
              </a:r>
              <a:br>
                <a:rPr kumimoji="1" lang="en-US" altLang="ja-JP" sz="1100" dirty="0" smtClean="0">
                  <a:latin typeface="+mn-ea"/>
                  <a:ea typeface="+mn-ea"/>
                  <a:cs typeface="Meiryo" charset="-128"/>
                </a:rPr>
              </a:br>
              <a:r>
                <a:rPr kumimoji="1" lang="ja-JP" altLang="en-US" sz="1100" dirty="0" smtClean="0">
                  <a:latin typeface="+mn-ea"/>
                  <a:ea typeface="+mn-ea"/>
                  <a:cs typeface="Meiryo" charset="-128"/>
                </a:rPr>
                <a:t>パッケージ</a:t>
              </a:r>
              <a:endParaRPr kumimoji="1" lang="ja-JP" altLang="en-US" sz="1100" dirty="0">
                <a:latin typeface="+mn-ea"/>
                <a:ea typeface="+mn-ea"/>
                <a:cs typeface="Meiryo" charset="-128"/>
              </a:endParaRP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2430635" y="935496"/>
            <a:ext cx="1858201" cy="4089968"/>
            <a:chOff x="2430635" y="935496"/>
            <a:chExt cx="1858201" cy="4089968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3169235" y="2334561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smtClean="0">
                  <a:solidFill>
                    <a:srgbClr val="000000"/>
                  </a:solidFill>
                  <a:latin typeface="+mn-ea"/>
                  <a:ea typeface="+mn-ea"/>
                  <a:cs typeface="Meiryo" charset="-128"/>
                </a:rPr>
                <a:t>＋</a:t>
              </a:r>
              <a:endParaRPr kumimoji="1" lang="ja-JP" altLang="en-US" b="1">
                <a:solidFill>
                  <a:srgbClr val="000000"/>
                </a:solidFill>
                <a:latin typeface="+mn-ea"/>
                <a:ea typeface="+mn-ea"/>
                <a:cs typeface="Meiryo" charset="-128"/>
              </a:endParaRPr>
            </a:p>
          </p:txBody>
        </p:sp>
        <p:grpSp>
          <p:nvGrpSpPr>
            <p:cNvPr id="6" name="図形グループ 5"/>
            <p:cNvGrpSpPr/>
            <p:nvPr/>
          </p:nvGrpSpPr>
          <p:grpSpPr>
            <a:xfrm>
              <a:off x="2430635" y="935496"/>
              <a:ext cx="1858201" cy="4089968"/>
              <a:chOff x="2430635" y="935496"/>
              <a:chExt cx="1858201" cy="4089968"/>
            </a:xfrm>
          </p:grpSpPr>
          <p:grpSp>
            <p:nvGrpSpPr>
              <p:cNvPr id="2" name="図形グループ 1"/>
              <p:cNvGrpSpPr/>
              <p:nvPr/>
            </p:nvGrpSpPr>
            <p:grpSpPr>
              <a:xfrm>
                <a:off x="2430635" y="935496"/>
                <a:ext cx="1858201" cy="4089968"/>
                <a:chOff x="2430635" y="935496"/>
                <a:chExt cx="1858201" cy="4089968"/>
              </a:xfrm>
            </p:grpSpPr>
            <p:grpSp>
              <p:nvGrpSpPr>
                <p:cNvPr id="11" name="グループ化 10"/>
                <p:cNvGrpSpPr/>
                <p:nvPr/>
              </p:nvGrpSpPr>
              <p:grpSpPr>
                <a:xfrm>
                  <a:off x="2430635" y="935496"/>
                  <a:ext cx="1858201" cy="4089968"/>
                  <a:chOff x="2544935" y="776336"/>
                  <a:chExt cx="1858201" cy="4089968"/>
                </a:xfrm>
              </p:grpSpPr>
              <p:sp>
                <p:nvSpPr>
                  <p:cNvPr id="22" name="テキスト ボックス 21"/>
                  <p:cNvSpPr txBox="1"/>
                  <p:nvPr/>
                </p:nvSpPr>
                <p:spPr>
                  <a:xfrm>
                    <a:off x="2544935" y="776336"/>
                    <a:ext cx="1858201" cy="7386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kumimoji="1" lang="ja-JP" altLang="en-US" sz="1400" dirty="0" smtClean="0">
                        <a:solidFill>
                          <a:srgbClr val="676767"/>
                        </a:solidFill>
                        <a:latin typeface="+mn-ea"/>
                        <a:ea typeface="+mn-ea"/>
                        <a:cs typeface="Meiryo" charset="-128"/>
                      </a:rPr>
                      <a:t>これまでの</a:t>
                    </a:r>
                    <a:endParaRPr kumimoji="1" lang="en-US" altLang="ja-JP" sz="1400" dirty="0" smtClean="0">
                      <a:solidFill>
                        <a:srgbClr val="676767"/>
                      </a:solidFill>
                      <a:latin typeface="+mn-ea"/>
                      <a:ea typeface="+mn-ea"/>
                      <a:cs typeface="Meiryo" charset="-128"/>
                    </a:endParaRPr>
                  </a:p>
                  <a:p>
                    <a:pPr algn="ctr"/>
                    <a:r>
                      <a:rPr kumimoji="1" lang="ja-JP" altLang="en-US" sz="1400" dirty="0" smtClean="0">
                        <a:solidFill>
                          <a:srgbClr val="676767"/>
                        </a:solidFill>
                        <a:latin typeface="+mn-ea"/>
                        <a:ea typeface="+mn-ea"/>
                        <a:cs typeface="Meiryo" charset="-128"/>
                      </a:rPr>
                      <a:t>ハイパーコンバージド</a:t>
                    </a:r>
                    <a:r>
                      <a:rPr kumimoji="1" lang="en-US" altLang="ja-JP" sz="1400" dirty="0" smtClean="0">
                        <a:solidFill>
                          <a:srgbClr val="676767"/>
                        </a:solidFill>
                        <a:latin typeface="+mn-ea"/>
                        <a:ea typeface="+mn-ea"/>
                        <a:cs typeface="Meiryo" charset="-128"/>
                      </a:rPr>
                      <a:t/>
                    </a:r>
                    <a:br>
                      <a:rPr kumimoji="1" lang="en-US" altLang="ja-JP" sz="1400" dirty="0" smtClean="0">
                        <a:solidFill>
                          <a:srgbClr val="676767"/>
                        </a:solidFill>
                        <a:latin typeface="+mn-ea"/>
                        <a:ea typeface="+mn-ea"/>
                        <a:cs typeface="Meiryo" charset="-128"/>
                      </a:rPr>
                    </a:br>
                    <a:r>
                      <a:rPr kumimoji="1" lang="ja-JP" altLang="en-US" sz="1400" dirty="0" smtClean="0">
                        <a:solidFill>
                          <a:srgbClr val="676767"/>
                        </a:solidFill>
                        <a:latin typeface="+mn-ea"/>
                        <a:ea typeface="+mn-ea"/>
                        <a:cs typeface="Meiryo" charset="-128"/>
                      </a:rPr>
                      <a:t>インフラ</a:t>
                    </a:r>
                    <a:endParaRPr kumimoji="1" lang="ja-JP" altLang="en-US" sz="1400" dirty="0">
                      <a:solidFill>
                        <a:srgbClr val="676767"/>
                      </a:solidFill>
                      <a:latin typeface="+mn-ea"/>
                      <a:ea typeface="+mn-ea"/>
                      <a:cs typeface="Meiryo" charset="-128"/>
                    </a:endParaRPr>
                  </a:p>
                </p:txBody>
              </p:sp>
              <p:sp>
                <p:nvSpPr>
                  <p:cNvPr id="25" name="正方形/長方形 24"/>
                  <p:cNvSpPr/>
                  <p:nvPr/>
                </p:nvSpPr>
                <p:spPr>
                  <a:xfrm>
                    <a:off x="2785389" y="2457449"/>
                    <a:ext cx="1352550" cy="2408855"/>
                  </a:xfrm>
                  <a:prstGeom prst="rect">
                    <a:avLst/>
                  </a:prstGeom>
                  <a:solidFill>
                    <a:srgbClr val="90BDDB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 smtClean="0">
                      <a:solidFill>
                        <a:srgbClr val="FFFFFF"/>
                      </a:solidFill>
                      <a:latin typeface="+mn-ea"/>
                      <a:cs typeface="Meiryo" charset="-128"/>
                    </a:endParaRPr>
                  </a:p>
                </p:txBody>
              </p:sp>
              <p:sp>
                <p:nvSpPr>
                  <p:cNvPr id="27" name="正方形/長方形 26"/>
                  <p:cNvSpPr/>
                  <p:nvPr/>
                </p:nvSpPr>
                <p:spPr>
                  <a:xfrm>
                    <a:off x="2874289" y="2876606"/>
                    <a:ext cx="1174750" cy="1846225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dirty="0" smtClean="0">
                      <a:solidFill>
                        <a:srgbClr val="FFFFFF"/>
                      </a:solidFill>
                      <a:latin typeface="+mn-ea"/>
                      <a:cs typeface="Meiryo" charset="-128"/>
                    </a:endParaRPr>
                  </a:p>
                  <a:p>
                    <a:pPr algn="ctr"/>
                    <a:r>
                      <a:rPr kumimoji="1" lang="ja-JP" altLang="en-US" dirty="0" smtClean="0">
                        <a:solidFill>
                          <a:srgbClr val="FFFFFF"/>
                        </a:solidFill>
                        <a:latin typeface="+mn-ea"/>
                        <a:cs typeface="Meiryo" charset="-128"/>
                      </a:rPr>
                      <a:t>サーバ</a:t>
                    </a:r>
                    <a:r>
                      <a:rPr kumimoji="1" lang="en-US" altLang="ja-JP" dirty="0" smtClean="0">
                        <a:solidFill>
                          <a:srgbClr val="FFFFFF"/>
                        </a:solidFill>
                        <a:latin typeface="+mn-ea"/>
                        <a:cs typeface="Meiryo" charset="-128"/>
                      </a:rPr>
                      <a:t/>
                    </a:r>
                    <a:br>
                      <a:rPr kumimoji="1" lang="en-US" altLang="ja-JP" dirty="0" smtClean="0">
                        <a:solidFill>
                          <a:srgbClr val="FFFFFF"/>
                        </a:solidFill>
                        <a:latin typeface="+mn-ea"/>
                        <a:cs typeface="Meiryo" charset="-128"/>
                      </a:rPr>
                    </a:br>
                    <a:r>
                      <a:rPr kumimoji="1" lang="en-US" altLang="ja-JP" dirty="0" smtClean="0">
                        <a:solidFill>
                          <a:srgbClr val="FFFFFF"/>
                        </a:solidFill>
                        <a:latin typeface="+mn-ea"/>
                        <a:cs typeface="Meiryo" charset="-128"/>
                      </a:rPr>
                      <a:t>+</a:t>
                    </a:r>
                    <a:br>
                      <a:rPr kumimoji="1" lang="en-US" altLang="ja-JP" dirty="0" smtClean="0">
                        <a:solidFill>
                          <a:srgbClr val="FFFFFF"/>
                        </a:solidFill>
                        <a:latin typeface="+mn-ea"/>
                        <a:cs typeface="Meiryo" charset="-128"/>
                      </a:rPr>
                    </a:br>
                    <a:r>
                      <a:rPr kumimoji="1" lang="en-US" altLang="ja-JP" dirty="0" smtClean="0">
                        <a:solidFill>
                          <a:srgbClr val="FFFFFF"/>
                        </a:solidFill>
                        <a:latin typeface="+mn-ea"/>
                        <a:cs typeface="Meiryo" charset="-128"/>
                      </a:rPr>
                      <a:t>HCI</a:t>
                    </a:r>
                    <a:r>
                      <a:rPr kumimoji="1" lang="ja-JP" altLang="en-US" dirty="0" smtClean="0">
                        <a:solidFill>
                          <a:srgbClr val="FFFFFF"/>
                        </a:solidFill>
                        <a:latin typeface="+mn-ea"/>
                        <a:cs typeface="Meiryo" charset="-128"/>
                      </a:rPr>
                      <a:t>ソフトウェア</a:t>
                    </a:r>
                  </a:p>
                </p:txBody>
              </p:sp>
              <p:sp>
                <p:nvSpPr>
                  <p:cNvPr id="28" name="正方形/長方形 27"/>
                  <p:cNvSpPr/>
                  <p:nvPr/>
                </p:nvSpPr>
                <p:spPr>
                  <a:xfrm>
                    <a:off x="2785389" y="1474784"/>
                    <a:ext cx="1352550" cy="775901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ja-JP" altLang="en-US" dirty="0" smtClean="0">
                        <a:solidFill>
                          <a:srgbClr val="FFFFFF"/>
                        </a:solidFill>
                        <a:latin typeface="+mn-ea"/>
                        <a:cs typeface="Meiryo" charset="-128"/>
                      </a:rPr>
                      <a:t>ネットワーク</a:t>
                    </a:r>
                  </a:p>
                </p:txBody>
              </p:sp>
              <p:sp>
                <p:nvSpPr>
                  <p:cNvPr id="38" name="テキスト ボックス 37"/>
                  <p:cNvSpPr txBox="1"/>
                  <p:nvPr/>
                </p:nvSpPr>
                <p:spPr>
                  <a:xfrm>
                    <a:off x="3023082" y="2483467"/>
                    <a:ext cx="8771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kumimoji="1" lang="ja-JP" altLang="en-US" smtClean="0">
                        <a:solidFill>
                          <a:srgbClr val="000000"/>
                        </a:solidFill>
                        <a:latin typeface="+mn-ea"/>
                        <a:ea typeface="+mn-ea"/>
                        <a:cs typeface="Meiryo" charset="-128"/>
                      </a:rPr>
                      <a:t>一体化</a:t>
                    </a:r>
                    <a:endParaRPr kumimoji="1" lang="ja-JP" altLang="en-US">
                      <a:solidFill>
                        <a:srgbClr val="000000"/>
                      </a:solidFill>
                      <a:latin typeface="+mn-ea"/>
                      <a:ea typeface="+mn-ea"/>
                      <a:cs typeface="Meiryo" charset="-128"/>
                    </a:endParaRPr>
                  </a:p>
                </p:txBody>
              </p:sp>
            </p:grpSp>
            <p:sp>
              <p:nvSpPr>
                <p:cNvPr id="31" name="円/楕円 30"/>
                <p:cNvSpPr/>
                <p:nvPr/>
              </p:nvSpPr>
              <p:spPr>
                <a:xfrm>
                  <a:off x="2867938" y="2944670"/>
                  <a:ext cx="958850" cy="46809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1200" dirty="0" smtClean="0">
                      <a:solidFill>
                        <a:srgbClr val="000000"/>
                      </a:solidFill>
                      <a:latin typeface="+mn-ea"/>
                      <a:cs typeface="Meiryo" charset="-128"/>
                    </a:rPr>
                    <a:t>ノード</a:t>
                  </a:r>
                </a:p>
              </p:txBody>
            </p:sp>
          </p:grpSp>
          <p:sp>
            <p:nvSpPr>
              <p:cNvPr id="29" name="正方形/長方形 28"/>
              <p:cNvSpPr/>
              <p:nvPr/>
            </p:nvSpPr>
            <p:spPr>
              <a:xfrm>
                <a:off x="2867938" y="4031306"/>
                <a:ext cx="958850" cy="682096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dirty="0" smtClean="0">
                  <a:solidFill>
                    <a:srgbClr val="FFFFFF"/>
                  </a:solidFill>
                  <a:latin typeface="+mn-ea"/>
                  <a:cs typeface="Meiryo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22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2889301" y="3307092"/>
            <a:ext cx="2964569" cy="1567832"/>
            <a:chOff x="2483689" y="2713409"/>
            <a:chExt cx="4041160" cy="2137194"/>
          </a:xfrm>
        </p:grpSpPr>
        <p:pic>
          <p:nvPicPr>
            <p:cNvPr id="4" name="Picture 12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t="41596" b="43209"/>
            <a:stretch/>
          </p:blipFill>
          <p:spPr>
            <a:xfrm>
              <a:off x="2493457" y="3117483"/>
              <a:ext cx="4000102" cy="486242"/>
            </a:xfrm>
            <a:prstGeom prst="rect">
              <a:avLst/>
            </a:prstGeom>
          </p:spPr>
        </p:pic>
        <p:pic>
          <p:nvPicPr>
            <p:cNvPr id="5" name="Picture 13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t="41596" b="43209"/>
            <a:stretch/>
          </p:blipFill>
          <p:spPr>
            <a:xfrm>
              <a:off x="2499613" y="2713409"/>
              <a:ext cx="4000102" cy="486242"/>
            </a:xfrm>
            <a:prstGeom prst="rect">
              <a:avLst/>
            </a:prstGeom>
          </p:spPr>
        </p:pic>
        <p:pic>
          <p:nvPicPr>
            <p:cNvPr id="6" name="Picture 14" descr="KR02021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3689" y="4000865"/>
              <a:ext cx="4040408" cy="447256"/>
            </a:xfrm>
            <a:prstGeom prst="rect">
              <a:avLst/>
            </a:prstGeom>
          </p:spPr>
        </p:pic>
        <p:pic>
          <p:nvPicPr>
            <p:cNvPr id="7" name="Picture 16" descr="KR02021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3689" y="3584067"/>
              <a:ext cx="4040408" cy="447256"/>
            </a:xfrm>
            <a:prstGeom prst="rect">
              <a:avLst/>
            </a:prstGeom>
          </p:spPr>
        </p:pic>
        <p:pic>
          <p:nvPicPr>
            <p:cNvPr id="8" name="Picture 17" descr="KR02021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4441" y="4403347"/>
              <a:ext cx="4040408" cy="447256"/>
            </a:xfrm>
            <a:prstGeom prst="rect">
              <a:avLst/>
            </a:prstGeom>
          </p:spPr>
        </p:pic>
      </p:grp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49" y="1909970"/>
            <a:ext cx="1354612" cy="7866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608" y="793379"/>
            <a:ext cx="813294" cy="81329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/>
          <a:srcRect r="52804" b="43909"/>
          <a:stretch/>
        </p:blipFill>
        <p:spPr>
          <a:xfrm>
            <a:off x="6403853" y="3463495"/>
            <a:ext cx="2145874" cy="122506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872" y="3307092"/>
            <a:ext cx="1311060" cy="153787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879373" y="884508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VMware </a:t>
            </a:r>
            <a:r>
              <a:rPr kumimoji="1" lang="en-US" altLang="ja-JP" smtClean="0"/>
              <a:t>vCenter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86993" y="215123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HX Controller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40388" y="296954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UCS Manager</a:t>
            </a:r>
            <a:endParaRPr kumimoji="1" lang="ja-JP" altLang="en-US" dirty="0"/>
          </a:p>
        </p:txBody>
      </p:sp>
      <p:cxnSp>
        <p:nvCxnSpPr>
          <p:cNvPr id="18" name="カギ線コネクタ 17"/>
          <p:cNvCxnSpPr/>
          <p:nvPr/>
        </p:nvCxnSpPr>
        <p:spPr>
          <a:xfrm>
            <a:off x="4782902" y="1377505"/>
            <a:ext cx="2693888" cy="1961373"/>
          </a:xfrm>
          <a:prstGeom prst="bentConnector3">
            <a:avLst>
              <a:gd name="adj1" fmla="val 99805"/>
            </a:avLst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4376255" y="1589581"/>
            <a:ext cx="0" cy="303297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4363690" y="2696631"/>
            <a:ext cx="0" cy="303297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>
            <a:endCxn id="13" idx="0"/>
          </p:cNvCxnSpPr>
          <p:nvPr/>
        </p:nvCxnSpPr>
        <p:spPr>
          <a:xfrm rot="10800000" flipV="1">
            <a:off x="1690402" y="2303298"/>
            <a:ext cx="1898046" cy="1003793"/>
          </a:xfrm>
          <a:prstGeom prst="bentConnector2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48291" y="283627"/>
            <a:ext cx="7444596" cy="779943"/>
          </a:xfrm>
        </p:spPr>
        <p:txBody>
          <a:bodyPr/>
          <a:lstStyle/>
          <a:p>
            <a:r>
              <a:rPr lang="en-US" altLang="ja-JP" sz="2400" dirty="0" smtClean="0">
                <a:solidFill>
                  <a:schemeClr val="tx1">
                    <a:lumMod val="50000"/>
                  </a:schemeClr>
                </a:solidFill>
              </a:rPr>
              <a:t>VMware vCenter</a:t>
            </a:r>
            <a:r>
              <a:rPr lang="ja-JP" altLang="en-US" sz="2400" dirty="0" smtClean="0">
                <a:solidFill>
                  <a:schemeClr val="tx1">
                    <a:lumMod val="50000"/>
                  </a:schemeClr>
                </a:solidFill>
              </a:rPr>
              <a:t>から</a:t>
            </a:r>
            <a:r>
              <a:rPr lang="en-US" altLang="ja-JP" sz="240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altLang="ja-JP" sz="24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ja-JP" altLang="en-US" sz="2400" dirty="0" smtClean="0">
                <a:solidFill>
                  <a:srgbClr val="0070C0"/>
                </a:solidFill>
              </a:rPr>
              <a:t>ネットワーク</a:t>
            </a:r>
            <a:r>
              <a:rPr lang="ja-JP" altLang="en-US" sz="2400" dirty="0">
                <a:solidFill>
                  <a:schemeClr val="tx1">
                    <a:lumMod val="50000"/>
                  </a:schemeClr>
                </a:solidFill>
              </a:rPr>
              <a:t>、</a:t>
            </a:r>
            <a:r>
              <a:rPr lang="ja-JP" altLang="en-US" sz="2400" dirty="0" smtClean="0">
                <a:solidFill>
                  <a:schemeClr val="tx1">
                    <a:lumMod val="50000"/>
                  </a:schemeClr>
                </a:solidFill>
              </a:rPr>
              <a:t>サーバ</a:t>
            </a:r>
            <a:r>
              <a:rPr lang="ja-JP" altLang="en-US" sz="2400" dirty="0">
                <a:solidFill>
                  <a:schemeClr val="tx1">
                    <a:lumMod val="50000"/>
                  </a:schemeClr>
                </a:solidFill>
              </a:rPr>
              <a:t>、</a:t>
            </a:r>
            <a:r>
              <a:rPr lang="ja-JP" altLang="en-US" sz="2400" dirty="0" smtClean="0">
                <a:solidFill>
                  <a:schemeClr val="tx1">
                    <a:lumMod val="50000"/>
                  </a:schemeClr>
                </a:solidFill>
              </a:rPr>
              <a:t>ストレージ</a:t>
            </a:r>
            <a:r>
              <a:rPr lang="ja-JP" altLang="en-US" sz="2400" dirty="0">
                <a:solidFill>
                  <a:schemeClr val="tx1">
                    <a:lumMod val="50000"/>
                  </a:schemeClr>
                </a:solidFill>
              </a:rPr>
              <a:t>、</a:t>
            </a:r>
            <a:r>
              <a:rPr lang="ja-JP" altLang="en-US" sz="2400" dirty="0" smtClean="0">
                <a:solidFill>
                  <a:schemeClr val="tx1">
                    <a:lumMod val="50000"/>
                  </a:schemeClr>
                </a:solidFill>
              </a:rPr>
              <a:t>ハイパーバイザを</a:t>
            </a:r>
            <a:r>
              <a:rPr lang="en-US" altLang="ja-JP" sz="240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altLang="ja-JP" sz="24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ja-JP" altLang="en-US" sz="2400" dirty="0" smtClean="0">
                <a:solidFill>
                  <a:schemeClr val="tx1">
                    <a:lumMod val="50000"/>
                  </a:schemeClr>
                </a:solidFill>
              </a:rPr>
              <a:t>一元管理可能</a:t>
            </a:r>
            <a:endParaRPr lang="ja-JP" alt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34" name="図形グループ 33"/>
          <p:cNvGrpSpPr/>
          <p:nvPr/>
        </p:nvGrpSpPr>
        <p:grpSpPr>
          <a:xfrm>
            <a:off x="3205173" y="924143"/>
            <a:ext cx="554829" cy="554830"/>
            <a:chOff x="1595301" y="1204363"/>
            <a:chExt cx="554829" cy="554830"/>
          </a:xfrm>
        </p:grpSpPr>
        <p:grpSp>
          <p:nvGrpSpPr>
            <p:cNvPr id="30" name="Group 292"/>
            <p:cNvGrpSpPr/>
            <p:nvPr/>
          </p:nvGrpSpPr>
          <p:grpSpPr>
            <a:xfrm>
              <a:off x="1595301" y="1204363"/>
              <a:ext cx="554829" cy="554830"/>
              <a:chOff x="11458578" y="6798154"/>
              <a:chExt cx="1570084" cy="1570084"/>
            </a:xfrm>
          </p:grpSpPr>
          <p:sp>
            <p:nvSpPr>
              <p:cNvPr id="31" name="Oval 294"/>
              <p:cNvSpPr/>
              <p:nvPr/>
            </p:nvSpPr>
            <p:spPr bwMode="auto">
              <a:xfrm>
                <a:off x="11458578" y="6798154"/>
                <a:ext cx="1570084" cy="1570084"/>
              </a:xfrm>
              <a:prstGeom prst="ellipse">
                <a:avLst/>
              </a:prstGeom>
              <a:gradFill flip="none" rotWithShape="1">
                <a:gsLst>
                  <a:gs pos="81000">
                    <a:schemeClr val="accent1">
                      <a:lumMod val="5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31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127000" dist="50800" dir="5400000">
                  <a:schemeClr val="accent1">
                    <a:lumMod val="50000"/>
                    <a:alpha val="56000"/>
                  </a:schemeClr>
                </a:innerShdw>
              </a:effectLst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6617" eaLnBrk="0" fontAlgn="base" hangingPunct="0">
                  <a:lnSpc>
                    <a:spcPct val="95000"/>
                  </a:lnSpc>
                  <a:spcBef>
                    <a:spcPts val="675"/>
                  </a:spcBef>
                  <a:spcAft>
                    <a:spcPct val="0"/>
                  </a:spcAft>
                </a:pPr>
                <a:endParaRPr lang="en-US" sz="900" dirty="0">
                  <a:solidFill>
                    <a:srgbClr val="FFFFFF"/>
                  </a:solidFill>
                  <a:sym typeface="Arial" pitchFamily="34" charset="0"/>
                </a:endParaRPr>
              </a:p>
            </p:txBody>
          </p:sp>
          <p:sp>
            <p:nvSpPr>
              <p:cNvPr id="32" name="Oval 295"/>
              <p:cNvSpPr/>
              <p:nvPr/>
            </p:nvSpPr>
            <p:spPr bwMode="auto">
              <a:xfrm>
                <a:off x="11636668" y="6849169"/>
                <a:ext cx="1213903" cy="956396"/>
              </a:xfrm>
              <a:prstGeom prst="ellipse">
                <a:avLst/>
              </a:prstGeom>
              <a:gradFill flip="none" rotWithShape="1">
                <a:gsLst>
                  <a:gs pos="63000">
                    <a:schemeClr val="tx1">
                      <a:alpha val="0"/>
                    </a:schemeClr>
                  </a:gs>
                  <a:gs pos="0">
                    <a:schemeClr val="tx1">
                      <a:alpha val="75000"/>
                    </a:schemeClr>
                  </a:gs>
                  <a:gs pos="12000">
                    <a:schemeClr val="tx1">
                      <a:alpha val="5000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6617" eaLnBrk="0" fontAlgn="base" hangingPunct="0">
                  <a:lnSpc>
                    <a:spcPct val="95000"/>
                  </a:lnSpc>
                  <a:spcBef>
                    <a:spcPts val="675"/>
                  </a:spcBef>
                  <a:spcAft>
                    <a:spcPct val="0"/>
                  </a:spcAft>
                </a:pPr>
                <a:endParaRPr lang="en-US" sz="900" dirty="0">
                  <a:solidFill>
                    <a:srgbClr val="FFFFFF"/>
                  </a:solidFill>
                  <a:sym typeface="Arial" pitchFamily="34" charset="0"/>
                </a:endParaRPr>
              </a:p>
            </p:txBody>
          </p:sp>
        </p:grpSp>
        <p:sp>
          <p:nvSpPr>
            <p:cNvPr id="33" name="Freeform 20"/>
            <p:cNvSpPr>
              <a:spLocks noEditPoints="1"/>
            </p:cNvSpPr>
            <p:nvPr/>
          </p:nvSpPr>
          <p:spPr bwMode="auto">
            <a:xfrm>
              <a:off x="1716538" y="1298204"/>
              <a:ext cx="322041" cy="357696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117" y="74"/>
                </a:cxn>
                <a:cxn ang="0">
                  <a:pos x="272" y="381"/>
                </a:cxn>
                <a:cxn ang="0">
                  <a:pos x="207" y="406"/>
                </a:cxn>
                <a:cxn ang="0">
                  <a:pos x="362" y="381"/>
                </a:cxn>
                <a:cxn ang="0">
                  <a:pos x="324" y="238"/>
                </a:cxn>
                <a:cxn ang="0">
                  <a:pos x="362" y="218"/>
                </a:cxn>
                <a:cxn ang="0">
                  <a:pos x="166" y="194"/>
                </a:cxn>
                <a:cxn ang="0">
                  <a:pos x="147" y="218"/>
                </a:cxn>
                <a:cxn ang="0">
                  <a:pos x="272" y="218"/>
                </a:cxn>
                <a:cxn ang="0">
                  <a:pos x="272" y="381"/>
                </a:cxn>
                <a:cxn ang="0">
                  <a:pos x="0" y="297"/>
                </a:cxn>
                <a:cxn ang="0">
                  <a:pos x="47" y="309"/>
                </a:cxn>
                <a:cxn ang="0">
                  <a:pos x="53" y="342"/>
                </a:cxn>
                <a:cxn ang="0">
                  <a:pos x="8" y="377"/>
                </a:cxn>
                <a:cxn ang="0">
                  <a:pos x="12" y="387"/>
                </a:cxn>
                <a:cxn ang="0">
                  <a:pos x="7" y="398"/>
                </a:cxn>
                <a:cxn ang="0">
                  <a:pos x="24" y="398"/>
                </a:cxn>
                <a:cxn ang="0">
                  <a:pos x="18" y="387"/>
                </a:cxn>
                <a:cxn ang="0">
                  <a:pos x="53" y="386"/>
                </a:cxn>
                <a:cxn ang="0">
                  <a:pos x="54" y="400"/>
                </a:cxn>
                <a:cxn ang="0">
                  <a:pos x="57" y="408"/>
                </a:cxn>
                <a:cxn ang="0">
                  <a:pos x="65" y="400"/>
                </a:cxn>
                <a:cxn ang="0">
                  <a:pos x="68" y="386"/>
                </a:cxn>
                <a:cxn ang="0">
                  <a:pos x="69" y="383"/>
                </a:cxn>
                <a:cxn ang="0">
                  <a:pos x="103" y="390"/>
                </a:cxn>
                <a:cxn ang="0">
                  <a:pos x="106" y="407"/>
                </a:cxn>
                <a:cxn ang="0">
                  <a:pos x="109" y="390"/>
                </a:cxn>
                <a:cxn ang="0">
                  <a:pos x="114" y="388"/>
                </a:cxn>
                <a:cxn ang="0">
                  <a:pos x="69" y="365"/>
                </a:cxn>
                <a:cxn ang="0">
                  <a:pos x="75" y="342"/>
                </a:cxn>
                <a:cxn ang="0">
                  <a:pos x="117" y="309"/>
                </a:cxn>
                <a:cxn ang="0">
                  <a:pos x="129" y="294"/>
                </a:cxn>
                <a:cxn ang="0">
                  <a:pos x="153" y="285"/>
                </a:cxn>
                <a:cxn ang="0">
                  <a:pos x="154" y="401"/>
                </a:cxn>
                <a:cxn ang="0">
                  <a:pos x="205" y="265"/>
                </a:cxn>
                <a:cxn ang="0">
                  <a:pos x="205" y="264"/>
                </a:cxn>
                <a:cxn ang="0">
                  <a:pos x="205" y="264"/>
                </a:cxn>
                <a:cxn ang="0">
                  <a:pos x="181" y="235"/>
                </a:cxn>
                <a:cxn ang="0">
                  <a:pos x="119" y="194"/>
                </a:cxn>
                <a:cxn ang="0">
                  <a:pos x="206" y="194"/>
                </a:cxn>
                <a:cxn ang="0">
                  <a:pos x="311" y="188"/>
                </a:cxn>
                <a:cxn ang="0">
                  <a:pos x="315" y="176"/>
                </a:cxn>
                <a:cxn ang="0">
                  <a:pos x="367" y="68"/>
                </a:cxn>
                <a:cxn ang="0">
                  <a:pos x="312" y="171"/>
                </a:cxn>
                <a:cxn ang="0">
                  <a:pos x="307" y="174"/>
                </a:cxn>
                <a:cxn ang="0">
                  <a:pos x="206" y="154"/>
                </a:cxn>
                <a:cxn ang="0">
                  <a:pos x="132" y="132"/>
                </a:cxn>
                <a:cxn ang="0">
                  <a:pos x="92" y="86"/>
                </a:cxn>
                <a:cxn ang="0">
                  <a:pos x="38" y="168"/>
                </a:cxn>
                <a:cxn ang="0">
                  <a:pos x="35" y="168"/>
                </a:cxn>
                <a:cxn ang="0">
                  <a:pos x="23" y="133"/>
                </a:cxn>
                <a:cxn ang="0">
                  <a:pos x="2" y="145"/>
                </a:cxn>
                <a:cxn ang="0">
                  <a:pos x="2" y="230"/>
                </a:cxn>
                <a:cxn ang="0">
                  <a:pos x="12" y="282"/>
                </a:cxn>
                <a:cxn ang="0">
                  <a:pos x="0" y="294"/>
                </a:cxn>
                <a:cxn ang="0">
                  <a:pos x="35" y="282"/>
                </a:cxn>
                <a:cxn ang="0">
                  <a:pos x="24" y="272"/>
                </a:cxn>
              </a:cxnLst>
              <a:rect l="0" t="0" r="r" b="b"/>
              <a:pathLst>
                <a:path w="367" h="408">
                  <a:moveTo>
                    <a:pt x="154" y="37"/>
                  </a:moveTo>
                  <a:cubicBezTo>
                    <a:pt x="154" y="16"/>
                    <a:pt x="137" y="0"/>
                    <a:pt x="117" y="0"/>
                  </a:cubicBezTo>
                  <a:cubicBezTo>
                    <a:pt x="97" y="0"/>
                    <a:pt x="80" y="16"/>
                    <a:pt x="80" y="37"/>
                  </a:cubicBezTo>
                  <a:cubicBezTo>
                    <a:pt x="80" y="57"/>
                    <a:pt x="97" y="74"/>
                    <a:pt x="117" y="74"/>
                  </a:cubicBezTo>
                  <a:cubicBezTo>
                    <a:pt x="137" y="74"/>
                    <a:pt x="154" y="57"/>
                    <a:pt x="154" y="37"/>
                  </a:cubicBezTo>
                  <a:close/>
                  <a:moveTo>
                    <a:pt x="272" y="381"/>
                  </a:moveTo>
                  <a:cubicBezTo>
                    <a:pt x="207" y="381"/>
                    <a:pt x="207" y="381"/>
                    <a:pt x="207" y="381"/>
                  </a:cubicBezTo>
                  <a:cubicBezTo>
                    <a:pt x="207" y="406"/>
                    <a:pt x="207" y="406"/>
                    <a:pt x="207" y="406"/>
                  </a:cubicBezTo>
                  <a:cubicBezTo>
                    <a:pt x="362" y="406"/>
                    <a:pt x="362" y="406"/>
                    <a:pt x="362" y="406"/>
                  </a:cubicBezTo>
                  <a:cubicBezTo>
                    <a:pt x="362" y="381"/>
                    <a:pt x="362" y="381"/>
                    <a:pt x="362" y="381"/>
                  </a:cubicBezTo>
                  <a:cubicBezTo>
                    <a:pt x="324" y="381"/>
                    <a:pt x="324" y="381"/>
                    <a:pt x="324" y="381"/>
                  </a:cubicBezTo>
                  <a:cubicBezTo>
                    <a:pt x="324" y="238"/>
                    <a:pt x="324" y="238"/>
                    <a:pt x="324" y="238"/>
                  </a:cubicBezTo>
                  <a:cubicBezTo>
                    <a:pt x="324" y="218"/>
                    <a:pt x="324" y="218"/>
                    <a:pt x="324" y="218"/>
                  </a:cubicBezTo>
                  <a:cubicBezTo>
                    <a:pt x="362" y="218"/>
                    <a:pt x="362" y="218"/>
                    <a:pt x="362" y="218"/>
                  </a:cubicBezTo>
                  <a:cubicBezTo>
                    <a:pt x="362" y="194"/>
                    <a:pt x="362" y="194"/>
                    <a:pt x="362" y="194"/>
                  </a:cubicBezTo>
                  <a:cubicBezTo>
                    <a:pt x="166" y="194"/>
                    <a:pt x="166" y="194"/>
                    <a:pt x="166" y="194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147" y="218"/>
                    <a:pt x="147" y="218"/>
                    <a:pt x="147" y="218"/>
                  </a:cubicBezTo>
                  <a:cubicBezTo>
                    <a:pt x="221" y="218"/>
                    <a:pt x="221" y="218"/>
                    <a:pt x="221" y="218"/>
                  </a:cubicBezTo>
                  <a:cubicBezTo>
                    <a:pt x="272" y="218"/>
                    <a:pt x="272" y="218"/>
                    <a:pt x="272" y="218"/>
                  </a:cubicBezTo>
                  <a:cubicBezTo>
                    <a:pt x="272" y="233"/>
                    <a:pt x="272" y="233"/>
                    <a:pt x="272" y="233"/>
                  </a:cubicBezTo>
                  <a:lnTo>
                    <a:pt x="272" y="381"/>
                  </a:lnTo>
                  <a:close/>
                  <a:moveTo>
                    <a:pt x="0" y="294"/>
                  </a:moveTo>
                  <a:cubicBezTo>
                    <a:pt x="0" y="297"/>
                    <a:pt x="0" y="297"/>
                    <a:pt x="0" y="297"/>
                  </a:cubicBezTo>
                  <a:cubicBezTo>
                    <a:pt x="0" y="303"/>
                    <a:pt x="6" y="309"/>
                    <a:pt x="12" y="309"/>
                  </a:cubicBezTo>
                  <a:cubicBezTo>
                    <a:pt x="47" y="309"/>
                    <a:pt x="47" y="309"/>
                    <a:pt x="47" y="309"/>
                  </a:cubicBezTo>
                  <a:cubicBezTo>
                    <a:pt x="47" y="342"/>
                    <a:pt x="47" y="342"/>
                    <a:pt x="47" y="342"/>
                  </a:cubicBezTo>
                  <a:cubicBezTo>
                    <a:pt x="53" y="342"/>
                    <a:pt x="53" y="342"/>
                    <a:pt x="53" y="342"/>
                  </a:cubicBezTo>
                  <a:cubicBezTo>
                    <a:pt x="53" y="365"/>
                    <a:pt x="53" y="365"/>
                    <a:pt x="53" y="365"/>
                  </a:cubicBezTo>
                  <a:cubicBezTo>
                    <a:pt x="8" y="377"/>
                    <a:pt x="8" y="377"/>
                    <a:pt x="8" y="377"/>
                  </a:cubicBezTo>
                  <a:cubicBezTo>
                    <a:pt x="8" y="388"/>
                    <a:pt x="8" y="388"/>
                    <a:pt x="8" y="388"/>
                  </a:cubicBezTo>
                  <a:cubicBezTo>
                    <a:pt x="12" y="387"/>
                    <a:pt x="12" y="387"/>
                    <a:pt x="12" y="387"/>
                  </a:cubicBezTo>
                  <a:cubicBezTo>
                    <a:pt x="12" y="390"/>
                    <a:pt x="12" y="390"/>
                    <a:pt x="12" y="390"/>
                  </a:cubicBezTo>
                  <a:cubicBezTo>
                    <a:pt x="9" y="391"/>
                    <a:pt x="7" y="394"/>
                    <a:pt x="7" y="398"/>
                  </a:cubicBezTo>
                  <a:cubicBezTo>
                    <a:pt x="7" y="403"/>
                    <a:pt x="11" y="407"/>
                    <a:pt x="15" y="407"/>
                  </a:cubicBezTo>
                  <a:cubicBezTo>
                    <a:pt x="20" y="407"/>
                    <a:pt x="24" y="403"/>
                    <a:pt x="24" y="398"/>
                  </a:cubicBezTo>
                  <a:cubicBezTo>
                    <a:pt x="24" y="394"/>
                    <a:pt x="22" y="391"/>
                    <a:pt x="18" y="390"/>
                  </a:cubicBezTo>
                  <a:cubicBezTo>
                    <a:pt x="18" y="387"/>
                    <a:pt x="18" y="387"/>
                    <a:pt x="18" y="387"/>
                  </a:cubicBezTo>
                  <a:cubicBezTo>
                    <a:pt x="53" y="383"/>
                    <a:pt x="53" y="383"/>
                    <a:pt x="53" y="383"/>
                  </a:cubicBezTo>
                  <a:cubicBezTo>
                    <a:pt x="53" y="386"/>
                    <a:pt x="53" y="386"/>
                    <a:pt x="53" y="386"/>
                  </a:cubicBezTo>
                  <a:cubicBezTo>
                    <a:pt x="54" y="386"/>
                    <a:pt x="54" y="386"/>
                    <a:pt x="54" y="386"/>
                  </a:cubicBezTo>
                  <a:cubicBezTo>
                    <a:pt x="54" y="400"/>
                    <a:pt x="54" y="400"/>
                    <a:pt x="54" y="400"/>
                  </a:cubicBezTo>
                  <a:cubicBezTo>
                    <a:pt x="57" y="400"/>
                    <a:pt x="57" y="400"/>
                    <a:pt x="57" y="400"/>
                  </a:cubicBezTo>
                  <a:cubicBezTo>
                    <a:pt x="57" y="408"/>
                    <a:pt x="57" y="408"/>
                    <a:pt x="57" y="408"/>
                  </a:cubicBezTo>
                  <a:cubicBezTo>
                    <a:pt x="65" y="408"/>
                    <a:pt x="65" y="408"/>
                    <a:pt x="65" y="408"/>
                  </a:cubicBezTo>
                  <a:cubicBezTo>
                    <a:pt x="65" y="400"/>
                    <a:pt x="65" y="400"/>
                    <a:pt x="65" y="400"/>
                  </a:cubicBezTo>
                  <a:cubicBezTo>
                    <a:pt x="68" y="400"/>
                    <a:pt x="68" y="400"/>
                    <a:pt x="68" y="400"/>
                  </a:cubicBezTo>
                  <a:cubicBezTo>
                    <a:pt x="68" y="386"/>
                    <a:pt x="68" y="386"/>
                    <a:pt x="68" y="386"/>
                  </a:cubicBezTo>
                  <a:cubicBezTo>
                    <a:pt x="69" y="386"/>
                    <a:pt x="69" y="386"/>
                    <a:pt x="69" y="386"/>
                  </a:cubicBezTo>
                  <a:cubicBezTo>
                    <a:pt x="69" y="383"/>
                    <a:pt x="69" y="383"/>
                    <a:pt x="69" y="383"/>
                  </a:cubicBezTo>
                  <a:cubicBezTo>
                    <a:pt x="103" y="387"/>
                    <a:pt x="103" y="387"/>
                    <a:pt x="103" y="387"/>
                  </a:cubicBezTo>
                  <a:cubicBezTo>
                    <a:pt x="103" y="390"/>
                    <a:pt x="103" y="390"/>
                    <a:pt x="103" y="390"/>
                  </a:cubicBezTo>
                  <a:cubicBezTo>
                    <a:pt x="100" y="391"/>
                    <a:pt x="97" y="394"/>
                    <a:pt x="97" y="398"/>
                  </a:cubicBezTo>
                  <a:cubicBezTo>
                    <a:pt x="97" y="403"/>
                    <a:pt x="101" y="407"/>
                    <a:pt x="106" y="407"/>
                  </a:cubicBezTo>
                  <a:cubicBezTo>
                    <a:pt x="111" y="407"/>
                    <a:pt x="115" y="403"/>
                    <a:pt x="115" y="398"/>
                  </a:cubicBezTo>
                  <a:cubicBezTo>
                    <a:pt x="115" y="394"/>
                    <a:pt x="112" y="391"/>
                    <a:pt x="109" y="390"/>
                  </a:cubicBezTo>
                  <a:cubicBezTo>
                    <a:pt x="109" y="387"/>
                    <a:pt x="109" y="387"/>
                    <a:pt x="109" y="387"/>
                  </a:cubicBezTo>
                  <a:cubicBezTo>
                    <a:pt x="114" y="388"/>
                    <a:pt x="114" y="388"/>
                    <a:pt x="114" y="388"/>
                  </a:cubicBezTo>
                  <a:cubicBezTo>
                    <a:pt x="114" y="377"/>
                    <a:pt x="114" y="377"/>
                    <a:pt x="114" y="377"/>
                  </a:cubicBezTo>
                  <a:cubicBezTo>
                    <a:pt x="69" y="365"/>
                    <a:pt x="69" y="365"/>
                    <a:pt x="69" y="365"/>
                  </a:cubicBezTo>
                  <a:cubicBezTo>
                    <a:pt x="69" y="342"/>
                    <a:pt x="69" y="342"/>
                    <a:pt x="69" y="342"/>
                  </a:cubicBezTo>
                  <a:cubicBezTo>
                    <a:pt x="75" y="342"/>
                    <a:pt x="75" y="342"/>
                    <a:pt x="75" y="342"/>
                  </a:cubicBezTo>
                  <a:cubicBezTo>
                    <a:pt x="75" y="309"/>
                    <a:pt x="75" y="309"/>
                    <a:pt x="75" y="309"/>
                  </a:cubicBezTo>
                  <a:cubicBezTo>
                    <a:pt x="117" y="309"/>
                    <a:pt x="117" y="309"/>
                    <a:pt x="117" y="309"/>
                  </a:cubicBezTo>
                  <a:cubicBezTo>
                    <a:pt x="124" y="309"/>
                    <a:pt x="129" y="303"/>
                    <a:pt x="129" y="297"/>
                  </a:cubicBezTo>
                  <a:cubicBezTo>
                    <a:pt x="129" y="294"/>
                    <a:pt x="129" y="294"/>
                    <a:pt x="129" y="294"/>
                  </a:cubicBezTo>
                  <a:cubicBezTo>
                    <a:pt x="129" y="290"/>
                    <a:pt x="127" y="287"/>
                    <a:pt x="124" y="285"/>
                  </a:cubicBezTo>
                  <a:cubicBezTo>
                    <a:pt x="153" y="285"/>
                    <a:pt x="153" y="285"/>
                    <a:pt x="153" y="285"/>
                  </a:cubicBezTo>
                  <a:cubicBezTo>
                    <a:pt x="135" y="374"/>
                    <a:pt x="135" y="374"/>
                    <a:pt x="135" y="374"/>
                  </a:cubicBezTo>
                  <a:cubicBezTo>
                    <a:pt x="133" y="386"/>
                    <a:pt x="141" y="398"/>
                    <a:pt x="154" y="401"/>
                  </a:cubicBezTo>
                  <a:cubicBezTo>
                    <a:pt x="167" y="403"/>
                    <a:pt x="179" y="395"/>
                    <a:pt x="181" y="384"/>
                  </a:cubicBezTo>
                  <a:cubicBezTo>
                    <a:pt x="205" y="265"/>
                    <a:pt x="205" y="265"/>
                    <a:pt x="205" y="265"/>
                  </a:cubicBezTo>
                  <a:cubicBezTo>
                    <a:pt x="205" y="265"/>
                    <a:pt x="205" y="265"/>
                    <a:pt x="205" y="264"/>
                  </a:cubicBezTo>
                  <a:cubicBezTo>
                    <a:pt x="205" y="264"/>
                    <a:pt x="205" y="264"/>
                    <a:pt x="205" y="264"/>
                  </a:cubicBezTo>
                  <a:cubicBezTo>
                    <a:pt x="205" y="264"/>
                    <a:pt x="205" y="264"/>
                    <a:pt x="205" y="264"/>
                  </a:cubicBezTo>
                  <a:cubicBezTo>
                    <a:pt x="205" y="264"/>
                    <a:pt x="205" y="264"/>
                    <a:pt x="205" y="264"/>
                  </a:cubicBezTo>
                  <a:cubicBezTo>
                    <a:pt x="205" y="262"/>
                    <a:pt x="205" y="260"/>
                    <a:pt x="205" y="258"/>
                  </a:cubicBezTo>
                  <a:cubicBezTo>
                    <a:pt x="204" y="245"/>
                    <a:pt x="194" y="235"/>
                    <a:pt x="181" y="235"/>
                  </a:cubicBezTo>
                  <a:cubicBezTo>
                    <a:pt x="110" y="235"/>
                    <a:pt x="110" y="235"/>
                    <a:pt x="110" y="235"/>
                  </a:cubicBezTo>
                  <a:cubicBezTo>
                    <a:pt x="119" y="194"/>
                    <a:pt x="119" y="194"/>
                    <a:pt x="119" y="194"/>
                  </a:cubicBezTo>
                  <a:cubicBezTo>
                    <a:pt x="166" y="194"/>
                    <a:pt x="166" y="194"/>
                    <a:pt x="166" y="194"/>
                  </a:cubicBezTo>
                  <a:cubicBezTo>
                    <a:pt x="206" y="194"/>
                    <a:pt x="206" y="194"/>
                    <a:pt x="206" y="194"/>
                  </a:cubicBezTo>
                  <a:cubicBezTo>
                    <a:pt x="213" y="194"/>
                    <a:pt x="217" y="190"/>
                    <a:pt x="219" y="188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78"/>
                    <a:pt x="311" y="178"/>
                    <a:pt x="311" y="178"/>
                  </a:cubicBezTo>
                  <a:cubicBezTo>
                    <a:pt x="313" y="178"/>
                    <a:pt x="314" y="177"/>
                    <a:pt x="315" y="176"/>
                  </a:cubicBezTo>
                  <a:cubicBezTo>
                    <a:pt x="325" y="180"/>
                    <a:pt x="325" y="180"/>
                    <a:pt x="325" y="180"/>
                  </a:cubicBezTo>
                  <a:cubicBezTo>
                    <a:pt x="367" y="68"/>
                    <a:pt x="367" y="68"/>
                    <a:pt x="367" y="68"/>
                  </a:cubicBezTo>
                  <a:cubicBezTo>
                    <a:pt x="353" y="63"/>
                    <a:pt x="353" y="63"/>
                    <a:pt x="353" y="63"/>
                  </a:cubicBezTo>
                  <a:cubicBezTo>
                    <a:pt x="312" y="171"/>
                    <a:pt x="312" y="171"/>
                    <a:pt x="312" y="171"/>
                  </a:cubicBezTo>
                  <a:cubicBezTo>
                    <a:pt x="312" y="171"/>
                    <a:pt x="311" y="170"/>
                    <a:pt x="311" y="170"/>
                  </a:cubicBezTo>
                  <a:cubicBezTo>
                    <a:pt x="309" y="170"/>
                    <a:pt x="307" y="172"/>
                    <a:pt x="307" y="174"/>
                  </a:cubicBezTo>
                  <a:cubicBezTo>
                    <a:pt x="307" y="174"/>
                    <a:pt x="225" y="174"/>
                    <a:pt x="225" y="174"/>
                  </a:cubicBezTo>
                  <a:cubicBezTo>
                    <a:pt x="225" y="163"/>
                    <a:pt x="217" y="154"/>
                    <a:pt x="206" y="154"/>
                  </a:cubicBezTo>
                  <a:cubicBezTo>
                    <a:pt x="127" y="154"/>
                    <a:pt x="127" y="154"/>
                    <a:pt x="127" y="154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6" y="112"/>
                    <a:pt x="124" y="93"/>
                    <a:pt x="104" y="89"/>
                  </a:cubicBezTo>
                  <a:cubicBezTo>
                    <a:pt x="92" y="86"/>
                    <a:pt x="92" y="86"/>
                    <a:pt x="92" y="86"/>
                  </a:cubicBezTo>
                  <a:cubicBezTo>
                    <a:pt x="73" y="82"/>
                    <a:pt x="53" y="95"/>
                    <a:pt x="49" y="114"/>
                  </a:cubicBezTo>
                  <a:cubicBezTo>
                    <a:pt x="38" y="168"/>
                    <a:pt x="38" y="168"/>
                    <a:pt x="38" y="168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145"/>
                    <a:pt x="35" y="145"/>
                    <a:pt x="35" y="145"/>
                  </a:cubicBezTo>
                  <a:cubicBezTo>
                    <a:pt x="35" y="138"/>
                    <a:pt x="29" y="133"/>
                    <a:pt x="23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7" y="133"/>
                    <a:pt x="2" y="138"/>
                    <a:pt x="2" y="145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2" y="230"/>
                    <a:pt x="2" y="230"/>
                    <a:pt x="2" y="230"/>
                  </a:cubicBezTo>
                  <a:cubicBezTo>
                    <a:pt x="2" y="237"/>
                    <a:pt x="6" y="242"/>
                    <a:pt x="12" y="242"/>
                  </a:cubicBezTo>
                  <a:cubicBezTo>
                    <a:pt x="12" y="282"/>
                    <a:pt x="12" y="282"/>
                    <a:pt x="12" y="282"/>
                  </a:cubicBezTo>
                  <a:cubicBezTo>
                    <a:pt x="12" y="282"/>
                    <a:pt x="12" y="282"/>
                    <a:pt x="12" y="282"/>
                  </a:cubicBezTo>
                  <a:cubicBezTo>
                    <a:pt x="6" y="282"/>
                    <a:pt x="0" y="288"/>
                    <a:pt x="0" y="294"/>
                  </a:cubicBezTo>
                  <a:close/>
                  <a:moveTo>
                    <a:pt x="24" y="272"/>
                  </a:moveTo>
                  <a:cubicBezTo>
                    <a:pt x="27" y="276"/>
                    <a:pt x="30" y="280"/>
                    <a:pt x="35" y="282"/>
                  </a:cubicBezTo>
                  <a:cubicBezTo>
                    <a:pt x="24" y="282"/>
                    <a:pt x="24" y="282"/>
                    <a:pt x="24" y="282"/>
                  </a:cubicBezTo>
                  <a:lnTo>
                    <a:pt x="24" y="27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51272" tIns="25633" rIns="51272" bIns="25633" anchor="ctr"/>
            <a:lstStyle/>
            <a:p>
              <a:pPr algn="ctr" defTabSz="513408"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dirty="0">
                <a:solidFill>
                  <a:srgbClr val="0096D6"/>
                </a:solidFill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4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1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7000">
                <a:srgbClr val="FFFFFF">
                  <a:alpha val="0"/>
                </a:srgb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0" y="-2000250"/>
            <a:ext cx="9144000" cy="914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784976" y="723900"/>
            <a:ext cx="207447" cy="207962"/>
            <a:chOff x="6473826" y="-7938"/>
            <a:chExt cx="1279525" cy="1282700"/>
          </a:xfrm>
        </p:grpSpPr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689178" y="1152525"/>
            <a:ext cx="207447" cy="207962"/>
            <a:chOff x="7638999" y="-7938"/>
            <a:chExt cx="1279525" cy="1282700"/>
          </a:xfrm>
        </p:grpSpPr>
        <p:sp>
          <p:nvSpPr>
            <p:cNvPr id="55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56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556001" y="143710"/>
            <a:ext cx="207447" cy="207962"/>
            <a:chOff x="6473826" y="-7938"/>
            <a:chExt cx="1279525" cy="1282700"/>
          </a:xfrm>
        </p:grpSpPr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590128" y="246858"/>
            <a:ext cx="207447" cy="207962"/>
            <a:chOff x="7638999" y="-7938"/>
            <a:chExt cx="1279525" cy="1282700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390660" y="1623260"/>
            <a:ext cx="207447" cy="207962"/>
            <a:chOff x="6473826" y="-7938"/>
            <a:chExt cx="1279525" cy="1282700"/>
          </a:xfrm>
        </p:grpSpPr>
        <p:sp>
          <p:nvSpPr>
            <p:cNvPr id="65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6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15427" y="2540000"/>
            <a:ext cx="207447" cy="207962"/>
            <a:chOff x="7638999" y="-7938"/>
            <a:chExt cx="1279525" cy="1282700"/>
          </a:xfrm>
        </p:grpSpPr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9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92183" y="172644"/>
            <a:ext cx="207447" cy="207962"/>
            <a:chOff x="6473826" y="-7938"/>
            <a:chExt cx="1279525" cy="1282700"/>
          </a:xfrm>
        </p:grpSpPr>
        <p:sp>
          <p:nvSpPr>
            <p:cNvPr id="74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257205" y="4843246"/>
            <a:ext cx="207447" cy="207962"/>
            <a:chOff x="7638999" y="-7938"/>
            <a:chExt cx="1279525" cy="1282700"/>
          </a:xfrm>
        </p:grpSpPr>
        <p:sp>
          <p:nvSpPr>
            <p:cNvPr id="77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8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252134" y="3294304"/>
            <a:ext cx="207447" cy="207962"/>
            <a:chOff x="7638999" y="-7938"/>
            <a:chExt cx="1279525" cy="1282700"/>
          </a:xfrm>
        </p:grpSpPr>
        <p:sp>
          <p:nvSpPr>
            <p:cNvPr id="83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4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490506" y="2711222"/>
            <a:ext cx="207447" cy="207962"/>
            <a:chOff x="7638999" y="-7938"/>
            <a:chExt cx="1279525" cy="1282700"/>
          </a:xfrm>
        </p:grpSpPr>
        <p:sp>
          <p:nvSpPr>
            <p:cNvPr id="86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7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697953" y="99473"/>
            <a:ext cx="207447" cy="207962"/>
            <a:chOff x="6473826" y="-7938"/>
            <a:chExt cx="1279525" cy="1282700"/>
          </a:xfrm>
        </p:grpSpPr>
        <p:sp>
          <p:nvSpPr>
            <p:cNvPr id="89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0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539149" y="4298842"/>
            <a:ext cx="207447" cy="207962"/>
            <a:chOff x="6473826" y="-7938"/>
            <a:chExt cx="1279525" cy="1282700"/>
          </a:xfrm>
        </p:grpSpPr>
        <p:sp>
          <p:nvSpPr>
            <p:cNvPr id="92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3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448362" y="3754438"/>
            <a:ext cx="207447" cy="207962"/>
            <a:chOff x="6473826" y="-7938"/>
            <a:chExt cx="1279525" cy="1282700"/>
          </a:xfrm>
        </p:grpSpPr>
        <p:sp>
          <p:nvSpPr>
            <p:cNvPr id="95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6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521944" y="1126665"/>
            <a:ext cx="104774" cy="105034"/>
            <a:chOff x="6473826" y="-7938"/>
            <a:chExt cx="1279525" cy="1282700"/>
          </a:xfrm>
        </p:grpSpPr>
        <p:sp>
          <p:nvSpPr>
            <p:cNvPr id="98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878929" y="474399"/>
            <a:ext cx="104774" cy="105034"/>
            <a:chOff x="7638999" y="-7938"/>
            <a:chExt cx="1279525" cy="1282700"/>
          </a:xfrm>
        </p:grpSpPr>
        <p:sp>
          <p:nvSpPr>
            <p:cNvPr id="101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2120229" y="1"/>
            <a:ext cx="104774" cy="105034"/>
            <a:chOff x="7638999" y="-7938"/>
            <a:chExt cx="1279525" cy="1282700"/>
          </a:xfrm>
        </p:grpSpPr>
        <p:sp>
          <p:nvSpPr>
            <p:cNvPr id="104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412872" y="519626"/>
            <a:ext cx="104774" cy="105034"/>
            <a:chOff x="6473826" y="-7938"/>
            <a:chExt cx="1279525" cy="1282700"/>
          </a:xfrm>
        </p:grpSpPr>
        <p:sp>
          <p:nvSpPr>
            <p:cNvPr id="107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8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26872" y="1563473"/>
            <a:ext cx="104774" cy="105034"/>
            <a:chOff x="6473826" y="-7938"/>
            <a:chExt cx="1279525" cy="1282700"/>
          </a:xfrm>
        </p:grpSpPr>
        <p:sp>
          <p:nvSpPr>
            <p:cNvPr id="110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1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066763" y="184237"/>
            <a:ext cx="104774" cy="105034"/>
            <a:chOff x="7638999" y="-7938"/>
            <a:chExt cx="1279525" cy="1282700"/>
          </a:xfrm>
        </p:grpSpPr>
        <p:sp>
          <p:nvSpPr>
            <p:cNvPr id="113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4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963631" y="972214"/>
            <a:ext cx="104774" cy="105034"/>
            <a:chOff x="7638999" y="-7938"/>
            <a:chExt cx="1279525" cy="1282700"/>
          </a:xfrm>
        </p:grpSpPr>
        <p:sp>
          <p:nvSpPr>
            <p:cNvPr id="116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7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25292" y="912697"/>
            <a:ext cx="104774" cy="105034"/>
            <a:chOff x="6473826" y="-7938"/>
            <a:chExt cx="1279525" cy="1282700"/>
          </a:xfrm>
        </p:grpSpPr>
        <p:sp>
          <p:nvSpPr>
            <p:cNvPr id="119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0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57544" y="3017982"/>
            <a:ext cx="104774" cy="105034"/>
            <a:chOff x="6473826" y="-7938"/>
            <a:chExt cx="1279525" cy="1282700"/>
          </a:xfrm>
        </p:grpSpPr>
        <p:sp>
          <p:nvSpPr>
            <p:cNvPr id="122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3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19776" y="2065928"/>
            <a:ext cx="104774" cy="105034"/>
            <a:chOff x="7638999" y="-7938"/>
            <a:chExt cx="1279525" cy="1282700"/>
          </a:xfrm>
        </p:grpSpPr>
        <p:sp>
          <p:nvSpPr>
            <p:cNvPr id="125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6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606216" y="4095621"/>
            <a:ext cx="104774" cy="105034"/>
            <a:chOff x="7638999" y="-7938"/>
            <a:chExt cx="1279525" cy="1282700"/>
          </a:xfrm>
        </p:grpSpPr>
        <p:sp>
          <p:nvSpPr>
            <p:cNvPr id="128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9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369540" y="3946225"/>
            <a:ext cx="104774" cy="105034"/>
            <a:chOff x="6473826" y="-7938"/>
            <a:chExt cx="1279525" cy="1282700"/>
          </a:xfrm>
        </p:grpSpPr>
        <p:sp>
          <p:nvSpPr>
            <p:cNvPr id="131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2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592291" y="4454287"/>
            <a:ext cx="104774" cy="105034"/>
            <a:chOff x="6473826" y="-7938"/>
            <a:chExt cx="1279525" cy="1282700"/>
          </a:xfrm>
        </p:grpSpPr>
        <p:sp>
          <p:nvSpPr>
            <p:cNvPr id="134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5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266145" y="4122368"/>
            <a:ext cx="104774" cy="105034"/>
            <a:chOff x="7638999" y="-7938"/>
            <a:chExt cx="1279525" cy="1282700"/>
          </a:xfrm>
        </p:grpSpPr>
        <p:sp>
          <p:nvSpPr>
            <p:cNvPr id="137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8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286499" y="4346007"/>
            <a:ext cx="104774" cy="105034"/>
            <a:chOff x="7638999" y="-7938"/>
            <a:chExt cx="1279525" cy="1282700"/>
          </a:xfrm>
        </p:grpSpPr>
        <p:sp>
          <p:nvSpPr>
            <p:cNvPr id="140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1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5182611" y="4929126"/>
            <a:ext cx="104774" cy="105034"/>
            <a:chOff x="6473826" y="-7938"/>
            <a:chExt cx="1279525" cy="1282700"/>
          </a:xfrm>
        </p:grpSpPr>
        <p:sp>
          <p:nvSpPr>
            <p:cNvPr id="143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4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732589" y="4155826"/>
            <a:ext cx="104774" cy="105034"/>
            <a:chOff x="6473826" y="-7938"/>
            <a:chExt cx="1279525" cy="1282700"/>
          </a:xfrm>
        </p:grpSpPr>
        <p:sp>
          <p:nvSpPr>
            <p:cNvPr id="146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7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7636791" y="4260860"/>
            <a:ext cx="104774" cy="105034"/>
            <a:chOff x="7638999" y="-7938"/>
            <a:chExt cx="1279525" cy="1282700"/>
          </a:xfrm>
        </p:grpSpPr>
        <p:sp>
          <p:nvSpPr>
            <p:cNvPr id="149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0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7739550" y="3070499"/>
            <a:ext cx="104774" cy="105034"/>
            <a:chOff x="6473826" y="-7938"/>
            <a:chExt cx="1279525" cy="1282700"/>
          </a:xfrm>
        </p:grpSpPr>
        <p:sp>
          <p:nvSpPr>
            <p:cNvPr id="152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3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8778184" y="3003013"/>
            <a:ext cx="104774" cy="105034"/>
            <a:chOff x="6473826" y="-7938"/>
            <a:chExt cx="1279525" cy="1282700"/>
          </a:xfrm>
        </p:grpSpPr>
        <p:sp>
          <p:nvSpPr>
            <p:cNvPr id="155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6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8131263" y="4876609"/>
            <a:ext cx="104774" cy="105034"/>
            <a:chOff x="6473826" y="-7938"/>
            <a:chExt cx="1279525" cy="1282700"/>
          </a:xfrm>
        </p:grpSpPr>
        <p:sp>
          <p:nvSpPr>
            <p:cNvPr id="158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9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8378690" y="1518226"/>
            <a:ext cx="104774" cy="105034"/>
            <a:chOff x="7638999" y="-7938"/>
            <a:chExt cx="1279525" cy="1282700"/>
          </a:xfrm>
        </p:grpSpPr>
        <p:sp>
          <p:nvSpPr>
            <p:cNvPr id="161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2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8557146" y="4327451"/>
            <a:ext cx="104774" cy="105034"/>
            <a:chOff x="6473826" y="-7938"/>
            <a:chExt cx="1279525" cy="1282700"/>
          </a:xfrm>
        </p:grpSpPr>
        <p:sp>
          <p:nvSpPr>
            <p:cNvPr id="164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5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7655120" y="80039"/>
            <a:ext cx="104774" cy="105034"/>
            <a:chOff x="6473826" y="-7938"/>
            <a:chExt cx="1279525" cy="1282700"/>
          </a:xfrm>
        </p:grpSpPr>
        <p:sp>
          <p:nvSpPr>
            <p:cNvPr id="167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8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6073640" y="386956"/>
            <a:ext cx="104774" cy="105034"/>
            <a:chOff x="7638999" y="-7938"/>
            <a:chExt cx="1279525" cy="1282700"/>
          </a:xfrm>
        </p:grpSpPr>
        <p:sp>
          <p:nvSpPr>
            <p:cNvPr id="170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1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5287385" y="752278"/>
            <a:ext cx="104774" cy="105034"/>
            <a:chOff x="7638999" y="-7938"/>
            <a:chExt cx="1279525" cy="1282700"/>
          </a:xfrm>
        </p:grpSpPr>
        <p:sp>
          <p:nvSpPr>
            <p:cNvPr id="173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4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4468275" y="574655"/>
            <a:ext cx="207447" cy="207962"/>
            <a:chOff x="7638999" y="-7938"/>
            <a:chExt cx="1279525" cy="1282700"/>
          </a:xfrm>
        </p:grpSpPr>
        <p:sp>
          <p:nvSpPr>
            <p:cNvPr id="176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7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5552123" y="229567"/>
            <a:ext cx="104774" cy="105034"/>
            <a:chOff x="6473826" y="-7938"/>
            <a:chExt cx="1279525" cy="1282700"/>
          </a:xfrm>
        </p:grpSpPr>
        <p:sp>
          <p:nvSpPr>
            <p:cNvPr id="179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0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6642953" y="1087558"/>
            <a:ext cx="104774" cy="105034"/>
            <a:chOff x="6473826" y="-7938"/>
            <a:chExt cx="1279525" cy="1282700"/>
          </a:xfrm>
        </p:grpSpPr>
        <p:sp>
          <p:nvSpPr>
            <p:cNvPr id="182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3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8026489" y="621820"/>
            <a:ext cx="104774" cy="105034"/>
            <a:chOff x="6473826" y="-7938"/>
            <a:chExt cx="1279525" cy="1282700"/>
          </a:xfrm>
        </p:grpSpPr>
        <p:sp>
          <p:nvSpPr>
            <p:cNvPr id="185" name="Freeform 6"/>
            <p:cNvSpPr>
              <a:spLocks/>
            </p:cNvSpPr>
            <p:nvPr/>
          </p:nvSpPr>
          <p:spPr bwMode="auto">
            <a:xfrm>
              <a:off x="6473826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ACD2E2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6" name="Freeform 5"/>
            <p:cNvSpPr>
              <a:spLocks/>
            </p:cNvSpPr>
            <p:nvPr/>
          </p:nvSpPr>
          <p:spPr bwMode="auto">
            <a:xfrm>
              <a:off x="6697661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ACD2E2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032939" y="3345300"/>
            <a:ext cx="5078121" cy="3139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60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New </a:t>
            </a:r>
            <a:r>
              <a:rPr kumimoji="0" lang="en-US" sz="1600" b="1" i="0" u="none" strike="noStrike" kern="1200" cap="all" spc="6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HyperFlex</a:t>
            </a:r>
            <a:r>
              <a:rPr kumimoji="0" lang="en-US" sz="1600" b="1" i="0" u="none" strike="noStrike" kern="1200" cap="all" spc="60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Customers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477679" y="4625975"/>
            <a:ext cx="8256442" cy="271450"/>
            <a:chOff x="477679" y="4625975"/>
            <a:chExt cx="8256442" cy="271450"/>
          </a:xfrm>
        </p:grpSpPr>
        <p:pic>
          <p:nvPicPr>
            <p:cNvPr id="18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7679" y="4625975"/>
              <a:ext cx="42418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" name="Rectangle 7"/>
            <p:cNvSpPr>
              <a:spLocks noChangeArrowheads="1"/>
            </p:cNvSpPr>
            <p:nvPr/>
          </p:nvSpPr>
          <p:spPr bwMode="ltGray">
            <a:xfrm>
              <a:off x="8515707" y="4742907"/>
              <a:ext cx="218414" cy="1545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61586" tIns="30792" rIns="61586" bIns="30792" anchor="b">
              <a:spAutoFit/>
            </a:bodyPr>
            <a:lstStyle/>
            <a:p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6A1E46DC-7EF6-4EA2-B285-14272867D133}" type="slidenum">
                <a:rPr lang="en-US" sz="600">
                  <a:solidFill>
                    <a:srgbClr val="000000">
                      <a:alpha val="25000"/>
                    </a:srgbClr>
                  </a:solidFill>
                  <a:latin typeface="+mn-lt"/>
                  <a:ea typeface="+mn-ea"/>
                  <a:cs typeface="CiscoSans Thin"/>
                </a:rPr>
                <a:pPr algn="r" defTabSz="61074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12</a:t>
              </a:fld>
              <a:endPara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endParaRPr>
            </a:p>
          </p:txBody>
        </p:sp>
        <p:sp>
          <p:nvSpPr>
            <p:cNvPr id="190" name="Rectangle 4"/>
            <p:cNvSpPr>
              <a:spLocks noChangeArrowheads="1"/>
            </p:cNvSpPr>
            <p:nvPr/>
          </p:nvSpPr>
          <p:spPr bwMode="ltGray">
            <a:xfrm>
              <a:off x="5867508" y="4741653"/>
              <a:ext cx="2658018" cy="154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1586" tIns="30792" rIns="61586" bIns="30792" anchor="b">
              <a:spAutoFit/>
            </a:bodyPr>
            <a:lstStyle/>
            <a:p>
              <a:pPr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000000">
                      <a:alpha val="25000"/>
                    </a:srgbClr>
                  </a:solidFill>
                  <a:latin typeface="+mn-lt"/>
                  <a:ea typeface="+mn-ea"/>
                  <a:cs typeface="CiscoSans Thin"/>
                </a:rPr>
                <a:t>© 2017  Cisco and/or its affiliates. All rights reserved.   Cisco Confidential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888699" y="4605601"/>
            <a:ext cx="207447" cy="207962"/>
            <a:chOff x="7638999" y="-7938"/>
            <a:chExt cx="1279525" cy="1282700"/>
          </a:xfrm>
        </p:grpSpPr>
        <p:sp>
          <p:nvSpPr>
            <p:cNvPr id="80" name="Freeform 6"/>
            <p:cNvSpPr>
              <a:spLocks/>
            </p:cNvSpPr>
            <p:nvPr/>
          </p:nvSpPr>
          <p:spPr bwMode="auto">
            <a:xfrm>
              <a:off x="7638999" y="-7938"/>
              <a:ext cx="1279525" cy="1282700"/>
            </a:xfrm>
            <a:custGeom>
              <a:avLst/>
              <a:gdLst>
                <a:gd name="T0" fmla="*/ 278 w 338"/>
                <a:gd name="T1" fmla="*/ 278 h 339"/>
                <a:gd name="T2" fmla="*/ 60 w 338"/>
                <a:gd name="T3" fmla="*/ 278 h 339"/>
                <a:gd name="T4" fmla="*/ 60 w 338"/>
                <a:gd name="T5" fmla="*/ 60 h 339"/>
                <a:gd name="T6" fmla="*/ 278 w 338"/>
                <a:gd name="T7" fmla="*/ 60 h 339"/>
                <a:gd name="T8" fmla="*/ 278 w 338"/>
                <a:gd name="T9" fmla="*/ 27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9">
                  <a:moveTo>
                    <a:pt x="278" y="278"/>
                  </a:moveTo>
                  <a:cubicBezTo>
                    <a:pt x="218" y="339"/>
                    <a:pt x="120" y="339"/>
                    <a:pt x="60" y="278"/>
                  </a:cubicBezTo>
                  <a:cubicBezTo>
                    <a:pt x="0" y="218"/>
                    <a:pt x="0" y="120"/>
                    <a:pt x="60" y="60"/>
                  </a:cubicBezTo>
                  <a:cubicBezTo>
                    <a:pt x="120" y="0"/>
                    <a:pt x="218" y="0"/>
                    <a:pt x="278" y="60"/>
                  </a:cubicBezTo>
                  <a:cubicBezTo>
                    <a:pt x="338" y="120"/>
                    <a:pt x="338" y="218"/>
                    <a:pt x="278" y="278"/>
                  </a:cubicBezTo>
                  <a:close/>
                </a:path>
              </a:pathLst>
            </a:custGeom>
            <a:solidFill>
              <a:srgbClr val="216171"/>
            </a:solidFill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1" name="Freeform 5"/>
            <p:cNvSpPr>
              <a:spLocks/>
            </p:cNvSpPr>
            <p:nvPr/>
          </p:nvSpPr>
          <p:spPr bwMode="auto">
            <a:xfrm>
              <a:off x="7862834" y="282974"/>
              <a:ext cx="833440" cy="765178"/>
            </a:xfrm>
            <a:custGeom>
              <a:avLst/>
              <a:gdLst>
                <a:gd name="T0" fmla="*/ 220 w 220"/>
                <a:gd name="T1" fmla="*/ 202 h 202"/>
                <a:gd name="T2" fmla="*/ 220 w 220"/>
                <a:gd name="T3" fmla="*/ 201 h 202"/>
                <a:gd name="T4" fmla="*/ 147 w 220"/>
                <a:gd name="T5" fmla="*/ 137 h 202"/>
                <a:gd name="T6" fmla="*/ 146 w 220"/>
                <a:gd name="T7" fmla="*/ 137 h 202"/>
                <a:gd name="T8" fmla="*/ 146 w 220"/>
                <a:gd name="T9" fmla="*/ 119 h 202"/>
                <a:gd name="T10" fmla="*/ 166 w 220"/>
                <a:gd name="T11" fmla="*/ 59 h 202"/>
                <a:gd name="T12" fmla="*/ 110 w 220"/>
                <a:gd name="T13" fmla="*/ 0 h 202"/>
                <a:gd name="T14" fmla="*/ 54 w 220"/>
                <a:gd name="T15" fmla="*/ 59 h 202"/>
                <a:gd name="T16" fmla="*/ 74 w 220"/>
                <a:gd name="T17" fmla="*/ 119 h 202"/>
                <a:gd name="T18" fmla="*/ 74 w 220"/>
                <a:gd name="T19" fmla="*/ 137 h 202"/>
                <a:gd name="T20" fmla="*/ 74 w 220"/>
                <a:gd name="T21" fmla="*/ 137 h 202"/>
                <a:gd name="T22" fmla="*/ 0 w 220"/>
                <a:gd name="T23" fmla="*/ 201 h 202"/>
                <a:gd name="T24" fmla="*/ 0 w 22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02">
                  <a:moveTo>
                    <a:pt x="220" y="202"/>
                  </a:moveTo>
                  <a:cubicBezTo>
                    <a:pt x="220" y="201"/>
                    <a:pt x="220" y="201"/>
                    <a:pt x="220" y="201"/>
                  </a:cubicBezTo>
                  <a:cubicBezTo>
                    <a:pt x="220" y="158"/>
                    <a:pt x="159" y="149"/>
                    <a:pt x="147" y="137"/>
                  </a:cubicBezTo>
                  <a:cubicBezTo>
                    <a:pt x="147" y="137"/>
                    <a:pt x="147" y="137"/>
                    <a:pt x="146" y="137"/>
                  </a:cubicBezTo>
                  <a:cubicBezTo>
                    <a:pt x="142" y="132"/>
                    <a:pt x="142" y="125"/>
                    <a:pt x="146" y="119"/>
                  </a:cubicBezTo>
                  <a:cubicBezTo>
                    <a:pt x="158" y="104"/>
                    <a:pt x="166" y="81"/>
                    <a:pt x="166" y="59"/>
                  </a:cubicBezTo>
                  <a:cubicBezTo>
                    <a:pt x="166" y="21"/>
                    <a:pt x="141" y="0"/>
                    <a:pt x="110" y="0"/>
                  </a:cubicBezTo>
                  <a:cubicBezTo>
                    <a:pt x="79" y="0"/>
                    <a:pt x="54" y="21"/>
                    <a:pt x="54" y="59"/>
                  </a:cubicBezTo>
                  <a:cubicBezTo>
                    <a:pt x="54" y="81"/>
                    <a:pt x="62" y="104"/>
                    <a:pt x="74" y="119"/>
                  </a:cubicBezTo>
                  <a:cubicBezTo>
                    <a:pt x="79" y="125"/>
                    <a:pt x="79" y="132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61" y="149"/>
                    <a:pt x="0" y="15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</a:path>
              </a:pathLst>
            </a:custGeom>
            <a:solidFill>
              <a:srgbClr val="21617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192" name="Picture 1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08" y="1265274"/>
            <a:ext cx="5939204" cy="214138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08" y="1265274"/>
            <a:ext cx="5939204" cy="2141382"/>
          </a:xfrm>
          <a:prstGeom prst="rect">
            <a:avLst/>
          </a:prstGeom>
        </p:spPr>
      </p:pic>
      <p:sp>
        <p:nvSpPr>
          <p:cNvPr id="191" name="Title 2"/>
          <p:cNvSpPr txBox="1">
            <a:spLocks/>
          </p:cNvSpPr>
          <p:nvPr/>
        </p:nvSpPr>
        <p:spPr>
          <a:xfrm>
            <a:off x="437766" y="341314"/>
            <a:ext cx="8345488" cy="731837"/>
          </a:xfrm>
          <a:prstGeom prst="rect">
            <a:avLst/>
          </a:prstGeom>
        </p:spPr>
        <p:txBody>
          <a:bodyPr/>
          <a:lstStyle>
            <a:lvl1pPr algn="l" defTabSz="68404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04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04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04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04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086" algn="l" defTabSz="68404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171" algn="l" defTabSz="68404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257" algn="l" defTabSz="68404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343" algn="l" defTabSz="68404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Business Momentum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" fill="hold"/>
                                        <p:tgtEl>
                                          <p:spTgt spid="19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1500" fill="hold"/>
                                        <p:tgtEl>
                                          <p:spTgt spid="19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10" fill="hold"/>
                                        <p:tgtEl>
                                          <p:spTgt spid="19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500" fill="hold"/>
                                        <p:tgtEl>
                                          <p:spTgt spid="19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6886638" y="1537942"/>
            <a:ext cx="1820503" cy="2944344"/>
            <a:chOff x="9158533" y="1973654"/>
            <a:chExt cx="2521075" cy="3589741"/>
          </a:xfrm>
        </p:grpSpPr>
        <p:sp>
          <p:nvSpPr>
            <p:cNvPr id="134" name="Rectangle 58"/>
            <p:cNvSpPr/>
            <p:nvPr/>
          </p:nvSpPr>
          <p:spPr>
            <a:xfrm rot="5400000" flipH="1">
              <a:off x="8624845" y="2513597"/>
              <a:ext cx="3589741" cy="25098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59"/>
              <a:endParaRPr lang="en-US" sz="1600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cxnSp>
          <p:nvCxnSpPr>
            <p:cNvPr id="137" name="Straight Connector 62"/>
            <p:cNvCxnSpPr/>
            <p:nvPr/>
          </p:nvCxnSpPr>
          <p:spPr>
            <a:xfrm flipH="1">
              <a:off x="9158533" y="1980508"/>
              <a:ext cx="2521075" cy="13351"/>
            </a:xfrm>
            <a:prstGeom prst="line">
              <a:avLst/>
            </a:prstGeom>
            <a:solidFill>
              <a:srgbClr val="FF8000"/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8" name="Isosceles Triangle 87"/>
            <p:cNvSpPr/>
            <p:nvPr/>
          </p:nvSpPr>
          <p:spPr>
            <a:xfrm flipH="1" flipV="1">
              <a:off x="10269353" y="1988277"/>
              <a:ext cx="299436" cy="120492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>
                <a:latin typeface="+mn-ea"/>
                <a:cs typeface="Meiryo" charset="-128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4569973" y="1553095"/>
            <a:ext cx="1820503" cy="2944344"/>
            <a:chOff x="11403992" y="1659196"/>
            <a:chExt cx="2521075" cy="3589741"/>
          </a:xfrm>
        </p:grpSpPr>
        <p:sp>
          <p:nvSpPr>
            <p:cNvPr id="173" name="Rectangle 58"/>
            <p:cNvSpPr/>
            <p:nvPr/>
          </p:nvSpPr>
          <p:spPr>
            <a:xfrm rot="5400000" flipH="1">
              <a:off x="10870304" y="2199139"/>
              <a:ext cx="3589741" cy="25098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59"/>
              <a:endParaRPr lang="en-US" sz="1600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cxnSp>
          <p:nvCxnSpPr>
            <p:cNvPr id="182" name="Straight Connector 62"/>
            <p:cNvCxnSpPr/>
            <p:nvPr/>
          </p:nvCxnSpPr>
          <p:spPr>
            <a:xfrm flipH="1">
              <a:off x="11403992" y="1666050"/>
              <a:ext cx="2521075" cy="13351"/>
            </a:xfrm>
            <a:prstGeom prst="line">
              <a:avLst/>
            </a:prstGeom>
            <a:solidFill>
              <a:srgbClr val="FF8000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3" name="Isosceles Triangle 87"/>
            <p:cNvSpPr/>
            <p:nvPr/>
          </p:nvSpPr>
          <p:spPr>
            <a:xfrm flipH="1" flipV="1">
              <a:off x="12514812" y="1673819"/>
              <a:ext cx="299436" cy="12049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>
                <a:latin typeface="+mn-ea"/>
                <a:cs typeface="Meiryo" charset="-128"/>
              </a:endParaRPr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4578" y="323964"/>
            <a:ext cx="6612675" cy="486271"/>
          </a:xfrm>
        </p:spPr>
        <p:txBody>
          <a:bodyPr wrap="none">
            <a:spAutoFit/>
          </a:bodyPr>
          <a:lstStyle/>
          <a:p>
            <a:r>
              <a:rPr lang="en-US" dirty="0" smtClean="0">
                <a:latin typeface="+mn-ea"/>
                <a:ea typeface="+mn-ea"/>
                <a:cs typeface="Meiryo" charset="-128"/>
              </a:rPr>
              <a:t>Cisco </a:t>
            </a:r>
            <a:r>
              <a:rPr lang="en-US" dirty="0" err="1" smtClean="0">
                <a:latin typeface="+mn-ea"/>
                <a:ea typeface="+mn-ea"/>
                <a:cs typeface="Meiryo" charset="-128"/>
              </a:rPr>
              <a:t>HyperFlex</a:t>
            </a:r>
            <a:r>
              <a:rPr lang="en-US" dirty="0" smtClean="0">
                <a:latin typeface="+mn-ea"/>
                <a:ea typeface="+mn-ea"/>
                <a:cs typeface="Meiryo" charset="-128"/>
              </a:rPr>
              <a:t> </a:t>
            </a:r>
            <a:r>
              <a:rPr lang="ja-JP" altLang="en-US" dirty="0" smtClean="0">
                <a:latin typeface="+mn-ea"/>
                <a:ea typeface="+mn-ea"/>
                <a:cs typeface="Meiryo" charset="-128"/>
              </a:rPr>
              <a:t>ハード</a:t>
            </a:r>
            <a:r>
              <a:rPr lang="ja-JP" altLang="en-US" dirty="0">
                <a:latin typeface="+mn-ea"/>
                <a:ea typeface="+mn-ea"/>
                <a:cs typeface="Meiryo" charset="-128"/>
              </a:rPr>
              <a:t>ウェア</a:t>
            </a:r>
            <a:r>
              <a:rPr lang="ja-JP" altLang="en-US" dirty="0" smtClean="0">
                <a:latin typeface="+mn-ea"/>
                <a:ea typeface="+mn-ea"/>
                <a:cs typeface="Meiryo" charset="-128"/>
              </a:rPr>
              <a:t>構成</a:t>
            </a:r>
            <a:r>
              <a:rPr lang="en-US" dirty="0" smtClean="0">
                <a:latin typeface="+mn-ea"/>
                <a:ea typeface="+mn-ea"/>
                <a:cs typeface="Meiryo" charset="-128"/>
              </a:rPr>
              <a:t> </a:t>
            </a:r>
            <a:endParaRPr lang="en-US" dirty="0">
              <a:latin typeface="+mn-ea"/>
              <a:ea typeface="+mn-ea"/>
              <a:cs typeface="Meiryo" charset="-128"/>
            </a:endParaRPr>
          </a:p>
        </p:txBody>
      </p:sp>
      <p:sp>
        <p:nvSpPr>
          <p:cNvPr id="50" name="Rectangle 152"/>
          <p:cNvSpPr/>
          <p:nvPr/>
        </p:nvSpPr>
        <p:spPr>
          <a:xfrm rot="5400000" flipH="1">
            <a:off x="1867501" y="2162570"/>
            <a:ext cx="1409700" cy="32859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59"/>
            <a:endParaRPr lang="en-US" sz="1600" dirty="0">
              <a:solidFill>
                <a:srgbClr val="FFFFFF"/>
              </a:solidFill>
              <a:latin typeface="+mn-ea"/>
              <a:cs typeface="Meiryo" charset="-128"/>
            </a:endParaRPr>
          </a:p>
        </p:txBody>
      </p:sp>
      <p:sp>
        <p:nvSpPr>
          <p:cNvPr id="53" name="Rectangle 151"/>
          <p:cNvSpPr/>
          <p:nvPr/>
        </p:nvSpPr>
        <p:spPr>
          <a:xfrm rot="5400000" flipH="1">
            <a:off x="1867502" y="599838"/>
            <a:ext cx="1409700" cy="32859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59"/>
            <a:endParaRPr lang="en-US" sz="1600" dirty="0">
              <a:solidFill>
                <a:srgbClr val="FFFFFF"/>
              </a:solidFill>
              <a:latin typeface="+mn-ea"/>
              <a:cs typeface="Meiryo" charset="-128"/>
            </a:endParaRPr>
          </a:p>
        </p:txBody>
      </p:sp>
      <p:grpSp>
        <p:nvGrpSpPr>
          <p:cNvPr id="55" name="Group 79"/>
          <p:cNvGrpSpPr/>
          <p:nvPr/>
        </p:nvGrpSpPr>
        <p:grpSpPr>
          <a:xfrm rot="10800000" flipH="1">
            <a:off x="931483" y="1525449"/>
            <a:ext cx="109360" cy="1421240"/>
            <a:chOff x="2833935" y="1184896"/>
            <a:chExt cx="118912" cy="1548394"/>
          </a:xfrm>
          <a:solidFill>
            <a:srgbClr val="FF8000"/>
          </a:solidFill>
        </p:grpSpPr>
        <p:cxnSp>
          <p:nvCxnSpPr>
            <p:cNvPr id="59" name="Straight Connector 80"/>
            <p:cNvCxnSpPr>
              <a:cxnSpLocks/>
            </p:cNvCxnSpPr>
            <p:nvPr/>
          </p:nvCxnSpPr>
          <p:spPr>
            <a:xfrm rot="10800000" flipH="1">
              <a:off x="2833935" y="1184896"/>
              <a:ext cx="0" cy="1548394"/>
            </a:xfrm>
            <a:prstGeom prst="line">
              <a:avLst/>
            </a:prstGeom>
            <a:grpFill/>
            <a:ln>
              <a:solidFill>
                <a:srgbClr val="FF8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2" name="Isosceles Triangle 81"/>
            <p:cNvSpPr/>
            <p:nvPr/>
          </p:nvSpPr>
          <p:spPr>
            <a:xfrm rot="16200000" flipV="1">
              <a:off x="2775833" y="1904414"/>
              <a:ext cx="244669" cy="10935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>
                <a:latin typeface="+mn-ea"/>
                <a:cs typeface="Meiryo" charset="-128"/>
              </a:endParaRPr>
            </a:p>
          </p:txBody>
        </p:sp>
      </p:grpSp>
      <p:sp>
        <p:nvSpPr>
          <p:cNvPr id="63" name="Rectangle 82"/>
          <p:cNvSpPr/>
          <p:nvPr/>
        </p:nvSpPr>
        <p:spPr>
          <a:xfrm>
            <a:off x="1546823" y="2599150"/>
            <a:ext cx="619366" cy="230816"/>
          </a:xfrm>
          <a:prstGeom prst="rect">
            <a:avLst/>
          </a:prstGeom>
        </p:spPr>
        <p:txBody>
          <a:bodyPr wrap="none" lIns="68563" tIns="34282" rIns="68563" bIns="34282" anchor="t">
            <a:spAutoFit/>
          </a:bodyPr>
          <a:lstStyle/>
          <a:p>
            <a:pPr lvl="0" algn="ctr"/>
            <a:r>
              <a:rPr lang="en-US" sz="1050" dirty="0" smtClean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HX220c</a:t>
            </a:r>
            <a:endParaRPr lang="en-US" sz="1050" dirty="0">
              <a:solidFill>
                <a:srgbClr val="FF8000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69" name="Rectangle 83"/>
          <p:cNvSpPr/>
          <p:nvPr/>
        </p:nvSpPr>
        <p:spPr>
          <a:xfrm>
            <a:off x="3008595" y="2599150"/>
            <a:ext cx="619366" cy="230816"/>
          </a:xfrm>
          <a:prstGeom prst="rect">
            <a:avLst/>
          </a:prstGeom>
        </p:spPr>
        <p:txBody>
          <a:bodyPr wrap="none" lIns="68563" tIns="34282" rIns="68563" bIns="34282" anchor="t">
            <a:spAutoFit/>
          </a:bodyPr>
          <a:lstStyle/>
          <a:p>
            <a:pPr lvl="0" algn="ctr"/>
            <a:r>
              <a:rPr lang="en-US" sz="1050" dirty="0" smtClean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HX240c</a:t>
            </a:r>
            <a:endParaRPr lang="en-US" sz="1050" dirty="0">
              <a:solidFill>
                <a:srgbClr val="FF8000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76" name="Rectangle 3"/>
          <p:cNvSpPr/>
          <p:nvPr/>
        </p:nvSpPr>
        <p:spPr>
          <a:xfrm>
            <a:off x="169696" y="1971254"/>
            <a:ext cx="628402" cy="562359"/>
          </a:xfrm>
          <a:prstGeom prst="rect">
            <a:avLst/>
          </a:prstGeom>
        </p:spPr>
        <p:txBody>
          <a:bodyPr wrap="none" lIns="27000" tIns="27000" rIns="27000" bIns="27000">
            <a:spAutoFit/>
          </a:bodyPr>
          <a:lstStyle/>
          <a:p>
            <a:pPr lvl="0" algn="ctr"/>
            <a:r>
              <a:rPr lang="ja-JP" altLang="en-US" sz="1100" dirty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オール</a:t>
            </a:r>
            <a:endParaRPr lang="en-US" altLang="ja-JP" sz="1100" dirty="0">
              <a:solidFill>
                <a:srgbClr val="FF8000"/>
              </a:solidFill>
              <a:latin typeface="+mn-ea"/>
              <a:ea typeface="+mn-ea"/>
              <a:cs typeface="Meiryo" charset="-128"/>
            </a:endParaRPr>
          </a:p>
          <a:p>
            <a:pPr lvl="0" algn="ctr"/>
            <a:r>
              <a:rPr lang="ja-JP" altLang="en-US" sz="1100" dirty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フラッシュ</a:t>
            </a:r>
            <a:endParaRPr lang="en-US" altLang="ja-JP" sz="1100" dirty="0">
              <a:solidFill>
                <a:srgbClr val="FF8000"/>
              </a:solidFill>
              <a:latin typeface="+mn-ea"/>
              <a:ea typeface="+mn-ea"/>
              <a:cs typeface="Meiryo" charset="-128"/>
            </a:endParaRPr>
          </a:p>
          <a:p>
            <a:pPr lvl="0" algn="ctr"/>
            <a:r>
              <a:rPr lang="ja-JP" altLang="en-US" sz="1100" dirty="0" smtClean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モデル</a:t>
            </a:r>
            <a:endParaRPr lang="en-US" altLang="ja-JP" sz="1100" dirty="0" smtClean="0">
              <a:solidFill>
                <a:srgbClr val="FF8000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77" name="Rectangle 104"/>
          <p:cNvSpPr/>
          <p:nvPr/>
        </p:nvSpPr>
        <p:spPr>
          <a:xfrm>
            <a:off x="3016349" y="4163117"/>
            <a:ext cx="656235" cy="230816"/>
          </a:xfrm>
          <a:prstGeom prst="rect">
            <a:avLst/>
          </a:prstGeom>
        </p:spPr>
        <p:txBody>
          <a:bodyPr wrap="none" lIns="68563" tIns="34282" rIns="68563" bIns="34282" anchor="t">
            <a:spAutoFit/>
          </a:bodyPr>
          <a:lstStyle/>
          <a:p>
            <a:pPr algn="ctr"/>
            <a:r>
              <a:rPr lang="en-US" sz="1050" dirty="0" smtClean="0">
                <a:solidFill>
                  <a:srgbClr val="0C82C1"/>
                </a:solidFill>
                <a:latin typeface="+mn-ea"/>
                <a:ea typeface="+mn-ea"/>
                <a:cs typeface="Meiryo" charset="-128"/>
              </a:rPr>
              <a:t>HX240c</a:t>
            </a:r>
            <a:r>
              <a:rPr lang="en-US" sz="105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 </a:t>
            </a:r>
            <a:endParaRPr lang="en-US" sz="1050" dirty="0">
              <a:latin typeface="+mn-ea"/>
              <a:ea typeface="+mn-ea"/>
              <a:cs typeface="Meiryo" charset="-128"/>
            </a:endParaRPr>
          </a:p>
        </p:txBody>
      </p:sp>
      <p:sp>
        <p:nvSpPr>
          <p:cNvPr id="78" name="Rectangle 110"/>
          <p:cNvSpPr/>
          <p:nvPr/>
        </p:nvSpPr>
        <p:spPr>
          <a:xfrm>
            <a:off x="1554578" y="4163117"/>
            <a:ext cx="656235" cy="230816"/>
          </a:xfrm>
          <a:prstGeom prst="rect">
            <a:avLst/>
          </a:prstGeom>
        </p:spPr>
        <p:txBody>
          <a:bodyPr wrap="none" lIns="68563" tIns="34282" rIns="68563" bIns="34282" anchor="t">
            <a:spAutoFit/>
          </a:bodyPr>
          <a:lstStyle/>
          <a:p>
            <a:pPr lvl="0" algn="ctr"/>
            <a:r>
              <a:rPr lang="en-US" sz="1050" dirty="0" smtClean="0">
                <a:solidFill>
                  <a:srgbClr val="0C82C1"/>
                </a:solidFill>
                <a:latin typeface="+mn-ea"/>
                <a:ea typeface="+mn-ea"/>
                <a:cs typeface="Meiryo" charset="-128"/>
              </a:rPr>
              <a:t>HX220c</a:t>
            </a:r>
            <a:r>
              <a:rPr lang="en-US" sz="1050" dirty="0" smtClean="0">
                <a:solidFill>
                  <a:schemeClr val="tx2"/>
                </a:solidFill>
                <a:latin typeface="+mn-ea"/>
                <a:ea typeface="+mn-ea"/>
                <a:cs typeface="Meiryo" charset="-128"/>
              </a:rPr>
              <a:t> </a:t>
            </a:r>
            <a:endParaRPr lang="en-US" sz="1050" dirty="0">
              <a:latin typeface="+mn-ea"/>
              <a:ea typeface="+mn-ea"/>
              <a:cs typeface="Meiryo" charset="-128"/>
            </a:endParaRPr>
          </a:p>
        </p:txBody>
      </p:sp>
      <p:grpSp>
        <p:nvGrpSpPr>
          <p:cNvPr id="79" name="Group 147"/>
          <p:cNvGrpSpPr/>
          <p:nvPr/>
        </p:nvGrpSpPr>
        <p:grpSpPr>
          <a:xfrm rot="10800000" flipH="1">
            <a:off x="931483" y="3102578"/>
            <a:ext cx="109360" cy="1404938"/>
            <a:chOff x="2833935" y="1247159"/>
            <a:chExt cx="118912" cy="1530634"/>
          </a:xfrm>
          <a:solidFill>
            <a:srgbClr val="FF8000"/>
          </a:solidFill>
        </p:grpSpPr>
        <p:cxnSp>
          <p:nvCxnSpPr>
            <p:cNvPr id="80" name="Straight Connector 148"/>
            <p:cNvCxnSpPr>
              <a:cxnSpLocks/>
            </p:cNvCxnSpPr>
            <p:nvPr/>
          </p:nvCxnSpPr>
          <p:spPr>
            <a:xfrm rot="10800000" flipH="1">
              <a:off x="2833935" y="1247159"/>
              <a:ext cx="0" cy="1530634"/>
            </a:xfrm>
            <a:prstGeom prst="line">
              <a:avLst/>
            </a:prstGeom>
            <a:grpFill/>
            <a:ln>
              <a:solidFill>
                <a:srgbClr val="0C82C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1" name="Isosceles Triangle 149"/>
            <p:cNvSpPr/>
            <p:nvPr/>
          </p:nvSpPr>
          <p:spPr>
            <a:xfrm rot="16200000" flipV="1">
              <a:off x="2775833" y="1957797"/>
              <a:ext cx="244669" cy="109359"/>
            </a:xfrm>
            <a:prstGeom prst="triangle">
              <a:avLst/>
            </a:prstGeom>
            <a:solidFill>
              <a:srgbClr val="0C82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>
                <a:latin typeface="+mn-ea"/>
                <a:cs typeface="Meiryo" charset="-128"/>
              </a:endParaRPr>
            </a:p>
          </p:txBody>
        </p:sp>
      </p:grpSp>
      <p:sp>
        <p:nvSpPr>
          <p:cNvPr id="82" name="Rectangle 150"/>
          <p:cNvSpPr/>
          <p:nvPr/>
        </p:nvSpPr>
        <p:spPr>
          <a:xfrm>
            <a:off x="0" y="3655016"/>
            <a:ext cx="933569" cy="393082"/>
          </a:xfrm>
          <a:prstGeom prst="rect">
            <a:avLst/>
          </a:prstGeom>
        </p:spPr>
        <p:txBody>
          <a:bodyPr wrap="square" lIns="27000" tIns="27000" rIns="27000" bIns="27000" anchor="t">
            <a:spAutoFit/>
          </a:bodyPr>
          <a:lstStyle/>
          <a:p>
            <a:pPr lvl="0" algn="ctr"/>
            <a:r>
              <a:rPr lang="ja-JP" altLang="en-US" sz="1100" smtClean="0">
                <a:solidFill>
                  <a:srgbClr val="0C82C2"/>
                </a:solidFill>
                <a:latin typeface="+mn-ea"/>
                <a:ea typeface="+mn-ea"/>
                <a:cs typeface="Meiryo" charset="-128"/>
              </a:rPr>
              <a:t>ハイブリッド</a:t>
            </a:r>
            <a:endParaRPr lang="en-US" altLang="ja-JP" sz="1100" dirty="0" smtClean="0">
              <a:solidFill>
                <a:srgbClr val="0C82C2"/>
              </a:solidFill>
              <a:latin typeface="+mn-ea"/>
              <a:ea typeface="+mn-ea"/>
              <a:cs typeface="Meiryo" charset="-128"/>
            </a:endParaRPr>
          </a:p>
          <a:p>
            <a:pPr lvl="0" algn="ctr"/>
            <a:r>
              <a:rPr lang="ja-JP" altLang="en-US" sz="1100" dirty="0" smtClean="0">
                <a:solidFill>
                  <a:srgbClr val="0C82C2"/>
                </a:solidFill>
                <a:latin typeface="+mn-ea"/>
                <a:ea typeface="+mn-ea"/>
                <a:cs typeface="Meiryo" charset="-128"/>
              </a:rPr>
              <a:t>モデル</a:t>
            </a:r>
            <a:endParaRPr lang="en-US" sz="1100" dirty="0">
              <a:solidFill>
                <a:srgbClr val="0C82C2"/>
              </a:solidFill>
              <a:latin typeface="+mn-ea"/>
              <a:ea typeface="+mn-ea"/>
              <a:cs typeface="Meiryo" charset="-128"/>
            </a:endParaRPr>
          </a:p>
        </p:txBody>
      </p:sp>
      <p:grpSp>
        <p:nvGrpSpPr>
          <p:cNvPr id="83" name="Group 65"/>
          <p:cNvGrpSpPr/>
          <p:nvPr/>
        </p:nvGrpSpPr>
        <p:grpSpPr>
          <a:xfrm>
            <a:off x="1307868" y="1833518"/>
            <a:ext cx="1070039" cy="597643"/>
            <a:chOff x="2267442" y="1863325"/>
            <a:chExt cx="1764683" cy="985618"/>
          </a:xfrm>
        </p:grpSpPr>
        <p:pic>
          <p:nvPicPr>
            <p:cNvPr id="85" name="Picture 66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1863325"/>
              <a:ext cx="1764683" cy="221814"/>
            </a:xfrm>
            <a:prstGeom prst="rect">
              <a:avLst/>
            </a:prstGeom>
          </p:spPr>
        </p:pic>
        <p:pic>
          <p:nvPicPr>
            <p:cNvPr id="87" name="Picture 67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014309"/>
              <a:ext cx="1764683" cy="221814"/>
            </a:xfrm>
            <a:prstGeom prst="rect">
              <a:avLst/>
            </a:prstGeom>
          </p:spPr>
        </p:pic>
        <p:pic>
          <p:nvPicPr>
            <p:cNvPr id="88" name="Picture 68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166709"/>
              <a:ext cx="1764683" cy="221814"/>
            </a:xfrm>
            <a:prstGeom prst="rect">
              <a:avLst/>
            </a:prstGeom>
          </p:spPr>
        </p:pic>
        <p:pic>
          <p:nvPicPr>
            <p:cNvPr id="89" name="Picture 69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319724"/>
              <a:ext cx="1764683" cy="221814"/>
            </a:xfrm>
            <a:prstGeom prst="rect">
              <a:avLst/>
            </a:prstGeom>
          </p:spPr>
        </p:pic>
        <p:pic>
          <p:nvPicPr>
            <p:cNvPr id="90" name="Picture 70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474729"/>
              <a:ext cx="1764683" cy="221814"/>
            </a:xfrm>
            <a:prstGeom prst="rect">
              <a:avLst/>
            </a:prstGeom>
          </p:spPr>
        </p:pic>
        <p:pic>
          <p:nvPicPr>
            <p:cNvPr id="91" name="Picture 71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627129"/>
              <a:ext cx="1764683" cy="221814"/>
            </a:xfrm>
            <a:prstGeom prst="rect">
              <a:avLst/>
            </a:prstGeom>
          </p:spPr>
        </p:pic>
      </p:grpSp>
      <p:grpSp>
        <p:nvGrpSpPr>
          <p:cNvPr id="92" name="Group 84"/>
          <p:cNvGrpSpPr/>
          <p:nvPr/>
        </p:nvGrpSpPr>
        <p:grpSpPr>
          <a:xfrm>
            <a:off x="2776879" y="1675307"/>
            <a:ext cx="1056379" cy="915989"/>
            <a:chOff x="4065706" y="3349415"/>
            <a:chExt cx="1769476" cy="1534318"/>
          </a:xfrm>
        </p:grpSpPr>
        <p:pic>
          <p:nvPicPr>
            <p:cNvPr id="93" name="Picture 85" descr="KR70998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5706" y="3349415"/>
              <a:ext cx="1764792" cy="386267"/>
            </a:xfrm>
            <a:prstGeom prst="rect">
              <a:avLst/>
            </a:prstGeom>
          </p:spPr>
        </p:pic>
        <p:pic>
          <p:nvPicPr>
            <p:cNvPr id="94" name="Picture 86" descr="KR70998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3631697"/>
              <a:ext cx="1764792" cy="386267"/>
            </a:xfrm>
            <a:prstGeom prst="rect">
              <a:avLst/>
            </a:prstGeom>
          </p:spPr>
        </p:pic>
        <p:pic>
          <p:nvPicPr>
            <p:cNvPr id="95" name="Picture 89" descr="KR70998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3922923"/>
              <a:ext cx="1764792" cy="386267"/>
            </a:xfrm>
            <a:prstGeom prst="rect">
              <a:avLst/>
            </a:prstGeom>
          </p:spPr>
        </p:pic>
        <p:pic>
          <p:nvPicPr>
            <p:cNvPr id="96" name="Picture 90" descr="KR70998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4219021"/>
              <a:ext cx="1764792" cy="386267"/>
            </a:xfrm>
            <a:prstGeom prst="rect">
              <a:avLst/>
            </a:prstGeom>
          </p:spPr>
        </p:pic>
        <p:pic>
          <p:nvPicPr>
            <p:cNvPr id="97" name="Picture 91" descr="KR70998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4497466"/>
              <a:ext cx="1764792" cy="386267"/>
            </a:xfrm>
            <a:prstGeom prst="rect">
              <a:avLst/>
            </a:prstGeom>
          </p:spPr>
        </p:pic>
      </p:grpSp>
      <p:grpSp>
        <p:nvGrpSpPr>
          <p:cNvPr id="99" name="Group 72"/>
          <p:cNvGrpSpPr/>
          <p:nvPr/>
        </p:nvGrpSpPr>
        <p:grpSpPr>
          <a:xfrm>
            <a:off x="1317960" y="3421351"/>
            <a:ext cx="1070038" cy="597641"/>
            <a:chOff x="2300914" y="1208387"/>
            <a:chExt cx="1764792" cy="915079"/>
          </a:xfrm>
        </p:grpSpPr>
        <p:pic>
          <p:nvPicPr>
            <p:cNvPr id="100" name="Picture 73" descr="KR02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208387"/>
              <a:ext cx="1764792" cy="155180"/>
            </a:xfrm>
            <a:prstGeom prst="rect">
              <a:avLst/>
            </a:prstGeom>
          </p:spPr>
        </p:pic>
        <p:pic>
          <p:nvPicPr>
            <p:cNvPr id="101" name="Picture 74" descr="KR02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358686"/>
              <a:ext cx="1764792" cy="155180"/>
            </a:xfrm>
            <a:prstGeom prst="rect">
              <a:avLst/>
            </a:prstGeom>
          </p:spPr>
        </p:pic>
        <p:pic>
          <p:nvPicPr>
            <p:cNvPr id="102" name="Picture 75" descr="KR02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511086"/>
              <a:ext cx="1764792" cy="155180"/>
            </a:xfrm>
            <a:prstGeom prst="rect">
              <a:avLst/>
            </a:prstGeom>
          </p:spPr>
        </p:pic>
        <p:pic>
          <p:nvPicPr>
            <p:cNvPr id="103" name="Picture 76" descr="KR02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663486"/>
              <a:ext cx="1764792" cy="155180"/>
            </a:xfrm>
            <a:prstGeom prst="rect">
              <a:avLst/>
            </a:prstGeom>
          </p:spPr>
        </p:pic>
        <p:pic>
          <p:nvPicPr>
            <p:cNvPr id="104" name="Picture 77" descr="KR02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815886"/>
              <a:ext cx="1764792" cy="155180"/>
            </a:xfrm>
            <a:prstGeom prst="rect">
              <a:avLst/>
            </a:prstGeom>
          </p:spPr>
        </p:pic>
        <p:pic>
          <p:nvPicPr>
            <p:cNvPr id="105" name="Picture 78" descr="KR02017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968286"/>
              <a:ext cx="1764792" cy="155180"/>
            </a:xfrm>
            <a:prstGeom prst="rect">
              <a:avLst/>
            </a:prstGeom>
          </p:spPr>
        </p:pic>
      </p:grpSp>
      <p:grpSp>
        <p:nvGrpSpPr>
          <p:cNvPr id="106" name="Group 92"/>
          <p:cNvGrpSpPr/>
          <p:nvPr/>
        </p:nvGrpSpPr>
        <p:grpSpPr>
          <a:xfrm>
            <a:off x="2823979" y="3201295"/>
            <a:ext cx="1056376" cy="915987"/>
            <a:chOff x="2372620" y="3328887"/>
            <a:chExt cx="1764792" cy="1488411"/>
          </a:xfrm>
        </p:grpSpPr>
        <p:pic>
          <p:nvPicPr>
            <p:cNvPr id="107" name="Picture 93" descr="KR02021(1)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3328887"/>
              <a:ext cx="1764792" cy="340152"/>
            </a:xfrm>
            <a:prstGeom prst="rect">
              <a:avLst/>
            </a:prstGeom>
          </p:spPr>
        </p:pic>
        <p:pic>
          <p:nvPicPr>
            <p:cNvPr id="108" name="Picture 94" descr="KR02021(1)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3616852"/>
              <a:ext cx="1764792" cy="340152"/>
            </a:xfrm>
            <a:prstGeom prst="rect">
              <a:avLst/>
            </a:prstGeom>
          </p:spPr>
        </p:pic>
        <p:pic>
          <p:nvPicPr>
            <p:cNvPr id="109" name="Picture 95" descr="KR02021(1)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3908078"/>
              <a:ext cx="1764792" cy="340152"/>
            </a:xfrm>
            <a:prstGeom prst="rect">
              <a:avLst/>
            </a:prstGeom>
          </p:spPr>
        </p:pic>
        <p:pic>
          <p:nvPicPr>
            <p:cNvPr id="110" name="Picture 97" descr="KR02021(1)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4204176"/>
              <a:ext cx="1764792" cy="340152"/>
            </a:xfrm>
            <a:prstGeom prst="rect">
              <a:avLst/>
            </a:prstGeom>
          </p:spPr>
        </p:pic>
        <p:pic>
          <p:nvPicPr>
            <p:cNvPr id="111" name="Picture 101" descr="KR02021(1)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4477146"/>
              <a:ext cx="1764792" cy="340152"/>
            </a:xfrm>
            <a:prstGeom prst="rect">
              <a:avLst/>
            </a:prstGeom>
          </p:spPr>
        </p:pic>
      </p:grpSp>
      <p:sp>
        <p:nvSpPr>
          <p:cNvPr id="131" name="Rectangle 153"/>
          <p:cNvSpPr/>
          <p:nvPr/>
        </p:nvSpPr>
        <p:spPr>
          <a:xfrm>
            <a:off x="4214111" y="3436930"/>
            <a:ext cx="340443" cy="484732"/>
          </a:xfrm>
          <a:prstGeom prst="rect">
            <a:avLst/>
          </a:prstGeom>
        </p:spPr>
        <p:txBody>
          <a:bodyPr wrap="none" lIns="68563" tIns="34282" rIns="68563" bIns="34282" anchor="b">
            <a:spAutoFit/>
          </a:bodyPr>
          <a:lstStyle/>
          <a:p>
            <a:pPr algn="ctr" defTabSz="457178"/>
            <a:r>
              <a:rPr lang="en-US" sz="2700" b="1" dirty="0">
                <a:solidFill>
                  <a:srgbClr val="0C82C1"/>
                </a:solidFill>
                <a:latin typeface="+mn-ea"/>
                <a:ea typeface="+mn-ea"/>
                <a:cs typeface="Meiryo" charset="-128"/>
              </a:rPr>
              <a:t>+</a:t>
            </a:r>
            <a:endParaRPr lang="en-US" sz="3000" b="1" dirty="0">
              <a:solidFill>
                <a:srgbClr val="0C82C1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132" name="Rectangle 154"/>
          <p:cNvSpPr/>
          <p:nvPr/>
        </p:nvSpPr>
        <p:spPr>
          <a:xfrm>
            <a:off x="4187095" y="1954455"/>
            <a:ext cx="340443" cy="484732"/>
          </a:xfrm>
          <a:prstGeom prst="rect">
            <a:avLst/>
          </a:prstGeom>
        </p:spPr>
        <p:txBody>
          <a:bodyPr wrap="none" lIns="68563" tIns="34282" rIns="68563" bIns="34282" anchor="b">
            <a:spAutoFit/>
          </a:bodyPr>
          <a:lstStyle/>
          <a:p>
            <a:pPr algn="ctr" defTabSz="457178"/>
            <a:r>
              <a:rPr lang="en-US" sz="2700" b="1" dirty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+</a:t>
            </a:r>
            <a:endParaRPr lang="en-US" sz="3000" b="1" dirty="0">
              <a:solidFill>
                <a:srgbClr val="FF8000"/>
              </a:solidFill>
              <a:latin typeface="+mn-ea"/>
              <a:ea typeface="+mn-ea"/>
              <a:cs typeface="Meiryo" charset="-128"/>
            </a:endParaRPr>
          </a:p>
        </p:txBody>
      </p:sp>
      <p:grpSp>
        <p:nvGrpSpPr>
          <p:cNvPr id="139" name="Group 160"/>
          <p:cNvGrpSpPr/>
          <p:nvPr/>
        </p:nvGrpSpPr>
        <p:grpSpPr>
          <a:xfrm>
            <a:off x="6981395" y="3064384"/>
            <a:ext cx="1644750" cy="256592"/>
            <a:chOff x="3535768" y="1357286"/>
            <a:chExt cx="1644750" cy="285568"/>
          </a:xfrm>
        </p:grpSpPr>
        <p:pic>
          <p:nvPicPr>
            <p:cNvPr id="143" name="Picture 161" descr="HKL17572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8334" y="1357286"/>
              <a:ext cx="1472184" cy="150480"/>
            </a:xfrm>
            <a:prstGeom prst="rect">
              <a:avLst/>
            </a:prstGeom>
          </p:spPr>
        </p:pic>
        <p:pic>
          <p:nvPicPr>
            <p:cNvPr id="144" name="Picture 162" descr="HKL17572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5768" y="1492374"/>
              <a:ext cx="1472184" cy="150480"/>
            </a:xfrm>
            <a:prstGeom prst="rect">
              <a:avLst/>
            </a:prstGeom>
          </p:spPr>
        </p:pic>
      </p:grpSp>
      <p:grpSp>
        <p:nvGrpSpPr>
          <p:cNvPr id="140" name="Group 163"/>
          <p:cNvGrpSpPr/>
          <p:nvPr/>
        </p:nvGrpSpPr>
        <p:grpSpPr>
          <a:xfrm>
            <a:off x="7018862" y="3572853"/>
            <a:ext cx="1594893" cy="242051"/>
            <a:chOff x="7308850" y="944982"/>
            <a:chExt cx="1594893" cy="269385"/>
          </a:xfrm>
        </p:grpSpPr>
        <p:pic>
          <p:nvPicPr>
            <p:cNvPr id="141" name="Picture 164" descr="KQ52011.p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8850" y="1061935"/>
              <a:ext cx="1472184" cy="152432"/>
            </a:xfrm>
            <a:prstGeom prst="rect">
              <a:avLst/>
            </a:prstGeom>
          </p:spPr>
        </p:pic>
        <p:pic>
          <p:nvPicPr>
            <p:cNvPr id="142" name="Picture 165" descr="KQ52011.p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31559" y="944982"/>
              <a:ext cx="1472184" cy="152432"/>
            </a:xfrm>
            <a:prstGeom prst="rect">
              <a:avLst/>
            </a:prstGeom>
          </p:spPr>
        </p:pic>
      </p:grpSp>
      <p:sp>
        <p:nvSpPr>
          <p:cNvPr id="136" name="Rectangle 59"/>
          <p:cNvSpPr/>
          <p:nvPr/>
        </p:nvSpPr>
        <p:spPr>
          <a:xfrm>
            <a:off x="7065628" y="1757940"/>
            <a:ext cx="1390411" cy="1077202"/>
          </a:xfrm>
          <a:prstGeom prst="rect">
            <a:avLst/>
          </a:prstGeom>
        </p:spPr>
        <p:txBody>
          <a:bodyPr wrap="none" lIns="68563" tIns="34282" rIns="68563" bIns="34282" anchor="t">
            <a:spAutoFit/>
          </a:bodyPr>
          <a:lstStyle/>
          <a:p>
            <a:pPr lvl="0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4</a:t>
            </a:r>
            <a:r>
              <a:rPr lang="ja-JP" altLang="en-US" sz="11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機種</a:t>
            </a:r>
            <a:endParaRPr lang="en-US" sz="1100" b="1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Meiryo" charset="-128"/>
            </a:endParaRPr>
          </a:p>
          <a:p>
            <a:pPr lvl="0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&lt;10Gbps</a:t>
            </a:r>
            <a:r>
              <a:rPr lang="ja-JP" altLang="en-US" sz="11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モデル</a:t>
            </a:r>
            <a:r>
              <a:rPr lang="en-US" altLang="ja-JP" sz="11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&gt;</a:t>
            </a:r>
          </a:p>
          <a:p>
            <a:pPr lvl="0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FI 6248 / 6296</a:t>
            </a:r>
          </a:p>
          <a:p>
            <a:pPr lvl="0"/>
            <a:endParaRPr lang="en-US" sz="1100" b="1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Meiryo" charset="-128"/>
            </a:endParaRPr>
          </a:p>
          <a:p>
            <a:pPr lvl="0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&lt;40 </a:t>
            </a:r>
            <a:r>
              <a:rPr lang="en-US" sz="1100" b="1" dirty="0" err="1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Gbps</a:t>
            </a:r>
            <a:r>
              <a:rPr lang="ja-JP" altLang="en-US" sz="11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モデル</a:t>
            </a:r>
            <a:r>
              <a:rPr lang="en-US" altLang="ja-JP" sz="11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&gt;</a:t>
            </a:r>
          </a:p>
          <a:p>
            <a:pPr lvl="0"/>
            <a:r>
              <a:rPr lang="en-US" sz="105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FI 6332 / 6332-16UP</a:t>
            </a:r>
          </a:p>
        </p:txBody>
      </p:sp>
      <p:pic>
        <p:nvPicPr>
          <p:cNvPr id="146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1687" y="1882680"/>
            <a:ext cx="1440730" cy="8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roup 87"/>
          <p:cNvGrpSpPr/>
          <p:nvPr/>
        </p:nvGrpSpPr>
        <p:grpSpPr>
          <a:xfrm>
            <a:off x="4776792" y="3470141"/>
            <a:ext cx="1440730" cy="868360"/>
            <a:chOff x="6172185" y="3979720"/>
            <a:chExt cx="1764792" cy="1063680"/>
          </a:xfrm>
        </p:grpSpPr>
        <p:pic>
          <p:nvPicPr>
            <p:cNvPr id="148" name="Picture 88" descr="KO71009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2185" y="3979720"/>
              <a:ext cx="1764792" cy="322178"/>
            </a:xfrm>
            <a:prstGeom prst="rect">
              <a:avLst/>
            </a:prstGeom>
          </p:spPr>
        </p:pic>
        <p:pic>
          <p:nvPicPr>
            <p:cNvPr id="149" name="Picture 96" descr="KO71009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2185" y="4229430"/>
              <a:ext cx="1764792" cy="322178"/>
            </a:xfrm>
            <a:prstGeom prst="rect">
              <a:avLst/>
            </a:prstGeom>
          </p:spPr>
        </p:pic>
        <p:pic>
          <p:nvPicPr>
            <p:cNvPr id="150" name="Picture 98" descr="KO71009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2185" y="4481398"/>
              <a:ext cx="1764792" cy="322178"/>
            </a:xfrm>
            <a:prstGeom prst="rect">
              <a:avLst/>
            </a:prstGeom>
          </p:spPr>
        </p:pic>
        <p:pic>
          <p:nvPicPr>
            <p:cNvPr id="151" name="Picture 99" descr="KO71009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2185" y="4721222"/>
              <a:ext cx="1764792" cy="322178"/>
            </a:xfrm>
            <a:prstGeom prst="rect">
              <a:avLst/>
            </a:prstGeom>
          </p:spPr>
        </p:pic>
      </p:grpSp>
      <p:grpSp>
        <p:nvGrpSpPr>
          <p:cNvPr id="152" name="Group 100"/>
          <p:cNvGrpSpPr>
            <a:grpSpLocks noChangeAspect="1"/>
          </p:cNvGrpSpPr>
          <p:nvPr/>
        </p:nvGrpSpPr>
        <p:grpSpPr>
          <a:xfrm>
            <a:off x="4761687" y="2857006"/>
            <a:ext cx="1440730" cy="545434"/>
            <a:chOff x="5949740" y="1966664"/>
            <a:chExt cx="1585690" cy="600313"/>
          </a:xfrm>
        </p:grpSpPr>
        <p:pic>
          <p:nvPicPr>
            <p:cNvPr id="153" name="Picture 102" descr="KO71017.pn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9740" y="1966664"/>
              <a:ext cx="1580961" cy="206539"/>
            </a:xfrm>
            <a:prstGeom prst="rect">
              <a:avLst/>
            </a:prstGeom>
          </p:spPr>
        </p:pic>
        <p:pic>
          <p:nvPicPr>
            <p:cNvPr id="154" name="Picture 103" descr="KO71017.pn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469" y="2095241"/>
              <a:ext cx="1580961" cy="206539"/>
            </a:xfrm>
            <a:prstGeom prst="rect">
              <a:avLst/>
            </a:prstGeom>
          </p:spPr>
        </p:pic>
        <p:pic>
          <p:nvPicPr>
            <p:cNvPr id="155" name="Picture 105" descr="KO71017.pn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9740" y="2221757"/>
              <a:ext cx="1580961" cy="206539"/>
            </a:xfrm>
            <a:prstGeom prst="rect">
              <a:avLst/>
            </a:prstGeom>
          </p:spPr>
        </p:pic>
        <p:pic>
          <p:nvPicPr>
            <p:cNvPr id="156" name="Picture 106" descr="KO71017.pn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469" y="2360438"/>
              <a:ext cx="1580961" cy="206539"/>
            </a:xfrm>
            <a:prstGeom prst="rect">
              <a:avLst/>
            </a:prstGeom>
          </p:spPr>
        </p:pic>
      </p:grpSp>
      <p:sp>
        <p:nvSpPr>
          <p:cNvPr id="157" name="Rectangle 107"/>
          <p:cNvSpPr/>
          <p:nvPr/>
        </p:nvSpPr>
        <p:spPr>
          <a:xfrm>
            <a:off x="4667679" y="856205"/>
            <a:ext cx="1624449" cy="623231"/>
          </a:xfrm>
          <a:prstGeom prst="rect">
            <a:avLst/>
          </a:prstGeom>
        </p:spPr>
        <p:txBody>
          <a:bodyPr wrap="none" lIns="68563" tIns="34282" rIns="68563" bIns="34282" anchor="b">
            <a:spAutoFit/>
          </a:bodyPr>
          <a:lstStyle/>
          <a:p>
            <a:pPr algn="ctr"/>
            <a:r>
              <a:rPr lang="en-US" sz="1200" b="1" dirty="0">
                <a:solidFill>
                  <a:srgbClr val="408B39"/>
                </a:solidFill>
                <a:latin typeface="+mn-ea"/>
                <a:ea typeface="+mn-ea"/>
                <a:cs typeface="Meiryo" charset="-128"/>
              </a:rPr>
              <a:t>UCS </a:t>
            </a:r>
            <a:r>
              <a:rPr lang="ja-JP" altLang="en-US" sz="1200" b="1" dirty="0">
                <a:solidFill>
                  <a:srgbClr val="408B39"/>
                </a:solidFill>
                <a:latin typeface="+mn-ea"/>
                <a:ea typeface="+mn-ea"/>
                <a:cs typeface="Meiryo" charset="-128"/>
              </a:rPr>
              <a:t>コンピュート</a:t>
            </a:r>
            <a:endParaRPr lang="en-US" altLang="ja-JP" sz="1200" b="1" dirty="0">
              <a:solidFill>
                <a:srgbClr val="408B39"/>
              </a:solidFill>
              <a:latin typeface="+mn-ea"/>
              <a:ea typeface="+mn-ea"/>
              <a:cs typeface="Meiryo" charset="-128"/>
            </a:endParaRPr>
          </a:p>
          <a:p>
            <a:pPr algn="ctr"/>
            <a:r>
              <a:rPr lang="ja-JP" altLang="en-US" sz="1200" b="1" dirty="0">
                <a:solidFill>
                  <a:srgbClr val="408B39"/>
                </a:solidFill>
                <a:latin typeface="+mn-ea"/>
                <a:ea typeface="+mn-ea"/>
                <a:cs typeface="Meiryo" charset="-128"/>
              </a:rPr>
              <a:t>専用ノード</a:t>
            </a:r>
            <a:endParaRPr lang="en-US" sz="1200" b="1" dirty="0">
              <a:solidFill>
                <a:srgbClr val="408B39"/>
              </a:solidFill>
              <a:latin typeface="+mn-ea"/>
              <a:ea typeface="+mn-ea"/>
              <a:cs typeface="Meiryo" charset="-128"/>
            </a:endParaRPr>
          </a:p>
          <a:p>
            <a:pPr algn="ctr"/>
            <a:r>
              <a:rPr lang="en-US" sz="1200" b="1" dirty="0">
                <a:solidFill>
                  <a:srgbClr val="408B39"/>
                </a:solidFill>
                <a:latin typeface="+mn-ea"/>
                <a:ea typeface="+mn-ea"/>
                <a:cs typeface="Meiryo" charset="-128"/>
              </a:rPr>
              <a:t>B200 / C220 / C240   </a:t>
            </a:r>
          </a:p>
        </p:txBody>
      </p:sp>
      <p:sp>
        <p:nvSpPr>
          <p:cNvPr id="158" name="Rectangle 153"/>
          <p:cNvSpPr/>
          <p:nvPr/>
        </p:nvSpPr>
        <p:spPr>
          <a:xfrm>
            <a:off x="6435440" y="3405362"/>
            <a:ext cx="340443" cy="484732"/>
          </a:xfrm>
          <a:prstGeom prst="rect">
            <a:avLst/>
          </a:prstGeom>
        </p:spPr>
        <p:txBody>
          <a:bodyPr wrap="none" lIns="68563" tIns="34282" rIns="68563" bIns="34282" anchor="b">
            <a:spAutoFit/>
          </a:bodyPr>
          <a:lstStyle/>
          <a:p>
            <a:pPr algn="ctr" defTabSz="457178"/>
            <a:r>
              <a:rPr lang="en-US" sz="2700" b="1" dirty="0">
                <a:solidFill>
                  <a:srgbClr val="0C82C1"/>
                </a:solidFill>
                <a:latin typeface="+mn-ea"/>
                <a:ea typeface="+mn-ea"/>
                <a:cs typeface="Meiryo" charset="-128"/>
              </a:rPr>
              <a:t>+</a:t>
            </a:r>
            <a:endParaRPr lang="en-US" sz="3000" b="1" dirty="0">
              <a:solidFill>
                <a:srgbClr val="0C82C1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159" name="Rectangle 154"/>
          <p:cNvSpPr/>
          <p:nvPr/>
        </p:nvSpPr>
        <p:spPr>
          <a:xfrm>
            <a:off x="6439968" y="1925069"/>
            <a:ext cx="340443" cy="484732"/>
          </a:xfrm>
          <a:prstGeom prst="rect">
            <a:avLst/>
          </a:prstGeom>
        </p:spPr>
        <p:txBody>
          <a:bodyPr wrap="none" lIns="68563" tIns="34282" rIns="68563" bIns="34282" anchor="b">
            <a:spAutoFit/>
          </a:bodyPr>
          <a:lstStyle/>
          <a:p>
            <a:pPr algn="ctr" defTabSz="457178"/>
            <a:r>
              <a:rPr lang="en-US" sz="2700" b="1" dirty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+</a:t>
            </a:r>
            <a:endParaRPr lang="en-US" sz="3000" b="1" dirty="0">
              <a:solidFill>
                <a:srgbClr val="FF8000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184" name="Rectangle 107"/>
          <p:cNvSpPr/>
          <p:nvPr/>
        </p:nvSpPr>
        <p:spPr>
          <a:xfrm>
            <a:off x="7073523" y="820357"/>
            <a:ext cx="1406440" cy="623231"/>
          </a:xfrm>
          <a:prstGeom prst="rect">
            <a:avLst/>
          </a:prstGeom>
        </p:spPr>
        <p:txBody>
          <a:bodyPr wrap="none" lIns="68563" tIns="34282" rIns="68563" bIns="34282" anchor="b">
            <a:spAutoFit/>
          </a:bodyPr>
          <a:lstStyle/>
          <a:p>
            <a:pPr algn="ctr"/>
            <a:r>
              <a:rPr lang="ja-JP" altLang="en-US" sz="12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管理マネージャ＋</a:t>
            </a:r>
            <a:endParaRPr lang="en-US" altLang="ja-JP" sz="1200" b="1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Meiryo" charset="-128"/>
            </a:endParaRPr>
          </a:p>
          <a:p>
            <a:pPr algn="ctr"/>
            <a:r>
              <a:rPr lang="ja-JP" altLang="en-US" sz="12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統合ネットワーク</a:t>
            </a:r>
            <a:endParaRPr lang="en-US" altLang="ja-JP" sz="1200" b="1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Meiryo" charset="-128"/>
            </a:endParaRPr>
          </a:p>
          <a:p>
            <a:pPr algn="ctr"/>
            <a:r>
              <a:rPr lang="en-US" altLang="ja-JP" sz="1200" b="1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Fabric</a:t>
            </a:r>
            <a:r>
              <a:rPr lang="ja-JP" altLang="en-US" sz="1200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 </a:t>
            </a:r>
            <a:r>
              <a:rPr lang="en-US" altLang="ja-JP" sz="1200" b="1" dirty="0" err="1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Inter</a:t>
            </a:r>
            <a:r>
              <a:rPr lang="en-US" altLang="ja-JP" sz="1200" b="1" dirty="0" err="1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c</a:t>
            </a:r>
            <a:r>
              <a:rPr lang="en-US" altLang="ja-JP" sz="1200" b="1" dirty="0" err="1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oneect</a:t>
            </a:r>
            <a:endParaRPr lang="en-US" altLang="ja-JP" sz="1200" b="1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8186" y="959283"/>
            <a:ext cx="41665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350" dirty="0">
                <a:latin typeface="+mn-ea"/>
                <a:ea typeface="+mn-ea"/>
                <a:cs typeface="Meiryo" charset="-128"/>
              </a:rPr>
              <a:t>下記構成の組み合わせにて、稼働させる事が可能です</a:t>
            </a:r>
          </a:p>
        </p:txBody>
      </p:sp>
      <p:sp>
        <p:nvSpPr>
          <p:cNvPr id="84" name="Rectangle 3"/>
          <p:cNvSpPr/>
          <p:nvPr/>
        </p:nvSpPr>
        <p:spPr>
          <a:xfrm>
            <a:off x="1252951" y="2788384"/>
            <a:ext cx="2590035" cy="223804"/>
          </a:xfrm>
          <a:prstGeom prst="rect">
            <a:avLst/>
          </a:prstGeom>
        </p:spPr>
        <p:txBody>
          <a:bodyPr wrap="square" lIns="27000" tIns="27000" rIns="27000" bIns="27000">
            <a:spAutoFit/>
          </a:bodyPr>
          <a:lstStyle/>
          <a:p>
            <a:pPr lvl="0" algn="ctr"/>
            <a:r>
              <a:rPr lang="en-US" altLang="ja-JP" sz="1100" u="sng" dirty="0" smtClean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3</a:t>
            </a:r>
            <a:r>
              <a:rPr lang="ja-JP" altLang="en-US" sz="1100" u="sng" dirty="0" smtClean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台から</a:t>
            </a:r>
            <a:r>
              <a:rPr lang="en-US" altLang="ja-JP" sz="1100" u="sng" dirty="0" smtClean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16</a:t>
            </a:r>
            <a:r>
              <a:rPr lang="ja-JP" altLang="en-US" sz="1100" u="sng" dirty="0" smtClean="0">
                <a:solidFill>
                  <a:srgbClr val="FF8000"/>
                </a:solidFill>
                <a:latin typeface="+mn-ea"/>
                <a:ea typeface="+mn-ea"/>
                <a:cs typeface="Meiryo" charset="-128"/>
              </a:rPr>
              <a:t>台でクラスターを構成</a:t>
            </a:r>
            <a:endParaRPr lang="en-US" altLang="ja-JP" sz="1100" u="sng" dirty="0" smtClean="0">
              <a:solidFill>
                <a:srgbClr val="FF8000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86" name="Rectangle 150"/>
          <p:cNvSpPr/>
          <p:nvPr/>
        </p:nvSpPr>
        <p:spPr>
          <a:xfrm>
            <a:off x="1252951" y="4351054"/>
            <a:ext cx="2627404" cy="223804"/>
          </a:xfrm>
          <a:prstGeom prst="rect">
            <a:avLst/>
          </a:prstGeom>
        </p:spPr>
        <p:txBody>
          <a:bodyPr wrap="square" lIns="27000" tIns="27000" rIns="27000" bIns="27000" anchor="t">
            <a:spAutoFit/>
          </a:bodyPr>
          <a:lstStyle/>
          <a:p>
            <a:pPr lvl="0" algn="ctr"/>
            <a:r>
              <a:rPr lang="en-US" altLang="ja-JP" sz="1100" u="sng" dirty="0" smtClean="0">
                <a:solidFill>
                  <a:srgbClr val="0C82C2"/>
                </a:solidFill>
                <a:latin typeface="+mn-ea"/>
                <a:ea typeface="+mn-ea"/>
                <a:cs typeface="Meiryo" charset="-128"/>
              </a:rPr>
              <a:t>3</a:t>
            </a:r>
            <a:r>
              <a:rPr lang="ja-JP" altLang="en-US" sz="1100" u="sng" dirty="0" smtClean="0">
                <a:solidFill>
                  <a:srgbClr val="0C82C2"/>
                </a:solidFill>
                <a:latin typeface="+mn-ea"/>
                <a:ea typeface="+mn-ea"/>
                <a:cs typeface="Meiryo" charset="-128"/>
              </a:rPr>
              <a:t>台から</a:t>
            </a:r>
            <a:r>
              <a:rPr lang="en-US" altLang="ja-JP" sz="1100" u="sng" dirty="0" smtClean="0">
                <a:solidFill>
                  <a:srgbClr val="0C82C2"/>
                </a:solidFill>
                <a:latin typeface="+mn-ea"/>
                <a:ea typeface="+mn-ea"/>
                <a:cs typeface="Meiryo" charset="-128"/>
              </a:rPr>
              <a:t>8</a:t>
            </a:r>
            <a:r>
              <a:rPr lang="ja-JP" altLang="en-US" sz="1100" u="sng" dirty="0" smtClean="0">
                <a:solidFill>
                  <a:srgbClr val="0C82C2"/>
                </a:solidFill>
                <a:latin typeface="+mn-ea"/>
                <a:ea typeface="+mn-ea"/>
                <a:cs typeface="Meiryo" charset="-128"/>
              </a:rPr>
              <a:t>台でクラスターを構成</a:t>
            </a:r>
            <a:endParaRPr lang="en-US" altLang="ja-JP" sz="1100" u="sng" dirty="0" smtClean="0">
              <a:solidFill>
                <a:srgbClr val="0C82C2"/>
              </a:solidFill>
              <a:latin typeface="+mn-ea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33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13899" y="1201475"/>
            <a:ext cx="1650819" cy="472826"/>
            <a:chOff x="309044" y="1342790"/>
            <a:chExt cx="1651416" cy="472997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1499599" y="1534815"/>
              <a:ext cx="460861" cy="280972"/>
            </a:xfrm>
            <a:custGeom>
              <a:avLst/>
              <a:gdLst/>
              <a:ahLst/>
              <a:cxnLst>
                <a:cxn ang="0">
                  <a:pos x="360" y="148"/>
                </a:cxn>
                <a:cxn ang="0">
                  <a:pos x="344" y="163"/>
                </a:cxn>
                <a:cxn ang="0">
                  <a:pos x="17" y="163"/>
                </a:cxn>
                <a:cxn ang="0">
                  <a:pos x="0" y="148"/>
                </a:cxn>
                <a:cxn ang="0">
                  <a:pos x="0" y="14"/>
                </a:cxn>
                <a:cxn ang="0">
                  <a:pos x="17" y="0"/>
                </a:cxn>
                <a:cxn ang="0">
                  <a:pos x="344" y="0"/>
                </a:cxn>
                <a:cxn ang="0">
                  <a:pos x="360" y="14"/>
                </a:cxn>
                <a:cxn ang="0">
                  <a:pos x="360" y="148"/>
                </a:cxn>
              </a:cxnLst>
              <a:rect l="0" t="0" r="r" b="b"/>
              <a:pathLst>
                <a:path w="360" h="163">
                  <a:moveTo>
                    <a:pt x="360" y="148"/>
                  </a:moveTo>
                  <a:cubicBezTo>
                    <a:pt x="360" y="156"/>
                    <a:pt x="353" y="163"/>
                    <a:pt x="344" y="163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7" y="163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3" y="0"/>
                    <a:pt x="360" y="6"/>
                    <a:pt x="360" y="14"/>
                  </a:cubicBezTo>
                  <a:lnTo>
                    <a:pt x="360" y="148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n-ea"/>
                  <a:ea typeface="+mn-ea"/>
                </a:rPr>
                <a:t>CONTROLLER</a:t>
              </a:r>
            </a:p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</a:p>
          </p:txBody>
        </p:sp>
        <p:sp>
          <p:nvSpPr>
            <p:cNvPr id="5" name="Freeform 10"/>
            <p:cNvSpPr>
              <a:spLocks/>
            </p:cNvSpPr>
            <p:nvPr/>
          </p:nvSpPr>
          <p:spPr bwMode="auto">
            <a:xfrm>
              <a:off x="309045" y="1536115"/>
              <a:ext cx="1152150" cy="279672"/>
            </a:xfrm>
            <a:custGeom>
              <a:avLst/>
              <a:gdLst/>
              <a:ahLst/>
              <a:cxnLst>
                <a:cxn ang="0">
                  <a:pos x="600" y="148"/>
                </a:cxn>
                <a:cxn ang="0">
                  <a:pos x="584" y="163"/>
                </a:cxn>
                <a:cxn ang="0">
                  <a:pos x="17" y="163"/>
                </a:cxn>
                <a:cxn ang="0">
                  <a:pos x="0" y="148"/>
                </a:cxn>
                <a:cxn ang="0">
                  <a:pos x="0" y="14"/>
                </a:cxn>
                <a:cxn ang="0">
                  <a:pos x="17" y="0"/>
                </a:cxn>
                <a:cxn ang="0">
                  <a:pos x="584" y="0"/>
                </a:cxn>
                <a:cxn ang="0">
                  <a:pos x="600" y="14"/>
                </a:cxn>
                <a:cxn ang="0">
                  <a:pos x="600" y="148"/>
                </a:cxn>
              </a:cxnLst>
              <a:rect l="0" t="0" r="r" b="b"/>
              <a:pathLst>
                <a:path w="600" h="163">
                  <a:moveTo>
                    <a:pt x="600" y="148"/>
                  </a:moveTo>
                  <a:cubicBezTo>
                    <a:pt x="600" y="156"/>
                    <a:pt x="593" y="163"/>
                    <a:pt x="584" y="163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8" y="163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8" y="0"/>
                    <a:pt x="17" y="0"/>
                  </a:cubicBezTo>
                  <a:cubicBezTo>
                    <a:pt x="584" y="0"/>
                    <a:pt x="584" y="0"/>
                    <a:pt x="584" y="0"/>
                  </a:cubicBezTo>
                  <a:cubicBezTo>
                    <a:pt x="593" y="0"/>
                    <a:pt x="600" y="6"/>
                    <a:pt x="600" y="14"/>
                  </a:cubicBezTo>
                  <a:lnTo>
                    <a:pt x="600" y="148"/>
                  </a:lnTo>
                  <a:close/>
                </a:path>
              </a:pathLst>
            </a:cu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FFFFFF"/>
                  </a:solidFill>
                  <a:latin typeface="+mn-ea"/>
                  <a:ea typeface="+mn-ea"/>
                </a:rPr>
                <a:t>HYPERVISOR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9044" y="1342790"/>
              <a:ext cx="672088" cy="153620"/>
              <a:chOff x="309044" y="1342790"/>
              <a:chExt cx="672088" cy="153620"/>
            </a:xfrm>
          </p:grpSpPr>
          <p:sp>
            <p:nvSpPr>
              <p:cNvPr id="7" name="Shape 545"/>
              <p:cNvSpPr/>
              <p:nvPr/>
            </p:nvSpPr>
            <p:spPr>
              <a:xfrm>
                <a:off x="309044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  <p:sp>
            <p:nvSpPr>
              <p:cNvPr id="8" name="Shape 545"/>
              <p:cNvSpPr/>
              <p:nvPr/>
            </p:nvSpPr>
            <p:spPr>
              <a:xfrm>
                <a:off x="549075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  <p:sp>
            <p:nvSpPr>
              <p:cNvPr id="9" name="Shape 545"/>
              <p:cNvSpPr/>
              <p:nvPr/>
            </p:nvSpPr>
            <p:spPr>
              <a:xfrm>
                <a:off x="789107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</p:grpSp>
      </p:grpSp>
      <p:sp>
        <p:nvSpPr>
          <p:cNvPr id="10" name="Rounded Rectangle 9"/>
          <p:cNvSpPr/>
          <p:nvPr/>
        </p:nvSpPr>
        <p:spPr>
          <a:xfrm rot="10800000">
            <a:off x="111541" y="2122861"/>
            <a:ext cx="8906740" cy="1151733"/>
          </a:xfrm>
          <a:prstGeom prst="roundRect">
            <a:avLst>
              <a:gd name="adj" fmla="val 27968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tx2">
                  <a:alpha val="10000"/>
                </a:scheme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774"/>
            <a:endParaRPr lang="en-US" sz="700" kern="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1" name="Freeform 10"/>
          <p:cNvSpPr/>
          <p:nvPr/>
        </p:nvSpPr>
        <p:spPr>
          <a:xfrm flipH="1">
            <a:off x="4450075" y="2052799"/>
            <a:ext cx="3656277" cy="832552"/>
          </a:xfrm>
          <a:custGeom>
            <a:avLst/>
            <a:gdLst>
              <a:gd name="connsiteX0" fmla="*/ 0 w 3657600"/>
              <a:gd name="connsiteY0" fmla="*/ 0 h 561975"/>
              <a:gd name="connsiteX1" fmla="*/ 0 w 3657600"/>
              <a:gd name="connsiteY1" fmla="*/ 561975 h 561975"/>
              <a:gd name="connsiteX2" fmla="*/ 3657600 w 3657600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0" h="561975">
                <a:moveTo>
                  <a:pt x="0" y="0"/>
                </a:moveTo>
                <a:lnTo>
                  <a:pt x="0" y="561975"/>
                </a:lnTo>
                <a:lnTo>
                  <a:pt x="3657600" y="561975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atin typeface="+mn-ea"/>
            </a:endParaRPr>
          </a:p>
        </p:txBody>
      </p:sp>
      <p:sp>
        <p:nvSpPr>
          <p:cNvPr id="12" name="Shape 537"/>
          <p:cNvSpPr/>
          <p:nvPr/>
        </p:nvSpPr>
        <p:spPr>
          <a:xfrm>
            <a:off x="2018819" y="1700560"/>
            <a:ext cx="6845899" cy="191955"/>
          </a:xfrm>
          <a:prstGeom prst="roundRect">
            <a:avLst>
              <a:gd name="adj" fmla="val 21242"/>
            </a:avLst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</a:pPr>
            <a:r>
              <a:rPr lang="en-US" sz="600" b="1" dirty="0">
                <a:solidFill>
                  <a:srgbClr val="FFFFFF"/>
                </a:solidFill>
                <a:latin typeface="+mn-ea"/>
                <a:ea typeface="+mn-ea"/>
              </a:rPr>
              <a:t>HYPERCONVERGED DATA PLATFORM</a:t>
            </a:r>
          </a:p>
        </p:txBody>
      </p:sp>
      <p:sp>
        <p:nvSpPr>
          <p:cNvPr id="13" name="Shape 537"/>
          <p:cNvSpPr/>
          <p:nvPr/>
        </p:nvSpPr>
        <p:spPr>
          <a:xfrm>
            <a:off x="291218" y="1708581"/>
            <a:ext cx="8573499" cy="191955"/>
          </a:xfrm>
          <a:prstGeom prst="roundRect">
            <a:avLst>
              <a:gd name="adj" fmla="val 21242"/>
            </a:avLst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</a:pPr>
            <a:r>
              <a:rPr lang="en-US" sz="600" b="1" dirty="0">
                <a:solidFill>
                  <a:srgbClr val="FFFFFF"/>
                </a:solidFill>
                <a:latin typeface="+mn-ea"/>
                <a:ea typeface="+mn-ea"/>
              </a:rPr>
              <a:t>HYPERCONVERGED DATA PLATFORM</a:t>
            </a:r>
          </a:p>
        </p:txBody>
      </p:sp>
      <p:sp>
        <p:nvSpPr>
          <p:cNvPr id="14" name="Shape 537"/>
          <p:cNvSpPr/>
          <p:nvPr/>
        </p:nvSpPr>
        <p:spPr>
          <a:xfrm>
            <a:off x="291217" y="1700560"/>
            <a:ext cx="6845900" cy="191955"/>
          </a:xfrm>
          <a:prstGeom prst="roundRect">
            <a:avLst>
              <a:gd name="adj" fmla="val 21242"/>
            </a:avLst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</a:pPr>
            <a:r>
              <a:rPr lang="en-US" sz="600" b="1" dirty="0">
                <a:solidFill>
                  <a:srgbClr val="FFFFFF"/>
                </a:solidFill>
                <a:latin typeface="+mn-ea"/>
                <a:ea typeface="+mn-ea"/>
              </a:rPr>
              <a:t>HYPERCONVERGED DATA PLATFORM</a:t>
            </a:r>
          </a:p>
        </p:txBody>
      </p:sp>
      <p:sp>
        <p:nvSpPr>
          <p:cNvPr id="15" name="Freeform 14"/>
          <p:cNvSpPr/>
          <p:nvPr/>
        </p:nvSpPr>
        <p:spPr>
          <a:xfrm flipH="1">
            <a:off x="4571504" y="2052799"/>
            <a:ext cx="1753314" cy="832552"/>
          </a:xfrm>
          <a:custGeom>
            <a:avLst/>
            <a:gdLst>
              <a:gd name="connsiteX0" fmla="*/ 0 w 3657600"/>
              <a:gd name="connsiteY0" fmla="*/ 0 h 561975"/>
              <a:gd name="connsiteX1" fmla="*/ 0 w 3657600"/>
              <a:gd name="connsiteY1" fmla="*/ 561975 h 561975"/>
              <a:gd name="connsiteX2" fmla="*/ 3657600 w 3657600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0" h="561975">
                <a:moveTo>
                  <a:pt x="0" y="0"/>
                </a:moveTo>
                <a:lnTo>
                  <a:pt x="0" y="561975"/>
                </a:lnTo>
                <a:lnTo>
                  <a:pt x="3657600" y="561975"/>
                </a:ln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atin typeface="+mn-ea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753660" y="2052799"/>
            <a:ext cx="1753314" cy="832552"/>
          </a:xfrm>
          <a:custGeom>
            <a:avLst/>
            <a:gdLst>
              <a:gd name="connsiteX0" fmla="*/ 0 w 3657600"/>
              <a:gd name="connsiteY0" fmla="*/ 0 h 561975"/>
              <a:gd name="connsiteX1" fmla="*/ 0 w 3657600"/>
              <a:gd name="connsiteY1" fmla="*/ 561975 h 561975"/>
              <a:gd name="connsiteX2" fmla="*/ 3657600 w 3657600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0" h="561975">
                <a:moveTo>
                  <a:pt x="0" y="0"/>
                </a:moveTo>
                <a:lnTo>
                  <a:pt x="0" y="561975"/>
                </a:lnTo>
                <a:lnTo>
                  <a:pt x="3657600" y="561975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atin typeface="+mn-e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562455" y="2007688"/>
            <a:ext cx="0" cy="922771"/>
          </a:xfrm>
          <a:prstGeom prst="lin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Freeform 17"/>
          <p:cNvSpPr/>
          <p:nvPr/>
        </p:nvSpPr>
        <p:spPr>
          <a:xfrm>
            <a:off x="956243" y="2052799"/>
            <a:ext cx="3656277" cy="832552"/>
          </a:xfrm>
          <a:custGeom>
            <a:avLst/>
            <a:gdLst>
              <a:gd name="connsiteX0" fmla="*/ 0 w 3657600"/>
              <a:gd name="connsiteY0" fmla="*/ 0 h 561975"/>
              <a:gd name="connsiteX1" fmla="*/ 0 w 3657600"/>
              <a:gd name="connsiteY1" fmla="*/ 561975 h 561975"/>
              <a:gd name="connsiteX2" fmla="*/ 3657600 w 3657600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0" h="561975">
                <a:moveTo>
                  <a:pt x="0" y="0"/>
                </a:moveTo>
                <a:lnTo>
                  <a:pt x="0" y="561975"/>
                </a:lnTo>
                <a:lnTo>
                  <a:pt x="3657600" y="561975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atin typeface="+mn-ea"/>
            </a:endParaRPr>
          </a:p>
        </p:txBody>
      </p:sp>
      <p:sp>
        <p:nvSpPr>
          <p:cNvPr id="19" name="Content Placeholder 52"/>
          <p:cNvSpPr txBox="1">
            <a:spLocks/>
          </p:cNvSpPr>
          <p:nvPr/>
        </p:nvSpPr>
        <p:spPr bwMode="auto">
          <a:xfrm>
            <a:off x="201069" y="3543332"/>
            <a:ext cx="1330945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12713" indent="-112713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lang="en-US" sz="20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00050" indent="-230188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146175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484313" indent="-22542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0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ノード </a:t>
            </a:r>
            <a:r>
              <a:rPr lang="en-US" altLang="ja-JP" sz="110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3</a:t>
            </a:r>
            <a:r>
              <a:rPr lang="ja-JP" altLang="en-US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台構成</a:t>
            </a:r>
            <a:endParaRPr lang="en-US" altLang="ja-JP" sz="1100" dirty="0" smtClean="0">
              <a:solidFill>
                <a:schemeClr val="tx1">
                  <a:lumMod val="50000"/>
                </a:schemeClr>
              </a:solidFill>
              <a:latin typeface="+mn-ea"/>
              <a:cs typeface="メイリオ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からスタート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+mn-ea"/>
              <a:cs typeface="メイリオ"/>
            </a:endParaRPr>
          </a:p>
        </p:txBody>
      </p:sp>
      <p:sp>
        <p:nvSpPr>
          <p:cNvPr id="20" name="Content Placeholder 52"/>
          <p:cNvSpPr txBox="1">
            <a:spLocks/>
          </p:cNvSpPr>
          <p:nvPr/>
        </p:nvSpPr>
        <p:spPr bwMode="auto">
          <a:xfrm>
            <a:off x="1638636" y="3543332"/>
            <a:ext cx="1381107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12713" indent="-112713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lang="en-US" sz="20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00050" indent="-230188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146175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484313" indent="-22542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0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構築は短時間</a:t>
            </a:r>
            <a:endParaRPr lang="en-US" altLang="ja-JP" sz="1100" dirty="0" smtClean="0">
              <a:solidFill>
                <a:schemeClr val="tx1">
                  <a:lumMod val="50000"/>
                </a:schemeClr>
              </a:solidFill>
              <a:latin typeface="+mn-ea"/>
              <a:cs typeface="メイリオ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で完了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+mn-ea"/>
              <a:cs typeface="メイリオ"/>
            </a:endParaRPr>
          </a:p>
        </p:txBody>
      </p:sp>
      <p:sp>
        <p:nvSpPr>
          <p:cNvPr id="21" name="Content Placeholder 52"/>
          <p:cNvSpPr txBox="1">
            <a:spLocks/>
          </p:cNvSpPr>
          <p:nvPr/>
        </p:nvSpPr>
        <p:spPr bwMode="auto">
          <a:xfrm>
            <a:off x="3227087" y="3543332"/>
            <a:ext cx="1299434" cy="44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12713" indent="-112713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lang="en-US" sz="20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00050" indent="-230188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146175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484313" indent="-22542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0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ノードの追加（</a:t>
            </a:r>
            <a:r>
              <a:rPr lang="en-US" altLang="ja-JP" sz="110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1</a:t>
            </a:r>
            <a:r>
              <a:rPr lang="ja-JP" altLang="en-US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台、</a:t>
            </a:r>
            <a:r>
              <a:rPr lang="ja-JP" altLang="en-US" sz="110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複数台）が容易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+mn-ea"/>
              <a:cs typeface="メイリオ"/>
            </a:endParaRPr>
          </a:p>
        </p:txBody>
      </p:sp>
      <p:sp>
        <p:nvSpPr>
          <p:cNvPr id="22" name="Content Placeholder 52"/>
          <p:cNvSpPr txBox="1">
            <a:spLocks/>
          </p:cNvSpPr>
          <p:nvPr/>
        </p:nvSpPr>
        <p:spPr bwMode="auto">
          <a:xfrm>
            <a:off x="4751230" y="3543332"/>
            <a:ext cx="1349326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12713" indent="-112713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lang="en-US" sz="20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00050" indent="-230188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146175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484313" indent="-22542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コンピュート、</a:t>
            </a:r>
            <a:r>
              <a:rPr lang="en-US" altLang="ja-JP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/>
            </a:r>
            <a:br>
              <a:rPr lang="en-US" altLang="ja-JP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</a:br>
            <a:r>
              <a:rPr lang="ja-JP" altLang="en-US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ストレージ、</a:t>
            </a:r>
            <a:r>
              <a:rPr lang="en-US" altLang="ja-JP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/>
            </a:r>
            <a:br>
              <a:rPr lang="en-US" altLang="ja-JP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</a:br>
            <a:r>
              <a:rPr lang="ja-JP" altLang="en-US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パフォーマンス、</a:t>
            </a:r>
            <a:endParaRPr lang="en-US" altLang="ja-JP" sz="1100" dirty="0" smtClean="0">
              <a:solidFill>
                <a:schemeClr val="tx1">
                  <a:lumMod val="50000"/>
                </a:schemeClr>
              </a:solidFill>
              <a:latin typeface="+mn-ea"/>
              <a:cs typeface="メイリオ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容量をリニアに</a:t>
            </a:r>
            <a:endParaRPr lang="en-US" altLang="ja-JP" sz="1100" dirty="0" smtClean="0">
              <a:solidFill>
                <a:schemeClr val="tx1">
                  <a:lumMod val="50000"/>
                </a:schemeClr>
              </a:solidFill>
              <a:latin typeface="+mn-ea"/>
              <a:cs typeface="メイリオ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追加可能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+mn-ea"/>
              <a:cs typeface="メイリオ"/>
            </a:endParaRPr>
          </a:p>
        </p:txBody>
      </p:sp>
      <p:sp>
        <p:nvSpPr>
          <p:cNvPr id="23" name="Content Placeholder 52"/>
          <p:cNvSpPr txBox="1">
            <a:spLocks/>
          </p:cNvSpPr>
          <p:nvPr/>
        </p:nvSpPr>
        <p:spPr bwMode="auto">
          <a:xfrm>
            <a:off x="6275373" y="3543332"/>
            <a:ext cx="1360827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12713" indent="-112713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lang="en-US" sz="20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00050" indent="-230188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146175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484313" indent="-22542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ノード間でデータの分散とリバランスが自動的に実行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+mn-ea"/>
              <a:cs typeface="メイリオ"/>
            </a:endParaRPr>
          </a:p>
        </p:txBody>
      </p:sp>
      <p:sp>
        <p:nvSpPr>
          <p:cNvPr id="24" name="Content Placeholder 52"/>
          <p:cNvSpPr txBox="1">
            <a:spLocks/>
          </p:cNvSpPr>
          <p:nvPr/>
        </p:nvSpPr>
        <p:spPr bwMode="auto">
          <a:xfrm>
            <a:off x="7751375" y="3543332"/>
            <a:ext cx="1233695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12713" indent="-112713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lang="en-US" sz="20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00050" indent="-230188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146175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484313" indent="-22542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0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サーバの</a:t>
            </a:r>
            <a:r>
              <a:rPr lang="en-US" altLang="ja-JP" sz="110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/>
            </a:r>
            <a:br>
              <a:rPr lang="en-US" altLang="ja-JP" sz="110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</a:br>
            <a:r>
              <a:rPr lang="ja-JP" altLang="en-US" sz="1100" smtClean="0">
                <a:solidFill>
                  <a:schemeClr val="tx1">
                    <a:lumMod val="50000"/>
                  </a:schemeClr>
                </a:solidFill>
                <a:latin typeface="+mn-ea"/>
                <a:cs typeface="メイリオ"/>
              </a:rPr>
              <a:t>撤去も容易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+mn-ea"/>
              <a:cs typeface="メイリオ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547385" y="3428159"/>
            <a:ext cx="0" cy="1151733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6000">
                  <a:schemeClr val="accent2"/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49379" y="3428159"/>
            <a:ext cx="0" cy="1151733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6000">
                  <a:schemeClr val="accent2"/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6560" y="3428159"/>
            <a:ext cx="0" cy="1151733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6000">
                  <a:schemeClr val="accent2"/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751374" y="3428159"/>
            <a:ext cx="0" cy="1151733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6000">
                  <a:schemeClr val="accent2"/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98555" y="3428159"/>
            <a:ext cx="0" cy="1151733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6000">
                  <a:schemeClr val="accent2"/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hape 537"/>
          <p:cNvSpPr/>
          <p:nvPr/>
        </p:nvSpPr>
        <p:spPr>
          <a:xfrm>
            <a:off x="303499" y="1700560"/>
            <a:ext cx="5106018" cy="191955"/>
          </a:xfrm>
          <a:prstGeom prst="roundRect">
            <a:avLst>
              <a:gd name="adj" fmla="val 21242"/>
            </a:avLst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</a:pPr>
            <a:r>
              <a:rPr lang="en-US" sz="600" b="1" dirty="0">
                <a:solidFill>
                  <a:srgbClr val="FFFFFF"/>
                </a:solidFill>
                <a:latin typeface="+mn-ea"/>
                <a:ea typeface="+mn-ea"/>
              </a:rPr>
              <a:t>HYPERCONVERGED DATA PLATFORM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03498" y="1201475"/>
            <a:ext cx="1650819" cy="472826"/>
            <a:chOff x="309044" y="1342790"/>
            <a:chExt cx="1651416" cy="472997"/>
          </a:xfrm>
        </p:grpSpPr>
        <p:sp>
          <p:nvSpPr>
            <p:cNvPr id="40" name="Freeform 6"/>
            <p:cNvSpPr>
              <a:spLocks/>
            </p:cNvSpPr>
            <p:nvPr/>
          </p:nvSpPr>
          <p:spPr bwMode="auto">
            <a:xfrm>
              <a:off x="1499599" y="1534815"/>
              <a:ext cx="460861" cy="280972"/>
            </a:xfrm>
            <a:custGeom>
              <a:avLst/>
              <a:gdLst/>
              <a:ahLst/>
              <a:cxnLst>
                <a:cxn ang="0">
                  <a:pos x="360" y="148"/>
                </a:cxn>
                <a:cxn ang="0">
                  <a:pos x="344" y="163"/>
                </a:cxn>
                <a:cxn ang="0">
                  <a:pos x="17" y="163"/>
                </a:cxn>
                <a:cxn ang="0">
                  <a:pos x="0" y="148"/>
                </a:cxn>
                <a:cxn ang="0">
                  <a:pos x="0" y="14"/>
                </a:cxn>
                <a:cxn ang="0">
                  <a:pos x="17" y="0"/>
                </a:cxn>
                <a:cxn ang="0">
                  <a:pos x="344" y="0"/>
                </a:cxn>
                <a:cxn ang="0">
                  <a:pos x="360" y="14"/>
                </a:cxn>
                <a:cxn ang="0">
                  <a:pos x="360" y="148"/>
                </a:cxn>
              </a:cxnLst>
              <a:rect l="0" t="0" r="r" b="b"/>
              <a:pathLst>
                <a:path w="360" h="163">
                  <a:moveTo>
                    <a:pt x="360" y="148"/>
                  </a:moveTo>
                  <a:cubicBezTo>
                    <a:pt x="360" y="156"/>
                    <a:pt x="353" y="163"/>
                    <a:pt x="344" y="163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7" y="163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3" y="0"/>
                    <a:pt x="360" y="6"/>
                    <a:pt x="360" y="14"/>
                  </a:cubicBezTo>
                  <a:lnTo>
                    <a:pt x="360" y="148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n-ea"/>
                  <a:ea typeface="+mn-ea"/>
                </a:rPr>
                <a:t>CONTROLLER</a:t>
              </a:r>
            </a:p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309045" y="1536115"/>
              <a:ext cx="1152150" cy="279672"/>
            </a:xfrm>
            <a:custGeom>
              <a:avLst/>
              <a:gdLst/>
              <a:ahLst/>
              <a:cxnLst>
                <a:cxn ang="0">
                  <a:pos x="600" y="148"/>
                </a:cxn>
                <a:cxn ang="0">
                  <a:pos x="584" y="163"/>
                </a:cxn>
                <a:cxn ang="0">
                  <a:pos x="17" y="163"/>
                </a:cxn>
                <a:cxn ang="0">
                  <a:pos x="0" y="148"/>
                </a:cxn>
                <a:cxn ang="0">
                  <a:pos x="0" y="14"/>
                </a:cxn>
                <a:cxn ang="0">
                  <a:pos x="17" y="0"/>
                </a:cxn>
                <a:cxn ang="0">
                  <a:pos x="584" y="0"/>
                </a:cxn>
                <a:cxn ang="0">
                  <a:pos x="600" y="14"/>
                </a:cxn>
                <a:cxn ang="0">
                  <a:pos x="600" y="148"/>
                </a:cxn>
              </a:cxnLst>
              <a:rect l="0" t="0" r="r" b="b"/>
              <a:pathLst>
                <a:path w="600" h="163">
                  <a:moveTo>
                    <a:pt x="600" y="148"/>
                  </a:moveTo>
                  <a:cubicBezTo>
                    <a:pt x="600" y="156"/>
                    <a:pt x="593" y="163"/>
                    <a:pt x="584" y="163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8" y="163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8" y="0"/>
                    <a:pt x="17" y="0"/>
                  </a:cubicBezTo>
                  <a:cubicBezTo>
                    <a:pt x="584" y="0"/>
                    <a:pt x="584" y="0"/>
                    <a:pt x="584" y="0"/>
                  </a:cubicBezTo>
                  <a:cubicBezTo>
                    <a:pt x="593" y="0"/>
                    <a:pt x="600" y="6"/>
                    <a:pt x="600" y="14"/>
                  </a:cubicBezTo>
                  <a:lnTo>
                    <a:pt x="600" y="148"/>
                  </a:lnTo>
                  <a:close/>
                </a:path>
              </a:pathLst>
            </a:cu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FFFFFF"/>
                  </a:solidFill>
                  <a:latin typeface="+mn-ea"/>
                  <a:ea typeface="+mn-ea"/>
                </a:rPr>
                <a:t>HYPERVISOR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09044" y="1342790"/>
              <a:ext cx="672088" cy="153620"/>
              <a:chOff x="309044" y="1342790"/>
              <a:chExt cx="672088" cy="153620"/>
            </a:xfrm>
          </p:grpSpPr>
          <p:sp>
            <p:nvSpPr>
              <p:cNvPr id="43" name="Shape 545"/>
              <p:cNvSpPr/>
              <p:nvPr/>
            </p:nvSpPr>
            <p:spPr>
              <a:xfrm>
                <a:off x="309044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  <p:sp>
            <p:nvSpPr>
              <p:cNvPr id="44" name="Shape 545"/>
              <p:cNvSpPr/>
              <p:nvPr/>
            </p:nvSpPr>
            <p:spPr>
              <a:xfrm>
                <a:off x="549075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  <p:sp>
            <p:nvSpPr>
              <p:cNvPr id="45" name="Shape 545"/>
              <p:cNvSpPr/>
              <p:nvPr/>
            </p:nvSpPr>
            <p:spPr>
              <a:xfrm>
                <a:off x="789107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2031099" y="1201475"/>
            <a:ext cx="1650819" cy="472826"/>
            <a:chOff x="309044" y="1342790"/>
            <a:chExt cx="1651416" cy="472997"/>
          </a:xfrm>
        </p:grpSpPr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1499599" y="1534815"/>
              <a:ext cx="460861" cy="280972"/>
            </a:xfrm>
            <a:custGeom>
              <a:avLst/>
              <a:gdLst/>
              <a:ahLst/>
              <a:cxnLst>
                <a:cxn ang="0">
                  <a:pos x="360" y="148"/>
                </a:cxn>
                <a:cxn ang="0">
                  <a:pos x="344" y="163"/>
                </a:cxn>
                <a:cxn ang="0">
                  <a:pos x="17" y="163"/>
                </a:cxn>
                <a:cxn ang="0">
                  <a:pos x="0" y="148"/>
                </a:cxn>
                <a:cxn ang="0">
                  <a:pos x="0" y="14"/>
                </a:cxn>
                <a:cxn ang="0">
                  <a:pos x="17" y="0"/>
                </a:cxn>
                <a:cxn ang="0">
                  <a:pos x="344" y="0"/>
                </a:cxn>
                <a:cxn ang="0">
                  <a:pos x="360" y="14"/>
                </a:cxn>
                <a:cxn ang="0">
                  <a:pos x="360" y="148"/>
                </a:cxn>
              </a:cxnLst>
              <a:rect l="0" t="0" r="r" b="b"/>
              <a:pathLst>
                <a:path w="360" h="163">
                  <a:moveTo>
                    <a:pt x="360" y="148"/>
                  </a:moveTo>
                  <a:cubicBezTo>
                    <a:pt x="360" y="156"/>
                    <a:pt x="353" y="163"/>
                    <a:pt x="344" y="163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7" y="163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3" y="0"/>
                    <a:pt x="360" y="6"/>
                    <a:pt x="360" y="14"/>
                  </a:cubicBezTo>
                  <a:lnTo>
                    <a:pt x="360" y="148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n-ea"/>
                  <a:ea typeface="+mn-ea"/>
                </a:rPr>
                <a:t>CONTROLLER</a:t>
              </a:r>
            </a:p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</a:p>
          </p:txBody>
        </p:sp>
        <p:sp>
          <p:nvSpPr>
            <p:cNvPr id="48" name="Freeform 10"/>
            <p:cNvSpPr>
              <a:spLocks/>
            </p:cNvSpPr>
            <p:nvPr/>
          </p:nvSpPr>
          <p:spPr bwMode="auto">
            <a:xfrm>
              <a:off x="309045" y="1536115"/>
              <a:ext cx="1152150" cy="279672"/>
            </a:xfrm>
            <a:custGeom>
              <a:avLst/>
              <a:gdLst/>
              <a:ahLst/>
              <a:cxnLst>
                <a:cxn ang="0">
                  <a:pos x="600" y="148"/>
                </a:cxn>
                <a:cxn ang="0">
                  <a:pos x="584" y="163"/>
                </a:cxn>
                <a:cxn ang="0">
                  <a:pos x="17" y="163"/>
                </a:cxn>
                <a:cxn ang="0">
                  <a:pos x="0" y="148"/>
                </a:cxn>
                <a:cxn ang="0">
                  <a:pos x="0" y="14"/>
                </a:cxn>
                <a:cxn ang="0">
                  <a:pos x="17" y="0"/>
                </a:cxn>
                <a:cxn ang="0">
                  <a:pos x="584" y="0"/>
                </a:cxn>
                <a:cxn ang="0">
                  <a:pos x="600" y="14"/>
                </a:cxn>
                <a:cxn ang="0">
                  <a:pos x="600" y="148"/>
                </a:cxn>
              </a:cxnLst>
              <a:rect l="0" t="0" r="r" b="b"/>
              <a:pathLst>
                <a:path w="600" h="163">
                  <a:moveTo>
                    <a:pt x="600" y="148"/>
                  </a:moveTo>
                  <a:cubicBezTo>
                    <a:pt x="600" y="156"/>
                    <a:pt x="593" y="163"/>
                    <a:pt x="584" y="163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8" y="163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8" y="0"/>
                    <a:pt x="17" y="0"/>
                  </a:cubicBezTo>
                  <a:cubicBezTo>
                    <a:pt x="584" y="0"/>
                    <a:pt x="584" y="0"/>
                    <a:pt x="584" y="0"/>
                  </a:cubicBezTo>
                  <a:cubicBezTo>
                    <a:pt x="593" y="0"/>
                    <a:pt x="600" y="6"/>
                    <a:pt x="600" y="14"/>
                  </a:cubicBezTo>
                  <a:lnTo>
                    <a:pt x="600" y="148"/>
                  </a:lnTo>
                  <a:close/>
                </a:path>
              </a:pathLst>
            </a:cu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FFFFFF"/>
                  </a:solidFill>
                  <a:latin typeface="+mn-ea"/>
                  <a:ea typeface="+mn-ea"/>
                </a:rPr>
                <a:t>HYPERVISOR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09044" y="1342790"/>
              <a:ext cx="672088" cy="153620"/>
              <a:chOff x="309044" y="1342790"/>
              <a:chExt cx="672088" cy="153620"/>
            </a:xfrm>
          </p:grpSpPr>
          <p:sp>
            <p:nvSpPr>
              <p:cNvPr id="50" name="Shape 545"/>
              <p:cNvSpPr/>
              <p:nvPr/>
            </p:nvSpPr>
            <p:spPr>
              <a:xfrm>
                <a:off x="309044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  <p:sp>
            <p:nvSpPr>
              <p:cNvPr id="51" name="Shape 545"/>
              <p:cNvSpPr/>
              <p:nvPr/>
            </p:nvSpPr>
            <p:spPr>
              <a:xfrm>
                <a:off x="549075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  <p:sp>
            <p:nvSpPr>
              <p:cNvPr id="52" name="Shape 545"/>
              <p:cNvSpPr/>
              <p:nvPr/>
            </p:nvSpPr>
            <p:spPr>
              <a:xfrm>
                <a:off x="789107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3758699" y="1201475"/>
            <a:ext cx="1650819" cy="472826"/>
            <a:chOff x="309044" y="1342790"/>
            <a:chExt cx="1651416" cy="472997"/>
          </a:xfrm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1499599" y="1534815"/>
              <a:ext cx="460861" cy="280972"/>
            </a:xfrm>
            <a:custGeom>
              <a:avLst/>
              <a:gdLst/>
              <a:ahLst/>
              <a:cxnLst>
                <a:cxn ang="0">
                  <a:pos x="360" y="148"/>
                </a:cxn>
                <a:cxn ang="0">
                  <a:pos x="344" y="163"/>
                </a:cxn>
                <a:cxn ang="0">
                  <a:pos x="17" y="163"/>
                </a:cxn>
                <a:cxn ang="0">
                  <a:pos x="0" y="148"/>
                </a:cxn>
                <a:cxn ang="0">
                  <a:pos x="0" y="14"/>
                </a:cxn>
                <a:cxn ang="0">
                  <a:pos x="17" y="0"/>
                </a:cxn>
                <a:cxn ang="0">
                  <a:pos x="344" y="0"/>
                </a:cxn>
                <a:cxn ang="0">
                  <a:pos x="360" y="14"/>
                </a:cxn>
                <a:cxn ang="0">
                  <a:pos x="360" y="148"/>
                </a:cxn>
              </a:cxnLst>
              <a:rect l="0" t="0" r="r" b="b"/>
              <a:pathLst>
                <a:path w="360" h="163">
                  <a:moveTo>
                    <a:pt x="360" y="148"/>
                  </a:moveTo>
                  <a:cubicBezTo>
                    <a:pt x="360" y="156"/>
                    <a:pt x="353" y="163"/>
                    <a:pt x="344" y="163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7" y="163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3" y="0"/>
                    <a:pt x="360" y="6"/>
                    <a:pt x="360" y="14"/>
                  </a:cubicBezTo>
                  <a:lnTo>
                    <a:pt x="360" y="148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n-ea"/>
                  <a:ea typeface="+mn-ea"/>
                </a:rPr>
                <a:t>CONTROLLER</a:t>
              </a:r>
            </a:p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309045" y="1536115"/>
              <a:ext cx="1152150" cy="279672"/>
            </a:xfrm>
            <a:custGeom>
              <a:avLst/>
              <a:gdLst/>
              <a:ahLst/>
              <a:cxnLst>
                <a:cxn ang="0">
                  <a:pos x="600" y="148"/>
                </a:cxn>
                <a:cxn ang="0">
                  <a:pos x="584" y="163"/>
                </a:cxn>
                <a:cxn ang="0">
                  <a:pos x="17" y="163"/>
                </a:cxn>
                <a:cxn ang="0">
                  <a:pos x="0" y="148"/>
                </a:cxn>
                <a:cxn ang="0">
                  <a:pos x="0" y="14"/>
                </a:cxn>
                <a:cxn ang="0">
                  <a:pos x="17" y="0"/>
                </a:cxn>
                <a:cxn ang="0">
                  <a:pos x="584" y="0"/>
                </a:cxn>
                <a:cxn ang="0">
                  <a:pos x="600" y="14"/>
                </a:cxn>
                <a:cxn ang="0">
                  <a:pos x="600" y="148"/>
                </a:cxn>
              </a:cxnLst>
              <a:rect l="0" t="0" r="r" b="b"/>
              <a:pathLst>
                <a:path w="600" h="163">
                  <a:moveTo>
                    <a:pt x="600" y="148"/>
                  </a:moveTo>
                  <a:cubicBezTo>
                    <a:pt x="600" y="156"/>
                    <a:pt x="593" y="163"/>
                    <a:pt x="584" y="163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8" y="163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8" y="0"/>
                    <a:pt x="17" y="0"/>
                  </a:cubicBezTo>
                  <a:cubicBezTo>
                    <a:pt x="584" y="0"/>
                    <a:pt x="584" y="0"/>
                    <a:pt x="584" y="0"/>
                  </a:cubicBezTo>
                  <a:cubicBezTo>
                    <a:pt x="593" y="0"/>
                    <a:pt x="600" y="6"/>
                    <a:pt x="600" y="14"/>
                  </a:cubicBezTo>
                  <a:lnTo>
                    <a:pt x="600" y="148"/>
                  </a:lnTo>
                  <a:close/>
                </a:path>
              </a:pathLst>
            </a:cu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FFFFFF"/>
                  </a:solidFill>
                  <a:latin typeface="+mn-ea"/>
                  <a:ea typeface="+mn-ea"/>
                </a:rPr>
                <a:t>HYPERVISOR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09044" y="1342790"/>
              <a:ext cx="672088" cy="153620"/>
              <a:chOff x="309044" y="1342790"/>
              <a:chExt cx="672088" cy="153620"/>
            </a:xfrm>
          </p:grpSpPr>
          <p:sp>
            <p:nvSpPr>
              <p:cNvPr id="57" name="Shape 545"/>
              <p:cNvSpPr/>
              <p:nvPr/>
            </p:nvSpPr>
            <p:spPr>
              <a:xfrm>
                <a:off x="309044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  <p:sp>
            <p:nvSpPr>
              <p:cNvPr id="58" name="Shape 545"/>
              <p:cNvSpPr/>
              <p:nvPr/>
            </p:nvSpPr>
            <p:spPr>
              <a:xfrm>
                <a:off x="549075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  <p:sp>
            <p:nvSpPr>
              <p:cNvPr id="59" name="Shape 545"/>
              <p:cNvSpPr/>
              <p:nvPr/>
            </p:nvSpPr>
            <p:spPr>
              <a:xfrm>
                <a:off x="789107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5486299" y="1201475"/>
            <a:ext cx="1650819" cy="472826"/>
            <a:chOff x="309044" y="1342790"/>
            <a:chExt cx="1651416" cy="472997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1499599" y="1534815"/>
              <a:ext cx="460861" cy="280972"/>
            </a:xfrm>
            <a:custGeom>
              <a:avLst/>
              <a:gdLst/>
              <a:ahLst/>
              <a:cxnLst>
                <a:cxn ang="0">
                  <a:pos x="360" y="148"/>
                </a:cxn>
                <a:cxn ang="0">
                  <a:pos x="344" y="163"/>
                </a:cxn>
                <a:cxn ang="0">
                  <a:pos x="17" y="163"/>
                </a:cxn>
                <a:cxn ang="0">
                  <a:pos x="0" y="148"/>
                </a:cxn>
                <a:cxn ang="0">
                  <a:pos x="0" y="14"/>
                </a:cxn>
                <a:cxn ang="0">
                  <a:pos x="17" y="0"/>
                </a:cxn>
                <a:cxn ang="0">
                  <a:pos x="344" y="0"/>
                </a:cxn>
                <a:cxn ang="0">
                  <a:pos x="360" y="14"/>
                </a:cxn>
                <a:cxn ang="0">
                  <a:pos x="360" y="148"/>
                </a:cxn>
              </a:cxnLst>
              <a:rect l="0" t="0" r="r" b="b"/>
              <a:pathLst>
                <a:path w="360" h="163">
                  <a:moveTo>
                    <a:pt x="360" y="148"/>
                  </a:moveTo>
                  <a:cubicBezTo>
                    <a:pt x="360" y="156"/>
                    <a:pt x="353" y="163"/>
                    <a:pt x="344" y="163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7" y="163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3" y="0"/>
                    <a:pt x="360" y="6"/>
                    <a:pt x="360" y="14"/>
                  </a:cubicBezTo>
                  <a:lnTo>
                    <a:pt x="360" y="148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n-ea"/>
                  <a:ea typeface="+mn-ea"/>
                </a:rPr>
                <a:t>CONTROLLER</a:t>
              </a:r>
            </a:p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</a:p>
          </p:txBody>
        </p:sp>
        <p:sp>
          <p:nvSpPr>
            <p:cNvPr id="62" name="Freeform 10"/>
            <p:cNvSpPr>
              <a:spLocks/>
            </p:cNvSpPr>
            <p:nvPr/>
          </p:nvSpPr>
          <p:spPr bwMode="auto">
            <a:xfrm>
              <a:off x="309045" y="1536115"/>
              <a:ext cx="1152150" cy="279672"/>
            </a:xfrm>
            <a:custGeom>
              <a:avLst/>
              <a:gdLst/>
              <a:ahLst/>
              <a:cxnLst>
                <a:cxn ang="0">
                  <a:pos x="600" y="148"/>
                </a:cxn>
                <a:cxn ang="0">
                  <a:pos x="584" y="163"/>
                </a:cxn>
                <a:cxn ang="0">
                  <a:pos x="17" y="163"/>
                </a:cxn>
                <a:cxn ang="0">
                  <a:pos x="0" y="148"/>
                </a:cxn>
                <a:cxn ang="0">
                  <a:pos x="0" y="14"/>
                </a:cxn>
                <a:cxn ang="0">
                  <a:pos x="17" y="0"/>
                </a:cxn>
                <a:cxn ang="0">
                  <a:pos x="584" y="0"/>
                </a:cxn>
                <a:cxn ang="0">
                  <a:pos x="600" y="14"/>
                </a:cxn>
                <a:cxn ang="0">
                  <a:pos x="600" y="148"/>
                </a:cxn>
              </a:cxnLst>
              <a:rect l="0" t="0" r="r" b="b"/>
              <a:pathLst>
                <a:path w="600" h="163">
                  <a:moveTo>
                    <a:pt x="600" y="148"/>
                  </a:moveTo>
                  <a:cubicBezTo>
                    <a:pt x="600" y="156"/>
                    <a:pt x="593" y="163"/>
                    <a:pt x="584" y="163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8" y="163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8" y="0"/>
                    <a:pt x="17" y="0"/>
                  </a:cubicBezTo>
                  <a:cubicBezTo>
                    <a:pt x="584" y="0"/>
                    <a:pt x="584" y="0"/>
                    <a:pt x="584" y="0"/>
                  </a:cubicBezTo>
                  <a:cubicBezTo>
                    <a:pt x="593" y="0"/>
                    <a:pt x="600" y="6"/>
                    <a:pt x="600" y="14"/>
                  </a:cubicBezTo>
                  <a:lnTo>
                    <a:pt x="600" y="148"/>
                  </a:lnTo>
                  <a:close/>
                </a:path>
              </a:pathLst>
            </a:cu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FFFFFF"/>
                  </a:solidFill>
                  <a:latin typeface="+mn-ea"/>
                  <a:ea typeface="+mn-ea"/>
                </a:rPr>
                <a:t>HYPERVISOR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309044" y="1342790"/>
              <a:ext cx="672088" cy="153620"/>
              <a:chOff x="309044" y="1342790"/>
              <a:chExt cx="672088" cy="153620"/>
            </a:xfrm>
          </p:grpSpPr>
          <p:sp>
            <p:nvSpPr>
              <p:cNvPr id="64" name="Shape 545"/>
              <p:cNvSpPr/>
              <p:nvPr/>
            </p:nvSpPr>
            <p:spPr>
              <a:xfrm>
                <a:off x="309044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  <p:sp>
            <p:nvSpPr>
              <p:cNvPr id="65" name="Shape 545"/>
              <p:cNvSpPr/>
              <p:nvPr/>
            </p:nvSpPr>
            <p:spPr>
              <a:xfrm>
                <a:off x="549075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  <p:sp>
            <p:nvSpPr>
              <p:cNvPr id="66" name="Shape 545"/>
              <p:cNvSpPr/>
              <p:nvPr/>
            </p:nvSpPr>
            <p:spPr>
              <a:xfrm>
                <a:off x="789107" y="1342790"/>
                <a:ext cx="192025" cy="153620"/>
              </a:xfrm>
              <a:prstGeom prst="roundRect">
                <a:avLst>
                  <a:gd name="adj" fmla="val 21699"/>
                </a:avLst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n-ea"/>
                    <a:ea typeface="+mn-ea"/>
                  </a:rPr>
                  <a:t>VM</a:t>
                </a: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8" y="1930906"/>
            <a:ext cx="1598398" cy="2996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308" y="1930906"/>
            <a:ext cx="1598398" cy="2996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909" y="1930906"/>
            <a:ext cx="1598398" cy="2996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508" y="1930906"/>
            <a:ext cx="1598398" cy="2996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108" y="1930906"/>
            <a:ext cx="1598398" cy="2996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2" name="Picture 26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571" y="2700343"/>
            <a:ext cx="1934964" cy="383680"/>
          </a:xfrm>
          <a:prstGeom prst="rect">
            <a:avLst/>
          </a:prstGeom>
        </p:spPr>
      </p:pic>
      <p:sp>
        <p:nvSpPr>
          <p:cNvPr id="74" name="Title 1"/>
          <p:cNvSpPr txBox="1">
            <a:spLocks/>
          </p:cNvSpPr>
          <p:nvPr/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vert="horz" lIns="121808" tIns="60896" rIns="121808" bIns="60896" rtlCol="0" anchor="t" anchorCtr="0">
            <a:noAutofit/>
          </a:bodyPr>
          <a:lstStyle>
            <a:lvl1pPr marL="0" marR="0" indent="0" algn="l" defTabSz="9136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kern="1200" spc="0" baseline="0" dirty="0">
                <a:solidFill>
                  <a:srgbClr val="3979D1"/>
                </a:solidFill>
                <a:effectLst/>
                <a:latin typeface="+mj-lt"/>
                <a:ea typeface="+mj-ea"/>
                <a:cs typeface="CiscoSans"/>
              </a:defRPr>
            </a:lvl1pPr>
          </a:lstStyle>
          <a:p>
            <a:r>
              <a:rPr lang="en-US" altLang="ja-JP" dirty="0" smtClean="0">
                <a:latin typeface="+mn-ea"/>
                <a:ea typeface="+mn-ea"/>
                <a:cs typeface="Arial" charset="0"/>
              </a:rPr>
              <a:t>Cisco </a:t>
            </a:r>
            <a:r>
              <a:rPr lang="en-US" altLang="ja-JP" dirty="0" err="1" smtClean="0">
                <a:latin typeface="+mn-ea"/>
                <a:ea typeface="+mn-ea"/>
                <a:cs typeface="Arial" charset="0"/>
              </a:rPr>
              <a:t>HyperFlex</a:t>
            </a:r>
            <a:r>
              <a:rPr lang="en-US" altLang="ja-JP" dirty="0" smtClean="0">
                <a:latin typeface="+mn-ea"/>
                <a:ea typeface="+mn-ea"/>
                <a:cs typeface="Arial" charset="0"/>
              </a:rPr>
              <a:t> System </a:t>
            </a:r>
            <a:r>
              <a:rPr lang="ja-JP" altLang="en-US" dirty="0" smtClean="0">
                <a:latin typeface="+mn-ea"/>
                <a:ea typeface="+mn-ea"/>
                <a:cs typeface="Meiryo" charset="-128"/>
              </a:rPr>
              <a:t>の特徴</a:t>
            </a:r>
            <a:endParaRPr lang="en-US" altLang="ja-JP" sz="2000" dirty="0">
              <a:solidFill>
                <a:srgbClr val="FFC000"/>
              </a:solidFill>
              <a:latin typeface="+mn-ea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01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8" grpId="0" animBg="1" autoUpdateAnimBg="0"/>
      <p:bldP spid="20" grpId="0"/>
      <p:bldP spid="21" grpId="0"/>
      <p:bldP spid="22" grpId="0"/>
      <p:bldP spid="23" grpId="0"/>
      <p:bldP spid="24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Rectangle 674"/>
          <p:cNvSpPr/>
          <p:nvPr/>
        </p:nvSpPr>
        <p:spPr>
          <a:xfrm rot="10800000">
            <a:off x="5866126" y="2260733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lt1"/>
              </a:solidFill>
              <a:latin typeface="+mn-ea"/>
              <a:cs typeface="+mn-cs"/>
            </a:endParaRPr>
          </a:p>
        </p:txBody>
      </p:sp>
      <p:sp>
        <p:nvSpPr>
          <p:cNvPr id="676" name="Rectangle 675"/>
          <p:cNvSpPr/>
          <p:nvPr/>
        </p:nvSpPr>
        <p:spPr>
          <a:xfrm rot="10800000">
            <a:off x="440686" y="2260733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lt1"/>
              </a:solidFill>
              <a:latin typeface="+mn-ea"/>
              <a:cs typeface="+mn-cs"/>
            </a:endParaRPr>
          </a:p>
        </p:txBody>
      </p:sp>
      <p:sp>
        <p:nvSpPr>
          <p:cNvPr id="677" name="Rectangle 676"/>
          <p:cNvSpPr/>
          <p:nvPr/>
        </p:nvSpPr>
        <p:spPr>
          <a:xfrm rot="10800000">
            <a:off x="2249166" y="2260733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lt1"/>
              </a:solidFill>
              <a:latin typeface="+mn-ea"/>
              <a:cs typeface="+mn-cs"/>
            </a:endParaRPr>
          </a:p>
        </p:txBody>
      </p:sp>
      <p:sp>
        <p:nvSpPr>
          <p:cNvPr id="678" name="Rectangle 677"/>
          <p:cNvSpPr/>
          <p:nvPr/>
        </p:nvSpPr>
        <p:spPr>
          <a:xfrm rot="10800000">
            <a:off x="4057646" y="2260733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lt1"/>
              </a:solidFill>
              <a:latin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51908" y="1242793"/>
            <a:ext cx="4722488" cy="974626"/>
            <a:chOff x="1429903" y="3635937"/>
            <a:chExt cx="8174066" cy="974626"/>
          </a:xfrm>
        </p:grpSpPr>
        <p:cxnSp>
          <p:nvCxnSpPr>
            <p:cNvPr id="316" name="Straight Connector 315"/>
            <p:cNvCxnSpPr/>
            <p:nvPr/>
          </p:nvCxnSpPr>
          <p:spPr>
            <a:xfrm>
              <a:off x="1429904" y="3655303"/>
              <a:ext cx="0" cy="892313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Rectangle 316"/>
            <p:cNvSpPr/>
            <p:nvPr/>
          </p:nvSpPr>
          <p:spPr>
            <a:xfrm>
              <a:off x="1429903" y="3635937"/>
              <a:ext cx="8174066" cy="97462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69863" indent="-169863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</a:pPr>
              <a:r>
                <a:rPr lang="en-US" altLang="ja-JP" sz="1200" dirty="0" smtClean="0">
                  <a:latin typeface="+mn-ea"/>
                  <a:ea typeface="+mn-ea"/>
                  <a:cs typeface="メイリオ"/>
                </a:rPr>
                <a:t>HX </a:t>
              </a:r>
              <a:r>
                <a:rPr lang="ja-JP" altLang="en-US" sz="1200" dirty="0" smtClean="0">
                  <a:latin typeface="+mn-ea"/>
                  <a:ea typeface="+mn-ea"/>
                  <a:cs typeface="メイリオ"/>
                </a:rPr>
                <a:t>データ プラットフォームはすべてのノードにデータを同時にストライピングし、すべての </a:t>
              </a:r>
              <a:r>
                <a:rPr lang="en-US" altLang="ja-JP" sz="1200" dirty="0" smtClean="0">
                  <a:latin typeface="+mn-ea"/>
                  <a:ea typeface="+mn-ea"/>
                  <a:cs typeface="メイリオ"/>
                </a:rPr>
                <a:t>SSD </a:t>
              </a:r>
              <a:r>
                <a:rPr lang="ja-JP" altLang="en-US" sz="1200" dirty="0" smtClean="0">
                  <a:latin typeface="+mn-ea"/>
                  <a:ea typeface="+mn-ea"/>
                  <a:cs typeface="メイリオ"/>
                </a:rPr>
                <a:t>のキャッシュを活用した高速書き込みが可能</a:t>
              </a:r>
              <a:r>
                <a:rPr lang="en-US" altLang="ja-JP" sz="1200" dirty="0">
                  <a:latin typeface="+mn-ea"/>
                  <a:ea typeface="+mn-ea"/>
                  <a:cs typeface="メイリオ"/>
                </a:rPr>
                <a:t/>
              </a:r>
              <a:br>
                <a:rPr lang="en-US" altLang="ja-JP" sz="1200" dirty="0">
                  <a:latin typeface="+mn-ea"/>
                  <a:ea typeface="+mn-ea"/>
                  <a:cs typeface="メイリオ"/>
                </a:rPr>
              </a:br>
              <a:endParaRPr lang="ja-JP" altLang="en-US" sz="1200" dirty="0" smtClean="0">
                <a:latin typeface="+mn-ea"/>
                <a:ea typeface="+mn-ea"/>
                <a:cs typeface="メイリオ"/>
              </a:endParaRPr>
            </a:p>
            <a:p>
              <a:pPr marL="169863" indent="-169863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</a:pPr>
              <a:r>
                <a:rPr lang="en-US" altLang="ja-JP" sz="1200" dirty="0" smtClean="0">
                  <a:latin typeface="+mn-ea"/>
                  <a:ea typeface="+mn-ea"/>
                  <a:cs typeface="メイリオ"/>
                </a:rPr>
                <a:t>VM </a:t>
              </a:r>
              <a:r>
                <a:rPr lang="ja-JP" altLang="en-US" sz="1200" dirty="0" smtClean="0">
                  <a:latin typeface="+mn-ea"/>
                  <a:ea typeface="+mn-ea"/>
                  <a:cs typeface="メイリオ"/>
                </a:rPr>
                <a:t>移行後のデータ移行が不要 </a:t>
              </a:r>
              <a:r>
                <a:rPr lang="en-US" altLang="ja-JP" sz="1200" dirty="0" smtClean="0">
                  <a:latin typeface="+mn-ea"/>
                  <a:ea typeface="+mn-ea"/>
                  <a:cs typeface="メイリオ"/>
                </a:rPr>
                <a:t>= </a:t>
              </a:r>
              <a:r>
                <a:rPr lang="ja-JP" altLang="en-US" sz="1200" dirty="0" smtClean="0">
                  <a:latin typeface="+mn-ea"/>
                  <a:ea typeface="+mn-ea"/>
                  <a:cs typeface="メイリオ"/>
                </a:rPr>
                <a:t>ネットワークの負担を軽減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1956" y="1291737"/>
            <a:ext cx="3386324" cy="830631"/>
            <a:chOff x="1345311" y="3696959"/>
            <a:chExt cx="3472977" cy="830631"/>
          </a:xfrm>
        </p:grpSpPr>
        <p:cxnSp>
          <p:nvCxnSpPr>
            <p:cNvPr id="289" name="Straight Connector 288"/>
            <p:cNvCxnSpPr/>
            <p:nvPr/>
          </p:nvCxnSpPr>
          <p:spPr>
            <a:xfrm>
              <a:off x="1345311" y="3696959"/>
              <a:ext cx="0" cy="830631"/>
            </a:xfrm>
            <a:prstGeom prst="line">
              <a:avLst/>
            </a:prstGeom>
            <a:ln w="31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351586" y="3772415"/>
              <a:ext cx="3466702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indent="0">
                <a:spcBef>
                  <a:spcPts val="0"/>
                </a:spcBef>
              </a:pPr>
              <a:r>
                <a:rPr lang="ja-JP" altLang="en-US" sz="1200" dirty="0" smtClean="0">
                  <a:solidFill>
                    <a:srgbClr val="FF6600"/>
                  </a:solidFill>
                  <a:latin typeface="+mn-ea"/>
                  <a:ea typeface="+mn-ea"/>
                  <a:cs typeface="メイリオ"/>
                </a:rPr>
                <a:t>従来のファイル システムによるシステムでは、ローカルでの書き込み後にレプリケーションを</a:t>
              </a:r>
              <a:r>
                <a:rPr lang="en-US" altLang="ja-JP" sz="1200" dirty="0" smtClean="0">
                  <a:solidFill>
                    <a:srgbClr val="FF6600"/>
                  </a:solidFill>
                  <a:latin typeface="+mn-ea"/>
                  <a:ea typeface="+mn-ea"/>
                  <a:cs typeface="メイリオ"/>
                </a:rPr>
                <a:t/>
              </a:r>
              <a:br>
                <a:rPr lang="en-US" altLang="ja-JP" sz="1200" dirty="0" smtClean="0">
                  <a:solidFill>
                    <a:srgbClr val="FF6600"/>
                  </a:solidFill>
                  <a:latin typeface="+mn-ea"/>
                  <a:ea typeface="+mn-ea"/>
                  <a:cs typeface="メイリオ"/>
                </a:rPr>
              </a:br>
              <a:r>
                <a:rPr lang="ja-JP" altLang="en-US" sz="1200" dirty="0" smtClean="0">
                  <a:solidFill>
                    <a:srgbClr val="FF6600"/>
                  </a:solidFill>
                  <a:latin typeface="+mn-ea"/>
                  <a:ea typeface="+mn-ea"/>
                  <a:cs typeface="メイリオ"/>
                </a:rPr>
                <a:t>行うため、パフォーマンスのホットスポットが発生</a:t>
              </a:r>
              <a:endParaRPr lang="ja-JP" altLang="en-US" sz="1200" dirty="0">
                <a:solidFill>
                  <a:srgbClr val="FF6600"/>
                </a:solidFill>
                <a:latin typeface="+mn-ea"/>
                <a:ea typeface="+mn-ea"/>
                <a:cs typeface="メイリオ"/>
              </a:endParaRPr>
            </a:p>
          </p:txBody>
        </p:sp>
      </p:grpSp>
      <p:sp>
        <p:nvSpPr>
          <p:cNvPr id="230" name="Freeform 6"/>
          <p:cNvSpPr>
            <a:spLocks/>
          </p:cNvSpPr>
          <p:nvPr/>
        </p:nvSpPr>
        <p:spPr bwMode="auto">
          <a:xfrm>
            <a:off x="3415970" y="3056055"/>
            <a:ext cx="526810" cy="292832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500" b="1" dirty="0" smtClean="0">
                <a:solidFill>
                  <a:srgbClr val="FFFFFF"/>
                </a:solidFill>
                <a:latin typeface="+mn-ea"/>
                <a:ea typeface="+mn-ea"/>
                <a:cs typeface="メイリオ"/>
              </a:rPr>
              <a:t>コントローラ</a:t>
            </a:r>
            <a:endParaRPr lang="ja-JP" altLang="en-US" sz="500" b="1" dirty="0">
              <a:solidFill>
                <a:srgbClr val="FFFFFF"/>
              </a:solidFill>
              <a:latin typeface="+mn-ea"/>
              <a:ea typeface="+mn-ea"/>
              <a:cs typeface="メイリオ"/>
            </a:endParaRPr>
          </a:p>
        </p:txBody>
      </p:sp>
      <p:sp>
        <p:nvSpPr>
          <p:cNvPr id="231" name="Freeform 10"/>
          <p:cNvSpPr>
            <a:spLocks/>
          </p:cNvSpPr>
          <p:nvPr/>
        </p:nvSpPr>
        <p:spPr bwMode="auto">
          <a:xfrm>
            <a:off x="2317633" y="3057410"/>
            <a:ext cx="1074185" cy="2914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ja-JP" altLang="en-US" sz="700" dirty="0" smtClean="0">
                <a:solidFill>
                  <a:srgbClr val="FFFFFF"/>
                </a:solidFill>
                <a:latin typeface="+mn-ea"/>
              </a:rPr>
              <a:t>ハイパーバイザ</a:t>
            </a:r>
            <a:endParaRPr lang="ja-JP" altLang="en-US" sz="7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33" name="Freeform 10"/>
          <p:cNvSpPr>
            <a:spLocks/>
          </p:cNvSpPr>
          <p:nvPr/>
        </p:nvSpPr>
        <p:spPr bwMode="auto">
          <a:xfrm>
            <a:off x="491262" y="3064478"/>
            <a:ext cx="1074185" cy="2914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ja-JP" altLang="en-US" sz="700" dirty="0" smtClean="0">
                <a:solidFill>
                  <a:srgbClr val="FFFFFF"/>
                </a:solidFill>
                <a:latin typeface="+mn-ea"/>
              </a:rPr>
              <a:t>ハイパーバイザ</a:t>
            </a:r>
            <a:endParaRPr lang="ja-JP" altLang="en-US" sz="7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34" name="Freeform 6"/>
          <p:cNvSpPr>
            <a:spLocks/>
          </p:cNvSpPr>
          <p:nvPr/>
        </p:nvSpPr>
        <p:spPr bwMode="auto">
          <a:xfrm>
            <a:off x="5242967" y="3051235"/>
            <a:ext cx="526810" cy="292832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500" b="1" dirty="0" smtClean="0">
                <a:solidFill>
                  <a:srgbClr val="FFFFFF"/>
                </a:solidFill>
                <a:latin typeface="+mn-ea"/>
                <a:ea typeface="+mn-ea"/>
                <a:cs typeface="メイリオ"/>
              </a:rPr>
              <a:t>コントローラ</a:t>
            </a:r>
            <a:endParaRPr lang="ja-JP" altLang="en-US" sz="500" b="1" dirty="0">
              <a:solidFill>
                <a:srgbClr val="FFFFFF"/>
              </a:solidFill>
              <a:latin typeface="+mn-ea"/>
              <a:ea typeface="+mn-ea"/>
              <a:cs typeface="メイリオ"/>
            </a:endParaRPr>
          </a:p>
        </p:txBody>
      </p:sp>
      <p:sp>
        <p:nvSpPr>
          <p:cNvPr id="235" name="Freeform 10"/>
          <p:cNvSpPr>
            <a:spLocks/>
          </p:cNvSpPr>
          <p:nvPr/>
        </p:nvSpPr>
        <p:spPr bwMode="auto">
          <a:xfrm>
            <a:off x="4144631" y="3052590"/>
            <a:ext cx="1074185" cy="2914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ja-JP" altLang="en-US" sz="700" dirty="0" smtClean="0">
                <a:solidFill>
                  <a:srgbClr val="FFFFFF"/>
                </a:solidFill>
                <a:latin typeface="+mn-ea"/>
              </a:rPr>
              <a:t>ハイパーバイザ</a:t>
            </a:r>
            <a:endParaRPr lang="ja-JP" altLang="en-US" sz="7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36" name="Freeform 6"/>
          <p:cNvSpPr>
            <a:spLocks/>
          </p:cNvSpPr>
          <p:nvPr/>
        </p:nvSpPr>
        <p:spPr bwMode="auto">
          <a:xfrm>
            <a:off x="7039414" y="3039347"/>
            <a:ext cx="526810" cy="292832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500" b="1" dirty="0" smtClean="0">
                <a:solidFill>
                  <a:srgbClr val="FFFFFF"/>
                </a:solidFill>
                <a:latin typeface="+mn-ea"/>
                <a:ea typeface="+mn-ea"/>
                <a:cs typeface="メイリオ"/>
              </a:rPr>
              <a:t>コントローラ</a:t>
            </a:r>
            <a:endParaRPr lang="ja-JP" altLang="en-US" sz="500" b="1" dirty="0">
              <a:solidFill>
                <a:srgbClr val="FFFFFF"/>
              </a:solidFill>
              <a:latin typeface="+mn-ea"/>
              <a:ea typeface="+mn-ea"/>
              <a:cs typeface="メイリオ"/>
            </a:endParaRPr>
          </a:p>
        </p:txBody>
      </p:sp>
      <p:sp>
        <p:nvSpPr>
          <p:cNvPr id="237" name="Freeform 10"/>
          <p:cNvSpPr>
            <a:spLocks/>
          </p:cNvSpPr>
          <p:nvPr/>
        </p:nvSpPr>
        <p:spPr bwMode="auto">
          <a:xfrm>
            <a:off x="5941078" y="3040702"/>
            <a:ext cx="1074185" cy="2914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ja-JP" altLang="en-US" sz="700" dirty="0" smtClean="0">
                <a:solidFill>
                  <a:srgbClr val="FFFFFF"/>
                </a:solidFill>
                <a:latin typeface="+mn-ea"/>
              </a:rPr>
              <a:t>ハイパーバイザ</a:t>
            </a:r>
            <a:endParaRPr lang="ja-JP" altLang="en-US" sz="700" dirty="0">
              <a:solidFill>
                <a:srgbClr val="FFFFFF"/>
              </a:solidFill>
              <a:latin typeface="+mn-ea"/>
            </a:endParaRPr>
          </a:p>
        </p:txBody>
      </p:sp>
      <p:grpSp>
        <p:nvGrpSpPr>
          <p:cNvPr id="260" name="Group 259"/>
          <p:cNvGrpSpPr/>
          <p:nvPr/>
        </p:nvGrpSpPr>
        <p:grpSpPr>
          <a:xfrm>
            <a:off x="2457992" y="2829095"/>
            <a:ext cx="793466" cy="195423"/>
            <a:chOff x="2430504" y="2724822"/>
            <a:chExt cx="793466" cy="195423"/>
          </a:xfrm>
          <a:solidFill>
            <a:schemeClr val="bg1">
              <a:lumMod val="50000"/>
            </a:schemeClr>
          </a:solidFill>
        </p:grpSpPr>
        <p:sp>
          <p:nvSpPr>
            <p:cNvPr id="263" name="Shape 545"/>
            <p:cNvSpPr/>
            <p:nvPr/>
          </p:nvSpPr>
          <p:spPr>
            <a:xfrm>
              <a:off x="2430504" y="2724822"/>
              <a:ext cx="237744" cy="19542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  <a:cs typeface="Arial" charset="0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267" name="Shape 545"/>
            <p:cNvSpPr/>
            <p:nvPr/>
          </p:nvSpPr>
          <p:spPr>
            <a:xfrm>
              <a:off x="2986226" y="2724822"/>
              <a:ext cx="237744" cy="19542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  <a:cs typeface="Arial" charset="0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281" name="Shape 545"/>
            <p:cNvSpPr/>
            <p:nvPr/>
          </p:nvSpPr>
          <p:spPr>
            <a:xfrm>
              <a:off x="2712994" y="2724822"/>
              <a:ext cx="237744" cy="19542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  <a:cs typeface="Arial" charset="0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  <a:cs typeface="Arial" charset="0"/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4284990" y="2829095"/>
            <a:ext cx="793466" cy="195423"/>
            <a:chOff x="4257502" y="2724822"/>
            <a:chExt cx="793466" cy="195423"/>
          </a:xfrm>
          <a:solidFill>
            <a:schemeClr val="bg1">
              <a:lumMod val="50000"/>
            </a:schemeClr>
          </a:solidFill>
        </p:grpSpPr>
        <p:sp>
          <p:nvSpPr>
            <p:cNvPr id="295" name="Shape 545"/>
            <p:cNvSpPr/>
            <p:nvPr/>
          </p:nvSpPr>
          <p:spPr>
            <a:xfrm>
              <a:off x="4257502" y="2724822"/>
              <a:ext cx="237744" cy="19542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  <a:cs typeface="Arial" charset="0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300" name="Shape 545"/>
            <p:cNvSpPr/>
            <p:nvPr/>
          </p:nvSpPr>
          <p:spPr>
            <a:xfrm>
              <a:off x="4813224" y="2724822"/>
              <a:ext cx="237744" cy="19542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  <a:cs typeface="Arial" charset="0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301" name="Shape 545"/>
            <p:cNvSpPr/>
            <p:nvPr/>
          </p:nvSpPr>
          <p:spPr>
            <a:xfrm>
              <a:off x="4538481" y="2724822"/>
              <a:ext cx="237744" cy="19542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  <a:cs typeface="Arial" charset="0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  <a:cs typeface="Arial" charset="0"/>
              </a:endParaRPr>
            </a:p>
          </p:txBody>
        </p:sp>
      </p:grpSp>
      <p:sp>
        <p:nvSpPr>
          <p:cNvPr id="302" name="Shape 545"/>
          <p:cNvSpPr/>
          <p:nvPr/>
        </p:nvSpPr>
        <p:spPr>
          <a:xfrm>
            <a:off x="6081629" y="2829095"/>
            <a:ext cx="237744" cy="19542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altLang="ja-JP" sz="600" dirty="0" smtClean="0">
                <a:solidFill>
                  <a:srgbClr val="FFFFFF"/>
                </a:solidFill>
                <a:latin typeface="+mn-ea"/>
                <a:ea typeface="+mn-ea"/>
                <a:cs typeface="Arial" charset="0"/>
              </a:rPr>
              <a:t>VM</a:t>
            </a:r>
            <a:endParaRPr lang="en-US" altLang="ja-JP" sz="600" dirty="0">
              <a:solidFill>
                <a:srgbClr val="FFFFFF"/>
              </a:solidFill>
              <a:latin typeface="+mn-ea"/>
              <a:ea typeface="+mn-ea"/>
              <a:cs typeface="Arial" charset="0"/>
            </a:endParaRPr>
          </a:p>
        </p:txBody>
      </p:sp>
      <p:sp>
        <p:nvSpPr>
          <p:cNvPr id="303" name="Shape 545"/>
          <p:cNvSpPr/>
          <p:nvPr/>
        </p:nvSpPr>
        <p:spPr>
          <a:xfrm>
            <a:off x="6637351" y="2829095"/>
            <a:ext cx="237744" cy="19542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600" dirty="0" smtClean="0">
                <a:solidFill>
                  <a:srgbClr val="FFFFFF"/>
                </a:solidFill>
                <a:latin typeface="+mn-ea"/>
                <a:ea typeface="+mn-ea"/>
                <a:cs typeface="Arial" charset="0"/>
              </a:rPr>
              <a:t>VM</a:t>
            </a:r>
            <a:endParaRPr lang="en-US" altLang="ja-JP" sz="600" dirty="0">
              <a:solidFill>
                <a:srgbClr val="FFFFFF"/>
              </a:solidFill>
              <a:latin typeface="+mn-ea"/>
              <a:ea typeface="+mn-ea"/>
              <a:cs typeface="Arial" charset="0"/>
            </a:endParaRPr>
          </a:p>
        </p:txBody>
      </p:sp>
      <p:sp>
        <p:nvSpPr>
          <p:cNvPr id="304" name="Shape 545"/>
          <p:cNvSpPr/>
          <p:nvPr/>
        </p:nvSpPr>
        <p:spPr>
          <a:xfrm>
            <a:off x="6359490" y="2829095"/>
            <a:ext cx="237744" cy="19542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600" dirty="0" smtClean="0">
                <a:solidFill>
                  <a:srgbClr val="FFFFFF"/>
                </a:solidFill>
                <a:latin typeface="+mn-ea"/>
                <a:ea typeface="+mn-ea"/>
                <a:cs typeface="Arial" charset="0"/>
              </a:rPr>
              <a:t>VM</a:t>
            </a:r>
            <a:endParaRPr lang="en-US" altLang="ja-JP" sz="600" dirty="0">
              <a:solidFill>
                <a:srgbClr val="FFFFFF"/>
              </a:solidFill>
              <a:latin typeface="+mn-ea"/>
              <a:ea typeface="+mn-ea"/>
              <a:cs typeface="Arial" charset="0"/>
            </a:endParaRPr>
          </a:p>
        </p:txBody>
      </p:sp>
      <p:grpSp>
        <p:nvGrpSpPr>
          <p:cNvPr id="305" name="Group 304"/>
          <p:cNvGrpSpPr/>
          <p:nvPr/>
        </p:nvGrpSpPr>
        <p:grpSpPr>
          <a:xfrm>
            <a:off x="5962958" y="3930213"/>
            <a:ext cx="1618894" cy="354647"/>
            <a:chOff x="5962958" y="3825940"/>
            <a:chExt cx="1618894" cy="354647"/>
          </a:xfrm>
        </p:grpSpPr>
        <p:grpSp>
          <p:nvGrpSpPr>
            <p:cNvPr id="306" name="Group 305"/>
            <p:cNvGrpSpPr/>
            <p:nvPr/>
          </p:nvGrpSpPr>
          <p:grpSpPr>
            <a:xfrm>
              <a:off x="5962958" y="3825940"/>
              <a:ext cx="1618894" cy="354647"/>
              <a:chOff x="5962958" y="3825940"/>
              <a:chExt cx="1618894" cy="354647"/>
            </a:xfrm>
          </p:grpSpPr>
          <p:sp>
            <p:nvSpPr>
              <p:cNvPr id="315" name="Rectangle 314"/>
              <p:cNvSpPr/>
              <p:nvPr/>
            </p:nvSpPr>
            <p:spPr>
              <a:xfrm>
                <a:off x="5962958" y="3825940"/>
                <a:ext cx="1618894" cy="354647"/>
              </a:xfrm>
              <a:prstGeom prst="rect">
                <a:avLst/>
              </a:pr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>
                  <a:latin typeface="+mn-ea"/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6045241" y="3948763"/>
                <a:ext cx="199664" cy="1090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grpSp>
            <p:nvGrpSpPr>
              <p:cNvPr id="319" name="Group 318"/>
              <p:cNvGrpSpPr/>
              <p:nvPr/>
            </p:nvGrpSpPr>
            <p:grpSpPr>
              <a:xfrm>
                <a:off x="6351016" y="3878314"/>
                <a:ext cx="219450" cy="249899"/>
                <a:chOff x="10782301" y="6920601"/>
                <a:chExt cx="232410" cy="249899"/>
              </a:xfrm>
            </p:grpSpPr>
            <p:sp>
              <p:nvSpPr>
                <p:cNvPr id="343" name="Rectangle 342"/>
                <p:cNvSpPr/>
                <p:nvPr/>
              </p:nvSpPr>
              <p:spPr>
                <a:xfrm>
                  <a:off x="10782301" y="6920601"/>
                  <a:ext cx="232410" cy="2498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600" dirty="0" smtClean="0">
                    <a:latin typeface="+mn-ea"/>
                  </a:endParaRPr>
                </a:p>
              </p:txBody>
            </p:sp>
            <p:sp>
              <p:nvSpPr>
                <p:cNvPr id="344" name="Freeform 343"/>
                <p:cNvSpPr/>
                <p:nvPr/>
              </p:nvSpPr>
              <p:spPr>
                <a:xfrm>
                  <a:off x="10810876" y="6943724"/>
                  <a:ext cx="181256" cy="165735"/>
                </a:xfrm>
                <a:custGeom>
                  <a:avLst/>
                  <a:gdLst>
                    <a:gd name="connsiteX0" fmla="*/ 24918 w 181256"/>
                    <a:gd name="connsiteY0" fmla="*/ 107579 h 165735"/>
                    <a:gd name="connsiteX1" fmla="*/ 24918 w 181256"/>
                    <a:gd name="connsiteY1" fmla="*/ 141362 h 165735"/>
                    <a:gd name="connsiteX2" fmla="*/ 86172 w 181256"/>
                    <a:gd name="connsiteY2" fmla="*/ 141362 h 165735"/>
                    <a:gd name="connsiteX3" fmla="*/ 86172 w 181256"/>
                    <a:gd name="connsiteY3" fmla="*/ 107579 h 165735"/>
                    <a:gd name="connsiteX4" fmla="*/ 95085 w 181256"/>
                    <a:gd name="connsiteY4" fmla="*/ 107543 h 165735"/>
                    <a:gd name="connsiteX5" fmla="*/ 95085 w 181256"/>
                    <a:gd name="connsiteY5" fmla="*/ 141326 h 165735"/>
                    <a:gd name="connsiteX6" fmla="*/ 156339 w 181256"/>
                    <a:gd name="connsiteY6" fmla="*/ 141326 h 165735"/>
                    <a:gd name="connsiteX7" fmla="*/ 156339 w 181256"/>
                    <a:gd name="connsiteY7" fmla="*/ 107543 h 165735"/>
                    <a:gd name="connsiteX8" fmla="*/ 24937 w 181256"/>
                    <a:gd name="connsiteY8" fmla="*/ 65991 h 165735"/>
                    <a:gd name="connsiteX9" fmla="*/ 24937 w 181256"/>
                    <a:gd name="connsiteY9" fmla="*/ 99774 h 165735"/>
                    <a:gd name="connsiteX10" fmla="*/ 86191 w 181256"/>
                    <a:gd name="connsiteY10" fmla="*/ 99774 h 165735"/>
                    <a:gd name="connsiteX11" fmla="*/ 86191 w 181256"/>
                    <a:gd name="connsiteY11" fmla="*/ 65991 h 165735"/>
                    <a:gd name="connsiteX12" fmla="*/ 95066 w 181256"/>
                    <a:gd name="connsiteY12" fmla="*/ 65970 h 165735"/>
                    <a:gd name="connsiteX13" fmla="*/ 95066 w 181256"/>
                    <a:gd name="connsiteY13" fmla="*/ 99753 h 165735"/>
                    <a:gd name="connsiteX14" fmla="*/ 156320 w 181256"/>
                    <a:gd name="connsiteY14" fmla="*/ 99753 h 165735"/>
                    <a:gd name="connsiteX15" fmla="*/ 156320 w 181256"/>
                    <a:gd name="connsiteY15" fmla="*/ 65970 h 165735"/>
                    <a:gd name="connsiteX16" fmla="*/ 95066 w 181256"/>
                    <a:gd name="connsiteY16" fmla="*/ 24381 h 165735"/>
                    <a:gd name="connsiteX17" fmla="*/ 95066 w 181256"/>
                    <a:gd name="connsiteY17" fmla="*/ 58164 h 165735"/>
                    <a:gd name="connsiteX18" fmla="*/ 156320 w 181256"/>
                    <a:gd name="connsiteY18" fmla="*/ 58164 h 165735"/>
                    <a:gd name="connsiteX19" fmla="*/ 156320 w 181256"/>
                    <a:gd name="connsiteY19" fmla="*/ 24381 h 165735"/>
                    <a:gd name="connsiteX20" fmla="*/ 24937 w 181256"/>
                    <a:gd name="connsiteY20" fmla="*/ 24373 h 165735"/>
                    <a:gd name="connsiteX21" fmla="*/ 24937 w 181256"/>
                    <a:gd name="connsiteY21" fmla="*/ 58156 h 165735"/>
                    <a:gd name="connsiteX22" fmla="*/ 86191 w 181256"/>
                    <a:gd name="connsiteY22" fmla="*/ 58156 h 165735"/>
                    <a:gd name="connsiteX23" fmla="*/ 86191 w 181256"/>
                    <a:gd name="connsiteY23" fmla="*/ 24373 h 165735"/>
                    <a:gd name="connsiteX24" fmla="*/ 0 w 181256"/>
                    <a:gd name="connsiteY24" fmla="*/ 0 h 165735"/>
                    <a:gd name="connsiteX25" fmla="*/ 181256 w 181256"/>
                    <a:gd name="connsiteY25" fmla="*/ 0 h 165735"/>
                    <a:gd name="connsiteX26" fmla="*/ 181256 w 181256"/>
                    <a:gd name="connsiteY26" fmla="*/ 165735 h 165735"/>
                    <a:gd name="connsiteX27" fmla="*/ 0 w 181256"/>
                    <a:gd name="connsiteY27" fmla="*/ 165735 h 165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256" h="165735">
                      <a:moveTo>
                        <a:pt x="24918" y="107579"/>
                      </a:moveTo>
                      <a:lnTo>
                        <a:pt x="24918" y="141362"/>
                      </a:lnTo>
                      <a:lnTo>
                        <a:pt x="86172" y="141362"/>
                      </a:lnTo>
                      <a:lnTo>
                        <a:pt x="86172" y="107579"/>
                      </a:lnTo>
                      <a:close/>
                      <a:moveTo>
                        <a:pt x="95085" y="107543"/>
                      </a:moveTo>
                      <a:lnTo>
                        <a:pt x="95085" y="141326"/>
                      </a:lnTo>
                      <a:lnTo>
                        <a:pt x="156339" y="141326"/>
                      </a:lnTo>
                      <a:lnTo>
                        <a:pt x="156339" y="107543"/>
                      </a:lnTo>
                      <a:close/>
                      <a:moveTo>
                        <a:pt x="24937" y="65991"/>
                      </a:moveTo>
                      <a:lnTo>
                        <a:pt x="24937" y="99774"/>
                      </a:lnTo>
                      <a:lnTo>
                        <a:pt x="86191" y="99774"/>
                      </a:lnTo>
                      <a:lnTo>
                        <a:pt x="86191" y="65991"/>
                      </a:lnTo>
                      <a:close/>
                      <a:moveTo>
                        <a:pt x="95066" y="65970"/>
                      </a:moveTo>
                      <a:lnTo>
                        <a:pt x="95066" y="99753"/>
                      </a:lnTo>
                      <a:lnTo>
                        <a:pt x="156320" y="99753"/>
                      </a:lnTo>
                      <a:lnTo>
                        <a:pt x="156320" y="65970"/>
                      </a:lnTo>
                      <a:close/>
                      <a:moveTo>
                        <a:pt x="95066" y="24381"/>
                      </a:moveTo>
                      <a:lnTo>
                        <a:pt x="95066" y="58164"/>
                      </a:lnTo>
                      <a:lnTo>
                        <a:pt x="156320" y="58164"/>
                      </a:lnTo>
                      <a:lnTo>
                        <a:pt x="156320" y="24381"/>
                      </a:lnTo>
                      <a:close/>
                      <a:moveTo>
                        <a:pt x="24937" y="24373"/>
                      </a:moveTo>
                      <a:lnTo>
                        <a:pt x="24937" y="58156"/>
                      </a:lnTo>
                      <a:lnTo>
                        <a:pt x="86191" y="58156"/>
                      </a:lnTo>
                      <a:lnTo>
                        <a:pt x="86191" y="24373"/>
                      </a:lnTo>
                      <a:close/>
                      <a:moveTo>
                        <a:pt x="0" y="0"/>
                      </a:moveTo>
                      <a:lnTo>
                        <a:pt x="181256" y="0"/>
                      </a:lnTo>
                      <a:lnTo>
                        <a:pt x="181256" y="165735"/>
                      </a:lnTo>
                      <a:lnTo>
                        <a:pt x="0" y="165735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600" dirty="0">
                    <a:latin typeface="+mn-ea"/>
                  </a:endParaRPr>
                </a:p>
              </p:txBody>
            </p:sp>
            <p:grpSp>
              <p:nvGrpSpPr>
                <p:cNvPr id="345" name="Group 10"/>
                <p:cNvGrpSpPr>
                  <a:grpSpLocks noChangeAspect="1"/>
                </p:cNvGrpSpPr>
                <p:nvPr/>
              </p:nvGrpSpPr>
              <p:grpSpPr bwMode="auto">
                <a:xfrm>
                  <a:off x="10857250" y="7125040"/>
                  <a:ext cx="82513" cy="33414"/>
                  <a:chOff x="2759" y="1571"/>
                  <a:chExt cx="242" cy="98"/>
                </a:xfrm>
                <a:solidFill>
                  <a:schemeClr val="tx1"/>
                </a:solidFill>
              </p:grpSpPr>
              <p:sp>
                <p:nvSpPr>
                  <p:cNvPr id="346" name="Freeform 11"/>
                  <p:cNvSpPr>
                    <a:spLocks/>
                  </p:cNvSpPr>
                  <p:nvPr/>
                </p:nvSpPr>
                <p:spPr bwMode="auto">
                  <a:xfrm>
                    <a:off x="2759" y="1571"/>
                    <a:ext cx="75" cy="98"/>
                  </a:xfrm>
                  <a:custGeom>
                    <a:avLst/>
                    <a:gdLst>
                      <a:gd name="T0" fmla="*/ 0 w 143"/>
                      <a:gd name="T1" fmla="*/ 125 h 186"/>
                      <a:gd name="T2" fmla="*/ 22 w 143"/>
                      <a:gd name="T3" fmla="*/ 123 h 186"/>
                      <a:gd name="T4" fmla="*/ 29 w 143"/>
                      <a:gd name="T5" fmla="*/ 145 h 186"/>
                      <a:gd name="T6" fmla="*/ 48 w 143"/>
                      <a:gd name="T7" fmla="*/ 159 h 186"/>
                      <a:gd name="T8" fmla="*/ 75 w 143"/>
                      <a:gd name="T9" fmla="*/ 164 h 186"/>
                      <a:gd name="T10" fmla="*/ 99 w 143"/>
                      <a:gd name="T11" fmla="*/ 160 h 186"/>
                      <a:gd name="T12" fmla="*/ 115 w 143"/>
                      <a:gd name="T13" fmla="*/ 149 h 186"/>
                      <a:gd name="T14" fmla="*/ 120 w 143"/>
                      <a:gd name="T15" fmla="*/ 134 h 186"/>
                      <a:gd name="T16" fmla="*/ 115 w 143"/>
                      <a:gd name="T17" fmla="*/ 119 h 186"/>
                      <a:gd name="T18" fmla="*/ 99 w 143"/>
                      <a:gd name="T19" fmla="*/ 109 h 186"/>
                      <a:gd name="T20" fmla="*/ 67 w 143"/>
                      <a:gd name="T21" fmla="*/ 100 h 186"/>
                      <a:gd name="T22" fmla="*/ 32 w 143"/>
                      <a:gd name="T23" fmla="*/ 89 h 186"/>
                      <a:gd name="T24" fmla="*/ 13 w 143"/>
                      <a:gd name="T25" fmla="*/ 72 h 186"/>
                      <a:gd name="T26" fmla="*/ 7 w 143"/>
                      <a:gd name="T27" fmla="*/ 50 h 186"/>
                      <a:gd name="T28" fmla="*/ 14 w 143"/>
                      <a:gd name="T29" fmla="*/ 24 h 186"/>
                      <a:gd name="T30" fmla="*/ 37 w 143"/>
                      <a:gd name="T31" fmla="*/ 6 h 186"/>
                      <a:gd name="T32" fmla="*/ 70 w 143"/>
                      <a:gd name="T33" fmla="*/ 0 h 186"/>
                      <a:gd name="T34" fmla="*/ 105 w 143"/>
                      <a:gd name="T35" fmla="*/ 6 h 186"/>
                      <a:gd name="T36" fmla="*/ 128 w 143"/>
                      <a:gd name="T37" fmla="*/ 25 h 186"/>
                      <a:gd name="T38" fmla="*/ 137 w 143"/>
                      <a:gd name="T39" fmla="*/ 54 h 186"/>
                      <a:gd name="T40" fmla="*/ 114 w 143"/>
                      <a:gd name="T41" fmla="*/ 55 h 186"/>
                      <a:gd name="T42" fmla="*/ 102 w 143"/>
                      <a:gd name="T43" fmla="*/ 30 h 186"/>
                      <a:gd name="T44" fmla="*/ 71 w 143"/>
                      <a:gd name="T45" fmla="*/ 21 h 186"/>
                      <a:gd name="T46" fmla="*/ 39 w 143"/>
                      <a:gd name="T47" fmla="*/ 29 h 186"/>
                      <a:gd name="T48" fmla="*/ 29 w 143"/>
                      <a:gd name="T49" fmla="*/ 48 h 186"/>
                      <a:gd name="T50" fmla="*/ 36 w 143"/>
                      <a:gd name="T51" fmla="*/ 64 h 186"/>
                      <a:gd name="T52" fmla="*/ 72 w 143"/>
                      <a:gd name="T53" fmla="*/ 77 h 186"/>
                      <a:gd name="T54" fmla="*/ 112 w 143"/>
                      <a:gd name="T55" fmla="*/ 88 h 186"/>
                      <a:gd name="T56" fmla="*/ 135 w 143"/>
                      <a:gd name="T57" fmla="*/ 106 h 186"/>
                      <a:gd name="T58" fmla="*/ 143 w 143"/>
                      <a:gd name="T59" fmla="*/ 132 h 186"/>
                      <a:gd name="T60" fmla="*/ 134 w 143"/>
                      <a:gd name="T61" fmla="*/ 159 h 186"/>
                      <a:gd name="T62" fmla="*/ 111 w 143"/>
                      <a:gd name="T63" fmla="*/ 179 h 186"/>
                      <a:gd name="T64" fmla="*/ 76 w 143"/>
                      <a:gd name="T65" fmla="*/ 186 h 186"/>
                      <a:gd name="T66" fmla="*/ 35 w 143"/>
                      <a:gd name="T67" fmla="*/ 179 h 186"/>
                      <a:gd name="T68" fmla="*/ 10 w 143"/>
                      <a:gd name="T69" fmla="*/ 157 h 186"/>
                      <a:gd name="T70" fmla="*/ 0 w 143"/>
                      <a:gd name="T71" fmla="*/ 125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43" h="186">
                        <a:moveTo>
                          <a:pt x="0" y="125"/>
                        </a:moveTo>
                        <a:cubicBezTo>
                          <a:pt x="22" y="123"/>
                          <a:pt x="22" y="123"/>
                          <a:pt x="22" y="123"/>
                        </a:cubicBezTo>
                        <a:cubicBezTo>
                          <a:pt x="23" y="132"/>
                          <a:pt x="26" y="139"/>
                          <a:pt x="29" y="145"/>
                        </a:cubicBezTo>
                        <a:cubicBezTo>
                          <a:pt x="33" y="151"/>
                          <a:pt x="39" y="155"/>
                          <a:pt x="48" y="159"/>
                        </a:cubicBezTo>
                        <a:cubicBezTo>
                          <a:pt x="56" y="163"/>
                          <a:pt x="65" y="164"/>
                          <a:pt x="75" y="164"/>
                        </a:cubicBezTo>
                        <a:cubicBezTo>
                          <a:pt x="84" y="164"/>
                          <a:pt x="92" y="163"/>
                          <a:pt x="99" y="160"/>
                        </a:cubicBezTo>
                        <a:cubicBezTo>
                          <a:pt x="106" y="158"/>
                          <a:pt x="111" y="154"/>
                          <a:pt x="115" y="149"/>
                        </a:cubicBezTo>
                        <a:cubicBezTo>
                          <a:pt x="118" y="145"/>
                          <a:pt x="120" y="139"/>
                          <a:pt x="120" y="134"/>
                        </a:cubicBezTo>
                        <a:cubicBezTo>
                          <a:pt x="120" y="128"/>
                          <a:pt x="118" y="123"/>
                          <a:pt x="115" y="119"/>
                        </a:cubicBezTo>
                        <a:cubicBezTo>
                          <a:pt x="111" y="115"/>
                          <a:pt x="106" y="111"/>
                          <a:pt x="99" y="109"/>
                        </a:cubicBezTo>
                        <a:cubicBezTo>
                          <a:pt x="94" y="107"/>
                          <a:pt x="83" y="104"/>
                          <a:pt x="67" y="100"/>
                        </a:cubicBezTo>
                        <a:cubicBezTo>
                          <a:pt x="50" y="96"/>
                          <a:pt x="39" y="92"/>
                          <a:pt x="32" y="89"/>
                        </a:cubicBezTo>
                        <a:cubicBezTo>
                          <a:pt x="23" y="84"/>
                          <a:pt x="17" y="79"/>
                          <a:pt x="13" y="72"/>
                        </a:cubicBezTo>
                        <a:cubicBezTo>
                          <a:pt x="9" y="65"/>
                          <a:pt x="7" y="58"/>
                          <a:pt x="7" y="50"/>
                        </a:cubicBezTo>
                        <a:cubicBezTo>
                          <a:pt x="7" y="40"/>
                          <a:pt x="9" y="32"/>
                          <a:pt x="14" y="24"/>
                        </a:cubicBezTo>
                        <a:cubicBezTo>
                          <a:pt x="19" y="16"/>
                          <a:pt x="27" y="10"/>
                          <a:pt x="37" y="6"/>
                        </a:cubicBezTo>
                        <a:cubicBezTo>
                          <a:pt x="47" y="2"/>
                          <a:pt x="58" y="0"/>
                          <a:pt x="70" y="0"/>
                        </a:cubicBezTo>
                        <a:cubicBezTo>
                          <a:pt x="83" y="0"/>
                          <a:pt x="95" y="2"/>
                          <a:pt x="105" y="6"/>
                        </a:cubicBezTo>
                        <a:cubicBezTo>
                          <a:pt x="115" y="11"/>
                          <a:pt x="123" y="17"/>
                          <a:pt x="128" y="25"/>
                        </a:cubicBezTo>
                        <a:cubicBezTo>
                          <a:pt x="134" y="34"/>
                          <a:pt x="137" y="43"/>
                          <a:pt x="137" y="54"/>
                        </a:cubicBezTo>
                        <a:cubicBezTo>
                          <a:pt x="114" y="55"/>
                          <a:pt x="114" y="55"/>
                          <a:pt x="114" y="55"/>
                        </a:cubicBezTo>
                        <a:cubicBezTo>
                          <a:pt x="113" y="44"/>
                          <a:pt x="109" y="35"/>
                          <a:pt x="102" y="30"/>
                        </a:cubicBezTo>
                        <a:cubicBezTo>
                          <a:pt x="95" y="24"/>
                          <a:pt x="84" y="21"/>
                          <a:pt x="71" y="21"/>
                        </a:cubicBezTo>
                        <a:cubicBezTo>
                          <a:pt x="56" y="21"/>
                          <a:pt x="46" y="24"/>
                          <a:pt x="39" y="29"/>
                        </a:cubicBezTo>
                        <a:cubicBezTo>
                          <a:pt x="33" y="34"/>
                          <a:pt x="29" y="40"/>
                          <a:pt x="29" y="48"/>
                        </a:cubicBezTo>
                        <a:cubicBezTo>
                          <a:pt x="29" y="54"/>
                          <a:pt x="32" y="60"/>
                          <a:pt x="36" y="64"/>
                        </a:cubicBezTo>
                        <a:cubicBezTo>
                          <a:pt x="41" y="68"/>
                          <a:pt x="53" y="72"/>
                          <a:pt x="72" y="77"/>
                        </a:cubicBezTo>
                        <a:cubicBezTo>
                          <a:pt x="92" y="81"/>
                          <a:pt x="105" y="85"/>
                          <a:pt x="112" y="88"/>
                        </a:cubicBezTo>
                        <a:cubicBezTo>
                          <a:pt x="122" y="93"/>
                          <a:pt x="130" y="99"/>
                          <a:pt x="135" y="106"/>
                        </a:cubicBezTo>
                        <a:cubicBezTo>
                          <a:pt x="140" y="114"/>
                          <a:pt x="143" y="122"/>
                          <a:pt x="143" y="132"/>
                        </a:cubicBezTo>
                        <a:cubicBezTo>
                          <a:pt x="143" y="141"/>
                          <a:pt x="140" y="150"/>
                          <a:pt x="134" y="159"/>
                        </a:cubicBezTo>
                        <a:cubicBezTo>
                          <a:pt x="129" y="167"/>
                          <a:pt x="121" y="174"/>
                          <a:pt x="111" y="179"/>
                        </a:cubicBezTo>
                        <a:cubicBezTo>
                          <a:pt x="101" y="183"/>
                          <a:pt x="89" y="186"/>
                          <a:pt x="76" y="186"/>
                        </a:cubicBezTo>
                        <a:cubicBezTo>
                          <a:pt x="60" y="186"/>
                          <a:pt x="46" y="183"/>
                          <a:pt x="35" y="179"/>
                        </a:cubicBezTo>
                        <a:cubicBezTo>
                          <a:pt x="24" y="174"/>
                          <a:pt x="16" y="167"/>
                          <a:pt x="10" y="157"/>
                        </a:cubicBezTo>
                        <a:cubicBezTo>
                          <a:pt x="3" y="148"/>
                          <a:pt x="0" y="137"/>
                          <a:pt x="0" y="125"/>
                        </a:cubicBezTo>
                        <a:close/>
                      </a:path>
                    </a:pathLst>
                  </a:custGeom>
                  <a:solidFill>
                    <a:srgbClr val="3A82D2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1600" dirty="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347" name="Freeform 12"/>
                  <p:cNvSpPr>
                    <a:spLocks/>
                  </p:cNvSpPr>
                  <p:nvPr/>
                </p:nvSpPr>
                <p:spPr bwMode="auto">
                  <a:xfrm>
                    <a:off x="2839" y="1571"/>
                    <a:ext cx="75" cy="98"/>
                  </a:xfrm>
                  <a:custGeom>
                    <a:avLst/>
                    <a:gdLst>
                      <a:gd name="T0" fmla="*/ 0 w 143"/>
                      <a:gd name="T1" fmla="*/ 125 h 186"/>
                      <a:gd name="T2" fmla="*/ 23 w 143"/>
                      <a:gd name="T3" fmla="*/ 123 h 186"/>
                      <a:gd name="T4" fmla="*/ 30 w 143"/>
                      <a:gd name="T5" fmla="*/ 145 h 186"/>
                      <a:gd name="T6" fmla="*/ 48 w 143"/>
                      <a:gd name="T7" fmla="*/ 159 h 186"/>
                      <a:gd name="T8" fmla="*/ 76 w 143"/>
                      <a:gd name="T9" fmla="*/ 164 h 186"/>
                      <a:gd name="T10" fmla="*/ 100 w 143"/>
                      <a:gd name="T11" fmla="*/ 160 h 186"/>
                      <a:gd name="T12" fmla="*/ 115 w 143"/>
                      <a:gd name="T13" fmla="*/ 149 h 186"/>
                      <a:gd name="T14" fmla="*/ 120 w 143"/>
                      <a:gd name="T15" fmla="*/ 134 h 186"/>
                      <a:gd name="T16" fmla="*/ 115 w 143"/>
                      <a:gd name="T17" fmla="*/ 119 h 186"/>
                      <a:gd name="T18" fmla="*/ 99 w 143"/>
                      <a:gd name="T19" fmla="*/ 109 h 186"/>
                      <a:gd name="T20" fmla="*/ 67 w 143"/>
                      <a:gd name="T21" fmla="*/ 100 h 186"/>
                      <a:gd name="T22" fmla="*/ 32 w 143"/>
                      <a:gd name="T23" fmla="*/ 89 h 186"/>
                      <a:gd name="T24" fmla="*/ 13 w 143"/>
                      <a:gd name="T25" fmla="*/ 72 h 186"/>
                      <a:gd name="T26" fmla="*/ 7 w 143"/>
                      <a:gd name="T27" fmla="*/ 50 h 186"/>
                      <a:gd name="T28" fmla="*/ 15 w 143"/>
                      <a:gd name="T29" fmla="*/ 24 h 186"/>
                      <a:gd name="T30" fmla="*/ 37 w 143"/>
                      <a:gd name="T31" fmla="*/ 6 h 186"/>
                      <a:gd name="T32" fmla="*/ 70 w 143"/>
                      <a:gd name="T33" fmla="*/ 0 h 186"/>
                      <a:gd name="T34" fmla="*/ 105 w 143"/>
                      <a:gd name="T35" fmla="*/ 6 h 186"/>
                      <a:gd name="T36" fmla="*/ 129 w 143"/>
                      <a:gd name="T37" fmla="*/ 25 h 186"/>
                      <a:gd name="T38" fmla="*/ 138 w 143"/>
                      <a:gd name="T39" fmla="*/ 54 h 186"/>
                      <a:gd name="T40" fmla="*/ 115 w 143"/>
                      <a:gd name="T41" fmla="*/ 55 h 186"/>
                      <a:gd name="T42" fmla="*/ 102 w 143"/>
                      <a:gd name="T43" fmla="*/ 30 h 186"/>
                      <a:gd name="T44" fmla="*/ 71 w 143"/>
                      <a:gd name="T45" fmla="*/ 21 h 186"/>
                      <a:gd name="T46" fmla="*/ 40 w 143"/>
                      <a:gd name="T47" fmla="*/ 29 h 186"/>
                      <a:gd name="T48" fmla="*/ 30 w 143"/>
                      <a:gd name="T49" fmla="*/ 48 h 186"/>
                      <a:gd name="T50" fmla="*/ 37 w 143"/>
                      <a:gd name="T51" fmla="*/ 64 h 186"/>
                      <a:gd name="T52" fmla="*/ 73 w 143"/>
                      <a:gd name="T53" fmla="*/ 77 h 186"/>
                      <a:gd name="T54" fmla="*/ 112 w 143"/>
                      <a:gd name="T55" fmla="*/ 88 h 186"/>
                      <a:gd name="T56" fmla="*/ 136 w 143"/>
                      <a:gd name="T57" fmla="*/ 106 h 186"/>
                      <a:gd name="T58" fmla="*/ 143 w 143"/>
                      <a:gd name="T59" fmla="*/ 132 h 186"/>
                      <a:gd name="T60" fmla="*/ 135 w 143"/>
                      <a:gd name="T61" fmla="*/ 159 h 186"/>
                      <a:gd name="T62" fmla="*/ 111 w 143"/>
                      <a:gd name="T63" fmla="*/ 179 h 186"/>
                      <a:gd name="T64" fmla="*/ 77 w 143"/>
                      <a:gd name="T65" fmla="*/ 186 h 186"/>
                      <a:gd name="T66" fmla="*/ 36 w 143"/>
                      <a:gd name="T67" fmla="*/ 179 h 186"/>
                      <a:gd name="T68" fmla="*/ 10 w 143"/>
                      <a:gd name="T69" fmla="*/ 157 h 186"/>
                      <a:gd name="T70" fmla="*/ 0 w 143"/>
                      <a:gd name="T71" fmla="*/ 125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43" h="186">
                        <a:moveTo>
                          <a:pt x="0" y="125"/>
                        </a:moveTo>
                        <a:cubicBezTo>
                          <a:pt x="23" y="123"/>
                          <a:pt x="23" y="123"/>
                          <a:pt x="23" y="123"/>
                        </a:cubicBezTo>
                        <a:cubicBezTo>
                          <a:pt x="24" y="132"/>
                          <a:pt x="26" y="139"/>
                          <a:pt x="30" y="145"/>
                        </a:cubicBezTo>
                        <a:cubicBezTo>
                          <a:pt x="34" y="151"/>
                          <a:pt x="40" y="155"/>
                          <a:pt x="48" y="159"/>
                        </a:cubicBezTo>
                        <a:cubicBezTo>
                          <a:pt x="56" y="163"/>
                          <a:pt x="65" y="164"/>
                          <a:pt x="76" y="164"/>
                        </a:cubicBezTo>
                        <a:cubicBezTo>
                          <a:pt x="85" y="164"/>
                          <a:pt x="93" y="163"/>
                          <a:pt x="100" y="160"/>
                        </a:cubicBezTo>
                        <a:cubicBezTo>
                          <a:pt x="106" y="158"/>
                          <a:pt x="112" y="154"/>
                          <a:pt x="115" y="149"/>
                        </a:cubicBezTo>
                        <a:cubicBezTo>
                          <a:pt x="118" y="145"/>
                          <a:pt x="120" y="139"/>
                          <a:pt x="120" y="134"/>
                        </a:cubicBezTo>
                        <a:cubicBezTo>
                          <a:pt x="120" y="128"/>
                          <a:pt x="118" y="123"/>
                          <a:pt x="115" y="119"/>
                        </a:cubicBezTo>
                        <a:cubicBezTo>
                          <a:pt x="112" y="115"/>
                          <a:pt x="107" y="111"/>
                          <a:pt x="99" y="109"/>
                        </a:cubicBezTo>
                        <a:cubicBezTo>
                          <a:pt x="94" y="107"/>
                          <a:pt x="84" y="104"/>
                          <a:pt x="67" y="100"/>
                        </a:cubicBezTo>
                        <a:cubicBezTo>
                          <a:pt x="51" y="96"/>
                          <a:pt x="39" y="92"/>
                          <a:pt x="32" y="89"/>
                        </a:cubicBezTo>
                        <a:cubicBezTo>
                          <a:pt x="24" y="84"/>
                          <a:pt x="17" y="79"/>
                          <a:pt x="13" y="72"/>
                        </a:cubicBezTo>
                        <a:cubicBezTo>
                          <a:pt x="9" y="65"/>
                          <a:pt x="7" y="58"/>
                          <a:pt x="7" y="50"/>
                        </a:cubicBezTo>
                        <a:cubicBezTo>
                          <a:pt x="7" y="40"/>
                          <a:pt x="10" y="32"/>
                          <a:pt x="15" y="24"/>
                        </a:cubicBezTo>
                        <a:cubicBezTo>
                          <a:pt x="20" y="16"/>
                          <a:pt x="27" y="10"/>
                          <a:pt x="37" y="6"/>
                        </a:cubicBezTo>
                        <a:cubicBezTo>
                          <a:pt x="47" y="2"/>
                          <a:pt x="58" y="0"/>
                          <a:pt x="70" y="0"/>
                        </a:cubicBezTo>
                        <a:cubicBezTo>
                          <a:pt x="83" y="0"/>
                          <a:pt x="95" y="2"/>
                          <a:pt x="105" y="6"/>
                        </a:cubicBezTo>
                        <a:cubicBezTo>
                          <a:pt x="116" y="11"/>
                          <a:pt x="123" y="17"/>
                          <a:pt x="129" y="25"/>
                        </a:cubicBezTo>
                        <a:cubicBezTo>
                          <a:pt x="134" y="34"/>
                          <a:pt x="137" y="43"/>
                          <a:pt x="138" y="54"/>
                        </a:cubicBezTo>
                        <a:cubicBezTo>
                          <a:pt x="115" y="55"/>
                          <a:pt x="115" y="55"/>
                          <a:pt x="115" y="55"/>
                        </a:cubicBezTo>
                        <a:cubicBezTo>
                          <a:pt x="114" y="44"/>
                          <a:pt x="109" y="35"/>
                          <a:pt x="102" y="30"/>
                        </a:cubicBezTo>
                        <a:cubicBezTo>
                          <a:pt x="95" y="24"/>
                          <a:pt x="85" y="21"/>
                          <a:pt x="71" y="21"/>
                        </a:cubicBezTo>
                        <a:cubicBezTo>
                          <a:pt x="57" y="21"/>
                          <a:pt x="46" y="24"/>
                          <a:pt x="40" y="29"/>
                        </a:cubicBezTo>
                        <a:cubicBezTo>
                          <a:pt x="33" y="34"/>
                          <a:pt x="30" y="40"/>
                          <a:pt x="30" y="48"/>
                        </a:cubicBezTo>
                        <a:cubicBezTo>
                          <a:pt x="30" y="54"/>
                          <a:pt x="32" y="60"/>
                          <a:pt x="37" y="64"/>
                        </a:cubicBezTo>
                        <a:cubicBezTo>
                          <a:pt x="41" y="68"/>
                          <a:pt x="53" y="72"/>
                          <a:pt x="73" y="77"/>
                        </a:cubicBezTo>
                        <a:cubicBezTo>
                          <a:pt x="92" y="81"/>
                          <a:pt x="105" y="85"/>
                          <a:pt x="112" y="88"/>
                        </a:cubicBezTo>
                        <a:cubicBezTo>
                          <a:pt x="123" y="93"/>
                          <a:pt x="131" y="99"/>
                          <a:pt x="136" y="106"/>
                        </a:cubicBezTo>
                        <a:cubicBezTo>
                          <a:pt x="141" y="114"/>
                          <a:pt x="143" y="122"/>
                          <a:pt x="143" y="132"/>
                        </a:cubicBezTo>
                        <a:cubicBezTo>
                          <a:pt x="143" y="141"/>
                          <a:pt x="140" y="150"/>
                          <a:pt x="135" y="159"/>
                        </a:cubicBezTo>
                        <a:cubicBezTo>
                          <a:pt x="129" y="167"/>
                          <a:pt x="121" y="174"/>
                          <a:pt x="111" y="179"/>
                        </a:cubicBezTo>
                        <a:cubicBezTo>
                          <a:pt x="101" y="183"/>
                          <a:pt x="89" y="186"/>
                          <a:pt x="77" y="186"/>
                        </a:cubicBezTo>
                        <a:cubicBezTo>
                          <a:pt x="60" y="186"/>
                          <a:pt x="47" y="183"/>
                          <a:pt x="36" y="179"/>
                        </a:cubicBezTo>
                        <a:cubicBezTo>
                          <a:pt x="25" y="174"/>
                          <a:pt x="16" y="167"/>
                          <a:pt x="10" y="157"/>
                        </a:cubicBezTo>
                        <a:cubicBezTo>
                          <a:pt x="4" y="148"/>
                          <a:pt x="0" y="137"/>
                          <a:pt x="0" y="125"/>
                        </a:cubicBezTo>
                        <a:close/>
                      </a:path>
                    </a:pathLst>
                  </a:custGeom>
                  <a:solidFill>
                    <a:srgbClr val="3A82D2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1600" dirty="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348" name="Freeform 13"/>
                  <p:cNvSpPr>
                    <a:spLocks noEditPoints="1"/>
                  </p:cNvSpPr>
                  <p:nvPr/>
                </p:nvSpPr>
                <p:spPr bwMode="auto">
                  <a:xfrm>
                    <a:off x="2924" y="1572"/>
                    <a:ext cx="77" cy="95"/>
                  </a:xfrm>
                  <a:custGeom>
                    <a:avLst/>
                    <a:gdLst>
                      <a:gd name="T0" fmla="*/ 0 w 148"/>
                      <a:gd name="T1" fmla="*/ 180 h 180"/>
                      <a:gd name="T2" fmla="*/ 0 w 148"/>
                      <a:gd name="T3" fmla="*/ 0 h 180"/>
                      <a:gd name="T4" fmla="*/ 61 w 148"/>
                      <a:gd name="T5" fmla="*/ 0 h 180"/>
                      <a:gd name="T6" fmla="*/ 93 w 148"/>
                      <a:gd name="T7" fmla="*/ 3 h 180"/>
                      <a:gd name="T8" fmla="*/ 120 w 148"/>
                      <a:gd name="T9" fmla="*/ 16 h 180"/>
                      <a:gd name="T10" fmla="*/ 141 w 148"/>
                      <a:gd name="T11" fmla="*/ 46 h 180"/>
                      <a:gd name="T12" fmla="*/ 148 w 148"/>
                      <a:gd name="T13" fmla="*/ 89 h 180"/>
                      <a:gd name="T14" fmla="*/ 143 w 148"/>
                      <a:gd name="T15" fmla="*/ 125 h 180"/>
                      <a:gd name="T16" fmla="*/ 131 w 148"/>
                      <a:gd name="T17" fmla="*/ 151 h 180"/>
                      <a:gd name="T18" fmla="*/ 115 w 148"/>
                      <a:gd name="T19" fmla="*/ 168 h 180"/>
                      <a:gd name="T20" fmla="*/ 93 w 148"/>
                      <a:gd name="T21" fmla="*/ 177 h 180"/>
                      <a:gd name="T22" fmla="*/ 64 w 148"/>
                      <a:gd name="T23" fmla="*/ 180 h 180"/>
                      <a:gd name="T24" fmla="*/ 0 w 148"/>
                      <a:gd name="T25" fmla="*/ 180 h 180"/>
                      <a:gd name="T26" fmla="*/ 23 w 148"/>
                      <a:gd name="T27" fmla="*/ 158 h 180"/>
                      <a:gd name="T28" fmla="*/ 62 w 148"/>
                      <a:gd name="T29" fmla="*/ 158 h 180"/>
                      <a:gd name="T30" fmla="*/ 90 w 148"/>
                      <a:gd name="T31" fmla="*/ 155 h 180"/>
                      <a:gd name="T32" fmla="*/ 106 w 148"/>
                      <a:gd name="T33" fmla="*/ 146 h 180"/>
                      <a:gd name="T34" fmla="*/ 119 w 148"/>
                      <a:gd name="T35" fmla="*/ 123 h 180"/>
                      <a:gd name="T36" fmla="*/ 124 w 148"/>
                      <a:gd name="T37" fmla="*/ 89 h 180"/>
                      <a:gd name="T38" fmla="*/ 114 w 148"/>
                      <a:gd name="T39" fmla="*/ 45 h 180"/>
                      <a:gd name="T40" fmla="*/ 92 w 148"/>
                      <a:gd name="T41" fmla="*/ 25 h 180"/>
                      <a:gd name="T42" fmla="*/ 61 w 148"/>
                      <a:gd name="T43" fmla="*/ 21 h 180"/>
                      <a:gd name="T44" fmla="*/ 23 w 148"/>
                      <a:gd name="T45" fmla="*/ 21 h 180"/>
                      <a:gd name="T46" fmla="*/ 23 w 148"/>
                      <a:gd name="T47" fmla="*/ 158 h 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48" h="180">
                        <a:moveTo>
                          <a:pt x="0" y="18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61" y="0"/>
                          <a:pt x="61" y="0"/>
                          <a:pt x="61" y="0"/>
                        </a:cubicBezTo>
                        <a:cubicBezTo>
                          <a:pt x="75" y="0"/>
                          <a:pt x="86" y="1"/>
                          <a:pt x="93" y="3"/>
                        </a:cubicBezTo>
                        <a:cubicBezTo>
                          <a:pt x="104" y="5"/>
                          <a:pt x="112" y="9"/>
                          <a:pt x="120" y="16"/>
                        </a:cubicBezTo>
                        <a:cubicBezTo>
                          <a:pt x="129" y="24"/>
                          <a:pt x="136" y="34"/>
                          <a:pt x="141" y="46"/>
                        </a:cubicBezTo>
                        <a:cubicBezTo>
                          <a:pt x="146" y="59"/>
                          <a:pt x="148" y="73"/>
                          <a:pt x="148" y="89"/>
                        </a:cubicBezTo>
                        <a:cubicBezTo>
                          <a:pt x="148" y="103"/>
                          <a:pt x="146" y="115"/>
                          <a:pt x="143" y="125"/>
                        </a:cubicBezTo>
                        <a:cubicBezTo>
                          <a:pt x="140" y="136"/>
                          <a:pt x="136" y="144"/>
                          <a:pt x="131" y="151"/>
                        </a:cubicBezTo>
                        <a:cubicBezTo>
                          <a:pt x="126" y="158"/>
                          <a:pt x="121" y="164"/>
                          <a:pt x="115" y="168"/>
                        </a:cubicBezTo>
                        <a:cubicBezTo>
                          <a:pt x="109" y="172"/>
                          <a:pt x="102" y="175"/>
                          <a:pt x="93" y="177"/>
                        </a:cubicBezTo>
                        <a:cubicBezTo>
                          <a:pt x="85" y="179"/>
                          <a:pt x="75" y="180"/>
                          <a:pt x="64" y="180"/>
                        </a:cubicBezTo>
                        <a:lnTo>
                          <a:pt x="0" y="180"/>
                        </a:lnTo>
                        <a:close/>
                        <a:moveTo>
                          <a:pt x="23" y="158"/>
                        </a:moveTo>
                        <a:cubicBezTo>
                          <a:pt x="62" y="158"/>
                          <a:pt x="62" y="158"/>
                          <a:pt x="62" y="158"/>
                        </a:cubicBezTo>
                        <a:cubicBezTo>
                          <a:pt x="74" y="158"/>
                          <a:pt x="83" y="157"/>
                          <a:pt x="90" y="155"/>
                        </a:cubicBezTo>
                        <a:cubicBezTo>
                          <a:pt x="96" y="153"/>
                          <a:pt x="102" y="150"/>
                          <a:pt x="106" y="146"/>
                        </a:cubicBezTo>
                        <a:cubicBezTo>
                          <a:pt x="111" y="140"/>
                          <a:pt x="116" y="133"/>
                          <a:pt x="119" y="123"/>
                        </a:cubicBezTo>
                        <a:cubicBezTo>
                          <a:pt x="122" y="114"/>
                          <a:pt x="124" y="102"/>
                          <a:pt x="124" y="89"/>
                        </a:cubicBezTo>
                        <a:cubicBezTo>
                          <a:pt x="124" y="70"/>
                          <a:pt x="120" y="55"/>
                          <a:pt x="114" y="45"/>
                        </a:cubicBezTo>
                        <a:cubicBezTo>
                          <a:pt x="108" y="35"/>
                          <a:pt x="101" y="28"/>
                          <a:pt x="92" y="25"/>
                        </a:cubicBezTo>
                        <a:cubicBezTo>
                          <a:pt x="85" y="23"/>
                          <a:pt x="75" y="21"/>
                          <a:pt x="61" y="21"/>
                        </a:cubicBezTo>
                        <a:cubicBezTo>
                          <a:pt x="23" y="21"/>
                          <a:pt x="23" y="21"/>
                          <a:pt x="23" y="21"/>
                        </a:cubicBezTo>
                        <a:lnTo>
                          <a:pt x="23" y="158"/>
                        </a:lnTo>
                        <a:close/>
                      </a:path>
                    </a:pathLst>
                  </a:custGeom>
                  <a:solidFill>
                    <a:srgbClr val="3A82D2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1600" dirty="0">
                      <a:latin typeface="+mn-ea"/>
                      <a:ea typeface="+mn-ea"/>
                    </a:endParaRPr>
                  </a:p>
                </p:txBody>
              </p:sp>
            </p:grpSp>
          </p:grpSp>
          <p:grpSp>
            <p:nvGrpSpPr>
              <p:cNvPr id="320" name="Group 319"/>
              <p:cNvGrpSpPr/>
              <p:nvPr/>
            </p:nvGrpSpPr>
            <p:grpSpPr>
              <a:xfrm>
                <a:off x="6593305" y="3878314"/>
                <a:ext cx="219450" cy="249899"/>
                <a:chOff x="1339364" y="3073387"/>
                <a:chExt cx="232410" cy="249899"/>
              </a:xfrm>
            </p:grpSpPr>
            <p:sp>
              <p:nvSpPr>
                <p:cNvPr id="337" name="Rectangle 336"/>
                <p:cNvSpPr/>
                <p:nvPr/>
              </p:nvSpPr>
              <p:spPr>
                <a:xfrm>
                  <a:off x="1339364" y="3073387"/>
                  <a:ext cx="232410" cy="2498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600" dirty="0" smtClean="0">
                    <a:latin typeface="+mn-ea"/>
                  </a:endParaRPr>
                </a:p>
              </p:txBody>
            </p:sp>
            <p:sp>
              <p:nvSpPr>
                <p:cNvPr id="338" name="Freeform 337"/>
                <p:cNvSpPr/>
                <p:nvPr/>
              </p:nvSpPr>
              <p:spPr>
                <a:xfrm>
                  <a:off x="1367939" y="3096510"/>
                  <a:ext cx="181256" cy="165735"/>
                </a:xfrm>
                <a:custGeom>
                  <a:avLst/>
                  <a:gdLst>
                    <a:gd name="connsiteX0" fmla="*/ 24918 w 181256"/>
                    <a:gd name="connsiteY0" fmla="*/ 107579 h 165735"/>
                    <a:gd name="connsiteX1" fmla="*/ 24918 w 181256"/>
                    <a:gd name="connsiteY1" fmla="*/ 141362 h 165735"/>
                    <a:gd name="connsiteX2" fmla="*/ 86172 w 181256"/>
                    <a:gd name="connsiteY2" fmla="*/ 141362 h 165735"/>
                    <a:gd name="connsiteX3" fmla="*/ 86172 w 181256"/>
                    <a:gd name="connsiteY3" fmla="*/ 107579 h 165735"/>
                    <a:gd name="connsiteX4" fmla="*/ 95085 w 181256"/>
                    <a:gd name="connsiteY4" fmla="*/ 107543 h 165735"/>
                    <a:gd name="connsiteX5" fmla="*/ 95085 w 181256"/>
                    <a:gd name="connsiteY5" fmla="*/ 141326 h 165735"/>
                    <a:gd name="connsiteX6" fmla="*/ 156339 w 181256"/>
                    <a:gd name="connsiteY6" fmla="*/ 141326 h 165735"/>
                    <a:gd name="connsiteX7" fmla="*/ 156339 w 181256"/>
                    <a:gd name="connsiteY7" fmla="*/ 107543 h 165735"/>
                    <a:gd name="connsiteX8" fmla="*/ 24937 w 181256"/>
                    <a:gd name="connsiteY8" fmla="*/ 65991 h 165735"/>
                    <a:gd name="connsiteX9" fmla="*/ 24937 w 181256"/>
                    <a:gd name="connsiteY9" fmla="*/ 99774 h 165735"/>
                    <a:gd name="connsiteX10" fmla="*/ 86191 w 181256"/>
                    <a:gd name="connsiteY10" fmla="*/ 99774 h 165735"/>
                    <a:gd name="connsiteX11" fmla="*/ 86191 w 181256"/>
                    <a:gd name="connsiteY11" fmla="*/ 65991 h 165735"/>
                    <a:gd name="connsiteX12" fmla="*/ 95066 w 181256"/>
                    <a:gd name="connsiteY12" fmla="*/ 65970 h 165735"/>
                    <a:gd name="connsiteX13" fmla="*/ 95066 w 181256"/>
                    <a:gd name="connsiteY13" fmla="*/ 99753 h 165735"/>
                    <a:gd name="connsiteX14" fmla="*/ 156320 w 181256"/>
                    <a:gd name="connsiteY14" fmla="*/ 99753 h 165735"/>
                    <a:gd name="connsiteX15" fmla="*/ 156320 w 181256"/>
                    <a:gd name="connsiteY15" fmla="*/ 65970 h 165735"/>
                    <a:gd name="connsiteX16" fmla="*/ 95066 w 181256"/>
                    <a:gd name="connsiteY16" fmla="*/ 24381 h 165735"/>
                    <a:gd name="connsiteX17" fmla="*/ 95066 w 181256"/>
                    <a:gd name="connsiteY17" fmla="*/ 58164 h 165735"/>
                    <a:gd name="connsiteX18" fmla="*/ 156320 w 181256"/>
                    <a:gd name="connsiteY18" fmla="*/ 58164 h 165735"/>
                    <a:gd name="connsiteX19" fmla="*/ 156320 w 181256"/>
                    <a:gd name="connsiteY19" fmla="*/ 24381 h 165735"/>
                    <a:gd name="connsiteX20" fmla="*/ 24937 w 181256"/>
                    <a:gd name="connsiteY20" fmla="*/ 24373 h 165735"/>
                    <a:gd name="connsiteX21" fmla="*/ 24937 w 181256"/>
                    <a:gd name="connsiteY21" fmla="*/ 58156 h 165735"/>
                    <a:gd name="connsiteX22" fmla="*/ 86191 w 181256"/>
                    <a:gd name="connsiteY22" fmla="*/ 58156 h 165735"/>
                    <a:gd name="connsiteX23" fmla="*/ 86191 w 181256"/>
                    <a:gd name="connsiteY23" fmla="*/ 24373 h 165735"/>
                    <a:gd name="connsiteX24" fmla="*/ 0 w 181256"/>
                    <a:gd name="connsiteY24" fmla="*/ 0 h 165735"/>
                    <a:gd name="connsiteX25" fmla="*/ 181256 w 181256"/>
                    <a:gd name="connsiteY25" fmla="*/ 0 h 165735"/>
                    <a:gd name="connsiteX26" fmla="*/ 181256 w 181256"/>
                    <a:gd name="connsiteY26" fmla="*/ 165735 h 165735"/>
                    <a:gd name="connsiteX27" fmla="*/ 0 w 181256"/>
                    <a:gd name="connsiteY27" fmla="*/ 165735 h 165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256" h="165735">
                      <a:moveTo>
                        <a:pt x="24918" y="107579"/>
                      </a:moveTo>
                      <a:lnTo>
                        <a:pt x="24918" y="141362"/>
                      </a:lnTo>
                      <a:lnTo>
                        <a:pt x="86172" y="141362"/>
                      </a:lnTo>
                      <a:lnTo>
                        <a:pt x="86172" y="107579"/>
                      </a:lnTo>
                      <a:close/>
                      <a:moveTo>
                        <a:pt x="95085" y="107543"/>
                      </a:moveTo>
                      <a:lnTo>
                        <a:pt x="95085" y="141326"/>
                      </a:lnTo>
                      <a:lnTo>
                        <a:pt x="156339" y="141326"/>
                      </a:lnTo>
                      <a:lnTo>
                        <a:pt x="156339" y="107543"/>
                      </a:lnTo>
                      <a:close/>
                      <a:moveTo>
                        <a:pt x="24937" y="65991"/>
                      </a:moveTo>
                      <a:lnTo>
                        <a:pt x="24937" y="99774"/>
                      </a:lnTo>
                      <a:lnTo>
                        <a:pt x="86191" y="99774"/>
                      </a:lnTo>
                      <a:lnTo>
                        <a:pt x="86191" y="65991"/>
                      </a:lnTo>
                      <a:close/>
                      <a:moveTo>
                        <a:pt x="95066" y="65970"/>
                      </a:moveTo>
                      <a:lnTo>
                        <a:pt x="95066" y="99753"/>
                      </a:lnTo>
                      <a:lnTo>
                        <a:pt x="156320" y="99753"/>
                      </a:lnTo>
                      <a:lnTo>
                        <a:pt x="156320" y="65970"/>
                      </a:lnTo>
                      <a:close/>
                      <a:moveTo>
                        <a:pt x="95066" y="24381"/>
                      </a:moveTo>
                      <a:lnTo>
                        <a:pt x="95066" y="58164"/>
                      </a:lnTo>
                      <a:lnTo>
                        <a:pt x="156320" y="58164"/>
                      </a:lnTo>
                      <a:lnTo>
                        <a:pt x="156320" y="24381"/>
                      </a:lnTo>
                      <a:close/>
                      <a:moveTo>
                        <a:pt x="24937" y="24373"/>
                      </a:moveTo>
                      <a:lnTo>
                        <a:pt x="24937" y="58156"/>
                      </a:lnTo>
                      <a:lnTo>
                        <a:pt x="86191" y="58156"/>
                      </a:lnTo>
                      <a:lnTo>
                        <a:pt x="86191" y="24373"/>
                      </a:lnTo>
                      <a:close/>
                      <a:moveTo>
                        <a:pt x="0" y="0"/>
                      </a:moveTo>
                      <a:lnTo>
                        <a:pt x="181256" y="0"/>
                      </a:lnTo>
                      <a:lnTo>
                        <a:pt x="181256" y="165735"/>
                      </a:lnTo>
                      <a:lnTo>
                        <a:pt x="0" y="165735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600" dirty="0">
                    <a:latin typeface="+mn-ea"/>
                  </a:endParaRPr>
                </a:p>
              </p:txBody>
            </p:sp>
            <p:grpSp>
              <p:nvGrpSpPr>
                <p:cNvPr id="339" name="Group 10"/>
                <p:cNvGrpSpPr>
                  <a:grpSpLocks noChangeAspect="1"/>
                </p:cNvGrpSpPr>
                <p:nvPr/>
              </p:nvGrpSpPr>
              <p:grpSpPr bwMode="auto">
                <a:xfrm>
                  <a:off x="1414313" y="3277826"/>
                  <a:ext cx="82513" cy="33414"/>
                  <a:chOff x="2759" y="1571"/>
                  <a:chExt cx="242" cy="98"/>
                </a:xfrm>
                <a:solidFill>
                  <a:schemeClr val="tx1"/>
                </a:solidFill>
              </p:grpSpPr>
              <p:sp>
                <p:nvSpPr>
                  <p:cNvPr id="340" name="Freeform 11"/>
                  <p:cNvSpPr>
                    <a:spLocks/>
                  </p:cNvSpPr>
                  <p:nvPr/>
                </p:nvSpPr>
                <p:spPr bwMode="auto">
                  <a:xfrm>
                    <a:off x="2759" y="1571"/>
                    <a:ext cx="75" cy="98"/>
                  </a:xfrm>
                  <a:custGeom>
                    <a:avLst/>
                    <a:gdLst>
                      <a:gd name="T0" fmla="*/ 0 w 143"/>
                      <a:gd name="T1" fmla="*/ 125 h 186"/>
                      <a:gd name="T2" fmla="*/ 22 w 143"/>
                      <a:gd name="T3" fmla="*/ 123 h 186"/>
                      <a:gd name="T4" fmla="*/ 29 w 143"/>
                      <a:gd name="T5" fmla="*/ 145 h 186"/>
                      <a:gd name="T6" fmla="*/ 48 w 143"/>
                      <a:gd name="T7" fmla="*/ 159 h 186"/>
                      <a:gd name="T8" fmla="*/ 75 w 143"/>
                      <a:gd name="T9" fmla="*/ 164 h 186"/>
                      <a:gd name="T10" fmla="*/ 99 w 143"/>
                      <a:gd name="T11" fmla="*/ 160 h 186"/>
                      <a:gd name="T12" fmla="*/ 115 w 143"/>
                      <a:gd name="T13" fmla="*/ 149 h 186"/>
                      <a:gd name="T14" fmla="*/ 120 w 143"/>
                      <a:gd name="T15" fmla="*/ 134 h 186"/>
                      <a:gd name="T16" fmla="*/ 115 w 143"/>
                      <a:gd name="T17" fmla="*/ 119 h 186"/>
                      <a:gd name="T18" fmla="*/ 99 w 143"/>
                      <a:gd name="T19" fmla="*/ 109 h 186"/>
                      <a:gd name="T20" fmla="*/ 67 w 143"/>
                      <a:gd name="T21" fmla="*/ 100 h 186"/>
                      <a:gd name="T22" fmla="*/ 32 w 143"/>
                      <a:gd name="T23" fmla="*/ 89 h 186"/>
                      <a:gd name="T24" fmla="*/ 13 w 143"/>
                      <a:gd name="T25" fmla="*/ 72 h 186"/>
                      <a:gd name="T26" fmla="*/ 7 w 143"/>
                      <a:gd name="T27" fmla="*/ 50 h 186"/>
                      <a:gd name="T28" fmla="*/ 14 w 143"/>
                      <a:gd name="T29" fmla="*/ 24 h 186"/>
                      <a:gd name="T30" fmla="*/ 37 w 143"/>
                      <a:gd name="T31" fmla="*/ 6 h 186"/>
                      <a:gd name="T32" fmla="*/ 70 w 143"/>
                      <a:gd name="T33" fmla="*/ 0 h 186"/>
                      <a:gd name="T34" fmla="*/ 105 w 143"/>
                      <a:gd name="T35" fmla="*/ 6 h 186"/>
                      <a:gd name="T36" fmla="*/ 128 w 143"/>
                      <a:gd name="T37" fmla="*/ 25 h 186"/>
                      <a:gd name="T38" fmla="*/ 137 w 143"/>
                      <a:gd name="T39" fmla="*/ 54 h 186"/>
                      <a:gd name="T40" fmla="*/ 114 w 143"/>
                      <a:gd name="T41" fmla="*/ 55 h 186"/>
                      <a:gd name="T42" fmla="*/ 102 w 143"/>
                      <a:gd name="T43" fmla="*/ 30 h 186"/>
                      <a:gd name="T44" fmla="*/ 71 w 143"/>
                      <a:gd name="T45" fmla="*/ 21 h 186"/>
                      <a:gd name="T46" fmla="*/ 39 w 143"/>
                      <a:gd name="T47" fmla="*/ 29 h 186"/>
                      <a:gd name="T48" fmla="*/ 29 w 143"/>
                      <a:gd name="T49" fmla="*/ 48 h 186"/>
                      <a:gd name="T50" fmla="*/ 36 w 143"/>
                      <a:gd name="T51" fmla="*/ 64 h 186"/>
                      <a:gd name="T52" fmla="*/ 72 w 143"/>
                      <a:gd name="T53" fmla="*/ 77 h 186"/>
                      <a:gd name="T54" fmla="*/ 112 w 143"/>
                      <a:gd name="T55" fmla="*/ 88 h 186"/>
                      <a:gd name="T56" fmla="*/ 135 w 143"/>
                      <a:gd name="T57" fmla="*/ 106 h 186"/>
                      <a:gd name="T58" fmla="*/ 143 w 143"/>
                      <a:gd name="T59" fmla="*/ 132 h 186"/>
                      <a:gd name="T60" fmla="*/ 134 w 143"/>
                      <a:gd name="T61" fmla="*/ 159 h 186"/>
                      <a:gd name="T62" fmla="*/ 111 w 143"/>
                      <a:gd name="T63" fmla="*/ 179 h 186"/>
                      <a:gd name="T64" fmla="*/ 76 w 143"/>
                      <a:gd name="T65" fmla="*/ 186 h 186"/>
                      <a:gd name="T66" fmla="*/ 35 w 143"/>
                      <a:gd name="T67" fmla="*/ 179 h 186"/>
                      <a:gd name="T68" fmla="*/ 10 w 143"/>
                      <a:gd name="T69" fmla="*/ 157 h 186"/>
                      <a:gd name="T70" fmla="*/ 0 w 143"/>
                      <a:gd name="T71" fmla="*/ 125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43" h="186">
                        <a:moveTo>
                          <a:pt x="0" y="125"/>
                        </a:moveTo>
                        <a:cubicBezTo>
                          <a:pt x="22" y="123"/>
                          <a:pt x="22" y="123"/>
                          <a:pt x="22" y="123"/>
                        </a:cubicBezTo>
                        <a:cubicBezTo>
                          <a:pt x="23" y="132"/>
                          <a:pt x="26" y="139"/>
                          <a:pt x="29" y="145"/>
                        </a:cubicBezTo>
                        <a:cubicBezTo>
                          <a:pt x="33" y="151"/>
                          <a:pt x="39" y="155"/>
                          <a:pt x="48" y="159"/>
                        </a:cubicBezTo>
                        <a:cubicBezTo>
                          <a:pt x="56" y="163"/>
                          <a:pt x="65" y="164"/>
                          <a:pt x="75" y="164"/>
                        </a:cubicBezTo>
                        <a:cubicBezTo>
                          <a:pt x="84" y="164"/>
                          <a:pt x="92" y="163"/>
                          <a:pt x="99" y="160"/>
                        </a:cubicBezTo>
                        <a:cubicBezTo>
                          <a:pt x="106" y="158"/>
                          <a:pt x="111" y="154"/>
                          <a:pt x="115" y="149"/>
                        </a:cubicBezTo>
                        <a:cubicBezTo>
                          <a:pt x="118" y="145"/>
                          <a:pt x="120" y="139"/>
                          <a:pt x="120" y="134"/>
                        </a:cubicBezTo>
                        <a:cubicBezTo>
                          <a:pt x="120" y="128"/>
                          <a:pt x="118" y="123"/>
                          <a:pt x="115" y="119"/>
                        </a:cubicBezTo>
                        <a:cubicBezTo>
                          <a:pt x="111" y="115"/>
                          <a:pt x="106" y="111"/>
                          <a:pt x="99" y="109"/>
                        </a:cubicBezTo>
                        <a:cubicBezTo>
                          <a:pt x="94" y="107"/>
                          <a:pt x="83" y="104"/>
                          <a:pt x="67" y="100"/>
                        </a:cubicBezTo>
                        <a:cubicBezTo>
                          <a:pt x="50" y="96"/>
                          <a:pt x="39" y="92"/>
                          <a:pt x="32" y="89"/>
                        </a:cubicBezTo>
                        <a:cubicBezTo>
                          <a:pt x="23" y="84"/>
                          <a:pt x="17" y="79"/>
                          <a:pt x="13" y="72"/>
                        </a:cubicBezTo>
                        <a:cubicBezTo>
                          <a:pt x="9" y="65"/>
                          <a:pt x="7" y="58"/>
                          <a:pt x="7" y="50"/>
                        </a:cubicBezTo>
                        <a:cubicBezTo>
                          <a:pt x="7" y="40"/>
                          <a:pt x="9" y="32"/>
                          <a:pt x="14" y="24"/>
                        </a:cubicBezTo>
                        <a:cubicBezTo>
                          <a:pt x="19" y="16"/>
                          <a:pt x="27" y="10"/>
                          <a:pt x="37" y="6"/>
                        </a:cubicBezTo>
                        <a:cubicBezTo>
                          <a:pt x="47" y="2"/>
                          <a:pt x="58" y="0"/>
                          <a:pt x="70" y="0"/>
                        </a:cubicBezTo>
                        <a:cubicBezTo>
                          <a:pt x="83" y="0"/>
                          <a:pt x="95" y="2"/>
                          <a:pt x="105" y="6"/>
                        </a:cubicBezTo>
                        <a:cubicBezTo>
                          <a:pt x="115" y="11"/>
                          <a:pt x="123" y="17"/>
                          <a:pt x="128" y="25"/>
                        </a:cubicBezTo>
                        <a:cubicBezTo>
                          <a:pt x="134" y="34"/>
                          <a:pt x="137" y="43"/>
                          <a:pt x="137" y="54"/>
                        </a:cubicBezTo>
                        <a:cubicBezTo>
                          <a:pt x="114" y="55"/>
                          <a:pt x="114" y="55"/>
                          <a:pt x="114" y="55"/>
                        </a:cubicBezTo>
                        <a:cubicBezTo>
                          <a:pt x="113" y="44"/>
                          <a:pt x="109" y="35"/>
                          <a:pt x="102" y="30"/>
                        </a:cubicBezTo>
                        <a:cubicBezTo>
                          <a:pt x="95" y="24"/>
                          <a:pt x="84" y="21"/>
                          <a:pt x="71" y="21"/>
                        </a:cubicBezTo>
                        <a:cubicBezTo>
                          <a:pt x="56" y="21"/>
                          <a:pt x="46" y="24"/>
                          <a:pt x="39" y="29"/>
                        </a:cubicBezTo>
                        <a:cubicBezTo>
                          <a:pt x="33" y="34"/>
                          <a:pt x="29" y="40"/>
                          <a:pt x="29" y="48"/>
                        </a:cubicBezTo>
                        <a:cubicBezTo>
                          <a:pt x="29" y="54"/>
                          <a:pt x="32" y="60"/>
                          <a:pt x="36" y="64"/>
                        </a:cubicBezTo>
                        <a:cubicBezTo>
                          <a:pt x="41" y="68"/>
                          <a:pt x="53" y="72"/>
                          <a:pt x="72" y="77"/>
                        </a:cubicBezTo>
                        <a:cubicBezTo>
                          <a:pt x="92" y="81"/>
                          <a:pt x="105" y="85"/>
                          <a:pt x="112" y="88"/>
                        </a:cubicBezTo>
                        <a:cubicBezTo>
                          <a:pt x="122" y="93"/>
                          <a:pt x="130" y="99"/>
                          <a:pt x="135" y="106"/>
                        </a:cubicBezTo>
                        <a:cubicBezTo>
                          <a:pt x="140" y="114"/>
                          <a:pt x="143" y="122"/>
                          <a:pt x="143" y="132"/>
                        </a:cubicBezTo>
                        <a:cubicBezTo>
                          <a:pt x="143" y="141"/>
                          <a:pt x="140" y="150"/>
                          <a:pt x="134" y="159"/>
                        </a:cubicBezTo>
                        <a:cubicBezTo>
                          <a:pt x="129" y="167"/>
                          <a:pt x="121" y="174"/>
                          <a:pt x="111" y="179"/>
                        </a:cubicBezTo>
                        <a:cubicBezTo>
                          <a:pt x="101" y="183"/>
                          <a:pt x="89" y="186"/>
                          <a:pt x="76" y="186"/>
                        </a:cubicBezTo>
                        <a:cubicBezTo>
                          <a:pt x="60" y="186"/>
                          <a:pt x="46" y="183"/>
                          <a:pt x="35" y="179"/>
                        </a:cubicBezTo>
                        <a:cubicBezTo>
                          <a:pt x="24" y="174"/>
                          <a:pt x="16" y="167"/>
                          <a:pt x="10" y="157"/>
                        </a:cubicBezTo>
                        <a:cubicBezTo>
                          <a:pt x="3" y="148"/>
                          <a:pt x="0" y="137"/>
                          <a:pt x="0" y="125"/>
                        </a:cubicBezTo>
                        <a:close/>
                      </a:path>
                    </a:pathLst>
                  </a:custGeom>
                  <a:solidFill>
                    <a:srgbClr val="3A82D2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1600" dirty="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341" name="Freeform 12"/>
                  <p:cNvSpPr>
                    <a:spLocks/>
                  </p:cNvSpPr>
                  <p:nvPr/>
                </p:nvSpPr>
                <p:spPr bwMode="auto">
                  <a:xfrm>
                    <a:off x="2839" y="1571"/>
                    <a:ext cx="75" cy="98"/>
                  </a:xfrm>
                  <a:custGeom>
                    <a:avLst/>
                    <a:gdLst>
                      <a:gd name="T0" fmla="*/ 0 w 143"/>
                      <a:gd name="T1" fmla="*/ 125 h 186"/>
                      <a:gd name="T2" fmla="*/ 23 w 143"/>
                      <a:gd name="T3" fmla="*/ 123 h 186"/>
                      <a:gd name="T4" fmla="*/ 30 w 143"/>
                      <a:gd name="T5" fmla="*/ 145 h 186"/>
                      <a:gd name="T6" fmla="*/ 48 w 143"/>
                      <a:gd name="T7" fmla="*/ 159 h 186"/>
                      <a:gd name="T8" fmla="*/ 76 w 143"/>
                      <a:gd name="T9" fmla="*/ 164 h 186"/>
                      <a:gd name="T10" fmla="*/ 100 w 143"/>
                      <a:gd name="T11" fmla="*/ 160 h 186"/>
                      <a:gd name="T12" fmla="*/ 115 w 143"/>
                      <a:gd name="T13" fmla="*/ 149 h 186"/>
                      <a:gd name="T14" fmla="*/ 120 w 143"/>
                      <a:gd name="T15" fmla="*/ 134 h 186"/>
                      <a:gd name="T16" fmla="*/ 115 w 143"/>
                      <a:gd name="T17" fmla="*/ 119 h 186"/>
                      <a:gd name="T18" fmla="*/ 99 w 143"/>
                      <a:gd name="T19" fmla="*/ 109 h 186"/>
                      <a:gd name="T20" fmla="*/ 67 w 143"/>
                      <a:gd name="T21" fmla="*/ 100 h 186"/>
                      <a:gd name="T22" fmla="*/ 32 w 143"/>
                      <a:gd name="T23" fmla="*/ 89 h 186"/>
                      <a:gd name="T24" fmla="*/ 13 w 143"/>
                      <a:gd name="T25" fmla="*/ 72 h 186"/>
                      <a:gd name="T26" fmla="*/ 7 w 143"/>
                      <a:gd name="T27" fmla="*/ 50 h 186"/>
                      <a:gd name="T28" fmla="*/ 15 w 143"/>
                      <a:gd name="T29" fmla="*/ 24 h 186"/>
                      <a:gd name="T30" fmla="*/ 37 w 143"/>
                      <a:gd name="T31" fmla="*/ 6 h 186"/>
                      <a:gd name="T32" fmla="*/ 70 w 143"/>
                      <a:gd name="T33" fmla="*/ 0 h 186"/>
                      <a:gd name="T34" fmla="*/ 105 w 143"/>
                      <a:gd name="T35" fmla="*/ 6 h 186"/>
                      <a:gd name="T36" fmla="*/ 129 w 143"/>
                      <a:gd name="T37" fmla="*/ 25 h 186"/>
                      <a:gd name="T38" fmla="*/ 138 w 143"/>
                      <a:gd name="T39" fmla="*/ 54 h 186"/>
                      <a:gd name="T40" fmla="*/ 115 w 143"/>
                      <a:gd name="T41" fmla="*/ 55 h 186"/>
                      <a:gd name="T42" fmla="*/ 102 w 143"/>
                      <a:gd name="T43" fmla="*/ 30 h 186"/>
                      <a:gd name="T44" fmla="*/ 71 w 143"/>
                      <a:gd name="T45" fmla="*/ 21 h 186"/>
                      <a:gd name="T46" fmla="*/ 40 w 143"/>
                      <a:gd name="T47" fmla="*/ 29 h 186"/>
                      <a:gd name="T48" fmla="*/ 30 w 143"/>
                      <a:gd name="T49" fmla="*/ 48 h 186"/>
                      <a:gd name="T50" fmla="*/ 37 w 143"/>
                      <a:gd name="T51" fmla="*/ 64 h 186"/>
                      <a:gd name="T52" fmla="*/ 73 w 143"/>
                      <a:gd name="T53" fmla="*/ 77 h 186"/>
                      <a:gd name="T54" fmla="*/ 112 w 143"/>
                      <a:gd name="T55" fmla="*/ 88 h 186"/>
                      <a:gd name="T56" fmla="*/ 136 w 143"/>
                      <a:gd name="T57" fmla="*/ 106 h 186"/>
                      <a:gd name="T58" fmla="*/ 143 w 143"/>
                      <a:gd name="T59" fmla="*/ 132 h 186"/>
                      <a:gd name="T60" fmla="*/ 135 w 143"/>
                      <a:gd name="T61" fmla="*/ 159 h 186"/>
                      <a:gd name="T62" fmla="*/ 111 w 143"/>
                      <a:gd name="T63" fmla="*/ 179 h 186"/>
                      <a:gd name="T64" fmla="*/ 77 w 143"/>
                      <a:gd name="T65" fmla="*/ 186 h 186"/>
                      <a:gd name="T66" fmla="*/ 36 w 143"/>
                      <a:gd name="T67" fmla="*/ 179 h 186"/>
                      <a:gd name="T68" fmla="*/ 10 w 143"/>
                      <a:gd name="T69" fmla="*/ 157 h 186"/>
                      <a:gd name="T70" fmla="*/ 0 w 143"/>
                      <a:gd name="T71" fmla="*/ 125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43" h="186">
                        <a:moveTo>
                          <a:pt x="0" y="125"/>
                        </a:moveTo>
                        <a:cubicBezTo>
                          <a:pt x="23" y="123"/>
                          <a:pt x="23" y="123"/>
                          <a:pt x="23" y="123"/>
                        </a:cubicBezTo>
                        <a:cubicBezTo>
                          <a:pt x="24" y="132"/>
                          <a:pt x="26" y="139"/>
                          <a:pt x="30" y="145"/>
                        </a:cubicBezTo>
                        <a:cubicBezTo>
                          <a:pt x="34" y="151"/>
                          <a:pt x="40" y="155"/>
                          <a:pt x="48" y="159"/>
                        </a:cubicBezTo>
                        <a:cubicBezTo>
                          <a:pt x="56" y="163"/>
                          <a:pt x="65" y="164"/>
                          <a:pt x="76" y="164"/>
                        </a:cubicBezTo>
                        <a:cubicBezTo>
                          <a:pt x="85" y="164"/>
                          <a:pt x="93" y="163"/>
                          <a:pt x="100" y="160"/>
                        </a:cubicBezTo>
                        <a:cubicBezTo>
                          <a:pt x="106" y="158"/>
                          <a:pt x="112" y="154"/>
                          <a:pt x="115" y="149"/>
                        </a:cubicBezTo>
                        <a:cubicBezTo>
                          <a:pt x="118" y="145"/>
                          <a:pt x="120" y="139"/>
                          <a:pt x="120" y="134"/>
                        </a:cubicBezTo>
                        <a:cubicBezTo>
                          <a:pt x="120" y="128"/>
                          <a:pt x="118" y="123"/>
                          <a:pt x="115" y="119"/>
                        </a:cubicBezTo>
                        <a:cubicBezTo>
                          <a:pt x="112" y="115"/>
                          <a:pt x="107" y="111"/>
                          <a:pt x="99" y="109"/>
                        </a:cubicBezTo>
                        <a:cubicBezTo>
                          <a:pt x="94" y="107"/>
                          <a:pt x="84" y="104"/>
                          <a:pt x="67" y="100"/>
                        </a:cubicBezTo>
                        <a:cubicBezTo>
                          <a:pt x="51" y="96"/>
                          <a:pt x="39" y="92"/>
                          <a:pt x="32" y="89"/>
                        </a:cubicBezTo>
                        <a:cubicBezTo>
                          <a:pt x="24" y="84"/>
                          <a:pt x="17" y="79"/>
                          <a:pt x="13" y="72"/>
                        </a:cubicBezTo>
                        <a:cubicBezTo>
                          <a:pt x="9" y="65"/>
                          <a:pt x="7" y="58"/>
                          <a:pt x="7" y="50"/>
                        </a:cubicBezTo>
                        <a:cubicBezTo>
                          <a:pt x="7" y="40"/>
                          <a:pt x="10" y="32"/>
                          <a:pt x="15" y="24"/>
                        </a:cubicBezTo>
                        <a:cubicBezTo>
                          <a:pt x="20" y="16"/>
                          <a:pt x="27" y="10"/>
                          <a:pt x="37" y="6"/>
                        </a:cubicBezTo>
                        <a:cubicBezTo>
                          <a:pt x="47" y="2"/>
                          <a:pt x="58" y="0"/>
                          <a:pt x="70" y="0"/>
                        </a:cubicBezTo>
                        <a:cubicBezTo>
                          <a:pt x="83" y="0"/>
                          <a:pt x="95" y="2"/>
                          <a:pt x="105" y="6"/>
                        </a:cubicBezTo>
                        <a:cubicBezTo>
                          <a:pt x="116" y="11"/>
                          <a:pt x="123" y="17"/>
                          <a:pt x="129" y="25"/>
                        </a:cubicBezTo>
                        <a:cubicBezTo>
                          <a:pt x="134" y="34"/>
                          <a:pt x="137" y="43"/>
                          <a:pt x="138" y="54"/>
                        </a:cubicBezTo>
                        <a:cubicBezTo>
                          <a:pt x="115" y="55"/>
                          <a:pt x="115" y="55"/>
                          <a:pt x="115" y="55"/>
                        </a:cubicBezTo>
                        <a:cubicBezTo>
                          <a:pt x="114" y="44"/>
                          <a:pt x="109" y="35"/>
                          <a:pt x="102" y="30"/>
                        </a:cubicBezTo>
                        <a:cubicBezTo>
                          <a:pt x="95" y="24"/>
                          <a:pt x="85" y="21"/>
                          <a:pt x="71" y="21"/>
                        </a:cubicBezTo>
                        <a:cubicBezTo>
                          <a:pt x="57" y="21"/>
                          <a:pt x="46" y="24"/>
                          <a:pt x="40" y="29"/>
                        </a:cubicBezTo>
                        <a:cubicBezTo>
                          <a:pt x="33" y="34"/>
                          <a:pt x="30" y="40"/>
                          <a:pt x="30" y="48"/>
                        </a:cubicBezTo>
                        <a:cubicBezTo>
                          <a:pt x="30" y="54"/>
                          <a:pt x="32" y="60"/>
                          <a:pt x="37" y="64"/>
                        </a:cubicBezTo>
                        <a:cubicBezTo>
                          <a:pt x="41" y="68"/>
                          <a:pt x="53" y="72"/>
                          <a:pt x="73" y="77"/>
                        </a:cubicBezTo>
                        <a:cubicBezTo>
                          <a:pt x="92" y="81"/>
                          <a:pt x="105" y="85"/>
                          <a:pt x="112" y="88"/>
                        </a:cubicBezTo>
                        <a:cubicBezTo>
                          <a:pt x="123" y="93"/>
                          <a:pt x="131" y="99"/>
                          <a:pt x="136" y="106"/>
                        </a:cubicBezTo>
                        <a:cubicBezTo>
                          <a:pt x="141" y="114"/>
                          <a:pt x="143" y="122"/>
                          <a:pt x="143" y="132"/>
                        </a:cubicBezTo>
                        <a:cubicBezTo>
                          <a:pt x="143" y="141"/>
                          <a:pt x="140" y="150"/>
                          <a:pt x="135" y="159"/>
                        </a:cubicBezTo>
                        <a:cubicBezTo>
                          <a:pt x="129" y="167"/>
                          <a:pt x="121" y="174"/>
                          <a:pt x="111" y="179"/>
                        </a:cubicBezTo>
                        <a:cubicBezTo>
                          <a:pt x="101" y="183"/>
                          <a:pt x="89" y="186"/>
                          <a:pt x="77" y="186"/>
                        </a:cubicBezTo>
                        <a:cubicBezTo>
                          <a:pt x="60" y="186"/>
                          <a:pt x="47" y="183"/>
                          <a:pt x="36" y="179"/>
                        </a:cubicBezTo>
                        <a:cubicBezTo>
                          <a:pt x="25" y="174"/>
                          <a:pt x="16" y="167"/>
                          <a:pt x="10" y="157"/>
                        </a:cubicBezTo>
                        <a:cubicBezTo>
                          <a:pt x="4" y="148"/>
                          <a:pt x="0" y="137"/>
                          <a:pt x="0" y="125"/>
                        </a:cubicBezTo>
                        <a:close/>
                      </a:path>
                    </a:pathLst>
                  </a:custGeom>
                  <a:solidFill>
                    <a:srgbClr val="3A82D2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1600" dirty="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342" name="Freeform 13"/>
                  <p:cNvSpPr>
                    <a:spLocks noEditPoints="1"/>
                  </p:cNvSpPr>
                  <p:nvPr/>
                </p:nvSpPr>
                <p:spPr bwMode="auto">
                  <a:xfrm>
                    <a:off x="2924" y="1572"/>
                    <a:ext cx="77" cy="95"/>
                  </a:xfrm>
                  <a:custGeom>
                    <a:avLst/>
                    <a:gdLst>
                      <a:gd name="T0" fmla="*/ 0 w 148"/>
                      <a:gd name="T1" fmla="*/ 180 h 180"/>
                      <a:gd name="T2" fmla="*/ 0 w 148"/>
                      <a:gd name="T3" fmla="*/ 0 h 180"/>
                      <a:gd name="T4" fmla="*/ 61 w 148"/>
                      <a:gd name="T5" fmla="*/ 0 h 180"/>
                      <a:gd name="T6" fmla="*/ 93 w 148"/>
                      <a:gd name="T7" fmla="*/ 3 h 180"/>
                      <a:gd name="T8" fmla="*/ 120 w 148"/>
                      <a:gd name="T9" fmla="*/ 16 h 180"/>
                      <a:gd name="T10" fmla="*/ 141 w 148"/>
                      <a:gd name="T11" fmla="*/ 46 h 180"/>
                      <a:gd name="T12" fmla="*/ 148 w 148"/>
                      <a:gd name="T13" fmla="*/ 89 h 180"/>
                      <a:gd name="T14" fmla="*/ 143 w 148"/>
                      <a:gd name="T15" fmla="*/ 125 h 180"/>
                      <a:gd name="T16" fmla="*/ 131 w 148"/>
                      <a:gd name="T17" fmla="*/ 151 h 180"/>
                      <a:gd name="T18" fmla="*/ 115 w 148"/>
                      <a:gd name="T19" fmla="*/ 168 h 180"/>
                      <a:gd name="T20" fmla="*/ 93 w 148"/>
                      <a:gd name="T21" fmla="*/ 177 h 180"/>
                      <a:gd name="T22" fmla="*/ 64 w 148"/>
                      <a:gd name="T23" fmla="*/ 180 h 180"/>
                      <a:gd name="T24" fmla="*/ 0 w 148"/>
                      <a:gd name="T25" fmla="*/ 180 h 180"/>
                      <a:gd name="T26" fmla="*/ 23 w 148"/>
                      <a:gd name="T27" fmla="*/ 158 h 180"/>
                      <a:gd name="T28" fmla="*/ 62 w 148"/>
                      <a:gd name="T29" fmla="*/ 158 h 180"/>
                      <a:gd name="T30" fmla="*/ 90 w 148"/>
                      <a:gd name="T31" fmla="*/ 155 h 180"/>
                      <a:gd name="T32" fmla="*/ 106 w 148"/>
                      <a:gd name="T33" fmla="*/ 146 h 180"/>
                      <a:gd name="T34" fmla="*/ 119 w 148"/>
                      <a:gd name="T35" fmla="*/ 123 h 180"/>
                      <a:gd name="T36" fmla="*/ 124 w 148"/>
                      <a:gd name="T37" fmla="*/ 89 h 180"/>
                      <a:gd name="T38" fmla="*/ 114 w 148"/>
                      <a:gd name="T39" fmla="*/ 45 h 180"/>
                      <a:gd name="T40" fmla="*/ 92 w 148"/>
                      <a:gd name="T41" fmla="*/ 25 h 180"/>
                      <a:gd name="T42" fmla="*/ 61 w 148"/>
                      <a:gd name="T43" fmla="*/ 21 h 180"/>
                      <a:gd name="T44" fmla="*/ 23 w 148"/>
                      <a:gd name="T45" fmla="*/ 21 h 180"/>
                      <a:gd name="T46" fmla="*/ 23 w 148"/>
                      <a:gd name="T47" fmla="*/ 158 h 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48" h="180">
                        <a:moveTo>
                          <a:pt x="0" y="18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61" y="0"/>
                          <a:pt x="61" y="0"/>
                          <a:pt x="61" y="0"/>
                        </a:cubicBezTo>
                        <a:cubicBezTo>
                          <a:pt x="75" y="0"/>
                          <a:pt x="86" y="1"/>
                          <a:pt x="93" y="3"/>
                        </a:cubicBezTo>
                        <a:cubicBezTo>
                          <a:pt x="104" y="5"/>
                          <a:pt x="112" y="9"/>
                          <a:pt x="120" y="16"/>
                        </a:cubicBezTo>
                        <a:cubicBezTo>
                          <a:pt x="129" y="24"/>
                          <a:pt x="136" y="34"/>
                          <a:pt x="141" y="46"/>
                        </a:cubicBezTo>
                        <a:cubicBezTo>
                          <a:pt x="146" y="59"/>
                          <a:pt x="148" y="73"/>
                          <a:pt x="148" y="89"/>
                        </a:cubicBezTo>
                        <a:cubicBezTo>
                          <a:pt x="148" y="103"/>
                          <a:pt x="146" y="115"/>
                          <a:pt x="143" y="125"/>
                        </a:cubicBezTo>
                        <a:cubicBezTo>
                          <a:pt x="140" y="136"/>
                          <a:pt x="136" y="144"/>
                          <a:pt x="131" y="151"/>
                        </a:cubicBezTo>
                        <a:cubicBezTo>
                          <a:pt x="126" y="158"/>
                          <a:pt x="121" y="164"/>
                          <a:pt x="115" y="168"/>
                        </a:cubicBezTo>
                        <a:cubicBezTo>
                          <a:pt x="109" y="172"/>
                          <a:pt x="102" y="175"/>
                          <a:pt x="93" y="177"/>
                        </a:cubicBezTo>
                        <a:cubicBezTo>
                          <a:pt x="85" y="179"/>
                          <a:pt x="75" y="180"/>
                          <a:pt x="64" y="180"/>
                        </a:cubicBezTo>
                        <a:lnTo>
                          <a:pt x="0" y="180"/>
                        </a:lnTo>
                        <a:close/>
                        <a:moveTo>
                          <a:pt x="23" y="158"/>
                        </a:moveTo>
                        <a:cubicBezTo>
                          <a:pt x="62" y="158"/>
                          <a:pt x="62" y="158"/>
                          <a:pt x="62" y="158"/>
                        </a:cubicBezTo>
                        <a:cubicBezTo>
                          <a:pt x="74" y="158"/>
                          <a:pt x="83" y="157"/>
                          <a:pt x="90" y="155"/>
                        </a:cubicBezTo>
                        <a:cubicBezTo>
                          <a:pt x="96" y="153"/>
                          <a:pt x="102" y="150"/>
                          <a:pt x="106" y="146"/>
                        </a:cubicBezTo>
                        <a:cubicBezTo>
                          <a:pt x="111" y="140"/>
                          <a:pt x="116" y="133"/>
                          <a:pt x="119" y="123"/>
                        </a:cubicBezTo>
                        <a:cubicBezTo>
                          <a:pt x="122" y="114"/>
                          <a:pt x="124" y="102"/>
                          <a:pt x="124" y="89"/>
                        </a:cubicBezTo>
                        <a:cubicBezTo>
                          <a:pt x="124" y="70"/>
                          <a:pt x="120" y="55"/>
                          <a:pt x="114" y="45"/>
                        </a:cubicBezTo>
                        <a:cubicBezTo>
                          <a:pt x="108" y="35"/>
                          <a:pt x="101" y="28"/>
                          <a:pt x="92" y="25"/>
                        </a:cubicBezTo>
                        <a:cubicBezTo>
                          <a:pt x="85" y="23"/>
                          <a:pt x="75" y="21"/>
                          <a:pt x="61" y="21"/>
                        </a:cubicBezTo>
                        <a:cubicBezTo>
                          <a:pt x="23" y="21"/>
                          <a:pt x="23" y="21"/>
                          <a:pt x="23" y="21"/>
                        </a:cubicBezTo>
                        <a:lnTo>
                          <a:pt x="23" y="158"/>
                        </a:lnTo>
                        <a:close/>
                      </a:path>
                    </a:pathLst>
                  </a:custGeom>
                  <a:solidFill>
                    <a:srgbClr val="3A82D2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ja-JP" altLang="en-US" sz="1600" dirty="0">
                      <a:latin typeface="+mn-ea"/>
                      <a:ea typeface="+mn-ea"/>
                    </a:endParaRPr>
                  </a:p>
                </p:txBody>
              </p:sp>
            </p:grpSp>
          </p:grpSp>
          <p:grpSp>
            <p:nvGrpSpPr>
              <p:cNvPr id="321" name="Group 320"/>
              <p:cNvGrpSpPr/>
              <p:nvPr/>
            </p:nvGrpSpPr>
            <p:grpSpPr>
              <a:xfrm>
                <a:off x="7320171" y="3878314"/>
                <a:ext cx="219450" cy="249899"/>
                <a:chOff x="7320171" y="3878314"/>
                <a:chExt cx="219450" cy="249899"/>
              </a:xfrm>
            </p:grpSpPr>
            <p:sp>
              <p:nvSpPr>
                <p:cNvPr id="330" name="Rectangle 329"/>
                <p:cNvSpPr/>
                <p:nvPr/>
              </p:nvSpPr>
              <p:spPr>
                <a:xfrm>
                  <a:off x="7320171" y="3878314"/>
                  <a:ext cx="219450" cy="2498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600" dirty="0" smtClean="0">
                    <a:latin typeface="+mn-ea"/>
                  </a:endParaRPr>
                </a:p>
              </p:txBody>
            </p:sp>
            <p:sp>
              <p:nvSpPr>
                <p:cNvPr id="331" name="Freeform 17"/>
                <p:cNvSpPr>
                  <a:spLocks/>
                </p:cNvSpPr>
                <p:nvPr/>
              </p:nvSpPr>
              <p:spPr bwMode="auto">
                <a:xfrm>
                  <a:off x="7388195" y="4082753"/>
                  <a:ext cx="24143" cy="33414"/>
                </a:xfrm>
                <a:custGeom>
                  <a:avLst/>
                  <a:gdLst>
                    <a:gd name="T0" fmla="*/ 0 w 88"/>
                    <a:gd name="T1" fmla="*/ 115 h 115"/>
                    <a:gd name="T2" fmla="*/ 0 w 88"/>
                    <a:gd name="T3" fmla="*/ 0 h 115"/>
                    <a:gd name="T4" fmla="*/ 15 w 88"/>
                    <a:gd name="T5" fmla="*/ 0 h 115"/>
                    <a:gd name="T6" fmla="*/ 15 w 88"/>
                    <a:gd name="T7" fmla="*/ 47 h 115"/>
                    <a:gd name="T8" fmla="*/ 74 w 88"/>
                    <a:gd name="T9" fmla="*/ 47 h 115"/>
                    <a:gd name="T10" fmla="*/ 74 w 88"/>
                    <a:gd name="T11" fmla="*/ 0 h 115"/>
                    <a:gd name="T12" fmla="*/ 88 w 88"/>
                    <a:gd name="T13" fmla="*/ 0 h 115"/>
                    <a:gd name="T14" fmla="*/ 88 w 88"/>
                    <a:gd name="T15" fmla="*/ 115 h 115"/>
                    <a:gd name="T16" fmla="*/ 74 w 88"/>
                    <a:gd name="T17" fmla="*/ 115 h 115"/>
                    <a:gd name="T18" fmla="*/ 74 w 88"/>
                    <a:gd name="T19" fmla="*/ 61 h 115"/>
                    <a:gd name="T20" fmla="*/ 15 w 88"/>
                    <a:gd name="T21" fmla="*/ 61 h 115"/>
                    <a:gd name="T22" fmla="*/ 15 w 88"/>
                    <a:gd name="T23" fmla="*/ 115 h 115"/>
                    <a:gd name="T24" fmla="*/ 0 w 88"/>
                    <a:gd name="T25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8" h="115">
                      <a:moveTo>
                        <a:pt x="0" y="1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47"/>
                      </a:lnTo>
                      <a:lnTo>
                        <a:pt x="74" y="47"/>
                      </a:lnTo>
                      <a:lnTo>
                        <a:pt x="74" y="0"/>
                      </a:lnTo>
                      <a:lnTo>
                        <a:pt x="88" y="0"/>
                      </a:lnTo>
                      <a:lnTo>
                        <a:pt x="88" y="115"/>
                      </a:lnTo>
                      <a:lnTo>
                        <a:pt x="74" y="115"/>
                      </a:lnTo>
                      <a:lnTo>
                        <a:pt x="74" y="61"/>
                      </a:lnTo>
                      <a:lnTo>
                        <a:pt x="15" y="61"/>
                      </a:lnTo>
                      <a:lnTo>
                        <a:pt x="15" y="11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32" name="Freeform 18"/>
                <p:cNvSpPr>
                  <a:spLocks noEditPoints="1"/>
                </p:cNvSpPr>
                <p:nvPr/>
              </p:nvSpPr>
              <p:spPr bwMode="auto">
                <a:xfrm>
                  <a:off x="7417002" y="4082753"/>
                  <a:ext cx="25789" cy="33414"/>
                </a:xfrm>
                <a:custGeom>
                  <a:avLst/>
                  <a:gdLst>
                    <a:gd name="T0" fmla="*/ 0 w 145"/>
                    <a:gd name="T1" fmla="*/ 176 h 176"/>
                    <a:gd name="T2" fmla="*/ 0 w 145"/>
                    <a:gd name="T3" fmla="*/ 0 h 176"/>
                    <a:gd name="T4" fmla="*/ 60 w 145"/>
                    <a:gd name="T5" fmla="*/ 0 h 176"/>
                    <a:gd name="T6" fmla="*/ 91 w 145"/>
                    <a:gd name="T7" fmla="*/ 3 h 176"/>
                    <a:gd name="T8" fmla="*/ 117 w 145"/>
                    <a:gd name="T9" fmla="*/ 15 h 176"/>
                    <a:gd name="T10" fmla="*/ 138 w 145"/>
                    <a:gd name="T11" fmla="*/ 45 h 176"/>
                    <a:gd name="T12" fmla="*/ 145 w 145"/>
                    <a:gd name="T13" fmla="*/ 87 h 176"/>
                    <a:gd name="T14" fmla="*/ 140 w 145"/>
                    <a:gd name="T15" fmla="*/ 123 h 176"/>
                    <a:gd name="T16" fmla="*/ 128 w 145"/>
                    <a:gd name="T17" fmla="*/ 148 h 176"/>
                    <a:gd name="T18" fmla="*/ 112 w 145"/>
                    <a:gd name="T19" fmla="*/ 164 h 176"/>
                    <a:gd name="T20" fmla="*/ 91 w 145"/>
                    <a:gd name="T21" fmla="*/ 173 h 176"/>
                    <a:gd name="T22" fmla="*/ 63 w 145"/>
                    <a:gd name="T23" fmla="*/ 176 h 176"/>
                    <a:gd name="T24" fmla="*/ 0 w 145"/>
                    <a:gd name="T25" fmla="*/ 176 h 176"/>
                    <a:gd name="T26" fmla="*/ 23 w 145"/>
                    <a:gd name="T27" fmla="*/ 155 h 176"/>
                    <a:gd name="T28" fmla="*/ 60 w 145"/>
                    <a:gd name="T29" fmla="*/ 155 h 176"/>
                    <a:gd name="T30" fmla="*/ 88 w 145"/>
                    <a:gd name="T31" fmla="*/ 152 h 176"/>
                    <a:gd name="T32" fmla="*/ 103 w 145"/>
                    <a:gd name="T33" fmla="*/ 143 h 176"/>
                    <a:gd name="T34" fmla="*/ 116 w 145"/>
                    <a:gd name="T35" fmla="*/ 121 h 176"/>
                    <a:gd name="T36" fmla="*/ 121 w 145"/>
                    <a:gd name="T37" fmla="*/ 87 h 176"/>
                    <a:gd name="T38" fmla="*/ 112 w 145"/>
                    <a:gd name="T39" fmla="*/ 44 h 176"/>
                    <a:gd name="T40" fmla="*/ 90 w 145"/>
                    <a:gd name="T41" fmla="*/ 25 h 176"/>
                    <a:gd name="T42" fmla="*/ 60 w 145"/>
                    <a:gd name="T43" fmla="*/ 21 h 176"/>
                    <a:gd name="T44" fmla="*/ 23 w 145"/>
                    <a:gd name="T45" fmla="*/ 21 h 176"/>
                    <a:gd name="T46" fmla="*/ 23 w 145"/>
                    <a:gd name="T47" fmla="*/ 155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5" h="176">
                      <a:moveTo>
                        <a:pt x="0" y="176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74" y="0"/>
                        <a:pt x="84" y="1"/>
                        <a:pt x="91" y="3"/>
                      </a:cubicBezTo>
                      <a:cubicBezTo>
                        <a:pt x="101" y="5"/>
                        <a:pt x="110" y="9"/>
                        <a:pt x="117" y="15"/>
                      </a:cubicBezTo>
                      <a:cubicBezTo>
                        <a:pt x="126" y="23"/>
                        <a:pt x="133" y="33"/>
                        <a:pt x="138" y="45"/>
                      </a:cubicBezTo>
                      <a:cubicBezTo>
                        <a:pt x="142" y="58"/>
                        <a:pt x="145" y="71"/>
                        <a:pt x="145" y="87"/>
                      </a:cubicBezTo>
                      <a:cubicBezTo>
                        <a:pt x="145" y="100"/>
                        <a:pt x="143" y="112"/>
                        <a:pt x="140" y="123"/>
                      </a:cubicBezTo>
                      <a:cubicBezTo>
                        <a:pt x="137" y="133"/>
                        <a:pt x="133" y="141"/>
                        <a:pt x="128" y="148"/>
                      </a:cubicBezTo>
                      <a:cubicBezTo>
                        <a:pt x="123" y="155"/>
                        <a:pt x="118" y="160"/>
                        <a:pt x="112" y="164"/>
                      </a:cubicBezTo>
                      <a:cubicBezTo>
                        <a:pt x="106" y="168"/>
                        <a:pt x="99" y="171"/>
                        <a:pt x="91" y="173"/>
                      </a:cubicBezTo>
                      <a:cubicBezTo>
                        <a:pt x="83" y="175"/>
                        <a:pt x="74" y="176"/>
                        <a:pt x="63" y="176"/>
                      </a:cubicBezTo>
                      <a:lnTo>
                        <a:pt x="0" y="176"/>
                      </a:lnTo>
                      <a:close/>
                      <a:moveTo>
                        <a:pt x="23" y="155"/>
                      </a:moveTo>
                      <a:cubicBezTo>
                        <a:pt x="60" y="155"/>
                        <a:pt x="60" y="155"/>
                        <a:pt x="60" y="155"/>
                      </a:cubicBezTo>
                      <a:cubicBezTo>
                        <a:pt x="72" y="155"/>
                        <a:pt x="81" y="154"/>
                        <a:pt x="88" y="152"/>
                      </a:cubicBezTo>
                      <a:cubicBezTo>
                        <a:pt x="94" y="150"/>
                        <a:pt x="99" y="147"/>
                        <a:pt x="103" y="143"/>
                      </a:cubicBezTo>
                      <a:cubicBezTo>
                        <a:pt x="109" y="137"/>
                        <a:pt x="113" y="130"/>
                        <a:pt x="116" y="121"/>
                      </a:cubicBezTo>
                      <a:cubicBezTo>
                        <a:pt x="119" y="111"/>
                        <a:pt x="121" y="100"/>
                        <a:pt x="121" y="87"/>
                      </a:cubicBezTo>
                      <a:cubicBezTo>
                        <a:pt x="121" y="68"/>
                        <a:pt x="118" y="54"/>
                        <a:pt x="112" y="44"/>
                      </a:cubicBezTo>
                      <a:cubicBezTo>
                        <a:pt x="106" y="35"/>
                        <a:pt x="98" y="28"/>
                        <a:pt x="90" y="25"/>
                      </a:cubicBezTo>
                      <a:cubicBezTo>
                        <a:pt x="83" y="22"/>
                        <a:pt x="73" y="21"/>
                        <a:pt x="60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5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33" name="Freeform 19"/>
                <p:cNvSpPr>
                  <a:spLocks noEditPoints="1"/>
                </p:cNvSpPr>
                <p:nvPr/>
              </p:nvSpPr>
              <p:spPr bwMode="auto">
                <a:xfrm>
                  <a:off x="7445809" y="4082753"/>
                  <a:ext cx="25789" cy="33414"/>
                </a:xfrm>
                <a:custGeom>
                  <a:avLst/>
                  <a:gdLst>
                    <a:gd name="T0" fmla="*/ 0 w 145"/>
                    <a:gd name="T1" fmla="*/ 176 h 176"/>
                    <a:gd name="T2" fmla="*/ 0 w 145"/>
                    <a:gd name="T3" fmla="*/ 0 h 176"/>
                    <a:gd name="T4" fmla="*/ 61 w 145"/>
                    <a:gd name="T5" fmla="*/ 0 h 176"/>
                    <a:gd name="T6" fmla="*/ 92 w 145"/>
                    <a:gd name="T7" fmla="*/ 3 h 176"/>
                    <a:gd name="T8" fmla="*/ 117 w 145"/>
                    <a:gd name="T9" fmla="*/ 15 h 176"/>
                    <a:gd name="T10" fmla="*/ 138 w 145"/>
                    <a:gd name="T11" fmla="*/ 45 h 176"/>
                    <a:gd name="T12" fmla="*/ 145 w 145"/>
                    <a:gd name="T13" fmla="*/ 87 h 176"/>
                    <a:gd name="T14" fmla="*/ 140 w 145"/>
                    <a:gd name="T15" fmla="*/ 123 h 176"/>
                    <a:gd name="T16" fmla="*/ 128 w 145"/>
                    <a:gd name="T17" fmla="*/ 148 h 176"/>
                    <a:gd name="T18" fmla="*/ 113 w 145"/>
                    <a:gd name="T19" fmla="*/ 164 h 176"/>
                    <a:gd name="T20" fmla="*/ 92 w 145"/>
                    <a:gd name="T21" fmla="*/ 173 h 176"/>
                    <a:gd name="T22" fmla="*/ 63 w 145"/>
                    <a:gd name="T23" fmla="*/ 176 h 176"/>
                    <a:gd name="T24" fmla="*/ 0 w 145"/>
                    <a:gd name="T25" fmla="*/ 176 h 176"/>
                    <a:gd name="T26" fmla="*/ 23 w 145"/>
                    <a:gd name="T27" fmla="*/ 155 h 176"/>
                    <a:gd name="T28" fmla="*/ 61 w 145"/>
                    <a:gd name="T29" fmla="*/ 155 h 176"/>
                    <a:gd name="T30" fmla="*/ 88 w 145"/>
                    <a:gd name="T31" fmla="*/ 152 h 176"/>
                    <a:gd name="T32" fmla="*/ 104 w 145"/>
                    <a:gd name="T33" fmla="*/ 143 h 176"/>
                    <a:gd name="T34" fmla="*/ 117 w 145"/>
                    <a:gd name="T35" fmla="*/ 121 h 176"/>
                    <a:gd name="T36" fmla="*/ 121 w 145"/>
                    <a:gd name="T37" fmla="*/ 87 h 176"/>
                    <a:gd name="T38" fmla="*/ 112 w 145"/>
                    <a:gd name="T39" fmla="*/ 44 h 176"/>
                    <a:gd name="T40" fmla="*/ 90 w 145"/>
                    <a:gd name="T41" fmla="*/ 25 h 176"/>
                    <a:gd name="T42" fmla="*/ 60 w 145"/>
                    <a:gd name="T43" fmla="*/ 21 h 176"/>
                    <a:gd name="T44" fmla="*/ 23 w 145"/>
                    <a:gd name="T45" fmla="*/ 21 h 176"/>
                    <a:gd name="T46" fmla="*/ 23 w 145"/>
                    <a:gd name="T47" fmla="*/ 155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5" h="176">
                      <a:moveTo>
                        <a:pt x="0" y="176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4" y="0"/>
                        <a:pt x="85" y="1"/>
                        <a:pt x="92" y="3"/>
                      </a:cubicBezTo>
                      <a:cubicBezTo>
                        <a:pt x="102" y="5"/>
                        <a:pt x="110" y="9"/>
                        <a:pt x="117" y="15"/>
                      </a:cubicBezTo>
                      <a:cubicBezTo>
                        <a:pt x="127" y="23"/>
                        <a:pt x="134" y="33"/>
                        <a:pt x="138" y="45"/>
                      </a:cubicBezTo>
                      <a:cubicBezTo>
                        <a:pt x="143" y="58"/>
                        <a:pt x="145" y="71"/>
                        <a:pt x="145" y="87"/>
                      </a:cubicBezTo>
                      <a:cubicBezTo>
                        <a:pt x="145" y="100"/>
                        <a:pt x="144" y="112"/>
                        <a:pt x="140" y="123"/>
                      </a:cubicBezTo>
                      <a:cubicBezTo>
                        <a:pt x="137" y="133"/>
                        <a:pt x="133" y="141"/>
                        <a:pt x="128" y="148"/>
                      </a:cubicBezTo>
                      <a:cubicBezTo>
                        <a:pt x="124" y="155"/>
                        <a:pt x="118" y="160"/>
                        <a:pt x="113" y="164"/>
                      </a:cubicBezTo>
                      <a:cubicBezTo>
                        <a:pt x="107" y="168"/>
                        <a:pt x="100" y="171"/>
                        <a:pt x="92" y="173"/>
                      </a:cubicBezTo>
                      <a:cubicBezTo>
                        <a:pt x="83" y="175"/>
                        <a:pt x="74" y="176"/>
                        <a:pt x="63" y="176"/>
                      </a:cubicBezTo>
                      <a:lnTo>
                        <a:pt x="0" y="176"/>
                      </a:lnTo>
                      <a:close/>
                      <a:moveTo>
                        <a:pt x="23" y="155"/>
                      </a:moveTo>
                      <a:cubicBezTo>
                        <a:pt x="61" y="155"/>
                        <a:pt x="61" y="155"/>
                        <a:pt x="61" y="155"/>
                      </a:cubicBezTo>
                      <a:cubicBezTo>
                        <a:pt x="72" y="155"/>
                        <a:pt x="81" y="154"/>
                        <a:pt x="88" y="152"/>
                      </a:cubicBezTo>
                      <a:cubicBezTo>
                        <a:pt x="95" y="150"/>
                        <a:pt x="100" y="147"/>
                        <a:pt x="104" y="143"/>
                      </a:cubicBezTo>
                      <a:cubicBezTo>
                        <a:pt x="109" y="137"/>
                        <a:pt x="114" y="130"/>
                        <a:pt x="117" y="121"/>
                      </a:cubicBezTo>
                      <a:cubicBezTo>
                        <a:pt x="120" y="111"/>
                        <a:pt x="121" y="100"/>
                        <a:pt x="121" y="87"/>
                      </a:cubicBezTo>
                      <a:cubicBezTo>
                        <a:pt x="121" y="68"/>
                        <a:pt x="118" y="54"/>
                        <a:pt x="112" y="44"/>
                      </a:cubicBezTo>
                      <a:cubicBezTo>
                        <a:pt x="106" y="35"/>
                        <a:pt x="99" y="28"/>
                        <a:pt x="90" y="25"/>
                      </a:cubicBezTo>
                      <a:cubicBezTo>
                        <a:pt x="84" y="22"/>
                        <a:pt x="74" y="21"/>
                        <a:pt x="60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5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34" name="Rounded Rectangle 333"/>
                <p:cNvSpPr/>
                <p:nvPr/>
              </p:nvSpPr>
              <p:spPr>
                <a:xfrm>
                  <a:off x="7344306" y="3901437"/>
                  <a:ext cx="171149" cy="165735"/>
                </a:xfrm>
                <a:prstGeom prst="roundRect">
                  <a:avLst>
                    <a:gd name="adj" fmla="val 10920"/>
                  </a:avLst>
                </a:prstGeom>
                <a:solidFill>
                  <a:srgbClr val="3A82D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600" dirty="0" smtClean="0">
                    <a:latin typeface="+mn-ea"/>
                  </a:endParaRPr>
                </a:p>
              </p:txBody>
            </p:sp>
            <p:sp>
              <p:nvSpPr>
                <p:cNvPr id="335" name="Freeform 23"/>
                <p:cNvSpPr>
                  <a:spLocks noEditPoints="1"/>
                </p:cNvSpPr>
                <p:nvPr/>
              </p:nvSpPr>
              <p:spPr bwMode="auto">
                <a:xfrm>
                  <a:off x="7368046" y="3914872"/>
                  <a:ext cx="123699" cy="129694"/>
                </a:xfrm>
                <a:custGeom>
                  <a:avLst/>
                  <a:gdLst>
                    <a:gd name="T0" fmla="*/ 20 w 39"/>
                    <a:gd name="T1" fmla="*/ 0 h 39"/>
                    <a:gd name="T2" fmla="*/ 0 w 39"/>
                    <a:gd name="T3" fmla="*/ 20 h 39"/>
                    <a:gd name="T4" fmla="*/ 5 w 39"/>
                    <a:gd name="T5" fmla="*/ 33 h 39"/>
                    <a:gd name="T6" fmla="*/ 7 w 39"/>
                    <a:gd name="T7" fmla="*/ 33 h 39"/>
                    <a:gd name="T8" fmla="*/ 7 w 39"/>
                    <a:gd name="T9" fmla="*/ 33 h 39"/>
                    <a:gd name="T10" fmla="*/ 20 w 39"/>
                    <a:gd name="T11" fmla="*/ 30 h 39"/>
                    <a:gd name="T12" fmla="*/ 12 w 39"/>
                    <a:gd name="T13" fmla="*/ 38 h 39"/>
                    <a:gd name="T14" fmla="*/ 20 w 39"/>
                    <a:gd name="T15" fmla="*/ 39 h 39"/>
                    <a:gd name="T16" fmla="*/ 39 w 39"/>
                    <a:gd name="T17" fmla="*/ 20 h 39"/>
                    <a:gd name="T18" fmla="*/ 20 w 39"/>
                    <a:gd name="T19" fmla="*/ 0 h 39"/>
                    <a:gd name="T20" fmla="*/ 20 w 39"/>
                    <a:gd name="T21" fmla="*/ 24 h 39"/>
                    <a:gd name="T22" fmla="*/ 15 w 39"/>
                    <a:gd name="T23" fmla="*/ 20 h 39"/>
                    <a:gd name="T24" fmla="*/ 20 w 39"/>
                    <a:gd name="T25" fmla="*/ 15 h 39"/>
                    <a:gd name="T26" fmla="*/ 24 w 39"/>
                    <a:gd name="T27" fmla="*/ 20 h 39"/>
                    <a:gd name="T28" fmla="*/ 20 w 39"/>
                    <a:gd name="T29" fmla="*/ 2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" h="39">
                      <a:moveTo>
                        <a:pt x="20" y="0"/>
                      </a:moveTo>
                      <a:cubicBezTo>
                        <a:pt x="9" y="0"/>
                        <a:pt x="0" y="9"/>
                        <a:pt x="0" y="20"/>
                      </a:cubicBezTo>
                      <a:cubicBezTo>
                        <a:pt x="0" y="25"/>
                        <a:pt x="2" y="29"/>
                        <a:pt x="5" y="33"/>
                      </a:cubicBezTo>
                      <a:cubicBezTo>
                        <a:pt x="6" y="33"/>
                        <a:pt x="6" y="32"/>
                        <a:pt x="7" y="33"/>
                      </a:cubicBezTo>
                      <a:cubicBezTo>
                        <a:pt x="7" y="33"/>
                        <a:pt x="7" y="33"/>
                        <a:pt x="7" y="33"/>
                      </a:cubicBezTo>
                      <a:cubicBezTo>
                        <a:pt x="10" y="32"/>
                        <a:pt x="19" y="28"/>
                        <a:pt x="20" y="30"/>
                      </a:cubicBezTo>
                      <a:cubicBezTo>
                        <a:pt x="21" y="31"/>
                        <a:pt x="16" y="35"/>
                        <a:pt x="12" y="38"/>
                      </a:cubicBezTo>
                      <a:cubicBezTo>
                        <a:pt x="15" y="38"/>
                        <a:pt x="17" y="39"/>
                        <a:pt x="20" y="39"/>
                      </a:cubicBezTo>
                      <a:cubicBezTo>
                        <a:pt x="30" y="39"/>
                        <a:pt x="39" y="30"/>
                        <a:pt x="39" y="20"/>
                      </a:cubicBezTo>
                      <a:cubicBezTo>
                        <a:pt x="39" y="9"/>
                        <a:pt x="30" y="0"/>
                        <a:pt x="20" y="0"/>
                      </a:cubicBezTo>
                      <a:close/>
                      <a:moveTo>
                        <a:pt x="20" y="24"/>
                      </a:moveTo>
                      <a:cubicBezTo>
                        <a:pt x="17" y="24"/>
                        <a:pt x="15" y="22"/>
                        <a:pt x="15" y="20"/>
                      </a:cubicBezTo>
                      <a:cubicBezTo>
                        <a:pt x="15" y="17"/>
                        <a:pt x="17" y="15"/>
                        <a:pt x="20" y="15"/>
                      </a:cubicBezTo>
                      <a:cubicBezTo>
                        <a:pt x="22" y="15"/>
                        <a:pt x="24" y="17"/>
                        <a:pt x="24" y="20"/>
                      </a:cubicBezTo>
                      <a:cubicBezTo>
                        <a:pt x="24" y="22"/>
                        <a:pt x="22" y="24"/>
                        <a:pt x="20" y="2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36" name="Freeform 24"/>
                <p:cNvSpPr>
                  <a:spLocks noEditPoints="1"/>
                </p:cNvSpPr>
                <p:nvPr/>
              </p:nvSpPr>
              <p:spPr bwMode="auto">
                <a:xfrm>
                  <a:off x="7371757" y="4014435"/>
                  <a:ext cx="59375" cy="39301"/>
                </a:xfrm>
                <a:custGeom>
                  <a:avLst/>
                  <a:gdLst>
                    <a:gd name="T0" fmla="*/ 19 w 19"/>
                    <a:gd name="T1" fmla="*/ 0 h 12"/>
                    <a:gd name="T2" fmla="*/ 6 w 19"/>
                    <a:gd name="T3" fmla="*/ 4 h 12"/>
                    <a:gd name="T4" fmla="*/ 5 w 19"/>
                    <a:gd name="T5" fmla="*/ 4 h 12"/>
                    <a:gd name="T6" fmla="*/ 0 w 19"/>
                    <a:gd name="T7" fmla="*/ 7 h 12"/>
                    <a:gd name="T8" fmla="*/ 3 w 19"/>
                    <a:gd name="T9" fmla="*/ 12 h 12"/>
                    <a:gd name="T10" fmla="*/ 9 w 19"/>
                    <a:gd name="T11" fmla="*/ 9 h 12"/>
                    <a:gd name="T12" fmla="*/ 9 w 19"/>
                    <a:gd name="T13" fmla="*/ 8 h 12"/>
                    <a:gd name="T14" fmla="*/ 19 w 19"/>
                    <a:gd name="T15" fmla="*/ 0 h 12"/>
                    <a:gd name="T16" fmla="*/ 4 w 19"/>
                    <a:gd name="T17" fmla="*/ 9 h 12"/>
                    <a:gd name="T18" fmla="*/ 3 w 19"/>
                    <a:gd name="T19" fmla="*/ 8 h 12"/>
                    <a:gd name="T20" fmla="*/ 4 w 19"/>
                    <a:gd name="T21" fmla="*/ 6 h 12"/>
                    <a:gd name="T22" fmla="*/ 6 w 19"/>
                    <a:gd name="T23" fmla="*/ 8 h 12"/>
                    <a:gd name="T24" fmla="*/ 4 w 19"/>
                    <a:gd name="T25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" h="12">
                      <a:moveTo>
                        <a:pt x="19" y="0"/>
                      </a:moveTo>
                      <a:cubicBezTo>
                        <a:pt x="18" y="0"/>
                        <a:pt x="14" y="1"/>
                        <a:pt x="6" y="4"/>
                      </a:cubicBezTo>
                      <a:cubicBezTo>
                        <a:pt x="6" y="4"/>
                        <a:pt x="6" y="4"/>
                        <a:pt x="5" y="4"/>
                      </a:cubicBezTo>
                      <a:cubicBezTo>
                        <a:pt x="3" y="3"/>
                        <a:pt x="1" y="4"/>
                        <a:pt x="0" y="7"/>
                      </a:cubicBezTo>
                      <a:cubicBezTo>
                        <a:pt x="0" y="9"/>
                        <a:pt x="1" y="11"/>
                        <a:pt x="3" y="12"/>
                      </a:cubicBezTo>
                      <a:cubicBezTo>
                        <a:pt x="6" y="12"/>
                        <a:pt x="8" y="11"/>
                        <a:pt x="9" y="9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6" y="4"/>
                        <a:pt x="19" y="0"/>
                        <a:pt x="19" y="0"/>
                      </a:cubicBezTo>
                      <a:close/>
                      <a:moveTo>
                        <a:pt x="4" y="9"/>
                      </a:moveTo>
                      <a:cubicBezTo>
                        <a:pt x="3" y="9"/>
                        <a:pt x="3" y="9"/>
                        <a:pt x="3" y="8"/>
                      </a:cubicBezTo>
                      <a:cubicBezTo>
                        <a:pt x="3" y="7"/>
                        <a:pt x="3" y="6"/>
                        <a:pt x="4" y="6"/>
                      </a:cubicBezTo>
                      <a:cubicBezTo>
                        <a:pt x="5" y="6"/>
                        <a:pt x="6" y="7"/>
                        <a:pt x="6" y="8"/>
                      </a:cubicBezTo>
                      <a:cubicBezTo>
                        <a:pt x="6" y="9"/>
                        <a:pt x="5" y="9"/>
                        <a:pt x="4" y="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524">
                  <a:solidFill>
                    <a:srgbClr val="3A82D2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322" name="Group 321"/>
              <p:cNvGrpSpPr/>
              <p:nvPr/>
            </p:nvGrpSpPr>
            <p:grpSpPr>
              <a:xfrm>
                <a:off x="7077883" y="3878314"/>
                <a:ext cx="219450" cy="249899"/>
                <a:chOff x="7320171" y="3878314"/>
                <a:chExt cx="219450" cy="249899"/>
              </a:xfrm>
            </p:grpSpPr>
            <p:sp>
              <p:nvSpPr>
                <p:cNvPr id="323" name="Rectangle 322"/>
                <p:cNvSpPr/>
                <p:nvPr/>
              </p:nvSpPr>
              <p:spPr>
                <a:xfrm>
                  <a:off x="7320171" y="3878314"/>
                  <a:ext cx="219450" cy="2498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600" dirty="0" smtClean="0">
                    <a:latin typeface="+mn-ea"/>
                  </a:endParaRPr>
                </a:p>
              </p:txBody>
            </p:sp>
            <p:sp>
              <p:nvSpPr>
                <p:cNvPr id="324" name="Freeform 17"/>
                <p:cNvSpPr>
                  <a:spLocks/>
                </p:cNvSpPr>
                <p:nvPr/>
              </p:nvSpPr>
              <p:spPr bwMode="auto">
                <a:xfrm>
                  <a:off x="7388195" y="4082753"/>
                  <a:ext cx="24143" cy="33414"/>
                </a:xfrm>
                <a:custGeom>
                  <a:avLst/>
                  <a:gdLst>
                    <a:gd name="T0" fmla="*/ 0 w 88"/>
                    <a:gd name="T1" fmla="*/ 115 h 115"/>
                    <a:gd name="T2" fmla="*/ 0 w 88"/>
                    <a:gd name="T3" fmla="*/ 0 h 115"/>
                    <a:gd name="T4" fmla="*/ 15 w 88"/>
                    <a:gd name="T5" fmla="*/ 0 h 115"/>
                    <a:gd name="T6" fmla="*/ 15 w 88"/>
                    <a:gd name="T7" fmla="*/ 47 h 115"/>
                    <a:gd name="T8" fmla="*/ 74 w 88"/>
                    <a:gd name="T9" fmla="*/ 47 h 115"/>
                    <a:gd name="T10" fmla="*/ 74 w 88"/>
                    <a:gd name="T11" fmla="*/ 0 h 115"/>
                    <a:gd name="T12" fmla="*/ 88 w 88"/>
                    <a:gd name="T13" fmla="*/ 0 h 115"/>
                    <a:gd name="T14" fmla="*/ 88 w 88"/>
                    <a:gd name="T15" fmla="*/ 115 h 115"/>
                    <a:gd name="T16" fmla="*/ 74 w 88"/>
                    <a:gd name="T17" fmla="*/ 115 h 115"/>
                    <a:gd name="T18" fmla="*/ 74 w 88"/>
                    <a:gd name="T19" fmla="*/ 61 h 115"/>
                    <a:gd name="T20" fmla="*/ 15 w 88"/>
                    <a:gd name="T21" fmla="*/ 61 h 115"/>
                    <a:gd name="T22" fmla="*/ 15 w 88"/>
                    <a:gd name="T23" fmla="*/ 115 h 115"/>
                    <a:gd name="T24" fmla="*/ 0 w 88"/>
                    <a:gd name="T25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8" h="115">
                      <a:moveTo>
                        <a:pt x="0" y="1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47"/>
                      </a:lnTo>
                      <a:lnTo>
                        <a:pt x="74" y="47"/>
                      </a:lnTo>
                      <a:lnTo>
                        <a:pt x="74" y="0"/>
                      </a:lnTo>
                      <a:lnTo>
                        <a:pt x="88" y="0"/>
                      </a:lnTo>
                      <a:lnTo>
                        <a:pt x="88" y="115"/>
                      </a:lnTo>
                      <a:lnTo>
                        <a:pt x="74" y="115"/>
                      </a:lnTo>
                      <a:lnTo>
                        <a:pt x="74" y="61"/>
                      </a:lnTo>
                      <a:lnTo>
                        <a:pt x="15" y="61"/>
                      </a:lnTo>
                      <a:lnTo>
                        <a:pt x="15" y="11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5" name="Freeform 18"/>
                <p:cNvSpPr>
                  <a:spLocks noEditPoints="1"/>
                </p:cNvSpPr>
                <p:nvPr/>
              </p:nvSpPr>
              <p:spPr bwMode="auto">
                <a:xfrm>
                  <a:off x="7417002" y="4082753"/>
                  <a:ext cx="25789" cy="33414"/>
                </a:xfrm>
                <a:custGeom>
                  <a:avLst/>
                  <a:gdLst>
                    <a:gd name="T0" fmla="*/ 0 w 145"/>
                    <a:gd name="T1" fmla="*/ 176 h 176"/>
                    <a:gd name="T2" fmla="*/ 0 w 145"/>
                    <a:gd name="T3" fmla="*/ 0 h 176"/>
                    <a:gd name="T4" fmla="*/ 60 w 145"/>
                    <a:gd name="T5" fmla="*/ 0 h 176"/>
                    <a:gd name="T6" fmla="*/ 91 w 145"/>
                    <a:gd name="T7" fmla="*/ 3 h 176"/>
                    <a:gd name="T8" fmla="*/ 117 w 145"/>
                    <a:gd name="T9" fmla="*/ 15 h 176"/>
                    <a:gd name="T10" fmla="*/ 138 w 145"/>
                    <a:gd name="T11" fmla="*/ 45 h 176"/>
                    <a:gd name="T12" fmla="*/ 145 w 145"/>
                    <a:gd name="T13" fmla="*/ 87 h 176"/>
                    <a:gd name="T14" fmla="*/ 140 w 145"/>
                    <a:gd name="T15" fmla="*/ 123 h 176"/>
                    <a:gd name="T16" fmla="*/ 128 w 145"/>
                    <a:gd name="T17" fmla="*/ 148 h 176"/>
                    <a:gd name="T18" fmla="*/ 112 w 145"/>
                    <a:gd name="T19" fmla="*/ 164 h 176"/>
                    <a:gd name="T20" fmla="*/ 91 w 145"/>
                    <a:gd name="T21" fmla="*/ 173 h 176"/>
                    <a:gd name="T22" fmla="*/ 63 w 145"/>
                    <a:gd name="T23" fmla="*/ 176 h 176"/>
                    <a:gd name="T24" fmla="*/ 0 w 145"/>
                    <a:gd name="T25" fmla="*/ 176 h 176"/>
                    <a:gd name="T26" fmla="*/ 23 w 145"/>
                    <a:gd name="T27" fmla="*/ 155 h 176"/>
                    <a:gd name="T28" fmla="*/ 60 w 145"/>
                    <a:gd name="T29" fmla="*/ 155 h 176"/>
                    <a:gd name="T30" fmla="*/ 88 w 145"/>
                    <a:gd name="T31" fmla="*/ 152 h 176"/>
                    <a:gd name="T32" fmla="*/ 103 w 145"/>
                    <a:gd name="T33" fmla="*/ 143 h 176"/>
                    <a:gd name="T34" fmla="*/ 116 w 145"/>
                    <a:gd name="T35" fmla="*/ 121 h 176"/>
                    <a:gd name="T36" fmla="*/ 121 w 145"/>
                    <a:gd name="T37" fmla="*/ 87 h 176"/>
                    <a:gd name="T38" fmla="*/ 112 w 145"/>
                    <a:gd name="T39" fmla="*/ 44 h 176"/>
                    <a:gd name="T40" fmla="*/ 90 w 145"/>
                    <a:gd name="T41" fmla="*/ 25 h 176"/>
                    <a:gd name="T42" fmla="*/ 60 w 145"/>
                    <a:gd name="T43" fmla="*/ 21 h 176"/>
                    <a:gd name="T44" fmla="*/ 23 w 145"/>
                    <a:gd name="T45" fmla="*/ 21 h 176"/>
                    <a:gd name="T46" fmla="*/ 23 w 145"/>
                    <a:gd name="T47" fmla="*/ 155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5" h="176">
                      <a:moveTo>
                        <a:pt x="0" y="176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74" y="0"/>
                        <a:pt x="84" y="1"/>
                        <a:pt x="91" y="3"/>
                      </a:cubicBezTo>
                      <a:cubicBezTo>
                        <a:pt x="101" y="5"/>
                        <a:pt x="110" y="9"/>
                        <a:pt x="117" y="15"/>
                      </a:cubicBezTo>
                      <a:cubicBezTo>
                        <a:pt x="126" y="23"/>
                        <a:pt x="133" y="33"/>
                        <a:pt x="138" y="45"/>
                      </a:cubicBezTo>
                      <a:cubicBezTo>
                        <a:pt x="142" y="58"/>
                        <a:pt x="145" y="71"/>
                        <a:pt x="145" y="87"/>
                      </a:cubicBezTo>
                      <a:cubicBezTo>
                        <a:pt x="145" y="100"/>
                        <a:pt x="143" y="112"/>
                        <a:pt x="140" y="123"/>
                      </a:cubicBezTo>
                      <a:cubicBezTo>
                        <a:pt x="137" y="133"/>
                        <a:pt x="133" y="141"/>
                        <a:pt x="128" y="148"/>
                      </a:cubicBezTo>
                      <a:cubicBezTo>
                        <a:pt x="123" y="155"/>
                        <a:pt x="118" y="160"/>
                        <a:pt x="112" y="164"/>
                      </a:cubicBezTo>
                      <a:cubicBezTo>
                        <a:pt x="106" y="168"/>
                        <a:pt x="99" y="171"/>
                        <a:pt x="91" y="173"/>
                      </a:cubicBezTo>
                      <a:cubicBezTo>
                        <a:pt x="83" y="175"/>
                        <a:pt x="74" y="176"/>
                        <a:pt x="63" y="176"/>
                      </a:cubicBezTo>
                      <a:lnTo>
                        <a:pt x="0" y="176"/>
                      </a:lnTo>
                      <a:close/>
                      <a:moveTo>
                        <a:pt x="23" y="155"/>
                      </a:moveTo>
                      <a:cubicBezTo>
                        <a:pt x="60" y="155"/>
                        <a:pt x="60" y="155"/>
                        <a:pt x="60" y="155"/>
                      </a:cubicBezTo>
                      <a:cubicBezTo>
                        <a:pt x="72" y="155"/>
                        <a:pt x="81" y="154"/>
                        <a:pt x="88" y="152"/>
                      </a:cubicBezTo>
                      <a:cubicBezTo>
                        <a:pt x="94" y="150"/>
                        <a:pt x="99" y="147"/>
                        <a:pt x="103" y="143"/>
                      </a:cubicBezTo>
                      <a:cubicBezTo>
                        <a:pt x="109" y="137"/>
                        <a:pt x="113" y="130"/>
                        <a:pt x="116" y="121"/>
                      </a:cubicBezTo>
                      <a:cubicBezTo>
                        <a:pt x="119" y="111"/>
                        <a:pt x="121" y="100"/>
                        <a:pt x="121" y="87"/>
                      </a:cubicBezTo>
                      <a:cubicBezTo>
                        <a:pt x="121" y="68"/>
                        <a:pt x="118" y="54"/>
                        <a:pt x="112" y="44"/>
                      </a:cubicBezTo>
                      <a:cubicBezTo>
                        <a:pt x="106" y="35"/>
                        <a:pt x="98" y="28"/>
                        <a:pt x="90" y="25"/>
                      </a:cubicBezTo>
                      <a:cubicBezTo>
                        <a:pt x="83" y="22"/>
                        <a:pt x="73" y="21"/>
                        <a:pt x="60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5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6" name="Freeform 19"/>
                <p:cNvSpPr>
                  <a:spLocks noEditPoints="1"/>
                </p:cNvSpPr>
                <p:nvPr/>
              </p:nvSpPr>
              <p:spPr bwMode="auto">
                <a:xfrm>
                  <a:off x="7445809" y="4082753"/>
                  <a:ext cx="25789" cy="33414"/>
                </a:xfrm>
                <a:custGeom>
                  <a:avLst/>
                  <a:gdLst>
                    <a:gd name="T0" fmla="*/ 0 w 145"/>
                    <a:gd name="T1" fmla="*/ 176 h 176"/>
                    <a:gd name="T2" fmla="*/ 0 w 145"/>
                    <a:gd name="T3" fmla="*/ 0 h 176"/>
                    <a:gd name="T4" fmla="*/ 61 w 145"/>
                    <a:gd name="T5" fmla="*/ 0 h 176"/>
                    <a:gd name="T6" fmla="*/ 92 w 145"/>
                    <a:gd name="T7" fmla="*/ 3 h 176"/>
                    <a:gd name="T8" fmla="*/ 117 w 145"/>
                    <a:gd name="T9" fmla="*/ 15 h 176"/>
                    <a:gd name="T10" fmla="*/ 138 w 145"/>
                    <a:gd name="T11" fmla="*/ 45 h 176"/>
                    <a:gd name="T12" fmla="*/ 145 w 145"/>
                    <a:gd name="T13" fmla="*/ 87 h 176"/>
                    <a:gd name="T14" fmla="*/ 140 w 145"/>
                    <a:gd name="T15" fmla="*/ 123 h 176"/>
                    <a:gd name="T16" fmla="*/ 128 w 145"/>
                    <a:gd name="T17" fmla="*/ 148 h 176"/>
                    <a:gd name="T18" fmla="*/ 113 w 145"/>
                    <a:gd name="T19" fmla="*/ 164 h 176"/>
                    <a:gd name="T20" fmla="*/ 92 w 145"/>
                    <a:gd name="T21" fmla="*/ 173 h 176"/>
                    <a:gd name="T22" fmla="*/ 63 w 145"/>
                    <a:gd name="T23" fmla="*/ 176 h 176"/>
                    <a:gd name="T24" fmla="*/ 0 w 145"/>
                    <a:gd name="T25" fmla="*/ 176 h 176"/>
                    <a:gd name="T26" fmla="*/ 23 w 145"/>
                    <a:gd name="T27" fmla="*/ 155 h 176"/>
                    <a:gd name="T28" fmla="*/ 61 w 145"/>
                    <a:gd name="T29" fmla="*/ 155 h 176"/>
                    <a:gd name="T30" fmla="*/ 88 w 145"/>
                    <a:gd name="T31" fmla="*/ 152 h 176"/>
                    <a:gd name="T32" fmla="*/ 104 w 145"/>
                    <a:gd name="T33" fmla="*/ 143 h 176"/>
                    <a:gd name="T34" fmla="*/ 117 w 145"/>
                    <a:gd name="T35" fmla="*/ 121 h 176"/>
                    <a:gd name="T36" fmla="*/ 121 w 145"/>
                    <a:gd name="T37" fmla="*/ 87 h 176"/>
                    <a:gd name="T38" fmla="*/ 112 w 145"/>
                    <a:gd name="T39" fmla="*/ 44 h 176"/>
                    <a:gd name="T40" fmla="*/ 90 w 145"/>
                    <a:gd name="T41" fmla="*/ 25 h 176"/>
                    <a:gd name="T42" fmla="*/ 60 w 145"/>
                    <a:gd name="T43" fmla="*/ 21 h 176"/>
                    <a:gd name="T44" fmla="*/ 23 w 145"/>
                    <a:gd name="T45" fmla="*/ 21 h 176"/>
                    <a:gd name="T46" fmla="*/ 23 w 145"/>
                    <a:gd name="T47" fmla="*/ 155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5" h="176">
                      <a:moveTo>
                        <a:pt x="0" y="176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4" y="0"/>
                        <a:pt x="85" y="1"/>
                        <a:pt x="92" y="3"/>
                      </a:cubicBezTo>
                      <a:cubicBezTo>
                        <a:pt x="102" y="5"/>
                        <a:pt x="110" y="9"/>
                        <a:pt x="117" y="15"/>
                      </a:cubicBezTo>
                      <a:cubicBezTo>
                        <a:pt x="127" y="23"/>
                        <a:pt x="134" y="33"/>
                        <a:pt x="138" y="45"/>
                      </a:cubicBezTo>
                      <a:cubicBezTo>
                        <a:pt x="143" y="58"/>
                        <a:pt x="145" y="71"/>
                        <a:pt x="145" y="87"/>
                      </a:cubicBezTo>
                      <a:cubicBezTo>
                        <a:pt x="145" y="100"/>
                        <a:pt x="144" y="112"/>
                        <a:pt x="140" y="123"/>
                      </a:cubicBezTo>
                      <a:cubicBezTo>
                        <a:pt x="137" y="133"/>
                        <a:pt x="133" y="141"/>
                        <a:pt x="128" y="148"/>
                      </a:cubicBezTo>
                      <a:cubicBezTo>
                        <a:pt x="124" y="155"/>
                        <a:pt x="118" y="160"/>
                        <a:pt x="113" y="164"/>
                      </a:cubicBezTo>
                      <a:cubicBezTo>
                        <a:pt x="107" y="168"/>
                        <a:pt x="100" y="171"/>
                        <a:pt x="92" y="173"/>
                      </a:cubicBezTo>
                      <a:cubicBezTo>
                        <a:pt x="83" y="175"/>
                        <a:pt x="74" y="176"/>
                        <a:pt x="63" y="176"/>
                      </a:cubicBezTo>
                      <a:lnTo>
                        <a:pt x="0" y="176"/>
                      </a:lnTo>
                      <a:close/>
                      <a:moveTo>
                        <a:pt x="23" y="155"/>
                      </a:moveTo>
                      <a:cubicBezTo>
                        <a:pt x="61" y="155"/>
                        <a:pt x="61" y="155"/>
                        <a:pt x="61" y="155"/>
                      </a:cubicBezTo>
                      <a:cubicBezTo>
                        <a:pt x="72" y="155"/>
                        <a:pt x="81" y="154"/>
                        <a:pt x="88" y="152"/>
                      </a:cubicBezTo>
                      <a:cubicBezTo>
                        <a:pt x="95" y="150"/>
                        <a:pt x="100" y="147"/>
                        <a:pt x="104" y="143"/>
                      </a:cubicBezTo>
                      <a:cubicBezTo>
                        <a:pt x="109" y="137"/>
                        <a:pt x="114" y="130"/>
                        <a:pt x="117" y="121"/>
                      </a:cubicBezTo>
                      <a:cubicBezTo>
                        <a:pt x="120" y="111"/>
                        <a:pt x="121" y="100"/>
                        <a:pt x="121" y="87"/>
                      </a:cubicBezTo>
                      <a:cubicBezTo>
                        <a:pt x="121" y="68"/>
                        <a:pt x="118" y="54"/>
                        <a:pt x="112" y="44"/>
                      </a:cubicBezTo>
                      <a:cubicBezTo>
                        <a:pt x="106" y="35"/>
                        <a:pt x="99" y="28"/>
                        <a:pt x="90" y="25"/>
                      </a:cubicBezTo>
                      <a:cubicBezTo>
                        <a:pt x="84" y="22"/>
                        <a:pt x="74" y="21"/>
                        <a:pt x="60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5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7" name="Rounded Rectangle 326"/>
                <p:cNvSpPr/>
                <p:nvPr/>
              </p:nvSpPr>
              <p:spPr>
                <a:xfrm>
                  <a:off x="7344306" y="3901437"/>
                  <a:ext cx="171149" cy="165735"/>
                </a:xfrm>
                <a:prstGeom prst="roundRect">
                  <a:avLst>
                    <a:gd name="adj" fmla="val 10920"/>
                  </a:avLst>
                </a:prstGeom>
                <a:solidFill>
                  <a:srgbClr val="3A82D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600" dirty="0" smtClean="0">
                    <a:latin typeface="+mn-ea"/>
                  </a:endParaRPr>
                </a:p>
              </p:txBody>
            </p:sp>
            <p:sp>
              <p:nvSpPr>
                <p:cNvPr id="328" name="Freeform 23"/>
                <p:cNvSpPr>
                  <a:spLocks noEditPoints="1"/>
                </p:cNvSpPr>
                <p:nvPr/>
              </p:nvSpPr>
              <p:spPr bwMode="auto">
                <a:xfrm>
                  <a:off x="7368046" y="3914872"/>
                  <a:ext cx="123699" cy="129694"/>
                </a:xfrm>
                <a:custGeom>
                  <a:avLst/>
                  <a:gdLst>
                    <a:gd name="T0" fmla="*/ 20 w 39"/>
                    <a:gd name="T1" fmla="*/ 0 h 39"/>
                    <a:gd name="T2" fmla="*/ 0 w 39"/>
                    <a:gd name="T3" fmla="*/ 20 h 39"/>
                    <a:gd name="T4" fmla="*/ 5 w 39"/>
                    <a:gd name="T5" fmla="*/ 33 h 39"/>
                    <a:gd name="T6" fmla="*/ 7 w 39"/>
                    <a:gd name="T7" fmla="*/ 33 h 39"/>
                    <a:gd name="T8" fmla="*/ 7 w 39"/>
                    <a:gd name="T9" fmla="*/ 33 h 39"/>
                    <a:gd name="T10" fmla="*/ 20 w 39"/>
                    <a:gd name="T11" fmla="*/ 30 h 39"/>
                    <a:gd name="T12" fmla="*/ 12 w 39"/>
                    <a:gd name="T13" fmla="*/ 38 h 39"/>
                    <a:gd name="T14" fmla="*/ 20 w 39"/>
                    <a:gd name="T15" fmla="*/ 39 h 39"/>
                    <a:gd name="T16" fmla="*/ 39 w 39"/>
                    <a:gd name="T17" fmla="*/ 20 h 39"/>
                    <a:gd name="T18" fmla="*/ 20 w 39"/>
                    <a:gd name="T19" fmla="*/ 0 h 39"/>
                    <a:gd name="T20" fmla="*/ 20 w 39"/>
                    <a:gd name="T21" fmla="*/ 24 h 39"/>
                    <a:gd name="T22" fmla="*/ 15 w 39"/>
                    <a:gd name="T23" fmla="*/ 20 h 39"/>
                    <a:gd name="T24" fmla="*/ 20 w 39"/>
                    <a:gd name="T25" fmla="*/ 15 h 39"/>
                    <a:gd name="T26" fmla="*/ 24 w 39"/>
                    <a:gd name="T27" fmla="*/ 20 h 39"/>
                    <a:gd name="T28" fmla="*/ 20 w 39"/>
                    <a:gd name="T29" fmla="*/ 2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" h="39">
                      <a:moveTo>
                        <a:pt x="20" y="0"/>
                      </a:moveTo>
                      <a:cubicBezTo>
                        <a:pt x="9" y="0"/>
                        <a:pt x="0" y="9"/>
                        <a:pt x="0" y="20"/>
                      </a:cubicBezTo>
                      <a:cubicBezTo>
                        <a:pt x="0" y="25"/>
                        <a:pt x="2" y="29"/>
                        <a:pt x="5" y="33"/>
                      </a:cubicBezTo>
                      <a:cubicBezTo>
                        <a:pt x="6" y="33"/>
                        <a:pt x="6" y="32"/>
                        <a:pt x="7" y="33"/>
                      </a:cubicBezTo>
                      <a:cubicBezTo>
                        <a:pt x="7" y="33"/>
                        <a:pt x="7" y="33"/>
                        <a:pt x="7" y="33"/>
                      </a:cubicBezTo>
                      <a:cubicBezTo>
                        <a:pt x="10" y="32"/>
                        <a:pt x="19" y="28"/>
                        <a:pt x="20" y="30"/>
                      </a:cubicBezTo>
                      <a:cubicBezTo>
                        <a:pt x="21" y="31"/>
                        <a:pt x="16" y="35"/>
                        <a:pt x="12" y="38"/>
                      </a:cubicBezTo>
                      <a:cubicBezTo>
                        <a:pt x="15" y="38"/>
                        <a:pt x="17" y="39"/>
                        <a:pt x="20" y="39"/>
                      </a:cubicBezTo>
                      <a:cubicBezTo>
                        <a:pt x="30" y="39"/>
                        <a:pt x="39" y="30"/>
                        <a:pt x="39" y="20"/>
                      </a:cubicBezTo>
                      <a:cubicBezTo>
                        <a:pt x="39" y="9"/>
                        <a:pt x="30" y="0"/>
                        <a:pt x="20" y="0"/>
                      </a:cubicBezTo>
                      <a:close/>
                      <a:moveTo>
                        <a:pt x="20" y="24"/>
                      </a:moveTo>
                      <a:cubicBezTo>
                        <a:pt x="17" y="24"/>
                        <a:pt x="15" y="22"/>
                        <a:pt x="15" y="20"/>
                      </a:cubicBezTo>
                      <a:cubicBezTo>
                        <a:pt x="15" y="17"/>
                        <a:pt x="17" y="15"/>
                        <a:pt x="20" y="15"/>
                      </a:cubicBezTo>
                      <a:cubicBezTo>
                        <a:pt x="22" y="15"/>
                        <a:pt x="24" y="17"/>
                        <a:pt x="24" y="20"/>
                      </a:cubicBezTo>
                      <a:cubicBezTo>
                        <a:pt x="24" y="22"/>
                        <a:pt x="22" y="24"/>
                        <a:pt x="20" y="2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29" name="Freeform 24"/>
                <p:cNvSpPr>
                  <a:spLocks noEditPoints="1"/>
                </p:cNvSpPr>
                <p:nvPr/>
              </p:nvSpPr>
              <p:spPr bwMode="auto">
                <a:xfrm>
                  <a:off x="7371757" y="4014435"/>
                  <a:ext cx="59375" cy="39301"/>
                </a:xfrm>
                <a:custGeom>
                  <a:avLst/>
                  <a:gdLst>
                    <a:gd name="T0" fmla="*/ 19 w 19"/>
                    <a:gd name="T1" fmla="*/ 0 h 12"/>
                    <a:gd name="T2" fmla="*/ 6 w 19"/>
                    <a:gd name="T3" fmla="*/ 4 h 12"/>
                    <a:gd name="T4" fmla="*/ 5 w 19"/>
                    <a:gd name="T5" fmla="*/ 4 h 12"/>
                    <a:gd name="T6" fmla="*/ 0 w 19"/>
                    <a:gd name="T7" fmla="*/ 7 h 12"/>
                    <a:gd name="T8" fmla="*/ 3 w 19"/>
                    <a:gd name="T9" fmla="*/ 12 h 12"/>
                    <a:gd name="T10" fmla="*/ 9 w 19"/>
                    <a:gd name="T11" fmla="*/ 9 h 12"/>
                    <a:gd name="T12" fmla="*/ 9 w 19"/>
                    <a:gd name="T13" fmla="*/ 8 h 12"/>
                    <a:gd name="T14" fmla="*/ 19 w 19"/>
                    <a:gd name="T15" fmla="*/ 0 h 12"/>
                    <a:gd name="T16" fmla="*/ 4 w 19"/>
                    <a:gd name="T17" fmla="*/ 9 h 12"/>
                    <a:gd name="T18" fmla="*/ 3 w 19"/>
                    <a:gd name="T19" fmla="*/ 8 h 12"/>
                    <a:gd name="T20" fmla="*/ 4 w 19"/>
                    <a:gd name="T21" fmla="*/ 6 h 12"/>
                    <a:gd name="T22" fmla="*/ 6 w 19"/>
                    <a:gd name="T23" fmla="*/ 8 h 12"/>
                    <a:gd name="T24" fmla="*/ 4 w 19"/>
                    <a:gd name="T25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" h="12">
                      <a:moveTo>
                        <a:pt x="19" y="0"/>
                      </a:moveTo>
                      <a:cubicBezTo>
                        <a:pt x="18" y="0"/>
                        <a:pt x="14" y="1"/>
                        <a:pt x="6" y="4"/>
                      </a:cubicBezTo>
                      <a:cubicBezTo>
                        <a:pt x="6" y="4"/>
                        <a:pt x="6" y="4"/>
                        <a:pt x="5" y="4"/>
                      </a:cubicBezTo>
                      <a:cubicBezTo>
                        <a:pt x="3" y="3"/>
                        <a:pt x="1" y="4"/>
                        <a:pt x="0" y="7"/>
                      </a:cubicBezTo>
                      <a:cubicBezTo>
                        <a:pt x="0" y="9"/>
                        <a:pt x="1" y="11"/>
                        <a:pt x="3" y="12"/>
                      </a:cubicBezTo>
                      <a:cubicBezTo>
                        <a:pt x="6" y="12"/>
                        <a:pt x="8" y="11"/>
                        <a:pt x="9" y="9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6" y="4"/>
                        <a:pt x="19" y="0"/>
                        <a:pt x="19" y="0"/>
                      </a:cubicBezTo>
                      <a:close/>
                      <a:moveTo>
                        <a:pt x="4" y="9"/>
                      </a:moveTo>
                      <a:cubicBezTo>
                        <a:pt x="3" y="9"/>
                        <a:pt x="3" y="9"/>
                        <a:pt x="3" y="8"/>
                      </a:cubicBezTo>
                      <a:cubicBezTo>
                        <a:pt x="3" y="7"/>
                        <a:pt x="3" y="6"/>
                        <a:pt x="4" y="6"/>
                      </a:cubicBezTo>
                      <a:cubicBezTo>
                        <a:pt x="5" y="6"/>
                        <a:pt x="6" y="7"/>
                        <a:pt x="6" y="8"/>
                      </a:cubicBezTo>
                      <a:cubicBezTo>
                        <a:pt x="6" y="9"/>
                        <a:pt x="5" y="9"/>
                        <a:pt x="4" y="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524">
                  <a:solidFill>
                    <a:srgbClr val="3A82D2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</p:grpSp>
        </p:grpSp>
        <p:grpSp>
          <p:nvGrpSpPr>
            <p:cNvPr id="307" name="Group 306"/>
            <p:cNvGrpSpPr/>
            <p:nvPr/>
          </p:nvGrpSpPr>
          <p:grpSpPr>
            <a:xfrm>
              <a:off x="6835594" y="3878314"/>
              <a:ext cx="219450" cy="249899"/>
              <a:chOff x="7320171" y="3878314"/>
              <a:chExt cx="219450" cy="249899"/>
            </a:xfrm>
          </p:grpSpPr>
          <p:sp>
            <p:nvSpPr>
              <p:cNvPr id="308" name="Rectangle 307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309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10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11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12" name="Rounded Rectangle 311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313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14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rgbClr val="3A82D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349" name="Group 348"/>
          <p:cNvGrpSpPr/>
          <p:nvPr/>
        </p:nvGrpSpPr>
        <p:grpSpPr>
          <a:xfrm>
            <a:off x="2323885" y="3930213"/>
            <a:ext cx="1618894" cy="354647"/>
            <a:chOff x="2323885" y="3825940"/>
            <a:chExt cx="1618894" cy="354647"/>
          </a:xfrm>
        </p:grpSpPr>
        <p:sp>
          <p:nvSpPr>
            <p:cNvPr id="350" name="Rectangle 349"/>
            <p:cNvSpPr/>
            <p:nvPr/>
          </p:nvSpPr>
          <p:spPr>
            <a:xfrm>
              <a:off x="2323885" y="3825940"/>
              <a:ext cx="1618894" cy="354647"/>
            </a:xfrm>
            <a:prstGeom prst="rect">
              <a:avLst/>
            </a:prstGeom>
            <a:solidFill>
              <a:srgbClr val="3A82D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>
                <a:latin typeface="+mn-ea"/>
              </a:endParaRPr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2406168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 smtClean="0">
                <a:latin typeface="+mn-ea"/>
              </a:endParaRPr>
            </a:p>
          </p:txBody>
        </p:sp>
        <p:grpSp>
          <p:nvGrpSpPr>
            <p:cNvPr id="352" name="Group 351"/>
            <p:cNvGrpSpPr/>
            <p:nvPr/>
          </p:nvGrpSpPr>
          <p:grpSpPr>
            <a:xfrm>
              <a:off x="2711943" y="3878314"/>
              <a:ext cx="219450" cy="249899"/>
              <a:chOff x="10782301" y="6920601"/>
              <a:chExt cx="232410" cy="249899"/>
            </a:xfrm>
          </p:grpSpPr>
          <p:sp>
            <p:nvSpPr>
              <p:cNvPr id="376" name="Rectangle 375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377" name="Freeform 376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>
                  <a:latin typeface="+mn-ea"/>
                </a:endParaRPr>
              </a:p>
            </p:txBody>
          </p:sp>
          <p:grpSp>
            <p:nvGrpSpPr>
              <p:cNvPr id="378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79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80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81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</p:grpSp>
        </p:grpSp>
        <p:grpSp>
          <p:nvGrpSpPr>
            <p:cNvPr id="353" name="Group 352"/>
            <p:cNvGrpSpPr/>
            <p:nvPr/>
          </p:nvGrpSpPr>
          <p:grpSpPr>
            <a:xfrm>
              <a:off x="2954232" y="3878314"/>
              <a:ext cx="219450" cy="249899"/>
              <a:chOff x="1339364" y="3073387"/>
              <a:chExt cx="232410" cy="249899"/>
            </a:xfrm>
          </p:grpSpPr>
          <p:sp>
            <p:nvSpPr>
              <p:cNvPr id="370" name="Rectangle 369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371" name="Freeform 370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>
                  <a:latin typeface="+mn-ea"/>
                </a:endParaRPr>
              </a:p>
            </p:txBody>
          </p:sp>
          <p:grpSp>
            <p:nvGrpSpPr>
              <p:cNvPr id="372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73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74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375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</p:grpSp>
        </p:grpSp>
        <p:grpSp>
          <p:nvGrpSpPr>
            <p:cNvPr id="354" name="Group 353"/>
            <p:cNvGrpSpPr/>
            <p:nvPr/>
          </p:nvGrpSpPr>
          <p:grpSpPr>
            <a:xfrm>
              <a:off x="3681098" y="3878314"/>
              <a:ext cx="219450" cy="249899"/>
              <a:chOff x="7320171" y="3878314"/>
              <a:chExt cx="219450" cy="249899"/>
            </a:xfrm>
          </p:grpSpPr>
          <p:sp>
            <p:nvSpPr>
              <p:cNvPr id="363" name="Rectangle 362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364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65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66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67" name="Rounded Rectangle 366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368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69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rgbClr val="3A82D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</p:grpSp>
        <p:grpSp>
          <p:nvGrpSpPr>
            <p:cNvPr id="355" name="Group 354"/>
            <p:cNvGrpSpPr/>
            <p:nvPr/>
          </p:nvGrpSpPr>
          <p:grpSpPr>
            <a:xfrm>
              <a:off x="3438810" y="3878314"/>
              <a:ext cx="219450" cy="249899"/>
              <a:chOff x="7320171" y="3878314"/>
              <a:chExt cx="219450" cy="249899"/>
            </a:xfrm>
          </p:grpSpPr>
          <p:sp>
            <p:nvSpPr>
              <p:cNvPr id="356" name="Rectangle 355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357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58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59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60" name="Rounded Rectangle 359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361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62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rgbClr val="3A82D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382" name="Group 381"/>
          <p:cNvGrpSpPr/>
          <p:nvPr/>
        </p:nvGrpSpPr>
        <p:grpSpPr>
          <a:xfrm>
            <a:off x="3196521" y="3982587"/>
            <a:ext cx="219450" cy="249899"/>
            <a:chOff x="7320171" y="3878314"/>
            <a:chExt cx="219450" cy="249899"/>
          </a:xfrm>
        </p:grpSpPr>
        <p:sp>
          <p:nvSpPr>
            <p:cNvPr id="383" name="Rectangle 382"/>
            <p:cNvSpPr/>
            <p:nvPr/>
          </p:nvSpPr>
          <p:spPr>
            <a:xfrm>
              <a:off x="7320171" y="3878314"/>
              <a:ext cx="219450" cy="249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 smtClean="0">
                <a:latin typeface="+mn-ea"/>
              </a:endParaRPr>
            </a:p>
          </p:txBody>
        </p:sp>
        <p:sp>
          <p:nvSpPr>
            <p:cNvPr id="384" name="Freeform 17"/>
            <p:cNvSpPr>
              <a:spLocks/>
            </p:cNvSpPr>
            <p:nvPr/>
          </p:nvSpPr>
          <p:spPr bwMode="auto">
            <a:xfrm>
              <a:off x="7388195" y="4082753"/>
              <a:ext cx="24143" cy="33414"/>
            </a:xfrm>
            <a:custGeom>
              <a:avLst/>
              <a:gdLst>
                <a:gd name="T0" fmla="*/ 0 w 88"/>
                <a:gd name="T1" fmla="*/ 115 h 115"/>
                <a:gd name="T2" fmla="*/ 0 w 88"/>
                <a:gd name="T3" fmla="*/ 0 h 115"/>
                <a:gd name="T4" fmla="*/ 15 w 88"/>
                <a:gd name="T5" fmla="*/ 0 h 115"/>
                <a:gd name="T6" fmla="*/ 15 w 88"/>
                <a:gd name="T7" fmla="*/ 47 h 115"/>
                <a:gd name="T8" fmla="*/ 74 w 88"/>
                <a:gd name="T9" fmla="*/ 47 h 115"/>
                <a:gd name="T10" fmla="*/ 74 w 88"/>
                <a:gd name="T11" fmla="*/ 0 h 115"/>
                <a:gd name="T12" fmla="*/ 88 w 88"/>
                <a:gd name="T13" fmla="*/ 0 h 115"/>
                <a:gd name="T14" fmla="*/ 88 w 88"/>
                <a:gd name="T15" fmla="*/ 115 h 115"/>
                <a:gd name="T16" fmla="*/ 74 w 88"/>
                <a:gd name="T17" fmla="*/ 115 h 115"/>
                <a:gd name="T18" fmla="*/ 74 w 88"/>
                <a:gd name="T19" fmla="*/ 61 h 115"/>
                <a:gd name="T20" fmla="*/ 15 w 88"/>
                <a:gd name="T21" fmla="*/ 61 h 115"/>
                <a:gd name="T22" fmla="*/ 15 w 88"/>
                <a:gd name="T23" fmla="*/ 115 h 115"/>
                <a:gd name="T24" fmla="*/ 0 w 88"/>
                <a:gd name="T2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15">
                  <a:moveTo>
                    <a:pt x="0" y="115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47"/>
                  </a:lnTo>
                  <a:lnTo>
                    <a:pt x="74" y="47"/>
                  </a:lnTo>
                  <a:lnTo>
                    <a:pt x="74" y="0"/>
                  </a:lnTo>
                  <a:lnTo>
                    <a:pt x="88" y="0"/>
                  </a:lnTo>
                  <a:lnTo>
                    <a:pt x="88" y="115"/>
                  </a:lnTo>
                  <a:lnTo>
                    <a:pt x="74" y="115"/>
                  </a:lnTo>
                  <a:lnTo>
                    <a:pt x="74" y="61"/>
                  </a:lnTo>
                  <a:lnTo>
                    <a:pt x="15" y="61"/>
                  </a:lnTo>
                  <a:lnTo>
                    <a:pt x="15" y="11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3A82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385" name="Freeform 18"/>
            <p:cNvSpPr>
              <a:spLocks noEditPoints="1"/>
            </p:cNvSpPr>
            <p:nvPr/>
          </p:nvSpPr>
          <p:spPr bwMode="auto">
            <a:xfrm>
              <a:off x="7417002" y="4082753"/>
              <a:ext cx="25789" cy="33414"/>
            </a:xfrm>
            <a:custGeom>
              <a:avLst/>
              <a:gdLst>
                <a:gd name="T0" fmla="*/ 0 w 145"/>
                <a:gd name="T1" fmla="*/ 176 h 176"/>
                <a:gd name="T2" fmla="*/ 0 w 145"/>
                <a:gd name="T3" fmla="*/ 0 h 176"/>
                <a:gd name="T4" fmla="*/ 60 w 145"/>
                <a:gd name="T5" fmla="*/ 0 h 176"/>
                <a:gd name="T6" fmla="*/ 91 w 145"/>
                <a:gd name="T7" fmla="*/ 3 h 176"/>
                <a:gd name="T8" fmla="*/ 117 w 145"/>
                <a:gd name="T9" fmla="*/ 15 h 176"/>
                <a:gd name="T10" fmla="*/ 138 w 145"/>
                <a:gd name="T11" fmla="*/ 45 h 176"/>
                <a:gd name="T12" fmla="*/ 145 w 145"/>
                <a:gd name="T13" fmla="*/ 87 h 176"/>
                <a:gd name="T14" fmla="*/ 140 w 145"/>
                <a:gd name="T15" fmla="*/ 123 h 176"/>
                <a:gd name="T16" fmla="*/ 128 w 145"/>
                <a:gd name="T17" fmla="*/ 148 h 176"/>
                <a:gd name="T18" fmla="*/ 112 w 145"/>
                <a:gd name="T19" fmla="*/ 164 h 176"/>
                <a:gd name="T20" fmla="*/ 91 w 145"/>
                <a:gd name="T21" fmla="*/ 173 h 176"/>
                <a:gd name="T22" fmla="*/ 63 w 145"/>
                <a:gd name="T23" fmla="*/ 176 h 176"/>
                <a:gd name="T24" fmla="*/ 0 w 145"/>
                <a:gd name="T25" fmla="*/ 176 h 176"/>
                <a:gd name="T26" fmla="*/ 23 w 145"/>
                <a:gd name="T27" fmla="*/ 155 h 176"/>
                <a:gd name="T28" fmla="*/ 60 w 145"/>
                <a:gd name="T29" fmla="*/ 155 h 176"/>
                <a:gd name="T30" fmla="*/ 88 w 145"/>
                <a:gd name="T31" fmla="*/ 152 h 176"/>
                <a:gd name="T32" fmla="*/ 103 w 145"/>
                <a:gd name="T33" fmla="*/ 143 h 176"/>
                <a:gd name="T34" fmla="*/ 116 w 145"/>
                <a:gd name="T35" fmla="*/ 121 h 176"/>
                <a:gd name="T36" fmla="*/ 121 w 145"/>
                <a:gd name="T37" fmla="*/ 87 h 176"/>
                <a:gd name="T38" fmla="*/ 112 w 145"/>
                <a:gd name="T39" fmla="*/ 44 h 176"/>
                <a:gd name="T40" fmla="*/ 90 w 145"/>
                <a:gd name="T41" fmla="*/ 25 h 176"/>
                <a:gd name="T42" fmla="*/ 60 w 145"/>
                <a:gd name="T43" fmla="*/ 21 h 176"/>
                <a:gd name="T44" fmla="*/ 23 w 145"/>
                <a:gd name="T45" fmla="*/ 21 h 176"/>
                <a:gd name="T46" fmla="*/ 23 w 145"/>
                <a:gd name="T47" fmla="*/ 15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76">
                  <a:moveTo>
                    <a:pt x="0" y="17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4" y="0"/>
                    <a:pt x="84" y="1"/>
                    <a:pt x="91" y="3"/>
                  </a:cubicBezTo>
                  <a:cubicBezTo>
                    <a:pt x="101" y="5"/>
                    <a:pt x="110" y="9"/>
                    <a:pt x="117" y="15"/>
                  </a:cubicBezTo>
                  <a:cubicBezTo>
                    <a:pt x="126" y="23"/>
                    <a:pt x="133" y="33"/>
                    <a:pt x="138" y="45"/>
                  </a:cubicBezTo>
                  <a:cubicBezTo>
                    <a:pt x="142" y="58"/>
                    <a:pt x="145" y="71"/>
                    <a:pt x="145" y="87"/>
                  </a:cubicBezTo>
                  <a:cubicBezTo>
                    <a:pt x="145" y="100"/>
                    <a:pt x="143" y="112"/>
                    <a:pt x="140" y="123"/>
                  </a:cubicBezTo>
                  <a:cubicBezTo>
                    <a:pt x="137" y="133"/>
                    <a:pt x="133" y="141"/>
                    <a:pt x="128" y="148"/>
                  </a:cubicBezTo>
                  <a:cubicBezTo>
                    <a:pt x="123" y="155"/>
                    <a:pt x="118" y="160"/>
                    <a:pt x="112" y="164"/>
                  </a:cubicBezTo>
                  <a:cubicBezTo>
                    <a:pt x="106" y="168"/>
                    <a:pt x="99" y="171"/>
                    <a:pt x="91" y="173"/>
                  </a:cubicBezTo>
                  <a:cubicBezTo>
                    <a:pt x="83" y="175"/>
                    <a:pt x="74" y="176"/>
                    <a:pt x="63" y="176"/>
                  </a:cubicBezTo>
                  <a:lnTo>
                    <a:pt x="0" y="176"/>
                  </a:lnTo>
                  <a:close/>
                  <a:moveTo>
                    <a:pt x="23" y="155"/>
                  </a:moveTo>
                  <a:cubicBezTo>
                    <a:pt x="60" y="155"/>
                    <a:pt x="60" y="155"/>
                    <a:pt x="60" y="155"/>
                  </a:cubicBezTo>
                  <a:cubicBezTo>
                    <a:pt x="72" y="155"/>
                    <a:pt x="81" y="154"/>
                    <a:pt x="88" y="152"/>
                  </a:cubicBezTo>
                  <a:cubicBezTo>
                    <a:pt x="94" y="150"/>
                    <a:pt x="99" y="147"/>
                    <a:pt x="103" y="143"/>
                  </a:cubicBezTo>
                  <a:cubicBezTo>
                    <a:pt x="109" y="137"/>
                    <a:pt x="113" y="130"/>
                    <a:pt x="116" y="121"/>
                  </a:cubicBezTo>
                  <a:cubicBezTo>
                    <a:pt x="119" y="111"/>
                    <a:pt x="121" y="100"/>
                    <a:pt x="121" y="87"/>
                  </a:cubicBezTo>
                  <a:cubicBezTo>
                    <a:pt x="121" y="68"/>
                    <a:pt x="118" y="54"/>
                    <a:pt x="112" y="44"/>
                  </a:cubicBezTo>
                  <a:cubicBezTo>
                    <a:pt x="106" y="35"/>
                    <a:pt x="98" y="28"/>
                    <a:pt x="90" y="25"/>
                  </a:cubicBezTo>
                  <a:cubicBezTo>
                    <a:pt x="83" y="22"/>
                    <a:pt x="73" y="21"/>
                    <a:pt x="60" y="21"/>
                  </a:cubicBezTo>
                  <a:cubicBezTo>
                    <a:pt x="23" y="21"/>
                    <a:pt x="23" y="21"/>
                    <a:pt x="23" y="21"/>
                  </a:cubicBezTo>
                  <a:lnTo>
                    <a:pt x="23" y="155"/>
                  </a:lnTo>
                  <a:close/>
                </a:path>
              </a:pathLst>
            </a:custGeom>
            <a:solidFill>
              <a:srgbClr val="3A82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386" name="Freeform 19"/>
            <p:cNvSpPr>
              <a:spLocks noEditPoints="1"/>
            </p:cNvSpPr>
            <p:nvPr/>
          </p:nvSpPr>
          <p:spPr bwMode="auto">
            <a:xfrm>
              <a:off x="7445809" y="4082753"/>
              <a:ext cx="25789" cy="33414"/>
            </a:xfrm>
            <a:custGeom>
              <a:avLst/>
              <a:gdLst>
                <a:gd name="T0" fmla="*/ 0 w 145"/>
                <a:gd name="T1" fmla="*/ 176 h 176"/>
                <a:gd name="T2" fmla="*/ 0 w 145"/>
                <a:gd name="T3" fmla="*/ 0 h 176"/>
                <a:gd name="T4" fmla="*/ 61 w 145"/>
                <a:gd name="T5" fmla="*/ 0 h 176"/>
                <a:gd name="T6" fmla="*/ 92 w 145"/>
                <a:gd name="T7" fmla="*/ 3 h 176"/>
                <a:gd name="T8" fmla="*/ 117 w 145"/>
                <a:gd name="T9" fmla="*/ 15 h 176"/>
                <a:gd name="T10" fmla="*/ 138 w 145"/>
                <a:gd name="T11" fmla="*/ 45 h 176"/>
                <a:gd name="T12" fmla="*/ 145 w 145"/>
                <a:gd name="T13" fmla="*/ 87 h 176"/>
                <a:gd name="T14" fmla="*/ 140 w 145"/>
                <a:gd name="T15" fmla="*/ 123 h 176"/>
                <a:gd name="T16" fmla="*/ 128 w 145"/>
                <a:gd name="T17" fmla="*/ 148 h 176"/>
                <a:gd name="T18" fmla="*/ 113 w 145"/>
                <a:gd name="T19" fmla="*/ 164 h 176"/>
                <a:gd name="T20" fmla="*/ 92 w 145"/>
                <a:gd name="T21" fmla="*/ 173 h 176"/>
                <a:gd name="T22" fmla="*/ 63 w 145"/>
                <a:gd name="T23" fmla="*/ 176 h 176"/>
                <a:gd name="T24" fmla="*/ 0 w 145"/>
                <a:gd name="T25" fmla="*/ 176 h 176"/>
                <a:gd name="T26" fmla="*/ 23 w 145"/>
                <a:gd name="T27" fmla="*/ 155 h 176"/>
                <a:gd name="T28" fmla="*/ 61 w 145"/>
                <a:gd name="T29" fmla="*/ 155 h 176"/>
                <a:gd name="T30" fmla="*/ 88 w 145"/>
                <a:gd name="T31" fmla="*/ 152 h 176"/>
                <a:gd name="T32" fmla="*/ 104 w 145"/>
                <a:gd name="T33" fmla="*/ 143 h 176"/>
                <a:gd name="T34" fmla="*/ 117 w 145"/>
                <a:gd name="T35" fmla="*/ 121 h 176"/>
                <a:gd name="T36" fmla="*/ 121 w 145"/>
                <a:gd name="T37" fmla="*/ 87 h 176"/>
                <a:gd name="T38" fmla="*/ 112 w 145"/>
                <a:gd name="T39" fmla="*/ 44 h 176"/>
                <a:gd name="T40" fmla="*/ 90 w 145"/>
                <a:gd name="T41" fmla="*/ 25 h 176"/>
                <a:gd name="T42" fmla="*/ 60 w 145"/>
                <a:gd name="T43" fmla="*/ 21 h 176"/>
                <a:gd name="T44" fmla="*/ 23 w 145"/>
                <a:gd name="T45" fmla="*/ 21 h 176"/>
                <a:gd name="T46" fmla="*/ 23 w 145"/>
                <a:gd name="T47" fmla="*/ 15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76">
                  <a:moveTo>
                    <a:pt x="0" y="17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4" y="0"/>
                    <a:pt x="85" y="1"/>
                    <a:pt x="92" y="3"/>
                  </a:cubicBezTo>
                  <a:cubicBezTo>
                    <a:pt x="102" y="5"/>
                    <a:pt x="110" y="9"/>
                    <a:pt x="117" y="15"/>
                  </a:cubicBezTo>
                  <a:cubicBezTo>
                    <a:pt x="127" y="23"/>
                    <a:pt x="134" y="33"/>
                    <a:pt x="138" y="45"/>
                  </a:cubicBezTo>
                  <a:cubicBezTo>
                    <a:pt x="143" y="58"/>
                    <a:pt x="145" y="71"/>
                    <a:pt x="145" y="87"/>
                  </a:cubicBezTo>
                  <a:cubicBezTo>
                    <a:pt x="145" y="100"/>
                    <a:pt x="144" y="112"/>
                    <a:pt x="140" y="123"/>
                  </a:cubicBezTo>
                  <a:cubicBezTo>
                    <a:pt x="137" y="133"/>
                    <a:pt x="133" y="141"/>
                    <a:pt x="128" y="148"/>
                  </a:cubicBezTo>
                  <a:cubicBezTo>
                    <a:pt x="124" y="155"/>
                    <a:pt x="118" y="160"/>
                    <a:pt x="113" y="164"/>
                  </a:cubicBezTo>
                  <a:cubicBezTo>
                    <a:pt x="107" y="168"/>
                    <a:pt x="100" y="171"/>
                    <a:pt x="92" y="173"/>
                  </a:cubicBezTo>
                  <a:cubicBezTo>
                    <a:pt x="83" y="175"/>
                    <a:pt x="74" y="176"/>
                    <a:pt x="63" y="176"/>
                  </a:cubicBezTo>
                  <a:lnTo>
                    <a:pt x="0" y="176"/>
                  </a:lnTo>
                  <a:close/>
                  <a:moveTo>
                    <a:pt x="23" y="155"/>
                  </a:moveTo>
                  <a:cubicBezTo>
                    <a:pt x="61" y="155"/>
                    <a:pt x="61" y="155"/>
                    <a:pt x="61" y="155"/>
                  </a:cubicBezTo>
                  <a:cubicBezTo>
                    <a:pt x="72" y="155"/>
                    <a:pt x="81" y="154"/>
                    <a:pt x="88" y="152"/>
                  </a:cubicBezTo>
                  <a:cubicBezTo>
                    <a:pt x="95" y="150"/>
                    <a:pt x="100" y="147"/>
                    <a:pt x="104" y="143"/>
                  </a:cubicBezTo>
                  <a:cubicBezTo>
                    <a:pt x="109" y="137"/>
                    <a:pt x="114" y="130"/>
                    <a:pt x="117" y="121"/>
                  </a:cubicBezTo>
                  <a:cubicBezTo>
                    <a:pt x="120" y="111"/>
                    <a:pt x="121" y="100"/>
                    <a:pt x="121" y="87"/>
                  </a:cubicBezTo>
                  <a:cubicBezTo>
                    <a:pt x="121" y="68"/>
                    <a:pt x="118" y="54"/>
                    <a:pt x="112" y="44"/>
                  </a:cubicBezTo>
                  <a:cubicBezTo>
                    <a:pt x="106" y="35"/>
                    <a:pt x="99" y="28"/>
                    <a:pt x="90" y="25"/>
                  </a:cubicBezTo>
                  <a:cubicBezTo>
                    <a:pt x="84" y="22"/>
                    <a:pt x="74" y="21"/>
                    <a:pt x="60" y="21"/>
                  </a:cubicBezTo>
                  <a:cubicBezTo>
                    <a:pt x="23" y="21"/>
                    <a:pt x="23" y="21"/>
                    <a:pt x="23" y="21"/>
                  </a:cubicBezTo>
                  <a:lnTo>
                    <a:pt x="23" y="155"/>
                  </a:lnTo>
                  <a:close/>
                </a:path>
              </a:pathLst>
            </a:custGeom>
            <a:solidFill>
              <a:srgbClr val="3A82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387" name="Rounded Rectangle 386"/>
            <p:cNvSpPr/>
            <p:nvPr/>
          </p:nvSpPr>
          <p:spPr>
            <a:xfrm>
              <a:off x="7344306" y="3901437"/>
              <a:ext cx="171149" cy="165735"/>
            </a:xfrm>
            <a:prstGeom prst="roundRect">
              <a:avLst>
                <a:gd name="adj" fmla="val 10920"/>
              </a:avLst>
            </a:prstGeom>
            <a:solidFill>
              <a:srgbClr val="3A82D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 smtClean="0">
                <a:latin typeface="+mn-ea"/>
              </a:endParaRPr>
            </a:p>
          </p:txBody>
        </p:sp>
        <p:sp>
          <p:nvSpPr>
            <p:cNvPr id="388" name="Freeform 23"/>
            <p:cNvSpPr>
              <a:spLocks noEditPoints="1"/>
            </p:cNvSpPr>
            <p:nvPr/>
          </p:nvSpPr>
          <p:spPr bwMode="auto">
            <a:xfrm>
              <a:off x="7368046" y="3914872"/>
              <a:ext cx="123699" cy="129694"/>
            </a:xfrm>
            <a:custGeom>
              <a:avLst/>
              <a:gdLst>
                <a:gd name="T0" fmla="*/ 20 w 39"/>
                <a:gd name="T1" fmla="*/ 0 h 39"/>
                <a:gd name="T2" fmla="*/ 0 w 39"/>
                <a:gd name="T3" fmla="*/ 20 h 39"/>
                <a:gd name="T4" fmla="*/ 5 w 39"/>
                <a:gd name="T5" fmla="*/ 33 h 39"/>
                <a:gd name="T6" fmla="*/ 7 w 39"/>
                <a:gd name="T7" fmla="*/ 33 h 39"/>
                <a:gd name="T8" fmla="*/ 7 w 39"/>
                <a:gd name="T9" fmla="*/ 33 h 39"/>
                <a:gd name="T10" fmla="*/ 20 w 39"/>
                <a:gd name="T11" fmla="*/ 30 h 39"/>
                <a:gd name="T12" fmla="*/ 12 w 39"/>
                <a:gd name="T13" fmla="*/ 38 h 39"/>
                <a:gd name="T14" fmla="*/ 20 w 39"/>
                <a:gd name="T15" fmla="*/ 39 h 39"/>
                <a:gd name="T16" fmla="*/ 39 w 39"/>
                <a:gd name="T17" fmla="*/ 20 h 39"/>
                <a:gd name="T18" fmla="*/ 20 w 39"/>
                <a:gd name="T19" fmla="*/ 0 h 39"/>
                <a:gd name="T20" fmla="*/ 20 w 39"/>
                <a:gd name="T21" fmla="*/ 24 h 39"/>
                <a:gd name="T22" fmla="*/ 15 w 39"/>
                <a:gd name="T23" fmla="*/ 20 h 39"/>
                <a:gd name="T24" fmla="*/ 20 w 39"/>
                <a:gd name="T25" fmla="*/ 15 h 39"/>
                <a:gd name="T26" fmla="*/ 24 w 39"/>
                <a:gd name="T27" fmla="*/ 20 h 39"/>
                <a:gd name="T28" fmla="*/ 20 w 39"/>
                <a:gd name="T2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39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29"/>
                    <a:pt x="5" y="33"/>
                  </a:cubicBezTo>
                  <a:cubicBezTo>
                    <a:pt x="6" y="33"/>
                    <a:pt x="6" y="32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0" y="32"/>
                    <a:pt x="19" y="28"/>
                    <a:pt x="20" y="30"/>
                  </a:cubicBezTo>
                  <a:cubicBezTo>
                    <a:pt x="21" y="31"/>
                    <a:pt x="16" y="35"/>
                    <a:pt x="12" y="38"/>
                  </a:cubicBezTo>
                  <a:cubicBezTo>
                    <a:pt x="15" y="38"/>
                    <a:pt x="17" y="39"/>
                    <a:pt x="20" y="39"/>
                  </a:cubicBezTo>
                  <a:cubicBezTo>
                    <a:pt x="30" y="39"/>
                    <a:pt x="39" y="30"/>
                    <a:pt x="39" y="20"/>
                  </a:cubicBezTo>
                  <a:cubicBezTo>
                    <a:pt x="39" y="9"/>
                    <a:pt x="30" y="0"/>
                    <a:pt x="20" y="0"/>
                  </a:cubicBezTo>
                  <a:close/>
                  <a:moveTo>
                    <a:pt x="20" y="24"/>
                  </a:moveTo>
                  <a:cubicBezTo>
                    <a:pt x="17" y="24"/>
                    <a:pt x="15" y="22"/>
                    <a:pt x="15" y="20"/>
                  </a:cubicBezTo>
                  <a:cubicBezTo>
                    <a:pt x="15" y="17"/>
                    <a:pt x="17" y="15"/>
                    <a:pt x="20" y="15"/>
                  </a:cubicBezTo>
                  <a:cubicBezTo>
                    <a:pt x="22" y="15"/>
                    <a:pt x="24" y="17"/>
                    <a:pt x="24" y="20"/>
                  </a:cubicBezTo>
                  <a:cubicBezTo>
                    <a:pt x="24" y="22"/>
                    <a:pt x="22" y="24"/>
                    <a:pt x="20" y="2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389" name="Freeform 24"/>
            <p:cNvSpPr>
              <a:spLocks noEditPoints="1"/>
            </p:cNvSpPr>
            <p:nvPr/>
          </p:nvSpPr>
          <p:spPr bwMode="auto">
            <a:xfrm>
              <a:off x="7371757" y="4014435"/>
              <a:ext cx="59375" cy="39301"/>
            </a:xfrm>
            <a:custGeom>
              <a:avLst/>
              <a:gdLst>
                <a:gd name="T0" fmla="*/ 19 w 19"/>
                <a:gd name="T1" fmla="*/ 0 h 12"/>
                <a:gd name="T2" fmla="*/ 6 w 19"/>
                <a:gd name="T3" fmla="*/ 4 h 12"/>
                <a:gd name="T4" fmla="*/ 5 w 19"/>
                <a:gd name="T5" fmla="*/ 4 h 12"/>
                <a:gd name="T6" fmla="*/ 0 w 19"/>
                <a:gd name="T7" fmla="*/ 7 h 12"/>
                <a:gd name="T8" fmla="*/ 3 w 19"/>
                <a:gd name="T9" fmla="*/ 12 h 12"/>
                <a:gd name="T10" fmla="*/ 9 w 19"/>
                <a:gd name="T11" fmla="*/ 9 h 12"/>
                <a:gd name="T12" fmla="*/ 9 w 19"/>
                <a:gd name="T13" fmla="*/ 8 h 12"/>
                <a:gd name="T14" fmla="*/ 19 w 19"/>
                <a:gd name="T15" fmla="*/ 0 h 12"/>
                <a:gd name="T16" fmla="*/ 4 w 19"/>
                <a:gd name="T17" fmla="*/ 9 h 12"/>
                <a:gd name="T18" fmla="*/ 3 w 19"/>
                <a:gd name="T19" fmla="*/ 8 h 12"/>
                <a:gd name="T20" fmla="*/ 4 w 19"/>
                <a:gd name="T21" fmla="*/ 6 h 12"/>
                <a:gd name="T22" fmla="*/ 6 w 19"/>
                <a:gd name="T23" fmla="*/ 8 h 12"/>
                <a:gd name="T24" fmla="*/ 4 w 19"/>
                <a:gd name="T2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2">
                  <a:moveTo>
                    <a:pt x="19" y="0"/>
                  </a:moveTo>
                  <a:cubicBezTo>
                    <a:pt x="18" y="0"/>
                    <a:pt x="14" y="1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3" y="3"/>
                    <a:pt x="1" y="4"/>
                    <a:pt x="0" y="7"/>
                  </a:cubicBezTo>
                  <a:cubicBezTo>
                    <a:pt x="0" y="9"/>
                    <a:pt x="1" y="11"/>
                    <a:pt x="3" y="12"/>
                  </a:cubicBezTo>
                  <a:cubicBezTo>
                    <a:pt x="6" y="12"/>
                    <a:pt x="8" y="11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6" y="4"/>
                    <a:pt x="19" y="0"/>
                    <a:pt x="19" y="0"/>
                  </a:cubicBezTo>
                  <a:close/>
                  <a:moveTo>
                    <a:pt x="4" y="9"/>
                  </a:move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5" y="6"/>
                    <a:pt x="6" y="7"/>
                    <a:pt x="6" y="8"/>
                  </a:cubicBezTo>
                  <a:cubicBezTo>
                    <a:pt x="6" y="9"/>
                    <a:pt x="5" y="9"/>
                    <a:pt x="4" y="9"/>
                  </a:cubicBezTo>
                  <a:close/>
                </a:path>
              </a:pathLst>
            </a:custGeom>
            <a:solidFill>
              <a:schemeClr val="bg2"/>
            </a:solidFill>
            <a:ln w="1524">
              <a:solidFill>
                <a:srgbClr val="3A82D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</p:grpSp>
      <p:grpSp>
        <p:nvGrpSpPr>
          <p:cNvPr id="390" name="Group 389"/>
          <p:cNvGrpSpPr/>
          <p:nvPr/>
        </p:nvGrpSpPr>
        <p:grpSpPr>
          <a:xfrm>
            <a:off x="4143421" y="3930213"/>
            <a:ext cx="1618894" cy="354647"/>
            <a:chOff x="4143421" y="3825940"/>
            <a:chExt cx="1618894" cy="354647"/>
          </a:xfrm>
        </p:grpSpPr>
        <p:sp>
          <p:nvSpPr>
            <p:cNvPr id="391" name="Rectangle 390"/>
            <p:cNvSpPr/>
            <p:nvPr/>
          </p:nvSpPr>
          <p:spPr>
            <a:xfrm>
              <a:off x="4143421" y="3825940"/>
              <a:ext cx="1618894" cy="354647"/>
            </a:xfrm>
            <a:prstGeom prst="rect">
              <a:avLst/>
            </a:prstGeom>
            <a:solidFill>
              <a:srgbClr val="3A82D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>
                <a:latin typeface="+mn-ea"/>
              </a:endParaRPr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225704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 smtClean="0">
                <a:latin typeface="+mn-ea"/>
              </a:endParaRPr>
            </a:p>
          </p:txBody>
        </p:sp>
        <p:grpSp>
          <p:nvGrpSpPr>
            <p:cNvPr id="393" name="Group 392"/>
            <p:cNvGrpSpPr/>
            <p:nvPr/>
          </p:nvGrpSpPr>
          <p:grpSpPr>
            <a:xfrm>
              <a:off x="4531479" y="3878314"/>
              <a:ext cx="219450" cy="249899"/>
              <a:chOff x="10782301" y="6920601"/>
              <a:chExt cx="232410" cy="249899"/>
            </a:xfrm>
          </p:grpSpPr>
          <p:sp>
            <p:nvSpPr>
              <p:cNvPr id="417" name="Rectangle 416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418" name="Freeform 417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>
                  <a:latin typeface="+mn-ea"/>
                </a:endParaRPr>
              </a:p>
            </p:txBody>
          </p:sp>
          <p:grpSp>
            <p:nvGrpSpPr>
              <p:cNvPr id="419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2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42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42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</p:grpSp>
        </p:grpSp>
        <p:grpSp>
          <p:nvGrpSpPr>
            <p:cNvPr id="394" name="Group 393"/>
            <p:cNvGrpSpPr/>
            <p:nvPr/>
          </p:nvGrpSpPr>
          <p:grpSpPr>
            <a:xfrm>
              <a:off x="4773768" y="3878314"/>
              <a:ext cx="219450" cy="249899"/>
              <a:chOff x="1339364" y="3073387"/>
              <a:chExt cx="232410" cy="249899"/>
            </a:xfrm>
          </p:grpSpPr>
          <p:sp>
            <p:nvSpPr>
              <p:cNvPr id="411" name="Rectangle 410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412" name="Freeform 411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>
                  <a:latin typeface="+mn-ea"/>
                </a:endParaRPr>
              </a:p>
            </p:txBody>
          </p:sp>
          <p:grpSp>
            <p:nvGrpSpPr>
              <p:cNvPr id="413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1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41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41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</p:grpSp>
        </p:grpSp>
        <p:grpSp>
          <p:nvGrpSpPr>
            <p:cNvPr id="395" name="Group 394"/>
            <p:cNvGrpSpPr/>
            <p:nvPr/>
          </p:nvGrpSpPr>
          <p:grpSpPr>
            <a:xfrm>
              <a:off x="5500634" y="3878314"/>
              <a:ext cx="219450" cy="249899"/>
              <a:chOff x="7320171" y="3878314"/>
              <a:chExt cx="219450" cy="249899"/>
            </a:xfrm>
          </p:grpSpPr>
          <p:sp>
            <p:nvSpPr>
              <p:cNvPr id="404" name="Rectangle 403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405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06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07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08" name="Rounded Rectangle 407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409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10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rgbClr val="3A82D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</p:grpSp>
        <p:grpSp>
          <p:nvGrpSpPr>
            <p:cNvPr id="396" name="Group 395"/>
            <p:cNvGrpSpPr/>
            <p:nvPr/>
          </p:nvGrpSpPr>
          <p:grpSpPr>
            <a:xfrm>
              <a:off x="5258346" y="3878314"/>
              <a:ext cx="219450" cy="249899"/>
              <a:chOff x="7320171" y="3878314"/>
              <a:chExt cx="219450" cy="249899"/>
            </a:xfrm>
          </p:grpSpPr>
          <p:sp>
            <p:nvSpPr>
              <p:cNvPr id="397" name="Rectangle 396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398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99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00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01" name="Rounded Rectangle 400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402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03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rgbClr val="3A82D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423" name="Group 422"/>
          <p:cNvGrpSpPr/>
          <p:nvPr/>
        </p:nvGrpSpPr>
        <p:grpSpPr>
          <a:xfrm>
            <a:off x="504349" y="3930213"/>
            <a:ext cx="1618894" cy="354647"/>
            <a:chOff x="504349" y="3825940"/>
            <a:chExt cx="1618894" cy="354647"/>
          </a:xfrm>
        </p:grpSpPr>
        <p:sp>
          <p:nvSpPr>
            <p:cNvPr id="424" name="Rectangle 423"/>
            <p:cNvSpPr/>
            <p:nvPr/>
          </p:nvSpPr>
          <p:spPr>
            <a:xfrm>
              <a:off x="504349" y="3825940"/>
              <a:ext cx="1618894" cy="354647"/>
            </a:xfrm>
            <a:prstGeom prst="rect">
              <a:avLst/>
            </a:prstGeom>
            <a:solidFill>
              <a:srgbClr val="3A82D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>
                <a:latin typeface="+mn-ea"/>
              </a:endParaRPr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86632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 smtClean="0">
                <a:latin typeface="+mn-ea"/>
              </a:endParaRPr>
            </a:p>
          </p:txBody>
        </p:sp>
        <p:grpSp>
          <p:nvGrpSpPr>
            <p:cNvPr id="426" name="Group 425"/>
            <p:cNvGrpSpPr/>
            <p:nvPr/>
          </p:nvGrpSpPr>
          <p:grpSpPr>
            <a:xfrm>
              <a:off x="892407" y="3878314"/>
              <a:ext cx="219450" cy="249899"/>
              <a:chOff x="10782301" y="6920601"/>
              <a:chExt cx="232410" cy="249899"/>
            </a:xfrm>
          </p:grpSpPr>
          <p:sp>
            <p:nvSpPr>
              <p:cNvPr id="597" name="Rectangle 596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598" name="Freeform 597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>
                  <a:latin typeface="+mn-ea"/>
                </a:endParaRPr>
              </a:p>
            </p:txBody>
          </p:sp>
          <p:grpSp>
            <p:nvGrpSpPr>
              <p:cNvPr id="599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60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60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60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</p:grpSp>
        </p:grpSp>
        <p:grpSp>
          <p:nvGrpSpPr>
            <p:cNvPr id="427" name="Group 426"/>
            <p:cNvGrpSpPr/>
            <p:nvPr/>
          </p:nvGrpSpPr>
          <p:grpSpPr>
            <a:xfrm>
              <a:off x="1134696" y="3878314"/>
              <a:ext cx="219450" cy="249899"/>
              <a:chOff x="1339364" y="3073387"/>
              <a:chExt cx="232410" cy="249899"/>
            </a:xfrm>
          </p:grpSpPr>
          <p:sp>
            <p:nvSpPr>
              <p:cNvPr id="591" name="Rectangle 590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592" name="Freeform 591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>
                  <a:latin typeface="+mn-ea"/>
                </a:endParaRPr>
              </a:p>
            </p:txBody>
          </p:sp>
          <p:grpSp>
            <p:nvGrpSpPr>
              <p:cNvPr id="593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59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59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59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rgbClr val="3A82D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600" dirty="0">
                    <a:latin typeface="+mn-ea"/>
                    <a:ea typeface="+mn-ea"/>
                  </a:endParaRPr>
                </a:p>
              </p:txBody>
            </p:sp>
          </p:grpSp>
        </p:grpSp>
        <p:grpSp>
          <p:nvGrpSpPr>
            <p:cNvPr id="428" name="Group 427"/>
            <p:cNvGrpSpPr/>
            <p:nvPr/>
          </p:nvGrpSpPr>
          <p:grpSpPr>
            <a:xfrm>
              <a:off x="1861562" y="3878314"/>
              <a:ext cx="219450" cy="249899"/>
              <a:chOff x="7320171" y="3878314"/>
              <a:chExt cx="219450" cy="249899"/>
            </a:xfrm>
          </p:grpSpPr>
          <p:sp>
            <p:nvSpPr>
              <p:cNvPr id="438" name="Rectangle 437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452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53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97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541" name="Rounded Rectangle 540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589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590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rgbClr val="3A82D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</p:grpSp>
        <p:grpSp>
          <p:nvGrpSpPr>
            <p:cNvPr id="429" name="Group 428"/>
            <p:cNvGrpSpPr/>
            <p:nvPr/>
          </p:nvGrpSpPr>
          <p:grpSpPr>
            <a:xfrm>
              <a:off x="1619274" y="3878314"/>
              <a:ext cx="219450" cy="249899"/>
              <a:chOff x="7320171" y="3878314"/>
              <a:chExt cx="219450" cy="249899"/>
            </a:xfrm>
          </p:grpSpPr>
          <p:sp>
            <p:nvSpPr>
              <p:cNvPr id="430" name="Rectangle 429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431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32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33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rgbClr val="3A82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34" name="Rounded Rectangle 433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rgbClr val="3A82D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 smtClean="0">
                  <a:latin typeface="+mn-ea"/>
                </a:endParaRPr>
              </a:p>
            </p:txBody>
          </p:sp>
          <p:sp>
            <p:nvSpPr>
              <p:cNvPr id="435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436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rgbClr val="3A82D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1600" dirty="0"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664" name="Group 663"/>
          <p:cNvGrpSpPr/>
          <p:nvPr/>
        </p:nvGrpSpPr>
        <p:grpSpPr>
          <a:xfrm>
            <a:off x="504349" y="3427293"/>
            <a:ext cx="7077503" cy="416560"/>
            <a:chOff x="1287780" y="2518093"/>
            <a:chExt cx="7495475" cy="416560"/>
          </a:xfrm>
        </p:grpSpPr>
        <p:grpSp>
          <p:nvGrpSpPr>
            <p:cNvPr id="665" name="Group 664"/>
            <p:cNvGrpSpPr/>
            <p:nvPr/>
          </p:nvGrpSpPr>
          <p:grpSpPr>
            <a:xfrm>
              <a:off x="1287780" y="2518093"/>
              <a:ext cx="7495475" cy="416560"/>
              <a:chOff x="1287780" y="2518093"/>
              <a:chExt cx="7495474" cy="416560"/>
            </a:xfrm>
          </p:grpSpPr>
          <p:sp>
            <p:nvSpPr>
              <p:cNvPr id="667" name="Rectangle 666"/>
              <p:cNvSpPr/>
              <p:nvPr/>
            </p:nvSpPr>
            <p:spPr>
              <a:xfrm>
                <a:off x="1287780" y="2518093"/>
                <a:ext cx="7495474" cy="4165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 dirty="0">
                  <a:latin typeface="+mn-ea"/>
                </a:endParaRPr>
              </a:p>
            </p:txBody>
          </p:sp>
          <p:pic>
            <p:nvPicPr>
              <p:cNvPr id="668" name="Picture 66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87780" y="2519680"/>
                <a:ext cx="7480300" cy="414973"/>
              </a:xfrm>
              <a:prstGeom prst="rect">
                <a:avLst/>
              </a:prstGeom>
              <a:ln w="12700">
                <a:solidFill>
                  <a:srgbClr val="669EDC"/>
                </a:solidFill>
              </a:ln>
            </p:spPr>
          </p:pic>
        </p:grpSp>
        <p:sp>
          <p:nvSpPr>
            <p:cNvPr id="666" name="Rectangle 665"/>
            <p:cNvSpPr/>
            <p:nvPr/>
          </p:nvSpPr>
          <p:spPr>
            <a:xfrm>
              <a:off x="3827507" y="2557096"/>
              <a:ext cx="2400846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lvl="0" indent="0" algn="ctr">
                <a:buNone/>
              </a:pPr>
              <a:r>
                <a:rPr lang="en-US" altLang="ja-JP" sz="1400" spc="30" dirty="0" smtClean="0">
                  <a:solidFill>
                    <a:schemeClr val="bg1"/>
                  </a:solidFill>
                  <a:effectLst>
                    <a:outerShdw blurRad="254000" algn="ctr" rotWithShape="0">
                      <a:prstClr val="black">
                        <a:alpha val="70000"/>
                      </a:prstClr>
                    </a:outerShdw>
                  </a:effectLst>
                  <a:latin typeface="+mn-ea"/>
                  <a:ea typeface="+mn-ea"/>
                  <a:cs typeface="Arial" charset="0"/>
                </a:rPr>
                <a:t>HX</a:t>
              </a:r>
              <a:r>
                <a:rPr lang="en-US" altLang="ja-JP" sz="1400" spc="30" dirty="0" smtClean="0">
                  <a:solidFill>
                    <a:schemeClr val="bg1"/>
                  </a:solidFill>
                  <a:effectLst>
                    <a:outerShdw blurRad="254000" algn="ctr" rotWithShape="0">
                      <a:prstClr val="black">
                        <a:alpha val="70000"/>
                      </a:prstClr>
                    </a:outerShdw>
                  </a:effectLst>
                  <a:latin typeface="+mn-ea"/>
                  <a:ea typeface="+mn-ea"/>
                </a:rPr>
                <a:t> </a:t>
              </a:r>
              <a:r>
                <a:rPr lang="ja-JP" altLang="en-US" sz="1400" spc="30" dirty="0" smtClean="0">
                  <a:solidFill>
                    <a:schemeClr val="bg1"/>
                  </a:solidFill>
                  <a:effectLst>
                    <a:outerShdw blurRad="254000" algn="ctr" rotWithShape="0">
                      <a:prstClr val="black">
                        <a:alpha val="70000"/>
                      </a:prstClr>
                    </a:outerShdw>
                  </a:effectLst>
                  <a:latin typeface="+mn-ea"/>
                  <a:ea typeface="+mn-ea"/>
                </a:rPr>
                <a:t>データ プラットフォーム</a:t>
              </a:r>
              <a:endParaRPr lang="ja-JP" altLang="en-US" sz="1400" spc="3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70000"/>
                    </a:prstClr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669" name="Right Bracket 293"/>
          <p:cNvSpPr/>
          <p:nvPr/>
        </p:nvSpPr>
        <p:spPr>
          <a:xfrm rot="5400000" flipH="1">
            <a:off x="1093276" y="2306259"/>
            <a:ext cx="672312" cy="798736"/>
          </a:xfrm>
          <a:custGeom>
            <a:avLst/>
            <a:gdLst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4" fmla="*/ 0 w 576074"/>
              <a:gd name="connsiteY4" fmla="*/ 0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4" fmla="*/ 0 w 576074"/>
              <a:gd name="connsiteY4" fmla="*/ 0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171450 w 576074"/>
              <a:gd name="connsiteY3" fmla="*/ 871106 h 8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074" h="871106" stroke="0" extrusionOk="0">
                <a:moveTo>
                  <a:pt x="0" y="0"/>
                </a:moveTo>
                <a:lnTo>
                  <a:pt x="576074" y="6"/>
                </a:lnTo>
                <a:lnTo>
                  <a:pt x="576074" y="871100"/>
                </a:lnTo>
                <a:cubicBezTo>
                  <a:pt x="576074" y="871103"/>
                  <a:pt x="318157" y="871106"/>
                  <a:pt x="0" y="871106"/>
                </a:cubicBezTo>
                <a:lnTo>
                  <a:pt x="0" y="0"/>
                </a:lnTo>
                <a:close/>
              </a:path>
              <a:path w="576074" h="871106" fill="none">
                <a:moveTo>
                  <a:pt x="0" y="0"/>
                </a:moveTo>
                <a:lnTo>
                  <a:pt x="576074" y="6"/>
                </a:lnTo>
                <a:lnTo>
                  <a:pt x="576074" y="871100"/>
                </a:lnTo>
                <a:cubicBezTo>
                  <a:pt x="576074" y="871103"/>
                  <a:pt x="489607" y="871106"/>
                  <a:pt x="171450" y="871106"/>
                </a:cubicBezTo>
              </a:path>
            </a:pathLst>
          </a:custGeom>
          <a:noFill/>
          <a:ln w="12700">
            <a:solidFill>
              <a:schemeClr val="tx2"/>
            </a:solidFill>
            <a:prstDash val="solid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ja-JP" altLang="en-US" dirty="0">
              <a:solidFill>
                <a:schemeClr val="lt1"/>
              </a:solidFill>
              <a:latin typeface="+mn-ea"/>
            </a:endParaRPr>
          </a:p>
        </p:txBody>
      </p:sp>
      <p:sp>
        <p:nvSpPr>
          <p:cNvPr id="670" name="Right Bracket 669"/>
          <p:cNvSpPr/>
          <p:nvPr/>
        </p:nvSpPr>
        <p:spPr>
          <a:xfrm rot="5400000" flipH="1">
            <a:off x="2077791" y="1322193"/>
            <a:ext cx="576074" cy="2670629"/>
          </a:xfrm>
          <a:prstGeom prst="rightBracket">
            <a:avLst>
              <a:gd name="adj" fmla="val 0"/>
            </a:avLst>
          </a:prstGeom>
          <a:noFill/>
          <a:ln w="12700">
            <a:solidFill>
              <a:schemeClr val="accent5"/>
            </a:solidFill>
            <a:prstDash val="solid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ja-JP" altLang="en-US" dirty="0">
              <a:solidFill>
                <a:schemeClr val="lt1"/>
              </a:solidFill>
              <a:latin typeface="+mn-ea"/>
            </a:endParaRPr>
          </a:p>
        </p:txBody>
      </p:sp>
      <p:sp>
        <p:nvSpPr>
          <p:cNvPr id="671" name="Right Bracket 670"/>
          <p:cNvSpPr/>
          <p:nvPr/>
        </p:nvSpPr>
        <p:spPr>
          <a:xfrm rot="5400000" flipH="1">
            <a:off x="2973823" y="425711"/>
            <a:ext cx="576074" cy="4463594"/>
          </a:xfrm>
          <a:prstGeom prst="rightBracket">
            <a:avLst>
              <a:gd name="adj" fmla="val 0"/>
            </a:avLst>
          </a:prstGeom>
          <a:noFill/>
          <a:ln w="12700">
            <a:solidFill>
              <a:schemeClr val="accent5"/>
            </a:solidFill>
            <a:prstDash val="solid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ja-JP" altLang="en-US" dirty="0">
              <a:latin typeface="+mn-ea"/>
            </a:endParaRPr>
          </a:p>
        </p:txBody>
      </p:sp>
      <p:sp>
        <p:nvSpPr>
          <p:cNvPr id="672" name="Right Bracket 671"/>
          <p:cNvSpPr/>
          <p:nvPr/>
        </p:nvSpPr>
        <p:spPr>
          <a:xfrm rot="5400000" flipH="1">
            <a:off x="3884596" y="-485061"/>
            <a:ext cx="576074" cy="6285139"/>
          </a:xfrm>
          <a:prstGeom prst="rightBracket">
            <a:avLst>
              <a:gd name="adj" fmla="val 0"/>
            </a:avLst>
          </a:prstGeom>
          <a:noFill/>
          <a:ln w="12700">
            <a:solidFill>
              <a:schemeClr val="accent5"/>
            </a:solidFill>
            <a:prstDash val="solid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ja-JP" altLang="en-US" dirty="0">
              <a:latin typeface="+mn-ea"/>
            </a:endParaRPr>
          </a:p>
        </p:txBody>
      </p:sp>
      <p:sp>
        <p:nvSpPr>
          <p:cNvPr id="673" name="Right Bracket 273"/>
          <p:cNvSpPr/>
          <p:nvPr/>
        </p:nvSpPr>
        <p:spPr>
          <a:xfrm rot="16200000" flipH="1" flipV="1">
            <a:off x="1156572" y="2301519"/>
            <a:ext cx="695716" cy="831621"/>
          </a:xfrm>
          <a:custGeom>
            <a:avLst/>
            <a:gdLst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4" fmla="*/ 0 w 576074"/>
              <a:gd name="connsiteY4" fmla="*/ 0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4" fmla="*/ 0 w 576074"/>
              <a:gd name="connsiteY4" fmla="*/ 0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4" fmla="*/ 0 w 576074"/>
              <a:gd name="connsiteY4" fmla="*/ 0 h 871106"/>
              <a:gd name="connsiteX0" fmla="*/ 0 w 576074"/>
              <a:gd name="connsiteY0" fmla="*/ 0 h 871106"/>
              <a:gd name="connsiteX1" fmla="*/ 576074 w 576074"/>
              <a:gd name="connsiteY1" fmla="*/ 6 h 8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6074" h="871106" stroke="0" extrusionOk="0">
                <a:moveTo>
                  <a:pt x="0" y="0"/>
                </a:moveTo>
                <a:lnTo>
                  <a:pt x="576074" y="6"/>
                </a:lnTo>
                <a:lnTo>
                  <a:pt x="576074" y="871100"/>
                </a:lnTo>
                <a:cubicBezTo>
                  <a:pt x="576074" y="871103"/>
                  <a:pt x="318157" y="871106"/>
                  <a:pt x="0" y="871106"/>
                </a:cubicBezTo>
                <a:lnTo>
                  <a:pt x="0" y="0"/>
                </a:lnTo>
                <a:close/>
              </a:path>
              <a:path w="576074" h="871106" fill="none">
                <a:moveTo>
                  <a:pt x="0" y="0"/>
                </a:moveTo>
                <a:lnTo>
                  <a:pt x="576074" y="6"/>
                </a:lnTo>
              </a:path>
            </a:pathLst>
          </a:custGeom>
          <a:noFill/>
          <a:ln w="12700">
            <a:solidFill>
              <a:srgbClr val="FA661C"/>
            </a:solidFill>
            <a:prstDash val="solid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ja-JP" altLang="en-US" dirty="0">
              <a:solidFill>
                <a:schemeClr val="lt1"/>
              </a:solidFill>
              <a:latin typeface="+mn-ea"/>
            </a:endParaRPr>
          </a:p>
        </p:txBody>
      </p:sp>
      <p:sp>
        <p:nvSpPr>
          <p:cNvPr id="239" name="Shape 545"/>
          <p:cNvSpPr/>
          <p:nvPr/>
        </p:nvSpPr>
        <p:spPr>
          <a:xfrm>
            <a:off x="628898" y="2829095"/>
            <a:ext cx="237744" cy="19542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altLang="ja-JP" sz="600" dirty="0" smtClean="0">
                <a:solidFill>
                  <a:srgbClr val="FFFFFF"/>
                </a:solidFill>
                <a:latin typeface="+mn-ea"/>
                <a:ea typeface="+mn-ea"/>
                <a:cs typeface="Arial" charset="0"/>
              </a:rPr>
              <a:t>VM</a:t>
            </a:r>
            <a:endParaRPr lang="en-US" altLang="ja-JP" sz="600" dirty="0">
              <a:solidFill>
                <a:srgbClr val="FFFFFF"/>
              </a:solidFill>
              <a:latin typeface="+mn-ea"/>
              <a:ea typeface="+mn-ea"/>
              <a:cs typeface="Arial" charset="0"/>
            </a:endParaRPr>
          </a:p>
        </p:txBody>
      </p:sp>
      <p:sp>
        <p:nvSpPr>
          <p:cNvPr id="240" name="Shape 545"/>
          <p:cNvSpPr/>
          <p:nvPr/>
        </p:nvSpPr>
        <p:spPr>
          <a:xfrm>
            <a:off x="1190067" y="2829095"/>
            <a:ext cx="237744" cy="19542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600" dirty="0" smtClean="0">
                <a:solidFill>
                  <a:srgbClr val="FFFFFF"/>
                </a:solidFill>
                <a:latin typeface="+mn-ea"/>
                <a:ea typeface="+mn-ea"/>
                <a:cs typeface="Arial" charset="0"/>
              </a:rPr>
              <a:t>VM</a:t>
            </a:r>
            <a:endParaRPr lang="en-US" altLang="ja-JP" sz="600" dirty="0">
              <a:solidFill>
                <a:srgbClr val="FFFFFF"/>
              </a:solidFill>
              <a:latin typeface="+mn-ea"/>
              <a:ea typeface="+mn-ea"/>
              <a:cs typeface="Arial" charset="0"/>
            </a:endParaRPr>
          </a:p>
        </p:txBody>
      </p:sp>
      <p:sp>
        <p:nvSpPr>
          <p:cNvPr id="241" name="Shape 545"/>
          <p:cNvSpPr/>
          <p:nvPr/>
        </p:nvSpPr>
        <p:spPr>
          <a:xfrm>
            <a:off x="909482" y="2829095"/>
            <a:ext cx="237744" cy="19542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600" dirty="0" smtClean="0">
                <a:solidFill>
                  <a:srgbClr val="FFFFFF"/>
                </a:solidFill>
                <a:latin typeface="+mn-ea"/>
                <a:ea typeface="+mn-ea"/>
                <a:cs typeface="Arial" charset="0"/>
              </a:rPr>
              <a:t>VM</a:t>
            </a:r>
            <a:endParaRPr lang="en-US" altLang="ja-JP" sz="600" dirty="0">
              <a:solidFill>
                <a:srgbClr val="FFFFFF"/>
              </a:solidFill>
              <a:latin typeface="+mn-ea"/>
              <a:ea typeface="+mn-ea"/>
              <a:cs typeface="Arial" charset="0"/>
            </a:endParaRPr>
          </a:p>
        </p:txBody>
      </p:sp>
      <p:sp>
        <p:nvSpPr>
          <p:cNvPr id="232" name="Freeform 6"/>
          <p:cNvSpPr>
            <a:spLocks/>
          </p:cNvSpPr>
          <p:nvPr/>
        </p:nvSpPr>
        <p:spPr bwMode="auto">
          <a:xfrm>
            <a:off x="1589598" y="3063123"/>
            <a:ext cx="526810" cy="292832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400" b="1" dirty="0" smtClean="0">
                <a:solidFill>
                  <a:srgbClr val="FFFFFF"/>
                </a:solidFill>
                <a:latin typeface="+mn-ea"/>
                <a:ea typeface="+mn-ea"/>
                <a:cs typeface="メイリオ"/>
              </a:rPr>
              <a:t>コントローラ</a:t>
            </a:r>
            <a:endParaRPr lang="ja-JP" altLang="en-US" sz="400" b="1" dirty="0">
              <a:solidFill>
                <a:srgbClr val="FFFFFF"/>
              </a:solidFill>
              <a:latin typeface="+mn-ea"/>
              <a:ea typeface="+mn-ea"/>
              <a:cs typeface="メイリオ"/>
            </a:endParaRPr>
          </a:p>
        </p:txBody>
      </p:sp>
      <p:sp>
        <p:nvSpPr>
          <p:cNvPr id="296" name="Freeform 6"/>
          <p:cNvSpPr>
            <a:spLocks/>
          </p:cNvSpPr>
          <p:nvPr/>
        </p:nvSpPr>
        <p:spPr bwMode="auto">
          <a:xfrm>
            <a:off x="1584011" y="3065188"/>
            <a:ext cx="526857" cy="292832"/>
          </a:xfrm>
          <a:prstGeom prst="rect">
            <a:avLst/>
          </a:prstGeom>
          <a:solidFill>
            <a:srgbClr val="FA661C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500" b="1" dirty="0" smtClean="0">
                <a:solidFill>
                  <a:srgbClr val="FFFFFF"/>
                </a:solidFill>
                <a:latin typeface="+mn-ea"/>
                <a:ea typeface="+mn-ea"/>
              </a:rPr>
              <a:t>コントローラ</a:t>
            </a:r>
            <a:endParaRPr lang="ja-JP" altLang="en-US" sz="5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grpSp>
        <p:nvGrpSpPr>
          <p:cNvPr id="262" name="Group 261"/>
          <p:cNvGrpSpPr/>
          <p:nvPr/>
        </p:nvGrpSpPr>
        <p:grpSpPr>
          <a:xfrm>
            <a:off x="1375433" y="3980959"/>
            <a:ext cx="219450" cy="249899"/>
            <a:chOff x="7320171" y="3878314"/>
            <a:chExt cx="219450" cy="249899"/>
          </a:xfrm>
        </p:grpSpPr>
        <p:sp>
          <p:nvSpPr>
            <p:cNvPr id="264" name="Rectangle 263"/>
            <p:cNvSpPr/>
            <p:nvPr/>
          </p:nvSpPr>
          <p:spPr>
            <a:xfrm>
              <a:off x="7320171" y="3878314"/>
              <a:ext cx="219450" cy="249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 smtClean="0">
                <a:latin typeface="+mn-ea"/>
              </a:endParaRPr>
            </a:p>
          </p:txBody>
        </p:sp>
        <p:sp>
          <p:nvSpPr>
            <p:cNvPr id="265" name="Freeform 17"/>
            <p:cNvSpPr>
              <a:spLocks/>
            </p:cNvSpPr>
            <p:nvPr/>
          </p:nvSpPr>
          <p:spPr bwMode="auto">
            <a:xfrm>
              <a:off x="7388195" y="4082753"/>
              <a:ext cx="24143" cy="33414"/>
            </a:xfrm>
            <a:custGeom>
              <a:avLst/>
              <a:gdLst>
                <a:gd name="T0" fmla="*/ 0 w 88"/>
                <a:gd name="T1" fmla="*/ 115 h 115"/>
                <a:gd name="T2" fmla="*/ 0 w 88"/>
                <a:gd name="T3" fmla="*/ 0 h 115"/>
                <a:gd name="T4" fmla="*/ 15 w 88"/>
                <a:gd name="T5" fmla="*/ 0 h 115"/>
                <a:gd name="T6" fmla="*/ 15 w 88"/>
                <a:gd name="T7" fmla="*/ 47 h 115"/>
                <a:gd name="T8" fmla="*/ 74 w 88"/>
                <a:gd name="T9" fmla="*/ 47 h 115"/>
                <a:gd name="T10" fmla="*/ 74 w 88"/>
                <a:gd name="T11" fmla="*/ 0 h 115"/>
                <a:gd name="T12" fmla="*/ 88 w 88"/>
                <a:gd name="T13" fmla="*/ 0 h 115"/>
                <a:gd name="T14" fmla="*/ 88 w 88"/>
                <a:gd name="T15" fmla="*/ 115 h 115"/>
                <a:gd name="T16" fmla="*/ 74 w 88"/>
                <a:gd name="T17" fmla="*/ 115 h 115"/>
                <a:gd name="T18" fmla="*/ 74 w 88"/>
                <a:gd name="T19" fmla="*/ 61 h 115"/>
                <a:gd name="T20" fmla="*/ 15 w 88"/>
                <a:gd name="T21" fmla="*/ 61 h 115"/>
                <a:gd name="T22" fmla="*/ 15 w 88"/>
                <a:gd name="T23" fmla="*/ 115 h 115"/>
                <a:gd name="T24" fmla="*/ 0 w 88"/>
                <a:gd name="T2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15">
                  <a:moveTo>
                    <a:pt x="0" y="115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47"/>
                  </a:lnTo>
                  <a:lnTo>
                    <a:pt x="74" y="47"/>
                  </a:lnTo>
                  <a:lnTo>
                    <a:pt x="74" y="0"/>
                  </a:lnTo>
                  <a:lnTo>
                    <a:pt x="88" y="0"/>
                  </a:lnTo>
                  <a:lnTo>
                    <a:pt x="88" y="115"/>
                  </a:lnTo>
                  <a:lnTo>
                    <a:pt x="74" y="115"/>
                  </a:lnTo>
                  <a:lnTo>
                    <a:pt x="74" y="61"/>
                  </a:lnTo>
                  <a:lnTo>
                    <a:pt x="15" y="61"/>
                  </a:lnTo>
                  <a:lnTo>
                    <a:pt x="15" y="11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3A82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266" name="Freeform 18"/>
            <p:cNvSpPr>
              <a:spLocks noEditPoints="1"/>
            </p:cNvSpPr>
            <p:nvPr/>
          </p:nvSpPr>
          <p:spPr bwMode="auto">
            <a:xfrm>
              <a:off x="7417002" y="4082753"/>
              <a:ext cx="25789" cy="33414"/>
            </a:xfrm>
            <a:custGeom>
              <a:avLst/>
              <a:gdLst>
                <a:gd name="T0" fmla="*/ 0 w 145"/>
                <a:gd name="T1" fmla="*/ 176 h 176"/>
                <a:gd name="T2" fmla="*/ 0 w 145"/>
                <a:gd name="T3" fmla="*/ 0 h 176"/>
                <a:gd name="T4" fmla="*/ 60 w 145"/>
                <a:gd name="T5" fmla="*/ 0 h 176"/>
                <a:gd name="T6" fmla="*/ 91 w 145"/>
                <a:gd name="T7" fmla="*/ 3 h 176"/>
                <a:gd name="T8" fmla="*/ 117 w 145"/>
                <a:gd name="T9" fmla="*/ 15 h 176"/>
                <a:gd name="T10" fmla="*/ 138 w 145"/>
                <a:gd name="T11" fmla="*/ 45 h 176"/>
                <a:gd name="T12" fmla="*/ 145 w 145"/>
                <a:gd name="T13" fmla="*/ 87 h 176"/>
                <a:gd name="T14" fmla="*/ 140 w 145"/>
                <a:gd name="T15" fmla="*/ 123 h 176"/>
                <a:gd name="T16" fmla="*/ 128 w 145"/>
                <a:gd name="T17" fmla="*/ 148 h 176"/>
                <a:gd name="T18" fmla="*/ 112 w 145"/>
                <a:gd name="T19" fmla="*/ 164 h 176"/>
                <a:gd name="T20" fmla="*/ 91 w 145"/>
                <a:gd name="T21" fmla="*/ 173 h 176"/>
                <a:gd name="T22" fmla="*/ 63 w 145"/>
                <a:gd name="T23" fmla="*/ 176 h 176"/>
                <a:gd name="T24" fmla="*/ 0 w 145"/>
                <a:gd name="T25" fmla="*/ 176 h 176"/>
                <a:gd name="T26" fmla="*/ 23 w 145"/>
                <a:gd name="T27" fmla="*/ 155 h 176"/>
                <a:gd name="T28" fmla="*/ 60 w 145"/>
                <a:gd name="T29" fmla="*/ 155 h 176"/>
                <a:gd name="T30" fmla="*/ 88 w 145"/>
                <a:gd name="T31" fmla="*/ 152 h 176"/>
                <a:gd name="T32" fmla="*/ 103 w 145"/>
                <a:gd name="T33" fmla="*/ 143 h 176"/>
                <a:gd name="T34" fmla="*/ 116 w 145"/>
                <a:gd name="T35" fmla="*/ 121 h 176"/>
                <a:gd name="T36" fmla="*/ 121 w 145"/>
                <a:gd name="T37" fmla="*/ 87 h 176"/>
                <a:gd name="T38" fmla="*/ 112 w 145"/>
                <a:gd name="T39" fmla="*/ 44 h 176"/>
                <a:gd name="T40" fmla="*/ 90 w 145"/>
                <a:gd name="T41" fmla="*/ 25 h 176"/>
                <a:gd name="T42" fmla="*/ 60 w 145"/>
                <a:gd name="T43" fmla="*/ 21 h 176"/>
                <a:gd name="T44" fmla="*/ 23 w 145"/>
                <a:gd name="T45" fmla="*/ 21 h 176"/>
                <a:gd name="T46" fmla="*/ 23 w 145"/>
                <a:gd name="T47" fmla="*/ 15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76">
                  <a:moveTo>
                    <a:pt x="0" y="17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4" y="0"/>
                    <a:pt x="84" y="1"/>
                    <a:pt x="91" y="3"/>
                  </a:cubicBezTo>
                  <a:cubicBezTo>
                    <a:pt x="101" y="5"/>
                    <a:pt x="110" y="9"/>
                    <a:pt x="117" y="15"/>
                  </a:cubicBezTo>
                  <a:cubicBezTo>
                    <a:pt x="126" y="23"/>
                    <a:pt x="133" y="33"/>
                    <a:pt x="138" y="45"/>
                  </a:cubicBezTo>
                  <a:cubicBezTo>
                    <a:pt x="142" y="58"/>
                    <a:pt x="145" y="71"/>
                    <a:pt x="145" y="87"/>
                  </a:cubicBezTo>
                  <a:cubicBezTo>
                    <a:pt x="145" y="100"/>
                    <a:pt x="143" y="112"/>
                    <a:pt x="140" y="123"/>
                  </a:cubicBezTo>
                  <a:cubicBezTo>
                    <a:pt x="137" y="133"/>
                    <a:pt x="133" y="141"/>
                    <a:pt x="128" y="148"/>
                  </a:cubicBezTo>
                  <a:cubicBezTo>
                    <a:pt x="123" y="155"/>
                    <a:pt x="118" y="160"/>
                    <a:pt x="112" y="164"/>
                  </a:cubicBezTo>
                  <a:cubicBezTo>
                    <a:pt x="106" y="168"/>
                    <a:pt x="99" y="171"/>
                    <a:pt x="91" y="173"/>
                  </a:cubicBezTo>
                  <a:cubicBezTo>
                    <a:pt x="83" y="175"/>
                    <a:pt x="74" y="176"/>
                    <a:pt x="63" y="176"/>
                  </a:cubicBezTo>
                  <a:lnTo>
                    <a:pt x="0" y="176"/>
                  </a:lnTo>
                  <a:close/>
                  <a:moveTo>
                    <a:pt x="23" y="155"/>
                  </a:moveTo>
                  <a:cubicBezTo>
                    <a:pt x="60" y="155"/>
                    <a:pt x="60" y="155"/>
                    <a:pt x="60" y="155"/>
                  </a:cubicBezTo>
                  <a:cubicBezTo>
                    <a:pt x="72" y="155"/>
                    <a:pt x="81" y="154"/>
                    <a:pt x="88" y="152"/>
                  </a:cubicBezTo>
                  <a:cubicBezTo>
                    <a:pt x="94" y="150"/>
                    <a:pt x="99" y="147"/>
                    <a:pt x="103" y="143"/>
                  </a:cubicBezTo>
                  <a:cubicBezTo>
                    <a:pt x="109" y="137"/>
                    <a:pt x="113" y="130"/>
                    <a:pt x="116" y="121"/>
                  </a:cubicBezTo>
                  <a:cubicBezTo>
                    <a:pt x="119" y="111"/>
                    <a:pt x="121" y="100"/>
                    <a:pt x="121" y="87"/>
                  </a:cubicBezTo>
                  <a:cubicBezTo>
                    <a:pt x="121" y="68"/>
                    <a:pt x="118" y="54"/>
                    <a:pt x="112" y="44"/>
                  </a:cubicBezTo>
                  <a:cubicBezTo>
                    <a:pt x="106" y="35"/>
                    <a:pt x="98" y="28"/>
                    <a:pt x="90" y="25"/>
                  </a:cubicBezTo>
                  <a:cubicBezTo>
                    <a:pt x="83" y="22"/>
                    <a:pt x="73" y="21"/>
                    <a:pt x="60" y="21"/>
                  </a:cubicBezTo>
                  <a:cubicBezTo>
                    <a:pt x="23" y="21"/>
                    <a:pt x="23" y="21"/>
                    <a:pt x="23" y="21"/>
                  </a:cubicBezTo>
                  <a:lnTo>
                    <a:pt x="23" y="155"/>
                  </a:lnTo>
                  <a:close/>
                </a:path>
              </a:pathLst>
            </a:custGeom>
            <a:solidFill>
              <a:srgbClr val="3A82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268" name="Freeform 19"/>
            <p:cNvSpPr>
              <a:spLocks noEditPoints="1"/>
            </p:cNvSpPr>
            <p:nvPr/>
          </p:nvSpPr>
          <p:spPr bwMode="auto">
            <a:xfrm>
              <a:off x="7445809" y="4082753"/>
              <a:ext cx="25789" cy="33414"/>
            </a:xfrm>
            <a:custGeom>
              <a:avLst/>
              <a:gdLst>
                <a:gd name="T0" fmla="*/ 0 w 145"/>
                <a:gd name="T1" fmla="*/ 176 h 176"/>
                <a:gd name="T2" fmla="*/ 0 w 145"/>
                <a:gd name="T3" fmla="*/ 0 h 176"/>
                <a:gd name="T4" fmla="*/ 61 w 145"/>
                <a:gd name="T5" fmla="*/ 0 h 176"/>
                <a:gd name="T6" fmla="*/ 92 w 145"/>
                <a:gd name="T7" fmla="*/ 3 h 176"/>
                <a:gd name="T8" fmla="*/ 117 w 145"/>
                <a:gd name="T9" fmla="*/ 15 h 176"/>
                <a:gd name="T10" fmla="*/ 138 w 145"/>
                <a:gd name="T11" fmla="*/ 45 h 176"/>
                <a:gd name="T12" fmla="*/ 145 w 145"/>
                <a:gd name="T13" fmla="*/ 87 h 176"/>
                <a:gd name="T14" fmla="*/ 140 w 145"/>
                <a:gd name="T15" fmla="*/ 123 h 176"/>
                <a:gd name="T16" fmla="*/ 128 w 145"/>
                <a:gd name="T17" fmla="*/ 148 h 176"/>
                <a:gd name="T18" fmla="*/ 113 w 145"/>
                <a:gd name="T19" fmla="*/ 164 h 176"/>
                <a:gd name="T20" fmla="*/ 92 w 145"/>
                <a:gd name="T21" fmla="*/ 173 h 176"/>
                <a:gd name="T22" fmla="*/ 63 w 145"/>
                <a:gd name="T23" fmla="*/ 176 h 176"/>
                <a:gd name="T24" fmla="*/ 0 w 145"/>
                <a:gd name="T25" fmla="*/ 176 h 176"/>
                <a:gd name="T26" fmla="*/ 23 w 145"/>
                <a:gd name="T27" fmla="*/ 155 h 176"/>
                <a:gd name="T28" fmla="*/ 61 w 145"/>
                <a:gd name="T29" fmla="*/ 155 h 176"/>
                <a:gd name="T30" fmla="*/ 88 w 145"/>
                <a:gd name="T31" fmla="*/ 152 h 176"/>
                <a:gd name="T32" fmla="*/ 104 w 145"/>
                <a:gd name="T33" fmla="*/ 143 h 176"/>
                <a:gd name="T34" fmla="*/ 117 w 145"/>
                <a:gd name="T35" fmla="*/ 121 h 176"/>
                <a:gd name="T36" fmla="*/ 121 w 145"/>
                <a:gd name="T37" fmla="*/ 87 h 176"/>
                <a:gd name="T38" fmla="*/ 112 w 145"/>
                <a:gd name="T39" fmla="*/ 44 h 176"/>
                <a:gd name="T40" fmla="*/ 90 w 145"/>
                <a:gd name="T41" fmla="*/ 25 h 176"/>
                <a:gd name="T42" fmla="*/ 60 w 145"/>
                <a:gd name="T43" fmla="*/ 21 h 176"/>
                <a:gd name="T44" fmla="*/ 23 w 145"/>
                <a:gd name="T45" fmla="*/ 21 h 176"/>
                <a:gd name="T46" fmla="*/ 23 w 145"/>
                <a:gd name="T47" fmla="*/ 15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76">
                  <a:moveTo>
                    <a:pt x="0" y="17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4" y="0"/>
                    <a:pt x="85" y="1"/>
                    <a:pt x="92" y="3"/>
                  </a:cubicBezTo>
                  <a:cubicBezTo>
                    <a:pt x="102" y="5"/>
                    <a:pt x="110" y="9"/>
                    <a:pt x="117" y="15"/>
                  </a:cubicBezTo>
                  <a:cubicBezTo>
                    <a:pt x="127" y="23"/>
                    <a:pt x="134" y="33"/>
                    <a:pt x="138" y="45"/>
                  </a:cubicBezTo>
                  <a:cubicBezTo>
                    <a:pt x="143" y="58"/>
                    <a:pt x="145" y="71"/>
                    <a:pt x="145" y="87"/>
                  </a:cubicBezTo>
                  <a:cubicBezTo>
                    <a:pt x="145" y="100"/>
                    <a:pt x="144" y="112"/>
                    <a:pt x="140" y="123"/>
                  </a:cubicBezTo>
                  <a:cubicBezTo>
                    <a:pt x="137" y="133"/>
                    <a:pt x="133" y="141"/>
                    <a:pt x="128" y="148"/>
                  </a:cubicBezTo>
                  <a:cubicBezTo>
                    <a:pt x="124" y="155"/>
                    <a:pt x="118" y="160"/>
                    <a:pt x="113" y="164"/>
                  </a:cubicBezTo>
                  <a:cubicBezTo>
                    <a:pt x="107" y="168"/>
                    <a:pt x="100" y="171"/>
                    <a:pt x="92" y="173"/>
                  </a:cubicBezTo>
                  <a:cubicBezTo>
                    <a:pt x="83" y="175"/>
                    <a:pt x="74" y="176"/>
                    <a:pt x="63" y="176"/>
                  </a:cubicBezTo>
                  <a:lnTo>
                    <a:pt x="0" y="176"/>
                  </a:lnTo>
                  <a:close/>
                  <a:moveTo>
                    <a:pt x="23" y="155"/>
                  </a:moveTo>
                  <a:cubicBezTo>
                    <a:pt x="61" y="155"/>
                    <a:pt x="61" y="155"/>
                    <a:pt x="61" y="155"/>
                  </a:cubicBezTo>
                  <a:cubicBezTo>
                    <a:pt x="72" y="155"/>
                    <a:pt x="81" y="154"/>
                    <a:pt x="88" y="152"/>
                  </a:cubicBezTo>
                  <a:cubicBezTo>
                    <a:pt x="95" y="150"/>
                    <a:pt x="100" y="147"/>
                    <a:pt x="104" y="143"/>
                  </a:cubicBezTo>
                  <a:cubicBezTo>
                    <a:pt x="109" y="137"/>
                    <a:pt x="114" y="130"/>
                    <a:pt x="117" y="121"/>
                  </a:cubicBezTo>
                  <a:cubicBezTo>
                    <a:pt x="120" y="111"/>
                    <a:pt x="121" y="100"/>
                    <a:pt x="121" y="87"/>
                  </a:cubicBezTo>
                  <a:cubicBezTo>
                    <a:pt x="121" y="68"/>
                    <a:pt x="118" y="54"/>
                    <a:pt x="112" y="44"/>
                  </a:cubicBezTo>
                  <a:cubicBezTo>
                    <a:pt x="106" y="35"/>
                    <a:pt x="99" y="28"/>
                    <a:pt x="90" y="25"/>
                  </a:cubicBezTo>
                  <a:cubicBezTo>
                    <a:pt x="84" y="22"/>
                    <a:pt x="74" y="21"/>
                    <a:pt x="60" y="21"/>
                  </a:cubicBezTo>
                  <a:cubicBezTo>
                    <a:pt x="23" y="21"/>
                    <a:pt x="23" y="21"/>
                    <a:pt x="23" y="21"/>
                  </a:cubicBezTo>
                  <a:lnTo>
                    <a:pt x="23" y="155"/>
                  </a:lnTo>
                  <a:close/>
                </a:path>
              </a:pathLst>
            </a:custGeom>
            <a:solidFill>
              <a:srgbClr val="3A82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269" name="Rounded Rectangle 268"/>
            <p:cNvSpPr/>
            <p:nvPr/>
          </p:nvSpPr>
          <p:spPr>
            <a:xfrm>
              <a:off x="7344306" y="3901437"/>
              <a:ext cx="171149" cy="165735"/>
            </a:xfrm>
            <a:prstGeom prst="roundRect">
              <a:avLst>
                <a:gd name="adj" fmla="val 10920"/>
              </a:avLst>
            </a:prstGeom>
            <a:solidFill>
              <a:srgbClr val="3A82D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 smtClean="0">
                <a:latin typeface="+mn-ea"/>
              </a:endParaRPr>
            </a:p>
          </p:txBody>
        </p:sp>
        <p:sp>
          <p:nvSpPr>
            <p:cNvPr id="270" name="Freeform 23"/>
            <p:cNvSpPr>
              <a:spLocks noEditPoints="1"/>
            </p:cNvSpPr>
            <p:nvPr/>
          </p:nvSpPr>
          <p:spPr bwMode="auto">
            <a:xfrm>
              <a:off x="7368046" y="3914872"/>
              <a:ext cx="123699" cy="129694"/>
            </a:xfrm>
            <a:custGeom>
              <a:avLst/>
              <a:gdLst>
                <a:gd name="T0" fmla="*/ 20 w 39"/>
                <a:gd name="T1" fmla="*/ 0 h 39"/>
                <a:gd name="T2" fmla="*/ 0 w 39"/>
                <a:gd name="T3" fmla="*/ 20 h 39"/>
                <a:gd name="T4" fmla="*/ 5 w 39"/>
                <a:gd name="T5" fmla="*/ 33 h 39"/>
                <a:gd name="T6" fmla="*/ 7 w 39"/>
                <a:gd name="T7" fmla="*/ 33 h 39"/>
                <a:gd name="T8" fmla="*/ 7 w 39"/>
                <a:gd name="T9" fmla="*/ 33 h 39"/>
                <a:gd name="T10" fmla="*/ 20 w 39"/>
                <a:gd name="T11" fmla="*/ 30 h 39"/>
                <a:gd name="T12" fmla="*/ 12 w 39"/>
                <a:gd name="T13" fmla="*/ 38 h 39"/>
                <a:gd name="T14" fmla="*/ 20 w 39"/>
                <a:gd name="T15" fmla="*/ 39 h 39"/>
                <a:gd name="T16" fmla="*/ 39 w 39"/>
                <a:gd name="T17" fmla="*/ 20 h 39"/>
                <a:gd name="T18" fmla="*/ 20 w 39"/>
                <a:gd name="T19" fmla="*/ 0 h 39"/>
                <a:gd name="T20" fmla="*/ 20 w 39"/>
                <a:gd name="T21" fmla="*/ 24 h 39"/>
                <a:gd name="T22" fmla="*/ 15 w 39"/>
                <a:gd name="T23" fmla="*/ 20 h 39"/>
                <a:gd name="T24" fmla="*/ 20 w 39"/>
                <a:gd name="T25" fmla="*/ 15 h 39"/>
                <a:gd name="T26" fmla="*/ 24 w 39"/>
                <a:gd name="T27" fmla="*/ 20 h 39"/>
                <a:gd name="T28" fmla="*/ 20 w 39"/>
                <a:gd name="T2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39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29"/>
                    <a:pt x="5" y="33"/>
                  </a:cubicBezTo>
                  <a:cubicBezTo>
                    <a:pt x="6" y="33"/>
                    <a:pt x="6" y="32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0" y="32"/>
                    <a:pt x="19" y="28"/>
                    <a:pt x="20" y="30"/>
                  </a:cubicBezTo>
                  <a:cubicBezTo>
                    <a:pt x="21" y="31"/>
                    <a:pt x="16" y="35"/>
                    <a:pt x="12" y="38"/>
                  </a:cubicBezTo>
                  <a:cubicBezTo>
                    <a:pt x="15" y="38"/>
                    <a:pt x="17" y="39"/>
                    <a:pt x="20" y="39"/>
                  </a:cubicBezTo>
                  <a:cubicBezTo>
                    <a:pt x="30" y="39"/>
                    <a:pt x="39" y="30"/>
                    <a:pt x="39" y="20"/>
                  </a:cubicBezTo>
                  <a:cubicBezTo>
                    <a:pt x="39" y="9"/>
                    <a:pt x="30" y="0"/>
                    <a:pt x="20" y="0"/>
                  </a:cubicBezTo>
                  <a:close/>
                  <a:moveTo>
                    <a:pt x="20" y="24"/>
                  </a:moveTo>
                  <a:cubicBezTo>
                    <a:pt x="17" y="24"/>
                    <a:pt x="15" y="22"/>
                    <a:pt x="15" y="20"/>
                  </a:cubicBezTo>
                  <a:cubicBezTo>
                    <a:pt x="15" y="17"/>
                    <a:pt x="17" y="15"/>
                    <a:pt x="20" y="15"/>
                  </a:cubicBezTo>
                  <a:cubicBezTo>
                    <a:pt x="22" y="15"/>
                    <a:pt x="24" y="17"/>
                    <a:pt x="24" y="20"/>
                  </a:cubicBezTo>
                  <a:cubicBezTo>
                    <a:pt x="24" y="22"/>
                    <a:pt x="22" y="24"/>
                    <a:pt x="20" y="2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271" name="Freeform 24"/>
            <p:cNvSpPr>
              <a:spLocks noEditPoints="1"/>
            </p:cNvSpPr>
            <p:nvPr/>
          </p:nvSpPr>
          <p:spPr bwMode="auto">
            <a:xfrm>
              <a:off x="7371757" y="4014435"/>
              <a:ext cx="59375" cy="39301"/>
            </a:xfrm>
            <a:custGeom>
              <a:avLst/>
              <a:gdLst>
                <a:gd name="T0" fmla="*/ 19 w 19"/>
                <a:gd name="T1" fmla="*/ 0 h 12"/>
                <a:gd name="T2" fmla="*/ 6 w 19"/>
                <a:gd name="T3" fmla="*/ 4 h 12"/>
                <a:gd name="T4" fmla="*/ 5 w 19"/>
                <a:gd name="T5" fmla="*/ 4 h 12"/>
                <a:gd name="T6" fmla="*/ 0 w 19"/>
                <a:gd name="T7" fmla="*/ 7 h 12"/>
                <a:gd name="T8" fmla="*/ 3 w 19"/>
                <a:gd name="T9" fmla="*/ 12 h 12"/>
                <a:gd name="T10" fmla="*/ 9 w 19"/>
                <a:gd name="T11" fmla="*/ 9 h 12"/>
                <a:gd name="T12" fmla="*/ 9 w 19"/>
                <a:gd name="T13" fmla="*/ 8 h 12"/>
                <a:gd name="T14" fmla="*/ 19 w 19"/>
                <a:gd name="T15" fmla="*/ 0 h 12"/>
                <a:gd name="T16" fmla="*/ 4 w 19"/>
                <a:gd name="T17" fmla="*/ 9 h 12"/>
                <a:gd name="T18" fmla="*/ 3 w 19"/>
                <a:gd name="T19" fmla="*/ 8 h 12"/>
                <a:gd name="T20" fmla="*/ 4 w 19"/>
                <a:gd name="T21" fmla="*/ 6 h 12"/>
                <a:gd name="T22" fmla="*/ 6 w 19"/>
                <a:gd name="T23" fmla="*/ 8 h 12"/>
                <a:gd name="T24" fmla="*/ 4 w 19"/>
                <a:gd name="T2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2">
                  <a:moveTo>
                    <a:pt x="19" y="0"/>
                  </a:moveTo>
                  <a:cubicBezTo>
                    <a:pt x="18" y="0"/>
                    <a:pt x="14" y="1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3" y="3"/>
                    <a:pt x="1" y="4"/>
                    <a:pt x="0" y="7"/>
                  </a:cubicBezTo>
                  <a:cubicBezTo>
                    <a:pt x="0" y="9"/>
                    <a:pt x="1" y="11"/>
                    <a:pt x="3" y="12"/>
                  </a:cubicBezTo>
                  <a:cubicBezTo>
                    <a:pt x="6" y="12"/>
                    <a:pt x="8" y="11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6" y="4"/>
                    <a:pt x="19" y="0"/>
                    <a:pt x="19" y="0"/>
                  </a:cubicBezTo>
                  <a:close/>
                  <a:moveTo>
                    <a:pt x="4" y="9"/>
                  </a:move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5" y="6"/>
                    <a:pt x="6" y="7"/>
                    <a:pt x="6" y="8"/>
                  </a:cubicBezTo>
                  <a:cubicBezTo>
                    <a:pt x="6" y="9"/>
                    <a:pt x="5" y="9"/>
                    <a:pt x="4" y="9"/>
                  </a:cubicBezTo>
                  <a:close/>
                </a:path>
              </a:pathLst>
            </a:custGeom>
            <a:solidFill>
              <a:schemeClr val="bg2"/>
            </a:solidFill>
            <a:ln w="1524">
              <a:solidFill>
                <a:srgbClr val="3A82D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5012511" y="3980959"/>
            <a:ext cx="219450" cy="249899"/>
            <a:chOff x="7320171" y="3878314"/>
            <a:chExt cx="219450" cy="249899"/>
          </a:xfrm>
        </p:grpSpPr>
        <p:sp>
          <p:nvSpPr>
            <p:cNvPr id="273" name="Rectangle 272"/>
            <p:cNvSpPr/>
            <p:nvPr/>
          </p:nvSpPr>
          <p:spPr>
            <a:xfrm>
              <a:off x="7320171" y="3878314"/>
              <a:ext cx="219450" cy="249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 smtClean="0">
                <a:latin typeface="+mn-ea"/>
              </a:endParaRPr>
            </a:p>
          </p:txBody>
        </p:sp>
        <p:sp>
          <p:nvSpPr>
            <p:cNvPr id="274" name="Freeform 17"/>
            <p:cNvSpPr>
              <a:spLocks/>
            </p:cNvSpPr>
            <p:nvPr/>
          </p:nvSpPr>
          <p:spPr bwMode="auto">
            <a:xfrm>
              <a:off x="7388195" y="4082753"/>
              <a:ext cx="24143" cy="33414"/>
            </a:xfrm>
            <a:custGeom>
              <a:avLst/>
              <a:gdLst>
                <a:gd name="T0" fmla="*/ 0 w 88"/>
                <a:gd name="T1" fmla="*/ 115 h 115"/>
                <a:gd name="T2" fmla="*/ 0 w 88"/>
                <a:gd name="T3" fmla="*/ 0 h 115"/>
                <a:gd name="T4" fmla="*/ 15 w 88"/>
                <a:gd name="T5" fmla="*/ 0 h 115"/>
                <a:gd name="T6" fmla="*/ 15 w 88"/>
                <a:gd name="T7" fmla="*/ 47 h 115"/>
                <a:gd name="T8" fmla="*/ 74 w 88"/>
                <a:gd name="T9" fmla="*/ 47 h 115"/>
                <a:gd name="T10" fmla="*/ 74 w 88"/>
                <a:gd name="T11" fmla="*/ 0 h 115"/>
                <a:gd name="T12" fmla="*/ 88 w 88"/>
                <a:gd name="T13" fmla="*/ 0 h 115"/>
                <a:gd name="T14" fmla="*/ 88 w 88"/>
                <a:gd name="T15" fmla="*/ 115 h 115"/>
                <a:gd name="T16" fmla="*/ 74 w 88"/>
                <a:gd name="T17" fmla="*/ 115 h 115"/>
                <a:gd name="T18" fmla="*/ 74 w 88"/>
                <a:gd name="T19" fmla="*/ 61 h 115"/>
                <a:gd name="T20" fmla="*/ 15 w 88"/>
                <a:gd name="T21" fmla="*/ 61 h 115"/>
                <a:gd name="T22" fmla="*/ 15 w 88"/>
                <a:gd name="T23" fmla="*/ 115 h 115"/>
                <a:gd name="T24" fmla="*/ 0 w 88"/>
                <a:gd name="T2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15">
                  <a:moveTo>
                    <a:pt x="0" y="115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47"/>
                  </a:lnTo>
                  <a:lnTo>
                    <a:pt x="74" y="47"/>
                  </a:lnTo>
                  <a:lnTo>
                    <a:pt x="74" y="0"/>
                  </a:lnTo>
                  <a:lnTo>
                    <a:pt x="88" y="0"/>
                  </a:lnTo>
                  <a:lnTo>
                    <a:pt x="88" y="115"/>
                  </a:lnTo>
                  <a:lnTo>
                    <a:pt x="74" y="115"/>
                  </a:lnTo>
                  <a:lnTo>
                    <a:pt x="74" y="61"/>
                  </a:lnTo>
                  <a:lnTo>
                    <a:pt x="15" y="61"/>
                  </a:lnTo>
                  <a:lnTo>
                    <a:pt x="15" y="11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3A82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275" name="Freeform 18"/>
            <p:cNvSpPr>
              <a:spLocks noEditPoints="1"/>
            </p:cNvSpPr>
            <p:nvPr/>
          </p:nvSpPr>
          <p:spPr bwMode="auto">
            <a:xfrm>
              <a:off x="7417002" y="4082753"/>
              <a:ext cx="25789" cy="33414"/>
            </a:xfrm>
            <a:custGeom>
              <a:avLst/>
              <a:gdLst>
                <a:gd name="T0" fmla="*/ 0 w 145"/>
                <a:gd name="T1" fmla="*/ 176 h 176"/>
                <a:gd name="T2" fmla="*/ 0 w 145"/>
                <a:gd name="T3" fmla="*/ 0 h 176"/>
                <a:gd name="T4" fmla="*/ 60 w 145"/>
                <a:gd name="T5" fmla="*/ 0 h 176"/>
                <a:gd name="T6" fmla="*/ 91 w 145"/>
                <a:gd name="T7" fmla="*/ 3 h 176"/>
                <a:gd name="T8" fmla="*/ 117 w 145"/>
                <a:gd name="T9" fmla="*/ 15 h 176"/>
                <a:gd name="T10" fmla="*/ 138 w 145"/>
                <a:gd name="T11" fmla="*/ 45 h 176"/>
                <a:gd name="T12" fmla="*/ 145 w 145"/>
                <a:gd name="T13" fmla="*/ 87 h 176"/>
                <a:gd name="T14" fmla="*/ 140 w 145"/>
                <a:gd name="T15" fmla="*/ 123 h 176"/>
                <a:gd name="T16" fmla="*/ 128 w 145"/>
                <a:gd name="T17" fmla="*/ 148 h 176"/>
                <a:gd name="T18" fmla="*/ 112 w 145"/>
                <a:gd name="T19" fmla="*/ 164 h 176"/>
                <a:gd name="T20" fmla="*/ 91 w 145"/>
                <a:gd name="T21" fmla="*/ 173 h 176"/>
                <a:gd name="T22" fmla="*/ 63 w 145"/>
                <a:gd name="T23" fmla="*/ 176 h 176"/>
                <a:gd name="T24" fmla="*/ 0 w 145"/>
                <a:gd name="T25" fmla="*/ 176 h 176"/>
                <a:gd name="T26" fmla="*/ 23 w 145"/>
                <a:gd name="T27" fmla="*/ 155 h 176"/>
                <a:gd name="T28" fmla="*/ 60 w 145"/>
                <a:gd name="T29" fmla="*/ 155 h 176"/>
                <a:gd name="T30" fmla="*/ 88 w 145"/>
                <a:gd name="T31" fmla="*/ 152 h 176"/>
                <a:gd name="T32" fmla="*/ 103 w 145"/>
                <a:gd name="T33" fmla="*/ 143 h 176"/>
                <a:gd name="T34" fmla="*/ 116 w 145"/>
                <a:gd name="T35" fmla="*/ 121 h 176"/>
                <a:gd name="T36" fmla="*/ 121 w 145"/>
                <a:gd name="T37" fmla="*/ 87 h 176"/>
                <a:gd name="T38" fmla="*/ 112 w 145"/>
                <a:gd name="T39" fmla="*/ 44 h 176"/>
                <a:gd name="T40" fmla="*/ 90 w 145"/>
                <a:gd name="T41" fmla="*/ 25 h 176"/>
                <a:gd name="T42" fmla="*/ 60 w 145"/>
                <a:gd name="T43" fmla="*/ 21 h 176"/>
                <a:gd name="T44" fmla="*/ 23 w 145"/>
                <a:gd name="T45" fmla="*/ 21 h 176"/>
                <a:gd name="T46" fmla="*/ 23 w 145"/>
                <a:gd name="T47" fmla="*/ 15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76">
                  <a:moveTo>
                    <a:pt x="0" y="17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4" y="0"/>
                    <a:pt x="84" y="1"/>
                    <a:pt x="91" y="3"/>
                  </a:cubicBezTo>
                  <a:cubicBezTo>
                    <a:pt x="101" y="5"/>
                    <a:pt x="110" y="9"/>
                    <a:pt x="117" y="15"/>
                  </a:cubicBezTo>
                  <a:cubicBezTo>
                    <a:pt x="126" y="23"/>
                    <a:pt x="133" y="33"/>
                    <a:pt x="138" y="45"/>
                  </a:cubicBezTo>
                  <a:cubicBezTo>
                    <a:pt x="142" y="58"/>
                    <a:pt x="145" y="71"/>
                    <a:pt x="145" y="87"/>
                  </a:cubicBezTo>
                  <a:cubicBezTo>
                    <a:pt x="145" y="100"/>
                    <a:pt x="143" y="112"/>
                    <a:pt x="140" y="123"/>
                  </a:cubicBezTo>
                  <a:cubicBezTo>
                    <a:pt x="137" y="133"/>
                    <a:pt x="133" y="141"/>
                    <a:pt x="128" y="148"/>
                  </a:cubicBezTo>
                  <a:cubicBezTo>
                    <a:pt x="123" y="155"/>
                    <a:pt x="118" y="160"/>
                    <a:pt x="112" y="164"/>
                  </a:cubicBezTo>
                  <a:cubicBezTo>
                    <a:pt x="106" y="168"/>
                    <a:pt x="99" y="171"/>
                    <a:pt x="91" y="173"/>
                  </a:cubicBezTo>
                  <a:cubicBezTo>
                    <a:pt x="83" y="175"/>
                    <a:pt x="74" y="176"/>
                    <a:pt x="63" y="176"/>
                  </a:cubicBezTo>
                  <a:lnTo>
                    <a:pt x="0" y="176"/>
                  </a:lnTo>
                  <a:close/>
                  <a:moveTo>
                    <a:pt x="23" y="155"/>
                  </a:moveTo>
                  <a:cubicBezTo>
                    <a:pt x="60" y="155"/>
                    <a:pt x="60" y="155"/>
                    <a:pt x="60" y="155"/>
                  </a:cubicBezTo>
                  <a:cubicBezTo>
                    <a:pt x="72" y="155"/>
                    <a:pt x="81" y="154"/>
                    <a:pt x="88" y="152"/>
                  </a:cubicBezTo>
                  <a:cubicBezTo>
                    <a:pt x="94" y="150"/>
                    <a:pt x="99" y="147"/>
                    <a:pt x="103" y="143"/>
                  </a:cubicBezTo>
                  <a:cubicBezTo>
                    <a:pt x="109" y="137"/>
                    <a:pt x="113" y="130"/>
                    <a:pt x="116" y="121"/>
                  </a:cubicBezTo>
                  <a:cubicBezTo>
                    <a:pt x="119" y="111"/>
                    <a:pt x="121" y="100"/>
                    <a:pt x="121" y="87"/>
                  </a:cubicBezTo>
                  <a:cubicBezTo>
                    <a:pt x="121" y="68"/>
                    <a:pt x="118" y="54"/>
                    <a:pt x="112" y="44"/>
                  </a:cubicBezTo>
                  <a:cubicBezTo>
                    <a:pt x="106" y="35"/>
                    <a:pt x="98" y="28"/>
                    <a:pt x="90" y="25"/>
                  </a:cubicBezTo>
                  <a:cubicBezTo>
                    <a:pt x="83" y="22"/>
                    <a:pt x="73" y="21"/>
                    <a:pt x="60" y="21"/>
                  </a:cubicBezTo>
                  <a:cubicBezTo>
                    <a:pt x="23" y="21"/>
                    <a:pt x="23" y="21"/>
                    <a:pt x="23" y="21"/>
                  </a:cubicBezTo>
                  <a:lnTo>
                    <a:pt x="23" y="155"/>
                  </a:lnTo>
                  <a:close/>
                </a:path>
              </a:pathLst>
            </a:custGeom>
            <a:solidFill>
              <a:srgbClr val="3A82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276" name="Freeform 19"/>
            <p:cNvSpPr>
              <a:spLocks noEditPoints="1"/>
            </p:cNvSpPr>
            <p:nvPr/>
          </p:nvSpPr>
          <p:spPr bwMode="auto">
            <a:xfrm>
              <a:off x="7445809" y="4082753"/>
              <a:ext cx="25789" cy="33414"/>
            </a:xfrm>
            <a:custGeom>
              <a:avLst/>
              <a:gdLst>
                <a:gd name="T0" fmla="*/ 0 w 145"/>
                <a:gd name="T1" fmla="*/ 176 h 176"/>
                <a:gd name="T2" fmla="*/ 0 w 145"/>
                <a:gd name="T3" fmla="*/ 0 h 176"/>
                <a:gd name="T4" fmla="*/ 61 w 145"/>
                <a:gd name="T5" fmla="*/ 0 h 176"/>
                <a:gd name="T6" fmla="*/ 92 w 145"/>
                <a:gd name="T7" fmla="*/ 3 h 176"/>
                <a:gd name="T8" fmla="*/ 117 w 145"/>
                <a:gd name="T9" fmla="*/ 15 h 176"/>
                <a:gd name="T10" fmla="*/ 138 w 145"/>
                <a:gd name="T11" fmla="*/ 45 h 176"/>
                <a:gd name="T12" fmla="*/ 145 w 145"/>
                <a:gd name="T13" fmla="*/ 87 h 176"/>
                <a:gd name="T14" fmla="*/ 140 w 145"/>
                <a:gd name="T15" fmla="*/ 123 h 176"/>
                <a:gd name="T16" fmla="*/ 128 w 145"/>
                <a:gd name="T17" fmla="*/ 148 h 176"/>
                <a:gd name="T18" fmla="*/ 113 w 145"/>
                <a:gd name="T19" fmla="*/ 164 h 176"/>
                <a:gd name="T20" fmla="*/ 92 w 145"/>
                <a:gd name="T21" fmla="*/ 173 h 176"/>
                <a:gd name="T22" fmla="*/ 63 w 145"/>
                <a:gd name="T23" fmla="*/ 176 h 176"/>
                <a:gd name="T24" fmla="*/ 0 w 145"/>
                <a:gd name="T25" fmla="*/ 176 h 176"/>
                <a:gd name="T26" fmla="*/ 23 w 145"/>
                <a:gd name="T27" fmla="*/ 155 h 176"/>
                <a:gd name="T28" fmla="*/ 61 w 145"/>
                <a:gd name="T29" fmla="*/ 155 h 176"/>
                <a:gd name="T30" fmla="*/ 88 w 145"/>
                <a:gd name="T31" fmla="*/ 152 h 176"/>
                <a:gd name="T32" fmla="*/ 104 w 145"/>
                <a:gd name="T33" fmla="*/ 143 h 176"/>
                <a:gd name="T34" fmla="*/ 117 w 145"/>
                <a:gd name="T35" fmla="*/ 121 h 176"/>
                <a:gd name="T36" fmla="*/ 121 w 145"/>
                <a:gd name="T37" fmla="*/ 87 h 176"/>
                <a:gd name="T38" fmla="*/ 112 w 145"/>
                <a:gd name="T39" fmla="*/ 44 h 176"/>
                <a:gd name="T40" fmla="*/ 90 w 145"/>
                <a:gd name="T41" fmla="*/ 25 h 176"/>
                <a:gd name="T42" fmla="*/ 60 w 145"/>
                <a:gd name="T43" fmla="*/ 21 h 176"/>
                <a:gd name="T44" fmla="*/ 23 w 145"/>
                <a:gd name="T45" fmla="*/ 21 h 176"/>
                <a:gd name="T46" fmla="*/ 23 w 145"/>
                <a:gd name="T47" fmla="*/ 15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76">
                  <a:moveTo>
                    <a:pt x="0" y="17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4" y="0"/>
                    <a:pt x="85" y="1"/>
                    <a:pt x="92" y="3"/>
                  </a:cubicBezTo>
                  <a:cubicBezTo>
                    <a:pt x="102" y="5"/>
                    <a:pt x="110" y="9"/>
                    <a:pt x="117" y="15"/>
                  </a:cubicBezTo>
                  <a:cubicBezTo>
                    <a:pt x="127" y="23"/>
                    <a:pt x="134" y="33"/>
                    <a:pt x="138" y="45"/>
                  </a:cubicBezTo>
                  <a:cubicBezTo>
                    <a:pt x="143" y="58"/>
                    <a:pt x="145" y="71"/>
                    <a:pt x="145" y="87"/>
                  </a:cubicBezTo>
                  <a:cubicBezTo>
                    <a:pt x="145" y="100"/>
                    <a:pt x="144" y="112"/>
                    <a:pt x="140" y="123"/>
                  </a:cubicBezTo>
                  <a:cubicBezTo>
                    <a:pt x="137" y="133"/>
                    <a:pt x="133" y="141"/>
                    <a:pt x="128" y="148"/>
                  </a:cubicBezTo>
                  <a:cubicBezTo>
                    <a:pt x="124" y="155"/>
                    <a:pt x="118" y="160"/>
                    <a:pt x="113" y="164"/>
                  </a:cubicBezTo>
                  <a:cubicBezTo>
                    <a:pt x="107" y="168"/>
                    <a:pt x="100" y="171"/>
                    <a:pt x="92" y="173"/>
                  </a:cubicBezTo>
                  <a:cubicBezTo>
                    <a:pt x="83" y="175"/>
                    <a:pt x="74" y="176"/>
                    <a:pt x="63" y="176"/>
                  </a:cubicBezTo>
                  <a:lnTo>
                    <a:pt x="0" y="176"/>
                  </a:lnTo>
                  <a:close/>
                  <a:moveTo>
                    <a:pt x="23" y="155"/>
                  </a:moveTo>
                  <a:cubicBezTo>
                    <a:pt x="61" y="155"/>
                    <a:pt x="61" y="155"/>
                    <a:pt x="61" y="155"/>
                  </a:cubicBezTo>
                  <a:cubicBezTo>
                    <a:pt x="72" y="155"/>
                    <a:pt x="81" y="154"/>
                    <a:pt x="88" y="152"/>
                  </a:cubicBezTo>
                  <a:cubicBezTo>
                    <a:pt x="95" y="150"/>
                    <a:pt x="100" y="147"/>
                    <a:pt x="104" y="143"/>
                  </a:cubicBezTo>
                  <a:cubicBezTo>
                    <a:pt x="109" y="137"/>
                    <a:pt x="114" y="130"/>
                    <a:pt x="117" y="121"/>
                  </a:cubicBezTo>
                  <a:cubicBezTo>
                    <a:pt x="120" y="111"/>
                    <a:pt x="121" y="100"/>
                    <a:pt x="121" y="87"/>
                  </a:cubicBezTo>
                  <a:cubicBezTo>
                    <a:pt x="121" y="68"/>
                    <a:pt x="118" y="54"/>
                    <a:pt x="112" y="44"/>
                  </a:cubicBezTo>
                  <a:cubicBezTo>
                    <a:pt x="106" y="35"/>
                    <a:pt x="99" y="28"/>
                    <a:pt x="90" y="25"/>
                  </a:cubicBezTo>
                  <a:cubicBezTo>
                    <a:pt x="84" y="22"/>
                    <a:pt x="74" y="21"/>
                    <a:pt x="60" y="21"/>
                  </a:cubicBezTo>
                  <a:cubicBezTo>
                    <a:pt x="23" y="21"/>
                    <a:pt x="23" y="21"/>
                    <a:pt x="23" y="21"/>
                  </a:cubicBezTo>
                  <a:lnTo>
                    <a:pt x="23" y="155"/>
                  </a:lnTo>
                  <a:close/>
                </a:path>
              </a:pathLst>
            </a:custGeom>
            <a:solidFill>
              <a:srgbClr val="3A82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277" name="Rounded Rectangle 276"/>
            <p:cNvSpPr/>
            <p:nvPr/>
          </p:nvSpPr>
          <p:spPr>
            <a:xfrm>
              <a:off x="7344306" y="3901437"/>
              <a:ext cx="171149" cy="165735"/>
            </a:xfrm>
            <a:prstGeom prst="roundRect">
              <a:avLst>
                <a:gd name="adj" fmla="val 10920"/>
              </a:avLst>
            </a:prstGeom>
            <a:solidFill>
              <a:srgbClr val="3A82D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 dirty="0" smtClean="0">
                <a:latin typeface="+mn-ea"/>
              </a:endParaRPr>
            </a:p>
          </p:txBody>
        </p:sp>
        <p:sp>
          <p:nvSpPr>
            <p:cNvPr id="278" name="Freeform 23"/>
            <p:cNvSpPr>
              <a:spLocks noEditPoints="1"/>
            </p:cNvSpPr>
            <p:nvPr/>
          </p:nvSpPr>
          <p:spPr bwMode="auto">
            <a:xfrm>
              <a:off x="7368046" y="3914872"/>
              <a:ext cx="123699" cy="129694"/>
            </a:xfrm>
            <a:custGeom>
              <a:avLst/>
              <a:gdLst>
                <a:gd name="T0" fmla="*/ 20 w 39"/>
                <a:gd name="T1" fmla="*/ 0 h 39"/>
                <a:gd name="T2" fmla="*/ 0 w 39"/>
                <a:gd name="T3" fmla="*/ 20 h 39"/>
                <a:gd name="T4" fmla="*/ 5 w 39"/>
                <a:gd name="T5" fmla="*/ 33 h 39"/>
                <a:gd name="T6" fmla="*/ 7 w 39"/>
                <a:gd name="T7" fmla="*/ 33 h 39"/>
                <a:gd name="T8" fmla="*/ 7 w 39"/>
                <a:gd name="T9" fmla="*/ 33 h 39"/>
                <a:gd name="T10" fmla="*/ 20 w 39"/>
                <a:gd name="T11" fmla="*/ 30 h 39"/>
                <a:gd name="T12" fmla="*/ 12 w 39"/>
                <a:gd name="T13" fmla="*/ 38 h 39"/>
                <a:gd name="T14" fmla="*/ 20 w 39"/>
                <a:gd name="T15" fmla="*/ 39 h 39"/>
                <a:gd name="T16" fmla="*/ 39 w 39"/>
                <a:gd name="T17" fmla="*/ 20 h 39"/>
                <a:gd name="T18" fmla="*/ 20 w 39"/>
                <a:gd name="T19" fmla="*/ 0 h 39"/>
                <a:gd name="T20" fmla="*/ 20 w 39"/>
                <a:gd name="T21" fmla="*/ 24 h 39"/>
                <a:gd name="T22" fmla="*/ 15 w 39"/>
                <a:gd name="T23" fmla="*/ 20 h 39"/>
                <a:gd name="T24" fmla="*/ 20 w 39"/>
                <a:gd name="T25" fmla="*/ 15 h 39"/>
                <a:gd name="T26" fmla="*/ 24 w 39"/>
                <a:gd name="T27" fmla="*/ 20 h 39"/>
                <a:gd name="T28" fmla="*/ 20 w 39"/>
                <a:gd name="T2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39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29"/>
                    <a:pt x="5" y="33"/>
                  </a:cubicBezTo>
                  <a:cubicBezTo>
                    <a:pt x="6" y="33"/>
                    <a:pt x="6" y="32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0" y="32"/>
                    <a:pt x="19" y="28"/>
                    <a:pt x="20" y="30"/>
                  </a:cubicBezTo>
                  <a:cubicBezTo>
                    <a:pt x="21" y="31"/>
                    <a:pt x="16" y="35"/>
                    <a:pt x="12" y="38"/>
                  </a:cubicBezTo>
                  <a:cubicBezTo>
                    <a:pt x="15" y="38"/>
                    <a:pt x="17" y="39"/>
                    <a:pt x="20" y="39"/>
                  </a:cubicBezTo>
                  <a:cubicBezTo>
                    <a:pt x="30" y="39"/>
                    <a:pt x="39" y="30"/>
                    <a:pt x="39" y="20"/>
                  </a:cubicBezTo>
                  <a:cubicBezTo>
                    <a:pt x="39" y="9"/>
                    <a:pt x="30" y="0"/>
                    <a:pt x="20" y="0"/>
                  </a:cubicBezTo>
                  <a:close/>
                  <a:moveTo>
                    <a:pt x="20" y="24"/>
                  </a:moveTo>
                  <a:cubicBezTo>
                    <a:pt x="17" y="24"/>
                    <a:pt x="15" y="22"/>
                    <a:pt x="15" y="20"/>
                  </a:cubicBezTo>
                  <a:cubicBezTo>
                    <a:pt x="15" y="17"/>
                    <a:pt x="17" y="15"/>
                    <a:pt x="20" y="15"/>
                  </a:cubicBezTo>
                  <a:cubicBezTo>
                    <a:pt x="22" y="15"/>
                    <a:pt x="24" y="17"/>
                    <a:pt x="24" y="20"/>
                  </a:cubicBezTo>
                  <a:cubicBezTo>
                    <a:pt x="24" y="22"/>
                    <a:pt x="22" y="24"/>
                    <a:pt x="20" y="2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  <p:sp>
          <p:nvSpPr>
            <p:cNvPr id="279" name="Freeform 24"/>
            <p:cNvSpPr>
              <a:spLocks noEditPoints="1"/>
            </p:cNvSpPr>
            <p:nvPr/>
          </p:nvSpPr>
          <p:spPr bwMode="auto">
            <a:xfrm>
              <a:off x="7371757" y="4014435"/>
              <a:ext cx="59375" cy="39301"/>
            </a:xfrm>
            <a:custGeom>
              <a:avLst/>
              <a:gdLst>
                <a:gd name="T0" fmla="*/ 19 w 19"/>
                <a:gd name="T1" fmla="*/ 0 h 12"/>
                <a:gd name="T2" fmla="*/ 6 w 19"/>
                <a:gd name="T3" fmla="*/ 4 h 12"/>
                <a:gd name="T4" fmla="*/ 5 w 19"/>
                <a:gd name="T5" fmla="*/ 4 h 12"/>
                <a:gd name="T6" fmla="*/ 0 w 19"/>
                <a:gd name="T7" fmla="*/ 7 h 12"/>
                <a:gd name="T8" fmla="*/ 3 w 19"/>
                <a:gd name="T9" fmla="*/ 12 h 12"/>
                <a:gd name="T10" fmla="*/ 9 w 19"/>
                <a:gd name="T11" fmla="*/ 9 h 12"/>
                <a:gd name="T12" fmla="*/ 9 w 19"/>
                <a:gd name="T13" fmla="*/ 8 h 12"/>
                <a:gd name="T14" fmla="*/ 19 w 19"/>
                <a:gd name="T15" fmla="*/ 0 h 12"/>
                <a:gd name="T16" fmla="*/ 4 w 19"/>
                <a:gd name="T17" fmla="*/ 9 h 12"/>
                <a:gd name="T18" fmla="*/ 3 w 19"/>
                <a:gd name="T19" fmla="*/ 8 h 12"/>
                <a:gd name="T20" fmla="*/ 4 w 19"/>
                <a:gd name="T21" fmla="*/ 6 h 12"/>
                <a:gd name="T22" fmla="*/ 6 w 19"/>
                <a:gd name="T23" fmla="*/ 8 h 12"/>
                <a:gd name="T24" fmla="*/ 4 w 19"/>
                <a:gd name="T2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2">
                  <a:moveTo>
                    <a:pt x="19" y="0"/>
                  </a:moveTo>
                  <a:cubicBezTo>
                    <a:pt x="18" y="0"/>
                    <a:pt x="14" y="1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3" y="3"/>
                    <a:pt x="1" y="4"/>
                    <a:pt x="0" y="7"/>
                  </a:cubicBezTo>
                  <a:cubicBezTo>
                    <a:pt x="0" y="9"/>
                    <a:pt x="1" y="11"/>
                    <a:pt x="3" y="12"/>
                  </a:cubicBezTo>
                  <a:cubicBezTo>
                    <a:pt x="6" y="12"/>
                    <a:pt x="8" y="11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6" y="4"/>
                    <a:pt x="19" y="0"/>
                    <a:pt x="19" y="0"/>
                  </a:cubicBezTo>
                  <a:close/>
                  <a:moveTo>
                    <a:pt x="4" y="9"/>
                  </a:move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5" y="6"/>
                    <a:pt x="6" y="7"/>
                    <a:pt x="6" y="8"/>
                  </a:cubicBezTo>
                  <a:cubicBezTo>
                    <a:pt x="6" y="9"/>
                    <a:pt x="5" y="9"/>
                    <a:pt x="4" y="9"/>
                  </a:cubicBezTo>
                  <a:close/>
                </a:path>
              </a:pathLst>
            </a:custGeom>
            <a:solidFill>
              <a:schemeClr val="bg2"/>
            </a:solidFill>
            <a:ln w="1524">
              <a:solidFill>
                <a:srgbClr val="3A82D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 dirty="0">
                <a:latin typeface="+mn-ea"/>
                <a:ea typeface="+mn-ea"/>
              </a:endParaRPr>
            </a:p>
          </p:txBody>
        </p:sp>
      </p:grpSp>
      <p:sp>
        <p:nvSpPr>
          <p:cNvPr id="212" name="Title 1"/>
          <p:cNvSpPr txBox="1">
            <a:spLocks/>
          </p:cNvSpPr>
          <p:nvPr/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vert="horz" lIns="121808" tIns="60896" rIns="121808" bIns="60896" rtlCol="0" anchor="t" anchorCtr="0">
            <a:noAutofit/>
          </a:bodyPr>
          <a:lstStyle>
            <a:lvl1pPr marL="0" marR="0" indent="0" algn="l" defTabSz="9136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kern="1200" spc="0" baseline="0" dirty="0">
                <a:solidFill>
                  <a:srgbClr val="3979D1"/>
                </a:solidFill>
                <a:effectLst/>
                <a:latin typeface="+mj-lt"/>
                <a:ea typeface="+mj-ea"/>
                <a:cs typeface="CiscoSans"/>
              </a:defRPr>
            </a:lvl1pPr>
          </a:lstStyle>
          <a:p>
            <a:r>
              <a:rPr lang="en-US" altLang="ja-JP" dirty="0" smtClean="0">
                <a:latin typeface="+mn-ea"/>
                <a:ea typeface="+mn-ea"/>
                <a:cs typeface="Arial" charset="0"/>
              </a:rPr>
              <a:t>Cisco </a:t>
            </a:r>
            <a:r>
              <a:rPr lang="en-US" altLang="ja-JP" dirty="0" err="1" smtClean="0">
                <a:latin typeface="+mn-ea"/>
                <a:ea typeface="+mn-ea"/>
                <a:cs typeface="Arial" charset="0"/>
              </a:rPr>
              <a:t>HyperFlex</a:t>
            </a:r>
            <a:r>
              <a:rPr lang="en-US" altLang="ja-JP" dirty="0" smtClean="0">
                <a:latin typeface="+mn-ea"/>
                <a:ea typeface="+mn-ea"/>
                <a:cs typeface="Arial" charset="0"/>
              </a:rPr>
              <a:t> System </a:t>
            </a:r>
            <a:r>
              <a:rPr lang="ja-JP" altLang="en-US" dirty="0" smtClean="0">
                <a:latin typeface="+mn-ea"/>
                <a:ea typeface="+mn-ea"/>
                <a:cs typeface="Meiryo" charset="-128"/>
              </a:rPr>
              <a:t>の特徴</a:t>
            </a:r>
            <a:r>
              <a:rPr lang="en-US" altLang="ja-JP" dirty="0" smtClean="0">
                <a:latin typeface="+mn-ea"/>
                <a:ea typeface="+mn-ea"/>
                <a:cs typeface="Meiryo" charset="-128"/>
              </a:rPr>
              <a:t/>
            </a:r>
            <a:br>
              <a:rPr lang="en-US" altLang="ja-JP" dirty="0" smtClean="0">
                <a:latin typeface="+mn-ea"/>
                <a:ea typeface="+mn-ea"/>
                <a:cs typeface="Meiryo" charset="-128"/>
              </a:rPr>
            </a:br>
            <a:r>
              <a:rPr lang="ja-JP" altLang="en-US" sz="2000" dirty="0" smtClean="0">
                <a:solidFill>
                  <a:srgbClr val="FF6600"/>
                </a:solidFill>
                <a:latin typeface="+mn-ea"/>
                <a:ea typeface="+mn-ea"/>
                <a:cs typeface="メイリオ" panose="020B0604030504040204" pitchFamily="50" charset="-128"/>
              </a:rPr>
              <a:t>ダイナミック データ ディストリビューション</a:t>
            </a:r>
            <a:endParaRPr lang="en-US" altLang="ja-JP" sz="2000" dirty="0">
              <a:solidFill>
                <a:srgbClr val="FFC000"/>
              </a:solidFill>
              <a:latin typeface="+mn-ea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11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emph" presetSubtype="0" repeatCount="2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" grpId="0" animBg="1"/>
      <p:bldP spid="669" grpId="1" animBg="1"/>
      <p:bldP spid="669" grpId="2" animBg="1"/>
      <p:bldP spid="670" grpId="0" animBg="1"/>
      <p:bldP spid="670" grpId="1" animBg="1"/>
      <p:bldP spid="670" grpId="2" animBg="1"/>
      <p:bldP spid="671" grpId="0" animBg="1"/>
      <p:bldP spid="671" grpId="1" animBg="1"/>
      <p:bldP spid="671" grpId="2" animBg="1"/>
      <p:bldP spid="672" grpId="0" animBg="1"/>
      <p:bldP spid="672" grpId="1" animBg="1"/>
      <p:bldP spid="672" grpId="2" animBg="1"/>
      <p:bldP spid="673" grpId="0" animBg="1"/>
      <p:bldP spid="673" grpId="1" animBg="1"/>
      <p:bldP spid="673" grpId="2" animBg="1"/>
      <p:bldP spid="241" grpId="0" animBg="1"/>
      <p:bldP spid="232" grpId="0" animBg="1"/>
      <p:bldP spid="296" grpId="0" animBg="1"/>
      <p:bldP spid="29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537"/>
          <p:cNvSpPr/>
          <p:nvPr/>
        </p:nvSpPr>
        <p:spPr>
          <a:xfrm>
            <a:off x="464152" y="1802789"/>
            <a:ext cx="6257751" cy="191955"/>
          </a:xfrm>
          <a:prstGeom prst="roundRect">
            <a:avLst>
              <a:gd name="adj" fmla="val 21242"/>
            </a:avLst>
          </a:prstGeom>
          <a:gradFill flip="none" rotWithShape="1">
            <a:gsLst>
              <a:gs pos="0">
                <a:srgbClr val="00B0F0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999" dirty="0" smtClean="0">
                <a:solidFill>
                  <a:srgbClr val="FFFFFF"/>
                </a:solidFill>
                <a:latin typeface="+mn-ea"/>
                <a:ea typeface="+mn-ea"/>
              </a:rPr>
              <a:t>データストア</a:t>
            </a:r>
            <a:endParaRPr lang="ja-JP" altLang="en-US" sz="999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931" name="Shape 537"/>
          <p:cNvSpPr/>
          <p:nvPr/>
        </p:nvSpPr>
        <p:spPr>
          <a:xfrm>
            <a:off x="464150" y="1802762"/>
            <a:ext cx="8522827" cy="191955"/>
          </a:xfrm>
          <a:prstGeom prst="roundRect">
            <a:avLst>
              <a:gd name="adj" fmla="val 21242"/>
            </a:avLst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</a:pPr>
            <a:r>
              <a:rPr lang="ja-JP" altLang="en-US" sz="999" dirty="0" smtClean="0">
                <a:solidFill>
                  <a:srgbClr val="FFFFFF"/>
                </a:solidFill>
                <a:latin typeface="+mn-ea"/>
                <a:ea typeface="+mn-ea"/>
              </a:rPr>
              <a:t>データストア</a:t>
            </a:r>
            <a:endParaRPr lang="ja-JP" altLang="en-US" sz="999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231" name="Rounded Rectangle 230"/>
          <p:cNvSpPr/>
          <p:nvPr/>
        </p:nvSpPr>
        <p:spPr>
          <a:xfrm rot="10800000">
            <a:off x="27722" y="2378655"/>
            <a:ext cx="9140695" cy="1151733"/>
          </a:xfrm>
          <a:prstGeom prst="roundRect">
            <a:avLst>
              <a:gd name="adj" fmla="val 19370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tx2">
                  <a:alpha val="10000"/>
                </a:scheme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774"/>
            <a:endParaRPr lang="ja-JP" altLang="en-US" sz="700" kern="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74" y="2923561"/>
            <a:ext cx="1804382" cy="299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4" name="Shape 537"/>
          <p:cNvSpPr/>
          <p:nvPr/>
        </p:nvSpPr>
        <p:spPr>
          <a:xfrm>
            <a:off x="7182596" y="2916131"/>
            <a:ext cx="1842773" cy="307128"/>
          </a:xfrm>
          <a:prstGeom prst="roundRect">
            <a:avLst>
              <a:gd name="adj" fmla="val 11597"/>
            </a:avLst>
          </a:prstGeom>
          <a:solidFill>
            <a:srgbClr val="FF0000">
              <a:alpha val="95000"/>
            </a:srgbClr>
          </a:soli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endParaRPr lang="ja-JP" altLang="en-US" sz="1399" dirty="0">
              <a:solidFill>
                <a:schemeClr val="accent1"/>
              </a:solidFill>
              <a:latin typeface="+mn-ea"/>
              <a:cs typeface="Arial"/>
            </a:endParaRPr>
          </a:p>
        </p:txBody>
      </p:sp>
      <p:sp>
        <p:nvSpPr>
          <p:cNvPr id="179" name="Shape 537"/>
          <p:cNvSpPr/>
          <p:nvPr/>
        </p:nvSpPr>
        <p:spPr>
          <a:xfrm>
            <a:off x="78436" y="2071526"/>
            <a:ext cx="8908542" cy="307129"/>
          </a:xfrm>
          <a:prstGeom prst="roundRect">
            <a:avLst>
              <a:gd name="adj" fmla="val 21242"/>
            </a:avLst>
          </a:prstGeom>
          <a:solidFill>
            <a:schemeClr val="bg1">
              <a:lumMod val="75000"/>
            </a:schemeClr>
          </a:soli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endParaRPr lang="ja-JP" altLang="en-US" sz="1399" dirty="0">
              <a:solidFill>
                <a:srgbClr val="000000"/>
              </a:solidFill>
              <a:latin typeface="+mn-ea"/>
              <a:cs typeface="Arial" charset="0"/>
            </a:endParaRPr>
          </a:p>
        </p:txBody>
      </p:sp>
      <p:sp>
        <p:nvSpPr>
          <p:cNvPr id="618" name="Freeform 6"/>
          <p:cNvSpPr>
            <a:spLocks/>
          </p:cNvSpPr>
          <p:nvPr/>
        </p:nvSpPr>
        <p:spPr bwMode="auto">
          <a:xfrm>
            <a:off x="1654276" y="1457268"/>
            <a:ext cx="460694" cy="280871"/>
          </a:xfrm>
          <a:custGeom>
            <a:avLst/>
            <a:gdLst/>
            <a:ahLst/>
            <a:cxnLst>
              <a:cxn ang="0">
                <a:pos x="360" y="148"/>
              </a:cxn>
              <a:cxn ang="0">
                <a:pos x="344" y="163"/>
              </a:cxn>
              <a:cxn ang="0">
                <a:pos x="17" y="163"/>
              </a:cxn>
              <a:cxn ang="0">
                <a:pos x="0" y="148"/>
              </a:cxn>
              <a:cxn ang="0">
                <a:pos x="0" y="14"/>
              </a:cxn>
              <a:cxn ang="0">
                <a:pos x="17" y="0"/>
              </a:cxn>
              <a:cxn ang="0">
                <a:pos x="344" y="0"/>
              </a:cxn>
              <a:cxn ang="0">
                <a:pos x="360" y="14"/>
              </a:cxn>
              <a:cxn ang="0">
                <a:pos x="360" y="148"/>
              </a:cxn>
            </a:cxnLst>
            <a:rect l="0" t="0" r="r" b="b"/>
            <a:pathLst>
              <a:path w="360" h="163">
                <a:moveTo>
                  <a:pt x="360" y="148"/>
                </a:moveTo>
                <a:cubicBezTo>
                  <a:pt x="360" y="156"/>
                  <a:pt x="353" y="163"/>
                  <a:pt x="344" y="163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7" y="163"/>
                  <a:pt x="0" y="156"/>
                  <a:pt x="0" y="148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53" y="0"/>
                  <a:pt x="360" y="6"/>
                  <a:pt x="360" y="14"/>
                </a:cubicBezTo>
                <a:lnTo>
                  <a:pt x="360" y="148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500" b="1" dirty="0" smtClean="0">
                <a:solidFill>
                  <a:srgbClr val="FFFFFF"/>
                </a:solidFill>
                <a:latin typeface="+mn-ea"/>
                <a:ea typeface="+mn-ea"/>
              </a:rPr>
              <a:t>コントローラ</a:t>
            </a:r>
          </a:p>
          <a:p>
            <a:pPr algn="ctr">
              <a:lnSpc>
                <a:spcPct val="90000"/>
              </a:lnSpc>
            </a:pPr>
            <a:r>
              <a:rPr lang="en-US" altLang="ja-JP" sz="500" b="1" dirty="0" smtClean="0">
                <a:solidFill>
                  <a:srgbClr val="FFFFFF"/>
                </a:solidFill>
                <a:latin typeface="+mn-ea"/>
                <a:ea typeface="+mn-ea"/>
              </a:rPr>
              <a:t>VM</a:t>
            </a:r>
            <a:endParaRPr lang="en-US" altLang="ja-JP" sz="5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620" name="Freeform 10"/>
          <p:cNvSpPr>
            <a:spLocks/>
          </p:cNvSpPr>
          <p:nvPr/>
        </p:nvSpPr>
        <p:spPr bwMode="auto">
          <a:xfrm>
            <a:off x="464151" y="1458567"/>
            <a:ext cx="1151733" cy="279571"/>
          </a:xfrm>
          <a:custGeom>
            <a:avLst/>
            <a:gdLst/>
            <a:ahLst/>
            <a:cxnLst>
              <a:cxn ang="0">
                <a:pos x="600" y="148"/>
              </a:cxn>
              <a:cxn ang="0">
                <a:pos x="584" y="163"/>
              </a:cxn>
              <a:cxn ang="0">
                <a:pos x="17" y="163"/>
              </a:cxn>
              <a:cxn ang="0">
                <a:pos x="0" y="148"/>
              </a:cxn>
              <a:cxn ang="0">
                <a:pos x="0" y="14"/>
              </a:cxn>
              <a:cxn ang="0">
                <a:pos x="17" y="0"/>
              </a:cxn>
              <a:cxn ang="0">
                <a:pos x="584" y="0"/>
              </a:cxn>
              <a:cxn ang="0">
                <a:pos x="600" y="14"/>
              </a:cxn>
              <a:cxn ang="0">
                <a:pos x="600" y="148"/>
              </a:cxn>
            </a:cxnLst>
            <a:rect l="0" t="0" r="r" b="b"/>
            <a:pathLst>
              <a:path w="600" h="163">
                <a:moveTo>
                  <a:pt x="600" y="148"/>
                </a:moveTo>
                <a:cubicBezTo>
                  <a:pt x="600" y="156"/>
                  <a:pt x="593" y="163"/>
                  <a:pt x="584" y="163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8" y="163"/>
                  <a:pt x="0" y="156"/>
                  <a:pt x="0" y="148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8" y="0"/>
                  <a:pt x="17" y="0"/>
                </a:cubicBezTo>
                <a:cubicBezTo>
                  <a:pt x="584" y="0"/>
                  <a:pt x="584" y="0"/>
                  <a:pt x="584" y="0"/>
                </a:cubicBezTo>
                <a:cubicBezTo>
                  <a:pt x="593" y="0"/>
                  <a:pt x="600" y="6"/>
                  <a:pt x="600" y="14"/>
                </a:cubicBezTo>
                <a:lnTo>
                  <a:pt x="600" y="148"/>
                </a:lnTo>
                <a:close/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800" b="1" dirty="0" smtClean="0">
                <a:solidFill>
                  <a:srgbClr val="FFFFFF"/>
                </a:solidFill>
                <a:latin typeface="+mn-ea"/>
                <a:ea typeface="+mn-ea"/>
              </a:rPr>
              <a:t>ハイパーバイザ</a:t>
            </a:r>
            <a:endParaRPr lang="ja-JP" altLang="en-US" sz="8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pic>
        <p:nvPicPr>
          <p:cNvPr id="232" name="Picture 2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1" y="2923561"/>
            <a:ext cx="1804382" cy="2996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36" y="2923561"/>
            <a:ext cx="1804382" cy="2996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11" y="2923561"/>
            <a:ext cx="1804382" cy="29969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6" name="Group 105"/>
          <p:cNvGrpSpPr/>
          <p:nvPr/>
        </p:nvGrpSpPr>
        <p:grpSpPr>
          <a:xfrm>
            <a:off x="464150" y="1265312"/>
            <a:ext cx="848646" cy="153564"/>
            <a:chOff x="309044" y="1342790"/>
            <a:chExt cx="848953" cy="153620"/>
          </a:xfrm>
          <a:solidFill>
            <a:schemeClr val="bg2">
              <a:lumMod val="50000"/>
            </a:schemeClr>
          </a:solidFill>
        </p:grpSpPr>
        <p:sp>
          <p:nvSpPr>
            <p:cNvPr id="869" name="Shape 545"/>
            <p:cNvSpPr/>
            <p:nvPr/>
          </p:nvSpPr>
          <p:spPr>
            <a:xfrm>
              <a:off x="309044" y="1342790"/>
              <a:ext cx="242558" cy="153620"/>
            </a:xfrm>
            <a:prstGeom prst="roundRect">
              <a:avLst>
                <a:gd name="adj" fmla="val 21699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647" name="Shape 545"/>
            <p:cNvSpPr/>
            <p:nvPr/>
          </p:nvSpPr>
          <p:spPr>
            <a:xfrm>
              <a:off x="612240" y="1342790"/>
              <a:ext cx="242558" cy="153620"/>
            </a:xfrm>
            <a:prstGeom prst="roundRect">
              <a:avLst>
                <a:gd name="adj" fmla="val 21699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653" name="Shape 545"/>
            <p:cNvSpPr/>
            <p:nvPr/>
          </p:nvSpPr>
          <p:spPr>
            <a:xfrm>
              <a:off x="915439" y="1342790"/>
              <a:ext cx="242558" cy="153620"/>
            </a:xfrm>
            <a:prstGeom prst="roundRect">
              <a:avLst>
                <a:gd name="adj" fmla="val 21699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12" name="Freeform 6"/>
          <p:cNvSpPr>
            <a:spLocks/>
          </p:cNvSpPr>
          <p:nvPr/>
        </p:nvSpPr>
        <p:spPr bwMode="auto">
          <a:xfrm>
            <a:off x="3957743" y="1457268"/>
            <a:ext cx="460694" cy="280871"/>
          </a:xfrm>
          <a:custGeom>
            <a:avLst/>
            <a:gdLst/>
            <a:ahLst/>
            <a:cxnLst>
              <a:cxn ang="0">
                <a:pos x="360" y="148"/>
              </a:cxn>
              <a:cxn ang="0">
                <a:pos x="344" y="163"/>
              </a:cxn>
              <a:cxn ang="0">
                <a:pos x="17" y="163"/>
              </a:cxn>
              <a:cxn ang="0">
                <a:pos x="0" y="148"/>
              </a:cxn>
              <a:cxn ang="0">
                <a:pos x="0" y="14"/>
              </a:cxn>
              <a:cxn ang="0">
                <a:pos x="17" y="0"/>
              </a:cxn>
              <a:cxn ang="0">
                <a:pos x="344" y="0"/>
              </a:cxn>
              <a:cxn ang="0">
                <a:pos x="360" y="14"/>
              </a:cxn>
              <a:cxn ang="0">
                <a:pos x="360" y="148"/>
              </a:cxn>
            </a:cxnLst>
            <a:rect l="0" t="0" r="r" b="b"/>
            <a:pathLst>
              <a:path w="360" h="163">
                <a:moveTo>
                  <a:pt x="360" y="148"/>
                </a:moveTo>
                <a:cubicBezTo>
                  <a:pt x="360" y="156"/>
                  <a:pt x="353" y="163"/>
                  <a:pt x="344" y="163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7" y="163"/>
                  <a:pt x="0" y="156"/>
                  <a:pt x="0" y="148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53" y="0"/>
                  <a:pt x="360" y="6"/>
                  <a:pt x="360" y="14"/>
                </a:cubicBezTo>
                <a:lnTo>
                  <a:pt x="360" y="148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500" b="1" dirty="0" smtClean="0">
                <a:solidFill>
                  <a:srgbClr val="FFFFFF"/>
                </a:solidFill>
                <a:latin typeface="+mn-ea"/>
                <a:ea typeface="+mn-ea"/>
              </a:rPr>
              <a:t>コントローラ</a:t>
            </a:r>
          </a:p>
          <a:p>
            <a:pPr algn="ctr">
              <a:lnSpc>
                <a:spcPct val="90000"/>
              </a:lnSpc>
            </a:pPr>
            <a:r>
              <a:rPr lang="en-US" altLang="ja-JP" sz="500" b="1" dirty="0" smtClean="0">
                <a:solidFill>
                  <a:srgbClr val="FFFFFF"/>
                </a:solidFill>
                <a:latin typeface="+mn-ea"/>
                <a:ea typeface="+mn-ea"/>
              </a:rPr>
              <a:t>VM</a:t>
            </a:r>
            <a:endParaRPr lang="en-US" altLang="ja-JP" sz="5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13" name="Freeform 10"/>
          <p:cNvSpPr>
            <a:spLocks/>
          </p:cNvSpPr>
          <p:nvPr/>
        </p:nvSpPr>
        <p:spPr bwMode="auto">
          <a:xfrm>
            <a:off x="2767618" y="1458567"/>
            <a:ext cx="1151733" cy="279571"/>
          </a:xfrm>
          <a:custGeom>
            <a:avLst/>
            <a:gdLst/>
            <a:ahLst/>
            <a:cxnLst>
              <a:cxn ang="0">
                <a:pos x="600" y="148"/>
              </a:cxn>
              <a:cxn ang="0">
                <a:pos x="584" y="163"/>
              </a:cxn>
              <a:cxn ang="0">
                <a:pos x="17" y="163"/>
              </a:cxn>
              <a:cxn ang="0">
                <a:pos x="0" y="148"/>
              </a:cxn>
              <a:cxn ang="0">
                <a:pos x="0" y="14"/>
              </a:cxn>
              <a:cxn ang="0">
                <a:pos x="17" y="0"/>
              </a:cxn>
              <a:cxn ang="0">
                <a:pos x="584" y="0"/>
              </a:cxn>
              <a:cxn ang="0">
                <a:pos x="600" y="14"/>
              </a:cxn>
              <a:cxn ang="0">
                <a:pos x="600" y="148"/>
              </a:cxn>
            </a:cxnLst>
            <a:rect l="0" t="0" r="r" b="b"/>
            <a:pathLst>
              <a:path w="600" h="163">
                <a:moveTo>
                  <a:pt x="600" y="148"/>
                </a:moveTo>
                <a:cubicBezTo>
                  <a:pt x="600" y="156"/>
                  <a:pt x="593" y="163"/>
                  <a:pt x="584" y="163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8" y="163"/>
                  <a:pt x="0" y="156"/>
                  <a:pt x="0" y="148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8" y="0"/>
                  <a:pt x="17" y="0"/>
                </a:cubicBezTo>
                <a:cubicBezTo>
                  <a:pt x="584" y="0"/>
                  <a:pt x="584" y="0"/>
                  <a:pt x="584" y="0"/>
                </a:cubicBezTo>
                <a:cubicBezTo>
                  <a:pt x="593" y="0"/>
                  <a:pt x="600" y="6"/>
                  <a:pt x="600" y="14"/>
                </a:cubicBezTo>
                <a:lnTo>
                  <a:pt x="600" y="148"/>
                </a:lnTo>
                <a:close/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800" b="1" dirty="0" smtClean="0">
                <a:solidFill>
                  <a:srgbClr val="FFFFFF"/>
                </a:solidFill>
                <a:latin typeface="+mn-ea"/>
                <a:ea typeface="+mn-ea"/>
              </a:rPr>
              <a:t>ハイパーバイザ</a:t>
            </a:r>
            <a:endParaRPr lang="ja-JP" altLang="en-US" sz="8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2767617" y="1265312"/>
            <a:ext cx="848646" cy="153564"/>
            <a:chOff x="309044" y="1342790"/>
            <a:chExt cx="848953" cy="153620"/>
          </a:xfrm>
          <a:solidFill>
            <a:schemeClr val="bg2">
              <a:lumMod val="50000"/>
            </a:schemeClr>
          </a:solidFill>
        </p:grpSpPr>
        <p:sp>
          <p:nvSpPr>
            <p:cNvPr id="115" name="Shape 545"/>
            <p:cNvSpPr/>
            <p:nvPr/>
          </p:nvSpPr>
          <p:spPr>
            <a:xfrm>
              <a:off x="309044" y="1342790"/>
              <a:ext cx="242558" cy="153620"/>
            </a:xfrm>
            <a:prstGeom prst="roundRect">
              <a:avLst>
                <a:gd name="adj" fmla="val 21699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116" name="Shape 545"/>
            <p:cNvSpPr/>
            <p:nvPr/>
          </p:nvSpPr>
          <p:spPr>
            <a:xfrm>
              <a:off x="612240" y="1342790"/>
              <a:ext cx="242558" cy="153620"/>
            </a:xfrm>
            <a:prstGeom prst="roundRect">
              <a:avLst>
                <a:gd name="adj" fmla="val 21699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117" name="Shape 545"/>
            <p:cNvSpPr/>
            <p:nvPr/>
          </p:nvSpPr>
          <p:spPr>
            <a:xfrm>
              <a:off x="915439" y="1342790"/>
              <a:ext cx="242558" cy="153620"/>
            </a:xfrm>
            <a:prstGeom prst="roundRect">
              <a:avLst>
                <a:gd name="adj" fmla="val 21699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19" name="Freeform 6"/>
          <p:cNvSpPr>
            <a:spLocks/>
          </p:cNvSpPr>
          <p:nvPr/>
        </p:nvSpPr>
        <p:spPr bwMode="auto">
          <a:xfrm>
            <a:off x="6261209" y="1457268"/>
            <a:ext cx="460694" cy="280871"/>
          </a:xfrm>
          <a:custGeom>
            <a:avLst/>
            <a:gdLst/>
            <a:ahLst/>
            <a:cxnLst>
              <a:cxn ang="0">
                <a:pos x="360" y="148"/>
              </a:cxn>
              <a:cxn ang="0">
                <a:pos x="344" y="163"/>
              </a:cxn>
              <a:cxn ang="0">
                <a:pos x="17" y="163"/>
              </a:cxn>
              <a:cxn ang="0">
                <a:pos x="0" y="148"/>
              </a:cxn>
              <a:cxn ang="0">
                <a:pos x="0" y="14"/>
              </a:cxn>
              <a:cxn ang="0">
                <a:pos x="17" y="0"/>
              </a:cxn>
              <a:cxn ang="0">
                <a:pos x="344" y="0"/>
              </a:cxn>
              <a:cxn ang="0">
                <a:pos x="360" y="14"/>
              </a:cxn>
              <a:cxn ang="0">
                <a:pos x="360" y="148"/>
              </a:cxn>
            </a:cxnLst>
            <a:rect l="0" t="0" r="r" b="b"/>
            <a:pathLst>
              <a:path w="360" h="163">
                <a:moveTo>
                  <a:pt x="360" y="148"/>
                </a:moveTo>
                <a:cubicBezTo>
                  <a:pt x="360" y="156"/>
                  <a:pt x="353" y="163"/>
                  <a:pt x="344" y="163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7" y="163"/>
                  <a:pt x="0" y="156"/>
                  <a:pt x="0" y="148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53" y="0"/>
                  <a:pt x="360" y="6"/>
                  <a:pt x="360" y="14"/>
                </a:cubicBezTo>
                <a:lnTo>
                  <a:pt x="360" y="148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500" b="1" dirty="0" smtClean="0">
                <a:solidFill>
                  <a:srgbClr val="FFFFFF"/>
                </a:solidFill>
                <a:latin typeface="+mn-ea"/>
                <a:ea typeface="+mn-ea"/>
              </a:rPr>
              <a:t>コントローラ</a:t>
            </a:r>
          </a:p>
          <a:p>
            <a:pPr algn="ctr">
              <a:lnSpc>
                <a:spcPct val="90000"/>
              </a:lnSpc>
            </a:pPr>
            <a:r>
              <a:rPr lang="en-US" altLang="ja-JP" sz="500" b="1" dirty="0" smtClean="0">
                <a:solidFill>
                  <a:srgbClr val="FFFFFF"/>
                </a:solidFill>
                <a:latin typeface="+mn-ea"/>
                <a:ea typeface="+mn-ea"/>
              </a:rPr>
              <a:t>VM</a:t>
            </a:r>
            <a:endParaRPr lang="en-US" altLang="ja-JP" sz="5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20" name="Freeform 10"/>
          <p:cNvSpPr>
            <a:spLocks/>
          </p:cNvSpPr>
          <p:nvPr/>
        </p:nvSpPr>
        <p:spPr bwMode="auto">
          <a:xfrm>
            <a:off x="5071085" y="1458567"/>
            <a:ext cx="1151733" cy="279571"/>
          </a:xfrm>
          <a:custGeom>
            <a:avLst/>
            <a:gdLst/>
            <a:ahLst/>
            <a:cxnLst>
              <a:cxn ang="0">
                <a:pos x="600" y="148"/>
              </a:cxn>
              <a:cxn ang="0">
                <a:pos x="584" y="163"/>
              </a:cxn>
              <a:cxn ang="0">
                <a:pos x="17" y="163"/>
              </a:cxn>
              <a:cxn ang="0">
                <a:pos x="0" y="148"/>
              </a:cxn>
              <a:cxn ang="0">
                <a:pos x="0" y="14"/>
              </a:cxn>
              <a:cxn ang="0">
                <a:pos x="17" y="0"/>
              </a:cxn>
              <a:cxn ang="0">
                <a:pos x="584" y="0"/>
              </a:cxn>
              <a:cxn ang="0">
                <a:pos x="600" y="14"/>
              </a:cxn>
              <a:cxn ang="0">
                <a:pos x="600" y="148"/>
              </a:cxn>
            </a:cxnLst>
            <a:rect l="0" t="0" r="r" b="b"/>
            <a:pathLst>
              <a:path w="600" h="163">
                <a:moveTo>
                  <a:pt x="600" y="148"/>
                </a:moveTo>
                <a:cubicBezTo>
                  <a:pt x="600" y="156"/>
                  <a:pt x="593" y="163"/>
                  <a:pt x="584" y="163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8" y="163"/>
                  <a:pt x="0" y="156"/>
                  <a:pt x="0" y="148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8" y="0"/>
                  <a:pt x="17" y="0"/>
                </a:cubicBezTo>
                <a:cubicBezTo>
                  <a:pt x="584" y="0"/>
                  <a:pt x="584" y="0"/>
                  <a:pt x="584" y="0"/>
                </a:cubicBezTo>
                <a:cubicBezTo>
                  <a:pt x="593" y="0"/>
                  <a:pt x="600" y="6"/>
                  <a:pt x="600" y="14"/>
                </a:cubicBezTo>
                <a:lnTo>
                  <a:pt x="600" y="148"/>
                </a:lnTo>
                <a:close/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800" b="1" dirty="0" smtClean="0">
                <a:solidFill>
                  <a:srgbClr val="FFFFFF"/>
                </a:solidFill>
                <a:latin typeface="+mn-ea"/>
                <a:ea typeface="+mn-ea"/>
              </a:rPr>
              <a:t>ハイパーバイザ</a:t>
            </a:r>
            <a:endParaRPr lang="ja-JP" altLang="en-US" sz="8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5071084" y="1265312"/>
            <a:ext cx="848646" cy="153564"/>
            <a:chOff x="309044" y="1342790"/>
            <a:chExt cx="848953" cy="153620"/>
          </a:xfrm>
          <a:solidFill>
            <a:schemeClr val="bg2">
              <a:lumMod val="50000"/>
            </a:schemeClr>
          </a:solidFill>
        </p:grpSpPr>
        <p:sp>
          <p:nvSpPr>
            <p:cNvPr id="122" name="Shape 545"/>
            <p:cNvSpPr/>
            <p:nvPr/>
          </p:nvSpPr>
          <p:spPr>
            <a:xfrm>
              <a:off x="309044" y="1342790"/>
              <a:ext cx="242558" cy="153620"/>
            </a:xfrm>
            <a:prstGeom prst="roundRect">
              <a:avLst>
                <a:gd name="adj" fmla="val 21699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123" name="Shape 545"/>
            <p:cNvSpPr/>
            <p:nvPr/>
          </p:nvSpPr>
          <p:spPr>
            <a:xfrm>
              <a:off x="612240" y="1342790"/>
              <a:ext cx="242558" cy="153620"/>
            </a:xfrm>
            <a:prstGeom prst="roundRect">
              <a:avLst>
                <a:gd name="adj" fmla="val 21699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  <p:sp>
          <p:nvSpPr>
            <p:cNvPr id="124" name="Shape 545"/>
            <p:cNvSpPr/>
            <p:nvPr/>
          </p:nvSpPr>
          <p:spPr>
            <a:xfrm>
              <a:off x="915439" y="1342790"/>
              <a:ext cx="242558" cy="153620"/>
            </a:xfrm>
            <a:prstGeom prst="roundRect">
              <a:avLst>
                <a:gd name="adj" fmla="val 21699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ja-JP" sz="600" dirty="0" smtClean="0">
                  <a:solidFill>
                    <a:srgbClr val="FFFFFF"/>
                  </a:solidFill>
                  <a:latin typeface="+mn-ea"/>
                  <a:ea typeface="+mn-ea"/>
                </a:rPr>
                <a:t>VM</a:t>
              </a:r>
              <a:endParaRPr lang="en-US" altLang="ja-JP" sz="60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26" name="Freeform 6"/>
          <p:cNvSpPr>
            <a:spLocks/>
          </p:cNvSpPr>
          <p:nvPr/>
        </p:nvSpPr>
        <p:spPr bwMode="auto">
          <a:xfrm>
            <a:off x="8526284" y="1457268"/>
            <a:ext cx="460694" cy="280871"/>
          </a:xfrm>
          <a:custGeom>
            <a:avLst/>
            <a:gdLst/>
            <a:ahLst/>
            <a:cxnLst>
              <a:cxn ang="0">
                <a:pos x="360" y="148"/>
              </a:cxn>
              <a:cxn ang="0">
                <a:pos x="344" y="163"/>
              </a:cxn>
              <a:cxn ang="0">
                <a:pos x="17" y="163"/>
              </a:cxn>
              <a:cxn ang="0">
                <a:pos x="0" y="148"/>
              </a:cxn>
              <a:cxn ang="0">
                <a:pos x="0" y="14"/>
              </a:cxn>
              <a:cxn ang="0">
                <a:pos x="17" y="0"/>
              </a:cxn>
              <a:cxn ang="0">
                <a:pos x="344" y="0"/>
              </a:cxn>
              <a:cxn ang="0">
                <a:pos x="360" y="14"/>
              </a:cxn>
              <a:cxn ang="0">
                <a:pos x="360" y="148"/>
              </a:cxn>
            </a:cxnLst>
            <a:rect l="0" t="0" r="r" b="b"/>
            <a:pathLst>
              <a:path w="360" h="163">
                <a:moveTo>
                  <a:pt x="360" y="148"/>
                </a:moveTo>
                <a:cubicBezTo>
                  <a:pt x="360" y="156"/>
                  <a:pt x="353" y="163"/>
                  <a:pt x="344" y="163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7" y="163"/>
                  <a:pt x="0" y="156"/>
                  <a:pt x="0" y="148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53" y="0"/>
                  <a:pt x="360" y="6"/>
                  <a:pt x="360" y="14"/>
                </a:cubicBezTo>
                <a:lnTo>
                  <a:pt x="360" y="148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500" b="1" dirty="0" smtClean="0">
                <a:solidFill>
                  <a:srgbClr val="FFFFFF"/>
                </a:solidFill>
                <a:latin typeface="+mn-ea"/>
                <a:ea typeface="+mn-ea"/>
              </a:rPr>
              <a:t>コントローラ</a:t>
            </a:r>
          </a:p>
          <a:p>
            <a:pPr algn="ctr">
              <a:lnSpc>
                <a:spcPct val="90000"/>
              </a:lnSpc>
            </a:pPr>
            <a:r>
              <a:rPr lang="en-US" altLang="ja-JP" sz="500" b="1" dirty="0" smtClean="0">
                <a:solidFill>
                  <a:srgbClr val="FFFFFF"/>
                </a:solidFill>
                <a:latin typeface="+mn-ea"/>
                <a:ea typeface="+mn-ea"/>
              </a:rPr>
              <a:t>VM</a:t>
            </a:r>
            <a:endParaRPr lang="en-US" altLang="ja-JP" sz="5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27" name="Freeform 10"/>
          <p:cNvSpPr>
            <a:spLocks/>
          </p:cNvSpPr>
          <p:nvPr/>
        </p:nvSpPr>
        <p:spPr bwMode="auto">
          <a:xfrm>
            <a:off x="7336160" y="1458567"/>
            <a:ext cx="1151733" cy="279571"/>
          </a:xfrm>
          <a:custGeom>
            <a:avLst/>
            <a:gdLst/>
            <a:ahLst/>
            <a:cxnLst>
              <a:cxn ang="0">
                <a:pos x="600" y="148"/>
              </a:cxn>
              <a:cxn ang="0">
                <a:pos x="584" y="163"/>
              </a:cxn>
              <a:cxn ang="0">
                <a:pos x="17" y="163"/>
              </a:cxn>
              <a:cxn ang="0">
                <a:pos x="0" y="148"/>
              </a:cxn>
              <a:cxn ang="0">
                <a:pos x="0" y="14"/>
              </a:cxn>
              <a:cxn ang="0">
                <a:pos x="17" y="0"/>
              </a:cxn>
              <a:cxn ang="0">
                <a:pos x="584" y="0"/>
              </a:cxn>
              <a:cxn ang="0">
                <a:pos x="600" y="14"/>
              </a:cxn>
              <a:cxn ang="0">
                <a:pos x="600" y="148"/>
              </a:cxn>
            </a:cxnLst>
            <a:rect l="0" t="0" r="r" b="b"/>
            <a:pathLst>
              <a:path w="600" h="163">
                <a:moveTo>
                  <a:pt x="600" y="148"/>
                </a:moveTo>
                <a:cubicBezTo>
                  <a:pt x="600" y="156"/>
                  <a:pt x="593" y="163"/>
                  <a:pt x="584" y="163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8" y="163"/>
                  <a:pt x="0" y="156"/>
                  <a:pt x="0" y="148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8" y="0"/>
                  <a:pt x="17" y="0"/>
                </a:cubicBezTo>
                <a:cubicBezTo>
                  <a:pt x="584" y="0"/>
                  <a:pt x="584" y="0"/>
                  <a:pt x="584" y="0"/>
                </a:cubicBezTo>
                <a:cubicBezTo>
                  <a:pt x="593" y="0"/>
                  <a:pt x="600" y="6"/>
                  <a:pt x="600" y="14"/>
                </a:cubicBezTo>
                <a:lnTo>
                  <a:pt x="600" y="148"/>
                </a:lnTo>
                <a:close/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ja-JP" altLang="en-US" sz="800" b="1" dirty="0" smtClean="0">
                <a:solidFill>
                  <a:srgbClr val="FFFFFF"/>
                </a:solidFill>
                <a:latin typeface="+mn-ea"/>
                <a:ea typeface="+mn-ea"/>
              </a:rPr>
              <a:t>ハイパーバイザ</a:t>
            </a:r>
            <a:endParaRPr lang="ja-JP" altLang="en-US" sz="8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29" name="Shape 545"/>
          <p:cNvSpPr/>
          <p:nvPr/>
        </p:nvSpPr>
        <p:spPr>
          <a:xfrm>
            <a:off x="7336159" y="1265312"/>
            <a:ext cx="242471" cy="153564"/>
          </a:xfrm>
          <a:prstGeom prst="roundRect">
            <a:avLst>
              <a:gd name="adj" fmla="val 21699"/>
            </a:avLst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altLang="ja-JP" sz="600" dirty="0" smtClean="0">
                <a:solidFill>
                  <a:srgbClr val="FFFFFF"/>
                </a:solidFill>
                <a:latin typeface="+mn-ea"/>
                <a:ea typeface="+mn-ea"/>
              </a:rPr>
              <a:t>VM</a:t>
            </a:r>
            <a:endParaRPr lang="en-US" altLang="ja-JP" sz="60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30" name="Shape 545"/>
          <p:cNvSpPr/>
          <p:nvPr/>
        </p:nvSpPr>
        <p:spPr>
          <a:xfrm>
            <a:off x="7639245" y="1265312"/>
            <a:ext cx="242471" cy="153564"/>
          </a:xfrm>
          <a:prstGeom prst="roundRect">
            <a:avLst>
              <a:gd name="adj" fmla="val 21699"/>
            </a:avLst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altLang="ja-JP" sz="600" dirty="0" smtClean="0">
                <a:solidFill>
                  <a:srgbClr val="FFFFFF"/>
                </a:solidFill>
                <a:latin typeface="+mn-ea"/>
                <a:ea typeface="+mn-ea"/>
              </a:rPr>
              <a:t>VM</a:t>
            </a:r>
            <a:endParaRPr lang="en-US" altLang="ja-JP" sz="60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31" name="Shape 545"/>
          <p:cNvSpPr/>
          <p:nvPr/>
        </p:nvSpPr>
        <p:spPr>
          <a:xfrm>
            <a:off x="7942335" y="1265312"/>
            <a:ext cx="242471" cy="153564"/>
          </a:xfrm>
          <a:prstGeom prst="roundRect">
            <a:avLst>
              <a:gd name="adj" fmla="val 21699"/>
            </a:avLst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altLang="ja-JP" sz="600" dirty="0" smtClean="0">
                <a:solidFill>
                  <a:srgbClr val="FFFFFF"/>
                </a:solidFill>
                <a:latin typeface="+mn-ea"/>
                <a:ea typeface="+mn-ea"/>
              </a:rPr>
              <a:t>VM</a:t>
            </a:r>
            <a:endParaRPr lang="en-US" altLang="ja-JP" sz="60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33" name="Content Placeholder 98"/>
          <p:cNvSpPr txBox="1">
            <a:spLocks/>
          </p:cNvSpPr>
          <p:nvPr/>
        </p:nvSpPr>
        <p:spPr>
          <a:xfrm>
            <a:off x="259741" y="3568779"/>
            <a:ext cx="4342075" cy="1074952"/>
          </a:xfrm>
          <a:prstGeom prst="rect">
            <a:avLst/>
          </a:prstGeom>
        </p:spPr>
        <p:txBody>
          <a:bodyPr/>
          <a:lstStyle/>
          <a:p>
            <a:pPr marL="285645" indent="-285645" defTabSz="914065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charset="0"/>
              <a:buChar char="•"/>
              <a:defRPr/>
            </a:pPr>
            <a:r>
              <a:rPr lang="ja-JP" altLang="en-US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複数のサーバに </a:t>
            </a:r>
            <a:r>
              <a:rPr lang="en-US" altLang="ja-JP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1 </a:t>
            </a:r>
            <a:r>
              <a:rPr lang="ja-JP" altLang="en-US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ファイルを複数ブロックに分けてストライピング</a:t>
            </a:r>
          </a:p>
          <a:p>
            <a:pPr marL="285645" indent="-285645" defTabSz="914065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charset="0"/>
              <a:buChar char="•"/>
              <a:defRPr/>
            </a:pPr>
            <a:r>
              <a:rPr lang="en-US" altLang="ja-JP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1 </a:t>
            </a:r>
            <a:r>
              <a:rPr lang="ja-JP" altLang="en-US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つまたは </a:t>
            </a:r>
            <a:r>
              <a:rPr lang="en-US" altLang="ja-JP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2 </a:t>
            </a:r>
            <a:r>
              <a:rPr lang="ja-JP" altLang="en-US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つの追加コピーを他のサーバに複製</a:t>
            </a:r>
          </a:p>
          <a:p>
            <a:pPr marL="285645" indent="-285645" defTabSz="914065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charset="0"/>
              <a:buChar char="•"/>
              <a:defRPr/>
            </a:pPr>
            <a:r>
              <a:rPr lang="ja-JP" altLang="en-US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サーバまたはディスク全体の障害に対応</a:t>
            </a:r>
            <a:endParaRPr lang="ja-JP" altLang="en-US" sz="1400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メイリオ"/>
            </a:endParaRPr>
          </a:p>
        </p:txBody>
      </p:sp>
      <p:sp>
        <p:nvSpPr>
          <p:cNvPr id="134" name="Content Placeholder 98"/>
          <p:cNvSpPr txBox="1">
            <a:spLocks/>
          </p:cNvSpPr>
          <p:nvPr/>
        </p:nvSpPr>
        <p:spPr bwMode="auto">
          <a:xfrm>
            <a:off x="4601816" y="3568779"/>
            <a:ext cx="4463749" cy="107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3" rIns="91407" bIns="45703" numCol="1" anchor="t" anchorCtr="0" compatLnSpc="1">
            <a:prstTxWarp prst="textNoShape">
              <a:avLst/>
            </a:prstTxWarp>
          </a:bodyPr>
          <a:lstStyle/>
          <a:p>
            <a:pPr marL="285645" indent="-285645" defTabSz="914065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ja-JP" altLang="en-US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元と同じ数のコピーに復元</a:t>
            </a:r>
          </a:p>
          <a:p>
            <a:pPr marL="285645" indent="-285645" defTabSz="914065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en-US" altLang="ja-JP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VM </a:t>
            </a:r>
            <a:r>
              <a:rPr lang="ja-JP" altLang="en-US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およびデータを交換後に再調整</a:t>
            </a:r>
          </a:p>
          <a:p>
            <a:pPr marL="285645" indent="-285645" defTabSz="914065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ja-JP" altLang="en-US" sz="14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メイリオ"/>
              </a:rPr>
              <a:t>メンテナンス時などにも柔軟に対応</a:t>
            </a:r>
            <a:endParaRPr lang="ja-JP" altLang="en-US" sz="1400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メイリオ"/>
            </a:endParaRPr>
          </a:p>
        </p:txBody>
      </p:sp>
      <p:sp>
        <p:nvSpPr>
          <p:cNvPr id="140" name="TextBox 139"/>
          <p:cNvSpPr txBox="1"/>
          <p:nvPr/>
        </p:nvSpPr>
        <p:spPr>
          <a:xfrm flipH="1">
            <a:off x="118631" y="2158030"/>
            <a:ext cx="617369" cy="1341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ja-JP" sz="999" dirty="0" err="1" smtClean="0">
                <a:solidFill>
                  <a:schemeClr val="accent1"/>
                </a:solidFill>
                <a:latin typeface="+mn-ea"/>
                <a:ea typeface="+mn-ea"/>
                <a:cs typeface="Arial" charset="0"/>
              </a:rPr>
              <a:t>File.vmdk</a:t>
            </a:r>
            <a:endParaRPr lang="ja-JP" altLang="en-US" sz="999" dirty="0">
              <a:solidFill>
                <a:schemeClr val="accent1"/>
              </a:solidFill>
              <a:latin typeface="+mn-ea"/>
              <a:ea typeface="+mn-ea"/>
              <a:cs typeface="Arial" charset="0"/>
            </a:endParaRPr>
          </a:p>
        </p:txBody>
      </p:sp>
      <p:cxnSp>
        <p:nvCxnSpPr>
          <p:cNvPr id="149" name="Straight Connector 148"/>
          <p:cNvCxnSpPr>
            <a:stCxn id="146" idx="0"/>
          </p:cNvCxnSpPr>
          <p:nvPr/>
        </p:nvCxnSpPr>
        <p:spPr>
          <a:xfrm flipV="1">
            <a:off x="656751" y="2340264"/>
            <a:ext cx="767178" cy="268738"/>
          </a:xfrm>
          <a:prstGeom prst="line">
            <a:avLst/>
          </a:prstGeom>
          <a:ln w="19050" cmpd="sng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47" idx="0"/>
            <a:endCxn id="180" idx="2"/>
          </p:cNvCxnSpPr>
          <p:nvPr/>
        </p:nvCxnSpPr>
        <p:spPr>
          <a:xfrm flipV="1">
            <a:off x="2921183" y="2340264"/>
            <a:ext cx="268738" cy="268738"/>
          </a:xfrm>
          <a:prstGeom prst="line">
            <a:avLst/>
          </a:prstGeom>
          <a:ln w="19050" cmpd="sng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48" idx="0"/>
          </p:cNvCxnSpPr>
          <p:nvPr/>
        </p:nvCxnSpPr>
        <p:spPr>
          <a:xfrm flipV="1">
            <a:off x="5186256" y="2301872"/>
            <a:ext cx="2" cy="307129"/>
          </a:xfrm>
          <a:prstGeom prst="line">
            <a:avLst/>
          </a:prstGeom>
          <a:ln w="19050" cmpd="sng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143" idx="0"/>
          </p:cNvCxnSpPr>
          <p:nvPr/>
        </p:nvCxnSpPr>
        <p:spPr>
          <a:xfrm flipH="1" flipV="1">
            <a:off x="6606731" y="2340264"/>
            <a:ext cx="1151514" cy="268738"/>
          </a:xfrm>
          <a:prstGeom prst="line">
            <a:avLst/>
          </a:prstGeom>
          <a:ln w="19050" cmpd="sng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endCxn id="176" idx="2"/>
          </p:cNvCxnSpPr>
          <p:nvPr/>
        </p:nvCxnSpPr>
        <p:spPr>
          <a:xfrm flipV="1">
            <a:off x="8087833" y="2340264"/>
            <a:ext cx="54540" cy="268737"/>
          </a:xfrm>
          <a:prstGeom prst="line">
            <a:avLst/>
          </a:prstGeom>
          <a:ln w="19050" cmpd="sng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stCxn id="161" idx="0"/>
          </p:cNvCxnSpPr>
          <p:nvPr/>
        </p:nvCxnSpPr>
        <p:spPr>
          <a:xfrm flipV="1">
            <a:off x="5877298" y="2340264"/>
            <a:ext cx="499085" cy="268738"/>
          </a:xfrm>
          <a:prstGeom prst="line">
            <a:avLst/>
          </a:prstGeom>
          <a:ln w="19050" cmpd="sng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163" idx="0"/>
          </p:cNvCxnSpPr>
          <p:nvPr/>
        </p:nvCxnSpPr>
        <p:spPr>
          <a:xfrm flipV="1">
            <a:off x="6222818" y="2340265"/>
            <a:ext cx="1804383" cy="268737"/>
          </a:xfrm>
          <a:prstGeom prst="line">
            <a:avLst/>
          </a:prstGeom>
          <a:ln w="19050" cmpd="sng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Rounded Rectangle 142"/>
          <p:cNvSpPr/>
          <p:nvPr/>
        </p:nvSpPr>
        <p:spPr bwMode="auto">
          <a:xfrm flipH="1">
            <a:off x="7604898" y="2609001"/>
            <a:ext cx="306695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D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1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4" name="Rounded Rectangle 143"/>
          <p:cNvSpPr/>
          <p:nvPr/>
        </p:nvSpPr>
        <p:spPr bwMode="auto">
          <a:xfrm flipH="1">
            <a:off x="7950419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E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1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6" name="Rounded Rectangle 145"/>
          <p:cNvSpPr/>
          <p:nvPr/>
        </p:nvSpPr>
        <p:spPr bwMode="auto">
          <a:xfrm flipH="1">
            <a:off x="502542" y="2609002"/>
            <a:ext cx="308419" cy="230346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A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1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7" name="Rounded Rectangle 146"/>
          <p:cNvSpPr/>
          <p:nvPr/>
        </p:nvSpPr>
        <p:spPr bwMode="auto">
          <a:xfrm flipH="1">
            <a:off x="2767618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B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1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8" name="Rounded Rectangle 147"/>
          <p:cNvSpPr/>
          <p:nvPr/>
        </p:nvSpPr>
        <p:spPr bwMode="auto">
          <a:xfrm flipH="1">
            <a:off x="5032693" y="2609001"/>
            <a:ext cx="307128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C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1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6" name="Rounded Rectangle 155"/>
          <p:cNvSpPr/>
          <p:nvPr/>
        </p:nvSpPr>
        <p:spPr bwMode="auto">
          <a:xfrm flipH="1">
            <a:off x="849210" y="2609002"/>
            <a:ext cx="307272" cy="230346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B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2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7" name="Rounded Rectangle 156"/>
          <p:cNvSpPr/>
          <p:nvPr/>
        </p:nvSpPr>
        <p:spPr bwMode="auto">
          <a:xfrm flipH="1">
            <a:off x="3113138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A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2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8" name="Rounded Rectangle 157"/>
          <p:cNvSpPr/>
          <p:nvPr/>
        </p:nvSpPr>
        <p:spPr bwMode="auto">
          <a:xfrm flipH="1">
            <a:off x="5378213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A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3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59" name="Rounded Rectangle 158"/>
          <p:cNvSpPr/>
          <p:nvPr/>
        </p:nvSpPr>
        <p:spPr bwMode="auto">
          <a:xfrm flipH="1">
            <a:off x="1194727" y="2609003"/>
            <a:ext cx="307272" cy="230346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C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2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0" name="Rounded Rectangle 159"/>
          <p:cNvSpPr/>
          <p:nvPr/>
        </p:nvSpPr>
        <p:spPr bwMode="auto">
          <a:xfrm flipH="1">
            <a:off x="3458658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C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3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1" name="Rounded Rectangle 160"/>
          <p:cNvSpPr/>
          <p:nvPr/>
        </p:nvSpPr>
        <p:spPr bwMode="auto">
          <a:xfrm flipH="1">
            <a:off x="5723733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D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2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2" name="Rounded Rectangle 161"/>
          <p:cNvSpPr/>
          <p:nvPr/>
        </p:nvSpPr>
        <p:spPr bwMode="auto">
          <a:xfrm flipH="1">
            <a:off x="1540244" y="2609002"/>
            <a:ext cx="307272" cy="230346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D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3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3" name="Rounded Rectangle 162"/>
          <p:cNvSpPr/>
          <p:nvPr/>
        </p:nvSpPr>
        <p:spPr bwMode="auto">
          <a:xfrm flipH="1">
            <a:off x="6069253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E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2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4" name="Rounded Rectangle 163"/>
          <p:cNvSpPr/>
          <p:nvPr/>
        </p:nvSpPr>
        <p:spPr bwMode="auto">
          <a:xfrm flipH="1">
            <a:off x="3804178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E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3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6" name="Rounded Rectangle 165"/>
          <p:cNvSpPr/>
          <p:nvPr/>
        </p:nvSpPr>
        <p:spPr bwMode="auto">
          <a:xfrm flipH="1">
            <a:off x="4149697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D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1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7" name="Rounded Rectangle 166"/>
          <p:cNvSpPr/>
          <p:nvPr/>
        </p:nvSpPr>
        <p:spPr bwMode="auto">
          <a:xfrm flipH="1">
            <a:off x="1885762" y="2609002"/>
            <a:ext cx="307273" cy="230346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E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1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8" name="Rounded Rectangle 167"/>
          <p:cNvSpPr/>
          <p:nvPr/>
        </p:nvSpPr>
        <p:spPr bwMode="auto">
          <a:xfrm flipH="1">
            <a:off x="6414773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B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3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9" name="Rounded Rectangle 168"/>
          <p:cNvSpPr/>
          <p:nvPr/>
        </p:nvSpPr>
        <p:spPr bwMode="auto">
          <a:xfrm flipH="1">
            <a:off x="8295939" y="2609001"/>
            <a:ext cx="307129" cy="230347"/>
          </a:xfrm>
          <a:prstGeom prst="roundRect">
            <a:avLst/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800" dirty="0" smtClean="0">
                <a:solidFill>
                  <a:schemeClr val="accent1"/>
                </a:solidFill>
                <a:latin typeface="+mn-ea"/>
              </a:rPr>
              <a:t>B</a:t>
            </a:r>
            <a:r>
              <a:rPr lang="en-US" altLang="ja-JP" sz="800" baseline="-25000" dirty="0" smtClean="0">
                <a:solidFill>
                  <a:schemeClr val="accent1"/>
                </a:solidFill>
                <a:latin typeface="+mn-ea"/>
              </a:rPr>
              <a:t>3</a:t>
            </a:r>
            <a:endParaRPr lang="en-US" altLang="ja-JP" sz="800" baseline="-25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6" name="Shape 537"/>
          <p:cNvSpPr/>
          <p:nvPr/>
        </p:nvSpPr>
        <p:spPr>
          <a:xfrm>
            <a:off x="7336160" y="2109917"/>
            <a:ext cx="1612426" cy="230347"/>
          </a:xfrm>
          <a:prstGeom prst="roundRect">
            <a:avLst>
              <a:gd name="adj" fmla="val 21242"/>
            </a:avLst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1399" dirty="0" smtClean="0">
                <a:solidFill>
                  <a:schemeClr val="accent1"/>
                </a:solidFill>
                <a:latin typeface="+mn-ea"/>
                <a:cs typeface="Arial" charset="0"/>
              </a:rPr>
              <a:t>E</a:t>
            </a:r>
            <a:endParaRPr lang="en-US" altLang="ja-JP" sz="1399" dirty="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177" name="Shape 537"/>
          <p:cNvSpPr/>
          <p:nvPr/>
        </p:nvSpPr>
        <p:spPr>
          <a:xfrm>
            <a:off x="5685343" y="2109917"/>
            <a:ext cx="1612426" cy="230347"/>
          </a:xfrm>
          <a:prstGeom prst="roundRect">
            <a:avLst>
              <a:gd name="adj" fmla="val 21242"/>
            </a:avLst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1399" dirty="0" smtClean="0">
                <a:solidFill>
                  <a:schemeClr val="accent1"/>
                </a:solidFill>
                <a:latin typeface="+mn-ea"/>
                <a:cs typeface="Arial" charset="0"/>
              </a:rPr>
              <a:t>D</a:t>
            </a:r>
            <a:endParaRPr lang="en-US" altLang="ja-JP" sz="1399" dirty="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178" name="Shape 537"/>
          <p:cNvSpPr/>
          <p:nvPr/>
        </p:nvSpPr>
        <p:spPr>
          <a:xfrm>
            <a:off x="4034525" y="2109917"/>
            <a:ext cx="1612426" cy="230347"/>
          </a:xfrm>
          <a:prstGeom prst="roundRect">
            <a:avLst>
              <a:gd name="adj" fmla="val 21242"/>
            </a:avLst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1399" dirty="0" smtClean="0">
                <a:solidFill>
                  <a:schemeClr val="accent1"/>
                </a:solidFill>
                <a:latin typeface="+mn-ea"/>
                <a:cs typeface="Arial" charset="0"/>
              </a:rPr>
              <a:t>C</a:t>
            </a:r>
            <a:endParaRPr lang="en-US" altLang="ja-JP" sz="1399" dirty="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180" name="Shape 537"/>
          <p:cNvSpPr/>
          <p:nvPr/>
        </p:nvSpPr>
        <p:spPr>
          <a:xfrm>
            <a:off x="2383708" y="2109917"/>
            <a:ext cx="1612426" cy="230347"/>
          </a:xfrm>
          <a:prstGeom prst="roundRect">
            <a:avLst>
              <a:gd name="adj" fmla="val 21242"/>
            </a:avLst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1399" dirty="0" smtClean="0">
                <a:solidFill>
                  <a:schemeClr val="accent1"/>
                </a:solidFill>
                <a:latin typeface="+mn-ea"/>
                <a:cs typeface="Arial" charset="0"/>
              </a:rPr>
              <a:t>B</a:t>
            </a:r>
            <a:endParaRPr lang="en-US" altLang="ja-JP" sz="1399" dirty="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181" name="Shape 537"/>
          <p:cNvSpPr/>
          <p:nvPr/>
        </p:nvSpPr>
        <p:spPr>
          <a:xfrm>
            <a:off x="732890" y="2109917"/>
            <a:ext cx="1612426" cy="230347"/>
          </a:xfrm>
          <a:prstGeom prst="roundRect">
            <a:avLst>
              <a:gd name="adj" fmla="val 21242"/>
            </a:avLst>
          </a:prstGeom>
          <a:gradFill>
            <a:gsLst>
              <a:gs pos="0">
                <a:srgbClr val="00B0F0"/>
              </a:gs>
              <a:gs pos="83000">
                <a:schemeClr val="accent2"/>
              </a:gs>
            </a:gsLst>
            <a:path path="circle">
              <a:fillToRect l="50000" t="50000" r="50000" b="50000"/>
            </a:path>
          </a:gradFill>
          <a:ln w="12700" cmpd="sng"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764">
              <a:lnSpc>
                <a:spcPct val="90000"/>
              </a:lnSpc>
            </a:pPr>
            <a:r>
              <a:rPr lang="en-US" altLang="ja-JP" sz="1399" dirty="0" smtClean="0">
                <a:solidFill>
                  <a:schemeClr val="accent1"/>
                </a:solidFill>
                <a:latin typeface="+mn-ea"/>
                <a:cs typeface="Arial" charset="0"/>
              </a:rPr>
              <a:t>A</a:t>
            </a:r>
            <a:endParaRPr lang="en-US" altLang="ja-JP" sz="1399" dirty="0">
              <a:solidFill>
                <a:schemeClr val="accent1"/>
              </a:solidFill>
              <a:latin typeface="+mn-ea"/>
              <a:cs typeface="Arial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vert="horz" lIns="121808" tIns="60896" rIns="121808" bIns="60896" rtlCol="0" anchor="t" anchorCtr="0">
            <a:noAutofit/>
          </a:bodyPr>
          <a:lstStyle>
            <a:lvl1pPr marL="0" marR="0" indent="0" algn="l" defTabSz="9136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kern="1200" spc="0" baseline="0" dirty="0">
                <a:solidFill>
                  <a:srgbClr val="3979D1"/>
                </a:solidFill>
                <a:effectLst/>
                <a:latin typeface="+mj-lt"/>
                <a:ea typeface="+mj-ea"/>
                <a:cs typeface="CiscoSans"/>
              </a:defRPr>
            </a:lvl1pPr>
          </a:lstStyle>
          <a:p>
            <a:r>
              <a:rPr lang="en-US" altLang="ja-JP" dirty="0" smtClean="0">
                <a:latin typeface="+mn-ea"/>
                <a:ea typeface="+mn-ea"/>
                <a:cs typeface="Arial" charset="0"/>
              </a:rPr>
              <a:t>Cisco </a:t>
            </a:r>
            <a:r>
              <a:rPr lang="en-US" altLang="ja-JP" dirty="0" err="1" smtClean="0">
                <a:latin typeface="+mn-ea"/>
                <a:ea typeface="+mn-ea"/>
                <a:cs typeface="Arial" charset="0"/>
              </a:rPr>
              <a:t>HyperFlex</a:t>
            </a:r>
            <a:r>
              <a:rPr lang="en-US" altLang="ja-JP" dirty="0" smtClean="0">
                <a:latin typeface="+mn-ea"/>
                <a:ea typeface="+mn-ea"/>
                <a:cs typeface="Arial" charset="0"/>
              </a:rPr>
              <a:t> System </a:t>
            </a:r>
            <a:r>
              <a:rPr lang="ja-JP" altLang="en-US" dirty="0" smtClean="0">
                <a:latin typeface="+mn-ea"/>
                <a:ea typeface="+mn-ea"/>
                <a:cs typeface="Meiryo" charset="-128"/>
              </a:rPr>
              <a:t>の特徴</a:t>
            </a:r>
            <a:r>
              <a:rPr lang="en-US" altLang="ja-JP" dirty="0" smtClean="0">
                <a:latin typeface="+mn-ea"/>
                <a:ea typeface="+mn-ea"/>
                <a:cs typeface="Meiryo" charset="-128"/>
              </a:rPr>
              <a:t/>
            </a:r>
            <a:br>
              <a:rPr lang="en-US" altLang="ja-JP" dirty="0" smtClean="0">
                <a:latin typeface="+mn-ea"/>
                <a:ea typeface="+mn-ea"/>
                <a:cs typeface="Meiryo" charset="-128"/>
              </a:rPr>
            </a:br>
            <a:r>
              <a:rPr lang="ja-JP" altLang="en-US" sz="2000" dirty="0" smtClean="0">
                <a:solidFill>
                  <a:srgbClr val="FF6600"/>
                </a:solidFill>
                <a:latin typeface="+mn-ea"/>
                <a:ea typeface="+mn-ea"/>
                <a:cs typeface="メイリオ" panose="020B0604030504040204" pitchFamily="50" charset="-128"/>
              </a:rPr>
              <a:t>レプリケーション ファクターでのデータ冗長確保</a:t>
            </a:r>
            <a:endParaRPr lang="en-US" altLang="ja-JP" sz="2000" dirty="0">
              <a:solidFill>
                <a:srgbClr val="FFC000"/>
              </a:solidFill>
              <a:latin typeface="+mn-ea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2274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8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65591 4.07407E-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43697 4.07407E-6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21388 4.07407E-6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500"/>
                            </p:stCondLst>
                            <p:childTnLst>
                              <p:par>
                                <p:cTn id="17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591 1.48148E-6 L -0.0007 1.48148E-6 " pathEditMode="relative" rAng="0" ptsTypes="AA">
                                      <p:cBhvr>
                                        <p:cTn id="18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697 1.48148E-6 L -0.00017 1.48148E-6 " pathEditMode="relative" rAng="0" ptsTypes="AA">
                                      <p:cBhvr>
                                        <p:cTn id="18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" y="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88 1.48148E-6 L 0.00035 1.48148E-6 " pathEditMode="relative" rAng="0" ptsTypes="AA">
                                      <p:cBhvr>
                                        <p:cTn id="19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" grpId="0" animBg="1"/>
      <p:bldP spid="931" grpId="1" animBg="1"/>
      <p:bldP spid="184" grpId="0" animBg="1"/>
      <p:bldP spid="184" grpId="1" animBg="1"/>
      <p:bldP spid="179" grpId="0" animBg="1"/>
      <p:bldP spid="126" grpId="0" animBg="1"/>
      <p:bldP spid="126" grpId="1" animBg="1"/>
      <p:bldP spid="127" grpId="0" animBg="1"/>
      <p:bldP spid="127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3" grpId="0" build="p"/>
      <p:bldP spid="134" grpId="0" build="p"/>
      <p:bldP spid="140" grpId="0"/>
      <p:bldP spid="143" grpId="0" animBg="1"/>
      <p:bldP spid="143" grpId="1" animBg="1"/>
      <p:bldP spid="143" grpId="2" animBg="1"/>
      <p:bldP spid="144" grpId="0" animBg="1"/>
      <p:bldP spid="144" grpId="1" animBg="1"/>
      <p:bldP spid="144" grpId="2" animBg="1"/>
      <p:bldP spid="146" grpId="0" animBg="1"/>
      <p:bldP spid="147" grpId="0" animBg="1"/>
      <p:bldP spid="148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69" grpId="2" animBg="1"/>
      <p:bldP spid="176" grpId="0" animBg="1"/>
      <p:bldP spid="177" grpId="0" animBg="1"/>
      <p:bldP spid="178" grpId="0" animBg="1"/>
      <p:bldP spid="180" grpId="0" animBg="1"/>
      <p:bldP spid="1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934566" y="1317474"/>
            <a:ext cx="1650197" cy="25282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r>
              <a:rPr lang="en-US" sz="1400" b="1" dirty="0">
                <a:solidFill>
                  <a:srgbClr val="BC6001"/>
                </a:solidFill>
                <a:latin typeface="+mn-ea"/>
                <a:cs typeface="Meiryo" charset="-128"/>
              </a:rPr>
              <a:t>550</a:t>
            </a:r>
            <a:r>
              <a:rPr lang="ja-JP" altLang="en-US" sz="1400" b="1" dirty="0">
                <a:solidFill>
                  <a:srgbClr val="BC6001"/>
                </a:solidFill>
                <a:latin typeface="+mn-ea"/>
                <a:cs typeface="Meiryo" charset="-128"/>
              </a:rPr>
              <a:t>シート</a:t>
            </a:r>
            <a:endParaRPr lang="en-US" altLang="ja-JP" sz="1000" dirty="0">
              <a:solidFill>
                <a:srgbClr val="BC6001"/>
              </a:solidFill>
              <a:latin typeface="+mn-ea"/>
              <a:cs typeface="Meiryo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618992" y="1317474"/>
            <a:ext cx="1650197" cy="25282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r>
              <a:rPr lang="en-US" sz="1400" b="1" dirty="0">
                <a:solidFill>
                  <a:srgbClr val="BC6001"/>
                </a:solidFill>
                <a:latin typeface="+mn-ea"/>
                <a:cs typeface="Meiryo" charset="-128"/>
              </a:rPr>
              <a:t>700</a:t>
            </a:r>
            <a:r>
              <a:rPr lang="ja-JP" altLang="en-US" sz="1400" b="1" dirty="0">
                <a:solidFill>
                  <a:srgbClr val="BC6001"/>
                </a:solidFill>
                <a:latin typeface="+mn-ea"/>
                <a:cs typeface="Meiryo" charset="-128"/>
              </a:rPr>
              <a:t>シート</a:t>
            </a:r>
            <a:endParaRPr lang="en-US" altLang="ja-JP" sz="1000" dirty="0">
              <a:solidFill>
                <a:srgbClr val="BC6001"/>
              </a:solidFill>
              <a:latin typeface="+mn-ea"/>
              <a:cs typeface="Meiryo" charset="-128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319978" y="1317475"/>
            <a:ext cx="1650197" cy="2528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r>
              <a:rPr lang="en-US" sz="1400" b="1" dirty="0">
                <a:solidFill>
                  <a:srgbClr val="BC6001"/>
                </a:solidFill>
                <a:latin typeface="+mn-ea"/>
                <a:cs typeface="Meiryo" charset="-128"/>
              </a:rPr>
              <a:t>850</a:t>
            </a:r>
            <a:r>
              <a:rPr lang="ja-JP" altLang="en-US" sz="1400" b="1" dirty="0">
                <a:solidFill>
                  <a:srgbClr val="BC6001"/>
                </a:solidFill>
                <a:latin typeface="+mn-ea"/>
                <a:cs typeface="Meiryo" charset="-128"/>
              </a:rPr>
              <a:t>シート</a:t>
            </a:r>
            <a:endParaRPr lang="en-US" altLang="ja-JP" sz="1000" dirty="0">
              <a:solidFill>
                <a:srgbClr val="BC6001"/>
              </a:solidFill>
              <a:latin typeface="+mn-ea"/>
              <a:cs typeface="Meiryo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020964" y="1317475"/>
            <a:ext cx="1650197" cy="2528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r>
              <a:rPr lang="en-US" sz="1400" b="1" dirty="0">
                <a:solidFill>
                  <a:srgbClr val="BC6001"/>
                </a:solidFill>
                <a:latin typeface="+mn-ea"/>
                <a:cs typeface="Meiryo" charset="-128"/>
              </a:rPr>
              <a:t>1000</a:t>
            </a:r>
            <a:r>
              <a:rPr lang="ja-JP" altLang="en-US" sz="1400" b="1" dirty="0">
                <a:solidFill>
                  <a:srgbClr val="BC6001"/>
                </a:solidFill>
                <a:latin typeface="+mn-ea"/>
                <a:cs typeface="Meiryo" charset="-128"/>
              </a:rPr>
              <a:t>シート</a:t>
            </a:r>
            <a:endParaRPr lang="en-US" altLang="ja-JP" sz="1000" dirty="0">
              <a:solidFill>
                <a:srgbClr val="BC6001"/>
              </a:solidFill>
              <a:latin typeface="+mn-ea"/>
              <a:cs typeface="Meiryo" charset="-128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53008" y="1313297"/>
            <a:ext cx="1650197" cy="2532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endParaRPr lang="en-US" sz="1000" b="1" dirty="0">
              <a:solidFill>
                <a:srgbClr val="BC6001"/>
              </a:solidFill>
              <a:latin typeface="+mn-ea"/>
              <a:cs typeface="Meiryo" charset="-128"/>
            </a:endParaRPr>
          </a:p>
          <a:p>
            <a:pPr algn="ctr" defTabSz="457086"/>
            <a:r>
              <a:rPr lang="en-US" sz="1400" b="1" dirty="0">
                <a:solidFill>
                  <a:srgbClr val="BC6001"/>
                </a:solidFill>
                <a:latin typeface="+mn-ea"/>
                <a:cs typeface="Meiryo" charset="-128"/>
              </a:rPr>
              <a:t>400 </a:t>
            </a:r>
            <a:r>
              <a:rPr lang="ja-JP" altLang="en-US" sz="1400" b="1" dirty="0">
                <a:solidFill>
                  <a:srgbClr val="BC6001"/>
                </a:solidFill>
                <a:latin typeface="+mn-ea"/>
                <a:cs typeface="Meiryo" charset="-128"/>
              </a:rPr>
              <a:t>シート</a:t>
            </a:r>
            <a:endParaRPr lang="en-US" sz="1000" dirty="0">
              <a:solidFill>
                <a:srgbClr val="BC6001"/>
              </a:solidFill>
              <a:latin typeface="+mn-ea"/>
              <a:cs typeface="Meiryo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842" y="130275"/>
            <a:ext cx="8343315" cy="731647"/>
          </a:xfrm>
        </p:spPr>
        <p:txBody>
          <a:bodyPr/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VDI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" charset="-128"/>
              </a:rPr>
              <a:t>ソリューション サイジング例</a:t>
            </a:r>
            <a:endParaRPr 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eiryo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0346" y="1429477"/>
            <a:ext cx="1506676" cy="811987"/>
            <a:chOff x="364066" y="2243025"/>
            <a:chExt cx="2777070" cy="1545559"/>
          </a:xfrm>
        </p:grpSpPr>
        <p:pic>
          <p:nvPicPr>
            <p:cNvPr id="6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2771571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020740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283627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540276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6" y="2243025"/>
              <a:ext cx="2777070" cy="25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6" y="2502982"/>
              <a:ext cx="2777070" cy="25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2007271" y="1432070"/>
            <a:ext cx="1506676" cy="811987"/>
            <a:chOff x="364066" y="2243025"/>
            <a:chExt cx="2777070" cy="1545559"/>
          </a:xfrm>
        </p:grpSpPr>
        <p:pic>
          <p:nvPicPr>
            <p:cNvPr id="13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2771571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020740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283627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540276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6" y="2243025"/>
              <a:ext cx="2777070" cy="25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6" y="2502982"/>
              <a:ext cx="2777070" cy="25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3683235" y="1434210"/>
            <a:ext cx="1506676" cy="811987"/>
            <a:chOff x="364066" y="2243025"/>
            <a:chExt cx="2777070" cy="1545559"/>
          </a:xfrm>
        </p:grpSpPr>
        <p:pic>
          <p:nvPicPr>
            <p:cNvPr id="20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2771571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020740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283627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540276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6" y="2243025"/>
              <a:ext cx="2777070" cy="25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6" y="2502982"/>
              <a:ext cx="2777070" cy="25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393056" y="1436804"/>
            <a:ext cx="1506676" cy="811987"/>
            <a:chOff x="364066" y="2243025"/>
            <a:chExt cx="2777070" cy="1545559"/>
          </a:xfrm>
        </p:grpSpPr>
        <p:pic>
          <p:nvPicPr>
            <p:cNvPr id="27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2771571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020740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283627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540276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6" y="2243025"/>
              <a:ext cx="2777070" cy="25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6" y="2502982"/>
              <a:ext cx="2777070" cy="25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7094414" y="1434210"/>
            <a:ext cx="1506676" cy="811987"/>
            <a:chOff x="364066" y="2243025"/>
            <a:chExt cx="2777070" cy="1545559"/>
          </a:xfrm>
        </p:grpSpPr>
        <p:pic>
          <p:nvPicPr>
            <p:cNvPr id="34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2771571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020740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283627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066" y="3540276"/>
              <a:ext cx="2777070" cy="24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6" y="2243025"/>
              <a:ext cx="2777070" cy="25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66" y="2502982"/>
              <a:ext cx="2777070" cy="25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Picture 50" descr="C:\Users\shshastr\AppData\Local\Microsoft\Windows\Temporary Internet Files\Content.Outlook\MPO7BIDD\1U_Fro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7271" y="2465573"/>
            <a:ext cx="1506676" cy="1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0" descr="C:\Users\shshastr\AppData\Local\Microsoft\Windows\Temporary Internet Files\Content.Outlook\MPO7BIDD\1U_Fro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3235" y="2604090"/>
            <a:ext cx="1506676" cy="1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0" descr="C:\Users\shshastr\AppData\Local\Microsoft\Windows\Temporary Internet Files\Content.Outlook\MPO7BIDD\1U_Fro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3235" y="2465573"/>
            <a:ext cx="1506676" cy="1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0" descr="C:\Users\shshastr\AppData\Local\Microsoft\Windows\Temporary Internet Files\Content.Outlook\MPO7BIDD\1U_Fro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3056" y="2612154"/>
            <a:ext cx="1506676" cy="1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0" descr="C:\Users\shshastr\AppData\Local\Microsoft\Windows\Temporary Internet Files\Content.Outlook\MPO7BIDD\1U_Fro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3056" y="2473637"/>
            <a:ext cx="1506676" cy="1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0" descr="C:\Users\shshastr\AppData\Local\Microsoft\Windows\Temporary Internet Files\Content.Outlook\MPO7BIDD\1U_Fro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4414" y="2894967"/>
            <a:ext cx="1506676" cy="1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0" descr="C:\Users\shshastr\AppData\Local\Microsoft\Windows\Temporary Internet Files\Content.Outlook\MPO7BIDD\1U_Fro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4414" y="2756450"/>
            <a:ext cx="1506676" cy="1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0" descr="C:\Users\shshastr\AppData\Local\Microsoft\Windows\Temporary Internet Files\Content.Outlook\MPO7BIDD\1U_Fro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4414" y="2612154"/>
            <a:ext cx="1506676" cy="1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0" descr="C:\Users\shshastr\AppData\Local\Microsoft\Windows\Temporary Internet Files\Content.Outlook\MPO7BIDD\1U_Fro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4414" y="2473637"/>
            <a:ext cx="1506676" cy="1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0" descr="C:\Users\shshastr\AppData\Local\Microsoft\Windows\Temporary Internet Files\Content.Outlook\MPO7BIDD\1U_Fro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3056" y="2756450"/>
            <a:ext cx="1506676" cy="1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388763"/>
              </p:ext>
            </p:extLst>
          </p:nvPr>
        </p:nvGraphicFramePr>
        <p:xfrm>
          <a:off x="253008" y="907294"/>
          <a:ext cx="8418155" cy="396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3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36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latin typeface="+mn-ea"/>
                          <a:ea typeface="+mn-ea"/>
                          <a:cs typeface="Meiryo" charset="-128"/>
                        </a:rPr>
                        <a:t>基本構成</a:t>
                      </a:r>
                      <a:endParaRPr lang="en-US" altLang="ja-JP" sz="1000" dirty="0" smtClean="0">
                        <a:latin typeface="+mn-ea"/>
                        <a:ea typeface="+mn-ea"/>
                        <a:cs typeface="Meiryo" charset="-128"/>
                      </a:endParaRPr>
                    </a:p>
                    <a:p>
                      <a:pPr algn="ctr"/>
                      <a:r>
                        <a:rPr lang="ja-JP" altLang="en-US" sz="1000" dirty="0" smtClean="0">
                          <a:latin typeface="+mn-ea"/>
                          <a:ea typeface="+mn-ea"/>
                          <a:cs typeface="Meiryo" charset="-128"/>
                        </a:rPr>
                        <a:t>（</a:t>
                      </a:r>
                      <a:r>
                        <a:rPr lang="en-US" altLang="ja-JP" sz="1000" dirty="0" smtClean="0">
                          <a:latin typeface="+mn-ea"/>
                          <a:ea typeface="+mn-ea"/>
                          <a:cs typeface="Meiryo" charset="-128"/>
                        </a:rPr>
                        <a:t>4</a:t>
                      </a:r>
                      <a:r>
                        <a:rPr lang="ja-JP" altLang="en-US" sz="1000" dirty="0" smtClean="0">
                          <a:latin typeface="+mn-ea"/>
                          <a:ea typeface="+mn-ea"/>
                          <a:cs typeface="Meiryo" charset="-128"/>
                        </a:rPr>
                        <a:t>ノード＋</a:t>
                      </a:r>
                      <a:r>
                        <a:rPr lang="en-US" altLang="ja-JP" sz="1000" dirty="0" smtClean="0">
                          <a:latin typeface="+mn-ea"/>
                          <a:ea typeface="+mn-ea"/>
                          <a:cs typeface="Meiryo" charset="-128"/>
                        </a:rPr>
                        <a:t>FI x2</a:t>
                      </a:r>
                      <a:r>
                        <a:rPr lang="ja-JP" altLang="en-US" sz="1000" dirty="0" smtClean="0">
                          <a:latin typeface="+mn-ea"/>
                          <a:ea typeface="+mn-ea"/>
                          <a:cs typeface="Meiryo" charset="-128"/>
                        </a:rPr>
                        <a:t>）</a:t>
                      </a:r>
                      <a:endParaRPr lang="en-US" sz="1000" dirty="0">
                        <a:latin typeface="+mn-ea"/>
                        <a:ea typeface="+mn-ea"/>
                        <a:cs typeface="Meiryo" charset="-128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aseline="0" dirty="0" smtClean="0">
                          <a:latin typeface="+mn-ea"/>
                          <a:ea typeface="+mn-ea"/>
                          <a:cs typeface="Meiryo" charset="-128"/>
                        </a:rPr>
                        <a:t>基本構成</a:t>
                      </a:r>
                      <a:r>
                        <a:rPr lang="en-US" altLang="ja-JP" sz="1000" baseline="0" dirty="0" smtClean="0">
                          <a:latin typeface="+mn-ea"/>
                          <a:ea typeface="+mn-ea"/>
                          <a:cs typeface="Meiryo" charset="-128"/>
                        </a:rPr>
                        <a:t> </a:t>
                      </a:r>
                      <a:r>
                        <a:rPr lang="en-US" sz="1000" baseline="0" dirty="0" smtClean="0">
                          <a:latin typeface="+mn-ea"/>
                          <a:ea typeface="+mn-ea"/>
                          <a:cs typeface="Meiryo" charset="-128"/>
                        </a:rPr>
                        <a:t>+ </a:t>
                      </a:r>
                      <a:endParaRPr lang="en-US" sz="1000" dirty="0" smtClean="0">
                        <a:latin typeface="+mn-ea"/>
                        <a:ea typeface="+mn-ea"/>
                        <a:cs typeface="Meiryo" charset="-128"/>
                      </a:endParaRPr>
                    </a:p>
                    <a:p>
                      <a:pPr algn="ctr"/>
                      <a:r>
                        <a:rPr lang="en-US" sz="1000" dirty="0" smtClean="0">
                          <a:latin typeface="+mn-ea"/>
                          <a:ea typeface="+mn-ea"/>
                          <a:cs typeface="Meiryo" charset="-128"/>
                        </a:rPr>
                        <a:t>1 </a:t>
                      </a:r>
                      <a:r>
                        <a:rPr lang="ja-JP" altLang="en-US" sz="1000" dirty="0" smtClean="0">
                          <a:latin typeface="+mn-ea"/>
                          <a:ea typeface="+mn-ea"/>
                          <a:cs typeface="Meiryo" charset="-128"/>
                        </a:rPr>
                        <a:t>ノード追加</a:t>
                      </a:r>
                      <a:endParaRPr lang="en-US" sz="1000" dirty="0" smtClean="0">
                        <a:latin typeface="+mn-ea"/>
                        <a:ea typeface="+mn-ea"/>
                        <a:cs typeface="Meiryo" charset="-128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aseline="0" dirty="0" smtClean="0">
                          <a:latin typeface="+mn-ea"/>
                          <a:ea typeface="+mn-ea"/>
                          <a:cs typeface="Meiryo" charset="-128"/>
                        </a:rPr>
                        <a:t>基本構成</a:t>
                      </a:r>
                      <a:r>
                        <a:rPr lang="en-US" altLang="ja-JP" sz="1000" baseline="0" dirty="0" smtClean="0">
                          <a:latin typeface="+mn-ea"/>
                          <a:ea typeface="+mn-ea"/>
                          <a:cs typeface="Meiryo" charset="-128"/>
                        </a:rPr>
                        <a:t> + </a:t>
                      </a:r>
                      <a:endParaRPr lang="en-US" altLang="ja-JP" sz="1000" dirty="0" smtClean="0">
                        <a:latin typeface="+mn-ea"/>
                        <a:ea typeface="+mn-ea"/>
                        <a:cs typeface="Meiryo" charset="-128"/>
                      </a:endParaRPr>
                    </a:p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  <a:cs typeface="Meiryo" charset="-128"/>
                        </a:rPr>
                        <a:t>2</a:t>
                      </a:r>
                      <a:r>
                        <a:rPr lang="ja-JP" altLang="en-US" sz="1000" dirty="0" smtClean="0">
                          <a:latin typeface="+mn-ea"/>
                          <a:ea typeface="+mn-ea"/>
                          <a:cs typeface="Meiryo" charset="-128"/>
                        </a:rPr>
                        <a:t>ノード追加</a:t>
                      </a:r>
                      <a:endParaRPr lang="en-US" altLang="ja-JP" sz="1000" dirty="0" smtClean="0">
                        <a:latin typeface="+mn-ea"/>
                        <a:ea typeface="+mn-ea"/>
                        <a:cs typeface="Meiryo" charset="-128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aseline="0" dirty="0" smtClean="0">
                          <a:latin typeface="+mn-ea"/>
                          <a:ea typeface="+mn-ea"/>
                          <a:cs typeface="Meiryo" charset="-128"/>
                        </a:rPr>
                        <a:t>基本構成</a:t>
                      </a:r>
                      <a:r>
                        <a:rPr lang="en-US" altLang="ja-JP" sz="1000" baseline="0" dirty="0" smtClean="0">
                          <a:latin typeface="+mn-ea"/>
                          <a:ea typeface="+mn-ea"/>
                          <a:cs typeface="Meiryo" charset="-128"/>
                        </a:rPr>
                        <a:t> + </a:t>
                      </a:r>
                      <a:endParaRPr lang="en-US" altLang="ja-JP" sz="1000" dirty="0" smtClean="0">
                        <a:latin typeface="+mn-ea"/>
                        <a:ea typeface="+mn-ea"/>
                        <a:cs typeface="Meiryo" charset="-128"/>
                      </a:endParaRPr>
                    </a:p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  <a:cs typeface="Meiryo" charset="-128"/>
                        </a:rPr>
                        <a:t>3 </a:t>
                      </a:r>
                      <a:r>
                        <a:rPr lang="ja-JP" altLang="en-US" sz="1000" dirty="0" smtClean="0">
                          <a:latin typeface="+mn-ea"/>
                          <a:ea typeface="+mn-ea"/>
                          <a:cs typeface="Meiryo" charset="-128"/>
                        </a:rPr>
                        <a:t>ノード追加</a:t>
                      </a:r>
                      <a:endParaRPr lang="en-US" altLang="ja-JP" sz="1000" dirty="0" smtClean="0">
                        <a:latin typeface="+mn-ea"/>
                        <a:ea typeface="+mn-ea"/>
                        <a:cs typeface="Meiryo" charset="-128"/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aseline="0" dirty="0" smtClean="0">
                          <a:latin typeface="+mn-ea"/>
                          <a:ea typeface="+mn-ea"/>
                          <a:cs typeface="Meiryo" charset="-128"/>
                        </a:rPr>
                        <a:t>基本構成</a:t>
                      </a:r>
                      <a:r>
                        <a:rPr lang="en-US" altLang="ja-JP" sz="1000" baseline="0" dirty="0" smtClean="0">
                          <a:latin typeface="+mn-ea"/>
                          <a:ea typeface="+mn-ea"/>
                          <a:cs typeface="Meiryo" charset="-128"/>
                        </a:rPr>
                        <a:t> + </a:t>
                      </a:r>
                      <a:endParaRPr lang="en-US" altLang="ja-JP" sz="1000" dirty="0" smtClean="0">
                        <a:latin typeface="+mn-ea"/>
                        <a:ea typeface="+mn-ea"/>
                        <a:cs typeface="Meiryo" charset="-128"/>
                      </a:endParaRPr>
                    </a:p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  <a:cs typeface="Meiryo" charset="-128"/>
                        </a:rPr>
                        <a:t>4</a:t>
                      </a:r>
                      <a:r>
                        <a:rPr lang="ja-JP" altLang="en-US" sz="1000" dirty="0" smtClean="0">
                          <a:latin typeface="+mn-ea"/>
                          <a:ea typeface="+mn-ea"/>
                          <a:cs typeface="Meiryo" charset="-128"/>
                        </a:rPr>
                        <a:t>ノード追加</a:t>
                      </a:r>
                      <a:endParaRPr lang="en-US" altLang="ja-JP" sz="1000" dirty="0" smtClean="0">
                        <a:latin typeface="+mn-ea"/>
                        <a:ea typeface="+mn-ea"/>
                        <a:cs typeface="Meiryo" charset="-128"/>
                      </a:endParaRP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768952"/>
              </p:ext>
            </p:extLst>
          </p:nvPr>
        </p:nvGraphicFramePr>
        <p:xfrm>
          <a:off x="253008" y="3680534"/>
          <a:ext cx="8418153" cy="480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4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7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6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361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最小</a:t>
                      </a:r>
                      <a:r>
                        <a:rPr lang="en-US" sz="10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 4 </a:t>
                      </a:r>
                      <a:r>
                        <a:rPr lang="ja-JP" altLang="en-US" sz="10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ノード構成</a:t>
                      </a:r>
                      <a:r>
                        <a:rPr lang="en-US" sz="10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 </a:t>
                      </a:r>
                    </a:p>
                    <a:p>
                      <a:pPr algn="ctr"/>
                      <a:r>
                        <a:rPr lang="ja-JP" altLang="en-US" sz="10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シングル ノード障害を許容した構成</a:t>
                      </a:r>
                      <a:r>
                        <a:rPr lang="en-US" sz="10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 (N+1)</a:t>
                      </a:r>
                      <a:endParaRPr 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Meiryo" charset="-128"/>
                      </a:endParaRPr>
                    </a:p>
                  </a:txBody>
                  <a:tcPr marL="91416" marR="91416" marT="45708" marB="45708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1</a:t>
                      </a:r>
                      <a:r>
                        <a:rPr lang="ja-JP" altLang="en-US" sz="1000" b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ノード追加で、</a:t>
                      </a:r>
                      <a:r>
                        <a:rPr lang="en-US" altLang="ja-JP" sz="1000" b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150</a:t>
                      </a:r>
                      <a:r>
                        <a:rPr lang="ja-JP" altLang="en-US" sz="1000" b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シート毎に</a:t>
                      </a:r>
                      <a:endParaRPr lang="en-US" altLang="ja-JP" sz="1000" b="1" dirty="0" smtClean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Meiryo" charset="-128"/>
                      </a:endParaRPr>
                    </a:p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リニアにスケーリング</a:t>
                      </a:r>
                      <a:endParaRPr 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Meiryo" charset="-128"/>
                      </a:endParaRPr>
                    </a:p>
                  </a:txBody>
                  <a:tcPr marL="91416" marR="91416" marT="45708" marB="45708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Login VSI 4.0, HX </a:t>
                      </a:r>
                      <a:r>
                        <a:rPr kumimoji="0" lang="ja-JP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データ </a:t>
                      </a:r>
                      <a:r>
                        <a:rPr kumimoji="0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/>
                      </a:r>
                      <a:br>
                        <a:rPr kumimoji="0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</a:br>
                      <a:r>
                        <a:rPr kumimoji="0" lang="ja-JP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プラットフォームで検証済み 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Meiryo" charset="-128"/>
                        </a:rPr>
                        <a:t> </a:t>
                      </a:r>
                      <a:endParaRPr 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Meiryo" charset="-128"/>
                      </a:endParaRPr>
                    </a:p>
                  </a:txBody>
                  <a:tcPr marL="91416" marR="91416" marT="45708" marB="45708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184010" y="4246640"/>
            <a:ext cx="852016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ja-JP" sz="800" dirty="0" smtClean="0">
                <a:latin typeface="+mn-ea"/>
                <a:ea typeface="+mn-ea"/>
                <a:cs typeface="Meiryo" charset="-128"/>
              </a:rPr>
              <a:t>#VMware </a:t>
            </a:r>
            <a:r>
              <a:rPr kumimoji="1" lang="en-US" altLang="ja-JP" sz="800" dirty="0" err="1">
                <a:latin typeface="+mn-ea"/>
                <a:ea typeface="+mn-ea"/>
                <a:cs typeface="Meiryo" charset="-128"/>
              </a:rPr>
              <a:t>HorizonView</a:t>
            </a:r>
            <a:r>
              <a:rPr kumimoji="1" lang="ja-JP" altLang="en-US" sz="800" dirty="0">
                <a:latin typeface="+mn-ea"/>
                <a:ea typeface="+mn-ea"/>
                <a:cs typeface="Meiryo" charset="-128"/>
              </a:rPr>
              <a:t>（</a:t>
            </a:r>
            <a:r>
              <a:rPr kumimoji="1" lang="en-US" altLang="ja-JP" sz="800" dirty="0">
                <a:latin typeface="+mn-ea"/>
                <a:ea typeface="+mn-ea"/>
                <a:cs typeface="Meiryo" charset="-128"/>
              </a:rPr>
              <a:t>VDI</a:t>
            </a:r>
            <a:r>
              <a:rPr kumimoji="1" lang="ja-JP" altLang="en-US" sz="800" dirty="0">
                <a:latin typeface="+mn-ea"/>
                <a:ea typeface="+mn-ea"/>
                <a:cs typeface="Meiryo" charset="-128"/>
              </a:rPr>
              <a:t>）での検証結果</a:t>
            </a:r>
            <a:r>
              <a:rPr kumimoji="1" lang="ja-JP" altLang="en-US" sz="800" dirty="0" smtClean="0">
                <a:latin typeface="+mn-ea"/>
                <a:ea typeface="+mn-ea"/>
                <a:cs typeface="Meiryo" charset="-128"/>
              </a:rPr>
              <a:t>レポート</a:t>
            </a:r>
            <a:endParaRPr kumimoji="1" lang="en-US" altLang="ja-JP" sz="800" dirty="0" smtClean="0">
              <a:latin typeface="+mn-ea"/>
              <a:ea typeface="+mn-ea"/>
              <a:cs typeface="Meiryo" charset="-128"/>
            </a:endParaRPr>
          </a:p>
          <a:p>
            <a:r>
              <a:rPr kumimoji="1" lang="en-US" altLang="ja-JP" sz="800" dirty="0" smtClean="0">
                <a:latin typeface="+mn-ea"/>
                <a:ea typeface="+mn-ea"/>
                <a:cs typeface="Meiryo" charset="-128"/>
                <a:hlinkClick r:id="rId5"/>
              </a:rPr>
              <a:t>http</a:t>
            </a:r>
            <a:r>
              <a:rPr kumimoji="1" lang="en-US" altLang="ja-JP" sz="800" dirty="0">
                <a:latin typeface="+mn-ea"/>
                <a:ea typeface="+mn-ea"/>
                <a:cs typeface="Meiryo" charset="-128"/>
                <a:hlinkClick r:id="rId5"/>
              </a:rPr>
              <a:t>://www.cisco.com/c/en/us/solutions/collateral/data-center-virtualization/desktop-virtualization-solutions-vmware-horizon-view/whitepaper-c11-737521.html?cachemode=refresh</a:t>
            </a:r>
            <a:r>
              <a:rPr kumimoji="1" lang="en-US" altLang="ja-JP" sz="800" dirty="0" smtClean="0">
                <a:latin typeface="+mn-ea"/>
                <a:ea typeface="+mn-ea"/>
                <a:cs typeface="Meiryo" charset="-128"/>
                <a:hlinkClick r:id="rId5"/>
              </a:rPr>
              <a:t>#</a:t>
            </a:r>
            <a:endParaRPr kumimoji="1" lang="en-US" altLang="ja-JP" sz="800" dirty="0" smtClean="0">
              <a:latin typeface="+mn-ea"/>
              <a:ea typeface="+mn-ea"/>
              <a:cs typeface="Meiryo" charset="-128"/>
            </a:endParaRPr>
          </a:p>
          <a:p>
            <a:r>
              <a:rPr kumimoji="1" lang="en-US" altLang="ja-JP" sz="800" dirty="0" smtClean="0">
                <a:latin typeface="+mn-ea"/>
                <a:ea typeface="+mn-ea"/>
                <a:cs typeface="Meiryo" charset="-128"/>
              </a:rPr>
              <a:t>Xen</a:t>
            </a:r>
            <a:r>
              <a:rPr kumimoji="1" lang="ja-JP" altLang="en-US" sz="800" dirty="0" smtClean="0">
                <a:latin typeface="+mn-ea"/>
                <a:ea typeface="+mn-ea"/>
                <a:cs typeface="Meiryo" charset="-128"/>
              </a:rPr>
              <a:t> </a:t>
            </a:r>
            <a:r>
              <a:rPr kumimoji="1" lang="en-US" altLang="ja-JP" sz="800" dirty="0" err="1">
                <a:latin typeface="+mn-ea"/>
                <a:ea typeface="+mn-ea"/>
                <a:cs typeface="Meiryo" charset="-128"/>
              </a:rPr>
              <a:t>Destop</a:t>
            </a:r>
            <a:r>
              <a:rPr kumimoji="1" lang="en-US" altLang="ja-JP" sz="800" dirty="0">
                <a:latin typeface="+mn-ea"/>
                <a:ea typeface="+mn-ea"/>
                <a:cs typeface="Meiryo" charset="-128"/>
              </a:rPr>
              <a:t>(VDI)</a:t>
            </a:r>
            <a:r>
              <a:rPr kumimoji="1" lang="ja-JP" altLang="en-US" sz="800" dirty="0" err="1">
                <a:latin typeface="+mn-ea"/>
                <a:ea typeface="+mn-ea"/>
                <a:cs typeface="Meiryo" charset="-128"/>
              </a:rPr>
              <a:t>での</a:t>
            </a:r>
            <a:r>
              <a:rPr kumimoji="1" lang="ja-JP" altLang="en-US" sz="800" dirty="0">
                <a:latin typeface="+mn-ea"/>
                <a:ea typeface="+mn-ea"/>
                <a:cs typeface="Meiryo" charset="-128"/>
              </a:rPr>
              <a:t>検証結果レポート</a:t>
            </a:r>
            <a:endParaRPr kumimoji="1" lang="en-US" altLang="ja-JP" sz="800" dirty="0">
              <a:latin typeface="+mn-ea"/>
              <a:ea typeface="+mn-ea"/>
              <a:cs typeface="Meiryo" charset="-128"/>
            </a:endParaRPr>
          </a:p>
          <a:p>
            <a:r>
              <a:rPr kumimoji="1" lang="en-US" altLang="ja-JP" sz="800" dirty="0">
                <a:latin typeface="+mn-ea"/>
                <a:ea typeface="+mn-ea"/>
                <a:cs typeface="Meiryo" charset="-128"/>
                <a:hlinkClick r:id="rId6"/>
              </a:rPr>
              <a:t>http://</a:t>
            </a:r>
            <a:r>
              <a:rPr kumimoji="1" lang="en-US" altLang="ja-JP" sz="800" dirty="0" smtClean="0">
                <a:latin typeface="+mn-ea"/>
                <a:ea typeface="+mn-ea"/>
                <a:cs typeface="Meiryo" charset="-128"/>
                <a:hlinkClick r:id="rId6"/>
              </a:rPr>
              <a:t>www.cisco.com/c/dam/en/us/solutions/collateral/data-center-virtualization/desktop-virtualization-solutions-citrix-xendesktop/whitepaper-c11-737522.pdf</a:t>
            </a:r>
            <a:endParaRPr kumimoji="1" lang="en-US" altLang="ja-JP" sz="800" dirty="0" smtClean="0">
              <a:latin typeface="+mn-ea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52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264" y="213159"/>
            <a:ext cx="8814347" cy="796691"/>
          </a:xfrm>
        </p:spPr>
        <p:txBody>
          <a:bodyPr/>
          <a:lstStyle/>
          <a:p>
            <a:r>
              <a:rPr lang="en-US" altLang="ja-JP" sz="26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S PGothic" charset="-128"/>
              </a:rPr>
              <a:t>HyperFlex</a:t>
            </a:r>
            <a:r>
              <a:rPr lang="ja-JP" altLang="en-US" sz="26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S PGothic" charset="-128"/>
              </a:rPr>
              <a:t>はハイパーコンバージド インフラ製品で</a:t>
            </a:r>
            <a:r>
              <a:rPr lang="en-US" altLang="ja-JP" sz="26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S PGothic" charset="-128"/>
              </a:rPr>
              <a:t/>
            </a:r>
            <a:br>
              <a:rPr lang="en-US" altLang="ja-JP" sz="26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S PGothic" charset="-128"/>
              </a:rPr>
            </a:br>
            <a:r>
              <a:rPr lang="ja-JP" altLang="en-US" sz="26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S PGothic" charset="-128"/>
              </a:rPr>
              <a:t>トップクラスの</a:t>
            </a:r>
            <a:r>
              <a:rPr lang="en-US" altLang="ja-JP" sz="26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S PGothic" charset="-128"/>
              </a:rPr>
              <a:t>I/O</a:t>
            </a:r>
            <a:r>
              <a:rPr lang="ja-JP" altLang="en-US" sz="26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S PGothic" charset="-128"/>
              </a:rPr>
              <a:t>パフォーマンス</a:t>
            </a:r>
            <a:endParaRPr lang="en-US" sz="2600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MS PGothic" charset="-128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978287582"/>
              </p:ext>
            </p:extLst>
          </p:nvPr>
        </p:nvGraphicFramePr>
        <p:xfrm>
          <a:off x="125663" y="834596"/>
          <a:ext cx="4307063" cy="4286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Explosion 1 9"/>
          <p:cNvSpPr/>
          <p:nvPr/>
        </p:nvSpPr>
        <p:spPr>
          <a:xfrm>
            <a:off x="1307592" y="1566193"/>
            <a:ext cx="3261820" cy="1012415"/>
          </a:xfrm>
          <a:prstGeom prst="star24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ja-JP" altLang="en-US" sz="16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S PGothic" charset="-128"/>
              </a:rPr>
              <a:t>仮想マシン搭載数</a:t>
            </a:r>
            <a:endParaRPr lang="en-US" altLang="ja-JP" sz="1600" dirty="0" smtClean="0">
              <a:solidFill>
                <a:schemeClr val="tx1">
                  <a:lumMod val="50000"/>
                </a:schemeClr>
              </a:solidFill>
              <a:latin typeface="+mn-ea"/>
              <a:cs typeface="MS PGothic" charset="-128"/>
            </a:endParaRPr>
          </a:p>
          <a:p>
            <a:pPr algn="ctr"/>
            <a:r>
              <a:rPr lang="ja-JP" altLang="en-US" sz="16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S PGothic" charset="-128"/>
              </a:rPr>
              <a:t>は約</a:t>
            </a:r>
            <a:r>
              <a:rPr lang="en-US" altLang="ja-JP" sz="16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S PGothic" charset="-128"/>
              </a:rPr>
              <a:t>2</a:t>
            </a:r>
            <a:r>
              <a:rPr lang="ja-JP" altLang="en-US" sz="16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S PGothic" charset="-128"/>
              </a:rPr>
              <a:t>倍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  <a:latin typeface="+mn-ea"/>
              <a:cs typeface="MS PGothic" charset="-128"/>
            </a:endParaRPr>
          </a:p>
        </p:txBody>
      </p:sp>
      <p:graphicFrame>
        <p:nvGraphicFramePr>
          <p:cNvPr id="7" name="Chart 7"/>
          <p:cNvGraphicFramePr/>
          <p:nvPr>
            <p:extLst>
              <p:ext uri="{D42A27DB-BD31-4B8C-83A1-F6EECF244321}">
                <p14:modId xmlns:p14="http://schemas.microsoft.com/office/powerpoint/2010/main" val="1821202337"/>
              </p:ext>
            </p:extLst>
          </p:nvPr>
        </p:nvGraphicFramePr>
        <p:xfrm>
          <a:off x="4657120" y="898523"/>
          <a:ext cx="4486880" cy="3810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Explosion 1 9"/>
          <p:cNvSpPr/>
          <p:nvPr/>
        </p:nvSpPr>
        <p:spPr>
          <a:xfrm>
            <a:off x="5641848" y="1516773"/>
            <a:ext cx="2828730" cy="970395"/>
          </a:xfrm>
          <a:prstGeom prst="star24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16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S PGothic" charset="-128"/>
              </a:rPr>
              <a:t>I/O</a:t>
            </a:r>
            <a:r>
              <a:rPr lang="ja-JP" altLang="en-US" sz="16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S PGothic" charset="-128"/>
              </a:rPr>
              <a:t>遅延は約</a:t>
            </a:r>
            <a:r>
              <a:rPr lang="en-US" altLang="ja-JP" sz="1600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S PGothic" charset="-128"/>
              </a:rPr>
              <a:t>1/3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391" y="92259"/>
            <a:ext cx="979220" cy="9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7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latin typeface="+mn-ea"/>
                <a:ea typeface="+mn-ea"/>
                <a:cs typeface="Meiryo" charset="-128"/>
              </a:rPr>
              <a:t>Case Study: </a:t>
            </a:r>
            <a:r>
              <a:rPr lang="ja-JP" altLang="en-US" dirty="0" smtClean="0">
                <a:latin typeface="+mn-ea"/>
                <a:ea typeface="+mn-ea"/>
                <a:cs typeface="Meiryo" charset="-128"/>
              </a:rPr>
              <a:t>長崎県立大学</a:t>
            </a:r>
            <a:r>
              <a:rPr lang="en-US" dirty="0">
                <a:latin typeface="+mn-ea"/>
                <a:ea typeface="+mn-ea"/>
                <a:cs typeface="Meiryo" charset="-128"/>
              </a:rPr>
              <a:t/>
            </a:r>
            <a:br>
              <a:rPr lang="en-US" dirty="0">
                <a:latin typeface="+mn-ea"/>
                <a:ea typeface="+mn-ea"/>
                <a:cs typeface="Meiryo" charset="-128"/>
              </a:rPr>
            </a:br>
            <a:r>
              <a:rPr lang="ja-JP" altLang="en-US" sz="1400" dirty="0" smtClean="0">
                <a:latin typeface="+mn-ea"/>
                <a:ea typeface="+mn-ea"/>
                <a:cs typeface="Meiryo" charset="-128"/>
              </a:rPr>
              <a:t>日本初のセキュリティ学科のシステムに</a:t>
            </a:r>
            <a:r>
              <a:rPr lang="en-US" altLang="ja-JP" sz="1400" dirty="0" err="1" smtClean="0">
                <a:latin typeface="+mn-ea"/>
                <a:ea typeface="+mn-ea"/>
                <a:cs typeface="Meiryo" charset="-128"/>
              </a:rPr>
              <a:t>HyperFlex</a:t>
            </a:r>
            <a:r>
              <a:rPr lang="ja-JP" altLang="en-US" sz="1400" dirty="0" smtClean="0">
                <a:latin typeface="+mn-ea"/>
                <a:ea typeface="+mn-ea"/>
                <a:cs typeface="Meiryo" charset="-128"/>
              </a:rPr>
              <a:t>システムを採用</a:t>
            </a:r>
            <a:endParaRPr lang="en-US" dirty="0">
              <a:latin typeface="+mn-ea"/>
              <a:ea typeface="+mn-ea"/>
              <a:cs typeface="Meiryo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dirty="0">
                <a:latin typeface="+mn-ea"/>
              </a:rPr>
              <a:t>Healthcare—Hospitals &amp; Clinics</a:t>
            </a:r>
          </a:p>
          <a:p>
            <a:endParaRPr lang="en-US" dirty="0">
              <a:latin typeface="+mn-e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+mn-ea"/>
              </a:rPr>
              <a:t>Published: </a:t>
            </a:r>
            <a:r>
              <a:rPr lang="en-US" dirty="0" smtClean="0">
                <a:latin typeface="+mn-ea"/>
              </a:rPr>
              <a:t>March, 2017</a:t>
            </a:r>
            <a:endParaRPr lang="en-US" dirty="0">
              <a:latin typeface="+mn-ea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5" y="951308"/>
            <a:ext cx="6803820" cy="402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Production\Cisco Projects\C97 Presentation (PPT-PDF)\C97-738087-00\Support files\AV19959.jpg"/>
          <p:cNvPicPr>
            <a:picLocks noChangeAspect="1" noChangeArrowheads="1"/>
          </p:cNvPicPr>
          <p:nvPr/>
        </p:nvPicPr>
        <p:blipFill rotWithShape="1">
          <a:blip r:embed="rId3" cstate="print"/>
          <a:srcRect t="14400" b="1440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535209" y="-17143"/>
            <a:ext cx="9688674" cy="5151241"/>
          </a:xfrm>
          <a:prstGeom prst="rect">
            <a:avLst/>
          </a:prstGeom>
          <a:gradFill flip="none" rotWithShape="1">
            <a:gsLst>
              <a:gs pos="68000">
                <a:srgbClr val="014093">
                  <a:alpha val="91000"/>
                </a:srgbClr>
              </a:gs>
              <a:gs pos="0">
                <a:srgbClr val="0FC1E5">
                  <a:alpha val="52000"/>
                </a:srgb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37766" y="257493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IT</a:t>
            </a:r>
            <a:r>
              <a:rPr lang="ja-JP" altLang="en-US" dirty="0" smtClean="0">
                <a:solidFill>
                  <a:schemeClr val="bg1"/>
                </a:solidFill>
              </a:rPr>
              <a:t>部門の課題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Pentagon 21"/>
          <p:cNvSpPr/>
          <p:nvPr/>
        </p:nvSpPr>
        <p:spPr>
          <a:xfrm>
            <a:off x="983396" y="1241611"/>
            <a:ext cx="6514684" cy="752522"/>
          </a:xfrm>
          <a:prstGeom prst="homePlate">
            <a:avLst>
              <a:gd name="adj" fmla="val 16381"/>
            </a:avLst>
          </a:prstGeom>
          <a:gradFill flip="none" rotWithShape="1">
            <a:gsLst>
              <a:gs pos="100000">
                <a:schemeClr val="bg1">
                  <a:alpha val="67000"/>
                </a:schemeClr>
              </a:gs>
              <a:gs pos="0">
                <a:schemeClr val="bg1">
                  <a:alpha val="94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r>
              <a:rPr lang="ja-JP" altLang="en-US" b="1" dirty="0" smtClean="0">
                <a:solidFill>
                  <a:srgbClr val="0070C0"/>
                </a:solidFill>
                <a:latin typeface="+mj-ea"/>
                <a:ea typeface="+mj-ea"/>
                <a:cs typeface="Arial" charset="0"/>
              </a:rPr>
              <a:t>プライベート クラウドの整備とハイブリッド クラウドへの対応</a:t>
            </a:r>
            <a:endParaRPr lang="en-US" b="1" dirty="0">
              <a:solidFill>
                <a:srgbClr val="0070C0"/>
              </a:solidFill>
              <a:latin typeface="+mj-ea"/>
              <a:ea typeface="+mj-ea"/>
              <a:cs typeface="Arial" charset="0"/>
            </a:endParaRPr>
          </a:p>
          <a:p>
            <a:r>
              <a:rPr lang="ja-JP" altLang="en-US" sz="1600" dirty="0" smtClean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  <a:t>インフラをいかに保守・運用しやすくするか</a:t>
            </a:r>
            <a:endParaRPr lang="en-US" altLang="ja-JP" sz="1600" dirty="0" smtClean="0">
              <a:solidFill>
                <a:srgbClr val="58585B"/>
              </a:solidFill>
              <a:latin typeface="+mj-ea"/>
              <a:ea typeface="+mj-ea"/>
              <a:cs typeface="Arial" charset="0"/>
            </a:endParaRPr>
          </a:p>
          <a:p>
            <a:r>
              <a:rPr lang="ja-JP" altLang="en-US" sz="1600" dirty="0" smtClean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  <a:t>必要なときにパブリック クラウドを使う、また戻す</a:t>
            </a:r>
            <a:endParaRPr lang="en-US" sz="1600" dirty="0">
              <a:solidFill>
                <a:srgbClr val="58585B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3" name="Pentagon 24"/>
          <p:cNvSpPr/>
          <p:nvPr/>
        </p:nvSpPr>
        <p:spPr>
          <a:xfrm>
            <a:off x="983396" y="2383371"/>
            <a:ext cx="6514684" cy="752522"/>
          </a:xfrm>
          <a:prstGeom prst="homePlate">
            <a:avLst>
              <a:gd name="adj" fmla="val 16381"/>
            </a:avLst>
          </a:prstGeom>
          <a:gradFill>
            <a:gsLst>
              <a:gs pos="100000">
                <a:schemeClr val="bg1">
                  <a:alpha val="67000"/>
                </a:schemeClr>
              </a:gs>
              <a:gs pos="0">
                <a:schemeClr val="bg1">
                  <a:alpha val="94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r>
              <a:rPr lang="ja-JP" altLang="en-US" b="1" dirty="0" smtClean="0">
                <a:solidFill>
                  <a:srgbClr val="0070C0"/>
                </a:solidFill>
                <a:latin typeface="+mj-ea"/>
                <a:ea typeface="+mj-ea"/>
                <a:cs typeface="Arial" charset="0"/>
              </a:rPr>
              <a:t>迅速なアプリ開発と展開</a:t>
            </a:r>
            <a:endParaRPr lang="en-US" b="1" dirty="0">
              <a:solidFill>
                <a:srgbClr val="0070C0"/>
              </a:solidFill>
              <a:latin typeface="+mj-ea"/>
              <a:ea typeface="+mj-ea"/>
              <a:cs typeface="Arial" charset="0"/>
            </a:endParaRPr>
          </a:p>
          <a:p>
            <a:r>
              <a:rPr lang="ja-JP" altLang="en-US" sz="1600" dirty="0" smtClean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  <a:t>ビジネスのデジタル化によるアプリ開発の重要性向上</a:t>
            </a:r>
            <a:r>
              <a:rPr lang="en-US" sz="1600" dirty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  <a:t/>
            </a:r>
            <a:br>
              <a:rPr lang="en-US" sz="1600" dirty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</a:br>
            <a:r>
              <a:rPr lang="ja-JP" altLang="en-US" sz="1600" dirty="0" smtClean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  <a:t>インフラ自動化と俊敏性向上による迅速なアプリ展開が課題</a:t>
            </a:r>
            <a:endParaRPr lang="en-US" sz="1600" dirty="0">
              <a:solidFill>
                <a:srgbClr val="58585B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4" name="Pentagon 25"/>
          <p:cNvSpPr/>
          <p:nvPr/>
        </p:nvSpPr>
        <p:spPr>
          <a:xfrm>
            <a:off x="983396" y="3525131"/>
            <a:ext cx="6514684" cy="752522"/>
          </a:xfrm>
          <a:prstGeom prst="homePlate">
            <a:avLst>
              <a:gd name="adj" fmla="val 16381"/>
            </a:avLst>
          </a:prstGeom>
          <a:gradFill>
            <a:gsLst>
              <a:gs pos="100000">
                <a:schemeClr val="bg1">
                  <a:alpha val="67000"/>
                </a:schemeClr>
              </a:gs>
              <a:gs pos="0">
                <a:schemeClr val="bg1">
                  <a:alpha val="94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r>
              <a:rPr lang="ja-JP" altLang="en-US" b="1" dirty="0" smtClean="0">
                <a:solidFill>
                  <a:srgbClr val="0070C0"/>
                </a:solidFill>
                <a:latin typeface="+mj-ea"/>
                <a:ea typeface="+mj-ea"/>
                <a:cs typeface="Arial" charset="0"/>
              </a:rPr>
              <a:t>セキュリティ強化</a:t>
            </a:r>
            <a:endParaRPr lang="en-US" b="1" dirty="0">
              <a:solidFill>
                <a:srgbClr val="0070C0"/>
              </a:solidFill>
              <a:latin typeface="+mj-ea"/>
              <a:ea typeface="+mj-ea"/>
              <a:cs typeface="Arial" charset="0"/>
            </a:endParaRPr>
          </a:p>
          <a:p>
            <a:r>
              <a:rPr lang="ja-JP" altLang="en-US" sz="1600" dirty="0" smtClean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  <a:t>新たな脅威への対策やコンプライアンス遵守</a:t>
            </a:r>
            <a:endParaRPr lang="en-US" altLang="ja-JP" sz="1600" dirty="0" smtClean="0">
              <a:solidFill>
                <a:srgbClr val="58585B"/>
              </a:solidFill>
              <a:latin typeface="+mj-ea"/>
              <a:ea typeface="+mj-ea"/>
              <a:cs typeface="Arial" charset="0"/>
            </a:endParaRPr>
          </a:p>
          <a:p>
            <a:r>
              <a:rPr lang="ja-JP" altLang="en-US" sz="1600" dirty="0" smtClean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  <a:t>シャドー</a:t>
            </a:r>
            <a:r>
              <a:rPr lang="en-US" altLang="ja-JP" sz="1600" dirty="0" smtClean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  <a:t>IT</a:t>
            </a:r>
            <a:r>
              <a:rPr lang="ja-JP" altLang="en-US" sz="1600" dirty="0" err="1" smtClean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  <a:t>への</a:t>
            </a:r>
            <a:r>
              <a:rPr lang="ja-JP" altLang="en-US" sz="1600" dirty="0" smtClean="0">
                <a:solidFill>
                  <a:srgbClr val="58585B"/>
                </a:solidFill>
                <a:latin typeface="+mj-ea"/>
                <a:ea typeface="+mj-ea"/>
                <a:cs typeface="Arial" charset="0"/>
              </a:rPr>
              <a:t>対応、トラフィックの可視化</a:t>
            </a:r>
            <a:endParaRPr lang="en-US" sz="1600" dirty="0">
              <a:solidFill>
                <a:srgbClr val="58585B"/>
              </a:solidFill>
              <a:latin typeface="+mj-ea"/>
              <a:ea typeface="+mj-ea"/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3345" y="3356670"/>
            <a:ext cx="1016239" cy="1016233"/>
            <a:chOff x="6692554" y="1764949"/>
            <a:chExt cx="1180413" cy="1180407"/>
          </a:xfrm>
        </p:grpSpPr>
        <p:sp>
          <p:nvSpPr>
            <p:cNvPr id="28" name="Oval 27"/>
            <p:cNvSpPr/>
            <p:nvPr/>
          </p:nvSpPr>
          <p:spPr>
            <a:xfrm>
              <a:off x="6692554" y="1764949"/>
              <a:ext cx="1180413" cy="1180407"/>
            </a:xfrm>
            <a:prstGeom prst="ellipse">
              <a:avLst/>
            </a:prstGeom>
            <a:gradFill flip="none" rotWithShape="1">
              <a:gsLst>
                <a:gs pos="68000">
                  <a:srgbClr val="014093"/>
                </a:gs>
                <a:gs pos="0">
                  <a:srgbClr val="0FC1E5"/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4182" y="2040303"/>
              <a:ext cx="497157" cy="62969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73345" y="2214910"/>
            <a:ext cx="1016239" cy="1016233"/>
            <a:chOff x="437766" y="2214910"/>
            <a:chExt cx="1016239" cy="1016233"/>
          </a:xfrm>
        </p:grpSpPr>
        <p:sp>
          <p:nvSpPr>
            <p:cNvPr id="34" name="Oval 33"/>
            <p:cNvSpPr/>
            <p:nvPr/>
          </p:nvSpPr>
          <p:spPr>
            <a:xfrm>
              <a:off x="437766" y="2214910"/>
              <a:ext cx="1016239" cy="1016233"/>
            </a:xfrm>
            <a:prstGeom prst="ellipse">
              <a:avLst/>
            </a:prstGeom>
            <a:gradFill flip="none" rotWithShape="1">
              <a:gsLst>
                <a:gs pos="68000">
                  <a:srgbClr val="014093"/>
                </a:gs>
                <a:gs pos="0">
                  <a:srgbClr val="0FC1E5"/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80" y="2453642"/>
              <a:ext cx="490100" cy="46256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73345" y="1073150"/>
            <a:ext cx="1016239" cy="1016233"/>
            <a:chOff x="1235994" y="1764949"/>
            <a:chExt cx="1180413" cy="1180407"/>
          </a:xfrm>
        </p:grpSpPr>
        <p:sp>
          <p:nvSpPr>
            <p:cNvPr id="38" name="Oval 37"/>
            <p:cNvSpPr/>
            <p:nvPr/>
          </p:nvSpPr>
          <p:spPr>
            <a:xfrm>
              <a:off x="1235994" y="1764949"/>
              <a:ext cx="1180413" cy="1180407"/>
            </a:xfrm>
            <a:prstGeom prst="ellipse">
              <a:avLst/>
            </a:prstGeom>
            <a:gradFill flip="none" rotWithShape="1">
              <a:gsLst>
                <a:gs pos="68000">
                  <a:srgbClr val="014093"/>
                </a:gs>
                <a:gs pos="0">
                  <a:srgbClr val="0FC1E5"/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982" y="2071263"/>
              <a:ext cx="584437" cy="56777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77679" y="4802382"/>
            <a:ext cx="8256442" cy="271589"/>
            <a:chOff x="477679" y="4802382"/>
            <a:chExt cx="8256442" cy="27158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7679" y="4802382"/>
              <a:ext cx="42418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7"/>
            <p:cNvSpPr>
              <a:spLocks noChangeArrowheads="1"/>
            </p:cNvSpPr>
            <p:nvPr/>
          </p:nvSpPr>
          <p:spPr bwMode="ltGray">
            <a:xfrm>
              <a:off x="8566465" y="4919453"/>
              <a:ext cx="167656" cy="1545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61586" tIns="30792" rIns="61586" bIns="30792" anchor="b">
              <a:spAutoFit/>
            </a:bodyPr>
            <a:lstStyle/>
            <a:p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4ABDCABE-3F10-B64C-92F1-862014417034}" type="slidenum">
                <a:rPr lang="en-US" sz="600">
                  <a:solidFill>
                    <a:schemeClr val="bg1">
                      <a:alpha val="25000"/>
                    </a:schemeClr>
                  </a:solidFill>
                  <a:latin typeface="+mn-lt"/>
                  <a:ea typeface="+mn-ea"/>
                  <a:cs typeface="CiscoSans Thin"/>
                </a:rPr>
                <a:pPr algn="r" defTabSz="61074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</a:t>
              </a:fld>
              <a:endParaRPr lang="en-US" sz="600" dirty="0">
                <a:solidFill>
                  <a:schemeClr val="bg1">
                    <a:alpha val="25000"/>
                  </a:schemeClr>
                </a:solidFill>
                <a:latin typeface="+mn-lt"/>
                <a:ea typeface="+mn-ea"/>
                <a:cs typeface="CiscoSans Thin"/>
              </a:endParaRPr>
            </a:p>
          </p:txBody>
        </p:sp>
        <p:sp>
          <p:nvSpPr>
            <p:cNvPr id="25" name="Rectangle 4"/>
            <p:cNvSpPr>
              <a:spLocks noChangeArrowheads="1"/>
            </p:cNvSpPr>
            <p:nvPr/>
          </p:nvSpPr>
          <p:spPr bwMode="ltGray">
            <a:xfrm>
              <a:off x="5286375" y="4917739"/>
              <a:ext cx="3167715" cy="154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1586" tIns="30792" rIns="61586" bIns="30792" anchor="b">
              <a:spAutoFit/>
            </a:bodyPr>
            <a:lstStyle/>
            <a:p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kern="1200" dirty="0">
                <a:solidFill>
                  <a:schemeClr val="bg1">
                    <a:alpha val="25000"/>
                  </a:schemeClr>
                </a:solidFill>
                <a:latin typeface="+mn-lt"/>
                <a:ea typeface="+mn-ea"/>
                <a:cs typeface="CiscoSans Th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711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Production\Cisco Projects\C97 Presentation (PPT-PDF)\C97-738087-00\Support files\AV19959.jpg"/>
          <p:cNvPicPr>
            <a:picLocks noChangeAspect="1" noChangeArrowheads="1"/>
          </p:cNvPicPr>
          <p:nvPr/>
        </p:nvPicPr>
        <p:blipFill rotWithShape="1">
          <a:blip r:embed="rId3" cstate="print"/>
          <a:srcRect t="14400" b="1440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" y="-7741"/>
            <a:ext cx="9144000" cy="5151241"/>
          </a:xfrm>
          <a:prstGeom prst="rect">
            <a:avLst/>
          </a:prstGeom>
          <a:gradFill flip="none" rotWithShape="1">
            <a:gsLst>
              <a:gs pos="68000">
                <a:srgbClr val="014093">
                  <a:alpha val="91000"/>
                </a:srgbClr>
              </a:gs>
              <a:gs pos="0">
                <a:srgbClr val="0FC1E5">
                  <a:alpha val="52000"/>
                </a:srgb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entagon 21"/>
          <p:cNvSpPr/>
          <p:nvPr/>
        </p:nvSpPr>
        <p:spPr>
          <a:xfrm>
            <a:off x="3721932" y="1241611"/>
            <a:ext cx="5275764" cy="752522"/>
          </a:xfrm>
          <a:prstGeom prst="homePlate">
            <a:avLst>
              <a:gd name="adj" fmla="val 16381"/>
            </a:avLst>
          </a:prstGeom>
          <a:gradFill flip="none" rotWithShape="1">
            <a:gsLst>
              <a:gs pos="100000">
                <a:schemeClr val="bg1">
                  <a:alpha val="67000"/>
                </a:schemeClr>
              </a:gs>
              <a:gs pos="0">
                <a:schemeClr val="bg1">
                  <a:alpha val="94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514350">
              <a:lnSpc>
                <a:spcPts val="1000"/>
              </a:lnSpc>
              <a:spcBef>
                <a:spcPts val="800"/>
              </a:spcBef>
              <a:spcAft>
                <a:spcPts val="500"/>
              </a:spcAft>
            </a:pPr>
            <a:r>
              <a:rPr lang="ja-JP" altLang="en-US" sz="1600" dirty="0" smtClean="0">
                <a:solidFill>
                  <a:srgbClr val="002060"/>
                </a:solidFill>
              </a:rPr>
              <a:t>クラウド ロックイン</a:t>
            </a:r>
            <a:r>
              <a:rPr lang="ja-JP" altLang="en-US" sz="1600" dirty="0">
                <a:solidFill>
                  <a:srgbClr val="002060"/>
                </a:solidFill>
              </a:rPr>
              <a:t>から</a:t>
            </a:r>
            <a:r>
              <a:rPr lang="ja-JP" altLang="en-US" sz="1600" dirty="0" smtClean="0">
                <a:solidFill>
                  <a:srgbClr val="002060"/>
                </a:solidFill>
              </a:rPr>
              <a:t>解放</a:t>
            </a:r>
            <a:endParaRPr lang="en-US" altLang="ja-JP" sz="1600" dirty="0" smtClean="0">
              <a:solidFill>
                <a:srgbClr val="002060"/>
              </a:solidFill>
            </a:endParaRPr>
          </a:p>
          <a:p>
            <a:pPr marL="514350">
              <a:lnSpc>
                <a:spcPts val="1000"/>
              </a:lnSpc>
              <a:spcBef>
                <a:spcPts val="800"/>
              </a:spcBef>
              <a:spcAft>
                <a:spcPts val="500"/>
              </a:spcAft>
            </a:pPr>
            <a:r>
              <a:rPr lang="ja-JP" altLang="en-US" sz="1600" dirty="0" smtClean="0">
                <a:solidFill>
                  <a:srgbClr val="002060"/>
                </a:solidFill>
              </a:rPr>
              <a:t>セルフサービスによる柔軟な</a:t>
            </a:r>
            <a:r>
              <a:rPr lang="en-US" altLang="ja-JP" sz="1600" dirty="0" smtClean="0">
                <a:solidFill>
                  <a:srgbClr val="002060"/>
                </a:solidFill>
              </a:rPr>
              <a:t>IT</a:t>
            </a:r>
            <a:r>
              <a:rPr lang="ja-JP" altLang="en-US" sz="1600" dirty="0" smtClean="0">
                <a:solidFill>
                  <a:srgbClr val="002060"/>
                </a:solidFill>
              </a:rPr>
              <a:t>リソース提供を両立</a:t>
            </a:r>
            <a:endParaRPr lang="en-US" altLang="ja-JP" sz="1600" dirty="0">
              <a:solidFill>
                <a:srgbClr val="002060"/>
              </a:solidFill>
            </a:endParaRPr>
          </a:p>
        </p:txBody>
      </p:sp>
      <p:sp>
        <p:nvSpPr>
          <p:cNvPr id="31" name="Pentagon 24"/>
          <p:cNvSpPr/>
          <p:nvPr/>
        </p:nvSpPr>
        <p:spPr>
          <a:xfrm>
            <a:off x="3721932" y="2384118"/>
            <a:ext cx="5275764" cy="752522"/>
          </a:xfrm>
          <a:prstGeom prst="homePlate">
            <a:avLst>
              <a:gd name="adj" fmla="val 16381"/>
            </a:avLst>
          </a:prstGeom>
          <a:gradFill>
            <a:gsLst>
              <a:gs pos="100000">
                <a:schemeClr val="bg1">
                  <a:alpha val="67000"/>
                </a:schemeClr>
              </a:gs>
              <a:gs pos="0">
                <a:schemeClr val="bg1">
                  <a:alpha val="94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514350">
              <a:lnSpc>
                <a:spcPct val="90000"/>
              </a:lnSpc>
              <a:spcBef>
                <a:spcPts val="800"/>
              </a:spcBef>
              <a:spcAft>
                <a:spcPts val="500"/>
              </a:spcAft>
            </a:pPr>
            <a:r>
              <a:rPr lang="ja-JP" altLang="en-US" sz="1600" dirty="0">
                <a:solidFill>
                  <a:srgbClr val="002060"/>
                </a:solidFill>
              </a:rPr>
              <a:t>アプリ開発、テスト</a:t>
            </a:r>
            <a:r>
              <a:rPr lang="ja-JP" altLang="en-US" sz="1600" dirty="0" smtClean="0">
                <a:solidFill>
                  <a:srgbClr val="002060"/>
                </a:solidFill>
              </a:rPr>
              <a:t>、展開の</a:t>
            </a:r>
            <a:r>
              <a:rPr lang="ja-JP" altLang="en-US" sz="1600" dirty="0">
                <a:solidFill>
                  <a:srgbClr val="002060"/>
                </a:solidFill>
              </a:rPr>
              <a:t>期間を大幅</a:t>
            </a:r>
            <a:r>
              <a:rPr lang="ja-JP" altLang="en-US" sz="1600" dirty="0" smtClean="0">
                <a:solidFill>
                  <a:srgbClr val="002060"/>
                </a:solidFill>
              </a:rPr>
              <a:t>短縮</a:t>
            </a:r>
            <a:endParaRPr lang="en-US" altLang="ja-JP" sz="1600" dirty="0">
              <a:solidFill>
                <a:srgbClr val="002060"/>
              </a:solidFill>
            </a:endParaRPr>
          </a:p>
          <a:p>
            <a:pPr marL="514350">
              <a:lnSpc>
                <a:spcPts val="1000"/>
              </a:lnSpc>
              <a:spcBef>
                <a:spcPts val="800"/>
              </a:spcBef>
              <a:spcAft>
                <a:spcPts val="500"/>
              </a:spcAft>
            </a:pPr>
            <a:r>
              <a:rPr lang="ja-JP" altLang="en-US" sz="1600" dirty="0">
                <a:solidFill>
                  <a:srgbClr val="002060"/>
                </a:solidFill>
              </a:rPr>
              <a:t>アプリのパフォーマンス、セキュリティ、</a:t>
            </a:r>
            <a:r>
              <a:rPr lang="ja-JP" altLang="en-US" sz="1600" dirty="0" smtClean="0">
                <a:solidFill>
                  <a:srgbClr val="002060"/>
                </a:solidFill>
              </a:rPr>
              <a:t>可視性の向上</a:t>
            </a:r>
            <a:endParaRPr lang="en-US" altLang="ja-JP" sz="1600" dirty="0" smtClean="0">
              <a:solidFill>
                <a:srgbClr val="002060"/>
              </a:solidFill>
            </a:endParaRPr>
          </a:p>
        </p:txBody>
      </p:sp>
      <p:sp>
        <p:nvSpPr>
          <p:cNvPr id="33" name="Pentagon 25"/>
          <p:cNvSpPr/>
          <p:nvPr/>
        </p:nvSpPr>
        <p:spPr>
          <a:xfrm>
            <a:off x="3721932" y="3525131"/>
            <a:ext cx="5275764" cy="752522"/>
          </a:xfrm>
          <a:prstGeom prst="homePlate">
            <a:avLst>
              <a:gd name="adj" fmla="val 16381"/>
            </a:avLst>
          </a:prstGeom>
          <a:gradFill>
            <a:gsLst>
              <a:gs pos="100000">
                <a:schemeClr val="bg1">
                  <a:alpha val="67000"/>
                </a:schemeClr>
              </a:gs>
              <a:gs pos="0">
                <a:schemeClr val="bg1">
                  <a:alpha val="94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514350">
              <a:lnSpc>
                <a:spcPts val="1000"/>
              </a:lnSpc>
              <a:spcBef>
                <a:spcPts val="800"/>
              </a:spcBef>
              <a:spcAft>
                <a:spcPts val="500"/>
              </a:spcAft>
            </a:pPr>
            <a:r>
              <a:rPr lang="ja-JP" altLang="en-US" sz="1600" dirty="0" smtClean="0">
                <a:solidFill>
                  <a:srgbClr val="002060"/>
                </a:solidFill>
              </a:rPr>
              <a:t>リアルタイムなセキュリティ対策の実現</a:t>
            </a:r>
            <a:endParaRPr lang="en-US" altLang="ja-JP" sz="1600" dirty="0" smtClean="0">
              <a:solidFill>
                <a:srgbClr val="002060"/>
              </a:solidFill>
            </a:endParaRPr>
          </a:p>
          <a:p>
            <a:pPr marL="514350">
              <a:lnSpc>
                <a:spcPts val="1000"/>
              </a:lnSpc>
              <a:spcBef>
                <a:spcPts val="800"/>
              </a:spcBef>
              <a:spcAft>
                <a:spcPts val="500"/>
              </a:spcAft>
            </a:pPr>
            <a:r>
              <a:rPr lang="ja-JP" altLang="en-US" sz="1600" dirty="0" smtClean="0">
                <a:solidFill>
                  <a:srgbClr val="002060"/>
                </a:solidFill>
              </a:rPr>
              <a:t>一貫したセキュリティ </a:t>
            </a:r>
            <a:r>
              <a:rPr lang="ja-JP" altLang="en-US" sz="1600" dirty="0">
                <a:solidFill>
                  <a:srgbClr val="002060"/>
                </a:solidFill>
              </a:rPr>
              <a:t>ポリシーの適用と可視化の</a:t>
            </a:r>
            <a:r>
              <a:rPr lang="ja-JP" altLang="en-US" sz="1600" dirty="0" smtClean="0">
                <a:solidFill>
                  <a:srgbClr val="002060"/>
                </a:solidFill>
              </a:rPr>
              <a:t>実現</a:t>
            </a:r>
            <a:endParaRPr lang="en-US" altLang="ja-JP" sz="1600" dirty="0">
              <a:solidFill>
                <a:srgbClr val="002060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89880" y="188874"/>
            <a:ext cx="8807815" cy="80827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IT</a:t>
            </a:r>
            <a:r>
              <a:rPr lang="ja-JP" altLang="en-US" dirty="0" smtClean="0">
                <a:solidFill>
                  <a:schemeClr val="bg1"/>
                </a:solidFill>
              </a:rPr>
              <a:t>部門の課題を</a:t>
            </a:r>
            <a:r>
              <a:rPr lang="en-US" altLang="ja-JP" dirty="0" smtClean="0">
                <a:solidFill>
                  <a:schemeClr val="bg1"/>
                </a:solidFill>
              </a:rPr>
              <a:t> A  S  A  P </a:t>
            </a:r>
            <a:r>
              <a:rPr lang="ja-JP" altLang="en-US" dirty="0" smtClean="0">
                <a:solidFill>
                  <a:schemeClr val="bg1"/>
                </a:solidFill>
              </a:rPr>
              <a:t>データセンターで解決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189881" y="3356670"/>
            <a:ext cx="4007215" cy="1016233"/>
            <a:chOff x="189881" y="3356670"/>
            <a:chExt cx="3915775" cy="1016233"/>
          </a:xfrm>
        </p:grpSpPr>
        <p:sp>
          <p:nvSpPr>
            <p:cNvPr id="24" name="Pentagon 25"/>
            <p:cNvSpPr/>
            <p:nvPr/>
          </p:nvSpPr>
          <p:spPr>
            <a:xfrm>
              <a:off x="699932" y="3525131"/>
              <a:ext cx="3405724" cy="752522"/>
            </a:xfrm>
            <a:prstGeom prst="homePlate">
              <a:avLst>
                <a:gd name="adj" fmla="val 16381"/>
              </a:avLst>
            </a:prstGeom>
            <a:solidFill>
              <a:srgbClr val="00206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r>
                <a:rPr lang="ja-JP" altLang="en-US" sz="1700" b="1" dirty="0" smtClean="0">
                  <a:solidFill>
                    <a:schemeClr val="bg1"/>
                  </a:solidFill>
                  <a:latin typeface="+mj-ea"/>
                  <a:ea typeface="+mj-ea"/>
                  <a:cs typeface="Arial" charset="0"/>
                </a:rPr>
                <a:t>セキュリティ強化</a:t>
              </a:r>
              <a:endParaRPr lang="en-US" sz="1700" b="1" dirty="0">
                <a:solidFill>
                  <a:schemeClr val="bg1"/>
                </a:solidFill>
                <a:latin typeface="+mj-ea"/>
                <a:ea typeface="+mj-ea"/>
                <a:cs typeface="Arial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89881" y="3356670"/>
              <a:ext cx="1016239" cy="1016233"/>
              <a:chOff x="6692554" y="1764949"/>
              <a:chExt cx="1180413" cy="1180407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6692554" y="1764949"/>
                <a:ext cx="1180413" cy="1180407"/>
              </a:xfrm>
              <a:prstGeom prst="ellipse">
                <a:avLst/>
              </a:prstGeom>
              <a:gradFill flip="none" rotWithShape="1">
                <a:gsLst>
                  <a:gs pos="68000">
                    <a:srgbClr val="014093"/>
                  </a:gs>
                  <a:gs pos="0">
                    <a:srgbClr val="0FC1E5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 dirty="0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4182" y="2040303"/>
                <a:ext cx="497157" cy="629699"/>
              </a:xfrm>
              <a:prstGeom prst="rect">
                <a:avLst/>
              </a:prstGeom>
            </p:spPr>
          </p:pic>
        </p:grpSp>
      </p:grpSp>
      <p:grpSp>
        <p:nvGrpSpPr>
          <p:cNvPr id="3" name="図形グループ 2"/>
          <p:cNvGrpSpPr/>
          <p:nvPr/>
        </p:nvGrpSpPr>
        <p:grpSpPr>
          <a:xfrm>
            <a:off x="189881" y="2214910"/>
            <a:ext cx="4007215" cy="1016233"/>
            <a:chOff x="189881" y="2214910"/>
            <a:chExt cx="3915775" cy="1016233"/>
          </a:xfrm>
        </p:grpSpPr>
        <p:sp>
          <p:nvSpPr>
            <p:cNvPr id="23" name="Pentagon 24"/>
            <p:cNvSpPr/>
            <p:nvPr/>
          </p:nvSpPr>
          <p:spPr>
            <a:xfrm>
              <a:off x="699932" y="2383371"/>
              <a:ext cx="3405724" cy="752522"/>
            </a:xfrm>
            <a:prstGeom prst="homePlate">
              <a:avLst>
                <a:gd name="adj" fmla="val 16381"/>
              </a:avLst>
            </a:prstGeom>
            <a:solidFill>
              <a:srgbClr val="00206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r>
                <a:rPr lang="ja-JP" altLang="en-US" sz="1700" b="1" dirty="0" smtClean="0">
                  <a:solidFill>
                    <a:schemeClr val="bg1"/>
                  </a:solidFill>
                  <a:latin typeface="+mj-ea"/>
                  <a:ea typeface="+mj-ea"/>
                  <a:cs typeface="Arial" charset="0"/>
                </a:rPr>
                <a:t>迅速なアプリ開発と展開</a:t>
              </a:r>
              <a:endParaRPr lang="en-US" sz="1700" dirty="0">
                <a:solidFill>
                  <a:schemeClr val="bg1"/>
                </a:solidFill>
                <a:latin typeface="+mj-ea"/>
                <a:ea typeface="+mj-ea"/>
                <a:cs typeface="Arial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89881" y="2214910"/>
              <a:ext cx="1016239" cy="1016233"/>
              <a:chOff x="437766" y="2214910"/>
              <a:chExt cx="1016239" cy="1016233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437766" y="2214910"/>
                <a:ext cx="1016239" cy="1016233"/>
              </a:xfrm>
              <a:prstGeom prst="ellipse">
                <a:avLst/>
              </a:prstGeom>
              <a:gradFill flip="none" rotWithShape="1">
                <a:gsLst>
                  <a:gs pos="68000">
                    <a:srgbClr val="014093"/>
                  </a:gs>
                  <a:gs pos="0">
                    <a:srgbClr val="0FC1E5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 dirty="0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880" y="2453642"/>
                <a:ext cx="490100" cy="462568"/>
              </a:xfrm>
              <a:prstGeom prst="rect">
                <a:avLst/>
              </a:prstGeom>
            </p:spPr>
          </p:pic>
        </p:grpSp>
      </p:grpSp>
      <p:grpSp>
        <p:nvGrpSpPr>
          <p:cNvPr id="2" name="図形グループ 1"/>
          <p:cNvGrpSpPr/>
          <p:nvPr/>
        </p:nvGrpSpPr>
        <p:grpSpPr>
          <a:xfrm>
            <a:off x="189881" y="1073150"/>
            <a:ext cx="4071546" cy="1016233"/>
            <a:chOff x="189881" y="1073150"/>
            <a:chExt cx="3978638" cy="1016233"/>
          </a:xfrm>
        </p:grpSpPr>
        <p:sp>
          <p:nvSpPr>
            <p:cNvPr id="19" name="Pentagon 21"/>
            <p:cNvSpPr/>
            <p:nvPr/>
          </p:nvSpPr>
          <p:spPr>
            <a:xfrm>
              <a:off x="699931" y="1241611"/>
              <a:ext cx="3468588" cy="752522"/>
            </a:xfrm>
            <a:prstGeom prst="homePlate">
              <a:avLst>
                <a:gd name="adj" fmla="val 16381"/>
              </a:avLst>
            </a:prstGeom>
            <a:solidFill>
              <a:srgbClr val="00206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r>
                <a:rPr lang="ja-JP" altLang="en-US" sz="1700" b="1" dirty="0" smtClean="0">
                  <a:solidFill>
                    <a:schemeClr val="bg1"/>
                  </a:solidFill>
                  <a:latin typeface="+mj-ea"/>
                  <a:ea typeface="+mj-ea"/>
                  <a:cs typeface="Arial" charset="0"/>
                </a:rPr>
                <a:t>ハイブリッド クラウドへの対応</a:t>
              </a:r>
              <a:endParaRPr lang="en-US" sz="1700" b="1" dirty="0">
                <a:solidFill>
                  <a:schemeClr val="bg1"/>
                </a:solidFill>
                <a:latin typeface="+mj-ea"/>
                <a:ea typeface="+mj-ea"/>
                <a:cs typeface="Arial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89881" y="1073150"/>
              <a:ext cx="1016239" cy="1016233"/>
              <a:chOff x="1235994" y="1764949"/>
              <a:chExt cx="1180413" cy="1180407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1235994" y="1764949"/>
                <a:ext cx="1180413" cy="1180407"/>
              </a:xfrm>
              <a:prstGeom prst="ellipse">
                <a:avLst/>
              </a:prstGeom>
              <a:gradFill flip="none" rotWithShape="1">
                <a:gsLst>
                  <a:gs pos="68000">
                    <a:srgbClr val="014093"/>
                  </a:gs>
                  <a:gs pos="0">
                    <a:srgbClr val="0FC1E5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 dirty="0"/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982" y="2071263"/>
                <a:ext cx="584437" cy="567778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477679" y="4802382"/>
            <a:ext cx="8256442" cy="271589"/>
            <a:chOff x="477679" y="4802382"/>
            <a:chExt cx="8256442" cy="27158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7679" y="4802382"/>
              <a:ext cx="42418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7"/>
            <p:cNvSpPr>
              <a:spLocks noChangeArrowheads="1"/>
            </p:cNvSpPr>
            <p:nvPr/>
          </p:nvSpPr>
          <p:spPr bwMode="ltGray">
            <a:xfrm>
              <a:off x="8566465" y="4919453"/>
              <a:ext cx="167656" cy="1545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61586" tIns="30792" rIns="61586" bIns="30792" anchor="b">
              <a:spAutoFit/>
            </a:bodyPr>
            <a:lstStyle/>
            <a:p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4ABDCABE-3F10-B64C-92F1-862014417034}" type="slidenum">
                <a:rPr lang="en-US" sz="600">
                  <a:solidFill>
                    <a:schemeClr val="bg1">
                      <a:alpha val="25000"/>
                    </a:schemeClr>
                  </a:solidFill>
                  <a:latin typeface="+mn-lt"/>
                  <a:ea typeface="+mn-ea"/>
                  <a:cs typeface="CiscoSans Thin"/>
                </a:rPr>
                <a:pPr algn="r" defTabSz="61074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20</a:t>
              </a:fld>
              <a:endParaRPr lang="en-US" sz="600" dirty="0">
                <a:solidFill>
                  <a:schemeClr val="bg1">
                    <a:alpha val="25000"/>
                  </a:schemeClr>
                </a:solidFill>
                <a:latin typeface="+mn-lt"/>
                <a:ea typeface="+mn-ea"/>
                <a:cs typeface="CiscoSans Thin"/>
              </a:endParaRPr>
            </a:p>
          </p:txBody>
        </p:sp>
        <p:sp>
          <p:nvSpPr>
            <p:cNvPr id="25" name="Rectangle 4"/>
            <p:cNvSpPr>
              <a:spLocks noChangeArrowheads="1"/>
            </p:cNvSpPr>
            <p:nvPr/>
          </p:nvSpPr>
          <p:spPr bwMode="ltGray">
            <a:xfrm>
              <a:off x="5286375" y="4917739"/>
              <a:ext cx="3167715" cy="154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1586" tIns="30792" rIns="61586" bIns="30792" anchor="b">
              <a:spAutoFit/>
            </a:bodyPr>
            <a:lstStyle/>
            <a:p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kern="1200" dirty="0">
                <a:solidFill>
                  <a:schemeClr val="bg1">
                    <a:alpha val="25000"/>
                  </a:schemeClr>
                </a:solidFill>
                <a:latin typeface="+mn-lt"/>
                <a:ea typeface="+mn-ea"/>
                <a:cs typeface="CiscoSans Thin"/>
              </a:endParaRPr>
            </a:p>
          </p:txBody>
        </p:sp>
      </p:grpSp>
      <p:grpSp>
        <p:nvGrpSpPr>
          <p:cNvPr id="36" name="Group 4"/>
          <p:cNvGrpSpPr/>
          <p:nvPr/>
        </p:nvGrpSpPr>
        <p:grpSpPr>
          <a:xfrm>
            <a:off x="2855795" y="690006"/>
            <a:ext cx="2003868" cy="223995"/>
            <a:chOff x="201427" y="636263"/>
            <a:chExt cx="1810590" cy="223995"/>
          </a:xfrm>
        </p:grpSpPr>
        <p:sp>
          <p:nvSpPr>
            <p:cNvPr id="40" name="TextBox 3"/>
            <p:cNvSpPr txBox="1"/>
            <p:nvPr/>
          </p:nvSpPr>
          <p:spPr>
            <a:xfrm>
              <a:off x="201427" y="636263"/>
              <a:ext cx="5565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A</a:t>
              </a:r>
              <a:r>
                <a:rPr lang="en-US" sz="800" dirty="0" smtClean="0">
                  <a:solidFill>
                    <a:schemeClr val="bg1"/>
                  </a:solidFill>
                </a:rPr>
                <a:t>naly</a:t>
              </a:r>
              <a:r>
                <a:rPr lang="en-US" altLang="ja-JP" sz="800" dirty="0" smtClean="0">
                  <a:solidFill>
                    <a:schemeClr val="bg1"/>
                  </a:solidFill>
                </a:rPr>
                <a:t>ze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61"/>
            <p:cNvSpPr txBox="1"/>
            <p:nvPr/>
          </p:nvSpPr>
          <p:spPr>
            <a:xfrm>
              <a:off x="612351" y="639796"/>
              <a:ext cx="54378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S</a:t>
              </a:r>
              <a:r>
                <a:rPr lang="en-US" sz="800" dirty="0" smtClean="0">
                  <a:solidFill>
                    <a:schemeClr val="bg1"/>
                  </a:solidFill>
                </a:rPr>
                <a:t>implify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62"/>
            <p:cNvSpPr txBox="1"/>
            <p:nvPr/>
          </p:nvSpPr>
          <p:spPr>
            <a:xfrm>
              <a:off x="1005272" y="644814"/>
              <a:ext cx="6335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A</a:t>
              </a:r>
              <a:r>
                <a:rPr lang="en-US" sz="800" dirty="0" smtClean="0">
                  <a:solidFill>
                    <a:schemeClr val="bg1"/>
                  </a:solidFill>
                </a:rPr>
                <a:t>utomate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63"/>
            <p:cNvSpPr txBox="1"/>
            <p:nvPr/>
          </p:nvSpPr>
          <p:spPr>
            <a:xfrm>
              <a:off x="1471483" y="644814"/>
              <a:ext cx="5405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 P</a:t>
              </a:r>
              <a:r>
                <a:rPr lang="en-US" sz="800" dirty="0" smtClean="0">
                  <a:solidFill>
                    <a:schemeClr val="bg1"/>
                  </a:solidFill>
                </a:rPr>
                <a:t>rotect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4060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meLine_1920x1080_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36008" y="4803231"/>
            <a:ext cx="4507992" cy="344841"/>
          </a:xfrm>
          <a:prstGeom prst="rect">
            <a:avLst/>
          </a:prstGeom>
        </p:spPr>
        <p:txBody>
          <a:bodyPr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GB" altLang="en-US" sz="3000" kern="1200" baseline="0" dirty="0" smtClean="0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http://www.cisco.com/jp/go/datacenter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2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860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AP Slide Alts 081716_V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33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3572296" y="2865049"/>
            <a:ext cx="5336565" cy="1691141"/>
            <a:chOff x="3572296" y="2865049"/>
            <a:chExt cx="5336565" cy="1691141"/>
          </a:xfrm>
        </p:grpSpPr>
        <p:sp>
          <p:nvSpPr>
            <p:cNvPr id="91" name="Snip Diagonal Corner Rectangle 90"/>
            <p:cNvSpPr/>
            <p:nvPr/>
          </p:nvSpPr>
          <p:spPr>
            <a:xfrm flipH="1" flipV="1">
              <a:off x="3572296" y="2865049"/>
              <a:ext cx="3841598" cy="1690188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011893"/>
            </a:solidFill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48"/>
              <a:endParaRPr lang="en-US" sz="105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6502054" y="3110301"/>
              <a:ext cx="844960" cy="319115"/>
            </a:xfrm>
            <a:prstGeom prst="rect">
              <a:avLst/>
            </a:prstGeom>
            <a:noFill/>
            <a:ln w="9525" cmpd="sng">
              <a:solidFill>
                <a:srgbClr val="6D90A5"/>
              </a:solidFill>
              <a:headEnd/>
              <a:tailEnd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848"/>
              <a:r>
                <a:rPr lang="ja-JP" altLang="en-US" sz="1000" b="1" dirty="0" smtClean="0">
                  <a:solidFill>
                    <a:schemeClr val="bg1"/>
                  </a:solidFill>
                  <a:latin typeface="+mn-ea"/>
                </a:rPr>
                <a:t>サーバ</a:t>
              </a:r>
              <a:endParaRPr lang="en-US" sz="10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4579150" y="3108264"/>
              <a:ext cx="883621" cy="319115"/>
            </a:xfrm>
            <a:prstGeom prst="rect">
              <a:avLst/>
            </a:prstGeom>
            <a:noFill/>
            <a:ln w="9525" cmpd="sng">
              <a:solidFill>
                <a:srgbClr val="6D90A5"/>
              </a:solidFill>
              <a:headEnd/>
              <a:tailEnd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848"/>
              <a:r>
                <a:rPr lang="ja-JP" altLang="en-US" sz="1000" dirty="0" smtClean="0">
                  <a:solidFill>
                    <a:schemeClr val="bg1"/>
                  </a:solidFill>
                  <a:latin typeface="+mn-ea"/>
                </a:rPr>
                <a:t>ストレージ</a:t>
              </a:r>
              <a:endParaRPr 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3659609" y="3110301"/>
              <a:ext cx="844960" cy="319115"/>
            </a:xfrm>
            <a:prstGeom prst="rect">
              <a:avLst/>
            </a:prstGeom>
            <a:noFill/>
            <a:ln w="9525" cmpd="sng">
              <a:solidFill>
                <a:srgbClr val="6D90A5"/>
              </a:solidFill>
              <a:headEnd/>
              <a:tailEnd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848"/>
              <a:r>
                <a:rPr lang="ja-JP" altLang="en-US" sz="1000" b="1" dirty="0" smtClean="0">
                  <a:solidFill>
                    <a:schemeClr val="bg1"/>
                  </a:solidFill>
                  <a:latin typeface="+mn-ea"/>
                </a:rPr>
                <a:t>ネットワーク</a:t>
              </a:r>
              <a:endParaRPr lang="en-US" sz="10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487522" y="3525433"/>
              <a:ext cx="10567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FF00"/>
                  </a:solidFill>
                  <a:latin typeface="+mn-ea"/>
                  <a:ea typeface="+mn-ea"/>
                </a:rPr>
                <a:t>HyperFlex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651043" y="3524167"/>
              <a:ext cx="5637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FF00"/>
                  </a:solidFill>
                  <a:latin typeface="+mn-ea"/>
                  <a:ea typeface="+mn-ea"/>
                </a:rPr>
                <a:t>UCS</a:t>
              </a:r>
              <a:endParaRPr lang="en-US" sz="1400" b="1" dirty="0">
                <a:solidFill>
                  <a:srgbClr val="FFFF00"/>
                </a:solidFill>
                <a:latin typeface="+mn-ea"/>
                <a:ea typeface="+mn-ea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734282" y="3413868"/>
              <a:ext cx="7235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FF00"/>
                  </a:solidFill>
                  <a:latin typeface="+mn-ea"/>
                  <a:ea typeface="+mn-ea"/>
                </a:rPr>
                <a:t>Nexus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FF00"/>
                  </a:solidFill>
                  <a:latin typeface="+mn-ea"/>
                  <a:ea typeface="+mn-ea"/>
                </a:rPr>
                <a:t>9000</a:t>
              </a:r>
              <a:endParaRPr lang="en-US" sz="1400" b="1" dirty="0">
                <a:solidFill>
                  <a:srgbClr val="FFFF00"/>
                </a:solidFill>
                <a:latin typeface="+mn-ea"/>
                <a:ea typeface="+mn-ea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3638128" y="2897912"/>
              <a:ext cx="478852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342848"/>
              <a:r>
                <a:rPr lang="ja-JP" altLang="en-US" sz="1000" dirty="0" smtClean="0">
                  <a:solidFill>
                    <a:schemeClr val="bg1"/>
                  </a:solidFill>
                  <a:latin typeface="+mn-ea"/>
                  <a:ea typeface="+mn-ea"/>
                  <a:cs typeface="ＭＳ Ｐゴシック"/>
                </a:rPr>
                <a:t>インフラ</a:t>
              </a:r>
              <a:endParaRPr lang="en-US" sz="1000" dirty="0">
                <a:solidFill>
                  <a:schemeClr val="bg1"/>
                </a:solidFill>
                <a:latin typeface="+mn-ea"/>
                <a:ea typeface="+mn-ea"/>
                <a:cs typeface="ＭＳ Ｐゴシック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662405" y="3465768"/>
              <a:ext cx="75854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50" dirty="0" smtClean="0">
                  <a:solidFill>
                    <a:srgbClr val="FFFFFF"/>
                  </a:solidFill>
                  <a:latin typeface="+mn-ea"/>
                  <a:ea typeface="+mn-ea"/>
                  <a:cs typeface="ＭＳ Ｐゴシック"/>
                </a:rPr>
                <a:t>他社</a:t>
              </a:r>
              <a:endParaRPr lang="en-US" altLang="ja-JP" sz="1050" dirty="0" smtClean="0">
                <a:solidFill>
                  <a:srgbClr val="FFFFFF"/>
                </a:solidFill>
                <a:latin typeface="+mn-ea"/>
                <a:ea typeface="+mn-ea"/>
                <a:cs typeface="ＭＳ Ｐゴシック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50" dirty="0" smtClean="0">
                  <a:solidFill>
                    <a:srgbClr val="FFFFFF"/>
                  </a:solidFill>
                  <a:latin typeface="+mn-ea"/>
                  <a:ea typeface="+mn-ea"/>
                  <a:cs typeface="ＭＳ Ｐゴシック"/>
                </a:rPr>
                <a:t>ストレージ</a:t>
              </a:r>
              <a:endParaRPr lang="en-US" sz="1050" dirty="0" smtClean="0">
                <a:solidFill>
                  <a:srgbClr val="FFFFFF"/>
                </a:solidFill>
                <a:latin typeface="+mn-ea"/>
                <a:ea typeface="+mn-ea"/>
                <a:cs typeface="ＭＳ Ｐゴシック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7564019" y="3424998"/>
              <a:ext cx="1344842" cy="1131192"/>
              <a:chOff x="4987835" y="2194373"/>
              <a:chExt cx="1449001" cy="1218805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87" t="34615" r="18587" b="1477"/>
              <a:stretch/>
            </p:blipFill>
            <p:spPr>
              <a:xfrm>
                <a:off x="5106951" y="2194373"/>
                <a:ext cx="1218804" cy="1218805"/>
              </a:xfrm>
              <a:prstGeom prst="ellipse">
                <a:avLst/>
              </a:prstGeom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4987835" y="2615328"/>
                <a:ext cx="1449001" cy="348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500" b="1" dirty="0" smtClean="0">
                    <a:solidFill>
                      <a:srgbClr val="FFFFFF"/>
                    </a:solidFill>
                    <a:latin typeface="+mn-ea"/>
                    <a:ea typeface="+mn-ea"/>
                    <a:cs typeface="Arial" charset="0"/>
                  </a:rPr>
                  <a:t>Simplify</a:t>
                </a:r>
                <a:endParaRPr lang="en-US" sz="1500" b="1" dirty="0">
                  <a:solidFill>
                    <a:srgbClr val="FFFFFF"/>
                  </a:solidFill>
                  <a:latin typeface="+mn-ea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7917" b="74167" l="1667" r="98000">
                          <a14:foregroundMark x1="16000" y1="60417" x2="16000" y2="60417"/>
                          <a14:foregroundMark x1="27000" y1="62500" x2="27000" y2="62500"/>
                          <a14:foregroundMark x1="32667" y1="62500" x2="32667" y2="62500"/>
                          <a14:foregroundMark x1="34000" y1="66667" x2="34000" y2="66667"/>
                          <a14:foregroundMark x1="28667" y1="69583" x2="28667" y2="69583"/>
                          <a14:foregroundMark x1="73000" y1="67083" x2="73000" y2="67083"/>
                          <a14:backgroundMark x1="34667" y1="63750" x2="34667" y2="63750"/>
                          <a14:backgroundMark x1="35333" y1="66667" x2="35333" y2="66667"/>
                          <a14:backgroundMark x1="35333" y1="68750" x2="35333" y2="68750"/>
                        </a14:backgroundRemoval>
                      </a14:imgEffect>
                    </a14:imgLayer>
                  </a14:imgProps>
                </a:ext>
              </a:extLst>
            </a:blip>
            <a:srcRect t="24051" b="24432"/>
            <a:stretch/>
          </p:blipFill>
          <p:spPr>
            <a:xfrm>
              <a:off x="3686659" y="3893492"/>
              <a:ext cx="1560849" cy="643273"/>
            </a:xfrm>
            <a:prstGeom prst="rect">
              <a:avLst/>
            </a:prstGeom>
          </p:spPr>
        </p:pic>
        <p:sp>
          <p:nvSpPr>
            <p:cNvPr id="74" name="Rectangle 103"/>
            <p:cNvSpPr/>
            <p:nvPr/>
          </p:nvSpPr>
          <p:spPr bwMode="auto">
            <a:xfrm>
              <a:off x="5535405" y="3116782"/>
              <a:ext cx="902964" cy="319115"/>
            </a:xfrm>
            <a:prstGeom prst="rect">
              <a:avLst/>
            </a:prstGeom>
            <a:noFill/>
            <a:ln w="9525" cmpd="sng">
              <a:solidFill>
                <a:srgbClr val="6D90A5"/>
              </a:solidFill>
              <a:headEnd/>
              <a:tailEnd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848"/>
              <a:r>
                <a:rPr lang="ja-JP" altLang="en-US" sz="1000" b="1" dirty="0" smtClean="0">
                  <a:solidFill>
                    <a:schemeClr val="bg1"/>
                  </a:solidFill>
                  <a:latin typeface="+mn-ea"/>
                </a:rPr>
                <a:t>ハイパー</a:t>
              </a:r>
              <a:endParaRPr lang="en-US" altLang="ja-JP" sz="1000" b="1" dirty="0" smtClean="0">
                <a:solidFill>
                  <a:schemeClr val="bg1"/>
                </a:solidFill>
                <a:latin typeface="+mn-ea"/>
              </a:endParaRPr>
            </a:p>
            <a:p>
              <a:pPr algn="ctr" defTabSz="342848"/>
              <a:r>
                <a:rPr lang="ja-JP" altLang="en-US" sz="1000" b="1" dirty="0" smtClean="0">
                  <a:solidFill>
                    <a:schemeClr val="bg1"/>
                  </a:solidFill>
                  <a:latin typeface="+mn-ea"/>
                </a:rPr>
                <a:t>コンバージド</a:t>
              </a:r>
              <a:endParaRPr lang="en-US" sz="1000" b="1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2432"/>
            <a:stretch/>
          </p:blipFill>
          <p:spPr>
            <a:xfrm>
              <a:off x="5613160" y="4065308"/>
              <a:ext cx="782464" cy="300299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99907" y="4018529"/>
              <a:ext cx="651806" cy="362838"/>
            </a:xfrm>
            <a:prstGeom prst="rect">
              <a:avLst/>
            </a:prstGeom>
          </p:spPr>
        </p:pic>
      </p:grpSp>
      <p:grpSp>
        <p:nvGrpSpPr>
          <p:cNvPr id="12" name="図形グループ 11"/>
          <p:cNvGrpSpPr/>
          <p:nvPr/>
        </p:nvGrpSpPr>
        <p:grpSpPr>
          <a:xfrm>
            <a:off x="3466013" y="1329226"/>
            <a:ext cx="5393161" cy="1735355"/>
            <a:chOff x="3466013" y="1329226"/>
            <a:chExt cx="5393161" cy="1735355"/>
          </a:xfrm>
        </p:grpSpPr>
        <p:sp>
          <p:nvSpPr>
            <p:cNvPr id="66" name="Snip Diagonal Corner Rectangle 97"/>
            <p:cNvSpPr/>
            <p:nvPr/>
          </p:nvSpPr>
          <p:spPr>
            <a:xfrm flipH="1" flipV="1">
              <a:off x="3572563" y="2047991"/>
              <a:ext cx="3841331" cy="1016590"/>
            </a:xfrm>
            <a:custGeom>
              <a:avLst/>
              <a:gdLst>
                <a:gd name="connsiteX0" fmla="*/ 0 w 3566085"/>
                <a:gd name="connsiteY0" fmla="*/ 0 h 609457"/>
                <a:gd name="connsiteX1" fmla="*/ 3566085 w 3566085"/>
                <a:gd name="connsiteY1" fmla="*/ 0 h 609457"/>
                <a:gd name="connsiteX2" fmla="*/ 3566085 w 3566085"/>
                <a:gd name="connsiteY2" fmla="*/ 0 h 609457"/>
                <a:gd name="connsiteX3" fmla="*/ 3566085 w 3566085"/>
                <a:gd name="connsiteY3" fmla="*/ 609457 h 609457"/>
                <a:gd name="connsiteX4" fmla="*/ 3566085 w 3566085"/>
                <a:gd name="connsiteY4" fmla="*/ 609457 h 609457"/>
                <a:gd name="connsiteX5" fmla="*/ 0 w 3566085"/>
                <a:gd name="connsiteY5" fmla="*/ 609457 h 609457"/>
                <a:gd name="connsiteX6" fmla="*/ 0 w 3566085"/>
                <a:gd name="connsiteY6" fmla="*/ 609457 h 609457"/>
                <a:gd name="connsiteX7" fmla="*/ 0 w 3566085"/>
                <a:gd name="connsiteY7" fmla="*/ 0 h 609457"/>
                <a:gd name="connsiteX0" fmla="*/ 0 w 3566085"/>
                <a:gd name="connsiteY0" fmla="*/ 0 h 609457"/>
                <a:gd name="connsiteX1" fmla="*/ 3566085 w 3566085"/>
                <a:gd name="connsiteY1" fmla="*/ 0 h 609457"/>
                <a:gd name="connsiteX2" fmla="*/ 3566085 w 3566085"/>
                <a:gd name="connsiteY2" fmla="*/ 0 h 609457"/>
                <a:gd name="connsiteX3" fmla="*/ 3566085 w 3566085"/>
                <a:gd name="connsiteY3" fmla="*/ 609457 h 609457"/>
                <a:gd name="connsiteX4" fmla="*/ 3566085 w 3566085"/>
                <a:gd name="connsiteY4" fmla="*/ 609457 h 609457"/>
                <a:gd name="connsiteX5" fmla="*/ 0 w 3566085"/>
                <a:gd name="connsiteY5" fmla="*/ 609457 h 609457"/>
                <a:gd name="connsiteX6" fmla="*/ 0 w 3566085"/>
                <a:gd name="connsiteY6" fmla="*/ 609457 h 609457"/>
                <a:gd name="connsiteX7" fmla="*/ 0 w 3566085"/>
                <a:gd name="connsiteY7" fmla="*/ 0 h 609457"/>
                <a:gd name="connsiteX0" fmla="*/ 0 w 3566085"/>
                <a:gd name="connsiteY0" fmla="*/ 929 h 610386"/>
                <a:gd name="connsiteX1" fmla="*/ 883677 w 3566085"/>
                <a:gd name="connsiteY1" fmla="*/ 0 h 610386"/>
                <a:gd name="connsiteX2" fmla="*/ 3566085 w 3566085"/>
                <a:gd name="connsiteY2" fmla="*/ 929 h 610386"/>
                <a:gd name="connsiteX3" fmla="*/ 3566085 w 3566085"/>
                <a:gd name="connsiteY3" fmla="*/ 929 h 610386"/>
                <a:gd name="connsiteX4" fmla="*/ 3566085 w 3566085"/>
                <a:gd name="connsiteY4" fmla="*/ 610386 h 610386"/>
                <a:gd name="connsiteX5" fmla="*/ 3566085 w 3566085"/>
                <a:gd name="connsiteY5" fmla="*/ 610386 h 610386"/>
                <a:gd name="connsiteX6" fmla="*/ 0 w 3566085"/>
                <a:gd name="connsiteY6" fmla="*/ 610386 h 610386"/>
                <a:gd name="connsiteX7" fmla="*/ 0 w 3566085"/>
                <a:gd name="connsiteY7" fmla="*/ 610386 h 610386"/>
                <a:gd name="connsiteX8" fmla="*/ 0 w 3566085"/>
                <a:gd name="connsiteY8" fmla="*/ 929 h 610386"/>
                <a:gd name="connsiteX0" fmla="*/ 0 w 3566085"/>
                <a:gd name="connsiteY0" fmla="*/ 929 h 610386"/>
                <a:gd name="connsiteX1" fmla="*/ 668422 w 3566085"/>
                <a:gd name="connsiteY1" fmla="*/ 1 h 610386"/>
                <a:gd name="connsiteX2" fmla="*/ 883677 w 3566085"/>
                <a:gd name="connsiteY2" fmla="*/ 0 h 610386"/>
                <a:gd name="connsiteX3" fmla="*/ 3566085 w 3566085"/>
                <a:gd name="connsiteY3" fmla="*/ 929 h 610386"/>
                <a:gd name="connsiteX4" fmla="*/ 3566085 w 3566085"/>
                <a:gd name="connsiteY4" fmla="*/ 929 h 610386"/>
                <a:gd name="connsiteX5" fmla="*/ 3566085 w 3566085"/>
                <a:gd name="connsiteY5" fmla="*/ 610386 h 610386"/>
                <a:gd name="connsiteX6" fmla="*/ 3566085 w 3566085"/>
                <a:gd name="connsiteY6" fmla="*/ 610386 h 610386"/>
                <a:gd name="connsiteX7" fmla="*/ 0 w 3566085"/>
                <a:gd name="connsiteY7" fmla="*/ 610386 h 610386"/>
                <a:gd name="connsiteX8" fmla="*/ 0 w 3566085"/>
                <a:gd name="connsiteY8" fmla="*/ 610386 h 610386"/>
                <a:gd name="connsiteX9" fmla="*/ 0 w 3566085"/>
                <a:gd name="connsiteY9" fmla="*/ 929 h 610386"/>
                <a:gd name="connsiteX0" fmla="*/ 0 w 3566085"/>
                <a:gd name="connsiteY0" fmla="*/ 929 h 610386"/>
                <a:gd name="connsiteX1" fmla="*/ 474694 w 3566085"/>
                <a:gd name="connsiteY1" fmla="*/ 1 h 610386"/>
                <a:gd name="connsiteX2" fmla="*/ 668422 w 3566085"/>
                <a:gd name="connsiteY2" fmla="*/ 1 h 610386"/>
                <a:gd name="connsiteX3" fmla="*/ 883677 w 3566085"/>
                <a:gd name="connsiteY3" fmla="*/ 0 h 610386"/>
                <a:gd name="connsiteX4" fmla="*/ 3566085 w 3566085"/>
                <a:gd name="connsiteY4" fmla="*/ 929 h 610386"/>
                <a:gd name="connsiteX5" fmla="*/ 3566085 w 3566085"/>
                <a:gd name="connsiteY5" fmla="*/ 929 h 610386"/>
                <a:gd name="connsiteX6" fmla="*/ 3566085 w 3566085"/>
                <a:gd name="connsiteY6" fmla="*/ 610386 h 610386"/>
                <a:gd name="connsiteX7" fmla="*/ 3566085 w 3566085"/>
                <a:gd name="connsiteY7" fmla="*/ 610386 h 610386"/>
                <a:gd name="connsiteX8" fmla="*/ 0 w 3566085"/>
                <a:gd name="connsiteY8" fmla="*/ 610386 h 610386"/>
                <a:gd name="connsiteX9" fmla="*/ 0 w 3566085"/>
                <a:gd name="connsiteY9" fmla="*/ 610386 h 610386"/>
                <a:gd name="connsiteX10" fmla="*/ 0 w 3566085"/>
                <a:gd name="connsiteY10" fmla="*/ 929 h 610386"/>
                <a:gd name="connsiteX0" fmla="*/ 0 w 3566085"/>
                <a:gd name="connsiteY0" fmla="*/ 2841 h 612298"/>
                <a:gd name="connsiteX1" fmla="*/ 474694 w 3566085"/>
                <a:gd name="connsiteY1" fmla="*/ 1913 h 612298"/>
                <a:gd name="connsiteX2" fmla="*/ 668422 w 3566085"/>
                <a:gd name="connsiteY2" fmla="*/ 1913 h 612298"/>
                <a:gd name="connsiteX3" fmla="*/ 883677 w 3566085"/>
                <a:gd name="connsiteY3" fmla="*/ 1912 h 612298"/>
                <a:gd name="connsiteX4" fmla="*/ 3566085 w 3566085"/>
                <a:gd name="connsiteY4" fmla="*/ 2841 h 612298"/>
                <a:gd name="connsiteX5" fmla="*/ 3566085 w 3566085"/>
                <a:gd name="connsiteY5" fmla="*/ 2841 h 612298"/>
                <a:gd name="connsiteX6" fmla="*/ 3566085 w 3566085"/>
                <a:gd name="connsiteY6" fmla="*/ 612298 h 612298"/>
                <a:gd name="connsiteX7" fmla="*/ 3566085 w 3566085"/>
                <a:gd name="connsiteY7" fmla="*/ 612298 h 612298"/>
                <a:gd name="connsiteX8" fmla="*/ 0 w 3566085"/>
                <a:gd name="connsiteY8" fmla="*/ 612298 h 612298"/>
                <a:gd name="connsiteX9" fmla="*/ 0 w 3566085"/>
                <a:gd name="connsiteY9" fmla="*/ 612298 h 612298"/>
                <a:gd name="connsiteX10" fmla="*/ 0 w 3566085"/>
                <a:gd name="connsiteY10" fmla="*/ 2841 h 612298"/>
                <a:gd name="connsiteX0" fmla="*/ 0 w 3566085"/>
                <a:gd name="connsiteY0" fmla="*/ 2841 h 612298"/>
                <a:gd name="connsiteX1" fmla="*/ 474694 w 3566085"/>
                <a:gd name="connsiteY1" fmla="*/ 1913 h 612298"/>
                <a:gd name="connsiteX2" fmla="*/ 668422 w 3566085"/>
                <a:gd name="connsiteY2" fmla="*/ 1913 h 612298"/>
                <a:gd name="connsiteX3" fmla="*/ 883677 w 3566085"/>
                <a:gd name="connsiteY3" fmla="*/ 1912 h 612298"/>
                <a:gd name="connsiteX4" fmla="*/ 3566085 w 3566085"/>
                <a:gd name="connsiteY4" fmla="*/ 2841 h 612298"/>
                <a:gd name="connsiteX5" fmla="*/ 3566085 w 3566085"/>
                <a:gd name="connsiteY5" fmla="*/ 2841 h 612298"/>
                <a:gd name="connsiteX6" fmla="*/ 3566085 w 3566085"/>
                <a:gd name="connsiteY6" fmla="*/ 612298 h 612298"/>
                <a:gd name="connsiteX7" fmla="*/ 3566085 w 3566085"/>
                <a:gd name="connsiteY7" fmla="*/ 612298 h 612298"/>
                <a:gd name="connsiteX8" fmla="*/ 0 w 3566085"/>
                <a:gd name="connsiteY8" fmla="*/ 612298 h 612298"/>
                <a:gd name="connsiteX9" fmla="*/ 0 w 3566085"/>
                <a:gd name="connsiteY9" fmla="*/ 612298 h 612298"/>
                <a:gd name="connsiteX10" fmla="*/ 0 w 3566085"/>
                <a:gd name="connsiteY10" fmla="*/ 2841 h 612298"/>
                <a:gd name="connsiteX0" fmla="*/ 0 w 3566085"/>
                <a:gd name="connsiteY0" fmla="*/ 4454 h 613911"/>
                <a:gd name="connsiteX1" fmla="*/ 474694 w 3566085"/>
                <a:gd name="connsiteY1" fmla="*/ 3526 h 613911"/>
                <a:gd name="connsiteX2" fmla="*/ 668422 w 3566085"/>
                <a:gd name="connsiteY2" fmla="*/ 3526 h 613911"/>
                <a:gd name="connsiteX3" fmla="*/ 883677 w 3566085"/>
                <a:gd name="connsiteY3" fmla="*/ 3525 h 613911"/>
                <a:gd name="connsiteX4" fmla="*/ 3566085 w 3566085"/>
                <a:gd name="connsiteY4" fmla="*/ 4454 h 613911"/>
                <a:gd name="connsiteX5" fmla="*/ 3566085 w 3566085"/>
                <a:gd name="connsiteY5" fmla="*/ 4454 h 613911"/>
                <a:gd name="connsiteX6" fmla="*/ 3566085 w 3566085"/>
                <a:gd name="connsiteY6" fmla="*/ 613911 h 613911"/>
                <a:gd name="connsiteX7" fmla="*/ 3566085 w 3566085"/>
                <a:gd name="connsiteY7" fmla="*/ 613911 h 613911"/>
                <a:gd name="connsiteX8" fmla="*/ 0 w 3566085"/>
                <a:gd name="connsiteY8" fmla="*/ 613911 h 613911"/>
                <a:gd name="connsiteX9" fmla="*/ 0 w 3566085"/>
                <a:gd name="connsiteY9" fmla="*/ 613911 h 613911"/>
                <a:gd name="connsiteX10" fmla="*/ 0 w 3566085"/>
                <a:gd name="connsiteY10" fmla="*/ 4454 h 613911"/>
                <a:gd name="connsiteX0" fmla="*/ 0 w 3566085"/>
                <a:gd name="connsiteY0" fmla="*/ 4454 h 613911"/>
                <a:gd name="connsiteX1" fmla="*/ 474694 w 3566085"/>
                <a:gd name="connsiteY1" fmla="*/ 3526 h 613911"/>
                <a:gd name="connsiteX2" fmla="*/ 668422 w 3566085"/>
                <a:gd name="connsiteY2" fmla="*/ 3526 h 613911"/>
                <a:gd name="connsiteX3" fmla="*/ 883677 w 3566085"/>
                <a:gd name="connsiteY3" fmla="*/ 3525 h 613911"/>
                <a:gd name="connsiteX4" fmla="*/ 3566085 w 3566085"/>
                <a:gd name="connsiteY4" fmla="*/ 4454 h 613911"/>
                <a:gd name="connsiteX5" fmla="*/ 3566085 w 3566085"/>
                <a:gd name="connsiteY5" fmla="*/ 4454 h 613911"/>
                <a:gd name="connsiteX6" fmla="*/ 3566085 w 3566085"/>
                <a:gd name="connsiteY6" fmla="*/ 613911 h 613911"/>
                <a:gd name="connsiteX7" fmla="*/ 3566085 w 3566085"/>
                <a:gd name="connsiteY7" fmla="*/ 613911 h 613911"/>
                <a:gd name="connsiteX8" fmla="*/ 0 w 3566085"/>
                <a:gd name="connsiteY8" fmla="*/ 613911 h 613911"/>
                <a:gd name="connsiteX9" fmla="*/ 0 w 3566085"/>
                <a:gd name="connsiteY9" fmla="*/ 613911 h 613911"/>
                <a:gd name="connsiteX10" fmla="*/ 0 w 3566085"/>
                <a:gd name="connsiteY10" fmla="*/ 4454 h 613911"/>
                <a:gd name="connsiteX0" fmla="*/ 0 w 3566085"/>
                <a:gd name="connsiteY0" fmla="*/ 4454 h 613911"/>
                <a:gd name="connsiteX1" fmla="*/ 474694 w 3566085"/>
                <a:gd name="connsiteY1" fmla="*/ 3526 h 613911"/>
                <a:gd name="connsiteX2" fmla="*/ 668422 w 3566085"/>
                <a:gd name="connsiteY2" fmla="*/ 3526 h 613911"/>
                <a:gd name="connsiteX3" fmla="*/ 883677 w 3566085"/>
                <a:gd name="connsiteY3" fmla="*/ 3525 h 613911"/>
                <a:gd name="connsiteX4" fmla="*/ 3566085 w 3566085"/>
                <a:gd name="connsiteY4" fmla="*/ 4454 h 613911"/>
                <a:gd name="connsiteX5" fmla="*/ 3566085 w 3566085"/>
                <a:gd name="connsiteY5" fmla="*/ 4454 h 613911"/>
                <a:gd name="connsiteX6" fmla="*/ 3566085 w 3566085"/>
                <a:gd name="connsiteY6" fmla="*/ 613911 h 613911"/>
                <a:gd name="connsiteX7" fmla="*/ 3566085 w 3566085"/>
                <a:gd name="connsiteY7" fmla="*/ 613911 h 613911"/>
                <a:gd name="connsiteX8" fmla="*/ 0 w 3566085"/>
                <a:gd name="connsiteY8" fmla="*/ 613911 h 613911"/>
                <a:gd name="connsiteX9" fmla="*/ 0 w 3566085"/>
                <a:gd name="connsiteY9" fmla="*/ 613911 h 613911"/>
                <a:gd name="connsiteX10" fmla="*/ 0 w 3566085"/>
                <a:gd name="connsiteY10" fmla="*/ 4454 h 613911"/>
                <a:gd name="connsiteX0" fmla="*/ 0 w 3566085"/>
                <a:gd name="connsiteY0" fmla="*/ 194657 h 804114"/>
                <a:gd name="connsiteX1" fmla="*/ 474694 w 3566085"/>
                <a:gd name="connsiteY1" fmla="*/ 193729 h 804114"/>
                <a:gd name="connsiteX2" fmla="*/ 672728 w 3566085"/>
                <a:gd name="connsiteY2" fmla="*/ 0 h 804114"/>
                <a:gd name="connsiteX3" fmla="*/ 883677 w 3566085"/>
                <a:gd name="connsiteY3" fmla="*/ 193728 h 804114"/>
                <a:gd name="connsiteX4" fmla="*/ 3566085 w 3566085"/>
                <a:gd name="connsiteY4" fmla="*/ 194657 h 804114"/>
                <a:gd name="connsiteX5" fmla="*/ 3566085 w 3566085"/>
                <a:gd name="connsiteY5" fmla="*/ 194657 h 804114"/>
                <a:gd name="connsiteX6" fmla="*/ 3566085 w 3566085"/>
                <a:gd name="connsiteY6" fmla="*/ 804114 h 804114"/>
                <a:gd name="connsiteX7" fmla="*/ 3566085 w 3566085"/>
                <a:gd name="connsiteY7" fmla="*/ 804114 h 804114"/>
                <a:gd name="connsiteX8" fmla="*/ 0 w 3566085"/>
                <a:gd name="connsiteY8" fmla="*/ 804114 h 804114"/>
                <a:gd name="connsiteX9" fmla="*/ 0 w 3566085"/>
                <a:gd name="connsiteY9" fmla="*/ 804114 h 804114"/>
                <a:gd name="connsiteX10" fmla="*/ 0 w 3566085"/>
                <a:gd name="connsiteY10" fmla="*/ 194657 h 8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6085" h="804114">
                  <a:moveTo>
                    <a:pt x="0" y="194657"/>
                  </a:moveTo>
                  <a:lnTo>
                    <a:pt x="474694" y="193729"/>
                  </a:lnTo>
                  <a:cubicBezTo>
                    <a:pt x="470388" y="189424"/>
                    <a:pt x="668423" y="0"/>
                    <a:pt x="672728" y="0"/>
                  </a:cubicBezTo>
                  <a:cubicBezTo>
                    <a:pt x="675598" y="0"/>
                    <a:pt x="880807" y="198033"/>
                    <a:pt x="883677" y="193728"/>
                  </a:cubicBezTo>
                  <a:cubicBezTo>
                    <a:pt x="865135" y="185428"/>
                    <a:pt x="2671949" y="194347"/>
                    <a:pt x="3566085" y="194657"/>
                  </a:cubicBezTo>
                  <a:lnTo>
                    <a:pt x="3566085" y="194657"/>
                  </a:lnTo>
                  <a:lnTo>
                    <a:pt x="3566085" y="804114"/>
                  </a:lnTo>
                  <a:lnTo>
                    <a:pt x="3566085" y="804114"/>
                  </a:lnTo>
                  <a:lnTo>
                    <a:pt x="0" y="804114"/>
                  </a:lnTo>
                  <a:lnTo>
                    <a:pt x="0" y="804114"/>
                  </a:lnTo>
                  <a:lnTo>
                    <a:pt x="0" y="19465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solidFill>
                <a:srgbClr val="FFFF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48"/>
              <a:endParaRPr lang="en-US" sz="1400" dirty="0">
                <a:solidFill>
                  <a:srgbClr val="58585B"/>
                </a:solidFill>
                <a:latin typeface="+mn-ea"/>
              </a:endParaRPr>
            </a:p>
          </p:txBody>
        </p:sp>
        <p:grpSp>
          <p:nvGrpSpPr>
            <p:cNvPr id="8" name="図形グループ 7"/>
            <p:cNvGrpSpPr/>
            <p:nvPr/>
          </p:nvGrpSpPr>
          <p:grpSpPr>
            <a:xfrm>
              <a:off x="3466013" y="1329226"/>
              <a:ext cx="5393161" cy="1485616"/>
              <a:chOff x="3466013" y="1329226"/>
              <a:chExt cx="5393161" cy="1485616"/>
            </a:xfrm>
          </p:grpSpPr>
          <p:sp>
            <p:nvSpPr>
              <p:cNvPr id="112" name="Rectangle 111"/>
              <p:cNvSpPr/>
              <p:nvPr/>
            </p:nvSpPr>
            <p:spPr bwMode="auto">
              <a:xfrm>
                <a:off x="5563290" y="2195987"/>
                <a:ext cx="1757272" cy="273095"/>
              </a:xfrm>
              <a:prstGeom prst="rect">
                <a:avLst/>
              </a:prstGeom>
              <a:solidFill>
                <a:srgbClr val="011893"/>
              </a:solidFill>
              <a:ln w="9525" cmpd="sng">
                <a:solidFill>
                  <a:schemeClr val="accent6">
                    <a:lumMod val="75000"/>
                  </a:schemeClr>
                </a:solidFill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342848"/>
                <a:r>
                  <a:rPr lang="en-US" sz="1400" b="1" dirty="0" smtClean="0">
                    <a:solidFill>
                      <a:srgbClr val="FFFF00"/>
                    </a:solidFill>
                    <a:latin typeface="+mn-ea"/>
                  </a:rPr>
                  <a:t>UCS Director</a:t>
                </a:r>
                <a:endParaRPr lang="en-US" sz="1400" b="1" dirty="0">
                  <a:solidFill>
                    <a:srgbClr val="FFFF00"/>
                  </a:solidFill>
                  <a:latin typeface="+mn-ea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3682075" y="2195987"/>
                <a:ext cx="1762982" cy="273095"/>
              </a:xfrm>
              <a:prstGeom prst="rect">
                <a:avLst/>
              </a:prstGeom>
              <a:solidFill>
                <a:srgbClr val="011893"/>
              </a:solidFill>
              <a:ln w="9525" cmpd="sng">
                <a:solidFill>
                  <a:schemeClr val="accent6">
                    <a:lumMod val="75000"/>
                  </a:schemeClr>
                </a:solidFill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342848"/>
                <a:r>
                  <a:rPr lang="en-US" sz="1400" b="1" dirty="0" smtClean="0">
                    <a:solidFill>
                      <a:srgbClr val="FFFF00"/>
                    </a:solidFill>
                    <a:latin typeface="+mn-ea"/>
                  </a:rPr>
                  <a:t>ACI / APIC</a:t>
                </a:r>
                <a:endParaRPr lang="en-US" sz="1400" b="1" dirty="0">
                  <a:solidFill>
                    <a:srgbClr val="FFFF00"/>
                  </a:solidFill>
                  <a:latin typeface="+mn-ea"/>
                </a:endParaRPr>
              </a:p>
            </p:txBody>
          </p:sp>
          <p:sp>
            <p:nvSpPr>
              <p:cNvPr id="78" name="Snip Diagonal Corner Rectangle 97"/>
              <p:cNvSpPr/>
              <p:nvPr/>
            </p:nvSpPr>
            <p:spPr>
              <a:xfrm flipV="1">
                <a:off x="3572668" y="1329226"/>
                <a:ext cx="3841331" cy="895066"/>
              </a:xfrm>
              <a:custGeom>
                <a:avLst/>
                <a:gdLst>
                  <a:gd name="connsiteX0" fmla="*/ 0 w 3566085"/>
                  <a:gd name="connsiteY0" fmla="*/ 0 h 609457"/>
                  <a:gd name="connsiteX1" fmla="*/ 3566085 w 3566085"/>
                  <a:gd name="connsiteY1" fmla="*/ 0 h 609457"/>
                  <a:gd name="connsiteX2" fmla="*/ 3566085 w 3566085"/>
                  <a:gd name="connsiteY2" fmla="*/ 0 h 609457"/>
                  <a:gd name="connsiteX3" fmla="*/ 3566085 w 3566085"/>
                  <a:gd name="connsiteY3" fmla="*/ 609457 h 609457"/>
                  <a:gd name="connsiteX4" fmla="*/ 3566085 w 3566085"/>
                  <a:gd name="connsiteY4" fmla="*/ 609457 h 609457"/>
                  <a:gd name="connsiteX5" fmla="*/ 0 w 3566085"/>
                  <a:gd name="connsiteY5" fmla="*/ 609457 h 609457"/>
                  <a:gd name="connsiteX6" fmla="*/ 0 w 3566085"/>
                  <a:gd name="connsiteY6" fmla="*/ 609457 h 609457"/>
                  <a:gd name="connsiteX7" fmla="*/ 0 w 3566085"/>
                  <a:gd name="connsiteY7" fmla="*/ 0 h 609457"/>
                  <a:gd name="connsiteX0" fmla="*/ 0 w 3566085"/>
                  <a:gd name="connsiteY0" fmla="*/ 0 h 609457"/>
                  <a:gd name="connsiteX1" fmla="*/ 3566085 w 3566085"/>
                  <a:gd name="connsiteY1" fmla="*/ 0 h 609457"/>
                  <a:gd name="connsiteX2" fmla="*/ 3566085 w 3566085"/>
                  <a:gd name="connsiteY2" fmla="*/ 0 h 609457"/>
                  <a:gd name="connsiteX3" fmla="*/ 3566085 w 3566085"/>
                  <a:gd name="connsiteY3" fmla="*/ 609457 h 609457"/>
                  <a:gd name="connsiteX4" fmla="*/ 3566085 w 3566085"/>
                  <a:gd name="connsiteY4" fmla="*/ 609457 h 609457"/>
                  <a:gd name="connsiteX5" fmla="*/ 0 w 3566085"/>
                  <a:gd name="connsiteY5" fmla="*/ 609457 h 609457"/>
                  <a:gd name="connsiteX6" fmla="*/ 0 w 3566085"/>
                  <a:gd name="connsiteY6" fmla="*/ 609457 h 609457"/>
                  <a:gd name="connsiteX7" fmla="*/ 0 w 3566085"/>
                  <a:gd name="connsiteY7" fmla="*/ 0 h 609457"/>
                  <a:gd name="connsiteX0" fmla="*/ 0 w 3566085"/>
                  <a:gd name="connsiteY0" fmla="*/ 929 h 610386"/>
                  <a:gd name="connsiteX1" fmla="*/ 883677 w 3566085"/>
                  <a:gd name="connsiteY1" fmla="*/ 0 h 610386"/>
                  <a:gd name="connsiteX2" fmla="*/ 3566085 w 3566085"/>
                  <a:gd name="connsiteY2" fmla="*/ 929 h 610386"/>
                  <a:gd name="connsiteX3" fmla="*/ 3566085 w 3566085"/>
                  <a:gd name="connsiteY3" fmla="*/ 929 h 610386"/>
                  <a:gd name="connsiteX4" fmla="*/ 3566085 w 3566085"/>
                  <a:gd name="connsiteY4" fmla="*/ 610386 h 610386"/>
                  <a:gd name="connsiteX5" fmla="*/ 3566085 w 3566085"/>
                  <a:gd name="connsiteY5" fmla="*/ 610386 h 610386"/>
                  <a:gd name="connsiteX6" fmla="*/ 0 w 3566085"/>
                  <a:gd name="connsiteY6" fmla="*/ 610386 h 610386"/>
                  <a:gd name="connsiteX7" fmla="*/ 0 w 3566085"/>
                  <a:gd name="connsiteY7" fmla="*/ 610386 h 610386"/>
                  <a:gd name="connsiteX8" fmla="*/ 0 w 3566085"/>
                  <a:gd name="connsiteY8" fmla="*/ 929 h 610386"/>
                  <a:gd name="connsiteX0" fmla="*/ 0 w 3566085"/>
                  <a:gd name="connsiteY0" fmla="*/ 929 h 610386"/>
                  <a:gd name="connsiteX1" fmla="*/ 668422 w 3566085"/>
                  <a:gd name="connsiteY1" fmla="*/ 1 h 610386"/>
                  <a:gd name="connsiteX2" fmla="*/ 883677 w 3566085"/>
                  <a:gd name="connsiteY2" fmla="*/ 0 h 610386"/>
                  <a:gd name="connsiteX3" fmla="*/ 3566085 w 3566085"/>
                  <a:gd name="connsiteY3" fmla="*/ 929 h 610386"/>
                  <a:gd name="connsiteX4" fmla="*/ 3566085 w 3566085"/>
                  <a:gd name="connsiteY4" fmla="*/ 929 h 610386"/>
                  <a:gd name="connsiteX5" fmla="*/ 3566085 w 3566085"/>
                  <a:gd name="connsiteY5" fmla="*/ 610386 h 610386"/>
                  <a:gd name="connsiteX6" fmla="*/ 3566085 w 3566085"/>
                  <a:gd name="connsiteY6" fmla="*/ 610386 h 610386"/>
                  <a:gd name="connsiteX7" fmla="*/ 0 w 3566085"/>
                  <a:gd name="connsiteY7" fmla="*/ 610386 h 610386"/>
                  <a:gd name="connsiteX8" fmla="*/ 0 w 3566085"/>
                  <a:gd name="connsiteY8" fmla="*/ 610386 h 610386"/>
                  <a:gd name="connsiteX9" fmla="*/ 0 w 3566085"/>
                  <a:gd name="connsiteY9" fmla="*/ 929 h 610386"/>
                  <a:gd name="connsiteX0" fmla="*/ 0 w 3566085"/>
                  <a:gd name="connsiteY0" fmla="*/ 929 h 610386"/>
                  <a:gd name="connsiteX1" fmla="*/ 474694 w 3566085"/>
                  <a:gd name="connsiteY1" fmla="*/ 1 h 610386"/>
                  <a:gd name="connsiteX2" fmla="*/ 668422 w 3566085"/>
                  <a:gd name="connsiteY2" fmla="*/ 1 h 610386"/>
                  <a:gd name="connsiteX3" fmla="*/ 883677 w 3566085"/>
                  <a:gd name="connsiteY3" fmla="*/ 0 h 610386"/>
                  <a:gd name="connsiteX4" fmla="*/ 3566085 w 3566085"/>
                  <a:gd name="connsiteY4" fmla="*/ 929 h 610386"/>
                  <a:gd name="connsiteX5" fmla="*/ 3566085 w 3566085"/>
                  <a:gd name="connsiteY5" fmla="*/ 929 h 610386"/>
                  <a:gd name="connsiteX6" fmla="*/ 3566085 w 3566085"/>
                  <a:gd name="connsiteY6" fmla="*/ 610386 h 610386"/>
                  <a:gd name="connsiteX7" fmla="*/ 3566085 w 3566085"/>
                  <a:gd name="connsiteY7" fmla="*/ 610386 h 610386"/>
                  <a:gd name="connsiteX8" fmla="*/ 0 w 3566085"/>
                  <a:gd name="connsiteY8" fmla="*/ 610386 h 610386"/>
                  <a:gd name="connsiteX9" fmla="*/ 0 w 3566085"/>
                  <a:gd name="connsiteY9" fmla="*/ 610386 h 610386"/>
                  <a:gd name="connsiteX10" fmla="*/ 0 w 3566085"/>
                  <a:gd name="connsiteY10" fmla="*/ 929 h 610386"/>
                  <a:gd name="connsiteX0" fmla="*/ 0 w 3566085"/>
                  <a:gd name="connsiteY0" fmla="*/ 2841 h 612298"/>
                  <a:gd name="connsiteX1" fmla="*/ 474694 w 3566085"/>
                  <a:gd name="connsiteY1" fmla="*/ 1913 h 612298"/>
                  <a:gd name="connsiteX2" fmla="*/ 668422 w 3566085"/>
                  <a:gd name="connsiteY2" fmla="*/ 1913 h 612298"/>
                  <a:gd name="connsiteX3" fmla="*/ 883677 w 3566085"/>
                  <a:gd name="connsiteY3" fmla="*/ 1912 h 612298"/>
                  <a:gd name="connsiteX4" fmla="*/ 3566085 w 3566085"/>
                  <a:gd name="connsiteY4" fmla="*/ 2841 h 612298"/>
                  <a:gd name="connsiteX5" fmla="*/ 3566085 w 3566085"/>
                  <a:gd name="connsiteY5" fmla="*/ 2841 h 612298"/>
                  <a:gd name="connsiteX6" fmla="*/ 3566085 w 3566085"/>
                  <a:gd name="connsiteY6" fmla="*/ 612298 h 612298"/>
                  <a:gd name="connsiteX7" fmla="*/ 3566085 w 3566085"/>
                  <a:gd name="connsiteY7" fmla="*/ 612298 h 612298"/>
                  <a:gd name="connsiteX8" fmla="*/ 0 w 3566085"/>
                  <a:gd name="connsiteY8" fmla="*/ 612298 h 612298"/>
                  <a:gd name="connsiteX9" fmla="*/ 0 w 3566085"/>
                  <a:gd name="connsiteY9" fmla="*/ 612298 h 612298"/>
                  <a:gd name="connsiteX10" fmla="*/ 0 w 3566085"/>
                  <a:gd name="connsiteY10" fmla="*/ 2841 h 612298"/>
                  <a:gd name="connsiteX0" fmla="*/ 0 w 3566085"/>
                  <a:gd name="connsiteY0" fmla="*/ 2841 h 612298"/>
                  <a:gd name="connsiteX1" fmla="*/ 474694 w 3566085"/>
                  <a:gd name="connsiteY1" fmla="*/ 1913 h 612298"/>
                  <a:gd name="connsiteX2" fmla="*/ 668422 w 3566085"/>
                  <a:gd name="connsiteY2" fmla="*/ 1913 h 612298"/>
                  <a:gd name="connsiteX3" fmla="*/ 883677 w 3566085"/>
                  <a:gd name="connsiteY3" fmla="*/ 1912 h 612298"/>
                  <a:gd name="connsiteX4" fmla="*/ 3566085 w 3566085"/>
                  <a:gd name="connsiteY4" fmla="*/ 2841 h 612298"/>
                  <a:gd name="connsiteX5" fmla="*/ 3566085 w 3566085"/>
                  <a:gd name="connsiteY5" fmla="*/ 2841 h 612298"/>
                  <a:gd name="connsiteX6" fmla="*/ 3566085 w 3566085"/>
                  <a:gd name="connsiteY6" fmla="*/ 612298 h 612298"/>
                  <a:gd name="connsiteX7" fmla="*/ 3566085 w 3566085"/>
                  <a:gd name="connsiteY7" fmla="*/ 612298 h 612298"/>
                  <a:gd name="connsiteX8" fmla="*/ 0 w 3566085"/>
                  <a:gd name="connsiteY8" fmla="*/ 612298 h 612298"/>
                  <a:gd name="connsiteX9" fmla="*/ 0 w 3566085"/>
                  <a:gd name="connsiteY9" fmla="*/ 612298 h 612298"/>
                  <a:gd name="connsiteX10" fmla="*/ 0 w 3566085"/>
                  <a:gd name="connsiteY10" fmla="*/ 2841 h 612298"/>
                  <a:gd name="connsiteX0" fmla="*/ 0 w 3566085"/>
                  <a:gd name="connsiteY0" fmla="*/ 4454 h 613911"/>
                  <a:gd name="connsiteX1" fmla="*/ 474694 w 3566085"/>
                  <a:gd name="connsiteY1" fmla="*/ 3526 h 613911"/>
                  <a:gd name="connsiteX2" fmla="*/ 668422 w 3566085"/>
                  <a:gd name="connsiteY2" fmla="*/ 3526 h 613911"/>
                  <a:gd name="connsiteX3" fmla="*/ 883677 w 3566085"/>
                  <a:gd name="connsiteY3" fmla="*/ 3525 h 613911"/>
                  <a:gd name="connsiteX4" fmla="*/ 3566085 w 3566085"/>
                  <a:gd name="connsiteY4" fmla="*/ 4454 h 613911"/>
                  <a:gd name="connsiteX5" fmla="*/ 3566085 w 3566085"/>
                  <a:gd name="connsiteY5" fmla="*/ 4454 h 613911"/>
                  <a:gd name="connsiteX6" fmla="*/ 3566085 w 3566085"/>
                  <a:gd name="connsiteY6" fmla="*/ 613911 h 613911"/>
                  <a:gd name="connsiteX7" fmla="*/ 3566085 w 3566085"/>
                  <a:gd name="connsiteY7" fmla="*/ 613911 h 613911"/>
                  <a:gd name="connsiteX8" fmla="*/ 0 w 3566085"/>
                  <a:gd name="connsiteY8" fmla="*/ 613911 h 613911"/>
                  <a:gd name="connsiteX9" fmla="*/ 0 w 3566085"/>
                  <a:gd name="connsiteY9" fmla="*/ 613911 h 613911"/>
                  <a:gd name="connsiteX10" fmla="*/ 0 w 3566085"/>
                  <a:gd name="connsiteY10" fmla="*/ 4454 h 613911"/>
                  <a:gd name="connsiteX0" fmla="*/ 0 w 3566085"/>
                  <a:gd name="connsiteY0" fmla="*/ 4454 h 613911"/>
                  <a:gd name="connsiteX1" fmla="*/ 474694 w 3566085"/>
                  <a:gd name="connsiteY1" fmla="*/ 3526 h 613911"/>
                  <a:gd name="connsiteX2" fmla="*/ 668422 w 3566085"/>
                  <a:gd name="connsiteY2" fmla="*/ 3526 h 613911"/>
                  <a:gd name="connsiteX3" fmla="*/ 883677 w 3566085"/>
                  <a:gd name="connsiteY3" fmla="*/ 3525 h 613911"/>
                  <a:gd name="connsiteX4" fmla="*/ 3566085 w 3566085"/>
                  <a:gd name="connsiteY4" fmla="*/ 4454 h 613911"/>
                  <a:gd name="connsiteX5" fmla="*/ 3566085 w 3566085"/>
                  <a:gd name="connsiteY5" fmla="*/ 4454 h 613911"/>
                  <a:gd name="connsiteX6" fmla="*/ 3566085 w 3566085"/>
                  <a:gd name="connsiteY6" fmla="*/ 613911 h 613911"/>
                  <a:gd name="connsiteX7" fmla="*/ 3566085 w 3566085"/>
                  <a:gd name="connsiteY7" fmla="*/ 613911 h 613911"/>
                  <a:gd name="connsiteX8" fmla="*/ 0 w 3566085"/>
                  <a:gd name="connsiteY8" fmla="*/ 613911 h 613911"/>
                  <a:gd name="connsiteX9" fmla="*/ 0 w 3566085"/>
                  <a:gd name="connsiteY9" fmla="*/ 613911 h 613911"/>
                  <a:gd name="connsiteX10" fmla="*/ 0 w 3566085"/>
                  <a:gd name="connsiteY10" fmla="*/ 4454 h 613911"/>
                  <a:gd name="connsiteX0" fmla="*/ 0 w 3566085"/>
                  <a:gd name="connsiteY0" fmla="*/ 4454 h 613911"/>
                  <a:gd name="connsiteX1" fmla="*/ 474694 w 3566085"/>
                  <a:gd name="connsiteY1" fmla="*/ 3526 h 613911"/>
                  <a:gd name="connsiteX2" fmla="*/ 668422 w 3566085"/>
                  <a:gd name="connsiteY2" fmla="*/ 3526 h 613911"/>
                  <a:gd name="connsiteX3" fmla="*/ 883677 w 3566085"/>
                  <a:gd name="connsiteY3" fmla="*/ 3525 h 613911"/>
                  <a:gd name="connsiteX4" fmla="*/ 3566085 w 3566085"/>
                  <a:gd name="connsiteY4" fmla="*/ 4454 h 613911"/>
                  <a:gd name="connsiteX5" fmla="*/ 3566085 w 3566085"/>
                  <a:gd name="connsiteY5" fmla="*/ 4454 h 613911"/>
                  <a:gd name="connsiteX6" fmla="*/ 3566085 w 3566085"/>
                  <a:gd name="connsiteY6" fmla="*/ 613911 h 613911"/>
                  <a:gd name="connsiteX7" fmla="*/ 3566085 w 3566085"/>
                  <a:gd name="connsiteY7" fmla="*/ 613911 h 613911"/>
                  <a:gd name="connsiteX8" fmla="*/ 0 w 3566085"/>
                  <a:gd name="connsiteY8" fmla="*/ 613911 h 613911"/>
                  <a:gd name="connsiteX9" fmla="*/ 0 w 3566085"/>
                  <a:gd name="connsiteY9" fmla="*/ 613911 h 613911"/>
                  <a:gd name="connsiteX10" fmla="*/ 0 w 3566085"/>
                  <a:gd name="connsiteY10" fmla="*/ 4454 h 613911"/>
                  <a:gd name="connsiteX0" fmla="*/ 0 w 3566085"/>
                  <a:gd name="connsiteY0" fmla="*/ 194657 h 804114"/>
                  <a:gd name="connsiteX1" fmla="*/ 474694 w 3566085"/>
                  <a:gd name="connsiteY1" fmla="*/ 193729 h 804114"/>
                  <a:gd name="connsiteX2" fmla="*/ 672728 w 3566085"/>
                  <a:gd name="connsiteY2" fmla="*/ 0 h 804114"/>
                  <a:gd name="connsiteX3" fmla="*/ 883677 w 3566085"/>
                  <a:gd name="connsiteY3" fmla="*/ 193728 h 804114"/>
                  <a:gd name="connsiteX4" fmla="*/ 3566085 w 3566085"/>
                  <a:gd name="connsiteY4" fmla="*/ 194657 h 804114"/>
                  <a:gd name="connsiteX5" fmla="*/ 3566085 w 3566085"/>
                  <a:gd name="connsiteY5" fmla="*/ 194657 h 804114"/>
                  <a:gd name="connsiteX6" fmla="*/ 3566085 w 3566085"/>
                  <a:gd name="connsiteY6" fmla="*/ 804114 h 804114"/>
                  <a:gd name="connsiteX7" fmla="*/ 3566085 w 3566085"/>
                  <a:gd name="connsiteY7" fmla="*/ 804114 h 804114"/>
                  <a:gd name="connsiteX8" fmla="*/ 0 w 3566085"/>
                  <a:gd name="connsiteY8" fmla="*/ 804114 h 804114"/>
                  <a:gd name="connsiteX9" fmla="*/ 0 w 3566085"/>
                  <a:gd name="connsiteY9" fmla="*/ 804114 h 804114"/>
                  <a:gd name="connsiteX10" fmla="*/ 0 w 3566085"/>
                  <a:gd name="connsiteY10" fmla="*/ 194657 h 80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66085" h="804114">
                    <a:moveTo>
                      <a:pt x="0" y="194657"/>
                    </a:moveTo>
                    <a:lnTo>
                      <a:pt x="474694" y="193729"/>
                    </a:lnTo>
                    <a:cubicBezTo>
                      <a:pt x="470388" y="189424"/>
                      <a:pt x="668423" y="0"/>
                      <a:pt x="672728" y="0"/>
                    </a:cubicBezTo>
                    <a:cubicBezTo>
                      <a:pt x="675598" y="0"/>
                      <a:pt x="880807" y="198033"/>
                      <a:pt x="883677" y="193728"/>
                    </a:cubicBezTo>
                    <a:cubicBezTo>
                      <a:pt x="865135" y="185428"/>
                      <a:pt x="2671949" y="194347"/>
                      <a:pt x="3566085" y="194657"/>
                    </a:cubicBezTo>
                    <a:lnTo>
                      <a:pt x="3566085" y="194657"/>
                    </a:lnTo>
                    <a:lnTo>
                      <a:pt x="3566085" y="804114"/>
                    </a:lnTo>
                    <a:lnTo>
                      <a:pt x="3566085" y="804114"/>
                    </a:lnTo>
                    <a:lnTo>
                      <a:pt x="0" y="804114"/>
                    </a:lnTo>
                    <a:lnTo>
                      <a:pt x="0" y="804114"/>
                    </a:lnTo>
                    <a:lnTo>
                      <a:pt x="0" y="194657"/>
                    </a:lnTo>
                    <a:close/>
                  </a:path>
                </a:pathLst>
              </a:custGeom>
              <a:solidFill>
                <a:srgbClr val="011893"/>
              </a:solidFill>
              <a:ln w="12700">
                <a:solidFill>
                  <a:srgbClr val="FFFFFF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48"/>
                <a:endParaRPr lang="en-US" sz="1400" dirty="0">
                  <a:solidFill>
                    <a:srgbClr val="58585B"/>
                  </a:solidFill>
                  <a:latin typeface="+mn-ea"/>
                </a:endParaRPr>
              </a:p>
            </p:txBody>
          </p:sp>
          <p:sp>
            <p:nvSpPr>
              <p:cNvPr id="106" name="Left-Right Arrow 105"/>
              <p:cNvSpPr/>
              <p:nvPr/>
            </p:nvSpPr>
            <p:spPr bwMode="auto">
              <a:xfrm>
                <a:off x="4881743" y="1658473"/>
                <a:ext cx="949126" cy="186243"/>
              </a:xfrm>
              <a:prstGeom prst="leftRightArrow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342848"/>
                <a:endParaRPr lang="en-US" sz="1400">
                  <a:solidFill>
                    <a:srgbClr val="F2F2F2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466013" y="1391902"/>
                <a:ext cx="1477919" cy="25391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ctr" defTabSz="342848" fontAlgn="base">
                  <a:spcBef>
                    <a:spcPct val="0"/>
                  </a:spcBef>
                  <a:spcAft>
                    <a:spcPct val="0"/>
                  </a:spcAft>
                  <a:defRPr sz="1050">
                    <a:latin typeface="Arial"/>
                    <a:ea typeface="Apple LiGothic Medium"/>
                    <a:cs typeface="Apple LiGothic Medium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1400" b="1" dirty="0">
                    <a:solidFill>
                      <a:srgbClr val="FFFF00"/>
                    </a:solidFill>
                    <a:latin typeface="+mn-ea"/>
                    <a:ea typeface="+mn-ea"/>
                  </a:rPr>
                  <a:t>CloudCenter</a:t>
                </a: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5773603" y="2481737"/>
                <a:ext cx="1550742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 defTabSz="342848"/>
                <a:r>
                  <a:rPr lang="ja-JP" altLang="en-US" sz="1000" dirty="0" smtClean="0">
                    <a:solidFill>
                      <a:schemeClr val="bg1"/>
                    </a:solidFill>
                    <a:latin typeface="+mn-ea"/>
                    <a:ea typeface="+mn-ea"/>
                    <a:cs typeface="ＭＳ Ｐゴシック"/>
                  </a:rPr>
                  <a:t>インフラ マネジメント</a:t>
                </a:r>
                <a:endParaRPr lang="en-US" altLang="ja-JP" sz="1000" dirty="0" smtClean="0">
                  <a:solidFill>
                    <a:schemeClr val="bg1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pPr algn="r" defTabSz="342848"/>
                <a:r>
                  <a:rPr lang="ja-JP" altLang="en-US" sz="1000" dirty="0" smtClean="0">
                    <a:solidFill>
                      <a:schemeClr val="bg1"/>
                    </a:solidFill>
                    <a:latin typeface="+mn-ea"/>
                    <a:ea typeface="+mn-ea"/>
                    <a:cs typeface="ＭＳ Ｐゴシック"/>
                  </a:rPr>
                  <a:t>およびオーケストレーション</a:t>
                </a:r>
                <a:endParaRPr lang="en-US" sz="1000" dirty="0">
                  <a:solidFill>
                    <a:schemeClr val="bg1"/>
                  </a:solidFill>
                  <a:latin typeface="+mn-ea"/>
                  <a:ea typeface="+mn-ea"/>
                  <a:cs typeface="ＭＳ Ｐゴシック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4800787" y="1349934"/>
                <a:ext cx="1285961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defTabSz="342848"/>
                <a:r>
                  <a:rPr lang="ja-JP" altLang="en-US" sz="1000" dirty="0" smtClean="0">
                    <a:solidFill>
                      <a:schemeClr val="bg1"/>
                    </a:solidFill>
                    <a:latin typeface="+mn-ea"/>
                    <a:ea typeface="+mn-ea"/>
                    <a:cs typeface="ＭＳ Ｐゴシック"/>
                  </a:rPr>
                  <a:t>ハイブリッド クラウド</a:t>
                </a:r>
                <a:endParaRPr lang="en-US" altLang="ja-JP" sz="1000" dirty="0" smtClean="0">
                  <a:solidFill>
                    <a:schemeClr val="bg1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pPr defTabSz="342848"/>
                <a:r>
                  <a:rPr lang="ja-JP" altLang="en-US" sz="1000" dirty="0" smtClean="0">
                    <a:solidFill>
                      <a:schemeClr val="bg1"/>
                    </a:solidFill>
                    <a:latin typeface="+mn-ea"/>
                    <a:ea typeface="+mn-ea"/>
                    <a:cs typeface="ＭＳ Ｐゴシック"/>
                  </a:rPr>
                  <a:t>オーケストレーション</a:t>
                </a:r>
                <a:endParaRPr lang="en-US" sz="1000" dirty="0">
                  <a:solidFill>
                    <a:schemeClr val="bg1"/>
                  </a:solidFill>
                  <a:latin typeface="+mn-ea"/>
                  <a:ea typeface="+mn-ea"/>
                  <a:cs typeface="ＭＳ Ｐゴシック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5613161" y="1775050"/>
                <a:ext cx="1236154" cy="284834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ctr" defTabSz="342848" fontAlgn="base">
                  <a:spcBef>
                    <a:spcPct val="0"/>
                  </a:spcBef>
                  <a:spcAft>
                    <a:spcPct val="0"/>
                  </a:spcAft>
                  <a:defRPr sz="1050">
                    <a:latin typeface="Arial"/>
                    <a:ea typeface="Apple LiGothic Medium"/>
                    <a:cs typeface="Apple LiGothic Medium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ja-JP" altLang="en-US" sz="1000" dirty="0" smtClean="0">
                    <a:solidFill>
                      <a:srgbClr val="F2F2F2"/>
                    </a:solidFill>
                    <a:latin typeface="+mn-ea"/>
                    <a:ea typeface="+mn-ea"/>
                    <a:cs typeface="ＭＳ Ｐゴシック"/>
                  </a:rPr>
                  <a:t>パブリック クラウド</a:t>
                </a:r>
                <a:endParaRPr lang="en-US" sz="1000" dirty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7591852" y="1367934"/>
                <a:ext cx="1267322" cy="1071888"/>
                <a:chOff x="3885878" y="3336556"/>
                <a:chExt cx="1365475" cy="1154904"/>
              </a:xfrm>
            </p:grpSpPr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875" r="21875"/>
                <a:stretch/>
              </p:blipFill>
              <p:spPr>
                <a:xfrm>
                  <a:off x="3987001" y="3336556"/>
                  <a:ext cx="1154904" cy="1154904"/>
                </a:xfrm>
                <a:prstGeom prst="ellipse">
                  <a:avLst/>
                </a:prstGeom>
              </p:spPr>
            </p:pic>
            <p:sp>
              <p:nvSpPr>
                <p:cNvPr id="85" name="Rectangle 84"/>
                <p:cNvSpPr/>
                <p:nvPr/>
              </p:nvSpPr>
              <p:spPr>
                <a:xfrm>
                  <a:off x="3885878" y="3708383"/>
                  <a:ext cx="1365475" cy="3481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500" b="1" dirty="0" smtClean="0">
                      <a:solidFill>
                        <a:srgbClr val="FFFFFF"/>
                      </a:solidFill>
                      <a:latin typeface="+mn-ea"/>
                      <a:ea typeface="+mn-ea"/>
                      <a:cs typeface="Arial" charset="0"/>
                    </a:rPr>
                    <a:t>Automate</a:t>
                  </a:r>
                  <a:endParaRPr lang="en-US" sz="1500" b="1" dirty="0">
                    <a:solidFill>
                      <a:srgbClr val="FFFFFF"/>
                    </a:solidFill>
                    <a:latin typeface="+mn-ea"/>
                    <a:ea typeface="+mn-ea"/>
                    <a:cs typeface="Arial" charset="0"/>
                  </a:endParaRPr>
                </a:p>
              </p:txBody>
            </p:sp>
          </p:grp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89440" y="2194989"/>
                <a:ext cx="619853" cy="619853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75482" y="1662260"/>
                <a:ext cx="752142" cy="235044"/>
              </a:xfrm>
              <a:prstGeom prst="rect">
                <a:avLst/>
              </a:prstGeom>
            </p:spPr>
          </p:pic>
        </p:grpSp>
      </p:grpSp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247255" y="105670"/>
            <a:ext cx="8274953" cy="811902"/>
          </a:xfr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12" rIns="91424" bIns="45712" numCol="1" anchor="ctr" anchorCtr="0" compatLnSpc="1">
            <a:prstTxWarp prst="textNoShape">
              <a:avLst/>
            </a:prstTxWarp>
          </a:bodyPr>
          <a:lstStyle/>
          <a:p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A</a:t>
            </a:r>
            <a:r>
              <a:rPr lang="ja-JP" altLang="en-US" sz="28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 </a:t>
            </a:r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 S  A  P  </a:t>
            </a: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データセンター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 </a:t>
            </a: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アーキテクチャ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161" name="Freeform 55"/>
          <p:cNvSpPr>
            <a:spLocks noEditPoints="1"/>
          </p:cNvSpPr>
          <p:nvPr/>
        </p:nvSpPr>
        <p:spPr bwMode="auto">
          <a:xfrm>
            <a:off x="5921708" y="1439153"/>
            <a:ext cx="653114" cy="360677"/>
          </a:xfrm>
          <a:custGeom>
            <a:avLst/>
            <a:gdLst>
              <a:gd name="T0" fmla="*/ 352 w 391"/>
              <a:gd name="T1" fmla="*/ 203 h 218"/>
              <a:gd name="T2" fmla="*/ 376 w 391"/>
              <a:gd name="T3" fmla="*/ 178 h 218"/>
              <a:gd name="T4" fmla="*/ 352 w 391"/>
              <a:gd name="T5" fmla="*/ 154 h 218"/>
              <a:gd name="T6" fmla="*/ 349 w 391"/>
              <a:gd name="T7" fmla="*/ 154 h 218"/>
              <a:gd name="T8" fmla="*/ 343 w 391"/>
              <a:gd name="T9" fmla="*/ 153 h 218"/>
              <a:gd name="T10" fmla="*/ 341 w 391"/>
              <a:gd name="T11" fmla="*/ 147 h 218"/>
              <a:gd name="T12" fmla="*/ 341 w 391"/>
              <a:gd name="T13" fmla="*/ 146 h 218"/>
              <a:gd name="T14" fmla="*/ 268 w 391"/>
              <a:gd name="T15" fmla="*/ 74 h 218"/>
              <a:gd name="T16" fmla="*/ 248 w 391"/>
              <a:gd name="T17" fmla="*/ 77 h 218"/>
              <a:gd name="T18" fmla="*/ 249 w 391"/>
              <a:gd name="T19" fmla="*/ 93 h 218"/>
              <a:gd name="T20" fmla="*/ 227 w 391"/>
              <a:gd name="T21" fmla="*/ 153 h 218"/>
              <a:gd name="T22" fmla="*/ 216 w 391"/>
              <a:gd name="T23" fmla="*/ 154 h 218"/>
              <a:gd name="T24" fmla="*/ 216 w 391"/>
              <a:gd name="T25" fmla="*/ 144 h 218"/>
              <a:gd name="T26" fmla="*/ 234 w 391"/>
              <a:gd name="T27" fmla="*/ 93 h 218"/>
              <a:gd name="T28" fmla="*/ 232 w 391"/>
              <a:gd name="T29" fmla="*/ 74 h 218"/>
              <a:gd name="T30" fmla="*/ 232 w 391"/>
              <a:gd name="T31" fmla="*/ 74 h 218"/>
              <a:gd name="T32" fmla="*/ 156 w 391"/>
              <a:gd name="T33" fmla="*/ 15 h 218"/>
              <a:gd name="T34" fmla="*/ 79 w 391"/>
              <a:gd name="T35" fmla="*/ 93 h 218"/>
              <a:gd name="T36" fmla="*/ 79 w 391"/>
              <a:gd name="T37" fmla="*/ 96 h 218"/>
              <a:gd name="T38" fmla="*/ 79 w 391"/>
              <a:gd name="T39" fmla="*/ 98 h 218"/>
              <a:gd name="T40" fmla="*/ 76 w 391"/>
              <a:gd name="T41" fmla="*/ 104 h 218"/>
              <a:gd name="T42" fmla="*/ 70 w 391"/>
              <a:gd name="T43" fmla="*/ 106 h 218"/>
              <a:gd name="T44" fmla="*/ 64 w 391"/>
              <a:gd name="T45" fmla="*/ 105 h 218"/>
              <a:gd name="T46" fmla="*/ 15 w 391"/>
              <a:gd name="T47" fmla="*/ 154 h 218"/>
              <a:gd name="T48" fmla="*/ 64 w 391"/>
              <a:gd name="T49" fmla="*/ 203 h 218"/>
              <a:gd name="T50" fmla="*/ 352 w 391"/>
              <a:gd name="T51" fmla="*/ 203 h 218"/>
              <a:gd name="T52" fmla="*/ 64 w 391"/>
              <a:gd name="T53" fmla="*/ 218 h 218"/>
              <a:gd name="T54" fmla="*/ 0 w 391"/>
              <a:gd name="T55" fmla="*/ 154 h 218"/>
              <a:gd name="T56" fmla="*/ 63 w 391"/>
              <a:gd name="T57" fmla="*/ 90 h 218"/>
              <a:gd name="T58" fmla="*/ 156 w 391"/>
              <a:gd name="T59" fmla="*/ 0 h 218"/>
              <a:gd name="T60" fmla="*/ 244 w 391"/>
              <a:gd name="T61" fmla="*/ 63 h 218"/>
              <a:gd name="T62" fmla="*/ 268 w 391"/>
              <a:gd name="T63" fmla="*/ 59 h 218"/>
              <a:gd name="T64" fmla="*/ 356 w 391"/>
              <a:gd name="T65" fmla="*/ 139 h 218"/>
              <a:gd name="T66" fmla="*/ 391 w 391"/>
              <a:gd name="T67" fmla="*/ 178 h 218"/>
              <a:gd name="T68" fmla="*/ 352 w 391"/>
              <a:gd name="T69" fmla="*/ 218 h 218"/>
              <a:gd name="T70" fmla="*/ 64 w 391"/>
              <a:gd name="T71" fmla="*/ 21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91" h="218">
                <a:moveTo>
                  <a:pt x="352" y="203"/>
                </a:moveTo>
                <a:cubicBezTo>
                  <a:pt x="365" y="203"/>
                  <a:pt x="376" y="192"/>
                  <a:pt x="376" y="178"/>
                </a:cubicBezTo>
                <a:cubicBezTo>
                  <a:pt x="376" y="165"/>
                  <a:pt x="365" y="154"/>
                  <a:pt x="352" y="154"/>
                </a:cubicBezTo>
                <a:cubicBezTo>
                  <a:pt x="351" y="154"/>
                  <a:pt x="350" y="154"/>
                  <a:pt x="349" y="154"/>
                </a:cubicBezTo>
                <a:cubicBezTo>
                  <a:pt x="347" y="155"/>
                  <a:pt x="345" y="154"/>
                  <a:pt x="343" y="153"/>
                </a:cubicBezTo>
                <a:cubicBezTo>
                  <a:pt x="342" y="151"/>
                  <a:pt x="341" y="149"/>
                  <a:pt x="341" y="147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341" y="107"/>
                  <a:pt x="308" y="74"/>
                  <a:pt x="268" y="74"/>
                </a:cubicBezTo>
                <a:cubicBezTo>
                  <a:pt x="262" y="74"/>
                  <a:pt x="255" y="75"/>
                  <a:pt x="248" y="77"/>
                </a:cubicBezTo>
                <a:cubicBezTo>
                  <a:pt x="249" y="83"/>
                  <a:pt x="249" y="88"/>
                  <a:pt x="249" y="93"/>
                </a:cubicBezTo>
                <a:cubicBezTo>
                  <a:pt x="249" y="115"/>
                  <a:pt x="241" y="137"/>
                  <a:pt x="227" y="153"/>
                </a:cubicBezTo>
                <a:cubicBezTo>
                  <a:pt x="224" y="157"/>
                  <a:pt x="220" y="157"/>
                  <a:pt x="216" y="154"/>
                </a:cubicBezTo>
                <a:cubicBezTo>
                  <a:pt x="213" y="151"/>
                  <a:pt x="213" y="147"/>
                  <a:pt x="216" y="144"/>
                </a:cubicBezTo>
                <a:cubicBezTo>
                  <a:pt x="228" y="129"/>
                  <a:pt x="234" y="112"/>
                  <a:pt x="234" y="93"/>
                </a:cubicBezTo>
                <a:cubicBezTo>
                  <a:pt x="234" y="87"/>
                  <a:pt x="233" y="81"/>
                  <a:pt x="232" y="74"/>
                </a:cubicBezTo>
                <a:cubicBezTo>
                  <a:pt x="232" y="74"/>
                  <a:pt x="232" y="74"/>
                  <a:pt x="232" y="74"/>
                </a:cubicBezTo>
                <a:cubicBezTo>
                  <a:pt x="223" y="39"/>
                  <a:pt x="192" y="15"/>
                  <a:pt x="156" y="15"/>
                </a:cubicBezTo>
                <a:cubicBezTo>
                  <a:pt x="113" y="15"/>
                  <a:pt x="79" y="50"/>
                  <a:pt x="79" y="93"/>
                </a:cubicBezTo>
                <a:cubicBezTo>
                  <a:pt x="79" y="94"/>
                  <a:pt x="79" y="95"/>
                  <a:pt x="79" y="96"/>
                </a:cubicBezTo>
                <a:cubicBezTo>
                  <a:pt x="79" y="98"/>
                  <a:pt x="79" y="98"/>
                  <a:pt x="79" y="98"/>
                </a:cubicBezTo>
                <a:cubicBezTo>
                  <a:pt x="79" y="100"/>
                  <a:pt x="78" y="102"/>
                  <a:pt x="76" y="104"/>
                </a:cubicBezTo>
                <a:cubicBezTo>
                  <a:pt x="75" y="105"/>
                  <a:pt x="72" y="106"/>
                  <a:pt x="70" y="106"/>
                </a:cubicBezTo>
                <a:cubicBezTo>
                  <a:pt x="68" y="105"/>
                  <a:pt x="65" y="105"/>
                  <a:pt x="64" y="105"/>
                </a:cubicBezTo>
                <a:cubicBezTo>
                  <a:pt x="37" y="105"/>
                  <a:pt x="15" y="127"/>
                  <a:pt x="15" y="154"/>
                </a:cubicBezTo>
                <a:cubicBezTo>
                  <a:pt x="15" y="181"/>
                  <a:pt x="37" y="203"/>
                  <a:pt x="64" y="203"/>
                </a:cubicBezTo>
                <a:lnTo>
                  <a:pt x="352" y="203"/>
                </a:lnTo>
                <a:close/>
                <a:moveTo>
                  <a:pt x="64" y="218"/>
                </a:moveTo>
                <a:cubicBezTo>
                  <a:pt x="28" y="218"/>
                  <a:pt x="0" y="189"/>
                  <a:pt x="0" y="154"/>
                </a:cubicBezTo>
                <a:cubicBezTo>
                  <a:pt x="0" y="119"/>
                  <a:pt x="28" y="90"/>
                  <a:pt x="63" y="90"/>
                </a:cubicBezTo>
                <a:cubicBezTo>
                  <a:pt x="65" y="40"/>
                  <a:pt x="106" y="0"/>
                  <a:pt x="156" y="0"/>
                </a:cubicBezTo>
                <a:cubicBezTo>
                  <a:pt x="196" y="0"/>
                  <a:pt x="231" y="26"/>
                  <a:pt x="244" y="63"/>
                </a:cubicBezTo>
                <a:cubicBezTo>
                  <a:pt x="252" y="61"/>
                  <a:pt x="260" y="59"/>
                  <a:pt x="268" y="59"/>
                </a:cubicBezTo>
                <a:cubicBezTo>
                  <a:pt x="314" y="59"/>
                  <a:pt x="352" y="95"/>
                  <a:pt x="356" y="139"/>
                </a:cubicBezTo>
                <a:cubicBezTo>
                  <a:pt x="376" y="141"/>
                  <a:pt x="391" y="158"/>
                  <a:pt x="391" y="178"/>
                </a:cubicBezTo>
                <a:cubicBezTo>
                  <a:pt x="391" y="200"/>
                  <a:pt x="374" y="218"/>
                  <a:pt x="352" y="218"/>
                </a:cubicBezTo>
                <a:lnTo>
                  <a:pt x="64" y="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ea"/>
              <a:ea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5828" y="567327"/>
            <a:ext cx="1799368" cy="223995"/>
            <a:chOff x="201427" y="636263"/>
            <a:chExt cx="1799368" cy="223995"/>
          </a:xfrm>
        </p:grpSpPr>
        <p:sp>
          <p:nvSpPr>
            <p:cNvPr id="4" name="TextBox 3"/>
            <p:cNvSpPr txBox="1"/>
            <p:nvPr/>
          </p:nvSpPr>
          <p:spPr>
            <a:xfrm>
              <a:off x="201427" y="636263"/>
              <a:ext cx="5565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>
                  <a:latin typeface="+mn-ea"/>
                  <a:ea typeface="+mn-ea"/>
                </a:rPr>
                <a:t>A</a:t>
              </a:r>
              <a:r>
                <a:rPr lang="en-US" sz="800" dirty="0" smtClean="0">
                  <a:latin typeface="+mn-ea"/>
                  <a:ea typeface="+mn-ea"/>
                </a:rPr>
                <a:t>naly</a:t>
              </a:r>
              <a:r>
                <a:rPr lang="en-US" altLang="ja-JP" sz="800" dirty="0" smtClean="0">
                  <a:latin typeface="+mn-ea"/>
                  <a:ea typeface="+mn-ea"/>
                </a:rPr>
                <a:t>ze</a:t>
              </a:r>
              <a:endParaRPr lang="en-US" sz="800" dirty="0">
                <a:latin typeface="+mn-ea"/>
                <a:ea typeface="+mn-ea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12351" y="639796"/>
              <a:ext cx="54378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>
                  <a:latin typeface="+mn-ea"/>
                  <a:ea typeface="+mn-ea"/>
                </a:rPr>
                <a:t>S</a:t>
              </a:r>
              <a:r>
                <a:rPr lang="en-US" sz="800" dirty="0" smtClean="0">
                  <a:latin typeface="+mn-ea"/>
                  <a:ea typeface="+mn-ea"/>
                </a:rPr>
                <a:t>implify</a:t>
              </a:r>
              <a:endParaRPr lang="en-US" sz="800" dirty="0">
                <a:latin typeface="+mn-ea"/>
                <a:ea typeface="+mn-e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05272" y="644814"/>
              <a:ext cx="6335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>
                  <a:latin typeface="+mn-ea"/>
                  <a:ea typeface="+mn-ea"/>
                </a:rPr>
                <a:t>A</a:t>
              </a:r>
              <a:r>
                <a:rPr lang="en-US" sz="800" dirty="0" smtClean="0">
                  <a:latin typeface="+mn-ea"/>
                  <a:ea typeface="+mn-ea"/>
                </a:rPr>
                <a:t>utomate</a:t>
              </a:r>
              <a:endParaRPr lang="en-US" sz="800" dirty="0">
                <a:latin typeface="+mn-ea"/>
                <a:ea typeface="+mn-ea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482704" y="644814"/>
              <a:ext cx="51809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>
                  <a:latin typeface="+mn-ea"/>
                  <a:ea typeface="+mn-ea"/>
                </a:rPr>
                <a:t>P</a:t>
              </a:r>
              <a:r>
                <a:rPr lang="en-US" sz="800" dirty="0" smtClean="0">
                  <a:latin typeface="+mn-ea"/>
                  <a:ea typeface="+mn-ea"/>
                </a:rPr>
                <a:t>rotect</a:t>
              </a:r>
              <a:endParaRPr lang="en-US" sz="800" dirty="0">
                <a:latin typeface="+mn-ea"/>
                <a:ea typeface="+mn-ea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247255" y="1351451"/>
            <a:ext cx="3406842" cy="3234877"/>
            <a:chOff x="247255" y="1351451"/>
            <a:chExt cx="3406842" cy="3234877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247255" y="1351451"/>
              <a:ext cx="3406842" cy="3234877"/>
              <a:chOff x="247255" y="1351451"/>
              <a:chExt cx="3406842" cy="3234877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1673649" y="1351451"/>
                <a:ext cx="1501576" cy="323487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+mn-ea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751671" y="1990722"/>
                <a:ext cx="1319642" cy="1450634"/>
              </a:xfrm>
              <a:prstGeom prst="rect">
                <a:avLst/>
              </a:prstGeom>
              <a:solidFill>
                <a:srgbClr val="011893"/>
              </a:solidFill>
              <a:ln w="12700" cap="flat" cmpd="sng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848"/>
                <a:r>
                  <a:rPr lang="en-US" sz="1400" b="1" dirty="0">
                    <a:solidFill>
                      <a:srgbClr val="FFFF00"/>
                    </a:solidFill>
                    <a:latin typeface="+mn-ea"/>
                    <a:ea typeface="+mn-ea"/>
                  </a:rPr>
                  <a:t>Tetration</a:t>
                </a:r>
              </a:p>
              <a:p>
                <a:pPr algn="ctr" defTabSz="342848"/>
                <a:r>
                  <a:rPr lang="en-US" sz="1400" b="1" dirty="0" smtClean="0">
                    <a:solidFill>
                      <a:srgbClr val="FFFF00"/>
                    </a:solidFill>
                    <a:latin typeface="+mn-ea"/>
                    <a:ea typeface="+mn-ea"/>
                  </a:rPr>
                  <a:t>Analytics</a:t>
                </a:r>
                <a:endParaRPr lang="en-US" altLang="ja-JP" sz="900" b="1" dirty="0">
                  <a:solidFill>
                    <a:srgbClr val="F2F2F2"/>
                  </a:solidFill>
                  <a:latin typeface="+mn-ea"/>
                  <a:ea typeface="+mn-ea"/>
                </a:endParaRPr>
              </a:p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900" dirty="0" smtClean="0">
                    <a:solidFill>
                      <a:srgbClr val="F2F2F2"/>
                    </a:solidFill>
                    <a:latin typeface="+mn-ea"/>
                    <a:ea typeface="+mn-ea"/>
                    <a:cs typeface="ＭＳ Ｐゴシック"/>
                  </a:rPr>
                  <a:t>データセンター</a:t>
                </a:r>
                <a:r>
                  <a:rPr lang="en-US" altLang="ja-JP" sz="900" dirty="0" smtClean="0">
                    <a:solidFill>
                      <a:srgbClr val="F2F2F2"/>
                    </a:solidFill>
                    <a:latin typeface="+mn-ea"/>
                    <a:ea typeface="+mn-ea"/>
                    <a:cs typeface="ＭＳ Ｐゴシック"/>
                  </a:rPr>
                  <a:t>/</a:t>
                </a:r>
              </a:p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900" dirty="0" smtClean="0">
                    <a:solidFill>
                      <a:srgbClr val="F2F2F2"/>
                    </a:solidFill>
                    <a:latin typeface="+mn-ea"/>
                    <a:ea typeface="+mn-ea"/>
                    <a:cs typeface="ＭＳ Ｐゴシック"/>
                  </a:rPr>
                  <a:t>クラウド全体</a:t>
                </a:r>
                <a:endParaRPr lang="en-US" altLang="ja-JP" sz="900" dirty="0" smtClean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900" dirty="0" smtClean="0">
                    <a:solidFill>
                      <a:srgbClr val="F2F2F2"/>
                    </a:solidFill>
                    <a:latin typeface="+mn-ea"/>
                    <a:ea typeface="+mn-ea"/>
                    <a:cs typeface="ＭＳ Ｐゴシック"/>
                  </a:rPr>
                  <a:t>見える化と</a:t>
                </a:r>
                <a:endParaRPr lang="en-US" altLang="ja-JP" sz="900" dirty="0" smtClean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900" dirty="0" smtClean="0">
                    <a:solidFill>
                      <a:srgbClr val="F2F2F2"/>
                    </a:solidFill>
                    <a:latin typeface="+mn-ea"/>
                    <a:ea typeface="+mn-ea"/>
                    <a:cs typeface="ＭＳ Ｐゴシック"/>
                  </a:rPr>
                  <a:t>ポリシー作成</a:t>
                </a:r>
                <a:endParaRPr lang="en-US" altLang="ja-JP" sz="900" dirty="0" smtClean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900" dirty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900" dirty="0" smtClean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900" dirty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</p:txBody>
          </p:sp>
          <p:grpSp>
            <p:nvGrpSpPr>
              <p:cNvPr id="69" name="Group 68"/>
              <p:cNvGrpSpPr/>
              <p:nvPr/>
            </p:nvGrpSpPr>
            <p:grpSpPr>
              <a:xfrm>
                <a:off x="247255" y="1375261"/>
                <a:ext cx="1242924" cy="1114987"/>
                <a:chOff x="3888993" y="1058208"/>
                <a:chExt cx="1276273" cy="1144904"/>
              </a:xfrm>
            </p:grpSpPr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38" t="2502" r="12122" b="2502"/>
                <a:stretch/>
              </p:blipFill>
              <p:spPr>
                <a:xfrm>
                  <a:off x="3958775" y="1058208"/>
                  <a:ext cx="1144904" cy="1144904"/>
                </a:xfrm>
                <a:prstGeom prst="ellipse">
                  <a:avLst/>
                </a:prstGeom>
              </p:spPr>
            </p:pic>
            <p:sp>
              <p:nvSpPr>
                <p:cNvPr id="71" name="Rectangle 70"/>
                <p:cNvSpPr/>
                <p:nvPr/>
              </p:nvSpPr>
              <p:spPr>
                <a:xfrm>
                  <a:off x="3888993" y="1449612"/>
                  <a:ext cx="1276273" cy="3318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500" b="1" dirty="0" smtClean="0">
                      <a:solidFill>
                        <a:srgbClr val="FFFFFF"/>
                      </a:solidFill>
                      <a:latin typeface="+mn-ea"/>
                      <a:ea typeface="+mn-ea"/>
                      <a:cs typeface="Arial" charset="0"/>
                    </a:rPr>
                    <a:t>Analyze </a:t>
                  </a:r>
                  <a:endParaRPr lang="en-US" sz="1500" b="1" dirty="0">
                    <a:solidFill>
                      <a:srgbClr val="FFFFFF"/>
                    </a:solidFill>
                    <a:latin typeface="+mn-ea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59" name="Rectangle 141"/>
              <p:cNvSpPr/>
              <p:nvPr/>
            </p:nvSpPr>
            <p:spPr>
              <a:xfrm>
                <a:off x="1751671" y="1408829"/>
                <a:ext cx="1319642" cy="542394"/>
              </a:xfrm>
              <a:prstGeom prst="rect">
                <a:avLst/>
              </a:prstGeom>
              <a:solidFill>
                <a:srgbClr val="011893"/>
              </a:solidFill>
              <a:ln w="12700" cap="flat" cmpd="sng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900" dirty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</p:txBody>
          </p:sp>
          <p:sp>
            <p:nvSpPr>
              <p:cNvPr id="79" name="TextBox 122"/>
              <p:cNvSpPr txBox="1"/>
              <p:nvPr/>
            </p:nvSpPr>
            <p:spPr>
              <a:xfrm>
                <a:off x="1686408" y="1389887"/>
                <a:ext cx="1477919" cy="25391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ctr" defTabSz="342848" fontAlgn="base">
                  <a:spcBef>
                    <a:spcPct val="0"/>
                  </a:spcBef>
                  <a:spcAft>
                    <a:spcPct val="0"/>
                  </a:spcAft>
                  <a:defRPr sz="1050">
                    <a:latin typeface="Arial"/>
                    <a:ea typeface="Apple LiGothic Medium"/>
                    <a:cs typeface="Apple LiGothic Medium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1400" b="1" dirty="0" smtClean="0">
                    <a:solidFill>
                      <a:srgbClr val="FFFF00"/>
                    </a:solidFill>
                    <a:latin typeface="+mn-ea"/>
                    <a:ea typeface="+mn-ea"/>
                  </a:rPr>
                  <a:t>AppDynamics</a:t>
                </a:r>
                <a:endParaRPr lang="en-US" sz="1400" b="1" dirty="0">
                  <a:solidFill>
                    <a:srgbClr val="FFFF00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1" name="Rectangle 145"/>
              <p:cNvSpPr/>
              <p:nvPr/>
            </p:nvSpPr>
            <p:spPr>
              <a:xfrm>
                <a:off x="1760815" y="1622138"/>
                <a:ext cx="1449281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defTabSz="342848"/>
                <a:r>
                  <a:rPr lang="ja-JP" altLang="en-US" sz="1000" dirty="0" smtClean="0">
                    <a:solidFill>
                      <a:schemeClr val="bg1"/>
                    </a:solidFill>
                    <a:latin typeface="+mn-ea"/>
                    <a:ea typeface="+mn-ea"/>
                    <a:cs typeface="ＭＳ Ｐゴシック"/>
                  </a:rPr>
                  <a:t>アプリケーション</a:t>
                </a:r>
                <a:endParaRPr lang="en-US" altLang="ja-JP" sz="1000" dirty="0" smtClean="0">
                  <a:solidFill>
                    <a:schemeClr val="bg1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pPr algn="ctr" defTabSz="342848"/>
                <a:r>
                  <a:rPr lang="ja-JP" altLang="en-US" sz="1000" dirty="0" smtClean="0">
                    <a:solidFill>
                      <a:schemeClr val="bg1"/>
                    </a:solidFill>
                    <a:latin typeface="+mn-ea"/>
                    <a:ea typeface="+mn-ea"/>
                    <a:cs typeface="ＭＳ Ｐゴシック"/>
                  </a:rPr>
                  <a:t>パフォーマンス管理</a:t>
                </a:r>
                <a:endParaRPr lang="en-US" sz="1000" dirty="0">
                  <a:solidFill>
                    <a:schemeClr val="bg1"/>
                  </a:solidFill>
                  <a:latin typeface="+mn-ea"/>
                  <a:ea typeface="+mn-ea"/>
                  <a:cs typeface="ＭＳ Ｐゴシック"/>
                </a:endParaRPr>
              </a:p>
            </p:txBody>
          </p:sp>
          <p:sp>
            <p:nvSpPr>
              <p:cNvPr id="3" name="左右矢印 2"/>
              <p:cNvSpPr/>
              <p:nvPr/>
            </p:nvSpPr>
            <p:spPr>
              <a:xfrm>
                <a:off x="3089601" y="1924617"/>
                <a:ext cx="557671" cy="685676"/>
              </a:xfrm>
              <a:prstGeom prst="leftRightArrow">
                <a:avLst>
                  <a:gd name="adj1" fmla="val 48019"/>
                  <a:gd name="adj2" fmla="val 28712"/>
                </a:avLst>
              </a:prstGeom>
              <a:solidFill>
                <a:srgbClr val="FFFF00"/>
              </a:solidFill>
              <a:ln w="9525">
                <a:solidFill>
                  <a:srgbClr val="00206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+mn-ea"/>
                </a:endParaRPr>
              </a:p>
            </p:txBody>
          </p:sp>
          <p:sp>
            <p:nvSpPr>
              <p:cNvPr id="82" name="左右矢印 81"/>
              <p:cNvSpPr/>
              <p:nvPr/>
            </p:nvSpPr>
            <p:spPr>
              <a:xfrm>
                <a:off x="3096426" y="3288153"/>
                <a:ext cx="557671" cy="685676"/>
              </a:xfrm>
              <a:prstGeom prst="leftRightArrow">
                <a:avLst>
                  <a:gd name="adj1" fmla="val 48019"/>
                  <a:gd name="adj2" fmla="val 28712"/>
                </a:avLst>
              </a:prstGeom>
              <a:solidFill>
                <a:srgbClr val="FFFF00"/>
              </a:solidFill>
              <a:ln w="9525">
                <a:solidFill>
                  <a:srgbClr val="00206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+mn-ea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8749" t="14134" r="17385" b="14056"/>
            <a:stretch/>
          </p:blipFill>
          <p:spPr>
            <a:xfrm>
              <a:off x="2153714" y="3059945"/>
              <a:ext cx="475613" cy="357043"/>
            </a:xfrm>
            <a:prstGeom prst="rect">
              <a:avLst/>
            </a:prstGeom>
          </p:spPr>
        </p:pic>
      </p:grpSp>
      <p:grpSp>
        <p:nvGrpSpPr>
          <p:cNvPr id="7" name="図形グループ 6"/>
          <p:cNvGrpSpPr/>
          <p:nvPr/>
        </p:nvGrpSpPr>
        <p:grpSpPr>
          <a:xfrm>
            <a:off x="289288" y="1326100"/>
            <a:ext cx="7397136" cy="3234552"/>
            <a:chOff x="289288" y="1326100"/>
            <a:chExt cx="7397136" cy="3234552"/>
          </a:xfrm>
        </p:grpSpPr>
        <p:grpSp>
          <p:nvGrpSpPr>
            <p:cNvPr id="65" name="Group 64"/>
            <p:cNvGrpSpPr/>
            <p:nvPr/>
          </p:nvGrpSpPr>
          <p:grpSpPr>
            <a:xfrm>
              <a:off x="289288" y="3463255"/>
              <a:ext cx="1184531" cy="1097397"/>
              <a:chOff x="2758250" y="2253955"/>
              <a:chExt cx="1276273" cy="1182390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94" t="10090" r="23066" b="59"/>
              <a:stretch/>
            </p:blipFill>
            <p:spPr>
              <a:xfrm>
                <a:off x="2804611" y="2253955"/>
                <a:ext cx="1182390" cy="1182390"/>
              </a:xfrm>
              <a:prstGeom prst="ellipse">
                <a:avLst/>
              </a:prstGeom>
            </p:spPr>
          </p:pic>
          <p:sp>
            <p:nvSpPr>
              <p:cNvPr id="68" name="Rectangle 67"/>
              <p:cNvSpPr/>
              <p:nvPr/>
            </p:nvSpPr>
            <p:spPr>
              <a:xfrm>
                <a:off x="2758250" y="2660289"/>
                <a:ext cx="1276273" cy="348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500" b="1" dirty="0" smtClean="0">
                    <a:solidFill>
                      <a:srgbClr val="FFFFFF"/>
                    </a:solidFill>
                    <a:latin typeface="+mn-ea"/>
                    <a:ea typeface="+mn-ea"/>
                    <a:cs typeface="Arial" charset="0"/>
                  </a:rPr>
                  <a:t>Protect</a:t>
                </a:r>
                <a:endParaRPr lang="en-US" sz="1500" b="1" dirty="0">
                  <a:solidFill>
                    <a:srgbClr val="FFFFFF"/>
                  </a:solidFill>
                  <a:latin typeface="+mn-ea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6" name="図形グループ 5"/>
            <p:cNvGrpSpPr/>
            <p:nvPr/>
          </p:nvGrpSpPr>
          <p:grpSpPr>
            <a:xfrm>
              <a:off x="1741913" y="1326100"/>
              <a:ext cx="5944511" cy="3204404"/>
              <a:chOff x="1741913" y="1326100"/>
              <a:chExt cx="5944511" cy="3204404"/>
            </a:xfrm>
          </p:grpSpPr>
          <p:sp>
            <p:nvSpPr>
              <p:cNvPr id="57" name="Rectangle 141"/>
              <p:cNvSpPr/>
              <p:nvPr/>
            </p:nvSpPr>
            <p:spPr>
              <a:xfrm>
                <a:off x="1741913" y="3496246"/>
                <a:ext cx="1319642" cy="1034258"/>
              </a:xfrm>
              <a:prstGeom prst="rect">
                <a:avLst/>
              </a:prstGeom>
              <a:solidFill>
                <a:srgbClr val="011893"/>
              </a:solidFill>
              <a:ln w="12700" cap="flat" cmpd="sng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900" dirty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900" dirty="0" smtClean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pPr algn="ctr" defTabSz="51435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900" dirty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1760138" y="4186044"/>
                <a:ext cx="1301417" cy="319115"/>
              </a:xfrm>
              <a:prstGeom prst="rect">
                <a:avLst/>
              </a:prstGeom>
              <a:noFill/>
              <a:ln w="9525" cmpd="sng">
                <a:noFill/>
                <a:headEnd/>
                <a:tailEnd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342848"/>
                <a:r>
                  <a:rPr lang="ja-JP" altLang="en-US" sz="1000" b="1" dirty="0" smtClean="0">
                    <a:solidFill>
                      <a:schemeClr val="bg1"/>
                    </a:solidFill>
                    <a:latin typeface="+mn-ea"/>
                  </a:rPr>
                  <a:t>データセンター</a:t>
                </a:r>
                <a:endParaRPr lang="en-US" altLang="ja-JP" sz="1000" b="1" dirty="0" smtClean="0">
                  <a:solidFill>
                    <a:schemeClr val="bg1"/>
                  </a:solidFill>
                  <a:latin typeface="+mn-ea"/>
                </a:endParaRPr>
              </a:p>
              <a:p>
                <a:pPr algn="ctr" defTabSz="342848"/>
                <a:r>
                  <a:rPr lang="ja-JP" altLang="en-US" sz="1000" b="1" dirty="0" smtClean="0">
                    <a:solidFill>
                      <a:schemeClr val="bg1"/>
                    </a:solidFill>
                    <a:latin typeface="+mn-ea"/>
                  </a:rPr>
                  <a:t>セキュリティ</a:t>
                </a:r>
                <a:endParaRPr lang="en-US" sz="10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760138" y="3472376"/>
                <a:ext cx="130358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srgbClr val="FFFF00"/>
                    </a:solidFill>
                    <a:latin typeface="+mn-ea"/>
                    <a:ea typeface="+mn-ea"/>
                  </a:rPr>
                  <a:t>Firepower NGFW</a:t>
                </a:r>
              </a:p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srgbClr val="FFFF00"/>
                    </a:solidFill>
                    <a:latin typeface="+mn-ea"/>
                    <a:ea typeface="+mn-ea"/>
                  </a:rPr>
                  <a:t>AMP for DC</a:t>
                </a:r>
              </a:p>
            </p:txBody>
          </p:sp>
          <p:sp>
            <p:nvSpPr>
              <p:cNvPr id="55" name="Rectangle 140"/>
              <p:cNvSpPr/>
              <p:nvPr/>
            </p:nvSpPr>
            <p:spPr>
              <a:xfrm>
                <a:off x="6179387" y="1326100"/>
                <a:ext cx="150703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srgbClr val="FFFF00"/>
                    </a:solidFill>
                    <a:latin typeface="+mn-ea"/>
                    <a:ea typeface="+mn-ea"/>
                  </a:rPr>
                  <a:t>Cloudlock</a:t>
                </a:r>
              </a:p>
            </p:txBody>
          </p:sp>
          <p:sp>
            <p:nvSpPr>
              <p:cNvPr id="56" name="TextBox 161"/>
              <p:cNvSpPr txBox="1"/>
              <p:nvPr/>
            </p:nvSpPr>
            <p:spPr>
              <a:xfrm>
                <a:off x="6538630" y="1581286"/>
                <a:ext cx="891990" cy="25391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ctr" defTabSz="342848" fontAlgn="base">
                  <a:spcBef>
                    <a:spcPct val="0"/>
                  </a:spcBef>
                  <a:spcAft>
                    <a:spcPct val="0"/>
                  </a:spcAft>
                  <a:defRPr sz="1050">
                    <a:latin typeface="Arial"/>
                    <a:ea typeface="Apple LiGothic Medium"/>
                    <a:cs typeface="Apple LiGothic Medium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ja-JP" altLang="en-US" sz="1000" dirty="0" smtClean="0">
                    <a:solidFill>
                      <a:srgbClr val="F2F2F2"/>
                    </a:solidFill>
                    <a:latin typeface="+mn-ea"/>
                    <a:ea typeface="+mn-ea"/>
                    <a:cs typeface="ＭＳ Ｐゴシック"/>
                  </a:rPr>
                  <a:t>クラウド</a:t>
                </a:r>
                <a:endParaRPr lang="en-US" altLang="ja-JP" sz="1000" dirty="0" smtClean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  <a:p>
                <a:r>
                  <a:rPr lang="ja-JP" altLang="en-US" sz="1000" dirty="0" smtClean="0">
                    <a:solidFill>
                      <a:srgbClr val="F2F2F2"/>
                    </a:solidFill>
                    <a:latin typeface="+mn-ea"/>
                    <a:ea typeface="+mn-ea"/>
                    <a:cs typeface="ＭＳ Ｐゴシック"/>
                  </a:rPr>
                  <a:t>セキュリティ</a:t>
                </a:r>
                <a:endParaRPr lang="en-US" sz="1000" dirty="0">
                  <a:solidFill>
                    <a:srgbClr val="F2F2F2"/>
                  </a:solidFill>
                  <a:latin typeface="+mn-ea"/>
                  <a:ea typeface="+mn-ea"/>
                  <a:cs typeface="ＭＳ Ｐゴシック"/>
                </a:endParaRPr>
              </a:p>
            </p:txBody>
          </p:sp>
        </p:grpSp>
      </p:grpSp>
      <p:sp>
        <p:nvSpPr>
          <p:cNvPr id="9" name="正方形/長方形 8"/>
          <p:cNvSpPr/>
          <p:nvPr/>
        </p:nvSpPr>
        <p:spPr>
          <a:xfrm>
            <a:off x="5487522" y="2897912"/>
            <a:ext cx="1051108" cy="168841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006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967" y="112384"/>
            <a:ext cx="8345488" cy="1276448"/>
          </a:xfrm>
        </p:spPr>
        <p:txBody>
          <a:bodyPr/>
          <a:lstStyle/>
          <a:p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理想的なプラットフォームのシンプル化</a:t>
            </a:r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  <a:t>Cisco UCS </a:t>
            </a: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（</a:t>
            </a:r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  <a:t>Unified Computing System</a:t>
            </a: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）</a:t>
            </a:r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31964" y="2874097"/>
            <a:ext cx="1823869" cy="1823869"/>
          </a:xfrm>
          <a:prstGeom prst="ellipse">
            <a:avLst/>
          </a:prstGeom>
          <a:solidFill>
            <a:srgbClr val="064347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latin typeface="ＭＳ Ｐゴシック"/>
                <a:ea typeface="ＭＳ Ｐゴシック"/>
                <a:cs typeface="ＭＳ Ｐゴシック"/>
              </a:rPr>
              <a:t>サーバ</a:t>
            </a:r>
            <a:endParaRPr lang="en-US" sz="1600" b="1" dirty="0" smtClean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5" name="Oval 4"/>
          <p:cNvSpPr/>
          <p:nvPr/>
        </p:nvSpPr>
        <p:spPr>
          <a:xfrm>
            <a:off x="267160" y="2886633"/>
            <a:ext cx="1794157" cy="1794157"/>
          </a:xfrm>
          <a:prstGeom prst="ellipse">
            <a:avLst/>
          </a:prstGeom>
          <a:solidFill>
            <a:srgbClr val="660066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latin typeface="ＭＳ Ｐゴシック"/>
                <a:ea typeface="ＭＳ Ｐゴシック"/>
                <a:cs typeface="ＭＳ Ｐゴシック"/>
              </a:rPr>
              <a:t>ネットワーク</a:t>
            </a:r>
            <a:endParaRPr lang="en-US" sz="1600" b="1" dirty="0" smtClean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82752" y="1131273"/>
            <a:ext cx="1823869" cy="1823869"/>
          </a:xfrm>
          <a:prstGeom prst="ellipse">
            <a:avLst/>
          </a:prstGeom>
          <a:solidFill>
            <a:srgbClr val="00009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latin typeface="ＭＳ Ｐゴシック"/>
                <a:ea typeface="ＭＳ Ｐゴシック"/>
                <a:cs typeface="ＭＳ Ｐゴシック"/>
              </a:rPr>
              <a:t>統合管理ツール</a:t>
            </a:r>
            <a:endParaRPr lang="en-US" sz="1600" b="1" dirty="0" smtClean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492104" y="2158997"/>
            <a:ext cx="1035533" cy="1237751"/>
          </a:xfrm>
          <a:prstGeom prst="rightArrow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5356332" y="1418139"/>
            <a:ext cx="3564197" cy="3189238"/>
            <a:chOff x="5356332" y="1702449"/>
            <a:chExt cx="3564197" cy="3189238"/>
          </a:xfrm>
        </p:grpSpPr>
        <p:sp>
          <p:nvSpPr>
            <p:cNvPr id="10" name="TextBox 9"/>
            <p:cNvSpPr txBox="1"/>
            <p:nvPr/>
          </p:nvSpPr>
          <p:spPr>
            <a:xfrm>
              <a:off x="5356332" y="4060690"/>
              <a:ext cx="35641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dirty="0" smtClean="0"/>
                <a:t>複雑化するインフラ環境を</a:t>
              </a:r>
              <a:endParaRPr lang="en-US" altLang="ja-JP" sz="2400" dirty="0" smtClean="0"/>
            </a:p>
            <a:p>
              <a:pPr algn="ctr"/>
              <a:r>
                <a:rPr lang="ja-JP" altLang="en-US" sz="2400" dirty="0" smtClean="0"/>
                <a:t>集約しシンプルに</a:t>
              </a:r>
              <a:endParaRPr lang="en-US" sz="24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852745" y="1702449"/>
              <a:ext cx="2793922" cy="2328934"/>
              <a:chOff x="5852745" y="1702449"/>
              <a:chExt cx="2793922" cy="232893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200" r="97867"/>
                        </a14:imgEffect>
                      </a14:imgLayer>
                    </a14:imgProps>
                  </a:ext>
                </a:extLst>
              </a:blip>
              <a:srcRect t="41596" b="43209"/>
              <a:stretch/>
            </p:blipFill>
            <p:spPr>
              <a:xfrm>
                <a:off x="5938161" y="1960347"/>
                <a:ext cx="2598616" cy="31588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200" r="97867"/>
                        </a14:imgEffect>
                      </a14:imgLayer>
                    </a14:imgProps>
                  </a:ext>
                </a:extLst>
              </a:blip>
              <a:srcRect t="41596" b="43209"/>
              <a:stretch/>
            </p:blipFill>
            <p:spPr>
              <a:xfrm>
                <a:off x="5934839" y="1702449"/>
                <a:ext cx="2598616" cy="315881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52745" y="2168769"/>
                <a:ext cx="2793922" cy="1862614"/>
              </a:xfrm>
              <a:prstGeom prst="rect">
                <a:avLst/>
              </a:prstGeom>
            </p:spPr>
          </p:pic>
        </p:grpSp>
      </p:grpSp>
      <p:pic>
        <p:nvPicPr>
          <p:cNvPr id="18" name="図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391" y="92259"/>
            <a:ext cx="979220" cy="9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42742E-6 L -5.55556E-7 0.074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5127E-6 L -0.03577 -0.04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-20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8388E-6 L 0.03489 -0.04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-2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eeform 2"/>
          <p:cNvSpPr>
            <a:spLocks/>
          </p:cNvSpPr>
          <p:nvPr/>
        </p:nvSpPr>
        <p:spPr bwMode="gray">
          <a:xfrm>
            <a:off x="52817" y="1834157"/>
            <a:ext cx="5529032" cy="1824359"/>
          </a:xfrm>
          <a:custGeom>
            <a:avLst/>
            <a:gdLst>
              <a:gd name="T0" fmla="*/ 5 w 4769"/>
              <a:gd name="T1" fmla="*/ 1905 h 3118"/>
              <a:gd name="T2" fmla="*/ 4458 w 4769"/>
              <a:gd name="T3" fmla="*/ 575 h 3118"/>
              <a:gd name="T4" fmla="*/ 4046 w 4769"/>
              <a:gd name="T5" fmla="*/ 421 h 3118"/>
              <a:gd name="T6" fmla="*/ 4769 w 4769"/>
              <a:gd name="T7" fmla="*/ 0 h 3118"/>
              <a:gd name="T8" fmla="*/ 4655 w 4769"/>
              <a:gd name="T9" fmla="*/ 1088 h 3118"/>
              <a:gd name="T10" fmla="*/ 4549 w 4769"/>
              <a:gd name="T11" fmla="*/ 777 h 3118"/>
              <a:gd name="T12" fmla="*/ 5 w 4769"/>
              <a:gd name="T13" fmla="*/ 3118 h 3118"/>
              <a:gd name="T14" fmla="*/ 5 w 4769"/>
              <a:gd name="T15" fmla="*/ 1905 h 31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769" h="3118">
                <a:moveTo>
                  <a:pt x="5" y="1905"/>
                </a:moveTo>
                <a:cubicBezTo>
                  <a:pt x="1243" y="1982"/>
                  <a:pt x="2635" y="1811"/>
                  <a:pt x="4458" y="575"/>
                </a:cubicBezTo>
                <a:cubicBezTo>
                  <a:pt x="4282" y="374"/>
                  <a:pt x="4366" y="458"/>
                  <a:pt x="4046" y="421"/>
                </a:cubicBezTo>
                <a:cubicBezTo>
                  <a:pt x="4291" y="368"/>
                  <a:pt x="4541" y="238"/>
                  <a:pt x="4769" y="0"/>
                </a:cubicBezTo>
                <a:cubicBezTo>
                  <a:pt x="4705" y="448"/>
                  <a:pt x="4672" y="920"/>
                  <a:pt x="4655" y="1088"/>
                </a:cubicBezTo>
                <a:cubicBezTo>
                  <a:pt x="4602" y="916"/>
                  <a:pt x="4588" y="961"/>
                  <a:pt x="4549" y="777"/>
                </a:cubicBezTo>
                <a:cubicBezTo>
                  <a:pt x="3850" y="1599"/>
                  <a:pt x="3723" y="2217"/>
                  <a:pt x="5" y="3118"/>
                </a:cubicBezTo>
                <a:cubicBezTo>
                  <a:pt x="0" y="2852"/>
                  <a:pt x="5" y="2612"/>
                  <a:pt x="5" y="190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lumMod val="4000"/>
                  <a:lumOff val="96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>
            <a:outerShdw dist="35921" dir="2700000" algn="ctr" rotWithShape="0">
              <a:schemeClr val="tx2">
                <a:lumMod val="40000"/>
                <a:lumOff val="60000"/>
                <a:alpha val="50000"/>
              </a:schemeClr>
            </a:outerShdw>
          </a:effectLst>
          <a:extLst/>
        </p:spPr>
        <p:txBody>
          <a:bodyPr lIns="91436" tIns="45718" rIns="91436" bIns="45718"/>
          <a:lstStyle/>
          <a:p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111" name="Freeform 2"/>
          <p:cNvSpPr>
            <a:spLocks/>
          </p:cNvSpPr>
          <p:nvPr/>
        </p:nvSpPr>
        <p:spPr bwMode="gray">
          <a:xfrm>
            <a:off x="179513" y="3072081"/>
            <a:ext cx="5423846" cy="1659909"/>
          </a:xfrm>
          <a:custGeom>
            <a:avLst/>
            <a:gdLst>
              <a:gd name="T0" fmla="*/ 5 w 4769"/>
              <a:gd name="T1" fmla="*/ 1905 h 3118"/>
              <a:gd name="T2" fmla="*/ 4458 w 4769"/>
              <a:gd name="T3" fmla="*/ 575 h 3118"/>
              <a:gd name="T4" fmla="*/ 4046 w 4769"/>
              <a:gd name="T5" fmla="*/ 421 h 3118"/>
              <a:gd name="T6" fmla="*/ 4769 w 4769"/>
              <a:gd name="T7" fmla="*/ 0 h 3118"/>
              <a:gd name="T8" fmla="*/ 4655 w 4769"/>
              <a:gd name="T9" fmla="*/ 1088 h 3118"/>
              <a:gd name="T10" fmla="*/ 4549 w 4769"/>
              <a:gd name="T11" fmla="*/ 777 h 3118"/>
              <a:gd name="T12" fmla="*/ 5 w 4769"/>
              <a:gd name="T13" fmla="*/ 3118 h 3118"/>
              <a:gd name="T14" fmla="*/ 5 w 4769"/>
              <a:gd name="T15" fmla="*/ 1905 h 31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769" h="3118">
                <a:moveTo>
                  <a:pt x="5" y="1905"/>
                </a:moveTo>
                <a:cubicBezTo>
                  <a:pt x="1243" y="1982"/>
                  <a:pt x="2635" y="1811"/>
                  <a:pt x="4458" y="575"/>
                </a:cubicBezTo>
                <a:cubicBezTo>
                  <a:pt x="4282" y="374"/>
                  <a:pt x="4366" y="458"/>
                  <a:pt x="4046" y="421"/>
                </a:cubicBezTo>
                <a:cubicBezTo>
                  <a:pt x="4291" y="368"/>
                  <a:pt x="4541" y="238"/>
                  <a:pt x="4769" y="0"/>
                </a:cubicBezTo>
                <a:cubicBezTo>
                  <a:pt x="4705" y="448"/>
                  <a:pt x="4672" y="920"/>
                  <a:pt x="4655" y="1088"/>
                </a:cubicBezTo>
                <a:cubicBezTo>
                  <a:pt x="4602" y="916"/>
                  <a:pt x="4588" y="961"/>
                  <a:pt x="4549" y="777"/>
                </a:cubicBezTo>
                <a:cubicBezTo>
                  <a:pt x="3850" y="1599"/>
                  <a:pt x="3723" y="2217"/>
                  <a:pt x="5" y="3118"/>
                </a:cubicBezTo>
                <a:cubicBezTo>
                  <a:pt x="0" y="2852"/>
                  <a:pt x="5" y="2612"/>
                  <a:pt x="5" y="190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lumMod val="96000"/>
                </a:srgb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>
            <a:outerShdw dist="35921" dir="2700000" algn="ctr" rotWithShape="0">
              <a:schemeClr val="tx1">
                <a:lumMod val="40000"/>
                <a:lumOff val="60000"/>
                <a:alpha val="50000"/>
              </a:schemeClr>
            </a:outerShdw>
          </a:effectLst>
          <a:extLst/>
        </p:spPr>
        <p:txBody>
          <a:bodyPr lIns="91436" tIns="45718" rIns="91436" bIns="45718"/>
          <a:lstStyle/>
          <a:p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113" name="Rectangle 6"/>
          <p:cNvSpPr>
            <a:spLocks noChangeArrowheads="1"/>
          </p:cNvSpPr>
          <p:nvPr/>
        </p:nvSpPr>
        <p:spPr bwMode="auto">
          <a:xfrm>
            <a:off x="654844" y="728956"/>
            <a:ext cx="3924464" cy="101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/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ja-JP" altLang="en-US" sz="1200" dirty="0" smtClean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データセンター高集約</a:t>
            </a:r>
            <a:r>
              <a:rPr lang="ja-JP" altLang="en-US" sz="1200" dirty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特化　サーバ製品群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Cisco </a:t>
            </a:r>
            <a:r>
              <a:rPr lang="en-US" altLang="ja-JP" sz="1200" dirty="0" smtClean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IOS</a:t>
            </a:r>
            <a:r>
              <a:rPr lang="ja-JP" altLang="en-US" sz="1200" dirty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で培われた高い信頼性を継承し、サーバを開発</a:t>
            </a:r>
          </a:p>
          <a:p>
            <a:pPr marL="627021" lvl="1" indent="-169852"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I/O</a:t>
            </a:r>
            <a:r>
              <a:rPr lang="ja-JP" altLang="en-US" sz="1200" dirty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配線のシンプル化</a:t>
            </a:r>
          </a:p>
          <a:p>
            <a:pPr marL="627021" lvl="1" indent="-169852">
              <a:buFontTx/>
              <a:buChar char="•"/>
            </a:pPr>
            <a:r>
              <a:rPr lang="ja-JP" altLang="en-US" sz="1200" dirty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ネットワークとの高帯域接続</a:t>
            </a:r>
          </a:p>
          <a:p>
            <a:pPr marL="627021" lvl="1" indent="-169852">
              <a:buFontTx/>
              <a:buChar char="•"/>
            </a:pPr>
            <a:r>
              <a:rPr lang="ja-JP" altLang="en-US" sz="1200" dirty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消費電力効率の最適化</a:t>
            </a:r>
          </a:p>
        </p:txBody>
      </p:sp>
      <p:sp>
        <p:nvSpPr>
          <p:cNvPr id="117" name="Freeform 32"/>
          <p:cNvSpPr>
            <a:spLocks/>
          </p:cNvSpPr>
          <p:nvPr/>
        </p:nvSpPr>
        <p:spPr bwMode="gray">
          <a:xfrm>
            <a:off x="298169" y="1059584"/>
            <a:ext cx="8618733" cy="3619999"/>
          </a:xfrm>
          <a:custGeom>
            <a:avLst/>
            <a:gdLst>
              <a:gd name="T0" fmla="*/ 0 w 4972"/>
              <a:gd name="T1" fmla="*/ 0 h 3012"/>
              <a:gd name="T2" fmla="*/ 0 w 4972"/>
              <a:gd name="T3" fmla="*/ 2147483647 h 3012"/>
              <a:gd name="T4" fmla="*/ 2147483647 w 4972"/>
              <a:gd name="T5" fmla="*/ 2147483647 h 3012"/>
              <a:gd name="T6" fmla="*/ 0 60000 65536"/>
              <a:gd name="T7" fmla="*/ 0 60000 65536"/>
              <a:gd name="T8" fmla="*/ 0 60000 65536"/>
              <a:gd name="T9" fmla="*/ 0 w 4972"/>
              <a:gd name="T10" fmla="*/ 0 h 3012"/>
              <a:gd name="T11" fmla="*/ 4972 w 4972"/>
              <a:gd name="T12" fmla="*/ 3012 h 30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72" h="3012">
                <a:moveTo>
                  <a:pt x="0" y="0"/>
                </a:moveTo>
                <a:lnTo>
                  <a:pt x="0" y="3012"/>
                </a:lnTo>
                <a:lnTo>
                  <a:pt x="4972" y="3012"/>
                </a:lnTo>
              </a:path>
            </a:pathLst>
          </a:custGeom>
          <a:noFill/>
          <a:ln w="222250">
            <a:solidFill>
              <a:srgbClr val="969696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8" rIns="91436" bIns="45718"/>
          <a:lstStyle/>
          <a:p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119" name="Text Box 34"/>
          <p:cNvSpPr txBox="1">
            <a:spLocks noChangeArrowheads="1"/>
          </p:cNvSpPr>
          <p:nvPr/>
        </p:nvSpPr>
        <p:spPr bwMode="auto">
          <a:xfrm>
            <a:off x="7852814" y="4432069"/>
            <a:ext cx="842143" cy="21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5999" tIns="35999" rIns="35999" bIns="35999" anchor="ctr">
            <a:spAutoFit/>
          </a:bodyPr>
          <a:lstStyle>
            <a:lvl1pPr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  <a:buClrTx/>
            </a:pPr>
            <a:r>
              <a:rPr kumimoji="0" lang="ja-JP" altLang="en-US" sz="900" dirty="0">
                <a:solidFill>
                  <a:schemeClr val="bg1"/>
                </a:solidFill>
                <a:latin typeface="+mn-ea"/>
                <a:ea typeface="+mn-ea"/>
              </a:rPr>
              <a:t>可用性、冗長性</a:t>
            </a:r>
          </a:p>
        </p:txBody>
      </p:sp>
      <p:sp>
        <p:nvSpPr>
          <p:cNvPr id="120" name="Freeform 121"/>
          <p:cNvSpPr>
            <a:spLocks/>
          </p:cNvSpPr>
          <p:nvPr/>
        </p:nvSpPr>
        <p:spPr bwMode="auto">
          <a:xfrm>
            <a:off x="436214" y="2875397"/>
            <a:ext cx="626647" cy="1768820"/>
          </a:xfrm>
          <a:custGeom>
            <a:avLst/>
            <a:gdLst>
              <a:gd name="T0" fmla="*/ 0 w 1070"/>
              <a:gd name="T1" fmla="*/ 0 h 1717"/>
              <a:gd name="T2" fmla="*/ 2147483647 w 1070"/>
              <a:gd name="T3" fmla="*/ 2147483647 h 1717"/>
              <a:gd name="T4" fmla="*/ 2147483647 w 1070"/>
              <a:gd name="T5" fmla="*/ 2147483647 h 1717"/>
              <a:gd name="T6" fmla="*/ 2147483647 w 1070"/>
              <a:gd name="T7" fmla="*/ 2147483647 h 1717"/>
              <a:gd name="T8" fmla="*/ 0 60000 65536"/>
              <a:gd name="T9" fmla="*/ 0 60000 65536"/>
              <a:gd name="T10" fmla="*/ 0 60000 65536"/>
              <a:gd name="T11" fmla="*/ 0 60000 65536"/>
              <a:gd name="T12" fmla="*/ 0 w 1070"/>
              <a:gd name="T13" fmla="*/ 0 h 1717"/>
              <a:gd name="T14" fmla="*/ 1070 w 1070"/>
              <a:gd name="T15" fmla="*/ 1717 h 17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0" h="1717">
                <a:moveTo>
                  <a:pt x="0" y="0"/>
                </a:moveTo>
                <a:cubicBezTo>
                  <a:pt x="218" y="52"/>
                  <a:pt x="436" y="104"/>
                  <a:pt x="598" y="268"/>
                </a:cubicBezTo>
                <a:cubicBezTo>
                  <a:pt x="760" y="432"/>
                  <a:pt x="892" y="741"/>
                  <a:pt x="971" y="982"/>
                </a:cubicBezTo>
                <a:cubicBezTo>
                  <a:pt x="1050" y="1223"/>
                  <a:pt x="1060" y="1470"/>
                  <a:pt x="1070" y="1717"/>
                </a:cubicBezTo>
              </a:path>
            </a:pathLst>
          </a:custGeom>
          <a:noFill/>
          <a:ln w="3810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8" rIns="91436" bIns="45718"/>
          <a:lstStyle/>
          <a:p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121" name="Freeform 122"/>
          <p:cNvSpPr>
            <a:spLocks/>
          </p:cNvSpPr>
          <p:nvPr/>
        </p:nvSpPr>
        <p:spPr bwMode="auto">
          <a:xfrm rot="470647">
            <a:off x="2302601" y="2355542"/>
            <a:ext cx="1791688" cy="2100857"/>
          </a:xfrm>
          <a:custGeom>
            <a:avLst/>
            <a:gdLst>
              <a:gd name="T0" fmla="*/ 0 w 1470"/>
              <a:gd name="T1" fmla="*/ 0 h 1662"/>
              <a:gd name="T2" fmla="*/ 2147483647 w 1470"/>
              <a:gd name="T3" fmla="*/ 2147483647 h 1662"/>
              <a:gd name="T4" fmla="*/ 2147483647 w 1470"/>
              <a:gd name="T5" fmla="*/ 2147483647 h 1662"/>
              <a:gd name="T6" fmla="*/ 2147483647 w 1470"/>
              <a:gd name="T7" fmla="*/ 2147483647 h 1662"/>
              <a:gd name="T8" fmla="*/ 0 60000 65536"/>
              <a:gd name="T9" fmla="*/ 0 60000 65536"/>
              <a:gd name="T10" fmla="*/ 0 60000 65536"/>
              <a:gd name="T11" fmla="*/ 0 60000 65536"/>
              <a:gd name="T12" fmla="*/ 0 w 1470"/>
              <a:gd name="T13" fmla="*/ 0 h 1662"/>
              <a:gd name="T14" fmla="*/ 1470 w 1470"/>
              <a:gd name="T15" fmla="*/ 1662 h 16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0" h="1662">
                <a:moveTo>
                  <a:pt x="0" y="0"/>
                </a:moveTo>
                <a:cubicBezTo>
                  <a:pt x="238" y="134"/>
                  <a:pt x="477" y="268"/>
                  <a:pt x="697" y="494"/>
                </a:cubicBezTo>
                <a:cubicBezTo>
                  <a:pt x="917" y="720"/>
                  <a:pt x="1193" y="1160"/>
                  <a:pt x="1322" y="1355"/>
                </a:cubicBezTo>
                <a:cubicBezTo>
                  <a:pt x="1451" y="1550"/>
                  <a:pt x="1460" y="1606"/>
                  <a:pt x="1470" y="1662"/>
                </a:cubicBezTo>
              </a:path>
            </a:pathLst>
          </a:custGeom>
          <a:noFill/>
          <a:ln w="3810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8" rIns="91436" bIns="45718"/>
          <a:lstStyle/>
          <a:p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 rot="-5400000">
            <a:off x="-512833" y="2236876"/>
            <a:ext cx="1648453" cy="21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5999" tIns="35999" rIns="35999" bIns="35999" anchor="ctr">
            <a:spAutoFit/>
          </a:bodyPr>
          <a:lstStyle>
            <a:lvl1pPr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kumimoji="1" sz="200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  <a:buClrTx/>
            </a:pPr>
            <a:r>
              <a:rPr kumimoji="0" lang="ja-JP" altLang="en-US" sz="900" dirty="0">
                <a:solidFill>
                  <a:schemeClr val="bg1"/>
                </a:solidFill>
                <a:latin typeface="+mn-ea"/>
                <a:ea typeface="+mn-ea"/>
              </a:rPr>
              <a:t>パフォーマンス、スケーラビリティ</a:t>
            </a:r>
          </a:p>
        </p:txBody>
      </p:sp>
      <p:sp>
        <p:nvSpPr>
          <p:cNvPr id="42" name="Rectangle 36"/>
          <p:cNvSpPr>
            <a:spLocks noChangeArrowheads="1"/>
          </p:cNvSpPr>
          <p:nvPr/>
        </p:nvSpPr>
        <p:spPr bwMode="auto">
          <a:xfrm>
            <a:off x="1359784" y="3801954"/>
            <a:ext cx="83997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latin typeface="+mn-ea"/>
                <a:ea typeface="+mn-ea"/>
              </a:rPr>
              <a:t>C220 M4</a:t>
            </a:r>
            <a:endParaRPr lang="ja-JP" altLang="en-US" sz="750" dirty="0"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latin typeface="+mn-ea"/>
                <a:ea typeface="+mn-ea"/>
              </a:rPr>
              <a:t>Xeon E5-2600 v3/v4</a:t>
            </a:r>
            <a:endParaRPr lang="ja-JP" altLang="en-US" sz="750" dirty="0"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latin typeface="+mn-ea"/>
                <a:ea typeface="+mn-ea"/>
              </a:rPr>
              <a:t>2S / 1U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173" y="3986382"/>
            <a:ext cx="792088" cy="1794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735" y="4216015"/>
            <a:ext cx="792088" cy="1332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36"/>
          <p:cNvSpPr>
            <a:spLocks noChangeArrowheads="1"/>
          </p:cNvSpPr>
          <p:nvPr/>
        </p:nvSpPr>
        <p:spPr bwMode="auto">
          <a:xfrm>
            <a:off x="2689231" y="3617941"/>
            <a:ext cx="83997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latin typeface="+mn-ea"/>
                <a:ea typeface="+mn-ea"/>
              </a:rPr>
              <a:t>C240 M4</a:t>
            </a:r>
            <a:endParaRPr lang="ja-JP" altLang="en-US" sz="750" dirty="0"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latin typeface="+mn-ea"/>
                <a:ea typeface="+mn-ea"/>
              </a:rPr>
              <a:t>Xeon E5-2600 v3/v4</a:t>
            </a:r>
            <a:endParaRPr lang="ja-JP" altLang="en-US" sz="750" dirty="0"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latin typeface="+mn-ea"/>
                <a:ea typeface="+mn-ea"/>
              </a:rPr>
              <a:t>2S / 2U</a:t>
            </a: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4832945" y="1984092"/>
            <a:ext cx="996462" cy="175022"/>
          </a:xfrm>
          <a:prstGeom prst="flowChartAlternateProcess">
            <a:avLst/>
          </a:prstGeom>
          <a:solidFill>
            <a:srgbClr val="969696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2797" rIns="0" bIns="82797" anchor="ctr"/>
          <a:lstStyle/>
          <a:p>
            <a:pPr algn="ctr">
              <a:spcBef>
                <a:spcPct val="50000"/>
              </a:spcBef>
              <a:buClrTx/>
            </a:pPr>
            <a:r>
              <a:rPr lang="ja-JP" altLang="en-US" sz="1000" dirty="0">
                <a:solidFill>
                  <a:schemeClr val="bg1"/>
                </a:solidFill>
                <a:latin typeface="+mn-ea"/>
                <a:ea typeface="+mn-ea"/>
              </a:rPr>
              <a:t>ブレード型</a:t>
            </a: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4901141" y="3206254"/>
            <a:ext cx="996462" cy="175022"/>
          </a:xfrm>
          <a:prstGeom prst="flowChartAlternateProcess">
            <a:avLst/>
          </a:prstGeom>
          <a:solidFill>
            <a:srgbClr val="969696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2797" rIns="0" bIns="82797" anchor="ctr"/>
          <a:lstStyle/>
          <a:p>
            <a:pPr algn="ctr">
              <a:spcBef>
                <a:spcPct val="50000"/>
              </a:spcBef>
              <a:buClrTx/>
            </a:pPr>
            <a:r>
              <a:rPr lang="ja-JP" altLang="en-US" sz="1000" dirty="0">
                <a:solidFill>
                  <a:schemeClr val="bg1"/>
                </a:solidFill>
                <a:latin typeface="+mn-ea"/>
                <a:ea typeface="+mn-ea"/>
              </a:rPr>
              <a:t>ラック型</a:t>
            </a:r>
          </a:p>
        </p:txBody>
      </p:sp>
      <p:sp>
        <p:nvSpPr>
          <p:cNvPr id="57" name="Rectangle 36"/>
          <p:cNvSpPr>
            <a:spLocks noChangeArrowheads="1"/>
          </p:cNvSpPr>
          <p:nvPr/>
        </p:nvSpPr>
        <p:spPr bwMode="auto">
          <a:xfrm>
            <a:off x="5854373" y="789127"/>
            <a:ext cx="5386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ja-JP" sz="1000" dirty="0">
                <a:solidFill>
                  <a:srgbClr val="000000"/>
                </a:solidFill>
                <a:latin typeface="+mn-ea"/>
                <a:ea typeface="+mn-ea"/>
              </a:rPr>
              <a:t>UCS 5108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ja-JP" sz="800" dirty="0">
                <a:solidFill>
                  <a:srgbClr val="000000"/>
                </a:solidFill>
                <a:latin typeface="+mn-ea"/>
                <a:ea typeface="+mn-ea"/>
              </a:rPr>
              <a:t>8</a:t>
            </a:r>
            <a:r>
              <a:rPr lang="ja-JP" altLang="en-US" sz="80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ja-JP" sz="800" dirty="0">
                <a:solidFill>
                  <a:srgbClr val="000000"/>
                </a:solidFill>
                <a:latin typeface="+mn-ea"/>
                <a:ea typeface="+mn-ea"/>
              </a:rPr>
              <a:t>Slot</a:t>
            </a:r>
          </a:p>
        </p:txBody>
      </p:sp>
      <p:sp>
        <p:nvSpPr>
          <p:cNvPr id="59" name="AutoShape 119"/>
          <p:cNvSpPr>
            <a:spLocks noChangeArrowheads="1"/>
          </p:cNvSpPr>
          <p:nvPr/>
        </p:nvSpPr>
        <p:spPr bwMode="auto">
          <a:xfrm>
            <a:off x="5453178" y="648383"/>
            <a:ext cx="1299723" cy="1133367"/>
          </a:xfrm>
          <a:prstGeom prst="roundRect">
            <a:avLst>
              <a:gd name="adj" fmla="val 7602"/>
            </a:avLst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6" tIns="45718" rIns="91436" bIns="45718"/>
          <a:lstStyle/>
          <a:p>
            <a:pPr eaLnBrk="1" hangingPunct="1">
              <a:spcBef>
                <a:spcPct val="50000"/>
              </a:spcBef>
              <a:buClrTx/>
            </a:pPr>
            <a:endParaRPr lang="ja-JP" altLang="en-US" sz="1000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58" name="AutoShape 5"/>
          <p:cNvSpPr>
            <a:spLocks noChangeArrowheads="1"/>
          </p:cNvSpPr>
          <p:nvPr/>
        </p:nvSpPr>
        <p:spPr bwMode="auto">
          <a:xfrm>
            <a:off x="5510654" y="548891"/>
            <a:ext cx="996462" cy="175022"/>
          </a:xfrm>
          <a:prstGeom prst="flowChartAlternateProcess">
            <a:avLst/>
          </a:prstGeom>
          <a:solidFill>
            <a:srgbClr val="969696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2797" rIns="0" bIns="82797" anchor="ctr"/>
          <a:lstStyle/>
          <a:p>
            <a:pPr algn="ctr">
              <a:spcBef>
                <a:spcPct val="50000"/>
              </a:spcBef>
              <a:buClrTx/>
            </a:pPr>
            <a:r>
              <a:rPr lang="ja-JP" altLang="en-US" sz="900" dirty="0" smtClean="0">
                <a:solidFill>
                  <a:schemeClr val="bg1"/>
                </a:solidFill>
                <a:latin typeface="+mn-ea"/>
                <a:ea typeface="+mn-ea"/>
              </a:rPr>
              <a:t>ブレード シャーシ</a:t>
            </a:r>
            <a:endParaRPr lang="ja-JP" altLang="en-US" sz="9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65" name="Rectangle 36"/>
          <p:cNvSpPr>
            <a:spLocks noChangeArrowheads="1"/>
          </p:cNvSpPr>
          <p:nvPr/>
        </p:nvSpPr>
        <p:spPr bwMode="auto">
          <a:xfrm>
            <a:off x="4119769" y="3274270"/>
            <a:ext cx="613951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solidFill>
                  <a:srgbClr val="000000"/>
                </a:solidFill>
                <a:latin typeface="+mn-ea"/>
                <a:ea typeface="+mn-ea"/>
              </a:rPr>
              <a:t>C460 M4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solidFill>
                  <a:srgbClr val="000000"/>
                </a:solidFill>
                <a:latin typeface="+mn-ea"/>
                <a:ea typeface="+mn-ea"/>
              </a:rPr>
              <a:t>Xeon E7 v3/V4</a:t>
            </a:r>
            <a:endParaRPr lang="ja-JP" altLang="en-US" sz="75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solidFill>
                  <a:srgbClr val="000000"/>
                </a:solidFill>
                <a:latin typeface="+mn-ea"/>
                <a:ea typeface="+mn-ea"/>
              </a:rPr>
              <a:t>4S 4U</a:t>
            </a:r>
          </a:p>
        </p:txBody>
      </p:sp>
      <p:pic>
        <p:nvPicPr>
          <p:cNvPr id="67" name="Picture 67" descr="KO03108.jp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8649" y1="50820" x2="15135" y2="68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066" y="3659171"/>
            <a:ext cx="768925" cy="3803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0" name="Picture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550" y="3032515"/>
            <a:ext cx="720349" cy="2601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1" name="Rectangle 36"/>
          <p:cNvSpPr>
            <a:spLocks noChangeArrowheads="1"/>
          </p:cNvSpPr>
          <p:nvPr/>
        </p:nvSpPr>
        <p:spPr bwMode="auto">
          <a:xfrm>
            <a:off x="1433838" y="2659509"/>
            <a:ext cx="83997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latin typeface="+mn-ea"/>
                <a:ea typeface="+mn-ea"/>
              </a:rPr>
              <a:t>B200 M4</a:t>
            </a:r>
            <a:endParaRPr lang="ja-JP" altLang="en-US" sz="750" dirty="0"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latin typeface="+mn-ea"/>
                <a:ea typeface="+mn-ea"/>
              </a:rPr>
              <a:t>Xeon E5-2600 v3/v4</a:t>
            </a:r>
            <a:endParaRPr lang="ja-JP" altLang="en-US" sz="750" dirty="0"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latin typeface="+mn-ea"/>
                <a:ea typeface="+mn-ea"/>
              </a:rPr>
              <a:t>2S / </a:t>
            </a:r>
            <a:r>
              <a:rPr lang="ja-JP" altLang="en-US" sz="750" dirty="0">
                <a:latin typeface="+mn-ea"/>
                <a:ea typeface="+mn-ea"/>
              </a:rPr>
              <a:t>ハーフ</a:t>
            </a:r>
          </a:p>
        </p:txBody>
      </p:sp>
      <p:sp>
        <p:nvSpPr>
          <p:cNvPr id="90" name="Rectangle 36"/>
          <p:cNvSpPr>
            <a:spLocks noChangeArrowheads="1"/>
          </p:cNvSpPr>
          <p:nvPr/>
        </p:nvSpPr>
        <p:spPr bwMode="auto">
          <a:xfrm>
            <a:off x="4021883" y="1941571"/>
            <a:ext cx="59952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solidFill>
                  <a:srgbClr val="000000"/>
                </a:solidFill>
                <a:latin typeface="+mn-ea"/>
                <a:ea typeface="+mn-ea"/>
              </a:rPr>
              <a:t>B460 M4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solidFill>
                  <a:srgbClr val="000000"/>
                </a:solidFill>
                <a:latin typeface="+mn-ea"/>
                <a:ea typeface="+mn-ea"/>
              </a:rPr>
              <a:t>Xeon E7 v3/v4</a:t>
            </a:r>
            <a:endParaRPr lang="ja-JP" altLang="en-US" sz="75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solidFill>
                  <a:srgbClr val="000000"/>
                </a:solidFill>
                <a:latin typeface="+mn-ea"/>
                <a:ea typeface="+mn-ea"/>
              </a:rPr>
              <a:t>4S / </a:t>
            </a:r>
            <a:r>
              <a:rPr lang="ja-JP" altLang="en-US" sz="750" dirty="0">
                <a:solidFill>
                  <a:srgbClr val="000000"/>
                </a:solidFill>
                <a:latin typeface="+mn-ea"/>
                <a:ea typeface="+mn-ea"/>
              </a:rPr>
              <a:t>フル </a:t>
            </a:r>
            <a:r>
              <a:rPr lang="en-US" altLang="ja-JP" sz="750" dirty="0">
                <a:solidFill>
                  <a:srgbClr val="000000"/>
                </a:solidFill>
                <a:latin typeface="+mn-ea"/>
                <a:ea typeface="+mn-ea"/>
              </a:rPr>
              <a:t>x2</a:t>
            </a:r>
          </a:p>
        </p:txBody>
      </p:sp>
      <p:pic>
        <p:nvPicPr>
          <p:cNvPr id="73" name="Picture 67" descr="KO03108.jp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8649" y1="50820" x2="15135" y2="68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800" y="2071603"/>
            <a:ext cx="731359" cy="3803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4" name="Rectangle 36"/>
          <p:cNvSpPr>
            <a:spLocks noChangeArrowheads="1"/>
          </p:cNvSpPr>
          <p:nvPr/>
        </p:nvSpPr>
        <p:spPr bwMode="auto">
          <a:xfrm>
            <a:off x="1667772" y="1909307"/>
            <a:ext cx="465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ja-JP" sz="1000" dirty="0">
                <a:latin typeface="+mn-ea"/>
                <a:ea typeface="+mn-ea"/>
              </a:rPr>
              <a:t>C3260</a:t>
            </a:r>
            <a:endParaRPr lang="ja-JP" altLang="en-US" sz="1000" dirty="0"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800" dirty="0">
                <a:latin typeface="+mn-ea"/>
                <a:ea typeface="+mn-ea"/>
              </a:rPr>
              <a:t>Xeon E5 v4</a:t>
            </a:r>
            <a:endParaRPr lang="ja-JP" altLang="en-US" sz="800" dirty="0"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800" dirty="0">
                <a:latin typeface="+mn-ea"/>
                <a:ea typeface="+mn-ea"/>
              </a:rPr>
              <a:t>2Sx2 4U</a:t>
            </a:r>
          </a:p>
        </p:txBody>
      </p:sp>
      <p:sp>
        <p:nvSpPr>
          <p:cNvPr id="83" name="Title 2"/>
          <p:cNvSpPr txBox="1">
            <a:spLocks/>
          </p:cNvSpPr>
          <p:nvPr/>
        </p:nvSpPr>
        <p:spPr>
          <a:xfrm>
            <a:off x="52817" y="250749"/>
            <a:ext cx="5816164" cy="424728"/>
          </a:xfrm>
          <a:prstGeom prst="rect">
            <a:avLst/>
          </a:prstGeom>
        </p:spPr>
        <p:txBody>
          <a:bodyPr vert="horz" wrap="square" lIns="91436" tIns="45718" rIns="91436" bIns="45718" rtlCol="0" anchor="t" anchorCtr="0">
            <a:sp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en-US" sz="2500" b="0" i="0" kern="1200" spc="0" baseline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ja-JP" altLang="en-US" sz="2400" dirty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製品</a:t>
            </a:r>
            <a:r>
              <a:rPr lang="ja-JP" altLang="en-US" sz="2400" dirty="0" smtClean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ポートフォリオ  シンプル</a:t>
            </a:r>
            <a:r>
              <a:rPr lang="ja-JP" altLang="en-US" sz="2400" dirty="0">
                <a:solidFill>
                  <a:srgbClr val="000000"/>
                </a:solidFill>
                <a:latin typeface="+mn-ea"/>
                <a:ea typeface="+mn-ea"/>
                <a:cs typeface="Meiryo" charset="-128"/>
              </a:rPr>
              <a:t>なラインナップ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944" y="961382"/>
            <a:ext cx="1051808" cy="2222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2834" y="1226343"/>
            <a:ext cx="1001682" cy="25192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3944" y="1632061"/>
            <a:ext cx="1062511" cy="20882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7448" y="1902408"/>
            <a:ext cx="1062511" cy="1890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1044" y="1117773"/>
            <a:ext cx="925267" cy="534359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4006" y="3151723"/>
            <a:ext cx="374415" cy="291055"/>
          </a:xfrm>
          <a:prstGeom prst="rect">
            <a:avLst/>
          </a:prstGeom>
        </p:spPr>
      </p:pic>
      <p:pic>
        <p:nvPicPr>
          <p:cNvPr id="94" name="図 9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0094" y="4226472"/>
            <a:ext cx="374415" cy="291055"/>
          </a:xfrm>
          <a:prstGeom prst="rect">
            <a:avLst/>
          </a:prstGeom>
        </p:spPr>
      </p:pic>
      <p:pic>
        <p:nvPicPr>
          <p:cNvPr id="95" name="図 9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9205" y="4069717"/>
            <a:ext cx="374415" cy="291055"/>
          </a:xfrm>
          <a:prstGeom prst="rect">
            <a:avLst/>
          </a:prstGeom>
        </p:spPr>
      </p:pic>
      <p:pic>
        <p:nvPicPr>
          <p:cNvPr id="96" name="図 9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5505" y="2137165"/>
            <a:ext cx="374415" cy="291055"/>
          </a:xfrm>
          <a:prstGeom prst="rect">
            <a:avLst/>
          </a:prstGeom>
        </p:spPr>
      </p:pic>
      <p:pic>
        <p:nvPicPr>
          <p:cNvPr id="97" name="図 9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1783" y="3842335"/>
            <a:ext cx="374415" cy="291055"/>
          </a:xfrm>
          <a:prstGeom prst="rect">
            <a:avLst/>
          </a:prstGeom>
        </p:spPr>
      </p:pic>
      <p:sp>
        <p:nvSpPr>
          <p:cNvPr id="98" name="角丸四角形 97"/>
          <p:cNvSpPr/>
          <p:nvPr/>
        </p:nvSpPr>
        <p:spPr>
          <a:xfrm>
            <a:off x="6432076" y="2653609"/>
            <a:ext cx="2577203" cy="1894364"/>
          </a:xfrm>
          <a:prstGeom prst="roundRect">
            <a:avLst>
              <a:gd name="adj" fmla="val 653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kumimoji="1" lang="ja-JP" altLang="en-US" sz="1050" dirty="0">
              <a:latin typeface="+mn-ea"/>
            </a:endParaRPr>
          </a:p>
        </p:txBody>
      </p:sp>
      <p:graphicFrame>
        <p:nvGraphicFramePr>
          <p:cNvPr id="100" name="グラフ 99"/>
          <p:cNvGraphicFramePr/>
          <p:nvPr>
            <p:extLst>
              <p:ext uri="{D42A27DB-BD31-4B8C-83A1-F6EECF244321}">
                <p14:modId xmlns:p14="http://schemas.microsoft.com/office/powerpoint/2010/main" val="2463637134"/>
              </p:ext>
            </p:extLst>
          </p:nvPr>
        </p:nvGraphicFramePr>
        <p:xfrm>
          <a:off x="6504558" y="2793598"/>
          <a:ext cx="2419261" cy="169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01" name="TextBox 8"/>
          <p:cNvSpPr txBox="1"/>
          <p:nvPr/>
        </p:nvSpPr>
        <p:spPr>
          <a:xfrm>
            <a:off x="6501800" y="2666366"/>
            <a:ext cx="2180089" cy="345898"/>
          </a:xfrm>
          <a:prstGeom prst="rect">
            <a:avLst/>
          </a:prstGeom>
          <a:noFill/>
        </p:spPr>
        <p:txBody>
          <a:bodyPr wrap="none" lIns="102396" tIns="51198" rIns="102396" bIns="51198" rtlCol="0">
            <a:spAutoFit/>
          </a:bodyPr>
          <a:lstStyle/>
          <a:p>
            <a:r>
              <a:rPr lang="en-US" altLang="ja-JP" sz="788" dirty="0">
                <a:solidFill>
                  <a:srgbClr val="0F0920"/>
                </a:solidFill>
                <a:latin typeface="+mn-ea"/>
                <a:ea typeface="+mn-ea"/>
              </a:rPr>
              <a:t>Source: IDC</a:t>
            </a:r>
            <a:r>
              <a:rPr lang="ja-JP" altLang="en-US" sz="788" dirty="0">
                <a:solidFill>
                  <a:srgbClr val="0F0920"/>
                </a:solidFill>
                <a:latin typeface="+mn-ea"/>
                <a:ea typeface="+mn-ea"/>
              </a:rPr>
              <a:t> </a:t>
            </a:r>
            <a:r>
              <a:rPr lang="en-US" altLang="ja-JP" sz="788" dirty="0">
                <a:solidFill>
                  <a:srgbClr val="0F0920"/>
                </a:solidFill>
                <a:latin typeface="+mn-ea"/>
                <a:ea typeface="+mn-ea"/>
              </a:rPr>
              <a:t>Japan</a:t>
            </a:r>
          </a:p>
          <a:p>
            <a:r>
              <a:rPr lang="en-US" altLang="ja-JP" sz="788" dirty="0">
                <a:solidFill>
                  <a:srgbClr val="0F0920"/>
                </a:solidFill>
                <a:latin typeface="+mn-ea"/>
                <a:ea typeface="+mn-ea"/>
              </a:rPr>
              <a:t>Japan Quarterly Blade</a:t>
            </a:r>
            <a:r>
              <a:rPr lang="ja-JP" altLang="en-US" sz="788" dirty="0">
                <a:solidFill>
                  <a:srgbClr val="0F0920"/>
                </a:solidFill>
                <a:latin typeface="+mn-ea"/>
                <a:ea typeface="+mn-ea"/>
              </a:rPr>
              <a:t> </a:t>
            </a:r>
            <a:r>
              <a:rPr lang="en-US" altLang="ja-JP" sz="788" dirty="0">
                <a:solidFill>
                  <a:srgbClr val="0F0920"/>
                </a:solidFill>
                <a:latin typeface="+mn-ea"/>
                <a:ea typeface="+mn-ea"/>
              </a:rPr>
              <a:t>Server Tracker 2016Q3</a:t>
            </a:r>
          </a:p>
        </p:txBody>
      </p:sp>
      <p:sp>
        <p:nvSpPr>
          <p:cNvPr id="102" name="Rectangle 36"/>
          <p:cNvSpPr>
            <a:spLocks noChangeArrowheads="1"/>
          </p:cNvSpPr>
          <p:nvPr/>
        </p:nvSpPr>
        <p:spPr bwMode="auto">
          <a:xfrm>
            <a:off x="8065159" y="1091455"/>
            <a:ext cx="570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ja-JP" sz="1000" dirty="0">
                <a:solidFill>
                  <a:srgbClr val="000000"/>
                </a:solidFill>
                <a:latin typeface="+mn-ea"/>
                <a:ea typeface="+mn-ea"/>
              </a:rPr>
              <a:t>UCS 6200</a:t>
            </a:r>
            <a:endParaRPr lang="ja-JP" altLang="en-US" sz="8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800" dirty="0">
                <a:solidFill>
                  <a:srgbClr val="000000"/>
                </a:solidFill>
                <a:latin typeface="+mn-ea"/>
                <a:ea typeface="+mn-ea"/>
              </a:rPr>
              <a:t>&lt;10G</a:t>
            </a:r>
            <a:r>
              <a:rPr lang="ja-JP" altLang="en-US" sz="800" dirty="0">
                <a:solidFill>
                  <a:srgbClr val="000000"/>
                </a:solidFill>
                <a:latin typeface="+mn-ea"/>
                <a:ea typeface="+mn-ea"/>
              </a:rPr>
              <a:t>モデル</a:t>
            </a:r>
            <a:r>
              <a:rPr lang="en-US" altLang="ja-JP" sz="800" dirty="0">
                <a:solidFill>
                  <a:srgbClr val="000000"/>
                </a:solidFill>
                <a:latin typeface="+mn-ea"/>
                <a:ea typeface="+mn-ea"/>
              </a:rPr>
              <a:t>&gt;</a:t>
            </a:r>
            <a:endParaRPr lang="ja-JP" altLang="en-US" sz="10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103" name="AutoShape 119"/>
          <p:cNvSpPr>
            <a:spLocks noChangeArrowheads="1"/>
          </p:cNvSpPr>
          <p:nvPr/>
        </p:nvSpPr>
        <p:spPr bwMode="auto">
          <a:xfrm>
            <a:off x="6779498" y="614732"/>
            <a:ext cx="2060687" cy="1615934"/>
          </a:xfrm>
          <a:prstGeom prst="roundRect">
            <a:avLst>
              <a:gd name="adj" fmla="val 7602"/>
            </a:avLst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6" tIns="45718" rIns="91436" bIns="45718"/>
          <a:lstStyle/>
          <a:p>
            <a:pPr eaLnBrk="1" hangingPunct="1">
              <a:spcBef>
                <a:spcPct val="50000"/>
              </a:spcBef>
              <a:buClrTx/>
            </a:pPr>
            <a:endParaRPr lang="ja-JP" altLang="en-US" sz="1000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104" name="AutoShape 5"/>
          <p:cNvSpPr>
            <a:spLocks noChangeArrowheads="1"/>
          </p:cNvSpPr>
          <p:nvPr/>
        </p:nvSpPr>
        <p:spPr bwMode="auto">
          <a:xfrm>
            <a:off x="6856352" y="548172"/>
            <a:ext cx="996462" cy="277982"/>
          </a:xfrm>
          <a:prstGeom prst="flowChartAlternateProcess">
            <a:avLst/>
          </a:prstGeom>
          <a:solidFill>
            <a:srgbClr val="969696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2797" rIns="0" bIns="82797" anchor="ctr"/>
          <a:lstStyle/>
          <a:p>
            <a:pPr algn="ctr">
              <a:spcBef>
                <a:spcPct val="50000"/>
              </a:spcBef>
              <a:buClrTx/>
            </a:pPr>
            <a:r>
              <a:rPr lang="en-US" altLang="ja-JP" sz="900" dirty="0">
                <a:solidFill>
                  <a:schemeClr val="bg1"/>
                </a:solidFill>
                <a:latin typeface="+mn-ea"/>
                <a:ea typeface="+mn-ea"/>
              </a:rPr>
              <a:t>Fabric </a:t>
            </a:r>
            <a:r>
              <a:rPr lang="en-US" altLang="ja-JP" sz="900" dirty="0" err="1">
                <a:solidFill>
                  <a:schemeClr val="bg1"/>
                </a:solidFill>
                <a:latin typeface="+mn-ea"/>
                <a:ea typeface="+mn-ea"/>
              </a:rPr>
              <a:t>InterConnect</a:t>
            </a:r>
            <a:endParaRPr lang="ja-JP" altLang="en-US" sz="9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06" name="Rectangle 36"/>
          <p:cNvSpPr>
            <a:spLocks noChangeArrowheads="1"/>
          </p:cNvSpPr>
          <p:nvPr/>
        </p:nvSpPr>
        <p:spPr bwMode="auto">
          <a:xfrm>
            <a:off x="8065159" y="1654483"/>
            <a:ext cx="570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ja-JP" sz="1000" dirty="0">
                <a:solidFill>
                  <a:srgbClr val="000000"/>
                </a:solidFill>
                <a:latin typeface="+mn-ea"/>
                <a:ea typeface="+mn-ea"/>
              </a:rPr>
              <a:t>UCS 6300</a:t>
            </a:r>
            <a:endParaRPr lang="ja-JP" altLang="en-US" sz="8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800" dirty="0">
                <a:solidFill>
                  <a:srgbClr val="000000"/>
                </a:solidFill>
                <a:latin typeface="+mn-ea"/>
                <a:ea typeface="+mn-ea"/>
              </a:rPr>
              <a:t>&lt;40G</a:t>
            </a:r>
            <a:r>
              <a:rPr lang="ja-JP" altLang="en-US" sz="800" dirty="0">
                <a:solidFill>
                  <a:srgbClr val="000000"/>
                </a:solidFill>
                <a:latin typeface="+mn-ea"/>
                <a:ea typeface="+mn-ea"/>
              </a:rPr>
              <a:t>モデル</a:t>
            </a:r>
            <a:r>
              <a:rPr lang="en-US" altLang="ja-JP" sz="800" dirty="0">
                <a:solidFill>
                  <a:srgbClr val="000000"/>
                </a:solidFill>
                <a:latin typeface="+mn-ea"/>
                <a:ea typeface="+mn-ea"/>
              </a:rPr>
              <a:t>&gt;</a:t>
            </a:r>
            <a:endParaRPr lang="ja-JP" altLang="en-US" sz="10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108" name="AutoShape 119"/>
          <p:cNvSpPr>
            <a:spLocks noChangeArrowheads="1"/>
          </p:cNvSpPr>
          <p:nvPr/>
        </p:nvSpPr>
        <p:spPr bwMode="auto">
          <a:xfrm>
            <a:off x="521458" y="1828974"/>
            <a:ext cx="1704440" cy="694750"/>
          </a:xfrm>
          <a:prstGeom prst="roundRect">
            <a:avLst>
              <a:gd name="adj" fmla="val 7602"/>
            </a:avLst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6" tIns="45718" rIns="91436" bIns="45718"/>
          <a:lstStyle/>
          <a:p>
            <a:pPr eaLnBrk="1" hangingPunct="1">
              <a:spcBef>
                <a:spcPct val="50000"/>
              </a:spcBef>
              <a:buClrTx/>
            </a:pPr>
            <a:endParaRPr lang="ja-JP" altLang="en-US" sz="1000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109" name="AutoShape 5"/>
          <p:cNvSpPr>
            <a:spLocks noChangeArrowheads="1"/>
          </p:cNvSpPr>
          <p:nvPr/>
        </p:nvSpPr>
        <p:spPr bwMode="auto">
          <a:xfrm>
            <a:off x="578933" y="1729482"/>
            <a:ext cx="996462" cy="175022"/>
          </a:xfrm>
          <a:prstGeom prst="flowChartAlternateProcess">
            <a:avLst/>
          </a:prstGeom>
          <a:solidFill>
            <a:srgbClr val="969696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2797" rIns="0" bIns="82797" anchor="ctr"/>
          <a:lstStyle/>
          <a:p>
            <a:pPr algn="ctr">
              <a:spcBef>
                <a:spcPct val="50000"/>
              </a:spcBef>
              <a:buClrTx/>
            </a:pPr>
            <a:r>
              <a:rPr lang="ja-JP" altLang="en-US" sz="900" dirty="0" smtClean="0">
                <a:solidFill>
                  <a:schemeClr val="bg1"/>
                </a:solidFill>
                <a:latin typeface="+mn-ea"/>
                <a:ea typeface="+mn-ea"/>
              </a:rPr>
              <a:t>ストレージ サーバ</a:t>
            </a:r>
            <a:endParaRPr lang="ja-JP" altLang="en-US" sz="9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124" y="2367183"/>
            <a:ext cx="888091" cy="284105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3177" y="2603965"/>
            <a:ext cx="374415" cy="29105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1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3263" y="2725785"/>
            <a:ext cx="813862" cy="198433"/>
          </a:xfrm>
          <a:prstGeom prst="rect">
            <a:avLst/>
          </a:prstGeom>
        </p:spPr>
      </p:pic>
      <p:sp>
        <p:nvSpPr>
          <p:cNvPr id="52" name="Rectangle 36"/>
          <p:cNvSpPr>
            <a:spLocks noChangeArrowheads="1"/>
          </p:cNvSpPr>
          <p:nvPr/>
        </p:nvSpPr>
        <p:spPr bwMode="auto">
          <a:xfrm>
            <a:off x="3281835" y="2297133"/>
            <a:ext cx="59952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solidFill>
                  <a:srgbClr val="000000"/>
                </a:solidFill>
                <a:latin typeface="+mn-ea"/>
                <a:ea typeface="+mn-ea"/>
              </a:rPr>
              <a:t>B260 M4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solidFill>
                  <a:srgbClr val="000000"/>
                </a:solidFill>
                <a:latin typeface="+mn-ea"/>
                <a:ea typeface="+mn-ea"/>
              </a:rPr>
              <a:t>Xeon E7 v3/v4</a:t>
            </a:r>
            <a:endParaRPr lang="ja-JP" altLang="en-US" sz="75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ClrTx/>
            </a:pPr>
            <a:r>
              <a:rPr lang="en-US" altLang="ja-JP" sz="750" dirty="0">
                <a:solidFill>
                  <a:srgbClr val="000000"/>
                </a:solidFill>
                <a:latin typeface="+mn-ea"/>
                <a:ea typeface="+mn-ea"/>
              </a:rPr>
              <a:t>2S / </a:t>
            </a:r>
            <a:r>
              <a:rPr lang="ja-JP" altLang="en-US" sz="750" dirty="0">
                <a:solidFill>
                  <a:srgbClr val="000000"/>
                </a:solidFill>
                <a:latin typeface="+mn-ea"/>
                <a:ea typeface="+mn-ea"/>
              </a:rPr>
              <a:t>フル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4852" y="2906804"/>
            <a:ext cx="374415" cy="29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5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6439" y="174384"/>
            <a:ext cx="8474459" cy="761999"/>
          </a:xfrm>
        </p:spPr>
        <p:txBody>
          <a:bodyPr/>
          <a:lstStyle/>
          <a:p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  <a:t>Cisco UCS</a:t>
            </a: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をさらにシンプルに進化させた</a:t>
            </a:r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ハイパーコンバージド インフラ</a:t>
            </a:r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  <a:t>Cisco </a:t>
            </a:r>
            <a:r>
              <a:rPr lang="en-US" altLang="en-US" sz="2800" dirty="0" smtClean="0">
                <a:solidFill>
                  <a:schemeClr val="tx1">
                    <a:lumMod val="50000"/>
                  </a:schemeClr>
                </a:solidFill>
              </a:rPr>
              <a:t>HyperFlex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905656" y="1962141"/>
            <a:ext cx="1514309" cy="1514309"/>
          </a:xfrm>
          <a:prstGeom prst="ellipse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00" b="1" dirty="0" smtClean="0">
                <a:latin typeface="ＭＳ Ｐゴシック"/>
                <a:ea typeface="ＭＳ Ｐゴシック"/>
                <a:cs typeface="ＭＳ Ｐゴシック"/>
              </a:rPr>
              <a:t>サーバ</a:t>
            </a:r>
            <a:endParaRPr lang="en-US" sz="1300" b="1" dirty="0" smtClean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0998" y="1978803"/>
            <a:ext cx="1489639" cy="1489639"/>
          </a:xfrm>
          <a:prstGeom prst="ellipse">
            <a:avLst/>
          </a:prstGeom>
          <a:solidFill>
            <a:srgbClr val="660066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00" b="1" dirty="0" smtClean="0">
                <a:latin typeface="ＭＳ Ｐゴシック"/>
                <a:ea typeface="ＭＳ Ｐゴシック"/>
                <a:cs typeface="ＭＳ Ｐゴシック"/>
              </a:rPr>
              <a:t>ネットワーク</a:t>
            </a:r>
            <a:endParaRPr lang="en-US" sz="1300" b="1" dirty="0" smtClean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50310" y="1046309"/>
            <a:ext cx="1514309" cy="1514309"/>
          </a:xfrm>
          <a:prstGeom prst="ellipse">
            <a:avLst/>
          </a:prstGeom>
          <a:solidFill>
            <a:srgbClr val="00009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00" b="1" dirty="0" smtClean="0">
                <a:latin typeface="ＭＳ Ｐゴシック"/>
                <a:ea typeface="ＭＳ Ｐゴシック"/>
                <a:cs typeface="ＭＳ Ｐゴシック"/>
              </a:rPr>
              <a:t>統合管理ツール</a:t>
            </a:r>
            <a:endParaRPr lang="en-US" sz="1300" b="1" dirty="0" smtClean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8" name="Oval 7"/>
          <p:cNvSpPr/>
          <p:nvPr/>
        </p:nvSpPr>
        <p:spPr>
          <a:xfrm>
            <a:off x="870613" y="3445514"/>
            <a:ext cx="1489639" cy="1489639"/>
          </a:xfrm>
          <a:prstGeom prst="ellipse">
            <a:avLst/>
          </a:prstGeom>
          <a:solidFill>
            <a:schemeClr val="accent3">
              <a:lumMod val="50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00" b="1" dirty="0" smtClean="0">
                <a:latin typeface="ＭＳ Ｐゴシック"/>
                <a:ea typeface="ＭＳ Ｐゴシック"/>
                <a:cs typeface="ＭＳ Ｐゴシック"/>
              </a:rPr>
              <a:t>ストレージ</a:t>
            </a:r>
            <a:endParaRPr lang="en-US" sz="1300" b="1" dirty="0" smtClean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56520" y="3445514"/>
            <a:ext cx="1489639" cy="1489639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00" b="1" dirty="0" smtClean="0">
                <a:latin typeface="ＭＳ Ｐゴシック"/>
                <a:ea typeface="ＭＳ Ｐゴシック"/>
                <a:cs typeface="ＭＳ Ｐゴシック"/>
              </a:rPr>
              <a:t>ハイパー</a:t>
            </a:r>
            <a:endParaRPr lang="en-US" altLang="ja-JP" sz="1300" b="1" dirty="0" smtClean="0">
              <a:latin typeface="ＭＳ Ｐゴシック"/>
              <a:ea typeface="ＭＳ Ｐゴシック"/>
              <a:cs typeface="ＭＳ Ｐゴシック"/>
            </a:endParaRPr>
          </a:p>
          <a:p>
            <a:pPr algn="ctr"/>
            <a:r>
              <a:rPr lang="ja-JP" altLang="en-US" sz="1300" b="1" dirty="0" smtClean="0">
                <a:latin typeface="ＭＳ Ｐゴシック"/>
                <a:ea typeface="ＭＳ Ｐゴシック"/>
                <a:cs typeface="ＭＳ Ｐゴシック"/>
              </a:rPr>
              <a:t>バイザ</a:t>
            </a:r>
            <a:endParaRPr lang="en-US" sz="1300" b="1" dirty="0" smtClean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716797" y="2101554"/>
            <a:ext cx="1035533" cy="1237751"/>
          </a:xfrm>
          <a:prstGeom prst="rightArrow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5928393" y="1915190"/>
            <a:ext cx="2625550" cy="2306059"/>
            <a:chOff x="5928393" y="1915190"/>
            <a:chExt cx="2625550" cy="2306059"/>
          </a:xfrm>
        </p:grpSpPr>
        <p:sp>
          <p:nvSpPr>
            <p:cNvPr id="15" name="TextBox 14"/>
            <p:cNvSpPr txBox="1"/>
            <p:nvPr/>
          </p:nvSpPr>
          <p:spPr>
            <a:xfrm>
              <a:off x="5962034" y="3390252"/>
              <a:ext cx="25747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dirty="0" smtClean="0"/>
                <a:t>インフラをより集約</a:t>
              </a:r>
              <a:endParaRPr lang="en-US" altLang="ja-JP" sz="2400" dirty="0" smtClean="0"/>
            </a:p>
            <a:p>
              <a:pPr algn="ctr"/>
              <a:r>
                <a:rPr lang="ja-JP" altLang="en-US" sz="2400" dirty="0" smtClean="0"/>
                <a:t>よりシンプルに</a:t>
              </a:r>
              <a:endParaRPr lang="en-US" altLang="ja-JP" sz="2400" dirty="0" smtClean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928393" y="1915190"/>
              <a:ext cx="2625550" cy="1372994"/>
              <a:chOff x="5928393" y="1915190"/>
              <a:chExt cx="2625550" cy="137299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200" r="97867"/>
                        </a14:imgEffect>
                      </a14:imgLayer>
                    </a14:imgProps>
                  </a:ext>
                </a:extLst>
              </a:blip>
              <a:srcRect t="41596" b="43209"/>
              <a:stretch/>
            </p:blipFill>
            <p:spPr>
              <a:xfrm>
                <a:off x="5938161" y="2173088"/>
                <a:ext cx="2598616" cy="315881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200" r="97867"/>
                        </a14:imgEffect>
                      </a14:imgLayer>
                    </a14:imgProps>
                  </a:ext>
                </a:extLst>
              </a:blip>
              <a:srcRect t="41596" b="43209"/>
              <a:stretch/>
            </p:blipFill>
            <p:spPr>
              <a:xfrm>
                <a:off x="5944317" y="1915190"/>
                <a:ext cx="2598616" cy="315881"/>
              </a:xfrm>
              <a:prstGeom prst="rect">
                <a:avLst/>
              </a:prstGeom>
            </p:spPr>
          </p:pic>
          <p:pic>
            <p:nvPicPr>
              <p:cNvPr id="20" name="Picture 19" descr="KR02021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28393" y="2750460"/>
                <a:ext cx="2624798" cy="290554"/>
              </a:xfrm>
              <a:prstGeom prst="rect">
                <a:avLst/>
              </a:prstGeom>
            </p:spPr>
          </p:pic>
          <p:pic>
            <p:nvPicPr>
              <p:cNvPr id="21" name="Picture 20" descr="KR02021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28393" y="2488974"/>
                <a:ext cx="2624798" cy="290554"/>
              </a:xfrm>
              <a:prstGeom prst="rect">
                <a:avLst/>
              </a:prstGeom>
            </p:spPr>
          </p:pic>
          <p:pic>
            <p:nvPicPr>
              <p:cNvPr id="24" name="Picture 23" descr="KR02021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29145" y="2997630"/>
                <a:ext cx="2624798" cy="290554"/>
              </a:xfrm>
              <a:prstGeom prst="rect">
                <a:avLst/>
              </a:prstGeom>
            </p:spPr>
          </p:pic>
        </p:grpSp>
      </p:grpSp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391" y="92259"/>
            <a:ext cx="979220" cy="9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0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11E-6 8.97871E-7 L 0.00104 0.12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4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054E-6 -5.73897E-7 L -0.0703 0.024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12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835E-6 2.33261E-6 L 0.0736 0.024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0" y="12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211E-6 -4.85961E-6 L 0.0401 -0.088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" y="-444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3341E-7 -4.85961E-6 L -0.03975 -0.088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" y="-44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441" y="109774"/>
            <a:ext cx="8345488" cy="1050813"/>
          </a:xfrm>
        </p:spPr>
        <p:txBody>
          <a:bodyPr/>
          <a:lstStyle/>
          <a:p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  <a:t>Cisco HyperFlex </a:t>
            </a: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システム</a:t>
            </a:r>
            <a:r>
              <a:rPr lang="ja-JP" altLang="ja-JP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とは</a:t>
            </a:r>
            <a:endParaRPr lang="ja-JP" alt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8825" y="1002685"/>
            <a:ext cx="3149928" cy="1754705"/>
            <a:chOff x="28825" y="797025"/>
            <a:chExt cx="3149928" cy="1754705"/>
          </a:xfrm>
        </p:grpSpPr>
        <p:sp>
          <p:nvSpPr>
            <p:cNvPr id="51" name="Rectangle 50"/>
            <p:cNvSpPr/>
            <p:nvPr/>
          </p:nvSpPr>
          <p:spPr>
            <a:xfrm rot="10800000" flipV="1">
              <a:off x="28825" y="797025"/>
              <a:ext cx="3149928" cy="575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889000">
                <a:lnSpc>
                  <a:spcPts val="1500"/>
                </a:lnSpc>
                <a:spcAft>
                  <a:spcPct val="35000"/>
                </a:spcAft>
              </a:pPr>
              <a:r>
                <a:rPr lang="ja-JP" altLang="en-US" b="1" dirty="0" smtClean="0">
                  <a:solidFill>
                    <a:schemeClr val="accent1"/>
                  </a:solidFill>
                </a:rPr>
                <a:t>設定運用負荷を</a:t>
              </a:r>
              <a:endParaRPr lang="en-US" altLang="ja-JP" b="1" dirty="0" smtClean="0">
                <a:solidFill>
                  <a:schemeClr val="accent1"/>
                </a:solidFill>
              </a:endParaRPr>
            </a:p>
            <a:p>
              <a:pPr lvl="0" algn="ctr" defTabSz="889000">
                <a:lnSpc>
                  <a:spcPts val="1500"/>
                </a:lnSpc>
                <a:spcAft>
                  <a:spcPct val="35000"/>
                </a:spcAft>
              </a:pPr>
              <a:r>
                <a:rPr lang="ja-JP" altLang="en-US" b="1" dirty="0" smtClean="0">
                  <a:solidFill>
                    <a:schemeClr val="accent1"/>
                  </a:solidFill>
                </a:rPr>
                <a:t>徹底的に削減</a:t>
              </a:r>
              <a:endParaRPr lang="ja-JP" alt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rot="10800000" flipH="1" flipV="1">
              <a:off x="254072" y="1523756"/>
              <a:ext cx="2695140" cy="102797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ja-JP" altLang="en-US" sz="1600" dirty="0" smtClean="0">
                  <a:solidFill>
                    <a:schemeClr val="accent1"/>
                  </a:solidFill>
                </a:rPr>
                <a:t>サーバ、ストレージだけでなく</a:t>
              </a:r>
              <a:endParaRPr lang="en-US" altLang="ja-JP" sz="1600" dirty="0" smtClean="0">
                <a:solidFill>
                  <a:schemeClr val="accent1"/>
                </a:solidFill>
              </a:endParaRPr>
            </a:p>
            <a:p>
              <a:pPr algn="ctr">
                <a:lnSpc>
                  <a:spcPct val="95000"/>
                </a:lnSpc>
              </a:pPr>
              <a:r>
                <a:rPr lang="ja-JP" altLang="en-US" sz="1600" dirty="0" smtClean="0">
                  <a:solidFill>
                    <a:schemeClr val="accent1"/>
                  </a:solidFill>
                </a:rPr>
                <a:t>ネットワークも統合</a:t>
              </a:r>
              <a:endParaRPr lang="en-US" altLang="ja-JP" sz="1600" dirty="0" smtClean="0">
                <a:solidFill>
                  <a:schemeClr val="accent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altLang="ja-JP" sz="1600" dirty="0" smtClean="0">
                <a:solidFill>
                  <a:schemeClr val="accent1"/>
                </a:solidFill>
              </a:endParaRPr>
            </a:p>
            <a:p>
              <a:pPr algn="ctr">
                <a:lnSpc>
                  <a:spcPct val="95000"/>
                </a:lnSpc>
              </a:pPr>
              <a:r>
                <a:rPr lang="en-US" altLang="ja-JP" sz="1600" dirty="0" smtClean="0">
                  <a:solidFill>
                    <a:schemeClr val="accent1"/>
                  </a:solidFill>
                </a:rPr>
                <a:t>VMware vCenter</a:t>
              </a:r>
              <a:r>
                <a:rPr lang="ja-JP" altLang="en-US" sz="1600" dirty="0" smtClean="0">
                  <a:solidFill>
                    <a:schemeClr val="accent1"/>
                  </a:solidFill>
                </a:rPr>
                <a:t>で一元管理</a:t>
              </a:r>
              <a:endParaRPr lang="ja-JP" altLang="en-US" sz="16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3145446" y="981545"/>
            <a:ext cx="2826980" cy="1780350"/>
            <a:chOff x="3145446" y="775885"/>
            <a:chExt cx="2826980" cy="1780350"/>
          </a:xfrm>
        </p:grpSpPr>
        <p:sp>
          <p:nvSpPr>
            <p:cNvPr id="52" name="Rectangle 51"/>
            <p:cNvSpPr/>
            <p:nvPr/>
          </p:nvSpPr>
          <p:spPr>
            <a:xfrm rot="10800000" flipV="1">
              <a:off x="3344287" y="775885"/>
              <a:ext cx="2416030" cy="575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889000">
                <a:lnSpc>
                  <a:spcPts val="1500"/>
                </a:lnSpc>
                <a:spcAft>
                  <a:spcPct val="35000"/>
                </a:spcAft>
              </a:pPr>
              <a:r>
                <a:rPr lang="ja-JP" altLang="en-US" b="1" dirty="0" smtClean="0">
                  <a:solidFill>
                    <a:srgbClr val="660066"/>
                  </a:solidFill>
                </a:rPr>
                <a:t>業界トップクラスの</a:t>
              </a:r>
              <a:endParaRPr lang="en-US" altLang="ja-JP" b="1" dirty="0" smtClean="0">
                <a:solidFill>
                  <a:srgbClr val="660066"/>
                </a:solidFill>
              </a:endParaRPr>
            </a:p>
            <a:p>
              <a:pPr lvl="0" algn="ctr" defTabSz="889000">
                <a:lnSpc>
                  <a:spcPts val="1500"/>
                </a:lnSpc>
                <a:spcAft>
                  <a:spcPct val="35000"/>
                </a:spcAft>
              </a:pPr>
              <a:r>
                <a:rPr lang="ja-JP" altLang="en-US" b="1" dirty="0" smtClean="0">
                  <a:solidFill>
                    <a:srgbClr val="660066"/>
                  </a:solidFill>
                </a:rPr>
                <a:t>ハイ パフォーマンス</a:t>
              </a:r>
              <a:endParaRPr lang="ja-JP" altLang="en-US" b="1" dirty="0">
                <a:solidFill>
                  <a:srgbClr val="660066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10800000" flipH="1" flipV="1">
              <a:off x="3145446" y="1528261"/>
              <a:ext cx="2826980" cy="102797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ja-JP" altLang="en-US" sz="1600" dirty="0" smtClean="0">
                  <a:solidFill>
                    <a:srgbClr val="660066"/>
                  </a:solidFill>
                </a:rPr>
                <a:t>業界トップの</a:t>
              </a:r>
              <a:r>
                <a:rPr lang="en-US" altLang="ja-JP" sz="1600" dirty="0" smtClean="0">
                  <a:solidFill>
                    <a:srgbClr val="660066"/>
                  </a:solidFill>
                </a:rPr>
                <a:t>I/O</a:t>
              </a:r>
              <a:r>
                <a:rPr lang="ja-JP" altLang="en-US" sz="1600" dirty="0" smtClean="0">
                  <a:solidFill>
                    <a:srgbClr val="660066"/>
                  </a:solidFill>
                </a:rPr>
                <a:t>パフォーマンス</a:t>
              </a:r>
              <a:endParaRPr lang="en-US" altLang="ja-JP" sz="1600" dirty="0" smtClean="0">
                <a:solidFill>
                  <a:srgbClr val="660066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altLang="ja-JP" sz="1600" dirty="0" smtClean="0">
                <a:solidFill>
                  <a:srgbClr val="660066"/>
                </a:solidFill>
              </a:endParaRPr>
            </a:p>
            <a:p>
              <a:pPr algn="ctr">
                <a:lnSpc>
                  <a:spcPct val="95000"/>
                </a:lnSpc>
              </a:pPr>
              <a:r>
                <a:rPr lang="ja-JP" altLang="en-US" sz="1600" dirty="0" smtClean="0">
                  <a:solidFill>
                    <a:srgbClr val="660066"/>
                  </a:solidFill>
                </a:rPr>
                <a:t>エンタープライズ ストレージの多様な機能</a:t>
              </a:r>
              <a:endParaRPr lang="ja-JP" altLang="en-US" sz="1600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5972426" y="973197"/>
            <a:ext cx="3171574" cy="1788138"/>
            <a:chOff x="5972426" y="767537"/>
            <a:chExt cx="3171574" cy="1788138"/>
          </a:xfrm>
        </p:grpSpPr>
        <p:sp>
          <p:nvSpPr>
            <p:cNvPr id="53" name="Rectangle 52"/>
            <p:cNvSpPr/>
            <p:nvPr/>
          </p:nvSpPr>
          <p:spPr>
            <a:xfrm rot="10800000" flipV="1">
              <a:off x="5972426" y="767537"/>
              <a:ext cx="3171574" cy="575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889000">
                <a:lnSpc>
                  <a:spcPts val="1500"/>
                </a:lnSpc>
                <a:spcAft>
                  <a:spcPct val="35000"/>
                </a:spcAft>
              </a:pPr>
              <a:r>
                <a:rPr lang="ja-JP" altLang="en-US" b="1" dirty="0" smtClean="0">
                  <a:solidFill>
                    <a:schemeClr val="accent6"/>
                  </a:solidFill>
                </a:rPr>
                <a:t>広範な</a:t>
              </a:r>
              <a:r>
                <a:rPr lang="en-US" altLang="ja-JP" b="1" dirty="0" smtClean="0">
                  <a:solidFill>
                    <a:schemeClr val="accent6"/>
                  </a:solidFill>
                </a:rPr>
                <a:t>UCS</a:t>
              </a:r>
              <a:r>
                <a:rPr lang="ja-JP" altLang="en-US" b="1" dirty="0" smtClean="0">
                  <a:solidFill>
                    <a:schemeClr val="accent6"/>
                  </a:solidFill>
                </a:rPr>
                <a:t>エコシステムと</a:t>
              </a:r>
              <a:endParaRPr lang="en-US" altLang="ja-JP" b="1" dirty="0" smtClean="0">
                <a:solidFill>
                  <a:schemeClr val="accent6"/>
                </a:solidFill>
              </a:endParaRPr>
            </a:p>
            <a:p>
              <a:pPr lvl="0" algn="ctr" defTabSz="889000">
                <a:lnSpc>
                  <a:spcPts val="1500"/>
                </a:lnSpc>
                <a:spcAft>
                  <a:spcPct val="35000"/>
                </a:spcAft>
              </a:pPr>
              <a:r>
                <a:rPr lang="ja-JP" altLang="en-US" b="1" dirty="0" smtClean="0">
                  <a:solidFill>
                    <a:schemeClr val="accent6"/>
                  </a:solidFill>
                </a:rPr>
                <a:t>将来性</a:t>
              </a:r>
              <a:endParaRPr lang="ja-JP" altLang="en-US" b="1" dirty="0">
                <a:solidFill>
                  <a:schemeClr val="accent6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 rot="10800000" flipH="1" flipV="1">
              <a:off x="6058068" y="1527701"/>
              <a:ext cx="2905473" cy="102797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altLang="ja-JP" sz="1600" dirty="0" smtClean="0">
                  <a:solidFill>
                    <a:schemeClr val="accent6"/>
                  </a:solidFill>
                </a:rPr>
                <a:t>UCS</a:t>
              </a:r>
              <a:r>
                <a:rPr lang="ja-JP" altLang="en-US" sz="1600" dirty="0" smtClean="0">
                  <a:solidFill>
                    <a:schemeClr val="accent6"/>
                  </a:solidFill>
                </a:rPr>
                <a:t>との混在、一括管理、</a:t>
              </a:r>
              <a:endParaRPr lang="en-US" altLang="ja-JP" sz="1600" dirty="0" smtClean="0">
                <a:solidFill>
                  <a:schemeClr val="accent6"/>
                </a:solidFill>
              </a:endParaRPr>
            </a:p>
            <a:p>
              <a:pPr algn="ctr">
                <a:lnSpc>
                  <a:spcPct val="95000"/>
                </a:lnSpc>
              </a:pPr>
              <a:r>
                <a:rPr lang="ja-JP" altLang="en-US" sz="1600" dirty="0" smtClean="0">
                  <a:solidFill>
                    <a:schemeClr val="accent6"/>
                  </a:solidFill>
                </a:rPr>
                <a:t>外部ストレージ接続</a:t>
              </a:r>
              <a:endParaRPr lang="en-US" altLang="ja-JP" sz="1600" dirty="0" smtClean="0">
                <a:solidFill>
                  <a:schemeClr val="accent6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altLang="ja-JP" sz="1600" dirty="0" smtClean="0">
                <a:solidFill>
                  <a:schemeClr val="accent6"/>
                </a:solidFill>
              </a:endParaRPr>
            </a:p>
            <a:p>
              <a:pPr algn="ctr">
                <a:lnSpc>
                  <a:spcPct val="95000"/>
                </a:lnSpc>
              </a:pPr>
              <a:r>
                <a:rPr lang="ja-JP" altLang="en-US" sz="1600" dirty="0" smtClean="0">
                  <a:solidFill>
                    <a:schemeClr val="accent6"/>
                  </a:solidFill>
                </a:rPr>
                <a:t>シスコ セキュリティ、</a:t>
              </a:r>
              <a:r>
                <a:rPr lang="en-US" altLang="ja-JP" sz="1600" dirty="0" smtClean="0">
                  <a:solidFill>
                    <a:schemeClr val="accent6"/>
                  </a:solidFill>
                </a:rPr>
                <a:t>SDN</a:t>
              </a:r>
              <a:r>
                <a:rPr lang="ja-JP" altLang="en-US" sz="1600" dirty="0" smtClean="0">
                  <a:solidFill>
                    <a:schemeClr val="accent6"/>
                  </a:solidFill>
                </a:rPr>
                <a:t>連携</a:t>
              </a:r>
              <a:endParaRPr lang="ja-JP" altLang="en-US" sz="16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2483689" y="2840410"/>
            <a:ext cx="4041160" cy="2137194"/>
            <a:chOff x="2483689" y="2713409"/>
            <a:chExt cx="4041160" cy="213719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200" r="97867"/>
                      </a14:imgEffect>
                    </a14:imgLayer>
                  </a14:imgProps>
                </a:ext>
              </a:extLst>
            </a:blip>
            <a:srcRect t="41596" b="43209"/>
            <a:stretch/>
          </p:blipFill>
          <p:spPr>
            <a:xfrm>
              <a:off x="2493457" y="3117483"/>
              <a:ext cx="4000102" cy="48624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200" r="97867"/>
                      </a14:imgEffect>
                    </a14:imgLayer>
                  </a14:imgProps>
                </a:ext>
              </a:extLst>
            </a:blip>
            <a:srcRect t="41596" b="43209"/>
            <a:stretch/>
          </p:blipFill>
          <p:spPr>
            <a:xfrm>
              <a:off x="2499613" y="2713409"/>
              <a:ext cx="4000102" cy="486242"/>
            </a:xfrm>
            <a:prstGeom prst="rect">
              <a:avLst/>
            </a:prstGeom>
          </p:spPr>
        </p:pic>
        <p:pic>
          <p:nvPicPr>
            <p:cNvPr id="15" name="Picture 14" descr="KR02021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3689" y="4000865"/>
              <a:ext cx="4040408" cy="447256"/>
            </a:xfrm>
            <a:prstGeom prst="rect">
              <a:avLst/>
            </a:prstGeom>
          </p:spPr>
        </p:pic>
        <p:pic>
          <p:nvPicPr>
            <p:cNvPr id="17" name="Picture 16" descr="KR02021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3689" y="3584067"/>
              <a:ext cx="4040408" cy="447256"/>
            </a:xfrm>
            <a:prstGeom prst="rect">
              <a:avLst/>
            </a:prstGeom>
          </p:spPr>
        </p:pic>
        <p:pic>
          <p:nvPicPr>
            <p:cNvPr id="18" name="Picture 17" descr="KR02021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4441" y="4403347"/>
              <a:ext cx="4040408" cy="447256"/>
            </a:xfrm>
            <a:prstGeom prst="rect">
              <a:avLst/>
            </a:prstGeom>
          </p:spPr>
        </p:pic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391" y="92259"/>
            <a:ext cx="979220" cy="9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275" y="341313"/>
            <a:ext cx="8381363" cy="731837"/>
          </a:xfrm>
        </p:spPr>
        <p:txBody>
          <a:bodyPr wrap="none"/>
          <a:lstStyle/>
          <a:p>
            <a:r>
              <a:rPr lang="ja-JP" altLang="en-US" sz="2400" dirty="0" smtClean="0">
                <a:latin typeface="+mn-ea"/>
                <a:ea typeface="+mn-ea"/>
                <a:cs typeface="Meiryo" charset="-128"/>
              </a:rPr>
              <a:t>ハイパーコンバージド</a:t>
            </a:r>
            <a:r>
              <a:rPr lang="ja-JP" altLang="en-US" sz="2400" dirty="0">
                <a:latin typeface="+mn-ea"/>
                <a:ea typeface="+mn-ea"/>
                <a:cs typeface="Meiryo" charset="-128"/>
              </a:rPr>
              <a:t>は何がいいのか</a:t>
            </a:r>
            <a:endParaRPr lang="en-US" sz="2400" dirty="0">
              <a:latin typeface="+mn-ea"/>
              <a:ea typeface="+mn-ea"/>
              <a:cs typeface="Meiryo" charset="-128"/>
            </a:endParaRPr>
          </a:p>
        </p:txBody>
      </p:sp>
      <p:pic>
        <p:nvPicPr>
          <p:cNvPr id="84" name="Picture 37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402275" y="1920922"/>
            <a:ext cx="1433937" cy="257017"/>
          </a:xfrm>
          <a:prstGeom prst="rect">
            <a:avLst/>
          </a:prstGeom>
        </p:spPr>
      </p:pic>
      <p:pic>
        <p:nvPicPr>
          <p:cNvPr id="85" name="Picture 42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402275" y="2177939"/>
            <a:ext cx="1433937" cy="257017"/>
          </a:xfrm>
          <a:prstGeom prst="rect">
            <a:avLst/>
          </a:prstGeom>
        </p:spPr>
      </p:pic>
      <p:pic>
        <p:nvPicPr>
          <p:cNvPr id="86" name="Picture 43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402275" y="1659309"/>
            <a:ext cx="1433937" cy="257017"/>
          </a:xfrm>
          <a:prstGeom prst="rect">
            <a:avLst/>
          </a:prstGeom>
        </p:spPr>
      </p:pic>
      <p:sp>
        <p:nvSpPr>
          <p:cNvPr id="87" name="Content Placeholder 52"/>
          <p:cNvSpPr txBox="1">
            <a:spLocks/>
          </p:cNvSpPr>
          <p:nvPr/>
        </p:nvSpPr>
        <p:spPr bwMode="auto">
          <a:xfrm>
            <a:off x="615901" y="1230080"/>
            <a:ext cx="1006686" cy="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12713" indent="-112713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lang="en-US" sz="20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00050" indent="-230188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146175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484313" indent="-22542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最少</a:t>
            </a:r>
            <a:r>
              <a:rPr lang="en-US" altLang="ja-JP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3</a:t>
            </a: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ノードから</a:t>
            </a:r>
            <a:endParaRPr lang="en-US" altLang="ja-JP" sz="1125" dirty="0">
              <a:solidFill>
                <a:schemeClr val="tx1">
                  <a:lumMod val="50000"/>
                </a:schemeClr>
              </a:solidFill>
              <a:latin typeface="+mn-ea"/>
              <a:cs typeface="Meiryo" charset="-12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スタート</a:t>
            </a:r>
            <a:endParaRPr lang="en-US" sz="1125" dirty="0">
              <a:solidFill>
                <a:schemeClr val="tx1">
                  <a:lumMod val="50000"/>
                </a:schemeClr>
              </a:solidFill>
              <a:latin typeface="+mn-ea"/>
              <a:cs typeface="Meiryo" charset="-128"/>
            </a:endParaRPr>
          </a:p>
        </p:txBody>
      </p:sp>
      <p:sp>
        <p:nvSpPr>
          <p:cNvPr id="94" name="右矢印 93"/>
          <p:cNvSpPr/>
          <p:nvPr/>
        </p:nvSpPr>
        <p:spPr>
          <a:xfrm>
            <a:off x="2027209" y="1759818"/>
            <a:ext cx="431321" cy="538826"/>
          </a:xfrm>
          <a:prstGeom prst="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ja-JP" altLang="en-US" sz="1350" dirty="0">
              <a:latin typeface="+mn-ea"/>
            </a:endParaRPr>
          </a:p>
        </p:txBody>
      </p:sp>
      <p:pic>
        <p:nvPicPr>
          <p:cNvPr id="95" name="Picture 37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2549342" y="1900725"/>
            <a:ext cx="1433937" cy="257017"/>
          </a:xfrm>
          <a:prstGeom prst="rect">
            <a:avLst/>
          </a:prstGeom>
        </p:spPr>
      </p:pic>
      <p:pic>
        <p:nvPicPr>
          <p:cNvPr id="96" name="Picture 42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2549342" y="2157742"/>
            <a:ext cx="1433937" cy="257017"/>
          </a:xfrm>
          <a:prstGeom prst="rect">
            <a:avLst/>
          </a:prstGeom>
        </p:spPr>
      </p:pic>
      <p:pic>
        <p:nvPicPr>
          <p:cNvPr id="97" name="Picture 43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2549342" y="1639112"/>
            <a:ext cx="1433937" cy="257017"/>
          </a:xfrm>
          <a:prstGeom prst="rect">
            <a:avLst/>
          </a:prstGeom>
        </p:spPr>
      </p:pic>
      <p:sp>
        <p:nvSpPr>
          <p:cNvPr id="102" name="Content Placeholder 52"/>
          <p:cNvSpPr txBox="1">
            <a:spLocks/>
          </p:cNvSpPr>
          <p:nvPr/>
        </p:nvSpPr>
        <p:spPr bwMode="auto">
          <a:xfrm>
            <a:off x="2690031" y="1052937"/>
            <a:ext cx="1195841" cy="46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12713" indent="-112713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lang="en-US" sz="20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00050" indent="-230188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146175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484313" indent="-22542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増設すると</a:t>
            </a:r>
            <a:endParaRPr lang="en-US" altLang="ja-JP" sz="1125" dirty="0">
              <a:solidFill>
                <a:schemeClr val="tx1">
                  <a:lumMod val="50000"/>
                </a:schemeClr>
              </a:solidFill>
              <a:latin typeface="+mn-ea"/>
              <a:cs typeface="Meiryo" charset="-12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自動的に分散配置</a:t>
            </a:r>
            <a:endParaRPr lang="en-US" altLang="ja-JP" sz="1125" dirty="0">
              <a:solidFill>
                <a:schemeClr val="tx1">
                  <a:lumMod val="50000"/>
                </a:schemeClr>
              </a:solidFill>
              <a:latin typeface="+mn-ea"/>
              <a:cs typeface="Meiryo" charset="-12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(</a:t>
            </a: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無停止</a:t>
            </a:r>
            <a:r>
              <a:rPr 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)</a:t>
            </a:r>
          </a:p>
        </p:txBody>
      </p:sp>
      <p:pic>
        <p:nvPicPr>
          <p:cNvPr id="103" name="Picture 37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2549341" y="2746114"/>
            <a:ext cx="1433937" cy="257017"/>
          </a:xfrm>
          <a:prstGeom prst="rect">
            <a:avLst/>
          </a:prstGeom>
        </p:spPr>
      </p:pic>
      <p:pic>
        <p:nvPicPr>
          <p:cNvPr id="104" name="Picture 42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2549341" y="3003131"/>
            <a:ext cx="1433937" cy="257017"/>
          </a:xfrm>
          <a:prstGeom prst="rect">
            <a:avLst/>
          </a:prstGeom>
        </p:spPr>
      </p:pic>
      <p:pic>
        <p:nvPicPr>
          <p:cNvPr id="105" name="Picture 43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2549341" y="2484501"/>
            <a:ext cx="1433937" cy="257017"/>
          </a:xfrm>
          <a:prstGeom prst="rect">
            <a:avLst/>
          </a:prstGeom>
        </p:spPr>
      </p:pic>
      <p:sp>
        <p:nvSpPr>
          <p:cNvPr id="106" name="右矢印 105"/>
          <p:cNvSpPr/>
          <p:nvPr/>
        </p:nvSpPr>
        <p:spPr>
          <a:xfrm>
            <a:off x="4131286" y="1759819"/>
            <a:ext cx="431321" cy="538826"/>
          </a:xfrm>
          <a:prstGeom prst="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ja-JP" altLang="en-US" sz="1350" dirty="0">
              <a:latin typeface="+mn-ea"/>
            </a:endParaRPr>
          </a:p>
        </p:txBody>
      </p:sp>
      <p:sp>
        <p:nvSpPr>
          <p:cNvPr id="107" name="Content Placeholder 52"/>
          <p:cNvSpPr txBox="1">
            <a:spLocks/>
          </p:cNvSpPr>
          <p:nvPr/>
        </p:nvSpPr>
        <p:spPr bwMode="auto">
          <a:xfrm>
            <a:off x="4698788" y="1023373"/>
            <a:ext cx="1529265" cy="46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12713" indent="-112713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lang="en-US" sz="20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00050" indent="-230188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146175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484313" indent="-22542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故障した場合、自動的に</a:t>
            </a:r>
            <a:r>
              <a:rPr lang="en-US" altLang="ja-JP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/>
            </a:r>
            <a:br>
              <a:rPr lang="en-US" altLang="ja-JP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</a:b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故障ノードを切り離し</a:t>
            </a:r>
            <a:endParaRPr lang="en-US" altLang="ja-JP" sz="1125" dirty="0">
              <a:solidFill>
                <a:schemeClr val="tx1">
                  <a:lumMod val="50000"/>
                </a:schemeClr>
              </a:solidFill>
              <a:latin typeface="+mn-ea"/>
              <a:cs typeface="Meiryo" charset="-12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(</a:t>
            </a: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無停止</a:t>
            </a:r>
            <a:r>
              <a:rPr 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)</a:t>
            </a:r>
          </a:p>
        </p:txBody>
      </p:sp>
      <p:pic>
        <p:nvPicPr>
          <p:cNvPr id="108" name="Picture 37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4663703" y="1900724"/>
            <a:ext cx="1433937" cy="257017"/>
          </a:xfrm>
          <a:prstGeom prst="rect">
            <a:avLst/>
          </a:prstGeom>
        </p:spPr>
      </p:pic>
      <p:pic>
        <p:nvPicPr>
          <p:cNvPr id="109" name="Picture 42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4663703" y="2157741"/>
            <a:ext cx="1433937" cy="257017"/>
          </a:xfrm>
          <a:prstGeom prst="rect">
            <a:avLst/>
          </a:prstGeom>
        </p:spPr>
      </p:pic>
      <p:pic>
        <p:nvPicPr>
          <p:cNvPr id="110" name="Picture 43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4663703" y="1639111"/>
            <a:ext cx="1433937" cy="257017"/>
          </a:xfrm>
          <a:prstGeom prst="rect">
            <a:avLst/>
          </a:prstGeom>
        </p:spPr>
      </p:pic>
      <p:pic>
        <p:nvPicPr>
          <p:cNvPr id="111" name="Picture 37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4663703" y="2746113"/>
            <a:ext cx="1433937" cy="257017"/>
          </a:xfrm>
          <a:prstGeom prst="rect">
            <a:avLst/>
          </a:prstGeom>
        </p:spPr>
      </p:pic>
      <p:pic>
        <p:nvPicPr>
          <p:cNvPr id="112" name="Picture 42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4663703" y="3197690"/>
            <a:ext cx="1433937" cy="257017"/>
          </a:xfrm>
          <a:prstGeom prst="rect">
            <a:avLst/>
          </a:prstGeom>
        </p:spPr>
      </p:pic>
      <p:pic>
        <p:nvPicPr>
          <p:cNvPr id="113" name="Picture 43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4663703" y="2484500"/>
            <a:ext cx="1433937" cy="257017"/>
          </a:xfrm>
          <a:prstGeom prst="rect">
            <a:avLst/>
          </a:prstGeom>
        </p:spPr>
      </p:pic>
      <p:sp>
        <p:nvSpPr>
          <p:cNvPr id="119" name="角丸四角形 118"/>
          <p:cNvSpPr/>
          <p:nvPr/>
        </p:nvSpPr>
        <p:spPr>
          <a:xfrm>
            <a:off x="954156" y="4031118"/>
            <a:ext cx="5681791" cy="924689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ja-JP" altLang="en-US" sz="1575" dirty="0" smtClean="0">
                <a:latin typeface="+mn-ea"/>
                <a:cs typeface="Meiryo" charset="-128"/>
              </a:rPr>
              <a:t>構築・増設が簡単・短時間</a:t>
            </a:r>
            <a:endParaRPr lang="en-US" altLang="ja-JP" sz="1575" dirty="0" smtClean="0">
              <a:latin typeface="+mn-ea"/>
              <a:cs typeface="Meiryo" charset="-128"/>
            </a:endParaRPr>
          </a:p>
          <a:p>
            <a:pPr algn="ctr"/>
            <a:r>
              <a:rPr lang="ja-JP" altLang="en-US" sz="1575" dirty="0" smtClean="0">
                <a:latin typeface="+mn-ea"/>
                <a:cs typeface="Meiryo" charset="-128"/>
              </a:rPr>
              <a:t>無停止で機器を入れ換えることが可能</a:t>
            </a:r>
            <a:endParaRPr lang="en-US" altLang="ja-JP" sz="1575" dirty="0" smtClean="0">
              <a:latin typeface="+mn-ea"/>
              <a:cs typeface="Meiryo" charset="-128"/>
            </a:endParaRPr>
          </a:p>
          <a:p>
            <a:pPr algn="ctr"/>
            <a:r>
              <a:rPr lang="ja-JP" altLang="en-US" sz="1575" dirty="0" smtClean="0">
                <a:latin typeface="+mn-ea"/>
                <a:cs typeface="Meiryo" charset="-128"/>
              </a:rPr>
              <a:t>ストレージの知識は必要なく、日々の運用は</a:t>
            </a:r>
            <a:r>
              <a:rPr lang="en-US" altLang="ja-JP" sz="1575" dirty="0" err="1" smtClean="0">
                <a:latin typeface="+mn-ea"/>
                <a:cs typeface="Meiryo" charset="-128"/>
              </a:rPr>
              <a:t>vCenter</a:t>
            </a:r>
            <a:r>
              <a:rPr lang="ja-JP" altLang="en-US" sz="1575" dirty="0" smtClean="0">
                <a:latin typeface="+mn-ea"/>
                <a:cs typeface="Meiryo" charset="-128"/>
              </a:rPr>
              <a:t>のみ</a:t>
            </a:r>
            <a:endParaRPr lang="en-US" altLang="ja-JP" sz="1575" dirty="0">
              <a:latin typeface="+mn-ea"/>
              <a:cs typeface="Meiryo" charset="-128"/>
            </a:endParaRPr>
          </a:p>
        </p:txBody>
      </p:sp>
      <p:sp>
        <p:nvSpPr>
          <p:cNvPr id="120" name="右矢印 119"/>
          <p:cNvSpPr/>
          <p:nvPr/>
        </p:nvSpPr>
        <p:spPr>
          <a:xfrm>
            <a:off x="6365528" y="1759818"/>
            <a:ext cx="431321" cy="538826"/>
          </a:xfrm>
          <a:prstGeom prst="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ja-JP" altLang="en-US" sz="1350" dirty="0">
              <a:latin typeface="+mn-ea"/>
            </a:endParaRPr>
          </a:p>
        </p:txBody>
      </p:sp>
      <p:sp>
        <p:nvSpPr>
          <p:cNvPr id="121" name="Content Placeholder 52"/>
          <p:cNvSpPr txBox="1">
            <a:spLocks/>
          </p:cNvSpPr>
          <p:nvPr/>
        </p:nvSpPr>
        <p:spPr bwMode="auto">
          <a:xfrm>
            <a:off x="7043440" y="945467"/>
            <a:ext cx="1142942" cy="46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12713" indent="-112713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lang="en-US" sz="20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00050" indent="-230188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146175" indent="-23177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484313" indent="-225425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en-US" altLang="ja-JP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CPU</a:t>
            </a: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ノードだけ</a:t>
            </a:r>
            <a:endParaRPr lang="en-US" altLang="ja-JP" sz="1125" dirty="0">
              <a:solidFill>
                <a:schemeClr val="tx1">
                  <a:lumMod val="50000"/>
                </a:schemeClr>
              </a:solidFill>
              <a:latin typeface="+mn-ea"/>
              <a:cs typeface="Meiryo" charset="-12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ja-JP" altLang="en-US" sz="1125" dirty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増設する事も</a:t>
            </a:r>
            <a:r>
              <a:rPr lang="ja-JP" altLang="en-US" sz="1125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可能</a:t>
            </a:r>
            <a:r>
              <a:rPr lang="en-US" altLang="ja-JP" sz="1125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/>
            </a:r>
            <a:br>
              <a:rPr lang="en-US" altLang="ja-JP" sz="1125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</a:br>
            <a:r>
              <a:rPr lang="en-US" altLang="ja-JP" sz="1125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(</a:t>
            </a:r>
            <a:r>
              <a:rPr lang="en-US" altLang="ja-JP" sz="1125" dirty="0" err="1" smtClean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HyperFlex</a:t>
            </a:r>
            <a:r>
              <a:rPr lang="ja-JP" altLang="en-US" sz="1125" dirty="0" smtClean="0">
                <a:solidFill>
                  <a:schemeClr val="tx1">
                    <a:lumMod val="50000"/>
                  </a:schemeClr>
                </a:solidFill>
                <a:latin typeface="+mn-ea"/>
                <a:cs typeface="Meiryo" charset="-128"/>
              </a:rPr>
              <a:t>のみ）</a:t>
            </a:r>
            <a:endParaRPr lang="en-US" sz="1125" dirty="0">
              <a:solidFill>
                <a:schemeClr val="tx1">
                  <a:lumMod val="50000"/>
                </a:schemeClr>
              </a:solidFill>
              <a:latin typeface="+mn-ea"/>
              <a:cs typeface="Meiryo" charset="-128"/>
            </a:endParaRPr>
          </a:p>
        </p:txBody>
      </p:sp>
      <p:pic>
        <p:nvPicPr>
          <p:cNvPr id="133" name="Picture 6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0" t="11737" r="1659" b="10604"/>
          <a:stretch/>
        </p:blipFill>
        <p:spPr>
          <a:xfrm>
            <a:off x="6897944" y="1645287"/>
            <a:ext cx="1404000" cy="756000"/>
          </a:xfrm>
          <a:prstGeom prst="rect">
            <a:avLst/>
          </a:prstGeom>
        </p:spPr>
      </p:pic>
      <p:pic>
        <p:nvPicPr>
          <p:cNvPr id="134" name="Picture 37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6868007" y="2746112"/>
            <a:ext cx="1433937" cy="257017"/>
          </a:xfrm>
          <a:prstGeom prst="rect">
            <a:avLst/>
          </a:prstGeom>
        </p:spPr>
      </p:pic>
      <p:pic>
        <p:nvPicPr>
          <p:cNvPr id="135" name="Picture 42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6868007" y="3003129"/>
            <a:ext cx="1433937" cy="257017"/>
          </a:xfrm>
          <a:prstGeom prst="rect">
            <a:avLst/>
          </a:prstGeom>
        </p:spPr>
      </p:pic>
      <p:pic>
        <p:nvPicPr>
          <p:cNvPr id="136" name="Picture 43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6868007" y="2484499"/>
            <a:ext cx="1433937" cy="257017"/>
          </a:xfrm>
          <a:prstGeom prst="rect">
            <a:avLst/>
          </a:prstGeom>
        </p:spPr>
      </p:pic>
      <p:pic>
        <p:nvPicPr>
          <p:cNvPr id="137" name="Picture 37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6868007" y="3591501"/>
            <a:ext cx="1433937" cy="257017"/>
          </a:xfrm>
          <a:prstGeom prst="rect">
            <a:avLst/>
          </a:prstGeom>
        </p:spPr>
      </p:pic>
      <p:pic>
        <p:nvPicPr>
          <p:cNvPr id="138" name="Picture 42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6868007" y="3848518"/>
            <a:ext cx="1433937" cy="257017"/>
          </a:xfrm>
          <a:prstGeom prst="rect">
            <a:avLst/>
          </a:prstGeom>
        </p:spPr>
      </p:pic>
      <p:pic>
        <p:nvPicPr>
          <p:cNvPr id="139" name="Picture 43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6868007" y="3329888"/>
            <a:ext cx="1433937" cy="257017"/>
          </a:xfrm>
          <a:prstGeom prst="rect">
            <a:avLst/>
          </a:prstGeom>
        </p:spPr>
      </p:pic>
      <p:pic>
        <p:nvPicPr>
          <p:cNvPr id="50" name="Picture 42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2549341" y="3264236"/>
            <a:ext cx="1433937" cy="257017"/>
          </a:xfrm>
          <a:prstGeom prst="rect">
            <a:avLst/>
          </a:prstGeom>
        </p:spPr>
      </p:pic>
      <p:pic>
        <p:nvPicPr>
          <p:cNvPr id="51" name="Picture 42" descr="Fro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6" t="33151" r="8608" b="11579"/>
          <a:stretch/>
        </p:blipFill>
        <p:spPr>
          <a:xfrm>
            <a:off x="2549341" y="3519169"/>
            <a:ext cx="1433937" cy="257017"/>
          </a:xfrm>
          <a:prstGeom prst="rect">
            <a:avLst/>
          </a:prstGeom>
        </p:spPr>
      </p:pic>
      <p:sp>
        <p:nvSpPr>
          <p:cNvPr id="3" name="円柱 2"/>
          <p:cNvSpPr/>
          <p:nvPr/>
        </p:nvSpPr>
        <p:spPr>
          <a:xfrm>
            <a:off x="1151314" y="1662953"/>
            <a:ext cx="535095" cy="785287"/>
          </a:xfrm>
          <a:prstGeom prst="can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+mn-ea"/>
                <a:cs typeface="Meiryo" charset="-128"/>
              </a:rPr>
              <a:t>データ</a:t>
            </a:r>
          </a:p>
        </p:txBody>
      </p:sp>
      <p:sp>
        <p:nvSpPr>
          <p:cNvPr id="59" name="円柱 58"/>
          <p:cNvSpPr/>
          <p:nvPr/>
        </p:nvSpPr>
        <p:spPr>
          <a:xfrm>
            <a:off x="3268059" y="1652617"/>
            <a:ext cx="535095" cy="2116887"/>
          </a:xfrm>
          <a:prstGeom prst="can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+mn-ea"/>
                <a:cs typeface="Meiryo" charset="-128"/>
              </a:rPr>
              <a:t>データ</a:t>
            </a:r>
          </a:p>
        </p:txBody>
      </p:sp>
      <p:sp>
        <p:nvSpPr>
          <p:cNvPr id="61" name="円柱 60"/>
          <p:cNvSpPr/>
          <p:nvPr/>
        </p:nvSpPr>
        <p:spPr>
          <a:xfrm>
            <a:off x="5380055" y="1632422"/>
            <a:ext cx="535095" cy="1370708"/>
          </a:xfrm>
          <a:prstGeom prst="can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+mn-ea"/>
                <a:cs typeface="Meiryo" charset="-128"/>
              </a:rPr>
              <a:t>データ</a:t>
            </a:r>
          </a:p>
        </p:txBody>
      </p:sp>
      <p:sp>
        <p:nvSpPr>
          <p:cNvPr id="63" name="円柱 62"/>
          <p:cNvSpPr/>
          <p:nvPr/>
        </p:nvSpPr>
        <p:spPr>
          <a:xfrm>
            <a:off x="5370627" y="3226719"/>
            <a:ext cx="535095" cy="234846"/>
          </a:xfrm>
          <a:prstGeom prst="can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+mn-ea"/>
                <a:cs typeface="Meiryo" charset="-128"/>
              </a:rPr>
              <a:t>データ</a:t>
            </a:r>
          </a:p>
        </p:txBody>
      </p:sp>
      <p:sp>
        <p:nvSpPr>
          <p:cNvPr id="65" name="円柱 64"/>
          <p:cNvSpPr/>
          <p:nvPr/>
        </p:nvSpPr>
        <p:spPr>
          <a:xfrm>
            <a:off x="7588305" y="2484500"/>
            <a:ext cx="535095" cy="1621036"/>
          </a:xfrm>
          <a:prstGeom prst="can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+mn-ea"/>
                <a:cs typeface="Meiryo" charset="-128"/>
              </a:rPr>
              <a:t>データ</a:t>
            </a:r>
          </a:p>
        </p:txBody>
      </p:sp>
      <p:sp>
        <p:nvSpPr>
          <p:cNvPr id="75" name="Rectangle 591"/>
          <p:cNvSpPr/>
          <p:nvPr/>
        </p:nvSpPr>
        <p:spPr>
          <a:xfrm>
            <a:off x="663817" y="2216279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76" name="Rectangle 591"/>
          <p:cNvSpPr/>
          <p:nvPr/>
        </p:nvSpPr>
        <p:spPr>
          <a:xfrm>
            <a:off x="663817" y="1956524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77" name="Rectangle 591"/>
          <p:cNvSpPr/>
          <p:nvPr/>
        </p:nvSpPr>
        <p:spPr>
          <a:xfrm>
            <a:off x="663817" y="1695971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78" name="Rectangle 591"/>
          <p:cNvSpPr/>
          <p:nvPr/>
        </p:nvSpPr>
        <p:spPr>
          <a:xfrm>
            <a:off x="2786662" y="2190782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79" name="Rectangle 591"/>
          <p:cNvSpPr/>
          <p:nvPr/>
        </p:nvSpPr>
        <p:spPr>
          <a:xfrm>
            <a:off x="2786662" y="1931027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80" name="Rectangle 591"/>
          <p:cNvSpPr/>
          <p:nvPr/>
        </p:nvSpPr>
        <p:spPr>
          <a:xfrm>
            <a:off x="2786662" y="1670474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81" name="Rectangle 591"/>
          <p:cNvSpPr/>
          <p:nvPr/>
        </p:nvSpPr>
        <p:spPr>
          <a:xfrm>
            <a:off x="2788384" y="3033295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82" name="Rectangle 591"/>
          <p:cNvSpPr/>
          <p:nvPr/>
        </p:nvSpPr>
        <p:spPr>
          <a:xfrm>
            <a:off x="2788384" y="2773540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83" name="Rectangle 591"/>
          <p:cNvSpPr/>
          <p:nvPr/>
        </p:nvSpPr>
        <p:spPr>
          <a:xfrm>
            <a:off x="2788384" y="2512987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89" name="Rectangle 591"/>
          <p:cNvSpPr/>
          <p:nvPr/>
        </p:nvSpPr>
        <p:spPr>
          <a:xfrm>
            <a:off x="2783323" y="3534134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90" name="Rectangle 591"/>
          <p:cNvSpPr/>
          <p:nvPr/>
        </p:nvSpPr>
        <p:spPr>
          <a:xfrm>
            <a:off x="2783323" y="3273581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93" name="Rectangle 591"/>
          <p:cNvSpPr/>
          <p:nvPr/>
        </p:nvSpPr>
        <p:spPr>
          <a:xfrm>
            <a:off x="4899069" y="2187202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98" name="Rectangle 591"/>
          <p:cNvSpPr/>
          <p:nvPr/>
        </p:nvSpPr>
        <p:spPr>
          <a:xfrm>
            <a:off x="4899069" y="1927447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14" name="Rectangle 591"/>
          <p:cNvSpPr/>
          <p:nvPr/>
        </p:nvSpPr>
        <p:spPr>
          <a:xfrm>
            <a:off x="4899069" y="1666894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16" name="Rectangle 591"/>
          <p:cNvSpPr/>
          <p:nvPr/>
        </p:nvSpPr>
        <p:spPr>
          <a:xfrm>
            <a:off x="4900791" y="3224275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22" name="Rectangle 591"/>
          <p:cNvSpPr/>
          <p:nvPr/>
        </p:nvSpPr>
        <p:spPr>
          <a:xfrm>
            <a:off x="4900791" y="2769960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23" name="Rectangle 591"/>
          <p:cNvSpPr/>
          <p:nvPr/>
        </p:nvSpPr>
        <p:spPr>
          <a:xfrm>
            <a:off x="4900791" y="2509407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24" name="Rectangle 591"/>
          <p:cNvSpPr/>
          <p:nvPr/>
        </p:nvSpPr>
        <p:spPr>
          <a:xfrm>
            <a:off x="7117043" y="3031109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25" name="Rectangle 591"/>
          <p:cNvSpPr/>
          <p:nvPr/>
        </p:nvSpPr>
        <p:spPr>
          <a:xfrm>
            <a:off x="7117043" y="2771354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26" name="Rectangle 591"/>
          <p:cNvSpPr/>
          <p:nvPr/>
        </p:nvSpPr>
        <p:spPr>
          <a:xfrm>
            <a:off x="7117043" y="2510801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27" name="Rectangle 591"/>
          <p:cNvSpPr/>
          <p:nvPr/>
        </p:nvSpPr>
        <p:spPr>
          <a:xfrm>
            <a:off x="7118765" y="3873622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28" name="Rectangle 591"/>
          <p:cNvSpPr/>
          <p:nvPr/>
        </p:nvSpPr>
        <p:spPr>
          <a:xfrm>
            <a:off x="7118765" y="3613867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29" name="Rectangle 591"/>
          <p:cNvSpPr/>
          <p:nvPr/>
        </p:nvSpPr>
        <p:spPr>
          <a:xfrm>
            <a:off x="7118765" y="3353314"/>
            <a:ext cx="432865" cy="183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600" dirty="0" smtClean="0">
                <a:latin typeface="+mn-ea"/>
                <a:cs typeface="MS PGothic" charset="-128"/>
              </a:rPr>
              <a:t>CPU</a:t>
            </a:r>
            <a:r>
              <a:rPr lang="en-US" sz="600" dirty="0">
                <a:latin typeface="+mn-ea"/>
                <a:cs typeface="MS PGothic" charset="-128"/>
              </a:rPr>
              <a:t/>
            </a:r>
            <a:br>
              <a:rPr lang="en-US" sz="600" dirty="0">
                <a:latin typeface="+mn-ea"/>
                <a:cs typeface="MS PGothic" charset="-128"/>
              </a:rPr>
            </a:br>
            <a:r>
              <a:rPr lang="ja-JP" altLang="en-US" sz="600" dirty="0" smtClean="0">
                <a:latin typeface="+mn-ea"/>
                <a:cs typeface="MS PGothic" charset="-128"/>
              </a:rPr>
              <a:t>メモリ</a:t>
            </a:r>
            <a:endParaRPr lang="en-US" sz="600" dirty="0">
              <a:latin typeface="+mn-ea"/>
              <a:cs typeface="MS PGothic" charset="-128"/>
            </a:endParaRPr>
          </a:p>
        </p:txBody>
      </p:sp>
      <p:sp>
        <p:nvSpPr>
          <p:cNvPr id="130" name="Rectangle 591"/>
          <p:cNvSpPr/>
          <p:nvPr/>
        </p:nvSpPr>
        <p:spPr>
          <a:xfrm>
            <a:off x="7029010" y="1670293"/>
            <a:ext cx="360618" cy="90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ja-JP" sz="400" smtClean="0">
                <a:latin typeface="+mn-ea"/>
                <a:cs typeface="MS PGothic" charset="-128"/>
              </a:rPr>
              <a:t>C/M</a:t>
            </a:r>
            <a:endParaRPr lang="en-US" altLang="ja-JP" sz="400" dirty="0">
              <a:latin typeface="+mn-ea"/>
              <a:cs typeface="MS PGothic" charset="-128"/>
            </a:endParaRPr>
          </a:p>
        </p:txBody>
      </p:sp>
      <p:sp>
        <p:nvSpPr>
          <p:cNvPr id="147" name="Rectangle 591"/>
          <p:cNvSpPr/>
          <p:nvPr/>
        </p:nvSpPr>
        <p:spPr>
          <a:xfrm>
            <a:off x="7029010" y="1823602"/>
            <a:ext cx="360618" cy="90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ja-JP" sz="400" smtClean="0">
                <a:latin typeface="+mn-ea"/>
                <a:cs typeface="MS PGothic" charset="-128"/>
              </a:rPr>
              <a:t>C/M</a:t>
            </a:r>
            <a:endParaRPr lang="en-US" altLang="ja-JP" sz="400" dirty="0">
              <a:latin typeface="+mn-ea"/>
              <a:cs typeface="MS PGothic" charset="-128"/>
            </a:endParaRPr>
          </a:p>
        </p:txBody>
      </p:sp>
      <p:sp>
        <p:nvSpPr>
          <p:cNvPr id="148" name="Rectangle 591"/>
          <p:cNvSpPr/>
          <p:nvPr/>
        </p:nvSpPr>
        <p:spPr>
          <a:xfrm>
            <a:off x="7029010" y="1971629"/>
            <a:ext cx="360618" cy="90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ja-JP" sz="400" smtClean="0">
                <a:latin typeface="+mn-ea"/>
                <a:cs typeface="MS PGothic" charset="-128"/>
              </a:rPr>
              <a:t>C/M</a:t>
            </a:r>
            <a:endParaRPr lang="en-US" altLang="ja-JP" sz="400" dirty="0">
              <a:latin typeface="+mn-ea"/>
              <a:cs typeface="MS PGothic" charset="-128"/>
            </a:endParaRPr>
          </a:p>
        </p:txBody>
      </p:sp>
      <p:sp>
        <p:nvSpPr>
          <p:cNvPr id="149" name="Rectangle 591"/>
          <p:cNvSpPr/>
          <p:nvPr/>
        </p:nvSpPr>
        <p:spPr>
          <a:xfrm>
            <a:off x="7029010" y="2124938"/>
            <a:ext cx="360618" cy="90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ja-JP" sz="400" smtClean="0">
                <a:latin typeface="+mn-ea"/>
                <a:cs typeface="MS PGothic" charset="-128"/>
              </a:rPr>
              <a:t>C/M</a:t>
            </a:r>
            <a:endParaRPr lang="en-US" altLang="ja-JP" sz="400" dirty="0">
              <a:latin typeface="+mn-ea"/>
              <a:cs typeface="MS PGothic" charset="-128"/>
            </a:endParaRPr>
          </a:p>
        </p:txBody>
      </p:sp>
      <p:sp>
        <p:nvSpPr>
          <p:cNvPr id="150" name="Rectangle 591"/>
          <p:cNvSpPr/>
          <p:nvPr/>
        </p:nvSpPr>
        <p:spPr>
          <a:xfrm>
            <a:off x="7665477" y="1659309"/>
            <a:ext cx="360618" cy="90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ja-JP" sz="400" smtClean="0">
                <a:latin typeface="+mn-ea"/>
                <a:cs typeface="MS PGothic" charset="-128"/>
              </a:rPr>
              <a:t>C/M</a:t>
            </a:r>
            <a:endParaRPr lang="en-US" altLang="ja-JP" sz="400" dirty="0">
              <a:latin typeface="+mn-ea"/>
              <a:cs typeface="MS PGothic" charset="-128"/>
            </a:endParaRPr>
          </a:p>
        </p:txBody>
      </p:sp>
      <p:sp>
        <p:nvSpPr>
          <p:cNvPr id="151" name="Rectangle 591"/>
          <p:cNvSpPr/>
          <p:nvPr/>
        </p:nvSpPr>
        <p:spPr>
          <a:xfrm>
            <a:off x="7665477" y="1812618"/>
            <a:ext cx="360618" cy="90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ja-JP" sz="400" smtClean="0">
                <a:latin typeface="+mn-ea"/>
                <a:cs typeface="MS PGothic" charset="-128"/>
              </a:rPr>
              <a:t>C/M</a:t>
            </a:r>
            <a:endParaRPr lang="en-US" altLang="ja-JP" sz="400" dirty="0">
              <a:latin typeface="+mn-ea"/>
              <a:cs typeface="MS PGothic" charset="-128"/>
            </a:endParaRPr>
          </a:p>
        </p:txBody>
      </p:sp>
      <p:sp>
        <p:nvSpPr>
          <p:cNvPr id="152" name="Rectangle 591"/>
          <p:cNvSpPr/>
          <p:nvPr/>
        </p:nvSpPr>
        <p:spPr>
          <a:xfrm>
            <a:off x="7665477" y="1960645"/>
            <a:ext cx="360618" cy="90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ja-JP" sz="400" smtClean="0">
                <a:latin typeface="+mn-ea"/>
                <a:cs typeface="MS PGothic" charset="-128"/>
              </a:rPr>
              <a:t>C/M</a:t>
            </a:r>
            <a:endParaRPr lang="en-US" altLang="ja-JP" sz="400" dirty="0">
              <a:latin typeface="+mn-ea"/>
              <a:cs typeface="MS PGothic" charset="-128"/>
            </a:endParaRPr>
          </a:p>
        </p:txBody>
      </p:sp>
      <p:sp>
        <p:nvSpPr>
          <p:cNvPr id="153" name="Rectangle 591"/>
          <p:cNvSpPr/>
          <p:nvPr/>
        </p:nvSpPr>
        <p:spPr>
          <a:xfrm>
            <a:off x="7665477" y="2113954"/>
            <a:ext cx="360618" cy="90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ja-JP" sz="400" smtClean="0">
                <a:latin typeface="+mn-ea"/>
                <a:cs typeface="MS PGothic" charset="-128"/>
              </a:rPr>
              <a:t>C/M</a:t>
            </a:r>
            <a:endParaRPr lang="en-US" altLang="ja-JP" sz="400" dirty="0">
              <a:latin typeface="+mn-ea"/>
              <a:cs typeface="MS PGothic" charset="-128"/>
            </a:endParaRPr>
          </a:p>
        </p:txBody>
      </p:sp>
      <p:sp>
        <p:nvSpPr>
          <p:cNvPr id="5" name="右カーブ矢印 4"/>
          <p:cNvSpPr/>
          <p:nvPr/>
        </p:nvSpPr>
        <p:spPr>
          <a:xfrm>
            <a:off x="4484451" y="2895284"/>
            <a:ext cx="164644" cy="454315"/>
          </a:xfrm>
          <a:prstGeom prst="curvedRight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8" name="乗算記号 117"/>
          <p:cNvSpPr/>
          <p:nvPr/>
        </p:nvSpPr>
        <p:spPr>
          <a:xfrm>
            <a:off x="4358001" y="2952772"/>
            <a:ext cx="323010" cy="35155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ja-JP" altLang="en-US" sz="135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4" name="右カーブ矢印 153"/>
          <p:cNvSpPr/>
          <p:nvPr/>
        </p:nvSpPr>
        <p:spPr>
          <a:xfrm flipV="1">
            <a:off x="2340398" y="2303986"/>
            <a:ext cx="164644" cy="454315"/>
          </a:xfrm>
          <a:prstGeom prst="curvedRight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68226" y="3276729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 smtClean="0">
                <a:latin typeface="+mn-ea"/>
                <a:ea typeface="+mn-ea"/>
                <a:cs typeface="Meiryo" charset="-128"/>
              </a:rPr>
              <a:t>切り離し</a:t>
            </a:r>
            <a:endParaRPr kumimoji="1" lang="ja-JP" altLang="en-US" sz="1000" dirty="0">
              <a:latin typeface="+mn-ea"/>
              <a:ea typeface="+mn-ea"/>
              <a:cs typeface="Meiryo" charset="-128"/>
            </a:endParaRPr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2076279" y="2746917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smtClean="0">
                <a:latin typeface="+mn-ea"/>
                <a:ea typeface="+mn-ea"/>
                <a:cs typeface="Meiryo" charset="-128"/>
              </a:rPr>
              <a:t>増設</a:t>
            </a:r>
            <a:endParaRPr kumimoji="1" lang="ja-JP" altLang="en-US" sz="1000" dirty="0">
              <a:latin typeface="+mn-ea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710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プレゼンテーション1" id="{83C97B04-8943-4D37-A9F7-A1B79498A4AF}" vid="{6EC8E0B0-115B-4289-87D9-A64260FE86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16x9_2016_Template</Template>
  <TotalTime>15427</TotalTime>
  <Words>1278</Words>
  <Application>Microsoft Office PowerPoint</Application>
  <PresentationFormat>画面に合わせる (16:9)</PresentationFormat>
  <Paragraphs>516</Paragraphs>
  <Slides>22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4" baseType="lpstr">
      <vt:lpstr>Apple LiGothic Medium</vt:lpstr>
      <vt:lpstr>Ciscolight</vt:lpstr>
      <vt:lpstr>MS PGothic</vt:lpstr>
      <vt:lpstr>MS PGothic</vt:lpstr>
      <vt:lpstr>Arial</vt:lpstr>
      <vt:lpstr>Calibri</vt:lpstr>
      <vt:lpstr>CiscoSans</vt:lpstr>
      <vt:lpstr>CiscoSans ExtraLight</vt:lpstr>
      <vt:lpstr>CiscoSans Thin</vt:lpstr>
      <vt:lpstr>メイリオ</vt:lpstr>
      <vt:lpstr>メイリオ</vt:lpstr>
      <vt:lpstr>Blue theme 2016 16x9</vt:lpstr>
      <vt:lpstr>PowerPoint プレゼンテーション</vt:lpstr>
      <vt:lpstr>IT部門の課題</vt:lpstr>
      <vt:lpstr>PowerPoint プレゼンテーション</vt:lpstr>
      <vt:lpstr>A  S  A  P  データセンター アーキテクチャ</vt:lpstr>
      <vt:lpstr>理想的なプラットフォームのシンプル化 Cisco UCS （Unified Computing System） </vt:lpstr>
      <vt:lpstr>PowerPoint プレゼンテーション</vt:lpstr>
      <vt:lpstr>Cisco UCSをさらにシンプルに進化させた ハイパーコンバージド インフラCisco HyperFlex</vt:lpstr>
      <vt:lpstr>Cisco HyperFlex システム とは</vt:lpstr>
      <vt:lpstr>ハイパーコンバージドは何がいいのか</vt:lpstr>
      <vt:lpstr>Cisco HyperFlex System とは</vt:lpstr>
      <vt:lpstr>VMware vCenterから ネットワーク、サーバ、ストレージ、ハイパーバイザを 一元管理可能</vt:lpstr>
      <vt:lpstr>PowerPoint プレゼンテーション</vt:lpstr>
      <vt:lpstr>Cisco HyperFlex ハードウェア構成 </vt:lpstr>
      <vt:lpstr>PowerPoint プレゼンテーション</vt:lpstr>
      <vt:lpstr>PowerPoint プレゼンテーション</vt:lpstr>
      <vt:lpstr>PowerPoint プレゼンテーション</vt:lpstr>
      <vt:lpstr>VDI ソリューション サイジング例</vt:lpstr>
      <vt:lpstr>HyperFlexはハイパーコンバージド インフラ製品で トップクラスのI/Oパフォーマンス</vt:lpstr>
      <vt:lpstr>Case Study: 長崎県立大学 日本初のセキュリティ学科のシステムにHyperFlexシステムを採用</vt:lpstr>
      <vt:lpstr>IT部門の課題を A  S  A  P データセンターで解決</vt:lpstr>
      <vt:lpstr>PowerPoint プレゼンテーション</vt:lpstr>
      <vt:lpstr>PowerPoint プレゼンテーション</vt:lpstr>
    </vt:vector>
  </TitlesOfParts>
  <Company>Cisco Systems,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latest and greatest</dc:title>
  <dc:creator>Tomomi Maehara (tmaehara)</dc:creator>
  <cp:lastModifiedBy>Sachiko Wakuta -T (swakuta - Adecco at Cisco)</cp:lastModifiedBy>
  <cp:revision>109</cp:revision>
  <cp:lastPrinted>2017-07-12T08:14:08Z</cp:lastPrinted>
  <dcterms:created xsi:type="dcterms:W3CDTF">2016-12-14T08:39:04Z</dcterms:created>
  <dcterms:modified xsi:type="dcterms:W3CDTF">2017-07-18T07:23:25Z</dcterms:modified>
</cp:coreProperties>
</file>