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361" r:id="rId83"/>
    <p:sldId id="362" r:id="rId84"/>
    <p:sldId id="363" r:id="rId85"/>
    <p:sldId id="364" r:id="rId86"/>
    <p:sldId id="365" r:id="rId87"/>
    <p:sldId id="366" r:id="rId88"/>
    <p:sldId id="367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75" r:id="rId97"/>
    <p:sldId id="279" r:id="rId98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AF"/>
    <a:srgbClr val="335FFA"/>
    <a:srgbClr val="FA661C"/>
    <a:srgbClr val="58585B"/>
    <a:srgbClr val="58595B"/>
    <a:srgbClr val="E8EBF1"/>
    <a:srgbClr val="4D4D4D"/>
    <a:srgbClr val="AB0810"/>
    <a:srgbClr val="FDBE24"/>
    <a:srgbClr val="90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8" autoAdjust="0"/>
    <p:restoredTop sz="89236" autoAdjust="0"/>
  </p:normalViewPr>
  <p:slideViewPr>
    <p:cSldViewPr snapToGrid="0" snapToObjects="1">
      <p:cViewPr varScale="1">
        <p:scale>
          <a:sx n="48" d="100"/>
          <a:sy n="48" d="100"/>
        </p:scale>
        <p:origin x="969" y="2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C3B3E1-F071-9D48-B16F-1D11D079841F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C556F4-447A-4F42-9B71-2F1DF63B7852}">
      <dgm:prSet phldrT="[Text]" custT="1"/>
      <dgm:spPr>
        <a:solidFill>
          <a:srgbClr val="86DBF2"/>
        </a:solidFill>
      </dgm:spPr>
      <dgm:t>
        <a:bodyPr/>
        <a:lstStyle/>
        <a:p>
          <a:r>
            <a:rPr lang="ja-JP" altLang="en-US" sz="2000" dirty="0" smtClean="0">
              <a:latin typeface="+mn-ea"/>
              <a:ea typeface="+mn-ea"/>
            </a:rPr>
            <a:t>プライベート</a:t>
          </a:r>
          <a:r>
            <a:rPr lang="en-US" altLang="ja-JP" sz="2000" dirty="0" smtClean="0">
              <a:latin typeface="+mn-ea"/>
              <a:ea typeface="+mn-ea"/>
            </a:rPr>
            <a:t/>
          </a:r>
          <a:br>
            <a:rPr lang="en-US" altLang="ja-JP" sz="2000" dirty="0" smtClean="0">
              <a:latin typeface="+mn-ea"/>
              <a:ea typeface="+mn-ea"/>
            </a:rPr>
          </a:br>
          <a:r>
            <a:rPr lang="ja-JP" altLang="en-US" sz="2000" dirty="0" smtClean="0">
              <a:latin typeface="+mn-ea"/>
              <a:ea typeface="+mn-ea"/>
            </a:rPr>
            <a:t>クラウド</a:t>
          </a:r>
          <a:endParaRPr lang="en-US" sz="2000" dirty="0">
            <a:latin typeface="+mn-ea"/>
            <a:ea typeface="+mn-ea"/>
          </a:endParaRPr>
        </a:p>
      </dgm:t>
    </dgm:pt>
    <dgm:pt modelId="{4CC5F5BD-966C-A34D-A86F-886694B7AA58}" type="parTrans" cxnId="{938D40BE-AA5A-0149-B61B-A0C2C5D16B35}">
      <dgm:prSet/>
      <dgm:spPr/>
      <dgm:t>
        <a:bodyPr/>
        <a:lstStyle/>
        <a:p>
          <a:endParaRPr lang="en-US"/>
        </a:p>
      </dgm:t>
    </dgm:pt>
    <dgm:pt modelId="{69D0FEBB-AEFF-2548-B837-FE01F064191D}" type="sibTrans" cxnId="{938D40BE-AA5A-0149-B61B-A0C2C5D16B35}">
      <dgm:prSet/>
      <dgm:spPr/>
      <dgm:t>
        <a:bodyPr/>
        <a:lstStyle/>
        <a:p>
          <a:endParaRPr lang="en-US"/>
        </a:p>
      </dgm:t>
    </dgm:pt>
    <dgm:pt modelId="{AA0703C6-0A15-B149-A33C-71B619DCF359}">
      <dgm:prSet phldrT="[Text]" custT="1"/>
      <dgm:spPr/>
      <dgm:t>
        <a:bodyPr/>
        <a:lstStyle/>
        <a:p>
          <a:r>
            <a:rPr kumimoji="1" lang="en-US" altLang="ja-JP" sz="1200" dirty="0" smtClean="0"/>
            <a:t>Mobility Express</a:t>
          </a:r>
          <a:r>
            <a:rPr kumimoji="1" lang="ja-JP" altLang="en-US" sz="1200" dirty="0" smtClean="0"/>
            <a:t>対応のアクセスポイントからアクセスできる</a:t>
          </a:r>
          <a:r>
            <a:rPr kumimoji="1" lang="en-US" altLang="ja-JP" sz="1200" dirty="0" smtClean="0"/>
            <a:t>APIC-EM</a:t>
          </a:r>
          <a:r>
            <a:rPr kumimoji="1" lang="ja-JP" altLang="en-US" sz="1200" dirty="0" smtClean="0"/>
            <a:t>サーバ。 これらの</a:t>
          </a:r>
          <a:r>
            <a:rPr kumimoji="1" lang="en-US" altLang="ja-JP" sz="1200" dirty="0" smtClean="0"/>
            <a:t>AP</a:t>
          </a:r>
          <a:r>
            <a:rPr kumimoji="1" lang="ja-JP" altLang="en-US" sz="1200" dirty="0" smtClean="0"/>
            <a:t>は、組織の構内にある</a:t>
          </a:r>
          <a:r>
            <a:rPr kumimoji="1" lang="en-US" altLang="ja-JP" sz="1200" dirty="0" smtClean="0"/>
            <a:t>APIC-EM</a:t>
          </a:r>
          <a:r>
            <a:rPr kumimoji="1" lang="ja-JP" altLang="en-US" sz="1200" dirty="0" smtClean="0"/>
            <a:t>サーバから</a:t>
          </a:r>
          <a:endParaRPr lang="en-US" sz="1200" dirty="0"/>
        </a:p>
      </dgm:t>
    </dgm:pt>
    <dgm:pt modelId="{44C9D7D8-D930-B24B-978E-018D175FA9FA}" type="parTrans" cxnId="{C15E88EE-0073-3643-ADEC-776D520BEF27}">
      <dgm:prSet/>
      <dgm:spPr/>
      <dgm:t>
        <a:bodyPr/>
        <a:lstStyle/>
        <a:p>
          <a:endParaRPr lang="en-US"/>
        </a:p>
      </dgm:t>
    </dgm:pt>
    <dgm:pt modelId="{47775DFE-A52A-274E-B0F0-74AC6BCAAC5C}" type="sibTrans" cxnId="{C15E88EE-0073-3643-ADEC-776D520BEF27}">
      <dgm:prSet/>
      <dgm:spPr/>
      <dgm:t>
        <a:bodyPr/>
        <a:lstStyle/>
        <a:p>
          <a:endParaRPr lang="en-US"/>
        </a:p>
      </dgm:t>
    </dgm:pt>
    <dgm:pt modelId="{105F78FB-2391-C942-856B-FCDAEEA42720}">
      <dgm:prSet phldrT="[Text]" custT="1"/>
      <dgm:spPr>
        <a:solidFill>
          <a:srgbClr val="B8E1D0"/>
        </a:solidFill>
      </dgm:spPr>
      <dgm:t>
        <a:bodyPr/>
        <a:lstStyle/>
        <a:p>
          <a:r>
            <a:rPr lang="ja-JP" altLang="en-US" sz="1800" dirty="0" smtClean="0">
              <a:latin typeface="+mn-ea"/>
              <a:ea typeface="+mn-ea"/>
            </a:rPr>
            <a:t>シスコ クラウド</a:t>
          </a:r>
          <a:r>
            <a:rPr lang="en-US" altLang="ja-JP" sz="1800" dirty="0" smtClean="0">
              <a:latin typeface="+mn-ea"/>
              <a:ea typeface="+mn-ea"/>
            </a:rPr>
            <a:t/>
          </a:r>
          <a:br>
            <a:rPr lang="en-US" altLang="ja-JP" sz="1800" dirty="0" smtClean="0">
              <a:latin typeface="+mn-ea"/>
              <a:ea typeface="+mn-ea"/>
            </a:rPr>
          </a:br>
          <a:r>
            <a:rPr lang="ja-JP" altLang="en-US" sz="1800" dirty="0" smtClean="0">
              <a:latin typeface="+mn-ea"/>
              <a:ea typeface="+mn-ea"/>
            </a:rPr>
            <a:t>リダイレクト</a:t>
          </a:r>
          <a:endParaRPr lang="en-US" sz="1800" dirty="0">
            <a:latin typeface="+mn-ea"/>
            <a:ea typeface="+mn-ea"/>
          </a:endParaRPr>
        </a:p>
      </dgm:t>
    </dgm:pt>
    <dgm:pt modelId="{4B43B07F-E57E-5948-9C3B-736713F74DB6}" type="parTrans" cxnId="{6C871031-BBCD-DD4B-A4C0-C62EE6DB9DAE}">
      <dgm:prSet/>
      <dgm:spPr/>
      <dgm:t>
        <a:bodyPr/>
        <a:lstStyle/>
        <a:p>
          <a:endParaRPr lang="en-US"/>
        </a:p>
      </dgm:t>
    </dgm:pt>
    <dgm:pt modelId="{CEDA0C1A-B6AE-3447-A760-6822CFFBE58F}" type="sibTrans" cxnId="{6C871031-BBCD-DD4B-A4C0-C62EE6DB9DAE}">
      <dgm:prSet/>
      <dgm:spPr/>
      <dgm:t>
        <a:bodyPr/>
        <a:lstStyle/>
        <a:p>
          <a:endParaRPr lang="en-US"/>
        </a:p>
      </dgm:t>
    </dgm:pt>
    <dgm:pt modelId="{919E3D0E-022C-EF40-A5AF-0E73F467D801}">
      <dgm:prSet phldrT="[Text]" custT="1"/>
      <dgm:spPr/>
      <dgm:t>
        <a:bodyPr/>
        <a:lstStyle/>
        <a:p>
          <a:r>
            <a:rPr kumimoji="1" lang="ja-JP" altLang="en-US" sz="1200" dirty="0" smtClean="0"/>
            <a:t>シスコ クラウド</a:t>
          </a:r>
          <a:r>
            <a:rPr kumimoji="1" lang="ja-JP" altLang="en-US" sz="1200" dirty="0" smtClean="0"/>
            <a:t>は、</a:t>
          </a:r>
          <a:r>
            <a:rPr kumimoji="1" lang="en-US" altLang="ja-JP" sz="1200" dirty="0" smtClean="0"/>
            <a:t>Mobility Express</a:t>
          </a:r>
          <a:r>
            <a:rPr kumimoji="1" lang="ja-JP" altLang="en-US" sz="1200" dirty="0" smtClean="0"/>
            <a:t>対応アクセスポイントを特定の</a:t>
          </a:r>
          <a:r>
            <a:rPr kumimoji="1" lang="en-US" altLang="ja-JP" sz="1200" dirty="0" smtClean="0"/>
            <a:t>APIC-EM IP</a:t>
          </a:r>
          <a:r>
            <a:rPr kumimoji="1" lang="ja-JP" altLang="en-US" sz="1200" dirty="0" smtClean="0"/>
            <a:t>アドレスにリダイレクトします。 これは</a:t>
          </a:r>
          <a:r>
            <a:rPr kumimoji="1" lang="ja-JP" altLang="en-US" sz="1200" dirty="0" smtClean="0">
              <a:solidFill>
                <a:srgbClr val="FF0000"/>
              </a:solidFill>
            </a:rPr>
            <a:t>スマート アカウント</a:t>
          </a:r>
          <a:r>
            <a:rPr kumimoji="1" lang="ja-JP" altLang="en-US" sz="1200" dirty="0" smtClean="0"/>
            <a:t>の顧客</a:t>
          </a:r>
          <a:r>
            <a:rPr kumimoji="1" lang="en-US" altLang="ja-JP" sz="1200" dirty="0" smtClean="0"/>
            <a:t>/</a:t>
          </a:r>
          <a:r>
            <a:rPr kumimoji="1" lang="ja-JP" altLang="en-US" sz="1200" dirty="0" smtClean="0"/>
            <a:t>パートナーによって定義されます。 これらの</a:t>
          </a:r>
          <a:r>
            <a:rPr kumimoji="1" lang="en-US" altLang="ja-JP" sz="1200" dirty="0" smtClean="0"/>
            <a:t>AP</a:t>
          </a:r>
          <a:r>
            <a:rPr kumimoji="1" lang="ja-JP" altLang="en-US" sz="1200" dirty="0" smtClean="0"/>
            <a:t>は、顧客が管理する</a:t>
          </a:r>
          <a:r>
            <a:rPr kumimoji="1" lang="en-US" altLang="ja-JP" sz="1200" dirty="0" smtClean="0"/>
            <a:t>APIC-EM</a:t>
          </a:r>
          <a:r>
            <a:rPr kumimoji="1" lang="ja-JP" altLang="en-US" sz="1200" dirty="0" smtClean="0"/>
            <a:t>サーバからコントローラ設定ファイルをダウンロードできます。</a:t>
          </a:r>
          <a:endParaRPr lang="en-US" sz="1200" dirty="0"/>
        </a:p>
      </dgm:t>
    </dgm:pt>
    <dgm:pt modelId="{7287015B-0D78-6D42-917D-BADCC0867A38}" type="parTrans" cxnId="{CA10E864-0162-DB4C-88AC-CBD4E041FA8B}">
      <dgm:prSet/>
      <dgm:spPr/>
      <dgm:t>
        <a:bodyPr/>
        <a:lstStyle/>
        <a:p>
          <a:endParaRPr lang="en-US"/>
        </a:p>
      </dgm:t>
    </dgm:pt>
    <dgm:pt modelId="{5721D46D-332E-184F-BE82-32798A3C669C}" type="sibTrans" cxnId="{CA10E864-0162-DB4C-88AC-CBD4E041FA8B}">
      <dgm:prSet/>
      <dgm:spPr/>
      <dgm:t>
        <a:bodyPr/>
        <a:lstStyle/>
        <a:p>
          <a:endParaRPr lang="en-US"/>
        </a:p>
      </dgm:t>
    </dgm:pt>
    <dgm:pt modelId="{9F8A8E13-F54A-5A48-B878-E81B1838BD3E}">
      <dgm:prSet phldrT="[Text]" custT="1"/>
      <dgm:spPr>
        <a:solidFill>
          <a:srgbClr val="B2D171"/>
        </a:solidFill>
      </dgm:spPr>
      <dgm:t>
        <a:bodyPr/>
        <a:lstStyle/>
        <a:p>
          <a:r>
            <a:rPr lang="ja-JP" altLang="en-US" sz="1800" dirty="0" smtClean="0"/>
            <a:t>シスコ パブリック クラウド</a:t>
          </a:r>
          <a:endParaRPr lang="en-US" sz="1800" dirty="0"/>
        </a:p>
      </dgm:t>
    </dgm:pt>
    <dgm:pt modelId="{9F79B479-9368-6747-890E-DD2A03202985}" type="parTrans" cxnId="{1D4D68BB-C8B2-CE44-8773-24F5C5499C41}">
      <dgm:prSet/>
      <dgm:spPr/>
      <dgm:t>
        <a:bodyPr/>
        <a:lstStyle/>
        <a:p>
          <a:endParaRPr lang="en-US"/>
        </a:p>
      </dgm:t>
    </dgm:pt>
    <dgm:pt modelId="{3AFD81BE-3630-9F47-AE87-591DFA52E5C5}" type="sibTrans" cxnId="{1D4D68BB-C8B2-CE44-8773-24F5C5499C41}">
      <dgm:prSet/>
      <dgm:spPr/>
      <dgm:t>
        <a:bodyPr/>
        <a:lstStyle/>
        <a:p>
          <a:endParaRPr lang="en-US"/>
        </a:p>
      </dgm:t>
    </dgm:pt>
    <dgm:pt modelId="{48A3D795-265C-5C4E-8C29-F2B7DCB140CE}">
      <dgm:prSet phldrT="[Text]" custT="1"/>
      <dgm:spPr/>
      <dgm:t>
        <a:bodyPr/>
        <a:lstStyle/>
        <a:p>
          <a:r>
            <a:rPr lang="ja-JP" altLang="en-US" sz="1200" dirty="0" smtClean="0"/>
            <a:t>シスコ </a:t>
          </a:r>
          <a:r>
            <a:rPr kumimoji="1" lang="ja-JP" altLang="en-US" sz="1200" dirty="0" smtClean="0"/>
            <a:t>クラウド</a:t>
          </a:r>
          <a:r>
            <a:rPr kumimoji="1" lang="ja-JP" altLang="en-US" sz="1200" dirty="0" smtClean="0"/>
            <a:t>は、</a:t>
          </a:r>
          <a:r>
            <a:rPr kumimoji="1" lang="en-US" altLang="en-US" sz="1200" dirty="0" smtClean="0"/>
            <a:t>Mobility Express</a:t>
          </a:r>
          <a:r>
            <a:rPr kumimoji="1" lang="ja-JP" altLang="en-US" sz="1200" dirty="0" smtClean="0"/>
            <a:t>対応のアクセスポイントを使用して、</a:t>
          </a:r>
          <a:endParaRPr lang="en-US" sz="1200" dirty="0"/>
        </a:p>
      </dgm:t>
    </dgm:pt>
    <dgm:pt modelId="{35397AB6-3364-F644-8D6B-0C2D0EB3C827}" type="parTrans" cxnId="{ABEED228-BFD8-BD47-B761-50C368B5B8B6}">
      <dgm:prSet/>
      <dgm:spPr/>
      <dgm:t>
        <a:bodyPr/>
        <a:lstStyle/>
        <a:p>
          <a:endParaRPr lang="en-US"/>
        </a:p>
      </dgm:t>
    </dgm:pt>
    <dgm:pt modelId="{3C559B2D-82C3-C14C-A487-3D9D460536BC}" type="sibTrans" cxnId="{ABEED228-BFD8-BD47-B761-50C368B5B8B6}">
      <dgm:prSet/>
      <dgm:spPr/>
      <dgm:t>
        <a:bodyPr/>
        <a:lstStyle/>
        <a:p>
          <a:endParaRPr lang="en-US"/>
        </a:p>
      </dgm:t>
    </dgm:pt>
    <dgm:pt modelId="{3F721A5C-3016-4C73-8984-A8BC12F9CD79}">
      <dgm:prSet phldrT="[Text]" custT="1"/>
      <dgm:spPr/>
      <dgm:t>
        <a:bodyPr/>
        <a:lstStyle/>
        <a:p>
          <a:r>
            <a:rPr kumimoji="1" lang="ja-JP" altLang="en-US" sz="1200" dirty="0" smtClean="0"/>
            <a:t>コントローラ設定ファイルをダウンロードできます。</a:t>
          </a:r>
          <a:endParaRPr lang="en-US" sz="1200" dirty="0"/>
        </a:p>
      </dgm:t>
    </dgm:pt>
    <dgm:pt modelId="{8C1095BA-AB9F-4815-B774-DF82FE6A26DA}" type="parTrans" cxnId="{07D9A4CD-181C-4249-ACE0-4D51AE1BD594}">
      <dgm:prSet/>
      <dgm:spPr/>
      <dgm:t>
        <a:bodyPr/>
        <a:lstStyle/>
        <a:p>
          <a:endParaRPr kumimoji="1" lang="ja-JP" altLang="en-US"/>
        </a:p>
      </dgm:t>
    </dgm:pt>
    <dgm:pt modelId="{BE9031A5-F77D-4C62-8F3D-1C94AF1DDED9}" type="sibTrans" cxnId="{07D9A4CD-181C-4249-ACE0-4D51AE1BD594}">
      <dgm:prSet/>
      <dgm:spPr/>
      <dgm:t>
        <a:bodyPr/>
        <a:lstStyle/>
        <a:p>
          <a:endParaRPr kumimoji="1" lang="ja-JP" altLang="en-US"/>
        </a:p>
      </dgm:t>
    </dgm:pt>
    <dgm:pt modelId="{5185CA13-94E9-4BE8-8C89-3EECAC264801}">
      <dgm:prSet phldrT="[Text]" custT="1"/>
      <dgm:spPr/>
      <dgm:t>
        <a:bodyPr/>
        <a:lstStyle/>
        <a:p>
          <a:r>
            <a:rPr kumimoji="1" lang="ja-JP" altLang="en-US" sz="1200" dirty="0" smtClean="0"/>
            <a:t>スマート アカウント</a:t>
          </a:r>
          <a:r>
            <a:rPr kumimoji="1" lang="ja-JP" altLang="en-US" sz="1200" dirty="0" smtClean="0"/>
            <a:t>を使用して、</a:t>
          </a:r>
          <a:r>
            <a:rPr kumimoji="1" lang="ja-JP" altLang="en-US" sz="1200" dirty="0" smtClean="0"/>
            <a:t>シスコ クラウド インフラストラクチャ</a:t>
          </a:r>
          <a:r>
            <a:rPr kumimoji="1" lang="ja-JP" altLang="en-US" sz="1200" dirty="0" smtClean="0"/>
            <a:t>から</a:t>
          </a:r>
          <a:endParaRPr lang="en-US" sz="1200" dirty="0"/>
        </a:p>
      </dgm:t>
    </dgm:pt>
    <dgm:pt modelId="{BE42271C-9987-436D-A62A-E69A0EF6E986}" type="parTrans" cxnId="{071821F2-2EC0-4B41-83DB-5C1DBFBE4B1F}">
      <dgm:prSet/>
      <dgm:spPr/>
      <dgm:t>
        <a:bodyPr/>
        <a:lstStyle/>
        <a:p>
          <a:endParaRPr kumimoji="1" lang="ja-JP" altLang="en-US"/>
        </a:p>
      </dgm:t>
    </dgm:pt>
    <dgm:pt modelId="{81091B56-550E-47D2-8BD0-E8C0DE4A4DC3}" type="sibTrans" cxnId="{071821F2-2EC0-4B41-83DB-5C1DBFBE4B1F}">
      <dgm:prSet/>
      <dgm:spPr/>
      <dgm:t>
        <a:bodyPr/>
        <a:lstStyle/>
        <a:p>
          <a:endParaRPr kumimoji="1" lang="ja-JP" altLang="en-US"/>
        </a:p>
      </dgm:t>
    </dgm:pt>
    <dgm:pt modelId="{8EC8E942-D7B2-4462-B902-000A56E984A0}">
      <dgm:prSet phldrT="[Text]" custT="1"/>
      <dgm:spPr/>
      <dgm:t>
        <a:bodyPr/>
        <a:lstStyle/>
        <a:p>
          <a:r>
            <a:rPr kumimoji="1" lang="ja-JP" altLang="en-US" sz="1200" dirty="0" smtClean="0"/>
            <a:t>コントローラ設定を直接取得できます。</a:t>
          </a:r>
          <a:endParaRPr lang="en-US" sz="1200" dirty="0"/>
        </a:p>
      </dgm:t>
    </dgm:pt>
    <dgm:pt modelId="{7F479AFC-6DE3-4487-8C24-F808E326B1B0}" type="parTrans" cxnId="{8403279F-AA7A-4289-B5B4-F247F3C77D95}">
      <dgm:prSet/>
      <dgm:spPr/>
      <dgm:t>
        <a:bodyPr/>
        <a:lstStyle/>
        <a:p>
          <a:endParaRPr kumimoji="1" lang="ja-JP" altLang="en-US"/>
        </a:p>
      </dgm:t>
    </dgm:pt>
    <dgm:pt modelId="{1693E701-A64D-4D8C-8A17-12C764BC6D92}" type="sibTrans" cxnId="{8403279F-AA7A-4289-B5B4-F247F3C77D95}">
      <dgm:prSet/>
      <dgm:spPr/>
      <dgm:t>
        <a:bodyPr/>
        <a:lstStyle/>
        <a:p>
          <a:endParaRPr kumimoji="1" lang="ja-JP" altLang="en-US"/>
        </a:p>
      </dgm:t>
    </dgm:pt>
    <dgm:pt modelId="{B0071556-B0FB-2E46-8643-79DC2A34E90C}" type="pres">
      <dgm:prSet presAssocID="{88C3B3E1-F071-9D48-B16F-1D11D07984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BB3278-75A9-944B-9AEF-983ACF67B790}" type="pres">
      <dgm:prSet presAssocID="{9FC556F4-447A-4F42-9B71-2F1DF63B7852}" presName="linNode" presStyleCnt="0"/>
      <dgm:spPr/>
    </dgm:pt>
    <dgm:pt modelId="{F7BB4B2B-DC13-A047-A117-030575CB1983}" type="pres">
      <dgm:prSet presAssocID="{9FC556F4-447A-4F42-9B71-2F1DF63B7852}" presName="parentText" presStyleLbl="node1" presStyleIdx="0" presStyleCnt="3" custScaleY="672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422A1E-4FF0-A04B-B87B-18980CE13A30}" type="pres">
      <dgm:prSet presAssocID="{9FC556F4-447A-4F42-9B71-2F1DF63B7852}" presName="descendantText" presStyleLbl="alignAccFollowNode1" presStyleIdx="0" presStyleCnt="3" custScaleY="56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63FF6-1A69-9A4B-B9EE-06053E1AE516}" type="pres">
      <dgm:prSet presAssocID="{69D0FEBB-AEFF-2548-B837-FE01F064191D}" presName="sp" presStyleCnt="0"/>
      <dgm:spPr/>
    </dgm:pt>
    <dgm:pt modelId="{A126FD23-054C-F644-945F-674203A944A2}" type="pres">
      <dgm:prSet presAssocID="{105F78FB-2391-C942-856B-FCDAEEA42720}" presName="linNode" presStyleCnt="0"/>
      <dgm:spPr/>
    </dgm:pt>
    <dgm:pt modelId="{CDB5A761-C31F-4740-AF6F-FEDCCE585228}" type="pres">
      <dgm:prSet presAssocID="{105F78FB-2391-C942-856B-FCDAEEA42720}" presName="parentText" presStyleLbl="node1" presStyleIdx="1" presStyleCnt="3" custScaleY="672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66BE1-357D-1D42-88A9-6547C6C02EBC}" type="pres">
      <dgm:prSet presAssocID="{105F78FB-2391-C942-856B-FCDAEEA42720}" presName="descendantText" presStyleLbl="alignAccFollowNode1" presStyleIdx="1" presStyleCnt="3" custScaleX="101958" custScaleY="70834" custLinFactNeighborX="-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ABEAA-82CB-8542-A750-2F06B636FD05}" type="pres">
      <dgm:prSet presAssocID="{CEDA0C1A-B6AE-3447-A760-6822CFFBE58F}" presName="sp" presStyleCnt="0"/>
      <dgm:spPr/>
    </dgm:pt>
    <dgm:pt modelId="{FFE071CA-E7D5-D54F-B998-BBCE8686C23A}" type="pres">
      <dgm:prSet presAssocID="{9F8A8E13-F54A-5A48-B878-E81B1838BD3E}" presName="linNode" presStyleCnt="0"/>
      <dgm:spPr/>
    </dgm:pt>
    <dgm:pt modelId="{95037B9C-6858-3948-86A5-89CD2BEE3DBA}" type="pres">
      <dgm:prSet presAssocID="{9F8A8E13-F54A-5A48-B878-E81B1838BD3E}" presName="parentText" presStyleLbl="node1" presStyleIdx="2" presStyleCnt="3" custScaleY="672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A0805-D015-B14C-8E08-AF6A090DE034}" type="pres">
      <dgm:prSet presAssocID="{9F8A8E13-F54A-5A48-B878-E81B1838BD3E}" presName="descendantText" presStyleLbl="alignAccFollowNode1" presStyleIdx="2" presStyleCnt="3" custScaleY="63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3B1441-F43A-4E30-9FBA-BC76A8C39EB1}" type="presOf" srcId="{5185CA13-94E9-4BE8-8C89-3EECAC264801}" destId="{3D4A0805-D015-B14C-8E08-AF6A090DE034}" srcOrd="0" destOrd="1" presId="urn:microsoft.com/office/officeart/2005/8/layout/vList5"/>
    <dgm:cxn modelId="{071821F2-2EC0-4B41-83DB-5C1DBFBE4B1F}" srcId="{9F8A8E13-F54A-5A48-B878-E81B1838BD3E}" destId="{5185CA13-94E9-4BE8-8C89-3EECAC264801}" srcOrd="1" destOrd="0" parTransId="{BE42271C-9987-436D-A62A-E69A0EF6E986}" sibTransId="{81091B56-550E-47D2-8BD0-E8C0DE4A4DC3}"/>
    <dgm:cxn modelId="{07D9A4CD-181C-4249-ACE0-4D51AE1BD594}" srcId="{9FC556F4-447A-4F42-9B71-2F1DF63B7852}" destId="{3F721A5C-3016-4C73-8984-A8BC12F9CD79}" srcOrd="1" destOrd="0" parTransId="{8C1095BA-AB9F-4815-B774-DF82FE6A26DA}" sibTransId="{BE9031A5-F77D-4C62-8F3D-1C94AF1DDED9}"/>
    <dgm:cxn modelId="{C15E88EE-0073-3643-ADEC-776D520BEF27}" srcId="{9FC556F4-447A-4F42-9B71-2F1DF63B7852}" destId="{AA0703C6-0A15-B149-A33C-71B619DCF359}" srcOrd="0" destOrd="0" parTransId="{44C9D7D8-D930-B24B-978E-018D175FA9FA}" sibTransId="{47775DFE-A52A-274E-B0F0-74AC6BCAAC5C}"/>
    <dgm:cxn modelId="{E4AD4778-6578-4A7B-BCE1-462E8699855A}" type="presOf" srcId="{105F78FB-2391-C942-856B-FCDAEEA42720}" destId="{CDB5A761-C31F-4740-AF6F-FEDCCE585228}" srcOrd="0" destOrd="0" presId="urn:microsoft.com/office/officeart/2005/8/layout/vList5"/>
    <dgm:cxn modelId="{FE3FEE9C-8015-4D03-B137-4A834D19CD69}" type="presOf" srcId="{AA0703C6-0A15-B149-A33C-71B619DCF359}" destId="{83422A1E-4FF0-A04B-B87B-18980CE13A30}" srcOrd="0" destOrd="0" presId="urn:microsoft.com/office/officeart/2005/8/layout/vList5"/>
    <dgm:cxn modelId="{9B3E3C82-67D2-42F7-9092-BF5899CC145D}" type="presOf" srcId="{9F8A8E13-F54A-5A48-B878-E81B1838BD3E}" destId="{95037B9C-6858-3948-86A5-89CD2BEE3DBA}" srcOrd="0" destOrd="0" presId="urn:microsoft.com/office/officeart/2005/8/layout/vList5"/>
    <dgm:cxn modelId="{938D40BE-AA5A-0149-B61B-A0C2C5D16B35}" srcId="{88C3B3E1-F071-9D48-B16F-1D11D079841F}" destId="{9FC556F4-447A-4F42-9B71-2F1DF63B7852}" srcOrd="0" destOrd="0" parTransId="{4CC5F5BD-966C-A34D-A86F-886694B7AA58}" sibTransId="{69D0FEBB-AEFF-2548-B837-FE01F064191D}"/>
    <dgm:cxn modelId="{38DD0208-256F-4928-8D17-E43FB2EE0ABC}" type="presOf" srcId="{48A3D795-265C-5C4E-8C29-F2B7DCB140CE}" destId="{3D4A0805-D015-B14C-8E08-AF6A090DE034}" srcOrd="0" destOrd="0" presId="urn:microsoft.com/office/officeart/2005/8/layout/vList5"/>
    <dgm:cxn modelId="{1D4D68BB-C8B2-CE44-8773-24F5C5499C41}" srcId="{88C3B3E1-F071-9D48-B16F-1D11D079841F}" destId="{9F8A8E13-F54A-5A48-B878-E81B1838BD3E}" srcOrd="2" destOrd="0" parTransId="{9F79B479-9368-6747-890E-DD2A03202985}" sibTransId="{3AFD81BE-3630-9F47-AE87-591DFA52E5C5}"/>
    <dgm:cxn modelId="{103713B1-5E09-47FE-B4BC-FAB6D563A9EF}" type="presOf" srcId="{3F721A5C-3016-4C73-8984-A8BC12F9CD79}" destId="{83422A1E-4FF0-A04B-B87B-18980CE13A30}" srcOrd="0" destOrd="1" presId="urn:microsoft.com/office/officeart/2005/8/layout/vList5"/>
    <dgm:cxn modelId="{CA10E864-0162-DB4C-88AC-CBD4E041FA8B}" srcId="{105F78FB-2391-C942-856B-FCDAEEA42720}" destId="{919E3D0E-022C-EF40-A5AF-0E73F467D801}" srcOrd="0" destOrd="0" parTransId="{7287015B-0D78-6D42-917D-BADCC0867A38}" sibTransId="{5721D46D-332E-184F-BE82-32798A3C669C}"/>
    <dgm:cxn modelId="{ABEED228-BFD8-BD47-B761-50C368B5B8B6}" srcId="{9F8A8E13-F54A-5A48-B878-E81B1838BD3E}" destId="{48A3D795-265C-5C4E-8C29-F2B7DCB140CE}" srcOrd="0" destOrd="0" parTransId="{35397AB6-3364-F644-8D6B-0C2D0EB3C827}" sibTransId="{3C559B2D-82C3-C14C-A487-3D9D460536BC}"/>
    <dgm:cxn modelId="{8403279F-AA7A-4289-B5B4-F247F3C77D95}" srcId="{9F8A8E13-F54A-5A48-B878-E81B1838BD3E}" destId="{8EC8E942-D7B2-4462-B902-000A56E984A0}" srcOrd="2" destOrd="0" parTransId="{7F479AFC-6DE3-4487-8C24-F808E326B1B0}" sibTransId="{1693E701-A64D-4D8C-8A17-12C764BC6D92}"/>
    <dgm:cxn modelId="{0F348F37-B836-419B-B3ED-D9179A02DB80}" type="presOf" srcId="{9FC556F4-447A-4F42-9B71-2F1DF63B7852}" destId="{F7BB4B2B-DC13-A047-A117-030575CB1983}" srcOrd="0" destOrd="0" presId="urn:microsoft.com/office/officeart/2005/8/layout/vList5"/>
    <dgm:cxn modelId="{322F113C-24F8-4948-BCD5-5573C0EA41A1}" type="presOf" srcId="{8EC8E942-D7B2-4462-B902-000A56E984A0}" destId="{3D4A0805-D015-B14C-8E08-AF6A090DE034}" srcOrd="0" destOrd="2" presId="urn:microsoft.com/office/officeart/2005/8/layout/vList5"/>
    <dgm:cxn modelId="{90ACD134-305C-45AD-A97E-E1E27341509E}" type="presOf" srcId="{919E3D0E-022C-EF40-A5AF-0E73F467D801}" destId="{E7566BE1-357D-1D42-88A9-6547C6C02EBC}" srcOrd="0" destOrd="0" presId="urn:microsoft.com/office/officeart/2005/8/layout/vList5"/>
    <dgm:cxn modelId="{6C871031-BBCD-DD4B-A4C0-C62EE6DB9DAE}" srcId="{88C3B3E1-F071-9D48-B16F-1D11D079841F}" destId="{105F78FB-2391-C942-856B-FCDAEEA42720}" srcOrd="1" destOrd="0" parTransId="{4B43B07F-E57E-5948-9C3B-736713F74DB6}" sibTransId="{CEDA0C1A-B6AE-3447-A760-6822CFFBE58F}"/>
    <dgm:cxn modelId="{33DC3510-CC29-48B1-9A98-5A01DB780484}" type="presOf" srcId="{88C3B3E1-F071-9D48-B16F-1D11D079841F}" destId="{B0071556-B0FB-2E46-8643-79DC2A34E90C}" srcOrd="0" destOrd="0" presId="urn:microsoft.com/office/officeart/2005/8/layout/vList5"/>
    <dgm:cxn modelId="{525343CF-1AA7-4D80-B3B9-D6E6C29253AF}" type="presParOf" srcId="{B0071556-B0FB-2E46-8643-79DC2A34E90C}" destId="{46BB3278-75A9-944B-9AEF-983ACF67B790}" srcOrd="0" destOrd="0" presId="urn:microsoft.com/office/officeart/2005/8/layout/vList5"/>
    <dgm:cxn modelId="{458C4082-817B-4148-A619-0489C109279A}" type="presParOf" srcId="{46BB3278-75A9-944B-9AEF-983ACF67B790}" destId="{F7BB4B2B-DC13-A047-A117-030575CB1983}" srcOrd="0" destOrd="0" presId="urn:microsoft.com/office/officeart/2005/8/layout/vList5"/>
    <dgm:cxn modelId="{6C62CA5C-0489-4886-9D45-99D262A2518A}" type="presParOf" srcId="{46BB3278-75A9-944B-9AEF-983ACF67B790}" destId="{83422A1E-4FF0-A04B-B87B-18980CE13A30}" srcOrd="1" destOrd="0" presId="urn:microsoft.com/office/officeart/2005/8/layout/vList5"/>
    <dgm:cxn modelId="{01DF79BD-B4D0-4889-962C-C0FC8C5796E0}" type="presParOf" srcId="{B0071556-B0FB-2E46-8643-79DC2A34E90C}" destId="{39763FF6-1A69-9A4B-B9EE-06053E1AE516}" srcOrd="1" destOrd="0" presId="urn:microsoft.com/office/officeart/2005/8/layout/vList5"/>
    <dgm:cxn modelId="{C79002F9-EDC0-48FD-8661-4398A55FD02C}" type="presParOf" srcId="{B0071556-B0FB-2E46-8643-79DC2A34E90C}" destId="{A126FD23-054C-F644-945F-674203A944A2}" srcOrd="2" destOrd="0" presId="urn:microsoft.com/office/officeart/2005/8/layout/vList5"/>
    <dgm:cxn modelId="{0A6F5B5A-50E4-4A7E-AA39-840E3B0DDE9E}" type="presParOf" srcId="{A126FD23-054C-F644-945F-674203A944A2}" destId="{CDB5A761-C31F-4740-AF6F-FEDCCE585228}" srcOrd="0" destOrd="0" presId="urn:microsoft.com/office/officeart/2005/8/layout/vList5"/>
    <dgm:cxn modelId="{99DBAF01-CC90-41A5-91F7-707828DCCBE4}" type="presParOf" srcId="{A126FD23-054C-F644-945F-674203A944A2}" destId="{E7566BE1-357D-1D42-88A9-6547C6C02EBC}" srcOrd="1" destOrd="0" presId="urn:microsoft.com/office/officeart/2005/8/layout/vList5"/>
    <dgm:cxn modelId="{0EE8EA4E-5B9C-4EE6-8BE2-9C3EE7446E2D}" type="presParOf" srcId="{B0071556-B0FB-2E46-8643-79DC2A34E90C}" destId="{433ABEAA-82CB-8542-A750-2F06B636FD05}" srcOrd="3" destOrd="0" presId="urn:microsoft.com/office/officeart/2005/8/layout/vList5"/>
    <dgm:cxn modelId="{1051F992-DD2E-4C35-A273-3B636BFFAF76}" type="presParOf" srcId="{B0071556-B0FB-2E46-8643-79DC2A34E90C}" destId="{FFE071CA-E7D5-D54F-B998-BBCE8686C23A}" srcOrd="4" destOrd="0" presId="urn:microsoft.com/office/officeart/2005/8/layout/vList5"/>
    <dgm:cxn modelId="{5B950EE2-8305-479E-BD19-EDDE9D61D6A4}" type="presParOf" srcId="{FFE071CA-E7D5-D54F-B998-BBCE8686C23A}" destId="{95037B9C-6858-3948-86A5-89CD2BEE3DBA}" srcOrd="0" destOrd="0" presId="urn:microsoft.com/office/officeart/2005/8/layout/vList5"/>
    <dgm:cxn modelId="{F52E4DD4-CC64-4591-83D9-ECEDE23B5131}" type="presParOf" srcId="{FFE071CA-E7D5-D54F-B998-BBCE8686C23A}" destId="{3D4A0805-D015-B14C-8E08-AF6A090DE0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22A1E-4FF0-A04B-B87B-18980CE13A30}">
      <dsp:nvSpPr>
        <dsp:cNvPr id="0" name=""/>
        <dsp:cNvSpPr/>
      </dsp:nvSpPr>
      <dsp:spPr>
        <a:xfrm rot="5400000">
          <a:off x="5264442" y="-2125849"/>
          <a:ext cx="688387" cy="52787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200" kern="1200" dirty="0" smtClean="0"/>
            <a:t>Mobility Express</a:t>
          </a:r>
          <a:r>
            <a:rPr kumimoji="1" lang="ja-JP" altLang="en-US" sz="1200" kern="1200" dirty="0" smtClean="0"/>
            <a:t>対応のアクセスポイントからアクセスできる</a:t>
          </a:r>
          <a:r>
            <a:rPr kumimoji="1" lang="en-US" altLang="ja-JP" sz="1200" kern="1200" dirty="0" smtClean="0"/>
            <a:t>APIC-EM</a:t>
          </a:r>
          <a:r>
            <a:rPr kumimoji="1" lang="ja-JP" altLang="en-US" sz="1200" kern="1200" dirty="0" smtClean="0"/>
            <a:t>サーバ。 これらの</a:t>
          </a:r>
          <a:r>
            <a:rPr kumimoji="1" lang="en-US" altLang="ja-JP" sz="1200" kern="1200" dirty="0" smtClean="0"/>
            <a:t>AP</a:t>
          </a:r>
          <a:r>
            <a:rPr kumimoji="1" lang="ja-JP" altLang="en-US" sz="1200" kern="1200" dirty="0" smtClean="0"/>
            <a:t>は、組織の構内にある</a:t>
          </a:r>
          <a:r>
            <a:rPr kumimoji="1" lang="en-US" altLang="ja-JP" sz="1200" kern="1200" dirty="0" smtClean="0"/>
            <a:t>APIC-EM</a:t>
          </a:r>
          <a:r>
            <a:rPr kumimoji="1" lang="ja-JP" altLang="en-US" sz="1200" kern="1200" dirty="0" smtClean="0"/>
            <a:t>サーバから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200" kern="1200" dirty="0" smtClean="0"/>
            <a:t>コントローラ設定ファイルをダウンロードできます。</a:t>
          </a:r>
          <a:endParaRPr lang="en-US" sz="1200" kern="1200" dirty="0"/>
        </a:p>
      </dsp:txBody>
      <dsp:txXfrm rot="-5400000">
        <a:off x="2969278" y="202919"/>
        <a:ext cx="5245112" cy="621179"/>
      </dsp:txXfrm>
    </dsp:sp>
    <dsp:sp modelId="{F7BB4B2B-DC13-A047-A117-030575CB1983}">
      <dsp:nvSpPr>
        <dsp:cNvPr id="0" name=""/>
        <dsp:cNvSpPr/>
      </dsp:nvSpPr>
      <dsp:spPr>
        <a:xfrm>
          <a:off x="0" y="1212"/>
          <a:ext cx="2969278" cy="1024593"/>
        </a:xfrm>
        <a:prstGeom prst="roundRect">
          <a:avLst/>
        </a:prstGeom>
        <a:solidFill>
          <a:srgbClr val="86DB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>
              <a:latin typeface="+mn-ea"/>
              <a:ea typeface="+mn-ea"/>
            </a:rPr>
            <a:t>プライベート</a:t>
          </a:r>
          <a:r>
            <a:rPr lang="en-US" altLang="ja-JP" sz="2000" kern="1200" dirty="0" smtClean="0">
              <a:latin typeface="+mn-ea"/>
              <a:ea typeface="+mn-ea"/>
            </a:rPr>
            <a:t/>
          </a:r>
          <a:br>
            <a:rPr lang="en-US" altLang="ja-JP" sz="2000" kern="1200" dirty="0" smtClean="0">
              <a:latin typeface="+mn-ea"/>
              <a:ea typeface="+mn-ea"/>
            </a:rPr>
          </a:br>
          <a:r>
            <a:rPr lang="ja-JP" altLang="en-US" sz="2000" kern="1200" dirty="0" smtClean="0">
              <a:latin typeface="+mn-ea"/>
              <a:ea typeface="+mn-ea"/>
            </a:rPr>
            <a:t>クラウド</a:t>
          </a:r>
          <a:endParaRPr lang="en-US" sz="2000" kern="1200" dirty="0">
            <a:latin typeface="+mn-ea"/>
            <a:ea typeface="+mn-ea"/>
          </a:endParaRPr>
        </a:p>
      </dsp:txBody>
      <dsp:txXfrm>
        <a:off x="50017" y="51229"/>
        <a:ext cx="2869244" cy="924559"/>
      </dsp:txXfrm>
    </dsp:sp>
    <dsp:sp modelId="{E7566BE1-357D-1D42-88A9-6547C6C02EBC}">
      <dsp:nvSpPr>
        <dsp:cNvPr id="0" name=""/>
        <dsp:cNvSpPr/>
      </dsp:nvSpPr>
      <dsp:spPr>
        <a:xfrm rot="5400000">
          <a:off x="5128024" y="-1042547"/>
          <a:ext cx="863871" cy="53137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200" kern="1200" dirty="0" smtClean="0"/>
            <a:t>シスコ クラウド</a:t>
          </a:r>
          <a:r>
            <a:rPr kumimoji="1" lang="ja-JP" altLang="en-US" sz="1200" kern="1200" dirty="0" smtClean="0"/>
            <a:t>は、</a:t>
          </a:r>
          <a:r>
            <a:rPr kumimoji="1" lang="en-US" altLang="ja-JP" sz="1200" kern="1200" dirty="0" smtClean="0"/>
            <a:t>Mobility Express</a:t>
          </a:r>
          <a:r>
            <a:rPr kumimoji="1" lang="ja-JP" altLang="en-US" sz="1200" kern="1200" dirty="0" smtClean="0"/>
            <a:t>対応アクセスポイントを特定の</a:t>
          </a:r>
          <a:r>
            <a:rPr kumimoji="1" lang="en-US" altLang="ja-JP" sz="1200" kern="1200" dirty="0" smtClean="0"/>
            <a:t>APIC-EM IP</a:t>
          </a:r>
          <a:r>
            <a:rPr kumimoji="1" lang="ja-JP" altLang="en-US" sz="1200" kern="1200" dirty="0" smtClean="0"/>
            <a:t>アドレスにリダイレクトします。 これは</a:t>
          </a:r>
          <a:r>
            <a:rPr kumimoji="1" lang="ja-JP" altLang="en-US" sz="1200" kern="1200" dirty="0" smtClean="0">
              <a:solidFill>
                <a:srgbClr val="FF0000"/>
              </a:solidFill>
            </a:rPr>
            <a:t>スマート アカウント</a:t>
          </a:r>
          <a:r>
            <a:rPr kumimoji="1" lang="ja-JP" altLang="en-US" sz="1200" kern="1200" dirty="0" smtClean="0"/>
            <a:t>の顧客</a:t>
          </a:r>
          <a:r>
            <a:rPr kumimoji="1" lang="en-US" altLang="ja-JP" sz="1200" kern="1200" dirty="0" smtClean="0"/>
            <a:t>/</a:t>
          </a:r>
          <a:r>
            <a:rPr kumimoji="1" lang="ja-JP" altLang="en-US" sz="1200" kern="1200" dirty="0" smtClean="0"/>
            <a:t>パートナーによって定義されます。 これらの</a:t>
          </a:r>
          <a:r>
            <a:rPr kumimoji="1" lang="en-US" altLang="ja-JP" sz="1200" kern="1200" dirty="0" smtClean="0"/>
            <a:t>AP</a:t>
          </a:r>
          <a:r>
            <a:rPr kumimoji="1" lang="ja-JP" altLang="en-US" sz="1200" kern="1200" dirty="0" smtClean="0"/>
            <a:t>は、顧客が管理する</a:t>
          </a:r>
          <a:r>
            <a:rPr kumimoji="1" lang="en-US" altLang="ja-JP" sz="1200" kern="1200" dirty="0" smtClean="0"/>
            <a:t>APIC-EM</a:t>
          </a:r>
          <a:r>
            <a:rPr kumimoji="1" lang="ja-JP" altLang="en-US" sz="1200" kern="1200" dirty="0" smtClean="0"/>
            <a:t>サーバからコントローラ設定ファイルをダウンロードできます。</a:t>
          </a:r>
          <a:endParaRPr lang="en-US" sz="1200" kern="1200" dirty="0"/>
        </a:p>
      </dsp:txBody>
      <dsp:txXfrm rot="-5400000">
        <a:off x="2903087" y="1224561"/>
        <a:ext cx="5271575" cy="779529"/>
      </dsp:txXfrm>
    </dsp:sp>
    <dsp:sp modelId="{CDB5A761-C31F-4740-AF6F-FEDCCE585228}">
      <dsp:nvSpPr>
        <dsp:cNvPr id="0" name=""/>
        <dsp:cNvSpPr/>
      </dsp:nvSpPr>
      <dsp:spPr>
        <a:xfrm>
          <a:off x="0" y="1102028"/>
          <a:ext cx="2931582" cy="1024593"/>
        </a:xfrm>
        <a:prstGeom prst="roundRect">
          <a:avLst/>
        </a:prstGeom>
        <a:solidFill>
          <a:srgbClr val="B8E1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シスコ クラウド</a:t>
          </a:r>
          <a:r>
            <a:rPr lang="en-US" altLang="ja-JP" sz="1800" kern="1200" dirty="0" smtClean="0">
              <a:latin typeface="+mn-ea"/>
              <a:ea typeface="+mn-ea"/>
            </a:rPr>
            <a:t/>
          </a:r>
          <a:br>
            <a:rPr lang="en-US" altLang="ja-JP" sz="1800" kern="1200" dirty="0" smtClean="0">
              <a:latin typeface="+mn-ea"/>
              <a:ea typeface="+mn-ea"/>
            </a:rPr>
          </a:br>
          <a:r>
            <a:rPr lang="ja-JP" altLang="en-US" sz="1800" kern="1200" dirty="0" smtClean="0">
              <a:latin typeface="+mn-ea"/>
              <a:ea typeface="+mn-ea"/>
            </a:rPr>
            <a:t>リダイレクト</a:t>
          </a:r>
          <a:endParaRPr lang="en-US" sz="1800" kern="1200" dirty="0">
            <a:latin typeface="+mn-ea"/>
            <a:ea typeface="+mn-ea"/>
          </a:endParaRPr>
        </a:p>
      </dsp:txBody>
      <dsp:txXfrm>
        <a:off x="50017" y="1152045"/>
        <a:ext cx="2831548" cy="924559"/>
      </dsp:txXfrm>
    </dsp:sp>
    <dsp:sp modelId="{3D4A0805-D015-B14C-8E08-AF6A090DE034}">
      <dsp:nvSpPr>
        <dsp:cNvPr id="0" name=""/>
        <dsp:cNvSpPr/>
      </dsp:nvSpPr>
      <dsp:spPr>
        <a:xfrm rot="5400000">
          <a:off x="5223391" y="75783"/>
          <a:ext cx="770489" cy="52787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200" kern="1200" dirty="0" smtClean="0"/>
            <a:t>シスコ </a:t>
          </a:r>
          <a:r>
            <a:rPr kumimoji="1" lang="ja-JP" altLang="en-US" sz="1200" kern="1200" dirty="0" smtClean="0"/>
            <a:t>クラウド</a:t>
          </a:r>
          <a:r>
            <a:rPr kumimoji="1" lang="ja-JP" altLang="en-US" sz="1200" kern="1200" dirty="0" smtClean="0"/>
            <a:t>は、</a:t>
          </a:r>
          <a:r>
            <a:rPr kumimoji="1" lang="en-US" altLang="en-US" sz="1200" kern="1200" dirty="0" smtClean="0"/>
            <a:t>Mobility Express</a:t>
          </a:r>
          <a:r>
            <a:rPr kumimoji="1" lang="ja-JP" altLang="en-US" sz="1200" kern="1200" dirty="0" smtClean="0"/>
            <a:t>対応のアクセスポイントを使用して、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200" kern="1200" dirty="0" smtClean="0"/>
            <a:t>スマート アカウント</a:t>
          </a:r>
          <a:r>
            <a:rPr kumimoji="1" lang="ja-JP" altLang="en-US" sz="1200" kern="1200" dirty="0" smtClean="0"/>
            <a:t>を使用して、</a:t>
          </a:r>
          <a:r>
            <a:rPr kumimoji="1" lang="ja-JP" altLang="en-US" sz="1200" kern="1200" dirty="0" smtClean="0"/>
            <a:t>シスコ クラウド インフラストラクチャ</a:t>
          </a:r>
          <a:r>
            <a:rPr kumimoji="1" lang="ja-JP" altLang="en-US" sz="1200" kern="1200" dirty="0" smtClean="0"/>
            <a:t>から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200" kern="1200" dirty="0" smtClean="0"/>
            <a:t>コントローラ設定を直接取得できます。</a:t>
          </a:r>
          <a:endParaRPr lang="en-US" sz="1200" kern="1200" dirty="0"/>
        </a:p>
      </dsp:txBody>
      <dsp:txXfrm rot="-5400000">
        <a:off x="2969278" y="2367508"/>
        <a:ext cx="5241104" cy="695265"/>
      </dsp:txXfrm>
    </dsp:sp>
    <dsp:sp modelId="{95037B9C-6858-3948-86A5-89CD2BEE3DBA}">
      <dsp:nvSpPr>
        <dsp:cNvPr id="0" name=""/>
        <dsp:cNvSpPr/>
      </dsp:nvSpPr>
      <dsp:spPr>
        <a:xfrm>
          <a:off x="0" y="2202845"/>
          <a:ext cx="2969278" cy="1024593"/>
        </a:xfrm>
        <a:prstGeom prst="roundRect">
          <a:avLst/>
        </a:prstGeom>
        <a:solidFill>
          <a:srgbClr val="B2D17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/>
            <a:t>シスコ パブリック クラウド</a:t>
          </a:r>
          <a:endParaRPr lang="en-US" sz="1800" kern="1200" dirty="0"/>
        </a:p>
      </dsp:txBody>
      <dsp:txXfrm>
        <a:off x="50017" y="2252862"/>
        <a:ext cx="2869244" cy="924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6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6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7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49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5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16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8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62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9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25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6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5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2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9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2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419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7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altLang="ja-JP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72" r:id="rId2"/>
    <p:sldLayoutId id="2147483977" r:id="rId3"/>
    <p:sldLayoutId id="2147483998" r:id="rId4"/>
    <p:sldLayoutId id="2147484000" r:id="rId5"/>
    <p:sldLayoutId id="2147484001" r:id="rId6"/>
    <p:sldLayoutId id="2147484002" r:id="rId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upportforums.cisco.com/ja/document/13078676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70.png"/><Relationship Id="rId5" Type="http://schemas.openxmlformats.org/officeDocument/2006/relationships/image" Target="../media/image50.png"/><Relationship Id="rId10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7.png"/><Relationship Id="rId3" Type="http://schemas.openxmlformats.org/officeDocument/2006/relationships/image" Target="../media/image73.png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5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74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Relationship Id="rId1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sco.com/c/en/us/td/docs/wireless/access_point/mob_exp/82/user_guide/b_ME_User_Guide_82/b_ME_User_Guide_82_chapter_01000.html#task_7588F4C009744AEFBB9EB754A713E39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tiff"/><Relationship Id="rId9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supportforums.cisco.com/community/12750136/unified-wireless-network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465936" y="3869720"/>
            <a:ext cx="8299981" cy="40095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1600" dirty="0" smtClean="0"/>
              <a:t>2017</a:t>
            </a:r>
            <a:r>
              <a:rPr lang="ja-JP" altLang="en-US" sz="1600" dirty="0" smtClean="0"/>
              <a:t>年</a:t>
            </a:r>
            <a:r>
              <a:rPr lang="en-US" altLang="ja-JP" sz="1600" dirty="0"/>
              <a:t>7</a:t>
            </a:r>
            <a:r>
              <a:rPr lang="ja-JP" altLang="en-US" sz="1600" dirty="0" smtClean="0"/>
              <a:t>月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endParaRPr altLang="en-US" sz="1600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465936" y="3471226"/>
            <a:ext cx="8452381" cy="254840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kumimoji="1" lang="en-US" sz="1400" b="0" i="0" kern="1200">
                <a:solidFill>
                  <a:srgbClr val="FFFFFE"/>
                </a:solidFill>
                <a:latin typeface="+mn-lt"/>
                <a:ea typeface="ＭＳ Ｐゴシック" charset="0"/>
                <a:cs typeface="CiscoSans"/>
              </a:defRPr>
            </a:lvl1pPr>
            <a:lvl2pPr marL="342856" indent="0" algn="ctr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umimoji="1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2pPr>
            <a:lvl3pPr marL="685720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3pPr>
            <a:lvl4pPr marL="1028579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4pPr>
            <a:lvl5pPr marL="1371441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5pPr>
            <a:lvl6pPr marL="1714297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kumimoji="1" sz="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161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kumimoji="1" sz="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020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882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 smtClean="0"/>
              <a:t>シスコシステムズ合同会社</a:t>
            </a:r>
            <a:endParaRPr lang="ja-JP" altLang="en-US" sz="1600" dirty="0"/>
          </a:p>
        </p:txBody>
      </p:sp>
      <p:sp>
        <p:nvSpPr>
          <p:cNvPr id="2" name="正方形/長方形 1"/>
          <p:cNvSpPr/>
          <p:nvPr/>
        </p:nvSpPr>
        <p:spPr>
          <a:xfrm>
            <a:off x="454288" y="1403633"/>
            <a:ext cx="8637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PSU </a:t>
            </a:r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Week 2017 May </a:t>
            </a:r>
            <a:r>
              <a:rPr lang="ja-JP" alt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抜粋</a:t>
            </a:r>
            <a:r>
              <a:rPr lang="en-US" altLang="ja-JP" sz="3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/>
            </a:r>
            <a:br>
              <a:rPr lang="en-US" altLang="ja-JP" sz="3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en-US" altLang="ja-JP" sz="32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Cisco Mobility Express </a:t>
            </a:r>
            <a:r>
              <a:rPr lang="ja-JP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をもう一度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216724" y="4561323"/>
            <a:ext cx="48197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34" charset="-128"/>
              </a:rPr>
              <a:t>本資料に記載の各社社名、製品名は、各社の商標または登録商標です。</a:t>
            </a:r>
            <a:endParaRPr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02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GUI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モニタリング ダッシュボード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44" y="1272582"/>
            <a:ext cx="7647627" cy="3344813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4147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GUI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アクセスポイント ビュー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85" y="1065164"/>
            <a:ext cx="6141676" cy="3889998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4" name="正方形/長方形 3"/>
          <p:cNvSpPr/>
          <p:nvPr/>
        </p:nvSpPr>
        <p:spPr>
          <a:xfrm>
            <a:off x="4580672" y="1977303"/>
            <a:ext cx="3009089" cy="2977859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7939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GUI</a:t>
            </a:r>
            <a:r>
              <a:rPr kumimoji="1" lang="ja-JP" altLang="en-US" dirty="0" smtClean="0"/>
              <a:t> アクセスポイント </a:t>
            </a:r>
            <a:r>
              <a:rPr kumimoji="1" lang="en-US" altLang="ja-JP" dirty="0" smtClean="0"/>
              <a:t>RF</a:t>
            </a:r>
            <a:r>
              <a:rPr kumimoji="1" lang="ja-JP" altLang="en-US" dirty="0" smtClean="0"/>
              <a:t>トラブルシューティング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6" y="1324616"/>
            <a:ext cx="6253206" cy="309037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2225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GUI</a:t>
            </a:r>
            <a:r>
              <a:rPr kumimoji="1" lang="ja-JP" altLang="en-US" dirty="0" smtClean="0"/>
              <a:t> アクセスポイント </a:t>
            </a:r>
            <a:r>
              <a:rPr kumimoji="1" lang="en-US" altLang="ja-JP" dirty="0" err="1" smtClean="0"/>
              <a:t>CleanAir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15" y="1052392"/>
            <a:ext cx="5655527" cy="246673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73" y="2094962"/>
            <a:ext cx="5052184" cy="2848323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946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GUI</a:t>
            </a:r>
            <a:r>
              <a:rPr kumimoji="1" lang="ja-JP" altLang="en-US" dirty="0" smtClean="0"/>
              <a:t> 不正</a:t>
            </a:r>
            <a:r>
              <a:rPr kumimoji="1" lang="en-US" altLang="ja-JP" dirty="0" smtClean="0"/>
              <a:t>AP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016714"/>
            <a:ext cx="5819567" cy="2912117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43" y="2418945"/>
            <a:ext cx="4072379" cy="2477116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5907932" y="914400"/>
            <a:ext cx="726332" cy="45395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2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GUI </a:t>
            </a:r>
            <a:r>
              <a:rPr kumimoji="1" lang="ja-JP" altLang="en-US" dirty="0" smtClean="0"/>
              <a:t>ベスト プラクティス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51595"/>
            <a:ext cx="5408016" cy="34423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98" y="3153415"/>
            <a:ext cx="6126602" cy="107244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817123" y="1047460"/>
            <a:ext cx="647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Cisco</a:t>
            </a:r>
            <a:r>
              <a:rPr kumimoji="1" lang="ja-JP" altLang="en-US" dirty="0" smtClean="0">
                <a:latin typeface="+mn-lt"/>
              </a:rPr>
              <a:t>が積み重ねてきた、ベストプラクティスが適用されています。</a:t>
            </a:r>
            <a:endParaRPr kumimoji="1" lang="en-US" altLang="ja-JP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27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とはなにか？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物理コントローラとの比較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608637"/>
              </p:ext>
            </p:extLst>
          </p:nvPr>
        </p:nvGraphicFramePr>
        <p:xfrm>
          <a:off x="564204" y="1350388"/>
          <a:ext cx="3987918" cy="3556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87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kumimoji="1" lang="ja-JP" altLang="en-US" dirty="0" smtClean="0"/>
                        <a:t>コントローラ機能と</a:t>
                      </a: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機能を</a:t>
                      </a:r>
                      <a:r>
                        <a:rPr kumimoji="1" lang="en-US" altLang="ja-JP" dirty="0" smtClean="0"/>
                        <a:t>Wave2AP</a:t>
                      </a:r>
                      <a:r>
                        <a:rPr kumimoji="1" lang="ja-JP" altLang="en-US" dirty="0" smtClean="0"/>
                        <a:t>内に</a:t>
                      </a:r>
                      <a:r>
                        <a:rPr kumimoji="1" lang="ja-JP" altLang="en-US" dirty="0" smtClean="0"/>
                        <a:t>実装</a:t>
                      </a:r>
                      <a:r>
                        <a:rPr kumimoji="1" lang="en-US" altLang="ja-JP" dirty="0" smtClean="0"/>
                        <a:t/>
                      </a:r>
                      <a:br>
                        <a:rPr kumimoji="1" lang="en-US" altLang="ja-JP" dirty="0" smtClean="0"/>
                      </a:br>
                      <a:r>
                        <a:rPr kumimoji="1" lang="ja-JP" altLang="en-US" dirty="0" smtClean="0"/>
                        <a:t>します</a:t>
                      </a:r>
                      <a:r>
                        <a:rPr kumimoji="1" lang="ja-JP" altLang="en-US" dirty="0" smtClean="0"/>
                        <a:t>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冗長化は</a:t>
                      </a:r>
                      <a:r>
                        <a:rPr kumimoji="1" lang="en-US" altLang="ja-JP" dirty="0" smtClean="0"/>
                        <a:t>CME</a:t>
                      </a:r>
                      <a:r>
                        <a:rPr kumimoji="1" lang="ja-JP" altLang="en-US" dirty="0" smtClean="0"/>
                        <a:t>を構成する</a:t>
                      </a: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内で自動的に</a:t>
                      </a:r>
                      <a:endParaRPr kumimoji="1" lang="en-US" altLang="ja-JP" dirty="0" smtClean="0"/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行われます。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CME</a:t>
                      </a:r>
                      <a:r>
                        <a:rPr kumimoji="1" lang="ja-JP" altLang="en-US" dirty="0" smtClean="0"/>
                        <a:t>は同一ネットワーク（</a:t>
                      </a:r>
                      <a:r>
                        <a:rPr kumimoji="1" lang="en-US" altLang="ja-JP" dirty="0" smtClean="0"/>
                        <a:t>Layer2</a:t>
                      </a:r>
                      <a:r>
                        <a:rPr kumimoji="1" lang="ja-JP" altLang="en-US" dirty="0" smtClean="0"/>
                        <a:t>内）で展開します。</a:t>
                      </a:r>
                      <a:endParaRPr kumimoji="1" lang="en-US" altLang="ja-JP" dirty="0" smtClean="0"/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（管理</a:t>
                      </a:r>
                      <a:r>
                        <a:rPr kumimoji="1" lang="en-US" altLang="ja-JP" dirty="0" smtClean="0"/>
                        <a:t>VLAN</a:t>
                      </a:r>
                      <a:r>
                        <a:rPr kumimoji="1" lang="ja-JP" altLang="en-US" dirty="0" smtClean="0"/>
                        <a:t>のみ </a:t>
                      </a:r>
                      <a:r>
                        <a:rPr kumimoji="1" lang="en-US" altLang="ja-JP" dirty="0" smtClean="0"/>
                        <a:t>Layer2</a:t>
                      </a:r>
                      <a:r>
                        <a:rPr kumimoji="1" lang="ja-JP" altLang="en-US" dirty="0" smtClean="0"/>
                        <a:t>内）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のモードは</a:t>
                      </a:r>
                      <a:r>
                        <a:rPr kumimoji="1" lang="en-US" altLang="ja-JP" dirty="0" err="1" smtClean="0"/>
                        <a:t>Flexconnect</a:t>
                      </a:r>
                      <a:r>
                        <a:rPr kumimoji="1" lang="ja-JP" altLang="en-US" dirty="0" smtClean="0"/>
                        <a:t>です。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ライセンスが不要です。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の機種によってサポート</a:t>
                      </a:r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err="1" smtClean="0"/>
                        <a:t>、</a:t>
                      </a:r>
                      <a:r>
                        <a:rPr kumimoji="1" lang="ja-JP" altLang="en-US" dirty="0" smtClean="0"/>
                        <a:t>クライアント数が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異なります。（</a:t>
                      </a:r>
                      <a:r>
                        <a:rPr kumimoji="1" lang="en-US" altLang="ja-JP" dirty="0" smtClean="0"/>
                        <a:t>8.4</a:t>
                      </a:r>
                      <a:r>
                        <a:rPr kumimoji="1" lang="ja-JP" altLang="en-US" dirty="0" smtClean="0"/>
                        <a:t>～）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4695217" y="1350388"/>
          <a:ext cx="3988340" cy="3261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88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WLC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専用コントローラが必要です。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冗長化は</a:t>
                      </a:r>
                      <a:r>
                        <a:rPr kumimoji="1" lang="en-US" altLang="ja-JP" dirty="0" smtClean="0"/>
                        <a:t>N</a:t>
                      </a:r>
                      <a:r>
                        <a:rPr kumimoji="1" lang="ja-JP" altLang="en-US" dirty="0" smtClean="0"/>
                        <a:t>＋１、</a:t>
                      </a:r>
                      <a:r>
                        <a:rPr kumimoji="1" lang="en-US" altLang="ja-JP" dirty="0" smtClean="0"/>
                        <a:t>SSO</a:t>
                      </a:r>
                      <a:r>
                        <a:rPr kumimoji="1" lang="ja-JP" altLang="en-US" dirty="0" smtClean="0"/>
                        <a:t>がサポートされます。</a:t>
                      </a:r>
                      <a:endParaRPr kumimoji="1" lang="en-US" altLang="ja-JP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コントローラはセンターに配置し、ネットワークを</a:t>
                      </a:r>
                      <a:endParaRPr kumimoji="1" lang="en-US" altLang="ja-JP" dirty="0" smtClean="0"/>
                    </a:p>
                    <a:p>
                      <a:r>
                        <a:rPr kumimoji="1" lang="ja-JP" altLang="en-US" dirty="0" smtClean="0"/>
                        <a:t>跨ぐ展開が可能です。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のモードは</a:t>
                      </a:r>
                      <a:r>
                        <a:rPr kumimoji="1" lang="en-US" altLang="ja-JP" dirty="0" smtClean="0"/>
                        <a:t>Local</a:t>
                      </a:r>
                      <a:r>
                        <a:rPr kumimoji="1" lang="ja-JP" altLang="en-US" dirty="0" err="1" smtClean="0"/>
                        <a:t>、</a:t>
                      </a:r>
                      <a:r>
                        <a:rPr kumimoji="1" lang="en-US" altLang="ja-JP" dirty="0" smtClean="0"/>
                        <a:t>Flex</a:t>
                      </a:r>
                      <a:r>
                        <a:rPr kumimoji="1" lang="ja-JP" altLang="en-US" dirty="0" err="1" smtClean="0"/>
                        <a:t>、</a:t>
                      </a:r>
                      <a:r>
                        <a:rPr kumimoji="1" lang="en-US" altLang="ja-JP" dirty="0" smtClean="0"/>
                        <a:t>Mesh</a:t>
                      </a:r>
                      <a:r>
                        <a:rPr kumimoji="1" lang="ja-JP" altLang="en-US" dirty="0" smtClean="0"/>
                        <a:t>等複数のモードをサポートします。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AP</a:t>
                      </a:r>
                      <a:r>
                        <a:rPr kumimoji="1" lang="ja-JP" altLang="en-US" dirty="0" smtClean="0"/>
                        <a:t>の数でライセンスが必要です。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ライセンスは</a:t>
                      </a:r>
                      <a:r>
                        <a:rPr kumimoji="1" lang="en-US" altLang="ja-JP" dirty="0" smtClean="0"/>
                        <a:t>RTU</a:t>
                      </a:r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5520</a:t>
                      </a:r>
                      <a:r>
                        <a:rPr kumimoji="1" lang="ja-JP" altLang="en-US" dirty="0" err="1" smtClean="0"/>
                        <a:t>、</a:t>
                      </a:r>
                      <a:r>
                        <a:rPr kumimoji="1" lang="en-US" altLang="ja-JP" dirty="0" smtClean="0"/>
                        <a:t>8540</a:t>
                      </a:r>
                      <a:r>
                        <a:rPr kumimoji="1" lang="ja-JP" altLang="en-US" dirty="0" err="1" smtClean="0"/>
                        <a:t>、ｖ</a:t>
                      </a:r>
                      <a:r>
                        <a:rPr kumimoji="1" lang="en-US" altLang="ja-JP" dirty="0" smtClean="0"/>
                        <a:t>WLC</a:t>
                      </a:r>
                      <a:r>
                        <a:rPr kumimoji="1" lang="ja-JP" altLang="en-US" dirty="0" smtClean="0"/>
                        <a:t>）です。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アクセスポイントとスケーラビリティ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2400" dirty="0" smtClean="0"/>
              <a:t>リリース</a:t>
            </a:r>
            <a:r>
              <a:rPr kumimoji="1" lang="en-US" altLang="ja-JP" sz="2400" dirty="0" smtClean="0"/>
              <a:t>8.3</a:t>
            </a:r>
            <a:r>
              <a:rPr kumimoji="1" lang="ja-JP" altLang="en-US" sz="2400" dirty="0" smtClean="0"/>
              <a:t>ま</a:t>
            </a:r>
            <a:r>
              <a:rPr kumimoji="1" lang="ja-JP" altLang="en-US" sz="2400" dirty="0"/>
              <a:t>で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pic>
        <p:nvPicPr>
          <p:cNvPr id="5" name="Picture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25" y="1482792"/>
            <a:ext cx="0" cy="0"/>
          </a:xfrm>
          <a:prstGeom prst="rect">
            <a:avLst/>
          </a:prstGeom>
        </p:spPr>
      </p:pic>
      <p:sp>
        <p:nvSpPr>
          <p:cNvPr id="7" name="Rounded Rectangle 26"/>
          <p:cNvSpPr/>
          <p:nvPr/>
        </p:nvSpPr>
        <p:spPr>
          <a:xfrm>
            <a:off x="936641" y="2089405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00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0" name="Rounded Rectangle 28"/>
          <p:cNvSpPr/>
          <p:nvPr/>
        </p:nvSpPr>
        <p:spPr>
          <a:xfrm>
            <a:off x="2212608" y="2931147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AB1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1" name="Rounded Rectangle 30"/>
          <p:cNvSpPr/>
          <p:nvPr/>
        </p:nvSpPr>
        <p:spPr>
          <a:xfrm>
            <a:off x="3426699" y="2072068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2" name="Rounded Rectangle 32"/>
          <p:cNvSpPr/>
          <p:nvPr/>
        </p:nvSpPr>
        <p:spPr>
          <a:xfrm>
            <a:off x="4648078" y="2882699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8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37"/>
          <p:cNvSpPr/>
          <p:nvPr/>
        </p:nvSpPr>
        <p:spPr>
          <a:xfrm>
            <a:off x="5804328" y="2034471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220"/>
          <p:cNvSpPr txBox="1"/>
          <p:nvPr/>
        </p:nvSpPr>
        <p:spPr>
          <a:xfrm>
            <a:off x="606751" y="1845969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AIR-AP1815I-</a:t>
            </a:r>
            <a:r>
              <a:rPr lang="en-US" altLang="ja-JP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Q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7" name="TextBox 221"/>
          <p:cNvSpPr txBox="1"/>
          <p:nvPr/>
        </p:nvSpPr>
        <p:spPr>
          <a:xfrm>
            <a:off x="1882718" y="386193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AIR-AP1832-Q-K9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8" name="TextBox 222"/>
          <p:cNvSpPr txBox="1"/>
          <p:nvPr/>
        </p:nvSpPr>
        <p:spPr>
          <a:xfrm>
            <a:off x="3063319" y="1828632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AIR-AP1852-</a:t>
            </a:r>
            <a:r>
              <a:rPr lang="en-US" altLang="ja-JP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Q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9" name="TextBox 223"/>
          <p:cNvSpPr txBox="1"/>
          <p:nvPr/>
        </p:nvSpPr>
        <p:spPr>
          <a:xfrm>
            <a:off x="4318188" y="3820984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AIR-AP2800-Q-K9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20" name="TextBox 224"/>
          <p:cNvSpPr txBox="1"/>
          <p:nvPr/>
        </p:nvSpPr>
        <p:spPr>
          <a:xfrm>
            <a:off x="5449061" y="1791035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AIR-AP3800-Q-K9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8" y="3090375"/>
            <a:ext cx="1021658" cy="633262"/>
          </a:xfrm>
          <a:prstGeom prst="rect">
            <a:avLst/>
          </a:prstGeom>
        </p:spPr>
      </p:pic>
      <p:pic>
        <p:nvPicPr>
          <p:cNvPr id="22" name="Picture 2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58" y="2221163"/>
            <a:ext cx="1021659" cy="633262"/>
          </a:xfrm>
          <a:prstGeom prst="rect">
            <a:avLst/>
          </a:prstGeom>
        </p:spPr>
      </p:pic>
      <p:pic>
        <p:nvPicPr>
          <p:cNvPr id="23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86" y="3007276"/>
            <a:ext cx="1149367" cy="712420"/>
          </a:xfrm>
          <a:prstGeom prst="rect">
            <a:avLst/>
          </a:prstGeom>
        </p:spPr>
      </p:pic>
      <p:pic>
        <p:nvPicPr>
          <p:cNvPr id="24" name="Picture 2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65" y="2194153"/>
            <a:ext cx="1021659" cy="633262"/>
          </a:xfrm>
          <a:prstGeom prst="rect">
            <a:avLst/>
          </a:prstGeom>
        </p:spPr>
      </p:pic>
      <p:sp>
        <p:nvSpPr>
          <p:cNvPr id="25" name="Rounded Rectangle 229"/>
          <p:cNvSpPr/>
          <p:nvPr/>
        </p:nvSpPr>
        <p:spPr>
          <a:xfrm>
            <a:off x="7042133" y="2869882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3D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31"/>
          <p:cNvSpPr txBox="1"/>
          <p:nvPr/>
        </p:nvSpPr>
        <p:spPr>
          <a:xfrm>
            <a:off x="6688369" y="3825739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AIR-AP1562-Q-K9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14" y="3001436"/>
            <a:ext cx="1362197" cy="712420"/>
          </a:xfrm>
          <a:prstGeom prst="rect">
            <a:avLst/>
          </a:prstGeom>
        </p:spPr>
      </p:pic>
      <p:pic>
        <p:nvPicPr>
          <p:cNvPr id="29" name="Picture 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" y="2246809"/>
            <a:ext cx="852634" cy="633262"/>
          </a:xfrm>
          <a:prstGeom prst="rect">
            <a:avLst/>
          </a:prstGeom>
        </p:spPr>
      </p:pic>
      <p:pic>
        <p:nvPicPr>
          <p:cNvPr id="32" name="Picture 2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83" y="122878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3" name="TextBox 298"/>
          <p:cNvSpPr txBox="1"/>
          <p:nvPr/>
        </p:nvSpPr>
        <p:spPr>
          <a:xfrm>
            <a:off x="1067041" y="163102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TextBox 299"/>
          <p:cNvSpPr txBox="1"/>
          <p:nvPr/>
        </p:nvSpPr>
        <p:spPr>
          <a:xfrm>
            <a:off x="1421904" y="163776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" name="Picture 3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38" y="1211450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6" name="TextBox 306"/>
          <p:cNvSpPr txBox="1"/>
          <p:nvPr/>
        </p:nvSpPr>
        <p:spPr>
          <a:xfrm>
            <a:off x="3527882" y="162069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Box 307"/>
          <p:cNvSpPr txBox="1"/>
          <p:nvPr/>
        </p:nvSpPr>
        <p:spPr>
          <a:xfrm>
            <a:off x="3895659" y="162042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altLang="ja-JP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" name="Picture 3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70" y="1173853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9" name="TextBox 314"/>
          <p:cNvSpPr txBox="1"/>
          <p:nvPr/>
        </p:nvSpPr>
        <p:spPr>
          <a:xfrm>
            <a:off x="5884324" y="158310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TextBox 315"/>
          <p:cNvSpPr txBox="1"/>
          <p:nvPr/>
        </p:nvSpPr>
        <p:spPr>
          <a:xfrm>
            <a:off x="6289592" y="1582826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" name="Picture 3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50" y="4135798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6" name="TextBox 330"/>
          <p:cNvSpPr txBox="1"/>
          <p:nvPr/>
        </p:nvSpPr>
        <p:spPr>
          <a:xfrm>
            <a:off x="2343288" y="452811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TextBox 331"/>
          <p:cNvSpPr txBox="1"/>
          <p:nvPr/>
        </p:nvSpPr>
        <p:spPr>
          <a:xfrm>
            <a:off x="2697872" y="452783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" name="Picture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20" y="4087350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9" name="TextBox 338"/>
          <p:cNvSpPr txBox="1"/>
          <p:nvPr/>
        </p:nvSpPr>
        <p:spPr>
          <a:xfrm>
            <a:off x="4728074" y="447966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TextBox 339"/>
          <p:cNvSpPr txBox="1"/>
          <p:nvPr/>
        </p:nvSpPr>
        <p:spPr>
          <a:xfrm>
            <a:off x="5133342" y="447938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" name="Picture 3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01" y="4092105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2" name="TextBox 346"/>
          <p:cNvSpPr txBox="1"/>
          <p:nvPr/>
        </p:nvSpPr>
        <p:spPr>
          <a:xfrm>
            <a:off x="7146043" y="44880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25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TextBox 347"/>
          <p:cNvSpPr txBox="1"/>
          <p:nvPr/>
        </p:nvSpPr>
        <p:spPr>
          <a:xfrm>
            <a:off x="7503522" y="448414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" name="Picture 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7" y="1275197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5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14" y="4183941"/>
            <a:ext cx="315474" cy="29288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56" name="Picture 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88" y="1260704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7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26" y="1225731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8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41" y="4136529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9" name="Pictur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70" y="4144946"/>
            <a:ext cx="315474" cy="29288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54111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アクセスポイントとスケーラビリティ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sz="2400" dirty="0" smtClean="0"/>
              <a:t>リリース</a:t>
            </a:r>
            <a:r>
              <a:rPr kumimoji="1" lang="en-US" altLang="ja-JP" sz="2400" dirty="0" smtClean="0"/>
              <a:t>8.4</a:t>
            </a:r>
            <a:r>
              <a:rPr kumimoji="1" lang="ja-JP" altLang="en-US" sz="2400" dirty="0" smtClean="0"/>
              <a:t>から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pic>
        <p:nvPicPr>
          <p:cNvPr id="5" name="Picture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34" y="1360256"/>
            <a:ext cx="0" cy="0"/>
          </a:xfrm>
          <a:prstGeom prst="rect">
            <a:avLst/>
          </a:prstGeom>
        </p:spPr>
      </p:pic>
      <p:sp>
        <p:nvSpPr>
          <p:cNvPr id="6" name="Rounded Rectangle 24"/>
          <p:cNvSpPr/>
          <p:nvPr/>
        </p:nvSpPr>
        <p:spPr>
          <a:xfrm>
            <a:off x="976833" y="2909747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Rounded Rectangle 26"/>
          <p:cNvSpPr/>
          <p:nvPr/>
        </p:nvSpPr>
        <p:spPr>
          <a:xfrm>
            <a:off x="2007154" y="1959853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00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0" name="Rounded Rectangle 28"/>
          <p:cNvSpPr/>
          <p:nvPr/>
        </p:nvSpPr>
        <p:spPr>
          <a:xfrm>
            <a:off x="3008356" y="2909747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AB1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1" name="Rounded Rectangle 30"/>
          <p:cNvSpPr/>
          <p:nvPr/>
        </p:nvSpPr>
        <p:spPr>
          <a:xfrm>
            <a:off x="4053475" y="1959853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2" name="Rounded Rectangle 32"/>
          <p:cNvSpPr/>
          <p:nvPr/>
        </p:nvSpPr>
        <p:spPr>
          <a:xfrm>
            <a:off x="5076635" y="2909747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8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37"/>
          <p:cNvSpPr/>
          <p:nvPr/>
        </p:nvSpPr>
        <p:spPr>
          <a:xfrm>
            <a:off x="6106827" y="1986623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220"/>
          <p:cNvSpPr txBox="1"/>
          <p:nvPr/>
        </p:nvSpPr>
        <p:spPr>
          <a:xfrm>
            <a:off x="1677264" y="171641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AIR-AP1815I-Q-K9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7" name="TextBox 221"/>
          <p:cNvSpPr txBox="1"/>
          <p:nvPr/>
        </p:nvSpPr>
        <p:spPr>
          <a:xfrm>
            <a:off x="2678466" y="384053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AIR-AP1832-Q-K9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8" name="TextBox 222"/>
          <p:cNvSpPr txBox="1"/>
          <p:nvPr/>
        </p:nvSpPr>
        <p:spPr>
          <a:xfrm>
            <a:off x="3690095" y="171641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AIR-AP1852-Q-K9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9" name="TextBox 223"/>
          <p:cNvSpPr txBox="1"/>
          <p:nvPr/>
        </p:nvSpPr>
        <p:spPr>
          <a:xfrm>
            <a:off x="4746745" y="3848032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AIR-AP2800-Q-K9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20" name="TextBox 224"/>
          <p:cNvSpPr txBox="1"/>
          <p:nvPr/>
        </p:nvSpPr>
        <p:spPr>
          <a:xfrm>
            <a:off x="5751560" y="174318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AIR-AP3800-Q-K9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07" y="3068062"/>
            <a:ext cx="1021658" cy="633262"/>
          </a:xfrm>
          <a:prstGeom prst="rect">
            <a:avLst/>
          </a:prstGeom>
        </p:spPr>
      </p:pic>
      <p:pic>
        <p:nvPicPr>
          <p:cNvPr id="22" name="Picture 2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34" y="2108948"/>
            <a:ext cx="1021659" cy="633262"/>
          </a:xfrm>
          <a:prstGeom prst="rect">
            <a:avLst/>
          </a:prstGeom>
        </p:spPr>
      </p:pic>
      <p:pic>
        <p:nvPicPr>
          <p:cNvPr id="23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43" y="3034324"/>
            <a:ext cx="1149367" cy="712420"/>
          </a:xfrm>
          <a:prstGeom prst="rect">
            <a:avLst/>
          </a:prstGeom>
        </p:spPr>
      </p:pic>
      <p:pic>
        <p:nvPicPr>
          <p:cNvPr id="24" name="Picture 2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64" y="2146305"/>
            <a:ext cx="1021659" cy="633262"/>
          </a:xfrm>
          <a:prstGeom prst="rect">
            <a:avLst/>
          </a:prstGeom>
        </p:spPr>
      </p:pic>
      <p:sp>
        <p:nvSpPr>
          <p:cNvPr id="25" name="Rounded Rectangle 229"/>
          <p:cNvSpPr/>
          <p:nvPr/>
        </p:nvSpPr>
        <p:spPr>
          <a:xfrm>
            <a:off x="7140297" y="2909747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3D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31"/>
          <p:cNvSpPr txBox="1"/>
          <p:nvPr/>
        </p:nvSpPr>
        <p:spPr>
          <a:xfrm>
            <a:off x="6810407" y="3848032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AIR-AP1562-Q-K9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93" y="3028483"/>
            <a:ext cx="1362197" cy="712420"/>
          </a:xfrm>
          <a:prstGeom prst="rect">
            <a:avLst/>
          </a:prstGeom>
        </p:spPr>
      </p:pic>
      <p:pic>
        <p:nvPicPr>
          <p:cNvPr id="29" name="Picture 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7" y="2117257"/>
            <a:ext cx="852634" cy="633262"/>
          </a:xfrm>
          <a:prstGeom prst="rect">
            <a:avLst/>
          </a:prstGeom>
        </p:spPr>
      </p:pic>
      <p:pic>
        <p:nvPicPr>
          <p:cNvPr id="30" name="Picture 2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7" y="3087096"/>
            <a:ext cx="852634" cy="633262"/>
          </a:xfrm>
          <a:prstGeom prst="rect">
            <a:avLst/>
          </a:prstGeom>
        </p:spPr>
      </p:pic>
      <p:sp>
        <p:nvSpPr>
          <p:cNvPr id="31" name="TextBox 248"/>
          <p:cNvSpPr txBox="1"/>
          <p:nvPr/>
        </p:nvSpPr>
        <p:spPr>
          <a:xfrm>
            <a:off x="646943" y="3840537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AIR-AP1815w-Q-K9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32" name="Picture 2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96" y="1099235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3" name="TextBox 298"/>
          <p:cNvSpPr txBox="1"/>
          <p:nvPr/>
        </p:nvSpPr>
        <p:spPr>
          <a:xfrm>
            <a:off x="2087150" y="150848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TextBox 299"/>
          <p:cNvSpPr txBox="1"/>
          <p:nvPr/>
        </p:nvSpPr>
        <p:spPr>
          <a:xfrm>
            <a:off x="2492417" y="150820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" name="Picture 3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14" y="1099235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6" name="TextBox 306"/>
          <p:cNvSpPr txBox="1"/>
          <p:nvPr/>
        </p:nvSpPr>
        <p:spPr>
          <a:xfrm>
            <a:off x="4117168" y="150848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Box 307"/>
          <p:cNvSpPr txBox="1"/>
          <p:nvPr/>
        </p:nvSpPr>
        <p:spPr>
          <a:xfrm>
            <a:off x="4522435" y="150820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" name="Picture 3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69" y="1126005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9" name="TextBox 314"/>
          <p:cNvSpPr txBox="1"/>
          <p:nvPr/>
        </p:nvSpPr>
        <p:spPr>
          <a:xfrm>
            <a:off x="6186823" y="153525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TextBox 315"/>
          <p:cNvSpPr txBox="1"/>
          <p:nvPr/>
        </p:nvSpPr>
        <p:spPr>
          <a:xfrm>
            <a:off x="6592091" y="153497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1" name="Picture 3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4" y="4163670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2" name="Picture 3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6" y="4114398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3" name="TextBox 322"/>
          <p:cNvSpPr txBox="1"/>
          <p:nvPr/>
        </p:nvSpPr>
        <p:spPr>
          <a:xfrm>
            <a:off x="1056829" y="450671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Box 323"/>
          <p:cNvSpPr txBox="1"/>
          <p:nvPr/>
        </p:nvSpPr>
        <p:spPr>
          <a:xfrm>
            <a:off x="1462097" y="450643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" name="Picture 3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98" y="4114398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6" name="TextBox 330"/>
          <p:cNvSpPr txBox="1"/>
          <p:nvPr/>
        </p:nvSpPr>
        <p:spPr>
          <a:xfrm>
            <a:off x="3088352" y="450671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TextBox 331"/>
          <p:cNvSpPr txBox="1"/>
          <p:nvPr/>
        </p:nvSpPr>
        <p:spPr>
          <a:xfrm>
            <a:off x="3493620" y="450643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" name="Picture 3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77" y="4114398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9" name="TextBox 338"/>
          <p:cNvSpPr txBox="1"/>
          <p:nvPr/>
        </p:nvSpPr>
        <p:spPr>
          <a:xfrm>
            <a:off x="5156631" y="450671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TextBox 339"/>
          <p:cNvSpPr txBox="1"/>
          <p:nvPr/>
        </p:nvSpPr>
        <p:spPr>
          <a:xfrm>
            <a:off x="5561899" y="450643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" name="Picture 3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39" y="4114398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2" name="TextBox 346"/>
          <p:cNvSpPr txBox="1"/>
          <p:nvPr/>
        </p:nvSpPr>
        <p:spPr>
          <a:xfrm>
            <a:off x="7220292" y="450671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TextBox 347"/>
          <p:cNvSpPr txBox="1"/>
          <p:nvPr/>
        </p:nvSpPr>
        <p:spPr>
          <a:xfrm>
            <a:off x="7625560" y="450643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" name="Picture 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56" y="1152661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5" name="Picture 9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78" y="4162541"/>
            <a:ext cx="315474" cy="29288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56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74" y="1148489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7" name="Picture 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25" y="1177883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8" name="Picture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98" y="4163577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9" name="Picture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19" y="4163577"/>
            <a:ext cx="315474" cy="29288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899944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400" dirty="0">
                <a:latin typeface="+mn-ea"/>
                <a:ea typeface="+mn-ea"/>
              </a:rPr>
              <a:t>Cisco</a:t>
            </a:r>
            <a:r>
              <a:rPr lang="ja-JP" altLang="en-US" sz="4400" dirty="0">
                <a:latin typeface="+mn-ea"/>
                <a:ea typeface="+mn-ea"/>
              </a:rPr>
              <a:t> </a:t>
            </a:r>
            <a:r>
              <a:rPr lang="en-US" altLang="ja-JP" sz="4400" dirty="0">
                <a:latin typeface="+mn-ea"/>
                <a:ea typeface="+mn-ea"/>
              </a:rPr>
              <a:t>Mobility</a:t>
            </a:r>
            <a:r>
              <a:rPr lang="ja-JP" altLang="en-US" sz="4400" dirty="0">
                <a:latin typeface="+mn-ea"/>
                <a:ea typeface="+mn-ea"/>
              </a:rPr>
              <a:t> </a:t>
            </a:r>
            <a:r>
              <a:rPr lang="en-US" altLang="ja-JP" sz="4400" dirty="0" smtClean="0">
                <a:latin typeface="+mn-ea"/>
                <a:ea typeface="+mn-ea"/>
              </a:rPr>
              <a:t>Express (CME)</a:t>
            </a:r>
            <a:r>
              <a:rPr kumimoji="1" lang="ja-JP" altLang="en-US" sz="4400" dirty="0" smtClean="0">
                <a:latin typeface="+mn-ea"/>
                <a:ea typeface="+mn-ea"/>
              </a:rPr>
              <a:t>を</a:t>
            </a:r>
            <a:r>
              <a:rPr kumimoji="1" lang="ja-JP" altLang="en-US" sz="4400" dirty="0">
                <a:latin typeface="+mn-ea"/>
                <a:ea typeface="+mn-ea"/>
              </a:rPr>
              <a:t>展開</a:t>
            </a:r>
            <a:r>
              <a:rPr kumimoji="1" lang="ja-JP" altLang="en-US" sz="4400" dirty="0" smtClean="0">
                <a:latin typeface="+mn-ea"/>
                <a:ea typeface="+mn-ea"/>
              </a:rPr>
              <a:t>するために</a:t>
            </a:r>
            <a:r>
              <a:rPr kumimoji="1" lang="en-US" altLang="ja-JP" sz="4400" dirty="0" smtClean="0">
                <a:latin typeface="+mn-ea"/>
                <a:ea typeface="+mn-ea"/>
              </a:rPr>
              <a:t/>
            </a:r>
            <a:br>
              <a:rPr kumimoji="1" lang="en-US" altLang="ja-JP" sz="4400" dirty="0" smtClean="0">
                <a:latin typeface="+mn-ea"/>
                <a:ea typeface="+mn-ea"/>
              </a:rPr>
            </a:br>
            <a:r>
              <a:rPr kumimoji="1" lang="ja-JP" altLang="en-US" sz="4400" dirty="0" smtClean="0">
                <a:latin typeface="+mn-ea"/>
                <a:ea typeface="+mn-ea"/>
              </a:rPr>
              <a:t>ご理解いただきたい</a:t>
            </a:r>
            <a:r>
              <a:rPr kumimoji="1" lang="ja-JP" altLang="en-US" sz="4400" dirty="0" smtClean="0">
                <a:latin typeface="+mn-ea"/>
                <a:ea typeface="+mn-ea"/>
              </a:rPr>
              <a:t>こと</a:t>
            </a:r>
            <a:endParaRPr kumimoji="1" lang="en-US" altLang="ja-JP" sz="4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32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</a:t>
            </a:r>
            <a:r>
              <a:rPr lang="ja-JP" altLang="en-US" dirty="0" smtClean="0"/>
              <a:t> </a:t>
            </a:r>
            <a:r>
              <a:rPr lang="en-US" altLang="ja-JP" dirty="0" smtClean="0"/>
              <a:t>Mobility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Express(CME)</a:t>
            </a:r>
            <a:r>
              <a:rPr lang="ja-JP" altLang="en-US" dirty="0" smtClean="0"/>
              <a:t>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もう一度始めから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08187" y="531812"/>
            <a:ext cx="4286726" cy="405923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本セッションでは</a:t>
            </a:r>
            <a:r>
              <a:rPr lang="en-US" altLang="ja-JP" dirty="0" smtClean="0"/>
              <a:t>Wave2</a:t>
            </a:r>
            <a:r>
              <a:rPr lang="ja-JP" altLang="en-US" dirty="0" smtClean="0"/>
              <a:t> </a:t>
            </a:r>
            <a:r>
              <a:rPr lang="en-US" altLang="ja-JP" dirty="0" smtClean="0"/>
              <a:t>AP</a:t>
            </a:r>
            <a:r>
              <a:rPr lang="ja-JP" altLang="en-US" dirty="0" smtClean="0"/>
              <a:t>か</a:t>
            </a:r>
            <a:r>
              <a:rPr lang="ja-JP" altLang="en-US" dirty="0"/>
              <a:t>ら</a:t>
            </a:r>
            <a:r>
              <a:rPr lang="ja-JP" altLang="en-US" dirty="0" smtClean="0"/>
              <a:t>サポートされた新しいコントローラソリューションを紹介します。</a:t>
            </a:r>
            <a:r>
              <a:rPr lang="en-US" dirty="0" smtClean="0"/>
              <a:t>  </a:t>
            </a:r>
            <a:endParaRPr lang="en-US" dirty="0"/>
          </a:p>
          <a:p>
            <a:pPr marL="0" indent="0">
              <a:buNone/>
            </a:pPr>
            <a:r>
              <a:rPr lang="ja-JP" altLang="en-US" dirty="0" smtClean="0"/>
              <a:t>既存</a:t>
            </a:r>
            <a:r>
              <a:rPr lang="ja-JP" altLang="en-US" dirty="0" smtClean="0"/>
              <a:t>コントローラ モデル</a:t>
            </a:r>
            <a:r>
              <a:rPr lang="ja-JP" altLang="en-US" dirty="0" smtClean="0"/>
              <a:t>、</a:t>
            </a:r>
            <a:r>
              <a:rPr lang="en-US" altLang="ja-JP" dirty="0" smtClean="0"/>
              <a:t>Autonomous</a:t>
            </a:r>
            <a:r>
              <a:rPr lang="ja-JP" altLang="en-US" dirty="0" smtClean="0"/>
              <a:t> </a:t>
            </a:r>
            <a:r>
              <a:rPr lang="en-US" altLang="ja-JP" dirty="0" smtClean="0"/>
              <a:t>AP</a:t>
            </a:r>
            <a:r>
              <a:rPr lang="ja-JP" altLang="en-US" dirty="0" smtClean="0"/>
              <a:t>との比較も行い、</a:t>
            </a:r>
            <a:r>
              <a:rPr lang="en-US" altLang="ja-JP" dirty="0" smtClean="0"/>
              <a:t>CME</a:t>
            </a:r>
            <a:r>
              <a:rPr lang="ja-JP" altLang="en-US" dirty="0" smtClean="0"/>
              <a:t>のメリット、注意点など</a:t>
            </a:r>
            <a:r>
              <a:rPr lang="ja-JP" altLang="en-US" dirty="0" smtClean="0"/>
              <a:t>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お伝え</a:t>
            </a:r>
            <a:r>
              <a:rPr lang="ja-JP" altLang="en-US" dirty="0" smtClean="0"/>
              <a:t>します</a:t>
            </a:r>
            <a:r>
              <a:rPr lang="ja-JP" altLang="en-US" dirty="0"/>
              <a:t>。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コネクタ 60"/>
          <p:cNvCxnSpPr/>
          <p:nvPr/>
        </p:nvCxnSpPr>
        <p:spPr>
          <a:xfrm>
            <a:off x="5711075" y="4091739"/>
            <a:ext cx="177905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　</a:t>
            </a:r>
            <a:r>
              <a:rPr kumimoji="1" lang="en-US" altLang="ja-JP" dirty="0" smtClean="0"/>
              <a:t>DHCP</a:t>
            </a:r>
            <a:r>
              <a:rPr kumimoji="1" lang="ja-JP" altLang="en-US" dirty="0" smtClean="0"/>
              <a:t>　</a:t>
            </a:r>
            <a:r>
              <a:rPr kumimoji="1" lang="en-US" altLang="ja-JP" sz="1800" dirty="0" smtClean="0"/>
              <a:t>8.2</a:t>
            </a:r>
            <a:r>
              <a:rPr kumimoji="1" lang="ja-JP" altLang="en-US" sz="1800" dirty="0" smtClean="0"/>
              <a:t>まで</a:t>
            </a:r>
            <a:endParaRPr kumimoji="1" lang="ja-JP" altLang="en-US" sz="1800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2393198" y="4091739"/>
            <a:ext cx="3107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2906545" y="3393865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42101" y="1144153"/>
            <a:ext cx="8241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ネットワーク側に外部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サーバが必要です。　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この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サーバから全ての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のアドレス、</a:t>
            </a:r>
            <a:r>
              <a:rPr kumimoji="1" lang="ja-JP" altLang="en-US" dirty="0" smtClean="0">
                <a:latin typeface="+mn-lt"/>
              </a:rPr>
              <a:t>ワイヤレス クライアント</a:t>
            </a:r>
            <a:r>
              <a:rPr kumimoji="1" lang="ja-JP" altLang="en-US" dirty="0" smtClean="0">
                <a:latin typeface="+mn-lt"/>
              </a:rPr>
              <a:t>のアドレスを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配布します。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35" name="Picture 8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68" y="3829241"/>
            <a:ext cx="690664" cy="524995"/>
          </a:xfrm>
          <a:prstGeom prst="rect">
            <a:avLst/>
          </a:prstGeom>
        </p:spPr>
      </p:pic>
      <p:grpSp>
        <p:nvGrpSpPr>
          <p:cNvPr id="36" name="Group 4"/>
          <p:cNvGrpSpPr>
            <a:grpSpLocks noChangeAspect="1"/>
          </p:cNvGrpSpPr>
          <p:nvPr/>
        </p:nvGrpSpPr>
        <p:grpSpPr>
          <a:xfrm>
            <a:off x="7015125" y="3521521"/>
            <a:ext cx="1429842" cy="710942"/>
            <a:chOff x="543094" y="1980577"/>
            <a:chExt cx="538984" cy="267992"/>
          </a:xfrm>
        </p:grpSpPr>
        <p:sp>
          <p:nvSpPr>
            <p:cNvPr id="37" name="Freeform 754"/>
            <p:cNvSpPr>
              <a:spLocks/>
            </p:cNvSpPr>
            <p:nvPr/>
          </p:nvSpPr>
          <p:spPr bwMode="auto">
            <a:xfrm>
              <a:off x="543094" y="2132573"/>
              <a:ext cx="538984" cy="115996"/>
            </a:xfrm>
            <a:custGeom>
              <a:avLst/>
              <a:gdLst>
                <a:gd name="T0" fmla="*/ 51 w 228"/>
                <a:gd name="T1" fmla="*/ 0 h 49"/>
                <a:gd name="T2" fmla="*/ 24 w 228"/>
                <a:gd name="T3" fmla="*/ 0 h 49"/>
                <a:gd name="T4" fmla="*/ 0 w 228"/>
                <a:gd name="T5" fmla="*/ 25 h 49"/>
                <a:gd name="T6" fmla="*/ 24 w 228"/>
                <a:gd name="T7" fmla="*/ 49 h 49"/>
                <a:gd name="T8" fmla="*/ 204 w 228"/>
                <a:gd name="T9" fmla="*/ 49 h 49"/>
                <a:gd name="T10" fmla="*/ 228 w 228"/>
                <a:gd name="T11" fmla="*/ 25 h 49"/>
                <a:gd name="T12" fmla="*/ 210 w 228"/>
                <a:gd name="T13" fmla="*/ 1 h 49"/>
                <a:gd name="T14" fmla="*/ 187 w 228"/>
                <a:gd name="T15" fmla="*/ 17 h 49"/>
                <a:gd name="T16" fmla="*/ 74 w 228"/>
                <a:gd name="T17" fmla="*/ 17 h 49"/>
                <a:gd name="T18" fmla="*/ 51 w 228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49">
                  <a:moveTo>
                    <a:pt x="51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4" y="49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17" y="49"/>
                    <a:pt x="228" y="38"/>
                    <a:pt x="228" y="25"/>
                  </a:cubicBezTo>
                  <a:cubicBezTo>
                    <a:pt x="228" y="14"/>
                    <a:pt x="220" y="4"/>
                    <a:pt x="210" y="1"/>
                  </a:cubicBezTo>
                  <a:cubicBezTo>
                    <a:pt x="207" y="10"/>
                    <a:pt x="198" y="17"/>
                    <a:pt x="187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63" y="17"/>
                    <a:pt x="54" y="10"/>
                    <a:pt x="51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55"/>
            <p:cNvSpPr>
              <a:spLocks/>
            </p:cNvSpPr>
            <p:nvPr/>
          </p:nvSpPr>
          <p:spPr bwMode="auto">
            <a:xfrm>
              <a:off x="661090" y="2056575"/>
              <a:ext cx="382988" cy="77998"/>
            </a:xfrm>
            <a:custGeom>
              <a:avLst/>
              <a:gdLst>
                <a:gd name="T0" fmla="*/ 65 w 162"/>
                <a:gd name="T1" fmla="*/ 0 h 33"/>
                <a:gd name="T2" fmla="*/ 24 w 162"/>
                <a:gd name="T3" fmla="*/ 0 h 33"/>
                <a:gd name="T4" fmla="*/ 0 w 162"/>
                <a:gd name="T5" fmla="*/ 25 h 33"/>
                <a:gd name="T6" fmla="*/ 1 w 162"/>
                <a:gd name="T7" fmla="*/ 32 h 33"/>
                <a:gd name="T8" fmla="*/ 154 w 162"/>
                <a:gd name="T9" fmla="*/ 32 h 33"/>
                <a:gd name="T10" fmla="*/ 160 w 162"/>
                <a:gd name="T11" fmla="*/ 33 h 33"/>
                <a:gd name="T12" fmla="*/ 162 w 162"/>
                <a:gd name="T13" fmla="*/ 25 h 33"/>
                <a:gd name="T14" fmla="*/ 139 w 162"/>
                <a:gd name="T15" fmla="*/ 0 h 33"/>
                <a:gd name="T16" fmla="*/ 116 w 162"/>
                <a:gd name="T17" fmla="*/ 17 h 33"/>
                <a:gd name="T18" fmla="*/ 88 w 162"/>
                <a:gd name="T19" fmla="*/ 17 h 33"/>
                <a:gd name="T20" fmla="*/ 65 w 162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33">
                  <a:moveTo>
                    <a:pt x="65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6" y="32"/>
                    <a:pt x="158" y="33"/>
                    <a:pt x="160" y="33"/>
                  </a:cubicBezTo>
                  <a:cubicBezTo>
                    <a:pt x="161" y="31"/>
                    <a:pt x="162" y="28"/>
                    <a:pt x="162" y="25"/>
                  </a:cubicBezTo>
                  <a:cubicBezTo>
                    <a:pt x="162" y="12"/>
                    <a:pt x="152" y="1"/>
                    <a:pt x="139" y="0"/>
                  </a:cubicBezTo>
                  <a:cubicBezTo>
                    <a:pt x="136" y="10"/>
                    <a:pt x="127" y="17"/>
                    <a:pt x="116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77" y="17"/>
                    <a:pt x="68" y="10"/>
                    <a:pt x="65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6"/>
            <p:cNvSpPr>
              <a:spLocks/>
            </p:cNvSpPr>
            <p:nvPr/>
          </p:nvSpPr>
          <p:spPr bwMode="auto">
            <a:xfrm>
              <a:off x="664090" y="2132573"/>
              <a:ext cx="375989" cy="39999"/>
            </a:xfrm>
            <a:custGeom>
              <a:avLst/>
              <a:gdLst>
                <a:gd name="T0" fmla="*/ 153 w 159"/>
                <a:gd name="T1" fmla="*/ 0 h 17"/>
                <a:gd name="T2" fmla="*/ 0 w 159"/>
                <a:gd name="T3" fmla="*/ 0 h 17"/>
                <a:gd name="T4" fmla="*/ 23 w 159"/>
                <a:gd name="T5" fmla="*/ 17 h 17"/>
                <a:gd name="T6" fmla="*/ 136 w 159"/>
                <a:gd name="T7" fmla="*/ 17 h 17"/>
                <a:gd name="T8" fmla="*/ 159 w 159"/>
                <a:gd name="T9" fmla="*/ 1 h 17"/>
                <a:gd name="T10" fmla="*/ 153 w 15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7">
                  <a:moveTo>
                    <a:pt x="1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47" y="17"/>
                    <a:pt x="156" y="10"/>
                    <a:pt x="159" y="1"/>
                  </a:cubicBezTo>
                  <a:cubicBezTo>
                    <a:pt x="157" y="1"/>
                    <a:pt x="155" y="0"/>
                    <a:pt x="153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57"/>
            <p:cNvSpPr>
              <a:spLocks/>
            </p:cNvSpPr>
            <p:nvPr/>
          </p:nvSpPr>
          <p:spPr bwMode="auto">
            <a:xfrm>
              <a:off x="813085" y="1980577"/>
              <a:ext cx="181994" cy="75998"/>
            </a:xfrm>
            <a:custGeom>
              <a:avLst/>
              <a:gdLst>
                <a:gd name="T0" fmla="*/ 52 w 77"/>
                <a:gd name="T1" fmla="*/ 0 h 32"/>
                <a:gd name="T2" fmla="*/ 24 w 77"/>
                <a:gd name="T3" fmla="*/ 0 h 32"/>
                <a:gd name="T4" fmla="*/ 0 w 77"/>
                <a:gd name="T5" fmla="*/ 25 h 32"/>
                <a:gd name="T6" fmla="*/ 1 w 77"/>
                <a:gd name="T7" fmla="*/ 32 h 32"/>
                <a:gd name="T8" fmla="*/ 73 w 77"/>
                <a:gd name="T9" fmla="*/ 32 h 32"/>
                <a:gd name="T10" fmla="*/ 75 w 77"/>
                <a:gd name="T11" fmla="*/ 32 h 32"/>
                <a:gd name="T12" fmla="*/ 77 w 77"/>
                <a:gd name="T13" fmla="*/ 25 h 32"/>
                <a:gd name="T14" fmla="*/ 52 w 77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32">
                  <a:moveTo>
                    <a:pt x="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4" y="32"/>
                    <a:pt x="75" y="32"/>
                    <a:pt x="75" y="32"/>
                  </a:cubicBezTo>
                  <a:cubicBezTo>
                    <a:pt x="76" y="30"/>
                    <a:pt x="77" y="27"/>
                    <a:pt x="77" y="25"/>
                  </a:cubicBezTo>
                  <a:cubicBezTo>
                    <a:pt x="77" y="11"/>
                    <a:pt x="66" y="0"/>
                    <a:pt x="52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58"/>
            <p:cNvSpPr>
              <a:spLocks/>
            </p:cNvSpPr>
            <p:nvPr/>
          </p:nvSpPr>
          <p:spPr bwMode="auto">
            <a:xfrm>
              <a:off x="815085" y="2056575"/>
              <a:ext cx="174995" cy="39999"/>
            </a:xfrm>
            <a:custGeom>
              <a:avLst/>
              <a:gdLst>
                <a:gd name="T0" fmla="*/ 72 w 74"/>
                <a:gd name="T1" fmla="*/ 0 h 17"/>
                <a:gd name="T2" fmla="*/ 0 w 74"/>
                <a:gd name="T3" fmla="*/ 0 h 17"/>
                <a:gd name="T4" fmla="*/ 23 w 74"/>
                <a:gd name="T5" fmla="*/ 17 h 17"/>
                <a:gd name="T6" fmla="*/ 51 w 74"/>
                <a:gd name="T7" fmla="*/ 17 h 17"/>
                <a:gd name="T8" fmla="*/ 74 w 74"/>
                <a:gd name="T9" fmla="*/ 0 h 17"/>
                <a:gd name="T10" fmla="*/ 72 w 7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7">
                  <a:moveTo>
                    <a:pt x="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62" y="17"/>
                    <a:pt x="71" y="10"/>
                    <a:pt x="74" y="0"/>
                  </a:cubicBezTo>
                  <a:cubicBezTo>
                    <a:pt x="74" y="0"/>
                    <a:pt x="73" y="0"/>
                    <a:pt x="72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4662268" y="4428766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デフォルト ゲートウェイ</a:t>
            </a:r>
            <a:endParaRPr lang="en-US" altLang="ja-JP" sz="1400" dirty="0" smtClean="0"/>
          </a:p>
        </p:txBody>
      </p:sp>
      <p:sp>
        <p:nvSpPr>
          <p:cNvPr id="60" name="円/楕円 59"/>
          <p:cNvSpPr/>
          <p:nvPr/>
        </p:nvSpPr>
        <p:spPr>
          <a:xfrm>
            <a:off x="5141439" y="3989186"/>
            <a:ext cx="220134" cy="22013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cxnSp>
        <p:nvCxnSpPr>
          <p:cNvPr id="70" name="直線コネクタ 69"/>
          <p:cNvCxnSpPr/>
          <p:nvPr/>
        </p:nvCxnSpPr>
        <p:spPr>
          <a:xfrm flipH="1">
            <a:off x="3795545" y="3393865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H="1">
            <a:off x="4650679" y="3393865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70"/>
          <p:cNvGrpSpPr/>
          <p:nvPr/>
        </p:nvGrpSpPr>
        <p:grpSpPr>
          <a:xfrm>
            <a:off x="2607281" y="3080320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2887335" y="2741317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70"/>
          <p:cNvGrpSpPr/>
          <p:nvPr/>
        </p:nvGrpSpPr>
        <p:grpSpPr>
          <a:xfrm>
            <a:off x="3496281" y="3080320"/>
            <a:ext cx="627087" cy="627087"/>
            <a:chOff x="5452133" y="3805670"/>
            <a:chExt cx="320040" cy="320040"/>
          </a:xfrm>
        </p:grpSpPr>
        <p:sp>
          <p:nvSpPr>
            <p:cNvPr id="93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4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roup 8"/>
          <p:cNvGrpSpPr/>
          <p:nvPr/>
        </p:nvGrpSpPr>
        <p:grpSpPr>
          <a:xfrm>
            <a:off x="3776335" y="2741317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96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7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oup 70"/>
          <p:cNvGrpSpPr/>
          <p:nvPr/>
        </p:nvGrpSpPr>
        <p:grpSpPr>
          <a:xfrm>
            <a:off x="4368348" y="3080320"/>
            <a:ext cx="627087" cy="627087"/>
            <a:chOff x="5452133" y="3805670"/>
            <a:chExt cx="320040" cy="320040"/>
          </a:xfrm>
        </p:grpSpPr>
        <p:sp>
          <p:nvSpPr>
            <p:cNvPr id="99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0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oup 8"/>
          <p:cNvGrpSpPr/>
          <p:nvPr/>
        </p:nvGrpSpPr>
        <p:grpSpPr>
          <a:xfrm>
            <a:off x="4648402" y="2741317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02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3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oup 20"/>
          <p:cNvGrpSpPr>
            <a:grpSpLocks noChangeAspect="1"/>
          </p:cNvGrpSpPr>
          <p:nvPr/>
        </p:nvGrpSpPr>
        <p:grpSpPr>
          <a:xfrm rot="16200000">
            <a:off x="1985450" y="3135958"/>
            <a:ext cx="608452" cy="488934"/>
            <a:chOff x="839748" y="4443493"/>
            <a:chExt cx="167995" cy="13499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2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8" name="直線コネクタ 127"/>
          <p:cNvCxnSpPr/>
          <p:nvPr/>
        </p:nvCxnSpPr>
        <p:spPr>
          <a:xfrm flipH="1">
            <a:off x="6665745" y="3393865"/>
            <a:ext cx="5050" cy="69787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15" y="2988179"/>
            <a:ext cx="621792" cy="621792"/>
          </a:xfrm>
          <a:prstGeom prst="rect">
            <a:avLst/>
          </a:prstGeom>
        </p:spPr>
      </p:pic>
      <p:grpSp>
        <p:nvGrpSpPr>
          <p:cNvPr id="130" name="Group 901"/>
          <p:cNvGrpSpPr>
            <a:grpSpLocks noChangeAspect="1"/>
          </p:cNvGrpSpPr>
          <p:nvPr/>
        </p:nvGrpSpPr>
        <p:grpSpPr>
          <a:xfrm>
            <a:off x="1679098" y="2488895"/>
            <a:ext cx="293319" cy="493216"/>
            <a:chOff x="4676631" y="4259498"/>
            <a:chExt cx="134995" cy="226994"/>
          </a:xfrm>
        </p:grpSpPr>
        <p:sp>
          <p:nvSpPr>
            <p:cNvPr id="131" name="Freeform 779"/>
            <p:cNvSpPr>
              <a:spLocks noChangeAspect="1"/>
            </p:cNvSpPr>
            <p:nvPr/>
          </p:nvSpPr>
          <p:spPr bwMode="auto">
            <a:xfrm>
              <a:off x="4704630" y="4259498"/>
              <a:ext cx="63998" cy="105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80"/>
            <p:cNvSpPr>
              <a:spLocks noChangeAspect="1"/>
            </p:cNvSpPr>
            <p:nvPr/>
          </p:nvSpPr>
          <p:spPr bwMode="auto">
            <a:xfrm>
              <a:off x="4704630" y="4379495"/>
              <a:ext cx="63998" cy="106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81"/>
            <p:cNvSpPr>
              <a:spLocks noChangeAspect="1"/>
            </p:cNvSpPr>
            <p:nvPr/>
          </p:nvSpPr>
          <p:spPr bwMode="auto">
            <a:xfrm>
              <a:off x="4780627" y="4346496"/>
              <a:ext cx="30999" cy="51998"/>
            </a:xfrm>
            <a:custGeom>
              <a:avLst/>
              <a:gdLst>
                <a:gd name="T0" fmla="*/ 8 w 13"/>
                <a:gd name="T1" fmla="*/ 22 h 22"/>
                <a:gd name="T2" fmla="*/ 6 w 13"/>
                <a:gd name="T3" fmla="*/ 22 h 22"/>
                <a:gd name="T4" fmla="*/ 0 w 13"/>
                <a:gd name="T5" fmla="*/ 16 h 22"/>
                <a:gd name="T6" fmla="*/ 0 w 13"/>
                <a:gd name="T7" fmla="*/ 6 h 22"/>
                <a:gd name="T8" fmla="*/ 6 w 13"/>
                <a:gd name="T9" fmla="*/ 0 h 22"/>
                <a:gd name="T10" fmla="*/ 8 w 13"/>
                <a:gd name="T11" fmla="*/ 0 h 22"/>
                <a:gd name="T12" fmla="*/ 13 w 13"/>
                <a:gd name="T13" fmla="*/ 6 h 22"/>
                <a:gd name="T14" fmla="*/ 13 w 13"/>
                <a:gd name="T15" fmla="*/ 16 h 22"/>
                <a:gd name="T16" fmla="*/ 8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1" y="22"/>
                    <a:pt x="8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82"/>
            <p:cNvSpPr>
              <a:spLocks noChangeAspect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5 w 52"/>
                <a:gd name="T1" fmla="*/ 66 h 66"/>
                <a:gd name="T2" fmla="*/ 6 w 52"/>
                <a:gd name="T3" fmla="*/ 66 h 66"/>
                <a:gd name="T4" fmla="*/ 0 w 52"/>
                <a:gd name="T5" fmla="*/ 59 h 66"/>
                <a:gd name="T6" fmla="*/ 0 w 52"/>
                <a:gd name="T7" fmla="*/ 7 h 66"/>
                <a:gd name="T8" fmla="*/ 6 w 52"/>
                <a:gd name="T9" fmla="*/ 0 h 66"/>
                <a:gd name="T10" fmla="*/ 45 w 52"/>
                <a:gd name="T11" fmla="*/ 0 h 66"/>
                <a:gd name="T12" fmla="*/ 52 w 52"/>
                <a:gd name="T13" fmla="*/ 7 h 66"/>
                <a:gd name="T14" fmla="*/ 52 w 52"/>
                <a:gd name="T15" fmla="*/ 59 h 66"/>
                <a:gd name="T16" fmla="*/ 45 w 5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45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2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3"/>
                    <a:pt x="49" y="66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783"/>
            <p:cNvSpPr>
              <a:spLocks noChangeAspect="1" noEditPoints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3 w 52"/>
                <a:gd name="T1" fmla="*/ 9 h 66"/>
                <a:gd name="T2" fmla="*/ 43 w 52"/>
                <a:gd name="T3" fmla="*/ 57 h 66"/>
                <a:gd name="T4" fmla="*/ 8 w 52"/>
                <a:gd name="T5" fmla="*/ 57 h 66"/>
                <a:gd name="T6" fmla="*/ 8 w 52"/>
                <a:gd name="T7" fmla="*/ 9 h 66"/>
                <a:gd name="T8" fmla="*/ 43 w 52"/>
                <a:gd name="T9" fmla="*/ 9 h 66"/>
                <a:gd name="T10" fmla="*/ 45 w 52"/>
                <a:gd name="T11" fmla="*/ 0 h 66"/>
                <a:gd name="T12" fmla="*/ 6 w 52"/>
                <a:gd name="T13" fmla="*/ 0 h 66"/>
                <a:gd name="T14" fmla="*/ 0 w 52"/>
                <a:gd name="T15" fmla="*/ 7 h 66"/>
                <a:gd name="T16" fmla="*/ 0 w 52"/>
                <a:gd name="T17" fmla="*/ 59 h 66"/>
                <a:gd name="T18" fmla="*/ 6 w 52"/>
                <a:gd name="T19" fmla="*/ 66 h 66"/>
                <a:gd name="T20" fmla="*/ 45 w 52"/>
                <a:gd name="T21" fmla="*/ 66 h 66"/>
                <a:gd name="T22" fmla="*/ 52 w 52"/>
                <a:gd name="T23" fmla="*/ 59 h 66"/>
                <a:gd name="T24" fmla="*/ 52 w 52"/>
                <a:gd name="T25" fmla="*/ 7 h 66"/>
                <a:gd name="T26" fmla="*/ 45 w 52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66">
                  <a:moveTo>
                    <a:pt x="43" y="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2" y="66"/>
                    <a:pt x="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9" y="66"/>
                    <a:pt x="52" y="63"/>
                    <a:pt x="52" y="59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3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784"/>
            <p:cNvSpPr>
              <a:spLocks noChangeAspect="1"/>
            </p:cNvSpPr>
            <p:nvPr/>
          </p:nvSpPr>
          <p:spPr bwMode="auto">
            <a:xfrm>
              <a:off x="4704630" y="4346496"/>
              <a:ext cx="66998" cy="21999"/>
            </a:xfrm>
            <a:custGeom>
              <a:avLst/>
              <a:gdLst>
                <a:gd name="T0" fmla="*/ 14 w 28"/>
                <a:gd name="T1" fmla="*/ 0 h 9"/>
                <a:gd name="T2" fmla="*/ 1 w 28"/>
                <a:gd name="T3" fmla="*/ 5 h 9"/>
                <a:gd name="T4" fmla="*/ 1 w 28"/>
                <a:gd name="T5" fmla="*/ 8 h 9"/>
                <a:gd name="T6" fmla="*/ 4 w 28"/>
                <a:gd name="T7" fmla="*/ 8 h 9"/>
                <a:gd name="T8" fmla="*/ 14 w 28"/>
                <a:gd name="T9" fmla="*/ 4 h 9"/>
                <a:gd name="T10" fmla="*/ 24 w 28"/>
                <a:gd name="T11" fmla="*/ 8 h 9"/>
                <a:gd name="T12" fmla="*/ 25 w 28"/>
                <a:gd name="T13" fmla="*/ 9 h 9"/>
                <a:gd name="T14" fmla="*/ 27 w 28"/>
                <a:gd name="T15" fmla="*/ 8 h 9"/>
                <a:gd name="T16" fmla="*/ 27 w 28"/>
                <a:gd name="T17" fmla="*/ 5 h 9"/>
                <a:gd name="T18" fmla="*/ 14 w 2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14" y="0"/>
                  </a:moveTo>
                  <a:cubicBezTo>
                    <a:pt x="9" y="0"/>
                    <a:pt x="4" y="2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6" y="6"/>
                    <a:pt x="10" y="4"/>
                    <a:pt x="14" y="4"/>
                  </a:cubicBezTo>
                  <a:cubicBezTo>
                    <a:pt x="18" y="4"/>
                    <a:pt x="21" y="6"/>
                    <a:pt x="24" y="8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6" y="9"/>
                    <a:pt x="26" y="9"/>
                    <a:pt x="27" y="8"/>
                  </a:cubicBezTo>
                  <a:cubicBezTo>
                    <a:pt x="28" y="7"/>
                    <a:pt x="28" y="6"/>
                    <a:pt x="27" y="5"/>
                  </a:cubicBezTo>
                  <a:cubicBezTo>
                    <a:pt x="23" y="2"/>
                    <a:pt x="1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785"/>
            <p:cNvSpPr>
              <a:spLocks noChangeAspect="1"/>
            </p:cNvSpPr>
            <p:nvPr/>
          </p:nvSpPr>
          <p:spPr bwMode="auto">
            <a:xfrm>
              <a:off x="4716629" y="4360495"/>
              <a:ext cx="39999" cy="18999"/>
            </a:xfrm>
            <a:custGeom>
              <a:avLst/>
              <a:gdLst>
                <a:gd name="T0" fmla="*/ 1 w 17"/>
                <a:gd name="T1" fmla="*/ 5 h 8"/>
                <a:gd name="T2" fmla="*/ 1 w 17"/>
                <a:gd name="T3" fmla="*/ 8 h 8"/>
                <a:gd name="T4" fmla="*/ 4 w 17"/>
                <a:gd name="T5" fmla="*/ 8 h 8"/>
                <a:gd name="T6" fmla="*/ 14 w 17"/>
                <a:gd name="T7" fmla="*/ 8 h 8"/>
                <a:gd name="T8" fmla="*/ 15 w 17"/>
                <a:gd name="T9" fmla="*/ 8 h 8"/>
                <a:gd name="T10" fmla="*/ 17 w 17"/>
                <a:gd name="T11" fmla="*/ 8 h 8"/>
                <a:gd name="T12" fmla="*/ 17 w 17"/>
                <a:gd name="T13" fmla="*/ 5 h 8"/>
                <a:gd name="T14" fmla="*/ 1 w 1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0" y="5"/>
                    <a:pt x="0" y="7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5"/>
                    <a:pt x="11" y="5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2" y="0"/>
                    <a:pt x="5" y="0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786"/>
            <p:cNvSpPr>
              <a:spLocks noChangeAspect="1" noChangeArrowheads="1"/>
            </p:cNvSpPr>
            <p:nvPr/>
          </p:nvSpPr>
          <p:spPr bwMode="auto">
            <a:xfrm>
              <a:off x="4730629" y="4384495"/>
              <a:ext cx="15000" cy="1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434"/>
          <p:cNvGrpSpPr>
            <a:grpSpLocks noChangeAspect="1"/>
          </p:cNvGrpSpPr>
          <p:nvPr/>
        </p:nvGrpSpPr>
        <p:grpSpPr>
          <a:xfrm>
            <a:off x="1677175" y="3443664"/>
            <a:ext cx="293990" cy="521482"/>
            <a:chOff x="839748" y="3892512"/>
            <a:chExt cx="167995" cy="297991"/>
          </a:xfrm>
        </p:grpSpPr>
        <p:sp>
          <p:nvSpPr>
            <p:cNvPr id="140" name="Freeform 307"/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308"/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09"/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310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311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440"/>
          <p:cNvGrpSpPr>
            <a:grpSpLocks noChangeAspect="1"/>
          </p:cNvGrpSpPr>
          <p:nvPr/>
        </p:nvGrpSpPr>
        <p:grpSpPr>
          <a:xfrm>
            <a:off x="1147431" y="2996576"/>
            <a:ext cx="408672" cy="540924"/>
            <a:chOff x="1631724" y="3365526"/>
            <a:chExt cx="342990" cy="453986"/>
          </a:xfrm>
        </p:grpSpPr>
        <p:sp>
          <p:nvSpPr>
            <p:cNvPr id="146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正方形/長方形 62"/>
          <p:cNvSpPr/>
          <p:nvPr/>
        </p:nvSpPr>
        <p:spPr>
          <a:xfrm>
            <a:off x="524548" y="3965146"/>
            <a:ext cx="1914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管理</a:t>
            </a:r>
            <a:r>
              <a:rPr lang="en-US" altLang="ja-JP" sz="1400" dirty="0" smtClean="0"/>
              <a:t>VLAN</a:t>
            </a:r>
            <a:r>
              <a:rPr lang="ja-JP" altLang="en-US" sz="1400" dirty="0" smtClean="0"/>
              <a:t>ネットワーク</a:t>
            </a: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2735049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コネクタ 60"/>
          <p:cNvCxnSpPr/>
          <p:nvPr/>
        </p:nvCxnSpPr>
        <p:spPr>
          <a:xfrm>
            <a:off x="5911357" y="4192547"/>
            <a:ext cx="177905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　</a:t>
            </a:r>
            <a:r>
              <a:rPr kumimoji="1" lang="en-US" altLang="ja-JP" dirty="0" smtClean="0"/>
              <a:t>DHCP</a:t>
            </a:r>
            <a:r>
              <a:rPr kumimoji="1" lang="ja-JP" altLang="en-US" dirty="0" smtClean="0"/>
              <a:t>　</a:t>
            </a:r>
            <a:r>
              <a:rPr kumimoji="1" lang="en-US" altLang="ja-JP" sz="1800" dirty="0" smtClean="0"/>
              <a:t>8.3</a:t>
            </a:r>
            <a:r>
              <a:rPr kumimoji="1" lang="ja-JP" altLang="en-US" sz="1800" dirty="0" smtClean="0"/>
              <a:t>から</a:t>
            </a:r>
            <a:endParaRPr kumimoji="1" lang="ja-JP" altLang="en-US" sz="1800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2593480" y="4192547"/>
            <a:ext cx="3107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106827" y="3494673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35152" y="1051170"/>
            <a:ext cx="8241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コントローラに内蔵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サーバが実装されました。　この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サーバから全ての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のアドレス、</a:t>
            </a:r>
            <a:r>
              <a:rPr kumimoji="1" lang="ja-JP" altLang="en-US" dirty="0" smtClean="0">
                <a:latin typeface="+mn-lt"/>
              </a:rPr>
              <a:t>ワイヤレス クライアント</a:t>
            </a:r>
            <a:r>
              <a:rPr kumimoji="1" lang="ja-JP" altLang="en-US" dirty="0" smtClean="0">
                <a:latin typeface="+mn-lt"/>
              </a:rPr>
              <a:t>のアドレスを配布できます。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サポート コミュニティ</a:t>
            </a:r>
            <a:r>
              <a:rPr kumimoji="1" lang="ja-JP" altLang="en-US" dirty="0" smtClean="0">
                <a:latin typeface="+mn-lt"/>
              </a:rPr>
              <a:t>に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設定解説があります。</a:t>
            </a:r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  <a:hlinkClick r:id="rId2"/>
              </a:rPr>
              <a:t>https://</a:t>
            </a:r>
            <a:r>
              <a:rPr kumimoji="1" lang="en-US" altLang="ja-JP" dirty="0" smtClean="0">
                <a:latin typeface="+mn-lt"/>
                <a:hlinkClick r:id="rId2"/>
              </a:rPr>
              <a:t>supportforums.cisco.com/ja/document/13078676</a:t>
            </a:r>
            <a:endParaRPr kumimoji="1" lang="en-US" altLang="ja-JP" dirty="0" smtClean="0">
              <a:latin typeface="+mn-lt"/>
            </a:endParaRPr>
          </a:p>
          <a:p>
            <a:endParaRPr kumimoji="1" lang="en-US" altLang="ja-JP" dirty="0" smtClean="0">
              <a:latin typeface="+mn-lt"/>
            </a:endParaRPr>
          </a:p>
        </p:txBody>
      </p:sp>
      <p:pic>
        <p:nvPicPr>
          <p:cNvPr id="35" name="Picture 8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50" y="3930049"/>
            <a:ext cx="690664" cy="524995"/>
          </a:xfrm>
          <a:prstGeom prst="rect">
            <a:avLst/>
          </a:prstGeom>
        </p:spPr>
      </p:pic>
      <p:grpSp>
        <p:nvGrpSpPr>
          <p:cNvPr id="36" name="Group 4"/>
          <p:cNvGrpSpPr>
            <a:grpSpLocks noChangeAspect="1"/>
          </p:cNvGrpSpPr>
          <p:nvPr/>
        </p:nvGrpSpPr>
        <p:grpSpPr>
          <a:xfrm>
            <a:off x="7215407" y="3622329"/>
            <a:ext cx="1429842" cy="710942"/>
            <a:chOff x="543094" y="1980577"/>
            <a:chExt cx="538984" cy="267992"/>
          </a:xfrm>
        </p:grpSpPr>
        <p:sp>
          <p:nvSpPr>
            <p:cNvPr id="37" name="Freeform 754"/>
            <p:cNvSpPr>
              <a:spLocks/>
            </p:cNvSpPr>
            <p:nvPr/>
          </p:nvSpPr>
          <p:spPr bwMode="auto">
            <a:xfrm>
              <a:off x="543094" y="2132573"/>
              <a:ext cx="538984" cy="115996"/>
            </a:xfrm>
            <a:custGeom>
              <a:avLst/>
              <a:gdLst>
                <a:gd name="T0" fmla="*/ 51 w 228"/>
                <a:gd name="T1" fmla="*/ 0 h 49"/>
                <a:gd name="T2" fmla="*/ 24 w 228"/>
                <a:gd name="T3" fmla="*/ 0 h 49"/>
                <a:gd name="T4" fmla="*/ 0 w 228"/>
                <a:gd name="T5" fmla="*/ 25 h 49"/>
                <a:gd name="T6" fmla="*/ 24 w 228"/>
                <a:gd name="T7" fmla="*/ 49 h 49"/>
                <a:gd name="T8" fmla="*/ 204 w 228"/>
                <a:gd name="T9" fmla="*/ 49 h 49"/>
                <a:gd name="T10" fmla="*/ 228 w 228"/>
                <a:gd name="T11" fmla="*/ 25 h 49"/>
                <a:gd name="T12" fmla="*/ 210 w 228"/>
                <a:gd name="T13" fmla="*/ 1 h 49"/>
                <a:gd name="T14" fmla="*/ 187 w 228"/>
                <a:gd name="T15" fmla="*/ 17 h 49"/>
                <a:gd name="T16" fmla="*/ 74 w 228"/>
                <a:gd name="T17" fmla="*/ 17 h 49"/>
                <a:gd name="T18" fmla="*/ 51 w 228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49">
                  <a:moveTo>
                    <a:pt x="51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4" y="49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17" y="49"/>
                    <a:pt x="228" y="38"/>
                    <a:pt x="228" y="25"/>
                  </a:cubicBezTo>
                  <a:cubicBezTo>
                    <a:pt x="228" y="14"/>
                    <a:pt x="220" y="4"/>
                    <a:pt x="210" y="1"/>
                  </a:cubicBezTo>
                  <a:cubicBezTo>
                    <a:pt x="207" y="10"/>
                    <a:pt x="198" y="17"/>
                    <a:pt x="187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63" y="17"/>
                    <a:pt x="54" y="10"/>
                    <a:pt x="51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55"/>
            <p:cNvSpPr>
              <a:spLocks/>
            </p:cNvSpPr>
            <p:nvPr/>
          </p:nvSpPr>
          <p:spPr bwMode="auto">
            <a:xfrm>
              <a:off x="661090" y="2056575"/>
              <a:ext cx="382988" cy="77998"/>
            </a:xfrm>
            <a:custGeom>
              <a:avLst/>
              <a:gdLst>
                <a:gd name="T0" fmla="*/ 65 w 162"/>
                <a:gd name="T1" fmla="*/ 0 h 33"/>
                <a:gd name="T2" fmla="*/ 24 w 162"/>
                <a:gd name="T3" fmla="*/ 0 h 33"/>
                <a:gd name="T4" fmla="*/ 0 w 162"/>
                <a:gd name="T5" fmla="*/ 25 h 33"/>
                <a:gd name="T6" fmla="*/ 1 w 162"/>
                <a:gd name="T7" fmla="*/ 32 h 33"/>
                <a:gd name="T8" fmla="*/ 154 w 162"/>
                <a:gd name="T9" fmla="*/ 32 h 33"/>
                <a:gd name="T10" fmla="*/ 160 w 162"/>
                <a:gd name="T11" fmla="*/ 33 h 33"/>
                <a:gd name="T12" fmla="*/ 162 w 162"/>
                <a:gd name="T13" fmla="*/ 25 h 33"/>
                <a:gd name="T14" fmla="*/ 139 w 162"/>
                <a:gd name="T15" fmla="*/ 0 h 33"/>
                <a:gd name="T16" fmla="*/ 116 w 162"/>
                <a:gd name="T17" fmla="*/ 17 h 33"/>
                <a:gd name="T18" fmla="*/ 88 w 162"/>
                <a:gd name="T19" fmla="*/ 17 h 33"/>
                <a:gd name="T20" fmla="*/ 65 w 162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33">
                  <a:moveTo>
                    <a:pt x="65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6" y="32"/>
                    <a:pt x="158" y="33"/>
                    <a:pt x="160" y="33"/>
                  </a:cubicBezTo>
                  <a:cubicBezTo>
                    <a:pt x="161" y="31"/>
                    <a:pt x="162" y="28"/>
                    <a:pt x="162" y="25"/>
                  </a:cubicBezTo>
                  <a:cubicBezTo>
                    <a:pt x="162" y="12"/>
                    <a:pt x="152" y="1"/>
                    <a:pt x="139" y="0"/>
                  </a:cubicBezTo>
                  <a:cubicBezTo>
                    <a:pt x="136" y="10"/>
                    <a:pt x="127" y="17"/>
                    <a:pt x="116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77" y="17"/>
                    <a:pt x="68" y="10"/>
                    <a:pt x="65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6"/>
            <p:cNvSpPr>
              <a:spLocks/>
            </p:cNvSpPr>
            <p:nvPr/>
          </p:nvSpPr>
          <p:spPr bwMode="auto">
            <a:xfrm>
              <a:off x="664090" y="2132573"/>
              <a:ext cx="375989" cy="39999"/>
            </a:xfrm>
            <a:custGeom>
              <a:avLst/>
              <a:gdLst>
                <a:gd name="T0" fmla="*/ 153 w 159"/>
                <a:gd name="T1" fmla="*/ 0 h 17"/>
                <a:gd name="T2" fmla="*/ 0 w 159"/>
                <a:gd name="T3" fmla="*/ 0 h 17"/>
                <a:gd name="T4" fmla="*/ 23 w 159"/>
                <a:gd name="T5" fmla="*/ 17 h 17"/>
                <a:gd name="T6" fmla="*/ 136 w 159"/>
                <a:gd name="T7" fmla="*/ 17 h 17"/>
                <a:gd name="T8" fmla="*/ 159 w 159"/>
                <a:gd name="T9" fmla="*/ 1 h 17"/>
                <a:gd name="T10" fmla="*/ 153 w 15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7">
                  <a:moveTo>
                    <a:pt x="1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47" y="17"/>
                    <a:pt x="156" y="10"/>
                    <a:pt x="159" y="1"/>
                  </a:cubicBezTo>
                  <a:cubicBezTo>
                    <a:pt x="157" y="1"/>
                    <a:pt x="155" y="0"/>
                    <a:pt x="153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57"/>
            <p:cNvSpPr>
              <a:spLocks/>
            </p:cNvSpPr>
            <p:nvPr/>
          </p:nvSpPr>
          <p:spPr bwMode="auto">
            <a:xfrm>
              <a:off x="813085" y="1980577"/>
              <a:ext cx="181994" cy="75998"/>
            </a:xfrm>
            <a:custGeom>
              <a:avLst/>
              <a:gdLst>
                <a:gd name="T0" fmla="*/ 52 w 77"/>
                <a:gd name="T1" fmla="*/ 0 h 32"/>
                <a:gd name="T2" fmla="*/ 24 w 77"/>
                <a:gd name="T3" fmla="*/ 0 h 32"/>
                <a:gd name="T4" fmla="*/ 0 w 77"/>
                <a:gd name="T5" fmla="*/ 25 h 32"/>
                <a:gd name="T6" fmla="*/ 1 w 77"/>
                <a:gd name="T7" fmla="*/ 32 h 32"/>
                <a:gd name="T8" fmla="*/ 73 w 77"/>
                <a:gd name="T9" fmla="*/ 32 h 32"/>
                <a:gd name="T10" fmla="*/ 75 w 77"/>
                <a:gd name="T11" fmla="*/ 32 h 32"/>
                <a:gd name="T12" fmla="*/ 77 w 77"/>
                <a:gd name="T13" fmla="*/ 25 h 32"/>
                <a:gd name="T14" fmla="*/ 52 w 77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32">
                  <a:moveTo>
                    <a:pt x="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4" y="32"/>
                    <a:pt x="75" y="32"/>
                    <a:pt x="75" y="32"/>
                  </a:cubicBezTo>
                  <a:cubicBezTo>
                    <a:pt x="76" y="30"/>
                    <a:pt x="77" y="27"/>
                    <a:pt x="77" y="25"/>
                  </a:cubicBezTo>
                  <a:cubicBezTo>
                    <a:pt x="77" y="11"/>
                    <a:pt x="66" y="0"/>
                    <a:pt x="52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58"/>
            <p:cNvSpPr>
              <a:spLocks/>
            </p:cNvSpPr>
            <p:nvPr/>
          </p:nvSpPr>
          <p:spPr bwMode="auto">
            <a:xfrm>
              <a:off x="815085" y="2056575"/>
              <a:ext cx="174995" cy="39999"/>
            </a:xfrm>
            <a:custGeom>
              <a:avLst/>
              <a:gdLst>
                <a:gd name="T0" fmla="*/ 72 w 74"/>
                <a:gd name="T1" fmla="*/ 0 h 17"/>
                <a:gd name="T2" fmla="*/ 0 w 74"/>
                <a:gd name="T3" fmla="*/ 0 h 17"/>
                <a:gd name="T4" fmla="*/ 23 w 74"/>
                <a:gd name="T5" fmla="*/ 17 h 17"/>
                <a:gd name="T6" fmla="*/ 51 w 74"/>
                <a:gd name="T7" fmla="*/ 17 h 17"/>
                <a:gd name="T8" fmla="*/ 74 w 74"/>
                <a:gd name="T9" fmla="*/ 0 h 17"/>
                <a:gd name="T10" fmla="*/ 72 w 7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7">
                  <a:moveTo>
                    <a:pt x="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62" y="17"/>
                    <a:pt x="71" y="10"/>
                    <a:pt x="74" y="0"/>
                  </a:cubicBezTo>
                  <a:cubicBezTo>
                    <a:pt x="74" y="0"/>
                    <a:pt x="73" y="0"/>
                    <a:pt x="72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4862550" y="4529574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デフォルト ゲートウェイ</a:t>
            </a:r>
            <a:endParaRPr lang="en-US" altLang="ja-JP" sz="1400" dirty="0" smtClean="0"/>
          </a:p>
        </p:txBody>
      </p:sp>
      <p:sp>
        <p:nvSpPr>
          <p:cNvPr id="60" name="円/楕円 59"/>
          <p:cNvSpPr/>
          <p:nvPr/>
        </p:nvSpPr>
        <p:spPr>
          <a:xfrm>
            <a:off x="5341721" y="4089994"/>
            <a:ext cx="220134" cy="22013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cxnSp>
        <p:nvCxnSpPr>
          <p:cNvPr id="70" name="直線コネクタ 69"/>
          <p:cNvCxnSpPr/>
          <p:nvPr/>
        </p:nvCxnSpPr>
        <p:spPr>
          <a:xfrm flipH="1">
            <a:off x="3995827" y="3494673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H="1">
            <a:off x="4850961" y="3494673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70"/>
          <p:cNvGrpSpPr/>
          <p:nvPr/>
        </p:nvGrpSpPr>
        <p:grpSpPr>
          <a:xfrm>
            <a:off x="2807563" y="3181128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3087617" y="2842125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70"/>
          <p:cNvGrpSpPr/>
          <p:nvPr/>
        </p:nvGrpSpPr>
        <p:grpSpPr>
          <a:xfrm>
            <a:off x="3696563" y="3181128"/>
            <a:ext cx="627087" cy="627087"/>
            <a:chOff x="5452133" y="3805670"/>
            <a:chExt cx="320040" cy="320040"/>
          </a:xfrm>
        </p:grpSpPr>
        <p:sp>
          <p:nvSpPr>
            <p:cNvPr id="93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4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roup 8"/>
          <p:cNvGrpSpPr/>
          <p:nvPr/>
        </p:nvGrpSpPr>
        <p:grpSpPr>
          <a:xfrm>
            <a:off x="3976617" y="2842125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96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7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oup 70"/>
          <p:cNvGrpSpPr/>
          <p:nvPr/>
        </p:nvGrpSpPr>
        <p:grpSpPr>
          <a:xfrm>
            <a:off x="4568630" y="3181128"/>
            <a:ext cx="627087" cy="627087"/>
            <a:chOff x="5452133" y="3805670"/>
            <a:chExt cx="320040" cy="320040"/>
          </a:xfrm>
        </p:grpSpPr>
        <p:sp>
          <p:nvSpPr>
            <p:cNvPr id="99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0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oup 8"/>
          <p:cNvGrpSpPr/>
          <p:nvPr/>
        </p:nvGrpSpPr>
        <p:grpSpPr>
          <a:xfrm>
            <a:off x="4848684" y="2842125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02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3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oup 20"/>
          <p:cNvGrpSpPr>
            <a:grpSpLocks noChangeAspect="1"/>
          </p:cNvGrpSpPr>
          <p:nvPr/>
        </p:nvGrpSpPr>
        <p:grpSpPr>
          <a:xfrm rot="16200000">
            <a:off x="2185732" y="3236766"/>
            <a:ext cx="608452" cy="488934"/>
            <a:chOff x="839748" y="4443493"/>
            <a:chExt cx="167995" cy="13499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2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628" y="2563426"/>
            <a:ext cx="385218" cy="385218"/>
          </a:xfrm>
          <a:prstGeom prst="rect">
            <a:avLst/>
          </a:prstGeom>
        </p:spPr>
      </p:pic>
      <p:grpSp>
        <p:nvGrpSpPr>
          <p:cNvPr id="72" name="Group 901"/>
          <p:cNvGrpSpPr>
            <a:grpSpLocks noChangeAspect="1"/>
          </p:cNvGrpSpPr>
          <p:nvPr/>
        </p:nvGrpSpPr>
        <p:grpSpPr>
          <a:xfrm>
            <a:off x="1755801" y="2546472"/>
            <a:ext cx="293319" cy="493216"/>
            <a:chOff x="4676631" y="4259498"/>
            <a:chExt cx="134995" cy="226994"/>
          </a:xfrm>
        </p:grpSpPr>
        <p:sp>
          <p:nvSpPr>
            <p:cNvPr id="73" name="Freeform 779"/>
            <p:cNvSpPr>
              <a:spLocks noChangeAspect="1"/>
            </p:cNvSpPr>
            <p:nvPr/>
          </p:nvSpPr>
          <p:spPr bwMode="auto">
            <a:xfrm>
              <a:off x="4704630" y="4259498"/>
              <a:ext cx="63998" cy="105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80"/>
            <p:cNvSpPr>
              <a:spLocks noChangeAspect="1"/>
            </p:cNvSpPr>
            <p:nvPr/>
          </p:nvSpPr>
          <p:spPr bwMode="auto">
            <a:xfrm>
              <a:off x="4704630" y="4379495"/>
              <a:ext cx="63998" cy="106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81"/>
            <p:cNvSpPr>
              <a:spLocks noChangeAspect="1"/>
            </p:cNvSpPr>
            <p:nvPr/>
          </p:nvSpPr>
          <p:spPr bwMode="auto">
            <a:xfrm>
              <a:off x="4780627" y="4346496"/>
              <a:ext cx="30999" cy="51998"/>
            </a:xfrm>
            <a:custGeom>
              <a:avLst/>
              <a:gdLst>
                <a:gd name="T0" fmla="*/ 8 w 13"/>
                <a:gd name="T1" fmla="*/ 22 h 22"/>
                <a:gd name="T2" fmla="*/ 6 w 13"/>
                <a:gd name="T3" fmla="*/ 22 h 22"/>
                <a:gd name="T4" fmla="*/ 0 w 13"/>
                <a:gd name="T5" fmla="*/ 16 h 22"/>
                <a:gd name="T6" fmla="*/ 0 w 13"/>
                <a:gd name="T7" fmla="*/ 6 h 22"/>
                <a:gd name="T8" fmla="*/ 6 w 13"/>
                <a:gd name="T9" fmla="*/ 0 h 22"/>
                <a:gd name="T10" fmla="*/ 8 w 13"/>
                <a:gd name="T11" fmla="*/ 0 h 22"/>
                <a:gd name="T12" fmla="*/ 13 w 13"/>
                <a:gd name="T13" fmla="*/ 6 h 22"/>
                <a:gd name="T14" fmla="*/ 13 w 13"/>
                <a:gd name="T15" fmla="*/ 16 h 22"/>
                <a:gd name="T16" fmla="*/ 8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1" y="22"/>
                    <a:pt x="8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82"/>
            <p:cNvSpPr>
              <a:spLocks noChangeAspect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5 w 52"/>
                <a:gd name="T1" fmla="*/ 66 h 66"/>
                <a:gd name="T2" fmla="*/ 6 w 52"/>
                <a:gd name="T3" fmla="*/ 66 h 66"/>
                <a:gd name="T4" fmla="*/ 0 w 52"/>
                <a:gd name="T5" fmla="*/ 59 h 66"/>
                <a:gd name="T6" fmla="*/ 0 w 52"/>
                <a:gd name="T7" fmla="*/ 7 h 66"/>
                <a:gd name="T8" fmla="*/ 6 w 52"/>
                <a:gd name="T9" fmla="*/ 0 h 66"/>
                <a:gd name="T10" fmla="*/ 45 w 52"/>
                <a:gd name="T11" fmla="*/ 0 h 66"/>
                <a:gd name="T12" fmla="*/ 52 w 52"/>
                <a:gd name="T13" fmla="*/ 7 h 66"/>
                <a:gd name="T14" fmla="*/ 52 w 52"/>
                <a:gd name="T15" fmla="*/ 59 h 66"/>
                <a:gd name="T16" fmla="*/ 45 w 5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45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2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3"/>
                    <a:pt x="49" y="66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3"/>
            <p:cNvSpPr>
              <a:spLocks noChangeAspect="1" noEditPoints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3 w 52"/>
                <a:gd name="T1" fmla="*/ 9 h 66"/>
                <a:gd name="T2" fmla="*/ 43 w 52"/>
                <a:gd name="T3" fmla="*/ 57 h 66"/>
                <a:gd name="T4" fmla="*/ 8 w 52"/>
                <a:gd name="T5" fmla="*/ 57 h 66"/>
                <a:gd name="T6" fmla="*/ 8 w 52"/>
                <a:gd name="T7" fmla="*/ 9 h 66"/>
                <a:gd name="T8" fmla="*/ 43 w 52"/>
                <a:gd name="T9" fmla="*/ 9 h 66"/>
                <a:gd name="T10" fmla="*/ 45 w 52"/>
                <a:gd name="T11" fmla="*/ 0 h 66"/>
                <a:gd name="T12" fmla="*/ 6 w 52"/>
                <a:gd name="T13" fmla="*/ 0 h 66"/>
                <a:gd name="T14" fmla="*/ 0 w 52"/>
                <a:gd name="T15" fmla="*/ 7 h 66"/>
                <a:gd name="T16" fmla="*/ 0 w 52"/>
                <a:gd name="T17" fmla="*/ 59 h 66"/>
                <a:gd name="T18" fmla="*/ 6 w 52"/>
                <a:gd name="T19" fmla="*/ 66 h 66"/>
                <a:gd name="T20" fmla="*/ 45 w 52"/>
                <a:gd name="T21" fmla="*/ 66 h 66"/>
                <a:gd name="T22" fmla="*/ 52 w 52"/>
                <a:gd name="T23" fmla="*/ 59 h 66"/>
                <a:gd name="T24" fmla="*/ 52 w 52"/>
                <a:gd name="T25" fmla="*/ 7 h 66"/>
                <a:gd name="T26" fmla="*/ 45 w 52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66">
                  <a:moveTo>
                    <a:pt x="43" y="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2" y="66"/>
                    <a:pt x="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9" y="66"/>
                    <a:pt x="52" y="63"/>
                    <a:pt x="52" y="59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3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4"/>
            <p:cNvSpPr>
              <a:spLocks noChangeAspect="1"/>
            </p:cNvSpPr>
            <p:nvPr/>
          </p:nvSpPr>
          <p:spPr bwMode="auto">
            <a:xfrm>
              <a:off x="4704630" y="4346496"/>
              <a:ext cx="66998" cy="21999"/>
            </a:xfrm>
            <a:custGeom>
              <a:avLst/>
              <a:gdLst>
                <a:gd name="T0" fmla="*/ 14 w 28"/>
                <a:gd name="T1" fmla="*/ 0 h 9"/>
                <a:gd name="T2" fmla="*/ 1 w 28"/>
                <a:gd name="T3" fmla="*/ 5 h 9"/>
                <a:gd name="T4" fmla="*/ 1 w 28"/>
                <a:gd name="T5" fmla="*/ 8 h 9"/>
                <a:gd name="T6" fmla="*/ 4 w 28"/>
                <a:gd name="T7" fmla="*/ 8 h 9"/>
                <a:gd name="T8" fmla="*/ 14 w 28"/>
                <a:gd name="T9" fmla="*/ 4 h 9"/>
                <a:gd name="T10" fmla="*/ 24 w 28"/>
                <a:gd name="T11" fmla="*/ 8 h 9"/>
                <a:gd name="T12" fmla="*/ 25 w 28"/>
                <a:gd name="T13" fmla="*/ 9 h 9"/>
                <a:gd name="T14" fmla="*/ 27 w 28"/>
                <a:gd name="T15" fmla="*/ 8 h 9"/>
                <a:gd name="T16" fmla="*/ 27 w 28"/>
                <a:gd name="T17" fmla="*/ 5 h 9"/>
                <a:gd name="T18" fmla="*/ 14 w 2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14" y="0"/>
                  </a:moveTo>
                  <a:cubicBezTo>
                    <a:pt x="9" y="0"/>
                    <a:pt x="4" y="2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6" y="6"/>
                    <a:pt x="10" y="4"/>
                    <a:pt x="14" y="4"/>
                  </a:cubicBezTo>
                  <a:cubicBezTo>
                    <a:pt x="18" y="4"/>
                    <a:pt x="21" y="6"/>
                    <a:pt x="24" y="8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6" y="9"/>
                    <a:pt x="26" y="9"/>
                    <a:pt x="27" y="8"/>
                  </a:cubicBezTo>
                  <a:cubicBezTo>
                    <a:pt x="28" y="7"/>
                    <a:pt x="28" y="6"/>
                    <a:pt x="27" y="5"/>
                  </a:cubicBezTo>
                  <a:cubicBezTo>
                    <a:pt x="23" y="2"/>
                    <a:pt x="1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85"/>
            <p:cNvSpPr>
              <a:spLocks noChangeAspect="1"/>
            </p:cNvSpPr>
            <p:nvPr/>
          </p:nvSpPr>
          <p:spPr bwMode="auto">
            <a:xfrm>
              <a:off x="4716629" y="4360495"/>
              <a:ext cx="39999" cy="18999"/>
            </a:xfrm>
            <a:custGeom>
              <a:avLst/>
              <a:gdLst>
                <a:gd name="T0" fmla="*/ 1 w 17"/>
                <a:gd name="T1" fmla="*/ 5 h 8"/>
                <a:gd name="T2" fmla="*/ 1 w 17"/>
                <a:gd name="T3" fmla="*/ 8 h 8"/>
                <a:gd name="T4" fmla="*/ 4 w 17"/>
                <a:gd name="T5" fmla="*/ 8 h 8"/>
                <a:gd name="T6" fmla="*/ 14 w 17"/>
                <a:gd name="T7" fmla="*/ 8 h 8"/>
                <a:gd name="T8" fmla="*/ 15 w 17"/>
                <a:gd name="T9" fmla="*/ 8 h 8"/>
                <a:gd name="T10" fmla="*/ 17 w 17"/>
                <a:gd name="T11" fmla="*/ 8 h 8"/>
                <a:gd name="T12" fmla="*/ 17 w 17"/>
                <a:gd name="T13" fmla="*/ 5 h 8"/>
                <a:gd name="T14" fmla="*/ 1 w 1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0" y="5"/>
                    <a:pt x="0" y="7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5"/>
                    <a:pt x="11" y="5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2" y="0"/>
                    <a:pt x="5" y="0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786"/>
            <p:cNvSpPr>
              <a:spLocks noChangeAspect="1" noChangeArrowheads="1"/>
            </p:cNvSpPr>
            <p:nvPr/>
          </p:nvSpPr>
          <p:spPr bwMode="auto">
            <a:xfrm>
              <a:off x="4730629" y="4384495"/>
              <a:ext cx="15000" cy="1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" name="Group 434"/>
          <p:cNvGrpSpPr>
            <a:grpSpLocks noChangeAspect="1"/>
          </p:cNvGrpSpPr>
          <p:nvPr/>
        </p:nvGrpSpPr>
        <p:grpSpPr>
          <a:xfrm>
            <a:off x="1761192" y="3470635"/>
            <a:ext cx="293990" cy="521482"/>
            <a:chOff x="839748" y="3892512"/>
            <a:chExt cx="167995" cy="297991"/>
          </a:xfrm>
        </p:grpSpPr>
        <p:sp>
          <p:nvSpPr>
            <p:cNvPr id="83" name="Freeform 307"/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308"/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9"/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310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311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Group 440"/>
          <p:cNvGrpSpPr>
            <a:grpSpLocks noChangeAspect="1"/>
          </p:cNvGrpSpPr>
          <p:nvPr/>
        </p:nvGrpSpPr>
        <p:grpSpPr>
          <a:xfrm>
            <a:off x="1224134" y="3054153"/>
            <a:ext cx="408672" cy="540924"/>
            <a:chOff x="1631724" y="3365526"/>
            <a:chExt cx="342990" cy="453986"/>
          </a:xfrm>
        </p:grpSpPr>
        <p:sp>
          <p:nvSpPr>
            <p:cNvPr id="130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正方形/長方形 61"/>
          <p:cNvSpPr/>
          <p:nvPr/>
        </p:nvSpPr>
        <p:spPr>
          <a:xfrm>
            <a:off x="696749" y="4041936"/>
            <a:ext cx="1914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管理</a:t>
            </a:r>
            <a:r>
              <a:rPr lang="en-US" altLang="ja-JP" sz="1400" dirty="0" smtClean="0"/>
              <a:t>VLAN</a:t>
            </a:r>
            <a:r>
              <a:rPr lang="ja-JP" altLang="en-US" sz="1400" dirty="0" smtClean="0"/>
              <a:t>ネットワーク</a:t>
            </a: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4185032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コネクタ 60"/>
          <p:cNvCxnSpPr/>
          <p:nvPr/>
        </p:nvCxnSpPr>
        <p:spPr>
          <a:xfrm>
            <a:off x="5767655" y="4244349"/>
            <a:ext cx="177905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 デフォルト ゲートウェイ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1800" dirty="0" smtClean="0"/>
              <a:t>8.2</a:t>
            </a:r>
            <a:r>
              <a:rPr kumimoji="1" lang="ja-JP" altLang="en-US" sz="1800" dirty="0" smtClean="0"/>
              <a:t>まで</a:t>
            </a:r>
            <a:endParaRPr kumimoji="1" lang="ja-JP" altLang="en-US" sz="1800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2449778" y="4244349"/>
            <a:ext cx="3107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970617" y="3560671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42101" y="1144153"/>
            <a:ext cx="8241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起動時に</a:t>
            </a:r>
            <a:r>
              <a:rPr lang="ja-JP" altLang="en-US" dirty="0" smtClean="0"/>
              <a:t>デフォルト ゲートウェイ</a:t>
            </a:r>
            <a:r>
              <a:rPr kumimoji="1" lang="ja-JP" altLang="en-US" dirty="0" smtClean="0">
                <a:latin typeface="+mn-lt"/>
              </a:rPr>
              <a:t>へ疎通を確認します。</a:t>
            </a:r>
            <a:endParaRPr kumimoji="1" lang="en-US" altLang="ja-JP" dirty="0" smtClean="0">
              <a:latin typeface="+mn-lt"/>
            </a:endParaRPr>
          </a:p>
          <a:p>
            <a:r>
              <a:rPr lang="ja-JP" altLang="en-US" dirty="0" smtClean="0"/>
              <a:t>デフォルト ゲートウェイ</a:t>
            </a:r>
            <a:r>
              <a:rPr kumimoji="1" lang="ja-JP" altLang="en-US" dirty="0" smtClean="0">
                <a:latin typeface="+mn-lt"/>
              </a:rPr>
              <a:t>へ疎通が出来ない場合は、コントローラが起動しません。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（</a:t>
            </a:r>
            <a:r>
              <a:rPr kumimoji="1" lang="en-US" altLang="ja-JP" dirty="0" err="1" smtClean="0">
                <a:latin typeface="+mn-lt"/>
              </a:rPr>
              <a:t>WebUI</a:t>
            </a:r>
            <a:r>
              <a:rPr kumimoji="1" lang="ja-JP" altLang="en-US" dirty="0" smtClean="0">
                <a:latin typeface="+mn-lt"/>
              </a:rPr>
              <a:t>に応答しない、外部からコントローラに設定したアドレスに応答がない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SSID</a:t>
            </a:r>
            <a:r>
              <a:rPr kumimoji="1" lang="ja-JP" altLang="en-US" dirty="0" smtClean="0">
                <a:latin typeface="+mn-lt"/>
              </a:rPr>
              <a:t>が見えない事象になります）。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35" name="Picture 8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48" y="4015717"/>
            <a:ext cx="690664" cy="524995"/>
          </a:xfrm>
          <a:prstGeom prst="rect">
            <a:avLst/>
          </a:prstGeom>
        </p:spPr>
      </p:pic>
      <p:grpSp>
        <p:nvGrpSpPr>
          <p:cNvPr id="36" name="Group 4"/>
          <p:cNvGrpSpPr>
            <a:grpSpLocks noChangeAspect="1"/>
          </p:cNvGrpSpPr>
          <p:nvPr/>
        </p:nvGrpSpPr>
        <p:grpSpPr>
          <a:xfrm>
            <a:off x="7071705" y="3674131"/>
            <a:ext cx="1429842" cy="710942"/>
            <a:chOff x="543094" y="1980577"/>
            <a:chExt cx="538984" cy="267992"/>
          </a:xfrm>
        </p:grpSpPr>
        <p:sp>
          <p:nvSpPr>
            <p:cNvPr id="37" name="Freeform 754"/>
            <p:cNvSpPr>
              <a:spLocks/>
            </p:cNvSpPr>
            <p:nvPr/>
          </p:nvSpPr>
          <p:spPr bwMode="auto">
            <a:xfrm>
              <a:off x="543094" y="2132573"/>
              <a:ext cx="538984" cy="115996"/>
            </a:xfrm>
            <a:custGeom>
              <a:avLst/>
              <a:gdLst>
                <a:gd name="T0" fmla="*/ 51 w 228"/>
                <a:gd name="T1" fmla="*/ 0 h 49"/>
                <a:gd name="T2" fmla="*/ 24 w 228"/>
                <a:gd name="T3" fmla="*/ 0 h 49"/>
                <a:gd name="T4" fmla="*/ 0 w 228"/>
                <a:gd name="T5" fmla="*/ 25 h 49"/>
                <a:gd name="T6" fmla="*/ 24 w 228"/>
                <a:gd name="T7" fmla="*/ 49 h 49"/>
                <a:gd name="T8" fmla="*/ 204 w 228"/>
                <a:gd name="T9" fmla="*/ 49 h 49"/>
                <a:gd name="T10" fmla="*/ 228 w 228"/>
                <a:gd name="T11" fmla="*/ 25 h 49"/>
                <a:gd name="T12" fmla="*/ 210 w 228"/>
                <a:gd name="T13" fmla="*/ 1 h 49"/>
                <a:gd name="T14" fmla="*/ 187 w 228"/>
                <a:gd name="T15" fmla="*/ 17 h 49"/>
                <a:gd name="T16" fmla="*/ 74 w 228"/>
                <a:gd name="T17" fmla="*/ 17 h 49"/>
                <a:gd name="T18" fmla="*/ 51 w 228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49">
                  <a:moveTo>
                    <a:pt x="51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4" y="49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17" y="49"/>
                    <a:pt x="228" y="38"/>
                    <a:pt x="228" y="25"/>
                  </a:cubicBezTo>
                  <a:cubicBezTo>
                    <a:pt x="228" y="14"/>
                    <a:pt x="220" y="4"/>
                    <a:pt x="210" y="1"/>
                  </a:cubicBezTo>
                  <a:cubicBezTo>
                    <a:pt x="207" y="10"/>
                    <a:pt x="198" y="17"/>
                    <a:pt x="187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63" y="17"/>
                    <a:pt x="54" y="10"/>
                    <a:pt x="51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55"/>
            <p:cNvSpPr>
              <a:spLocks/>
            </p:cNvSpPr>
            <p:nvPr/>
          </p:nvSpPr>
          <p:spPr bwMode="auto">
            <a:xfrm>
              <a:off x="661090" y="2056575"/>
              <a:ext cx="382988" cy="77998"/>
            </a:xfrm>
            <a:custGeom>
              <a:avLst/>
              <a:gdLst>
                <a:gd name="T0" fmla="*/ 65 w 162"/>
                <a:gd name="T1" fmla="*/ 0 h 33"/>
                <a:gd name="T2" fmla="*/ 24 w 162"/>
                <a:gd name="T3" fmla="*/ 0 h 33"/>
                <a:gd name="T4" fmla="*/ 0 w 162"/>
                <a:gd name="T5" fmla="*/ 25 h 33"/>
                <a:gd name="T6" fmla="*/ 1 w 162"/>
                <a:gd name="T7" fmla="*/ 32 h 33"/>
                <a:gd name="T8" fmla="*/ 154 w 162"/>
                <a:gd name="T9" fmla="*/ 32 h 33"/>
                <a:gd name="T10" fmla="*/ 160 w 162"/>
                <a:gd name="T11" fmla="*/ 33 h 33"/>
                <a:gd name="T12" fmla="*/ 162 w 162"/>
                <a:gd name="T13" fmla="*/ 25 h 33"/>
                <a:gd name="T14" fmla="*/ 139 w 162"/>
                <a:gd name="T15" fmla="*/ 0 h 33"/>
                <a:gd name="T16" fmla="*/ 116 w 162"/>
                <a:gd name="T17" fmla="*/ 17 h 33"/>
                <a:gd name="T18" fmla="*/ 88 w 162"/>
                <a:gd name="T19" fmla="*/ 17 h 33"/>
                <a:gd name="T20" fmla="*/ 65 w 162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33">
                  <a:moveTo>
                    <a:pt x="65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6" y="32"/>
                    <a:pt x="158" y="33"/>
                    <a:pt x="160" y="33"/>
                  </a:cubicBezTo>
                  <a:cubicBezTo>
                    <a:pt x="161" y="31"/>
                    <a:pt x="162" y="28"/>
                    <a:pt x="162" y="25"/>
                  </a:cubicBezTo>
                  <a:cubicBezTo>
                    <a:pt x="162" y="12"/>
                    <a:pt x="152" y="1"/>
                    <a:pt x="139" y="0"/>
                  </a:cubicBezTo>
                  <a:cubicBezTo>
                    <a:pt x="136" y="10"/>
                    <a:pt x="127" y="17"/>
                    <a:pt x="116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77" y="17"/>
                    <a:pt x="68" y="10"/>
                    <a:pt x="65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6"/>
            <p:cNvSpPr>
              <a:spLocks/>
            </p:cNvSpPr>
            <p:nvPr/>
          </p:nvSpPr>
          <p:spPr bwMode="auto">
            <a:xfrm>
              <a:off x="664090" y="2132573"/>
              <a:ext cx="375989" cy="39999"/>
            </a:xfrm>
            <a:custGeom>
              <a:avLst/>
              <a:gdLst>
                <a:gd name="T0" fmla="*/ 153 w 159"/>
                <a:gd name="T1" fmla="*/ 0 h 17"/>
                <a:gd name="T2" fmla="*/ 0 w 159"/>
                <a:gd name="T3" fmla="*/ 0 h 17"/>
                <a:gd name="T4" fmla="*/ 23 w 159"/>
                <a:gd name="T5" fmla="*/ 17 h 17"/>
                <a:gd name="T6" fmla="*/ 136 w 159"/>
                <a:gd name="T7" fmla="*/ 17 h 17"/>
                <a:gd name="T8" fmla="*/ 159 w 159"/>
                <a:gd name="T9" fmla="*/ 1 h 17"/>
                <a:gd name="T10" fmla="*/ 153 w 15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7">
                  <a:moveTo>
                    <a:pt x="1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47" y="17"/>
                    <a:pt x="156" y="10"/>
                    <a:pt x="159" y="1"/>
                  </a:cubicBezTo>
                  <a:cubicBezTo>
                    <a:pt x="157" y="1"/>
                    <a:pt x="155" y="0"/>
                    <a:pt x="153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57"/>
            <p:cNvSpPr>
              <a:spLocks/>
            </p:cNvSpPr>
            <p:nvPr/>
          </p:nvSpPr>
          <p:spPr bwMode="auto">
            <a:xfrm>
              <a:off x="813085" y="1980577"/>
              <a:ext cx="181994" cy="75998"/>
            </a:xfrm>
            <a:custGeom>
              <a:avLst/>
              <a:gdLst>
                <a:gd name="T0" fmla="*/ 52 w 77"/>
                <a:gd name="T1" fmla="*/ 0 h 32"/>
                <a:gd name="T2" fmla="*/ 24 w 77"/>
                <a:gd name="T3" fmla="*/ 0 h 32"/>
                <a:gd name="T4" fmla="*/ 0 w 77"/>
                <a:gd name="T5" fmla="*/ 25 h 32"/>
                <a:gd name="T6" fmla="*/ 1 w 77"/>
                <a:gd name="T7" fmla="*/ 32 h 32"/>
                <a:gd name="T8" fmla="*/ 73 w 77"/>
                <a:gd name="T9" fmla="*/ 32 h 32"/>
                <a:gd name="T10" fmla="*/ 75 w 77"/>
                <a:gd name="T11" fmla="*/ 32 h 32"/>
                <a:gd name="T12" fmla="*/ 77 w 77"/>
                <a:gd name="T13" fmla="*/ 25 h 32"/>
                <a:gd name="T14" fmla="*/ 52 w 77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32">
                  <a:moveTo>
                    <a:pt x="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7"/>
                    <a:pt x="0" y="30"/>
                    <a:pt x="1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4" y="32"/>
                    <a:pt x="75" y="32"/>
                    <a:pt x="75" y="32"/>
                  </a:cubicBezTo>
                  <a:cubicBezTo>
                    <a:pt x="76" y="30"/>
                    <a:pt x="77" y="27"/>
                    <a:pt x="77" y="25"/>
                  </a:cubicBezTo>
                  <a:cubicBezTo>
                    <a:pt x="77" y="11"/>
                    <a:pt x="66" y="0"/>
                    <a:pt x="52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58"/>
            <p:cNvSpPr>
              <a:spLocks/>
            </p:cNvSpPr>
            <p:nvPr/>
          </p:nvSpPr>
          <p:spPr bwMode="auto">
            <a:xfrm>
              <a:off x="815085" y="2056575"/>
              <a:ext cx="174995" cy="39999"/>
            </a:xfrm>
            <a:custGeom>
              <a:avLst/>
              <a:gdLst>
                <a:gd name="T0" fmla="*/ 72 w 74"/>
                <a:gd name="T1" fmla="*/ 0 h 17"/>
                <a:gd name="T2" fmla="*/ 0 w 74"/>
                <a:gd name="T3" fmla="*/ 0 h 17"/>
                <a:gd name="T4" fmla="*/ 23 w 74"/>
                <a:gd name="T5" fmla="*/ 17 h 17"/>
                <a:gd name="T6" fmla="*/ 51 w 74"/>
                <a:gd name="T7" fmla="*/ 17 h 17"/>
                <a:gd name="T8" fmla="*/ 74 w 74"/>
                <a:gd name="T9" fmla="*/ 0 h 17"/>
                <a:gd name="T10" fmla="*/ 72 w 74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7">
                  <a:moveTo>
                    <a:pt x="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0"/>
                    <a:pt x="12" y="17"/>
                    <a:pt x="23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62" y="17"/>
                    <a:pt x="71" y="10"/>
                    <a:pt x="74" y="0"/>
                  </a:cubicBezTo>
                  <a:cubicBezTo>
                    <a:pt x="74" y="0"/>
                    <a:pt x="73" y="0"/>
                    <a:pt x="72" y="0"/>
                  </a:cubicBezTo>
                </a:path>
              </a:pathLst>
            </a:custGeom>
            <a:solidFill>
              <a:srgbClr val="008BD9"/>
            </a:solidFill>
            <a:ln w="3175">
              <a:solidFill>
                <a:srgbClr val="008BD9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4718848" y="4581376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デフォルト ゲートウェイ</a:t>
            </a:r>
            <a:endParaRPr lang="en-US" altLang="ja-JP" sz="1400" dirty="0" smtClean="0"/>
          </a:p>
        </p:txBody>
      </p:sp>
      <p:grpSp>
        <p:nvGrpSpPr>
          <p:cNvPr id="86" name="Group 70"/>
          <p:cNvGrpSpPr/>
          <p:nvPr/>
        </p:nvGrpSpPr>
        <p:grpSpPr>
          <a:xfrm>
            <a:off x="3671353" y="3247126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3951407" y="2908123"/>
            <a:ext cx="477240" cy="468850"/>
            <a:chOff x="3344438" y="3274790"/>
            <a:chExt cx="335075" cy="329184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oup 20"/>
          <p:cNvGrpSpPr>
            <a:grpSpLocks noChangeAspect="1"/>
          </p:cNvGrpSpPr>
          <p:nvPr/>
        </p:nvGrpSpPr>
        <p:grpSpPr>
          <a:xfrm rot="16200000">
            <a:off x="2648588" y="3296175"/>
            <a:ext cx="608452" cy="488934"/>
            <a:chOff x="839748" y="4443493"/>
            <a:chExt cx="167995" cy="1349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8" name="直線コネクタ 127"/>
          <p:cNvCxnSpPr/>
          <p:nvPr/>
        </p:nvCxnSpPr>
        <p:spPr>
          <a:xfrm flipH="1">
            <a:off x="6722325" y="3546475"/>
            <a:ext cx="5050" cy="69787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95" y="3140789"/>
            <a:ext cx="621792" cy="621792"/>
          </a:xfrm>
          <a:prstGeom prst="rect">
            <a:avLst/>
          </a:prstGeom>
        </p:spPr>
      </p:pic>
      <p:sp>
        <p:nvSpPr>
          <p:cNvPr id="3" name="禁止 2"/>
          <p:cNvSpPr/>
          <p:nvPr/>
        </p:nvSpPr>
        <p:spPr>
          <a:xfrm>
            <a:off x="5009580" y="3959016"/>
            <a:ext cx="727682" cy="727682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37326" y="2962856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コントローラ未起動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160535" y="2472779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AP</a:t>
            </a:r>
            <a:r>
              <a:rPr kumimoji="1" lang="ja-JP" altLang="en-US" sz="1400" dirty="0" smtClean="0">
                <a:latin typeface="+mn-lt"/>
              </a:rPr>
              <a:t>はコントローラに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接続できないため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en-US" altLang="ja-JP" sz="1400" dirty="0" smtClean="0">
                <a:latin typeface="+mn-lt"/>
              </a:rPr>
              <a:t>SSID</a:t>
            </a:r>
            <a:r>
              <a:rPr kumimoji="1" lang="ja-JP" altLang="en-US" sz="1400" dirty="0" smtClean="0">
                <a:latin typeface="+mn-lt"/>
              </a:rPr>
              <a:t>は見えない</a:t>
            </a:r>
          </a:p>
        </p:txBody>
      </p:sp>
      <p:grpSp>
        <p:nvGrpSpPr>
          <p:cNvPr id="74" name="Group 901"/>
          <p:cNvGrpSpPr>
            <a:grpSpLocks noChangeAspect="1"/>
          </p:cNvGrpSpPr>
          <p:nvPr/>
        </p:nvGrpSpPr>
        <p:grpSpPr>
          <a:xfrm>
            <a:off x="1755801" y="2546472"/>
            <a:ext cx="293319" cy="493216"/>
            <a:chOff x="4676631" y="4259498"/>
            <a:chExt cx="134995" cy="226994"/>
          </a:xfrm>
        </p:grpSpPr>
        <p:sp>
          <p:nvSpPr>
            <p:cNvPr id="75" name="Freeform 779"/>
            <p:cNvSpPr>
              <a:spLocks noChangeAspect="1"/>
            </p:cNvSpPr>
            <p:nvPr/>
          </p:nvSpPr>
          <p:spPr bwMode="auto">
            <a:xfrm>
              <a:off x="4704630" y="4259498"/>
              <a:ext cx="63998" cy="105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80"/>
            <p:cNvSpPr>
              <a:spLocks noChangeAspect="1"/>
            </p:cNvSpPr>
            <p:nvPr/>
          </p:nvSpPr>
          <p:spPr bwMode="auto">
            <a:xfrm>
              <a:off x="4704630" y="4379495"/>
              <a:ext cx="63998" cy="106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1"/>
            <p:cNvSpPr>
              <a:spLocks noChangeAspect="1"/>
            </p:cNvSpPr>
            <p:nvPr/>
          </p:nvSpPr>
          <p:spPr bwMode="auto">
            <a:xfrm>
              <a:off x="4780627" y="4346496"/>
              <a:ext cx="30999" cy="51998"/>
            </a:xfrm>
            <a:custGeom>
              <a:avLst/>
              <a:gdLst>
                <a:gd name="T0" fmla="*/ 8 w 13"/>
                <a:gd name="T1" fmla="*/ 22 h 22"/>
                <a:gd name="T2" fmla="*/ 6 w 13"/>
                <a:gd name="T3" fmla="*/ 22 h 22"/>
                <a:gd name="T4" fmla="*/ 0 w 13"/>
                <a:gd name="T5" fmla="*/ 16 h 22"/>
                <a:gd name="T6" fmla="*/ 0 w 13"/>
                <a:gd name="T7" fmla="*/ 6 h 22"/>
                <a:gd name="T8" fmla="*/ 6 w 13"/>
                <a:gd name="T9" fmla="*/ 0 h 22"/>
                <a:gd name="T10" fmla="*/ 8 w 13"/>
                <a:gd name="T11" fmla="*/ 0 h 22"/>
                <a:gd name="T12" fmla="*/ 13 w 13"/>
                <a:gd name="T13" fmla="*/ 6 h 22"/>
                <a:gd name="T14" fmla="*/ 13 w 13"/>
                <a:gd name="T15" fmla="*/ 16 h 22"/>
                <a:gd name="T16" fmla="*/ 8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1" y="22"/>
                    <a:pt x="8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2"/>
            <p:cNvSpPr>
              <a:spLocks noChangeAspect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5 w 52"/>
                <a:gd name="T1" fmla="*/ 66 h 66"/>
                <a:gd name="T2" fmla="*/ 6 w 52"/>
                <a:gd name="T3" fmla="*/ 66 h 66"/>
                <a:gd name="T4" fmla="*/ 0 w 52"/>
                <a:gd name="T5" fmla="*/ 59 h 66"/>
                <a:gd name="T6" fmla="*/ 0 w 52"/>
                <a:gd name="T7" fmla="*/ 7 h 66"/>
                <a:gd name="T8" fmla="*/ 6 w 52"/>
                <a:gd name="T9" fmla="*/ 0 h 66"/>
                <a:gd name="T10" fmla="*/ 45 w 52"/>
                <a:gd name="T11" fmla="*/ 0 h 66"/>
                <a:gd name="T12" fmla="*/ 52 w 52"/>
                <a:gd name="T13" fmla="*/ 7 h 66"/>
                <a:gd name="T14" fmla="*/ 52 w 52"/>
                <a:gd name="T15" fmla="*/ 59 h 66"/>
                <a:gd name="T16" fmla="*/ 45 w 5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45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2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3"/>
                    <a:pt x="49" y="66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83"/>
            <p:cNvSpPr>
              <a:spLocks noChangeAspect="1" noEditPoints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3 w 52"/>
                <a:gd name="T1" fmla="*/ 9 h 66"/>
                <a:gd name="T2" fmla="*/ 43 w 52"/>
                <a:gd name="T3" fmla="*/ 57 h 66"/>
                <a:gd name="T4" fmla="*/ 8 w 52"/>
                <a:gd name="T5" fmla="*/ 57 h 66"/>
                <a:gd name="T6" fmla="*/ 8 w 52"/>
                <a:gd name="T7" fmla="*/ 9 h 66"/>
                <a:gd name="T8" fmla="*/ 43 w 52"/>
                <a:gd name="T9" fmla="*/ 9 h 66"/>
                <a:gd name="T10" fmla="*/ 45 w 52"/>
                <a:gd name="T11" fmla="*/ 0 h 66"/>
                <a:gd name="T12" fmla="*/ 6 w 52"/>
                <a:gd name="T13" fmla="*/ 0 h 66"/>
                <a:gd name="T14" fmla="*/ 0 w 52"/>
                <a:gd name="T15" fmla="*/ 7 h 66"/>
                <a:gd name="T16" fmla="*/ 0 w 52"/>
                <a:gd name="T17" fmla="*/ 59 h 66"/>
                <a:gd name="T18" fmla="*/ 6 w 52"/>
                <a:gd name="T19" fmla="*/ 66 h 66"/>
                <a:gd name="T20" fmla="*/ 45 w 52"/>
                <a:gd name="T21" fmla="*/ 66 h 66"/>
                <a:gd name="T22" fmla="*/ 52 w 52"/>
                <a:gd name="T23" fmla="*/ 59 h 66"/>
                <a:gd name="T24" fmla="*/ 52 w 52"/>
                <a:gd name="T25" fmla="*/ 7 h 66"/>
                <a:gd name="T26" fmla="*/ 45 w 52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66">
                  <a:moveTo>
                    <a:pt x="43" y="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2" y="66"/>
                    <a:pt x="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9" y="66"/>
                    <a:pt x="52" y="63"/>
                    <a:pt x="52" y="59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3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84"/>
            <p:cNvSpPr>
              <a:spLocks noChangeAspect="1"/>
            </p:cNvSpPr>
            <p:nvPr/>
          </p:nvSpPr>
          <p:spPr bwMode="auto">
            <a:xfrm>
              <a:off x="4704630" y="4346496"/>
              <a:ext cx="66998" cy="21999"/>
            </a:xfrm>
            <a:custGeom>
              <a:avLst/>
              <a:gdLst>
                <a:gd name="T0" fmla="*/ 14 w 28"/>
                <a:gd name="T1" fmla="*/ 0 h 9"/>
                <a:gd name="T2" fmla="*/ 1 w 28"/>
                <a:gd name="T3" fmla="*/ 5 h 9"/>
                <a:gd name="T4" fmla="*/ 1 w 28"/>
                <a:gd name="T5" fmla="*/ 8 h 9"/>
                <a:gd name="T6" fmla="*/ 4 w 28"/>
                <a:gd name="T7" fmla="*/ 8 h 9"/>
                <a:gd name="T8" fmla="*/ 14 w 28"/>
                <a:gd name="T9" fmla="*/ 4 h 9"/>
                <a:gd name="T10" fmla="*/ 24 w 28"/>
                <a:gd name="T11" fmla="*/ 8 h 9"/>
                <a:gd name="T12" fmla="*/ 25 w 28"/>
                <a:gd name="T13" fmla="*/ 9 h 9"/>
                <a:gd name="T14" fmla="*/ 27 w 28"/>
                <a:gd name="T15" fmla="*/ 8 h 9"/>
                <a:gd name="T16" fmla="*/ 27 w 28"/>
                <a:gd name="T17" fmla="*/ 5 h 9"/>
                <a:gd name="T18" fmla="*/ 14 w 2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14" y="0"/>
                  </a:moveTo>
                  <a:cubicBezTo>
                    <a:pt x="9" y="0"/>
                    <a:pt x="4" y="2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6" y="6"/>
                    <a:pt x="10" y="4"/>
                    <a:pt x="14" y="4"/>
                  </a:cubicBezTo>
                  <a:cubicBezTo>
                    <a:pt x="18" y="4"/>
                    <a:pt x="21" y="6"/>
                    <a:pt x="24" y="8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6" y="9"/>
                    <a:pt x="26" y="9"/>
                    <a:pt x="27" y="8"/>
                  </a:cubicBezTo>
                  <a:cubicBezTo>
                    <a:pt x="28" y="7"/>
                    <a:pt x="28" y="6"/>
                    <a:pt x="27" y="5"/>
                  </a:cubicBezTo>
                  <a:cubicBezTo>
                    <a:pt x="23" y="2"/>
                    <a:pt x="1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85"/>
            <p:cNvSpPr>
              <a:spLocks noChangeAspect="1"/>
            </p:cNvSpPr>
            <p:nvPr/>
          </p:nvSpPr>
          <p:spPr bwMode="auto">
            <a:xfrm>
              <a:off x="4716629" y="4360495"/>
              <a:ext cx="39999" cy="18999"/>
            </a:xfrm>
            <a:custGeom>
              <a:avLst/>
              <a:gdLst>
                <a:gd name="T0" fmla="*/ 1 w 17"/>
                <a:gd name="T1" fmla="*/ 5 h 8"/>
                <a:gd name="T2" fmla="*/ 1 w 17"/>
                <a:gd name="T3" fmla="*/ 8 h 8"/>
                <a:gd name="T4" fmla="*/ 4 w 17"/>
                <a:gd name="T5" fmla="*/ 8 h 8"/>
                <a:gd name="T6" fmla="*/ 14 w 17"/>
                <a:gd name="T7" fmla="*/ 8 h 8"/>
                <a:gd name="T8" fmla="*/ 15 w 17"/>
                <a:gd name="T9" fmla="*/ 8 h 8"/>
                <a:gd name="T10" fmla="*/ 17 w 17"/>
                <a:gd name="T11" fmla="*/ 8 h 8"/>
                <a:gd name="T12" fmla="*/ 17 w 17"/>
                <a:gd name="T13" fmla="*/ 5 h 8"/>
                <a:gd name="T14" fmla="*/ 1 w 1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0" y="5"/>
                    <a:pt x="0" y="7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5"/>
                    <a:pt x="11" y="5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2" y="0"/>
                    <a:pt x="5" y="0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786"/>
            <p:cNvSpPr>
              <a:spLocks noChangeAspect="1" noChangeArrowheads="1"/>
            </p:cNvSpPr>
            <p:nvPr/>
          </p:nvSpPr>
          <p:spPr bwMode="auto">
            <a:xfrm>
              <a:off x="4730629" y="4384495"/>
              <a:ext cx="15000" cy="1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434"/>
          <p:cNvGrpSpPr>
            <a:grpSpLocks noChangeAspect="1"/>
          </p:cNvGrpSpPr>
          <p:nvPr/>
        </p:nvGrpSpPr>
        <p:grpSpPr>
          <a:xfrm>
            <a:off x="1758726" y="3460371"/>
            <a:ext cx="293990" cy="521482"/>
            <a:chOff x="839748" y="3892512"/>
            <a:chExt cx="167995" cy="297991"/>
          </a:xfrm>
        </p:grpSpPr>
        <p:sp>
          <p:nvSpPr>
            <p:cNvPr id="85" name="Freeform 307"/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308"/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09"/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310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311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440"/>
          <p:cNvGrpSpPr>
            <a:grpSpLocks noChangeAspect="1"/>
          </p:cNvGrpSpPr>
          <p:nvPr/>
        </p:nvGrpSpPr>
        <p:grpSpPr>
          <a:xfrm>
            <a:off x="1224134" y="3054153"/>
            <a:ext cx="408672" cy="540924"/>
            <a:chOff x="1631724" y="3365526"/>
            <a:chExt cx="342990" cy="453986"/>
          </a:xfrm>
        </p:grpSpPr>
        <p:sp>
          <p:nvSpPr>
            <p:cNvPr id="134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正方形/長方形 50"/>
          <p:cNvSpPr/>
          <p:nvPr/>
        </p:nvSpPr>
        <p:spPr>
          <a:xfrm>
            <a:off x="524862" y="4082659"/>
            <a:ext cx="1914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管理</a:t>
            </a:r>
            <a:r>
              <a:rPr lang="en-US" altLang="ja-JP" sz="1400" dirty="0" smtClean="0"/>
              <a:t>VLAN</a:t>
            </a:r>
            <a:r>
              <a:rPr lang="ja-JP" altLang="en-US" sz="1400" dirty="0" smtClean="0"/>
              <a:t>ネットワーク</a:t>
            </a:r>
            <a:endParaRPr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666180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 デフォルト ゲートウェイ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1800" dirty="0" smtClean="0"/>
              <a:t>8.3</a:t>
            </a:r>
            <a:r>
              <a:rPr kumimoji="1" lang="ja-JP" altLang="en-US" sz="1800" dirty="0" smtClean="0"/>
              <a:t>から</a:t>
            </a:r>
            <a:endParaRPr kumimoji="1" lang="ja-JP" altLang="en-US" sz="1800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1507675" y="4026561"/>
            <a:ext cx="18965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2346425" y="3342883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42101" y="1097765"/>
            <a:ext cx="824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起動時に</a:t>
            </a:r>
            <a:r>
              <a:rPr kumimoji="1" lang="ja-JP" altLang="en-US" dirty="0" smtClean="0">
                <a:latin typeface="+mn-lt"/>
              </a:rPr>
              <a:t>デフォルト ゲートウェイ</a:t>
            </a:r>
            <a:r>
              <a:rPr kumimoji="1" lang="ja-JP" altLang="en-US" dirty="0" smtClean="0">
                <a:latin typeface="+mn-lt"/>
              </a:rPr>
              <a:t>への疎通が無くてもコントローラが起動します。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サイト サーベイ</a:t>
            </a:r>
            <a:r>
              <a:rPr kumimoji="1" lang="ja-JP" altLang="en-US" dirty="0" smtClean="0">
                <a:latin typeface="+mn-lt"/>
              </a:rPr>
              <a:t>などネットワークが無い環境でも</a:t>
            </a:r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を起動できます。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35" name="Picture 8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22" y="3797929"/>
            <a:ext cx="690664" cy="524995"/>
          </a:xfrm>
          <a:prstGeom prst="rect">
            <a:avLst/>
          </a:prstGeom>
        </p:spPr>
      </p:pic>
      <p:grpSp>
        <p:nvGrpSpPr>
          <p:cNvPr id="43" name="Group 901"/>
          <p:cNvGrpSpPr>
            <a:grpSpLocks noChangeAspect="1"/>
          </p:cNvGrpSpPr>
          <p:nvPr/>
        </p:nvGrpSpPr>
        <p:grpSpPr>
          <a:xfrm>
            <a:off x="732158" y="2562768"/>
            <a:ext cx="293319" cy="493216"/>
            <a:chOff x="4676631" y="4259498"/>
            <a:chExt cx="134995" cy="226994"/>
          </a:xfrm>
        </p:grpSpPr>
        <p:sp>
          <p:nvSpPr>
            <p:cNvPr id="44" name="Freeform 779"/>
            <p:cNvSpPr>
              <a:spLocks noChangeAspect="1"/>
            </p:cNvSpPr>
            <p:nvPr/>
          </p:nvSpPr>
          <p:spPr bwMode="auto">
            <a:xfrm>
              <a:off x="4704630" y="4259498"/>
              <a:ext cx="63998" cy="105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80"/>
            <p:cNvSpPr>
              <a:spLocks noChangeAspect="1"/>
            </p:cNvSpPr>
            <p:nvPr/>
          </p:nvSpPr>
          <p:spPr bwMode="auto">
            <a:xfrm>
              <a:off x="4704630" y="4379495"/>
              <a:ext cx="63998" cy="106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81"/>
            <p:cNvSpPr>
              <a:spLocks noChangeAspect="1"/>
            </p:cNvSpPr>
            <p:nvPr/>
          </p:nvSpPr>
          <p:spPr bwMode="auto">
            <a:xfrm>
              <a:off x="4780627" y="4346496"/>
              <a:ext cx="30999" cy="51998"/>
            </a:xfrm>
            <a:custGeom>
              <a:avLst/>
              <a:gdLst>
                <a:gd name="T0" fmla="*/ 8 w 13"/>
                <a:gd name="T1" fmla="*/ 22 h 22"/>
                <a:gd name="T2" fmla="*/ 6 w 13"/>
                <a:gd name="T3" fmla="*/ 22 h 22"/>
                <a:gd name="T4" fmla="*/ 0 w 13"/>
                <a:gd name="T5" fmla="*/ 16 h 22"/>
                <a:gd name="T6" fmla="*/ 0 w 13"/>
                <a:gd name="T7" fmla="*/ 6 h 22"/>
                <a:gd name="T8" fmla="*/ 6 w 13"/>
                <a:gd name="T9" fmla="*/ 0 h 22"/>
                <a:gd name="T10" fmla="*/ 8 w 13"/>
                <a:gd name="T11" fmla="*/ 0 h 22"/>
                <a:gd name="T12" fmla="*/ 13 w 13"/>
                <a:gd name="T13" fmla="*/ 6 h 22"/>
                <a:gd name="T14" fmla="*/ 13 w 13"/>
                <a:gd name="T15" fmla="*/ 16 h 22"/>
                <a:gd name="T16" fmla="*/ 8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1" y="22"/>
                    <a:pt x="8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82"/>
            <p:cNvSpPr>
              <a:spLocks noChangeAspect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5 w 52"/>
                <a:gd name="T1" fmla="*/ 66 h 66"/>
                <a:gd name="T2" fmla="*/ 6 w 52"/>
                <a:gd name="T3" fmla="*/ 66 h 66"/>
                <a:gd name="T4" fmla="*/ 0 w 52"/>
                <a:gd name="T5" fmla="*/ 59 h 66"/>
                <a:gd name="T6" fmla="*/ 0 w 52"/>
                <a:gd name="T7" fmla="*/ 7 h 66"/>
                <a:gd name="T8" fmla="*/ 6 w 52"/>
                <a:gd name="T9" fmla="*/ 0 h 66"/>
                <a:gd name="T10" fmla="*/ 45 w 52"/>
                <a:gd name="T11" fmla="*/ 0 h 66"/>
                <a:gd name="T12" fmla="*/ 52 w 52"/>
                <a:gd name="T13" fmla="*/ 7 h 66"/>
                <a:gd name="T14" fmla="*/ 52 w 52"/>
                <a:gd name="T15" fmla="*/ 59 h 66"/>
                <a:gd name="T16" fmla="*/ 45 w 5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45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2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3"/>
                    <a:pt x="49" y="66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3"/>
            <p:cNvSpPr>
              <a:spLocks noChangeAspect="1" noEditPoints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3 w 52"/>
                <a:gd name="T1" fmla="*/ 9 h 66"/>
                <a:gd name="T2" fmla="*/ 43 w 52"/>
                <a:gd name="T3" fmla="*/ 57 h 66"/>
                <a:gd name="T4" fmla="*/ 8 w 52"/>
                <a:gd name="T5" fmla="*/ 57 h 66"/>
                <a:gd name="T6" fmla="*/ 8 w 52"/>
                <a:gd name="T7" fmla="*/ 9 h 66"/>
                <a:gd name="T8" fmla="*/ 43 w 52"/>
                <a:gd name="T9" fmla="*/ 9 h 66"/>
                <a:gd name="T10" fmla="*/ 45 w 52"/>
                <a:gd name="T11" fmla="*/ 0 h 66"/>
                <a:gd name="T12" fmla="*/ 6 w 52"/>
                <a:gd name="T13" fmla="*/ 0 h 66"/>
                <a:gd name="T14" fmla="*/ 0 w 52"/>
                <a:gd name="T15" fmla="*/ 7 h 66"/>
                <a:gd name="T16" fmla="*/ 0 w 52"/>
                <a:gd name="T17" fmla="*/ 59 h 66"/>
                <a:gd name="T18" fmla="*/ 6 w 52"/>
                <a:gd name="T19" fmla="*/ 66 h 66"/>
                <a:gd name="T20" fmla="*/ 45 w 52"/>
                <a:gd name="T21" fmla="*/ 66 h 66"/>
                <a:gd name="T22" fmla="*/ 52 w 52"/>
                <a:gd name="T23" fmla="*/ 59 h 66"/>
                <a:gd name="T24" fmla="*/ 52 w 52"/>
                <a:gd name="T25" fmla="*/ 7 h 66"/>
                <a:gd name="T26" fmla="*/ 45 w 52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66">
                  <a:moveTo>
                    <a:pt x="43" y="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2" y="66"/>
                    <a:pt x="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9" y="66"/>
                    <a:pt x="52" y="63"/>
                    <a:pt x="52" y="59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3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84"/>
            <p:cNvSpPr>
              <a:spLocks noChangeAspect="1"/>
            </p:cNvSpPr>
            <p:nvPr/>
          </p:nvSpPr>
          <p:spPr bwMode="auto">
            <a:xfrm>
              <a:off x="4704630" y="4346496"/>
              <a:ext cx="66998" cy="21999"/>
            </a:xfrm>
            <a:custGeom>
              <a:avLst/>
              <a:gdLst>
                <a:gd name="T0" fmla="*/ 14 w 28"/>
                <a:gd name="T1" fmla="*/ 0 h 9"/>
                <a:gd name="T2" fmla="*/ 1 w 28"/>
                <a:gd name="T3" fmla="*/ 5 h 9"/>
                <a:gd name="T4" fmla="*/ 1 w 28"/>
                <a:gd name="T5" fmla="*/ 8 h 9"/>
                <a:gd name="T6" fmla="*/ 4 w 28"/>
                <a:gd name="T7" fmla="*/ 8 h 9"/>
                <a:gd name="T8" fmla="*/ 14 w 28"/>
                <a:gd name="T9" fmla="*/ 4 h 9"/>
                <a:gd name="T10" fmla="*/ 24 w 28"/>
                <a:gd name="T11" fmla="*/ 8 h 9"/>
                <a:gd name="T12" fmla="*/ 25 w 28"/>
                <a:gd name="T13" fmla="*/ 9 h 9"/>
                <a:gd name="T14" fmla="*/ 27 w 28"/>
                <a:gd name="T15" fmla="*/ 8 h 9"/>
                <a:gd name="T16" fmla="*/ 27 w 28"/>
                <a:gd name="T17" fmla="*/ 5 h 9"/>
                <a:gd name="T18" fmla="*/ 14 w 2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14" y="0"/>
                  </a:moveTo>
                  <a:cubicBezTo>
                    <a:pt x="9" y="0"/>
                    <a:pt x="4" y="2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6" y="6"/>
                    <a:pt x="10" y="4"/>
                    <a:pt x="14" y="4"/>
                  </a:cubicBezTo>
                  <a:cubicBezTo>
                    <a:pt x="18" y="4"/>
                    <a:pt x="21" y="6"/>
                    <a:pt x="24" y="8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6" y="9"/>
                    <a:pt x="26" y="9"/>
                    <a:pt x="27" y="8"/>
                  </a:cubicBezTo>
                  <a:cubicBezTo>
                    <a:pt x="28" y="7"/>
                    <a:pt x="28" y="6"/>
                    <a:pt x="27" y="5"/>
                  </a:cubicBezTo>
                  <a:cubicBezTo>
                    <a:pt x="23" y="2"/>
                    <a:pt x="1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85"/>
            <p:cNvSpPr>
              <a:spLocks noChangeAspect="1"/>
            </p:cNvSpPr>
            <p:nvPr/>
          </p:nvSpPr>
          <p:spPr bwMode="auto">
            <a:xfrm>
              <a:off x="4716629" y="4360495"/>
              <a:ext cx="39999" cy="18999"/>
            </a:xfrm>
            <a:custGeom>
              <a:avLst/>
              <a:gdLst>
                <a:gd name="T0" fmla="*/ 1 w 17"/>
                <a:gd name="T1" fmla="*/ 5 h 8"/>
                <a:gd name="T2" fmla="*/ 1 w 17"/>
                <a:gd name="T3" fmla="*/ 8 h 8"/>
                <a:gd name="T4" fmla="*/ 4 w 17"/>
                <a:gd name="T5" fmla="*/ 8 h 8"/>
                <a:gd name="T6" fmla="*/ 14 w 17"/>
                <a:gd name="T7" fmla="*/ 8 h 8"/>
                <a:gd name="T8" fmla="*/ 15 w 17"/>
                <a:gd name="T9" fmla="*/ 8 h 8"/>
                <a:gd name="T10" fmla="*/ 17 w 17"/>
                <a:gd name="T11" fmla="*/ 8 h 8"/>
                <a:gd name="T12" fmla="*/ 17 w 17"/>
                <a:gd name="T13" fmla="*/ 5 h 8"/>
                <a:gd name="T14" fmla="*/ 1 w 1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0" y="5"/>
                    <a:pt x="0" y="7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5"/>
                    <a:pt x="11" y="5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2" y="0"/>
                    <a:pt x="5" y="0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786"/>
            <p:cNvSpPr>
              <a:spLocks noChangeAspect="1" noChangeArrowheads="1"/>
            </p:cNvSpPr>
            <p:nvPr/>
          </p:nvSpPr>
          <p:spPr bwMode="auto">
            <a:xfrm>
              <a:off x="4730629" y="4384495"/>
              <a:ext cx="15000" cy="1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2315722" y="4363588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/>
              <a:t>デフォルト ゲートウェイ</a:t>
            </a:r>
            <a:endParaRPr lang="en-US" altLang="ja-JP" sz="1400" dirty="0" smtClean="0"/>
          </a:p>
        </p:txBody>
      </p:sp>
      <p:grpSp>
        <p:nvGrpSpPr>
          <p:cNvPr id="86" name="Group 70"/>
          <p:cNvGrpSpPr/>
          <p:nvPr/>
        </p:nvGrpSpPr>
        <p:grpSpPr>
          <a:xfrm>
            <a:off x="2047161" y="3029338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2327215" y="2690335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oup 20"/>
          <p:cNvGrpSpPr>
            <a:grpSpLocks noChangeAspect="1"/>
          </p:cNvGrpSpPr>
          <p:nvPr/>
        </p:nvGrpSpPr>
        <p:grpSpPr>
          <a:xfrm rot="16200000">
            <a:off x="1244260" y="3078387"/>
            <a:ext cx="608452" cy="488934"/>
            <a:chOff x="839748" y="4443493"/>
            <a:chExt cx="167995" cy="1349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禁止 2"/>
          <p:cNvSpPr/>
          <p:nvPr/>
        </p:nvSpPr>
        <p:spPr>
          <a:xfrm>
            <a:off x="2651457" y="3717149"/>
            <a:ext cx="564129" cy="588653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13134" y="2745068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コントローラ起動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36343" y="2254991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サイト サーベイ</a:t>
            </a:r>
            <a:endParaRPr kumimoji="1" lang="ja-JP" altLang="en-US" sz="1400" dirty="0" smtClean="0">
              <a:latin typeface="+mn-lt"/>
            </a:endParaRPr>
          </a:p>
        </p:txBody>
      </p:sp>
      <p:cxnSp>
        <p:nvCxnSpPr>
          <p:cNvPr id="60" name="直線コネクタ 59"/>
          <p:cNvCxnSpPr/>
          <p:nvPr/>
        </p:nvCxnSpPr>
        <p:spPr>
          <a:xfrm flipH="1">
            <a:off x="5672898" y="3713729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/>
          <p:cNvSpPr/>
          <p:nvPr/>
        </p:nvSpPr>
        <p:spPr>
          <a:xfrm>
            <a:off x="4956447" y="4437913"/>
            <a:ext cx="20810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AC</a:t>
            </a:r>
            <a:r>
              <a:rPr lang="ja-JP" altLang="en-US" sz="1400" dirty="0" smtClean="0"/>
              <a:t> アダプタか</a:t>
            </a:r>
            <a:r>
              <a:rPr lang="en-US" altLang="ja-JP" sz="1400" dirty="0" smtClean="0"/>
              <a:t>POE</a:t>
            </a:r>
            <a:r>
              <a:rPr lang="ja-JP" altLang="en-US" sz="1400" dirty="0" smtClean="0"/>
              <a:t>給電</a:t>
            </a:r>
            <a:endParaRPr lang="en-US" altLang="ja-JP" sz="1400" dirty="0" smtClean="0"/>
          </a:p>
        </p:txBody>
      </p:sp>
      <p:grpSp>
        <p:nvGrpSpPr>
          <p:cNvPr id="74" name="Group 70"/>
          <p:cNvGrpSpPr/>
          <p:nvPr/>
        </p:nvGrpSpPr>
        <p:grpSpPr>
          <a:xfrm>
            <a:off x="5373634" y="3400184"/>
            <a:ext cx="627087" cy="627087"/>
            <a:chOff x="5452133" y="3805670"/>
            <a:chExt cx="320040" cy="320040"/>
          </a:xfrm>
        </p:grpSpPr>
        <p:sp>
          <p:nvSpPr>
            <p:cNvPr id="75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76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" name="Group 8"/>
          <p:cNvGrpSpPr/>
          <p:nvPr/>
        </p:nvGrpSpPr>
        <p:grpSpPr>
          <a:xfrm>
            <a:off x="5653688" y="3061181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8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79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" name="Group 20"/>
          <p:cNvGrpSpPr>
            <a:grpSpLocks noChangeAspect="1"/>
          </p:cNvGrpSpPr>
          <p:nvPr/>
        </p:nvGrpSpPr>
        <p:grpSpPr>
          <a:xfrm rot="5400000">
            <a:off x="6206942" y="3522500"/>
            <a:ext cx="608452" cy="488934"/>
            <a:chOff x="839748" y="4443493"/>
            <a:chExt cx="167995" cy="134996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130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テキスト ボックス 134"/>
          <p:cNvSpPr txBox="1"/>
          <p:nvPr/>
        </p:nvSpPr>
        <p:spPr>
          <a:xfrm>
            <a:off x="6801736" y="2426241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8.3</a:t>
            </a:r>
            <a:r>
              <a:rPr kumimoji="1" lang="ja-JP" altLang="en-US" sz="1400" dirty="0" smtClean="0">
                <a:latin typeface="+mn-lt"/>
              </a:rPr>
              <a:t>から</a:t>
            </a:r>
            <a:r>
              <a:rPr kumimoji="1" lang="ja-JP" altLang="en-US" sz="1400" dirty="0" smtClean="0">
                <a:latin typeface="+mn-lt"/>
              </a:rPr>
              <a:t>サイト サーベイ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モードがサポートされまし</a:t>
            </a:r>
            <a:r>
              <a:rPr kumimoji="1" lang="ja-JP" altLang="en-US" sz="1400" dirty="0">
                <a:latin typeface="+mn-lt"/>
              </a:rPr>
              <a:t>た</a:t>
            </a:r>
            <a:endParaRPr kumimoji="1" lang="ja-JP" altLang="en-US" sz="1400" dirty="0" smtClean="0">
              <a:latin typeface="+mn-lt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4453467" y="2091267"/>
            <a:ext cx="42333" cy="291253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434"/>
          <p:cNvGrpSpPr>
            <a:grpSpLocks noChangeAspect="1"/>
          </p:cNvGrpSpPr>
          <p:nvPr/>
        </p:nvGrpSpPr>
        <p:grpSpPr>
          <a:xfrm>
            <a:off x="723547" y="3541184"/>
            <a:ext cx="293990" cy="521482"/>
            <a:chOff x="839748" y="3892512"/>
            <a:chExt cx="167995" cy="297991"/>
          </a:xfrm>
        </p:grpSpPr>
        <p:sp>
          <p:nvSpPr>
            <p:cNvPr id="147" name="Freeform 307"/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Oval 308"/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09"/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310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311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440"/>
          <p:cNvGrpSpPr>
            <a:grpSpLocks noChangeAspect="1"/>
          </p:cNvGrpSpPr>
          <p:nvPr/>
        </p:nvGrpSpPr>
        <p:grpSpPr>
          <a:xfrm>
            <a:off x="200491" y="3070449"/>
            <a:ext cx="408672" cy="540924"/>
            <a:chOff x="1631724" y="3365526"/>
            <a:chExt cx="342990" cy="453986"/>
          </a:xfrm>
        </p:grpSpPr>
        <p:sp>
          <p:nvSpPr>
            <p:cNvPr id="153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7168422" y="4027271"/>
            <a:ext cx="944347" cy="525464"/>
            <a:chOff x="7742453" y="3922743"/>
            <a:chExt cx="1147003" cy="632323"/>
          </a:xfrm>
        </p:grpSpPr>
        <p:grpSp>
          <p:nvGrpSpPr>
            <p:cNvPr id="143" name="Group 431"/>
            <p:cNvGrpSpPr>
              <a:grpSpLocks noChangeAspect="1"/>
            </p:cNvGrpSpPr>
            <p:nvPr/>
          </p:nvGrpSpPr>
          <p:grpSpPr>
            <a:xfrm>
              <a:off x="7742453" y="3922743"/>
              <a:ext cx="1147003" cy="632323"/>
              <a:chOff x="572756" y="4356495"/>
              <a:chExt cx="701979" cy="386989"/>
            </a:xfrm>
          </p:grpSpPr>
          <p:sp>
            <p:nvSpPr>
              <p:cNvPr id="144" name="Freeform 294"/>
              <p:cNvSpPr>
                <a:spLocks noChangeAspect="1"/>
              </p:cNvSpPr>
              <p:nvPr/>
            </p:nvSpPr>
            <p:spPr bwMode="auto">
              <a:xfrm>
                <a:off x="572756" y="4701485"/>
                <a:ext cx="701979" cy="41999"/>
              </a:xfrm>
              <a:custGeom>
                <a:avLst/>
                <a:gdLst>
                  <a:gd name="T0" fmla="*/ 288 w 297"/>
                  <a:gd name="T1" fmla="*/ 18 h 18"/>
                  <a:gd name="T2" fmla="*/ 10 w 297"/>
                  <a:gd name="T3" fmla="*/ 18 h 18"/>
                  <a:gd name="T4" fmla="*/ 0 w 297"/>
                  <a:gd name="T5" fmla="*/ 9 h 18"/>
                  <a:gd name="T6" fmla="*/ 10 w 297"/>
                  <a:gd name="T7" fmla="*/ 0 h 18"/>
                  <a:gd name="T8" fmla="*/ 288 w 297"/>
                  <a:gd name="T9" fmla="*/ 0 h 18"/>
                  <a:gd name="T10" fmla="*/ 297 w 297"/>
                  <a:gd name="T11" fmla="*/ 9 h 18"/>
                  <a:gd name="T12" fmla="*/ 288 w 2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18">
                    <a:moveTo>
                      <a:pt x="28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3" y="0"/>
                      <a:pt x="297" y="4"/>
                      <a:pt x="297" y="9"/>
                    </a:cubicBezTo>
                    <a:cubicBezTo>
                      <a:pt x="297" y="14"/>
                      <a:pt x="293" y="18"/>
                      <a:pt x="288" y="1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95"/>
              <p:cNvSpPr>
                <a:spLocks noChangeAspect="1" noEditPoints="1"/>
              </p:cNvSpPr>
              <p:nvPr/>
            </p:nvSpPr>
            <p:spPr bwMode="auto">
              <a:xfrm>
                <a:off x="650754" y="4356495"/>
                <a:ext cx="545983" cy="306991"/>
              </a:xfrm>
              <a:custGeom>
                <a:avLst/>
                <a:gdLst>
                  <a:gd name="T0" fmla="*/ 216 w 231"/>
                  <a:gd name="T1" fmla="*/ 11 h 130"/>
                  <a:gd name="T2" fmla="*/ 221 w 231"/>
                  <a:gd name="T3" fmla="*/ 16 h 130"/>
                  <a:gd name="T4" fmla="*/ 221 w 231"/>
                  <a:gd name="T5" fmla="*/ 115 h 130"/>
                  <a:gd name="T6" fmla="*/ 216 w 231"/>
                  <a:gd name="T7" fmla="*/ 120 h 130"/>
                  <a:gd name="T8" fmla="*/ 15 w 231"/>
                  <a:gd name="T9" fmla="*/ 120 h 130"/>
                  <a:gd name="T10" fmla="*/ 10 w 231"/>
                  <a:gd name="T11" fmla="*/ 115 h 130"/>
                  <a:gd name="T12" fmla="*/ 10 w 231"/>
                  <a:gd name="T13" fmla="*/ 16 h 130"/>
                  <a:gd name="T14" fmla="*/ 15 w 231"/>
                  <a:gd name="T15" fmla="*/ 11 h 130"/>
                  <a:gd name="T16" fmla="*/ 216 w 231"/>
                  <a:gd name="T17" fmla="*/ 11 h 130"/>
                  <a:gd name="T18" fmla="*/ 216 w 231"/>
                  <a:gd name="T19" fmla="*/ 0 h 130"/>
                  <a:gd name="T20" fmla="*/ 15 w 231"/>
                  <a:gd name="T21" fmla="*/ 0 h 130"/>
                  <a:gd name="T22" fmla="*/ 0 w 231"/>
                  <a:gd name="T23" fmla="*/ 16 h 130"/>
                  <a:gd name="T24" fmla="*/ 0 w 231"/>
                  <a:gd name="T25" fmla="*/ 115 h 130"/>
                  <a:gd name="T26" fmla="*/ 15 w 231"/>
                  <a:gd name="T27" fmla="*/ 130 h 130"/>
                  <a:gd name="T28" fmla="*/ 216 w 231"/>
                  <a:gd name="T29" fmla="*/ 130 h 130"/>
                  <a:gd name="T30" fmla="*/ 231 w 231"/>
                  <a:gd name="T31" fmla="*/ 115 h 130"/>
                  <a:gd name="T32" fmla="*/ 231 w 231"/>
                  <a:gd name="T33" fmla="*/ 16 h 130"/>
                  <a:gd name="T34" fmla="*/ 216 w 231"/>
                  <a:gd name="T35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1" h="130">
                    <a:moveTo>
                      <a:pt x="216" y="11"/>
                    </a:moveTo>
                    <a:cubicBezTo>
                      <a:pt x="219" y="11"/>
                      <a:pt x="221" y="13"/>
                      <a:pt x="221" y="16"/>
                    </a:cubicBezTo>
                    <a:cubicBezTo>
                      <a:pt x="221" y="115"/>
                      <a:pt x="221" y="115"/>
                      <a:pt x="221" y="115"/>
                    </a:cubicBezTo>
                    <a:cubicBezTo>
                      <a:pt x="221" y="118"/>
                      <a:pt x="219" y="120"/>
                      <a:pt x="216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2" y="120"/>
                      <a:pt x="10" y="118"/>
                      <a:pt x="10" y="1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2" y="11"/>
                      <a:pt x="15" y="11"/>
                    </a:cubicBezTo>
                    <a:cubicBezTo>
                      <a:pt x="216" y="11"/>
                      <a:pt x="216" y="11"/>
                      <a:pt x="216" y="11"/>
                    </a:cubicBezTo>
                    <a:moveTo>
                      <a:pt x="2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3"/>
                      <a:pt x="7" y="130"/>
                      <a:pt x="15" y="130"/>
                    </a:cubicBezTo>
                    <a:cubicBezTo>
                      <a:pt x="216" y="130"/>
                      <a:pt x="216" y="130"/>
                      <a:pt x="216" y="130"/>
                    </a:cubicBezTo>
                    <a:cubicBezTo>
                      <a:pt x="224" y="130"/>
                      <a:pt x="231" y="123"/>
                      <a:pt x="231" y="115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31" y="7"/>
                      <a:pt x="224" y="0"/>
                      <a:pt x="2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7890216" y="3954164"/>
              <a:ext cx="872648" cy="370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latin typeface="+mn-lt"/>
                </a:rPr>
                <a:t>Ekahau</a:t>
              </a:r>
              <a:endParaRPr kumimoji="1" lang="ja-JP" altLang="en-US" sz="1400" dirty="0" smtClean="0">
                <a:latin typeface="+mn-lt"/>
              </a:endParaRPr>
            </a:p>
          </p:txBody>
        </p:sp>
      </p:grpSp>
      <p:grpSp>
        <p:nvGrpSpPr>
          <p:cNvPr id="157" name="Group 434"/>
          <p:cNvGrpSpPr>
            <a:grpSpLocks noChangeAspect="1"/>
          </p:cNvGrpSpPr>
          <p:nvPr/>
        </p:nvGrpSpPr>
        <p:grpSpPr>
          <a:xfrm>
            <a:off x="7382352" y="3120982"/>
            <a:ext cx="293990" cy="521482"/>
            <a:chOff x="839748" y="3892512"/>
            <a:chExt cx="167995" cy="297991"/>
          </a:xfrm>
        </p:grpSpPr>
        <p:sp>
          <p:nvSpPr>
            <p:cNvPr id="158" name="Freeform 307"/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308"/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09"/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310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311"/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440"/>
          <p:cNvGrpSpPr>
            <a:grpSpLocks noChangeAspect="1"/>
          </p:cNvGrpSpPr>
          <p:nvPr/>
        </p:nvGrpSpPr>
        <p:grpSpPr>
          <a:xfrm>
            <a:off x="8188975" y="3343017"/>
            <a:ext cx="408672" cy="540924"/>
            <a:chOff x="1631724" y="3365526"/>
            <a:chExt cx="342990" cy="453986"/>
          </a:xfrm>
        </p:grpSpPr>
        <p:sp>
          <p:nvSpPr>
            <p:cNvPr id="164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8" name="Group 137"/>
          <p:cNvGrpSpPr>
            <a:grpSpLocks noChangeAspect="1"/>
          </p:cNvGrpSpPr>
          <p:nvPr/>
        </p:nvGrpSpPr>
        <p:grpSpPr>
          <a:xfrm rot="5400000" flipH="1">
            <a:off x="4178083" y="1497950"/>
            <a:ext cx="688181" cy="1395412"/>
            <a:chOff x="3877469" y="1022351"/>
            <a:chExt cx="688181" cy="1395412"/>
          </a:xfrm>
        </p:grpSpPr>
        <p:sp>
          <p:nvSpPr>
            <p:cNvPr id="169" name="Freeform 104"/>
            <p:cNvSpPr>
              <a:spLocks/>
            </p:cNvSpPr>
            <p:nvPr/>
          </p:nvSpPr>
          <p:spPr bwMode="auto">
            <a:xfrm>
              <a:off x="3897313" y="1273176"/>
              <a:ext cx="258763" cy="234950"/>
            </a:xfrm>
            <a:custGeom>
              <a:avLst/>
              <a:gdLst>
                <a:gd name="T0" fmla="*/ 0 w 148"/>
                <a:gd name="T1" fmla="*/ 0 h 134"/>
                <a:gd name="T2" fmla="*/ 79 w 148"/>
                <a:gd name="T3" fmla="*/ 119 h 134"/>
                <a:gd name="T4" fmla="*/ 108 w 148"/>
                <a:gd name="T5" fmla="*/ 134 h 134"/>
                <a:gd name="T6" fmla="*/ 128 w 148"/>
                <a:gd name="T7" fmla="*/ 128 h 134"/>
                <a:gd name="T8" fmla="*/ 138 w 148"/>
                <a:gd name="T9" fmla="*/ 79 h 134"/>
                <a:gd name="T10" fmla="*/ 98 w 148"/>
                <a:gd name="T11" fmla="*/ 20 h 134"/>
                <a:gd name="T12" fmla="*/ 25 w 148"/>
                <a:gd name="T13" fmla="*/ 10 h 134"/>
                <a:gd name="T14" fmla="*/ 0 w 148"/>
                <a:gd name="T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34">
                  <a:moveTo>
                    <a:pt x="0" y="0"/>
                  </a:moveTo>
                  <a:cubicBezTo>
                    <a:pt x="79" y="119"/>
                    <a:pt x="79" y="119"/>
                    <a:pt x="79" y="119"/>
                  </a:cubicBezTo>
                  <a:cubicBezTo>
                    <a:pt x="86" y="129"/>
                    <a:pt x="97" y="134"/>
                    <a:pt x="108" y="134"/>
                  </a:cubicBezTo>
                  <a:cubicBezTo>
                    <a:pt x="115" y="134"/>
                    <a:pt x="122" y="132"/>
                    <a:pt x="128" y="128"/>
                  </a:cubicBezTo>
                  <a:cubicBezTo>
                    <a:pt x="144" y="118"/>
                    <a:pt x="148" y="96"/>
                    <a:pt x="138" y="79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75" y="14"/>
                    <a:pt x="50" y="10"/>
                    <a:pt x="25" y="10"/>
                  </a:cubicBezTo>
                  <a:cubicBezTo>
                    <a:pt x="15" y="10"/>
                    <a:pt x="6" y="6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5"/>
            <p:cNvSpPr>
              <a:spLocks/>
            </p:cNvSpPr>
            <p:nvPr/>
          </p:nvSpPr>
          <p:spPr bwMode="auto">
            <a:xfrm>
              <a:off x="3887788" y="1022351"/>
              <a:ext cx="342900" cy="179387"/>
            </a:xfrm>
            <a:custGeom>
              <a:avLst/>
              <a:gdLst>
                <a:gd name="T0" fmla="*/ 156 w 196"/>
                <a:gd name="T1" fmla="*/ 0 h 103"/>
                <a:gd name="T2" fmla="*/ 136 w 196"/>
                <a:gd name="T3" fmla="*/ 6 h 103"/>
                <a:gd name="T4" fmla="*/ 12 w 196"/>
                <a:gd name="T5" fmla="*/ 89 h 103"/>
                <a:gd name="T6" fmla="*/ 0 w 196"/>
                <a:gd name="T7" fmla="*/ 103 h 103"/>
                <a:gd name="T8" fmla="*/ 0 w 196"/>
                <a:gd name="T9" fmla="*/ 103 h 103"/>
                <a:gd name="T10" fmla="*/ 12 w 196"/>
                <a:gd name="T11" fmla="*/ 89 h 103"/>
                <a:gd name="T12" fmla="*/ 31 w 196"/>
                <a:gd name="T13" fmla="*/ 83 h 103"/>
                <a:gd name="T14" fmla="*/ 39 w 196"/>
                <a:gd name="T15" fmla="*/ 84 h 103"/>
                <a:gd name="T16" fmla="*/ 127 w 196"/>
                <a:gd name="T17" fmla="*/ 97 h 103"/>
                <a:gd name="T18" fmla="*/ 175 w 196"/>
                <a:gd name="T19" fmla="*/ 65 h 103"/>
                <a:gd name="T20" fmla="*/ 185 w 196"/>
                <a:gd name="T21" fmla="*/ 16 h 103"/>
                <a:gd name="T22" fmla="*/ 156 w 196"/>
                <a:gd name="T2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03">
                  <a:moveTo>
                    <a:pt x="156" y="0"/>
                  </a:moveTo>
                  <a:cubicBezTo>
                    <a:pt x="149" y="0"/>
                    <a:pt x="142" y="2"/>
                    <a:pt x="136" y="6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6" y="92"/>
                    <a:pt x="2" y="97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" y="97"/>
                    <a:pt x="6" y="92"/>
                    <a:pt x="12" y="89"/>
                  </a:cubicBezTo>
                  <a:cubicBezTo>
                    <a:pt x="18" y="85"/>
                    <a:pt x="24" y="83"/>
                    <a:pt x="31" y="83"/>
                  </a:cubicBezTo>
                  <a:cubicBezTo>
                    <a:pt x="34" y="83"/>
                    <a:pt x="36" y="83"/>
                    <a:pt x="39" y="84"/>
                  </a:cubicBezTo>
                  <a:cubicBezTo>
                    <a:pt x="69" y="84"/>
                    <a:pt x="99" y="89"/>
                    <a:pt x="127" y="97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92" y="54"/>
                    <a:pt x="196" y="32"/>
                    <a:pt x="185" y="16"/>
                  </a:cubicBezTo>
                  <a:cubicBezTo>
                    <a:pt x="179" y="6"/>
                    <a:pt x="167" y="0"/>
                    <a:pt x="156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6"/>
            <p:cNvSpPr>
              <a:spLocks/>
            </p:cNvSpPr>
            <p:nvPr/>
          </p:nvSpPr>
          <p:spPr bwMode="auto">
            <a:xfrm>
              <a:off x="3887788" y="1166813"/>
              <a:ext cx="68263" cy="34925"/>
            </a:xfrm>
            <a:custGeom>
              <a:avLst/>
              <a:gdLst>
                <a:gd name="T0" fmla="*/ 31 w 39"/>
                <a:gd name="T1" fmla="*/ 0 h 20"/>
                <a:gd name="T2" fmla="*/ 12 w 39"/>
                <a:gd name="T3" fmla="*/ 6 h 20"/>
                <a:gd name="T4" fmla="*/ 0 w 39"/>
                <a:gd name="T5" fmla="*/ 20 h 20"/>
                <a:gd name="T6" fmla="*/ 31 w 39"/>
                <a:gd name="T7" fmla="*/ 1 h 20"/>
                <a:gd name="T8" fmla="*/ 31 w 39"/>
                <a:gd name="T9" fmla="*/ 1 h 20"/>
                <a:gd name="T10" fmla="*/ 39 w 39"/>
                <a:gd name="T11" fmla="*/ 1 h 20"/>
                <a:gd name="T12" fmla="*/ 31 w 3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0">
                  <a:moveTo>
                    <a:pt x="31" y="0"/>
                  </a:moveTo>
                  <a:cubicBezTo>
                    <a:pt x="24" y="0"/>
                    <a:pt x="18" y="2"/>
                    <a:pt x="12" y="6"/>
                  </a:cubicBezTo>
                  <a:cubicBezTo>
                    <a:pt x="6" y="9"/>
                    <a:pt x="2" y="14"/>
                    <a:pt x="0" y="20"/>
                  </a:cubicBezTo>
                  <a:cubicBezTo>
                    <a:pt x="5" y="8"/>
                    <a:pt x="17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1"/>
                    <a:pt x="36" y="1"/>
                    <a:pt x="39" y="1"/>
                  </a:cubicBezTo>
                  <a:cubicBezTo>
                    <a:pt x="36" y="0"/>
                    <a:pt x="34" y="0"/>
                    <a:pt x="31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7"/>
            <p:cNvSpPr>
              <a:spLocks noEditPoints="1"/>
            </p:cNvSpPr>
            <p:nvPr/>
          </p:nvSpPr>
          <p:spPr bwMode="auto">
            <a:xfrm>
              <a:off x="3879850" y="1192213"/>
              <a:ext cx="685800" cy="1225550"/>
            </a:xfrm>
            <a:custGeom>
              <a:avLst/>
              <a:gdLst>
                <a:gd name="T0" fmla="*/ 4 w 392"/>
                <a:gd name="T1" fmla="*/ 6 h 701"/>
                <a:gd name="T2" fmla="*/ 0 w 392"/>
                <a:gd name="T3" fmla="*/ 22 h 701"/>
                <a:gd name="T4" fmla="*/ 10 w 392"/>
                <a:gd name="T5" fmla="*/ 47 h 701"/>
                <a:gd name="T6" fmla="*/ 6 w 392"/>
                <a:gd name="T7" fmla="*/ 41 h 701"/>
                <a:gd name="T8" fmla="*/ 0 w 392"/>
                <a:gd name="T9" fmla="*/ 21 h 701"/>
                <a:gd name="T10" fmla="*/ 4 w 392"/>
                <a:gd name="T11" fmla="*/ 6 h 701"/>
                <a:gd name="T12" fmla="*/ 131 w 392"/>
                <a:gd name="T13" fmla="*/ 0 h 701"/>
                <a:gd name="T14" fmla="*/ 84 w 392"/>
                <a:gd name="T15" fmla="*/ 31 h 701"/>
                <a:gd name="T16" fmla="*/ 108 w 392"/>
                <a:gd name="T17" fmla="*/ 67 h 701"/>
                <a:gd name="T18" fmla="*/ 146 w 392"/>
                <a:gd name="T19" fmla="*/ 80 h 701"/>
                <a:gd name="T20" fmla="*/ 273 w 392"/>
                <a:gd name="T21" fmla="*/ 184 h 701"/>
                <a:gd name="T22" fmla="*/ 322 w 392"/>
                <a:gd name="T23" fmla="*/ 344 h 701"/>
                <a:gd name="T24" fmla="*/ 299 w 392"/>
                <a:gd name="T25" fmla="*/ 456 h 701"/>
                <a:gd name="T26" fmla="*/ 195 w 392"/>
                <a:gd name="T27" fmla="*/ 582 h 701"/>
                <a:gd name="T28" fmla="*/ 35 w 392"/>
                <a:gd name="T29" fmla="*/ 631 h 701"/>
                <a:gd name="T30" fmla="*/ 0 w 392"/>
                <a:gd name="T31" fmla="*/ 666 h 701"/>
                <a:gd name="T32" fmla="*/ 35 w 392"/>
                <a:gd name="T33" fmla="*/ 701 h 701"/>
                <a:gd name="T34" fmla="*/ 174 w 392"/>
                <a:gd name="T35" fmla="*/ 673 h 701"/>
                <a:gd name="T36" fmla="*/ 331 w 392"/>
                <a:gd name="T37" fmla="*/ 544 h 701"/>
                <a:gd name="T38" fmla="*/ 392 w 392"/>
                <a:gd name="T39" fmla="*/ 344 h 701"/>
                <a:gd name="T40" fmla="*/ 364 w 392"/>
                <a:gd name="T41" fmla="*/ 205 h 701"/>
                <a:gd name="T42" fmla="*/ 235 w 392"/>
                <a:gd name="T43" fmla="*/ 48 h 701"/>
                <a:gd name="T44" fmla="*/ 131 w 392"/>
                <a:gd name="T4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2" h="701">
                  <a:moveTo>
                    <a:pt x="4" y="6"/>
                  </a:moveTo>
                  <a:cubicBezTo>
                    <a:pt x="1" y="10"/>
                    <a:pt x="0" y="16"/>
                    <a:pt x="0" y="22"/>
                  </a:cubicBezTo>
                  <a:cubicBezTo>
                    <a:pt x="0" y="32"/>
                    <a:pt x="3" y="41"/>
                    <a:pt x="10" y="47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" y="35"/>
                    <a:pt x="0" y="28"/>
                    <a:pt x="0" y="21"/>
                  </a:cubicBezTo>
                  <a:cubicBezTo>
                    <a:pt x="0" y="16"/>
                    <a:pt x="1" y="10"/>
                    <a:pt x="4" y="6"/>
                  </a:cubicBezTo>
                  <a:moveTo>
                    <a:pt x="131" y="0"/>
                  </a:moveTo>
                  <a:cubicBezTo>
                    <a:pt x="84" y="31"/>
                    <a:pt x="84" y="31"/>
                    <a:pt x="84" y="31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21" y="70"/>
                    <a:pt x="134" y="75"/>
                    <a:pt x="146" y="80"/>
                  </a:cubicBezTo>
                  <a:cubicBezTo>
                    <a:pt x="198" y="102"/>
                    <a:pt x="242" y="138"/>
                    <a:pt x="273" y="184"/>
                  </a:cubicBezTo>
                  <a:cubicBezTo>
                    <a:pt x="304" y="230"/>
                    <a:pt x="322" y="285"/>
                    <a:pt x="322" y="344"/>
                  </a:cubicBezTo>
                  <a:cubicBezTo>
                    <a:pt x="322" y="384"/>
                    <a:pt x="314" y="421"/>
                    <a:pt x="299" y="456"/>
                  </a:cubicBezTo>
                  <a:cubicBezTo>
                    <a:pt x="277" y="507"/>
                    <a:pt x="241" y="551"/>
                    <a:pt x="195" y="582"/>
                  </a:cubicBezTo>
                  <a:cubicBezTo>
                    <a:pt x="149" y="613"/>
                    <a:pt x="94" y="631"/>
                    <a:pt x="35" y="631"/>
                  </a:cubicBezTo>
                  <a:cubicBezTo>
                    <a:pt x="15" y="631"/>
                    <a:pt x="0" y="647"/>
                    <a:pt x="0" y="666"/>
                  </a:cubicBezTo>
                  <a:cubicBezTo>
                    <a:pt x="0" y="686"/>
                    <a:pt x="15" y="701"/>
                    <a:pt x="35" y="701"/>
                  </a:cubicBezTo>
                  <a:cubicBezTo>
                    <a:pt x="84" y="701"/>
                    <a:pt x="131" y="691"/>
                    <a:pt x="174" y="673"/>
                  </a:cubicBezTo>
                  <a:cubicBezTo>
                    <a:pt x="238" y="646"/>
                    <a:pt x="293" y="601"/>
                    <a:pt x="331" y="544"/>
                  </a:cubicBezTo>
                  <a:cubicBezTo>
                    <a:pt x="370" y="487"/>
                    <a:pt x="392" y="418"/>
                    <a:pt x="392" y="344"/>
                  </a:cubicBezTo>
                  <a:cubicBezTo>
                    <a:pt x="392" y="295"/>
                    <a:pt x="382" y="248"/>
                    <a:pt x="364" y="205"/>
                  </a:cubicBezTo>
                  <a:cubicBezTo>
                    <a:pt x="337" y="141"/>
                    <a:pt x="292" y="86"/>
                    <a:pt x="235" y="48"/>
                  </a:cubicBezTo>
                  <a:cubicBezTo>
                    <a:pt x="203" y="27"/>
                    <a:pt x="169" y="10"/>
                    <a:pt x="131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8"/>
            <p:cNvSpPr>
              <a:spLocks/>
            </p:cNvSpPr>
            <p:nvPr/>
          </p:nvSpPr>
          <p:spPr bwMode="auto">
            <a:xfrm>
              <a:off x="3879850" y="1228726"/>
              <a:ext cx="188913" cy="79375"/>
            </a:xfrm>
            <a:custGeom>
              <a:avLst/>
              <a:gdLst>
                <a:gd name="T0" fmla="*/ 0 w 108"/>
                <a:gd name="T1" fmla="*/ 0 h 46"/>
                <a:gd name="T2" fmla="*/ 6 w 108"/>
                <a:gd name="T3" fmla="*/ 20 h 46"/>
                <a:gd name="T4" fmla="*/ 10 w 108"/>
                <a:gd name="T5" fmla="*/ 26 h 46"/>
                <a:gd name="T6" fmla="*/ 35 w 108"/>
                <a:gd name="T7" fmla="*/ 36 h 46"/>
                <a:gd name="T8" fmla="*/ 108 w 108"/>
                <a:gd name="T9" fmla="*/ 46 h 46"/>
                <a:gd name="T10" fmla="*/ 84 w 108"/>
                <a:gd name="T11" fmla="*/ 10 h 46"/>
                <a:gd name="T12" fmla="*/ 55 w 108"/>
                <a:gd name="T13" fmla="*/ 30 h 46"/>
                <a:gd name="T14" fmla="*/ 35 w 108"/>
                <a:gd name="T15" fmla="*/ 36 h 46"/>
                <a:gd name="T16" fmla="*/ 6 w 108"/>
                <a:gd name="T17" fmla="*/ 20 h 46"/>
                <a:gd name="T18" fmla="*/ 0 w 108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6">
                  <a:moveTo>
                    <a:pt x="0" y="0"/>
                  </a:moveTo>
                  <a:cubicBezTo>
                    <a:pt x="0" y="7"/>
                    <a:pt x="2" y="14"/>
                    <a:pt x="6" y="20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6" y="32"/>
                    <a:pt x="25" y="36"/>
                    <a:pt x="35" y="36"/>
                  </a:cubicBezTo>
                  <a:cubicBezTo>
                    <a:pt x="60" y="36"/>
                    <a:pt x="85" y="40"/>
                    <a:pt x="108" y="46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49" y="34"/>
                    <a:pt x="42" y="36"/>
                    <a:pt x="35" y="36"/>
                  </a:cubicBezTo>
                  <a:cubicBezTo>
                    <a:pt x="24" y="36"/>
                    <a:pt x="13" y="30"/>
                    <a:pt x="6" y="20"/>
                  </a:cubicBezTo>
                  <a:cubicBezTo>
                    <a:pt x="2" y="14"/>
                    <a:pt x="0" y="7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9"/>
            <p:cNvSpPr>
              <a:spLocks/>
            </p:cNvSpPr>
            <p:nvPr/>
          </p:nvSpPr>
          <p:spPr bwMode="auto">
            <a:xfrm>
              <a:off x="3956050" y="1168401"/>
              <a:ext cx="153988" cy="77787"/>
            </a:xfrm>
            <a:custGeom>
              <a:avLst/>
              <a:gdLst>
                <a:gd name="T0" fmla="*/ 0 w 88"/>
                <a:gd name="T1" fmla="*/ 0 h 44"/>
                <a:gd name="T2" fmla="*/ 22 w 88"/>
                <a:gd name="T3" fmla="*/ 15 h 44"/>
                <a:gd name="T4" fmla="*/ 41 w 88"/>
                <a:gd name="T5" fmla="*/ 44 h 44"/>
                <a:gd name="T6" fmla="*/ 88 w 88"/>
                <a:gd name="T7" fmla="*/ 13 h 44"/>
                <a:gd name="T8" fmla="*/ 0 w 8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4">
                  <a:moveTo>
                    <a:pt x="0" y="0"/>
                  </a:moveTo>
                  <a:cubicBezTo>
                    <a:pt x="8" y="2"/>
                    <a:pt x="16" y="7"/>
                    <a:pt x="22" y="1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60" y="5"/>
                    <a:pt x="30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10"/>
            <p:cNvSpPr>
              <a:spLocks/>
            </p:cNvSpPr>
            <p:nvPr/>
          </p:nvSpPr>
          <p:spPr bwMode="auto">
            <a:xfrm>
              <a:off x="3877469" y="1168401"/>
              <a:ext cx="147638" cy="122237"/>
            </a:xfrm>
            <a:custGeom>
              <a:avLst/>
              <a:gdLst>
                <a:gd name="T0" fmla="*/ 35 w 84"/>
                <a:gd name="T1" fmla="*/ 0 h 70"/>
                <a:gd name="T2" fmla="*/ 35 w 84"/>
                <a:gd name="T3" fmla="*/ 0 h 70"/>
                <a:gd name="T4" fmla="*/ 4 w 84"/>
                <a:gd name="T5" fmla="*/ 19 h 70"/>
                <a:gd name="T6" fmla="*/ 0 w 84"/>
                <a:gd name="T7" fmla="*/ 34 h 70"/>
                <a:gd name="T8" fmla="*/ 6 w 84"/>
                <a:gd name="T9" fmla="*/ 54 h 70"/>
                <a:gd name="T10" fmla="*/ 35 w 84"/>
                <a:gd name="T11" fmla="*/ 70 h 70"/>
                <a:gd name="T12" fmla="*/ 55 w 84"/>
                <a:gd name="T13" fmla="*/ 64 h 70"/>
                <a:gd name="T14" fmla="*/ 84 w 84"/>
                <a:gd name="T15" fmla="*/ 44 h 70"/>
                <a:gd name="T16" fmla="*/ 65 w 84"/>
                <a:gd name="T17" fmla="*/ 15 h 70"/>
                <a:gd name="T18" fmla="*/ 43 w 84"/>
                <a:gd name="T19" fmla="*/ 0 h 70"/>
                <a:gd name="T20" fmla="*/ 35 w 8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0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21" y="0"/>
                    <a:pt x="9" y="7"/>
                    <a:pt x="4" y="19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0" y="41"/>
                    <a:pt x="2" y="48"/>
                    <a:pt x="6" y="54"/>
                  </a:cubicBezTo>
                  <a:cubicBezTo>
                    <a:pt x="13" y="64"/>
                    <a:pt x="24" y="70"/>
                    <a:pt x="35" y="70"/>
                  </a:cubicBezTo>
                  <a:cubicBezTo>
                    <a:pt x="42" y="70"/>
                    <a:pt x="49" y="68"/>
                    <a:pt x="55" y="6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9" y="7"/>
                    <a:pt x="51" y="2"/>
                    <a:pt x="43" y="0"/>
                  </a:cubicBezTo>
                  <a:cubicBezTo>
                    <a:pt x="40" y="0"/>
                    <a:pt x="37" y="0"/>
                    <a:pt x="35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28" y="2862500"/>
            <a:ext cx="355523" cy="3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0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 冗長機能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/>
        </p:nvCxnSpPr>
        <p:spPr>
          <a:xfrm>
            <a:off x="1728972" y="4006994"/>
            <a:ext cx="632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4918842" y="3309120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4018647" y="4144212"/>
            <a:ext cx="178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ubordinate AP</a:t>
            </a:r>
          </a:p>
          <a:p>
            <a:r>
              <a:rPr lang="ja-JP" altLang="en-US" dirty="0" smtClean="0"/>
              <a:t>従属</a:t>
            </a:r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2293724" y="4127954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プライマリ</a:t>
            </a:r>
            <a:r>
              <a:rPr lang="en-US" altLang="ja-JP" dirty="0" smtClean="0"/>
              <a:t>AP</a:t>
            </a:r>
          </a:p>
        </p:txBody>
      </p:sp>
      <p:cxnSp>
        <p:nvCxnSpPr>
          <p:cNvPr id="38" name="直線コネクタ 37"/>
          <p:cNvCxnSpPr/>
          <p:nvPr/>
        </p:nvCxnSpPr>
        <p:spPr>
          <a:xfrm flipH="1">
            <a:off x="2906899" y="3309120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>
            <a:off x="6932127" y="3309120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6168290" y="4144212"/>
            <a:ext cx="178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ubordinate AP</a:t>
            </a:r>
          </a:p>
          <a:p>
            <a:r>
              <a:rPr lang="ja-JP" altLang="en-US" dirty="0" smtClean="0"/>
              <a:t>従属</a:t>
            </a:r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4715" y="992694"/>
            <a:ext cx="835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コントローラが起動しているのは</a:t>
            </a:r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のみ、他の</a:t>
            </a:r>
            <a:r>
              <a:rPr kumimoji="1" lang="en-US" altLang="ja-JP" dirty="0" smtClean="0">
                <a:latin typeface="+mn-lt"/>
              </a:rPr>
              <a:t>Subordinate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は待機</a:t>
            </a:r>
            <a:r>
              <a:rPr kumimoji="1" lang="ja-JP" altLang="en-US" dirty="0" smtClean="0">
                <a:latin typeface="+mn-lt"/>
              </a:rPr>
              <a:t>状態</a:t>
            </a:r>
            <a:endParaRPr kumimoji="1" lang="en-US" altLang="ja-JP" dirty="0" smtClean="0">
              <a:latin typeface="+mn-lt"/>
            </a:endParaRPr>
          </a:p>
          <a:p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つまりコントローラ管理</a:t>
            </a:r>
            <a:r>
              <a:rPr kumimoji="1" lang="en-US" altLang="ja-JP" dirty="0" smtClean="0">
                <a:latin typeface="+mn-lt"/>
              </a:rPr>
              <a:t>IP</a:t>
            </a:r>
            <a:r>
              <a:rPr kumimoji="1" lang="ja-JP" altLang="en-US" dirty="0" smtClean="0">
                <a:latin typeface="+mn-lt"/>
              </a:rPr>
              <a:t>アドレスは</a:t>
            </a:r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のみが応答します。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通常のコントローラのような </a:t>
            </a:r>
            <a:r>
              <a:rPr kumimoji="1" lang="en-US" altLang="ja-JP" dirty="0" smtClean="0">
                <a:latin typeface="+mn-lt"/>
              </a:rPr>
              <a:t>N+1</a:t>
            </a:r>
            <a:r>
              <a:rPr kumimoji="1" lang="ja-JP" altLang="en-US" dirty="0" err="1" smtClean="0">
                <a:latin typeface="+mn-lt"/>
              </a:rPr>
              <a:t>、</a:t>
            </a:r>
            <a:r>
              <a:rPr kumimoji="1" lang="en-US" altLang="ja-JP" dirty="0" smtClean="0">
                <a:latin typeface="+mn-lt"/>
              </a:rPr>
              <a:t>SSO</a:t>
            </a:r>
            <a:r>
              <a:rPr kumimoji="1" lang="ja-JP" altLang="en-US" dirty="0" smtClean="0">
                <a:latin typeface="+mn-lt"/>
              </a:rPr>
              <a:t>構成はサポートされません。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0695" y="2064927"/>
            <a:ext cx="1452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+mn-lt"/>
              </a:rPr>
              <a:t>https://192.168.128.1</a:t>
            </a:r>
            <a:endParaRPr kumimoji="1" lang="ja-JP" altLang="en-US" sz="1100" dirty="0" smtClean="0">
              <a:latin typeface="+mn-lt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7" y="2309058"/>
            <a:ext cx="2234250" cy="1606454"/>
          </a:xfrm>
          <a:prstGeom prst="rect">
            <a:avLst/>
          </a:prstGeom>
        </p:spPr>
      </p:pic>
      <p:grpSp>
        <p:nvGrpSpPr>
          <p:cNvPr id="45" name="Group 70"/>
          <p:cNvGrpSpPr/>
          <p:nvPr/>
        </p:nvGrpSpPr>
        <p:grpSpPr>
          <a:xfrm>
            <a:off x="2573005" y="2682033"/>
            <a:ext cx="627087" cy="627087"/>
            <a:chOff x="5452133" y="3805670"/>
            <a:chExt cx="320040" cy="320040"/>
          </a:xfrm>
        </p:grpSpPr>
        <p:sp>
          <p:nvSpPr>
            <p:cNvPr id="49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0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2853059" y="2343030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7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48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70"/>
          <p:cNvGrpSpPr/>
          <p:nvPr/>
        </p:nvGrpSpPr>
        <p:grpSpPr>
          <a:xfrm>
            <a:off x="4652682" y="2682033"/>
            <a:ext cx="627087" cy="627087"/>
            <a:chOff x="5452133" y="3805670"/>
            <a:chExt cx="320040" cy="320040"/>
          </a:xfrm>
        </p:grpSpPr>
        <p:sp>
          <p:nvSpPr>
            <p:cNvPr id="53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4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" name="Group 8"/>
          <p:cNvGrpSpPr/>
          <p:nvPr/>
        </p:nvGrpSpPr>
        <p:grpSpPr>
          <a:xfrm>
            <a:off x="4932736" y="2343030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56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7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" name="Group 70"/>
          <p:cNvGrpSpPr/>
          <p:nvPr/>
        </p:nvGrpSpPr>
        <p:grpSpPr>
          <a:xfrm>
            <a:off x="6633882" y="2682033"/>
            <a:ext cx="627087" cy="627087"/>
            <a:chOff x="5452133" y="3805670"/>
            <a:chExt cx="320040" cy="320040"/>
          </a:xfrm>
        </p:grpSpPr>
        <p:sp>
          <p:nvSpPr>
            <p:cNvPr id="59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60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" name="Group 8"/>
          <p:cNvGrpSpPr/>
          <p:nvPr/>
        </p:nvGrpSpPr>
        <p:grpSpPr>
          <a:xfrm>
            <a:off x="6913936" y="2343030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2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63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564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 冗長機能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/>
        </p:nvCxnSpPr>
        <p:spPr>
          <a:xfrm>
            <a:off x="1438277" y="3952235"/>
            <a:ext cx="632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stCxn id="19" idx="4"/>
          </p:cNvCxnSpPr>
          <p:nvPr/>
        </p:nvCxnSpPr>
        <p:spPr>
          <a:xfrm flipH="1">
            <a:off x="4628147" y="3254361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3727952" y="4089453"/>
            <a:ext cx="178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ubordinate AP</a:t>
            </a:r>
          </a:p>
          <a:p>
            <a:r>
              <a:rPr lang="ja-JP" altLang="en-US" dirty="0" smtClean="0"/>
              <a:t>従属</a:t>
            </a:r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728972" y="4073195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プライマリ</a:t>
            </a:r>
            <a:r>
              <a:rPr lang="en-US" altLang="ja-JP" dirty="0" smtClean="0"/>
              <a:t>AP</a:t>
            </a:r>
          </a:p>
        </p:txBody>
      </p:sp>
      <p:cxnSp>
        <p:nvCxnSpPr>
          <p:cNvPr id="38" name="直線コネクタ 37"/>
          <p:cNvCxnSpPr/>
          <p:nvPr/>
        </p:nvCxnSpPr>
        <p:spPr>
          <a:xfrm flipH="1">
            <a:off x="2342147" y="3254361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>
            <a:off x="6641432" y="3254361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5877595" y="4089453"/>
            <a:ext cx="178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ubordinate AP</a:t>
            </a:r>
          </a:p>
          <a:p>
            <a:r>
              <a:rPr lang="ja-JP" altLang="en-US" dirty="0" smtClean="0"/>
              <a:t>従属</a:t>
            </a:r>
            <a:r>
              <a:rPr lang="en-US" altLang="ja-JP" dirty="0" smtClean="0"/>
              <a:t>AP</a:t>
            </a:r>
            <a:endParaRPr lang="ja-JP" altLang="en-US" dirty="0"/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23" y="3029732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1" name="Group 138"/>
          <p:cNvGrpSpPr>
            <a:grpSpLocks noChangeAspect="1"/>
          </p:cNvGrpSpPr>
          <p:nvPr/>
        </p:nvGrpSpPr>
        <p:grpSpPr>
          <a:xfrm>
            <a:off x="3032979" y="3061804"/>
            <a:ext cx="1266691" cy="252577"/>
            <a:chOff x="6105525" y="1470025"/>
            <a:chExt cx="2475997" cy="493712"/>
          </a:xfrm>
        </p:grpSpPr>
        <p:sp>
          <p:nvSpPr>
            <p:cNvPr id="44" name="Freeform 78"/>
            <p:cNvSpPr>
              <a:spLocks noEditPoints="1"/>
            </p:cNvSpPr>
            <p:nvPr/>
          </p:nvSpPr>
          <p:spPr bwMode="auto">
            <a:xfrm>
              <a:off x="6105525" y="1655762"/>
              <a:ext cx="2468563" cy="122237"/>
            </a:xfrm>
            <a:custGeom>
              <a:avLst/>
              <a:gdLst>
                <a:gd name="T0" fmla="*/ 1409 w 1412"/>
                <a:gd name="T1" fmla="*/ 50 h 70"/>
                <a:gd name="T2" fmla="*/ 1409 w 1412"/>
                <a:gd name="T3" fmla="*/ 50 h 70"/>
                <a:gd name="T4" fmla="*/ 1409 w 1412"/>
                <a:gd name="T5" fmla="*/ 50 h 70"/>
                <a:gd name="T6" fmla="*/ 1409 w 1412"/>
                <a:gd name="T7" fmla="*/ 21 h 70"/>
                <a:gd name="T8" fmla="*/ 1412 w 1412"/>
                <a:gd name="T9" fmla="*/ 35 h 70"/>
                <a:gd name="T10" fmla="*/ 1409 w 1412"/>
                <a:gd name="T11" fmla="*/ 49 h 70"/>
                <a:gd name="T12" fmla="*/ 1412 w 1412"/>
                <a:gd name="T13" fmla="*/ 35 h 70"/>
                <a:gd name="T14" fmla="*/ 1409 w 1412"/>
                <a:gd name="T15" fmla="*/ 21 h 70"/>
                <a:gd name="T16" fmla="*/ 1409 w 1412"/>
                <a:gd name="T17" fmla="*/ 21 h 70"/>
                <a:gd name="T18" fmla="*/ 1409 w 1412"/>
                <a:gd name="T19" fmla="*/ 21 h 70"/>
                <a:gd name="T20" fmla="*/ 1409 w 1412"/>
                <a:gd name="T21" fmla="*/ 21 h 70"/>
                <a:gd name="T22" fmla="*/ 1409 w 1412"/>
                <a:gd name="T23" fmla="*/ 21 h 70"/>
                <a:gd name="T24" fmla="*/ 1409 w 1412"/>
                <a:gd name="T25" fmla="*/ 21 h 70"/>
                <a:gd name="T26" fmla="*/ 1409 w 1412"/>
                <a:gd name="T27" fmla="*/ 21 h 70"/>
                <a:gd name="T28" fmla="*/ 1402 w 1412"/>
                <a:gd name="T29" fmla="*/ 11 h 70"/>
                <a:gd name="T30" fmla="*/ 1402 w 1412"/>
                <a:gd name="T31" fmla="*/ 11 h 70"/>
                <a:gd name="T32" fmla="*/ 1402 w 1412"/>
                <a:gd name="T33" fmla="*/ 11 h 70"/>
                <a:gd name="T34" fmla="*/ 1402 w 1412"/>
                <a:gd name="T35" fmla="*/ 10 h 70"/>
                <a:gd name="T36" fmla="*/ 1402 w 1412"/>
                <a:gd name="T37" fmla="*/ 10 h 70"/>
                <a:gd name="T38" fmla="*/ 1402 w 1412"/>
                <a:gd name="T39" fmla="*/ 10 h 70"/>
                <a:gd name="T40" fmla="*/ 1402 w 1412"/>
                <a:gd name="T41" fmla="*/ 10 h 70"/>
                <a:gd name="T42" fmla="*/ 1402 w 1412"/>
                <a:gd name="T43" fmla="*/ 10 h 70"/>
                <a:gd name="T44" fmla="*/ 1402 w 1412"/>
                <a:gd name="T45" fmla="*/ 10 h 70"/>
                <a:gd name="T46" fmla="*/ 1401 w 1412"/>
                <a:gd name="T47" fmla="*/ 10 h 70"/>
                <a:gd name="T48" fmla="*/ 1402 w 1412"/>
                <a:gd name="T49" fmla="*/ 10 h 70"/>
                <a:gd name="T50" fmla="*/ 1401 w 1412"/>
                <a:gd name="T51" fmla="*/ 10 h 70"/>
                <a:gd name="T52" fmla="*/ 1291 w 1412"/>
                <a:gd name="T53" fmla="*/ 0 h 70"/>
                <a:gd name="T54" fmla="*/ 35 w 1412"/>
                <a:gd name="T55" fmla="*/ 0 h 70"/>
                <a:gd name="T56" fmla="*/ 0 w 1412"/>
                <a:gd name="T57" fmla="*/ 35 h 70"/>
                <a:gd name="T58" fmla="*/ 35 w 1412"/>
                <a:gd name="T59" fmla="*/ 70 h 70"/>
                <a:gd name="T60" fmla="*/ 1291 w 1412"/>
                <a:gd name="T61" fmla="*/ 70 h 70"/>
                <a:gd name="T62" fmla="*/ 1326 w 1412"/>
                <a:gd name="T63" fmla="*/ 35 h 70"/>
                <a:gd name="T64" fmla="*/ 1291 w 1412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2" h="70">
                  <a:moveTo>
                    <a:pt x="1409" y="50"/>
                  </a:moveTo>
                  <a:cubicBezTo>
                    <a:pt x="1409" y="50"/>
                    <a:pt x="1409" y="50"/>
                    <a:pt x="1409" y="50"/>
                  </a:cubicBezTo>
                  <a:cubicBezTo>
                    <a:pt x="1409" y="50"/>
                    <a:pt x="1409" y="50"/>
                    <a:pt x="1409" y="50"/>
                  </a:cubicBezTo>
                  <a:moveTo>
                    <a:pt x="1409" y="21"/>
                  </a:moveTo>
                  <a:cubicBezTo>
                    <a:pt x="1411" y="25"/>
                    <a:pt x="1412" y="30"/>
                    <a:pt x="1412" y="35"/>
                  </a:cubicBezTo>
                  <a:cubicBezTo>
                    <a:pt x="1412" y="40"/>
                    <a:pt x="1411" y="45"/>
                    <a:pt x="1409" y="49"/>
                  </a:cubicBezTo>
                  <a:cubicBezTo>
                    <a:pt x="1411" y="45"/>
                    <a:pt x="1412" y="40"/>
                    <a:pt x="1412" y="35"/>
                  </a:cubicBezTo>
                  <a:cubicBezTo>
                    <a:pt x="1412" y="30"/>
                    <a:pt x="1411" y="25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9" y="21"/>
                  </a:moveTo>
                  <a:cubicBezTo>
                    <a:pt x="1409" y="21"/>
                    <a:pt x="1409" y="21"/>
                    <a:pt x="1409" y="21"/>
                  </a:cubicBezTo>
                  <a:cubicBezTo>
                    <a:pt x="1409" y="21"/>
                    <a:pt x="1409" y="21"/>
                    <a:pt x="1409" y="21"/>
                  </a:cubicBezTo>
                  <a:moveTo>
                    <a:pt x="1402" y="11"/>
                  </a:moveTo>
                  <a:cubicBezTo>
                    <a:pt x="1402" y="11"/>
                    <a:pt x="1402" y="11"/>
                    <a:pt x="1402" y="11"/>
                  </a:cubicBezTo>
                  <a:cubicBezTo>
                    <a:pt x="1402" y="11"/>
                    <a:pt x="1402" y="11"/>
                    <a:pt x="1402" y="11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2" y="10"/>
                  </a:moveTo>
                  <a:cubicBezTo>
                    <a:pt x="1402" y="10"/>
                    <a:pt x="1402" y="10"/>
                    <a:pt x="1402" y="10"/>
                  </a:cubicBezTo>
                  <a:cubicBezTo>
                    <a:pt x="1402" y="10"/>
                    <a:pt x="1402" y="10"/>
                    <a:pt x="1402" y="10"/>
                  </a:cubicBezTo>
                  <a:moveTo>
                    <a:pt x="1401" y="10"/>
                  </a:moveTo>
                  <a:cubicBezTo>
                    <a:pt x="1401" y="10"/>
                    <a:pt x="1401" y="10"/>
                    <a:pt x="1402" y="10"/>
                  </a:cubicBezTo>
                  <a:cubicBezTo>
                    <a:pt x="1401" y="10"/>
                    <a:pt x="1401" y="10"/>
                    <a:pt x="1401" y="10"/>
                  </a:cubicBezTo>
                  <a:moveTo>
                    <a:pt x="1291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1291" y="70"/>
                    <a:pt x="1291" y="70"/>
                    <a:pt x="1291" y="70"/>
                  </a:cubicBezTo>
                  <a:cubicBezTo>
                    <a:pt x="1326" y="35"/>
                    <a:pt x="1326" y="35"/>
                    <a:pt x="1326" y="35"/>
                  </a:cubicBezTo>
                  <a:cubicBezTo>
                    <a:pt x="1291" y="0"/>
                    <a:pt x="1291" y="0"/>
                    <a:pt x="1291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9"/>
            <p:cNvSpPr>
              <a:spLocks noEditPoints="1"/>
            </p:cNvSpPr>
            <p:nvPr/>
          </p:nvSpPr>
          <p:spPr bwMode="auto">
            <a:xfrm>
              <a:off x="8259763" y="1470025"/>
              <a:ext cx="309563" cy="290512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6 w 177"/>
                <a:gd name="T5" fmla="*/ 156 h 166"/>
                <a:gd name="T6" fmla="*/ 176 w 177"/>
                <a:gd name="T7" fmla="*/ 156 h 166"/>
                <a:gd name="T8" fmla="*/ 169 w 177"/>
                <a:gd name="T9" fmla="*/ 166 h 166"/>
                <a:gd name="T10" fmla="*/ 169 w 177"/>
                <a:gd name="T11" fmla="*/ 166 h 166"/>
                <a:gd name="T12" fmla="*/ 169 w 177"/>
                <a:gd name="T13" fmla="*/ 166 h 166"/>
                <a:gd name="T14" fmla="*/ 177 w 177"/>
                <a:gd name="T15" fmla="*/ 156 h 166"/>
                <a:gd name="T16" fmla="*/ 177 w 177"/>
                <a:gd name="T17" fmla="*/ 155 h 166"/>
                <a:gd name="T18" fmla="*/ 177 w 177"/>
                <a:gd name="T19" fmla="*/ 156 h 166"/>
                <a:gd name="T20" fmla="*/ 177 w 177"/>
                <a:gd name="T21" fmla="*/ 155 h 166"/>
                <a:gd name="T22" fmla="*/ 38 w 177"/>
                <a:gd name="T23" fmla="*/ 0 h 166"/>
                <a:gd name="T24" fmla="*/ 13 w 177"/>
                <a:gd name="T25" fmla="*/ 10 h 166"/>
                <a:gd name="T26" fmla="*/ 13 w 177"/>
                <a:gd name="T27" fmla="*/ 60 h 166"/>
                <a:gd name="T28" fmla="*/ 59 w 177"/>
                <a:gd name="T29" fmla="*/ 106 h 166"/>
                <a:gd name="T30" fmla="*/ 144 w 177"/>
                <a:gd name="T31" fmla="*/ 106 h 166"/>
                <a:gd name="T32" fmla="*/ 158 w 177"/>
                <a:gd name="T33" fmla="*/ 108 h 166"/>
                <a:gd name="T34" fmla="*/ 158 w 177"/>
                <a:gd name="T35" fmla="*/ 108 h 166"/>
                <a:gd name="T36" fmla="*/ 158 w 177"/>
                <a:gd name="T37" fmla="*/ 108 h 166"/>
                <a:gd name="T38" fmla="*/ 169 w 177"/>
                <a:gd name="T39" fmla="*/ 115 h 166"/>
                <a:gd name="T40" fmla="*/ 169 w 177"/>
                <a:gd name="T41" fmla="*/ 115 h 166"/>
                <a:gd name="T42" fmla="*/ 169 w 177"/>
                <a:gd name="T43" fmla="*/ 116 h 166"/>
                <a:gd name="T44" fmla="*/ 169 w 177"/>
                <a:gd name="T45" fmla="*/ 116 h 166"/>
                <a:gd name="T46" fmla="*/ 169 w 177"/>
                <a:gd name="T47" fmla="*/ 116 h 166"/>
                <a:gd name="T48" fmla="*/ 169 w 177"/>
                <a:gd name="T49" fmla="*/ 116 h 166"/>
                <a:gd name="T50" fmla="*/ 169 w 177"/>
                <a:gd name="T51" fmla="*/ 116 h 166"/>
                <a:gd name="T52" fmla="*/ 169 w 177"/>
                <a:gd name="T53" fmla="*/ 116 h 166"/>
                <a:gd name="T54" fmla="*/ 169 w 177"/>
                <a:gd name="T55" fmla="*/ 116 h 166"/>
                <a:gd name="T56" fmla="*/ 63 w 177"/>
                <a:gd name="T57" fmla="*/ 10 h 166"/>
                <a:gd name="T58" fmla="*/ 38 w 177"/>
                <a:gd name="T5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6" y="156"/>
                  </a:cubicBezTo>
                  <a:cubicBezTo>
                    <a:pt x="176" y="156"/>
                    <a:pt x="176" y="156"/>
                    <a:pt x="176" y="156"/>
                  </a:cubicBezTo>
                  <a:cubicBezTo>
                    <a:pt x="175" y="159"/>
                    <a:pt x="172" y="163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2" y="163"/>
                    <a:pt x="175" y="159"/>
                    <a:pt x="177" y="156"/>
                  </a:cubicBezTo>
                  <a:moveTo>
                    <a:pt x="177" y="155"/>
                  </a:moveTo>
                  <a:cubicBezTo>
                    <a:pt x="177" y="155"/>
                    <a:pt x="177" y="155"/>
                    <a:pt x="177" y="156"/>
                  </a:cubicBezTo>
                  <a:cubicBezTo>
                    <a:pt x="177" y="155"/>
                    <a:pt x="177" y="155"/>
                    <a:pt x="177" y="155"/>
                  </a:cubicBezTo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9" y="106"/>
                    <a:pt x="154" y="107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2" y="110"/>
                    <a:pt x="166" y="112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0"/>
            <p:cNvSpPr>
              <a:spLocks noEditPoints="1"/>
            </p:cNvSpPr>
            <p:nvPr/>
          </p:nvSpPr>
          <p:spPr bwMode="auto">
            <a:xfrm>
              <a:off x="8362950" y="1655762"/>
              <a:ext cx="211138" cy="87312"/>
            </a:xfrm>
            <a:custGeom>
              <a:avLst/>
              <a:gdLst>
                <a:gd name="T0" fmla="*/ 117 w 121"/>
                <a:gd name="T1" fmla="*/ 50 h 50"/>
                <a:gd name="T2" fmla="*/ 117 w 121"/>
                <a:gd name="T3" fmla="*/ 50 h 50"/>
                <a:gd name="T4" fmla="*/ 117 w 121"/>
                <a:gd name="T5" fmla="*/ 50 h 50"/>
                <a:gd name="T6" fmla="*/ 121 w 121"/>
                <a:gd name="T7" fmla="*/ 35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49 h 50"/>
                <a:gd name="T16" fmla="*/ 121 w 121"/>
                <a:gd name="T17" fmla="*/ 35 h 50"/>
                <a:gd name="T18" fmla="*/ 110 w 121"/>
                <a:gd name="T19" fmla="*/ 10 h 50"/>
                <a:gd name="T20" fmla="*/ 110 w 121"/>
                <a:gd name="T21" fmla="*/ 10 h 50"/>
                <a:gd name="T22" fmla="*/ 110 w 121"/>
                <a:gd name="T23" fmla="*/ 10 h 50"/>
                <a:gd name="T24" fmla="*/ 110 w 121"/>
                <a:gd name="T25" fmla="*/ 10 h 50"/>
                <a:gd name="T26" fmla="*/ 110 w 121"/>
                <a:gd name="T27" fmla="*/ 10 h 50"/>
                <a:gd name="T28" fmla="*/ 110 w 121"/>
                <a:gd name="T29" fmla="*/ 10 h 50"/>
                <a:gd name="T30" fmla="*/ 110 w 121"/>
                <a:gd name="T31" fmla="*/ 10 h 50"/>
                <a:gd name="T32" fmla="*/ 110 w 121"/>
                <a:gd name="T33" fmla="*/ 10 h 50"/>
                <a:gd name="T34" fmla="*/ 110 w 121"/>
                <a:gd name="T35" fmla="*/ 10 h 50"/>
                <a:gd name="T36" fmla="*/ 110 w 121"/>
                <a:gd name="T37" fmla="*/ 9 h 50"/>
                <a:gd name="T38" fmla="*/ 110 w 121"/>
                <a:gd name="T39" fmla="*/ 9 h 50"/>
                <a:gd name="T40" fmla="*/ 110 w 121"/>
                <a:gd name="T41" fmla="*/ 9 h 50"/>
                <a:gd name="T42" fmla="*/ 99 w 121"/>
                <a:gd name="T43" fmla="*/ 2 h 50"/>
                <a:gd name="T44" fmla="*/ 99 w 121"/>
                <a:gd name="T45" fmla="*/ 2 h 50"/>
                <a:gd name="T46" fmla="*/ 99 w 121"/>
                <a:gd name="T47" fmla="*/ 2 h 50"/>
                <a:gd name="T48" fmla="*/ 85 w 121"/>
                <a:gd name="T49" fmla="*/ 0 h 50"/>
                <a:gd name="T50" fmla="*/ 0 w 121"/>
                <a:gd name="T51" fmla="*/ 0 h 50"/>
                <a:gd name="T52" fmla="*/ 35 w 121"/>
                <a:gd name="T53" fmla="*/ 35 h 50"/>
                <a:gd name="T54" fmla="*/ 60 w 121"/>
                <a:gd name="T55" fmla="*/ 10 h 50"/>
                <a:gd name="T56" fmla="*/ 85 w 121"/>
                <a:gd name="T57" fmla="*/ 0 h 50"/>
                <a:gd name="T58" fmla="*/ 99 w 121"/>
                <a:gd name="T59" fmla="*/ 2 h 50"/>
                <a:gd name="T60" fmla="*/ 85 w 121"/>
                <a:gd name="T6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0">
                  <a:moveTo>
                    <a:pt x="117" y="50"/>
                  </a:moveTo>
                  <a:cubicBezTo>
                    <a:pt x="117" y="50"/>
                    <a:pt x="117" y="50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121" y="35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20" y="45"/>
                    <a:pt x="121" y="40"/>
                    <a:pt x="121" y="35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99" y="2"/>
                  </a:cubicBezTo>
                  <a:cubicBezTo>
                    <a:pt x="95" y="1"/>
                    <a:pt x="90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1"/>
            <p:cNvSpPr>
              <a:spLocks noEditPoints="1"/>
            </p:cNvSpPr>
            <p:nvPr/>
          </p:nvSpPr>
          <p:spPr bwMode="auto">
            <a:xfrm>
              <a:off x="8259763" y="1673225"/>
              <a:ext cx="309563" cy="290512"/>
            </a:xfrm>
            <a:custGeom>
              <a:avLst/>
              <a:gdLst>
                <a:gd name="T0" fmla="*/ 169 w 177"/>
                <a:gd name="T1" fmla="*/ 50 h 166"/>
                <a:gd name="T2" fmla="*/ 157 w 177"/>
                <a:gd name="T3" fmla="*/ 58 h 166"/>
                <a:gd name="T4" fmla="*/ 157 w 177"/>
                <a:gd name="T5" fmla="*/ 58 h 166"/>
                <a:gd name="T6" fmla="*/ 156 w 177"/>
                <a:gd name="T7" fmla="*/ 58 h 166"/>
                <a:gd name="T8" fmla="*/ 156 w 177"/>
                <a:gd name="T9" fmla="*/ 58 h 166"/>
                <a:gd name="T10" fmla="*/ 156 w 177"/>
                <a:gd name="T11" fmla="*/ 58 h 166"/>
                <a:gd name="T12" fmla="*/ 148 w 177"/>
                <a:gd name="T13" fmla="*/ 60 h 166"/>
                <a:gd name="T14" fmla="*/ 144 w 177"/>
                <a:gd name="T15" fmla="*/ 60 h 166"/>
                <a:gd name="T16" fmla="*/ 144 w 177"/>
                <a:gd name="T17" fmla="*/ 60 h 166"/>
                <a:gd name="T18" fmla="*/ 59 w 177"/>
                <a:gd name="T19" fmla="*/ 60 h 166"/>
                <a:gd name="T20" fmla="*/ 13 w 177"/>
                <a:gd name="T21" fmla="*/ 106 h 166"/>
                <a:gd name="T22" fmla="*/ 13 w 177"/>
                <a:gd name="T23" fmla="*/ 156 h 166"/>
                <a:gd name="T24" fmla="*/ 38 w 177"/>
                <a:gd name="T25" fmla="*/ 166 h 166"/>
                <a:gd name="T26" fmla="*/ 63 w 177"/>
                <a:gd name="T27" fmla="*/ 156 h 166"/>
                <a:gd name="T28" fmla="*/ 169 w 177"/>
                <a:gd name="T29" fmla="*/ 50 h 166"/>
                <a:gd name="T30" fmla="*/ 177 w 177"/>
                <a:gd name="T31" fmla="*/ 11 h 166"/>
                <a:gd name="T32" fmla="*/ 177 w 177"/>
                <a:gd name="T33" fmla="*/ 11 h 166"/>
                <a:gd name="T34" fmla="*/ 177 w 177"/>
                <a:gd name="T35" fmla="*/ 11 h 166"/>
                <a:gd name="T36" fmla="*/ 177 w 177"/>
                <a:gd name="T37" fmla="*/ 11 h 166"/>
                <a:gd name="T38" fmla="*/ 177 w 177"/>
                <a:gd name="T39" fmla="*/ 11 h 166"/>
                <a:gd name="T40" fmla="*/ 177 w 177"/>
                <a:gd name="T41" fmla="*/ 11 h 166"/>
                <a:gd name="T42" fmla="*/ 170 w 177"/>
                <a:gd name="T43" fmla="*/ 1 h 166"/>
                <a:gd name="T44" fmla="*/ 170 w 177"/>
                <a:gd name="T45" fmla="*/ 1 h 166"/>
                <a:gd name="T46" fmla="*/ 170 w 177"/>
                <a:gd name="T47" fmla="*/ 1 h 166"/>
                <a:gd name="T48" fmla="*/ 170 w 177"/>
                <a:gd name="T49" fmla="*/ 1 h 166"/>
                <a:gd name="T50" fmla="*/ 170 w 177"/>
                <a:gd name="T51" fmla="*/ 1 h 166"/>
                <a:gd name="T52" fmla="*/ 170 w 177"/>
                <a:gd name="T53" fmla="*/ 1 h 166"/>
                <a:gd name="T54" fmla="*/ 176 w 177"/>
                <a:gd name="T55" fmla="*/ 10 h 166"/>
                <a:gd name="T56" fmla="*/ 177 w 177"/>
                <a:gd name="T57" fmla="*/ 10 h 166"/>
                <a:gd name="T58" fmla="*/ 177 w 177"/>
                <a:gd name="T59" fmla="*/ 10 h 166"/>
                <a:gd name="T60" fmla="*/ 177 w 177"/>
                <a:gd name="T61" fmla="*/ 11 h 166"/>
                <a:gd name="T62" fmla="*/ 170 w 177"/>
                <a:gd name="T63" fmla="*/ 1 h 166"/>
                <a:gd name="T64" fmla="*/ 170 w 177"/>
                <a:gd name="T65" fmla="*/ 0 h 166"/>
                <a:gd name="T66" fmla="*/ 170 w 177"/>
                <a:gd name="T67" fmla="*/ 0 h 166"/>
                <a:gd name="T68" fmla="*/ 170 w 177"/>
                <a:gd name="T69" fmla="*/ 1 h 166"/>
                <a:gd name="T70" fmla="*/ 170 w 177"/>
                <a:gd name="T71" fmla="*/ 1 h 166"/>
                <a:gd name="T72" fmla="*/ 170 w 177"/>
                <a:gd name="T73" fmla="*/ 0 h 166"/>
                <a:gd name="T74" fmla="*/ 170 w 177"/>
                <a:gd name="T75" fmla="*/ 0 h 166"/>
                <a:gd name="T76" fmla="*/ 170 w 177"/>
                <a:gd name="T77" fmla="*/ 0 h 166"/>
                <a:gd name="T78" fmla="*/ 170 w 177"/>
                <a:gd name="T79" fmla="*/ 0 h 166"/>
                <a:gd name="T80" fmla="*/ 170 w 177"/>
                <a:gd name="T81" fmla="*/ 0 h 166"/>
                <a:gd name="T82" fmla="*/ 170 w 177"/>
                <a:gd name="T83" fmla="*/ 0 h 166"/>
                <a:gd name="T84" fmla="*/ 170 w 177"/>
                <a:gd name="T85" fmla="*/ 0 h 166"/>
                <a:gd name="T86" fmla="*/ 170 w 177"/>
                <a:gd name="T87" fmla="*/ 0 h 166"/>
                <a:gd name="T88" fmla="*/ 170 w 177"/>
                <a:gd name="T89" fmla="*/ 0 h 166"/>
                <a:gd name="T90" fmla="*/ 170 w 177"/>
                <a:gd name="T91" fmla="*/ 0 h 166"/>
                <a:gd name="T92" fmla="*/ 170 w 177"/>
                <a:gd name="T9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66">
                  <a:moveTo>
                    <a:pt x="169" y="50"/>
                  </a:moveTo>
                  <a:cubicBezTo>
                    <a:pt x="166" y="54"/>
                    <a:pt x="161" y="56"/>
                    <a:pt x="157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4" y="59"/>
                    <a:pt x="151" y="60"/>
                    <a:pt x="148" y="60"/>
                  </a:cubicBezTo>
                  <a:cubicBezTo>
                    <a:pt x="147" y="60"/>
                    <a:pt x="146" y="60"/>
                    <a:pt x="144" y="60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0" y="120"/>
                    <a:pt x="0" y="142"/>
                    <a:pt x="13" y="156"/>
                  </a:cubicBezTo>
                  <a:cubicBezTo>
                    <a:pt x="20" y="163"/>
                    <a:pt x="29" y="166"/>
                    <a:pt x="38" y="166"/>
                  </a:cubicBezTo>
                  <a:cubicBezTo>
                    <a:pt x="48" y="166"/>
                    <a:pt x="57" y="163"/>
                    <a:pt x="63" y="156"/>
                  </a:cubicBezTo>
                  <a:cubicBezTo>
                    <a:pt x="169" y="50"/>
                    <a:pt x="169" y="50"/>
                    <a:pt x="169" y="50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7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7" y="11"/>
                  </a:cubicBezTo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3" y="4"/>
                    <a:pt x="175" y="7"/>
                    <a:pt x="176" y="10"/>
                  </a:cubicBezTo>
                  <a:cubicBezTo>
                    <a:pt x="176" y="10"/>
                    <a:pt x="176" y="10"/>
                    <a:pt x="177" y="10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10"/>
                    <a:pt x="177" y="11"/>
                    <a:pt x="177" y="11"/>
                  </a:cubicBezTo>
                  <a:cubicBezTo>
                    <a:pt x="175" y="7"/>
                    <a:pt x="173" y="4"/>
                    <a:pt x="170" y="1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1"/>
                  </a:cubicBezTo>
                  <a:cubicBezTo>
                    <a:pt x="170" y="1"/>
                    <a:pt x="170" y="1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moveTo>
                    <a:pt x="17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2"/>
            <p:cNvSpPr>
              <a:spLocks noEditPoints="1"/>
            </p:cNvSpPr>
            <p:nvPr/>
          </p:nvSpPr>
          <p:spPr bwMode="auto">
            <a:xfrm>
              <a:off x="8362950" y="1673225"/>
              <a:ext cx="211138" cy="104775"/>
            </a:xfrm>
            <a:custGeom>
              <a:avLst/>
              <a:gdLst>
                <a:gd name="T0" fmla="*/ 97 w 121"/>
                <a:gd name="T1" fmla="*/ 58 h 60"/>
                <a:gd name="T2" fmla="*/ 89 w 121"/>
                <a:gd name="T3" fmla="*/ 60 h 60"/>
                <a:gd name="T4" fmla="*/ 97 w 121"/>
                <a:gd name="T5" fmla="*/ 58 h 60"/>
                <a:gd name="T6" fmla="*/ 97 w 121"/>
                <a:gd name="T7" fmla="*/ 58 h 60"/>
                <a:gd name="T8" fmla="*/ 97 w 121"/>
                <a:gd name="T9" fmla="*/ 58 h 60"/>
                <a:gd name="T10" fmla="*/ 97 w 121"/>
                <a:gd name="T11" fmla="*/ 58 h 60"/>
                <a:gd name="T12" fmla="*/ 98 w 121"/>
                <a:gd name="T13" fmla="*/ 58 h 60"/>
                <a:gd name="T14" fmla="*/ 98 w 121"/>
                <a:gd name="T15" fmla="*/ 58 h 60"/>
                <a:gd name="T16" fmla="*/ 98 w 121"/>
                <a:gd name="T17" fmla="*/ 58 h 60"/>
                <a:gd name="T18" fmla="*/ 35 w 121"/>
                <a:gd name="T19" fmla="*/ 25 h 60"/>
                <a:gd name="T20" fmla="*/ 0 w 121"/>
                <a:gd name="T21" fmla="*/ 60 h 60"/>
                <a:gd name="T22" fmla="*/ 85 w 121"/>
                <a:gd name="T23" fmla="*/ 60 h 60"/>
                <a:gd name="T24" fmla="*/ 60 w 121"/>
                <a:gd name="T25" fmla="*/ 50 h 60"/>
                <a:gd name="T26" fmla="*/ 35 w 121"/>
                <a:gd name="T27" fmla="*/ 25 h 60"/>
                <a:gd name="T28" fmla="*/ 118 w 121"/>
                <a:gd name="T29" fmla="*/ 10 h 60"/>
                <a:gd name="T30" fmla="*/ 121 w 121"/>
                <a:gd name="T31" fmla="*/ 25 h 60"/>
                <a:gd name="T32" fmla="*/ 118 w 121"/>
                <a:gd name="T33" fmla="*/ 11 h 60"/>
                <a:gd name="T34" fmla="*/ 118 w 121"/>
                <a:gd name="T35" fmla="*/ 11 h 60"/>
                <a:gd name="T36" fmla="*/ 118 w 121"/>
                <a:gd name="T37" fmla="*/ 11 h 60"/>
                <a:gd name="T38" fmla="*/ 118 w 121"/>
                <a:gd name="T39" fmla="*/ 11 h 60"/>
                <a:gd name="T40" fmla="*/ 118 w 121"/>
                <a:gd name="T41" fmla="*/ 11 h 60"/>
                <a:gd name="T42" fmla="*/ 118 w 121"/>
                <a:gd name="T43" fmla="*/ 10 h 60"/>
                <a:gd name="T44" fmla="*/ 117 w 121"/>
                <a:gd name="T45" fmla="*/ 10 h 60"/>
                <a:gd name="T46" fmla="*/ 118 w 121"/>
                <a:gd name="T47" fmla="*/ 10 h 60"/>
                <a:gd name="T48" fmla="*/ 117 w 121"/>
                <a:gd name="T49" fmla="*/ 10 h 60"/>
                <a:gd name="T50" fmla="*/ 111 w 121"/>
                <a:gd name="T51" fmla="*/ 1 h 60"/>
                <a:gd name="T52" fmla="*/ 111 w 121"/>
                <a:gd name="T53" fmla="*/ 1 h 60"/>
                <a:gd name="T54" fmla="*/ 111 w 121"/>
                <a:gd name="T55" fmla="*/ 1 h 60"/>
                <a:gd name="T56" fmla="*/ 111 w 121"/>
                <a:gd name="T57" fmla="*/ 1 h 60"/>
                <a:gd name="T58" fmla="*/ 111 w 121"/>
                <a:gd name="T59" fmla="*/ 1 h 60"/>
                <a:gd name="T60" fmla="*/ 111 w 121"/>
                <a:gd name="T61" fmla="*/ 1 h 60"/>
                <a:gd name="T62" fmla="*/ 111 w 121"/>
                <a:gd name="T63" fmla="*/ 1 h 60"/>
                <a:gd name="T64" fmla="*/ 111 w 121"/>
                <a:gd name="T65" fmla="*/ 1 h 60"/>
                <a:gd name="T66" fmla="*/ 111 w 121"/>
                <a:gd name="T67" fmla="*/ 1 h 60"/>
                <a:gd name="T68" fmla="*/ 111 w 121"/>
                <a:gd name="T69" fmla="*/ 1 h 60"/>
                <a:gd name="T70" fmla="*/ 111 w 121"/>
                <a:gd name="T71" fmla="*/ 1 h 60"/>
                <a:gd name="T72" fmla="*/ 111 w 121"/>
                <a:gd name="T73" fmla="*/ 0 h 60"/>
                <a:gd name="T74" fmla="*/ 111 w 121"/>
                <a:gd name="T75" fmla="*/ 0 h 60"/>
                <a:gd name="T76" fmla="*/ 111 w 121"/>
                <a:gd name="T77" fmla="*/ 0 h 60"/>
                <a:gd name="T78" fmla="*/ 111 w 121"/>
                <a:gd name="T79" fmla="*/ 0 h 60"/>
                <a:gd name="T80" fmla="*/ 111 w 121"/>
                <a:gd name="T81" fmla="*/ 0 h 60"/>
                <a:gd name="T82" fmla="*/ 111 w 121"/>
                <a:gd name="T83" fmla="*/ 0 h 60"/>
                <a:gd name="T84" fmla="*/ 111 w 121"/>
                <a:gd name="T85" fmla="*/ 0 h 60"/>
                <a:gd name="T86" fmla="*/ 111 w 121"/>
                <a:gd name="T87" fmla="*/ 0 h 60"/>
                <a:gd name="T88" fmla="*/ 111 w 121"/>
                <a:gd name="T89" fmla="*/ 0 h 60"/>
                <a:gd name="T90" fmla="*/ 111 w 121"/>
                <a:gd name="T91" fmla="*/ 0 h 60"/>
                <a:gd name="T92" fmla="*/ 110 w 121"/>
                <a:gd name="T93" fmla="*/ 0 h 60"/>
                <a:gd name="T94" fmla="*/ 111 w 121"/>
                <a:gd name="T95" fmla="*/ 0 h 60"/>
                <a:gd name="T96" fmla="*/ 111 w 121"/>
                <a:gd name="T97" fmla="*/ 0 h 60"/>
                <a:gd name="T98" fmla="*/ 110 w 121"/>
                <a:gd name="T99" fmla="*/ 0 h 60"/>
                <a:gd name="T100" fmla="*/ 110 w 121"/>
                <a:gd name="T10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60">
                  <a:moveTo>
                    <a:pt x="97" y="58"/>
                  </a:moveTo>
                  <a:cubicBezTo>
                    <a:pt x="94" y="59"/>
                    <a:pt x="92" y="60"/>
                    <a:pt x="89" y="60"/>
                  </a:cubicBezTo>
                  <a:cubicBezTo>
                    <a:pt x="92" y="60"/>
                    <a:pt x="95" y="59"/>
                    <a:pt x="97" y="58"/>
                  </a:cubicBezTo>
                  <a:moveTo>
                    <a:pt x="97" y="58"/>
                  </a:moveTo>
                  <a:cubicBezTo>
                    <a:pt x="97" y="58"/>
                    <a:pt x="97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35" y="25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76" y="60"/>
                    <a:pt x="67" y="57"/>
                    <a:pt x="60" y="50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18" y="10"/>
                  </a:moveTo>
                  <a:cubicBezTo>
                    <a:pt x="120" y="15"/>
                    <a:pt x="121" y="20"/>
                    <a:pt x="121" y="25"/>
                  </a:cubicBezTo>
                  <a:cubicBezTo>
                    <a:pt x="121" y="20"/>
                    <a:pt x="120" y="15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0"/>
                    <a:pt x="118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1"/>
                  </a:move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moveTo>
                    <a:pt x="110" y="0"/>
                  </a:moveTo>
                  <a:cubicBezTo>
                    <a:pt x="110" y="0"/>
                    <a:pt x="110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3"/>
            <p:cNvSpPr>
              <a:spLocks noEditPoints="1"/>
            </p:cNvSpPr>
            <p:nvPr/>
          </p:nvSpPr>
          <p:spPr bwMode="auto">
            <a:xfrm>
              <a:off x="8510588" y="1658937"/>
              <a:ext cx="58738" cy="119062"/>
            </a:xfrm>
            <a:custGeom>
              <a:avLst/>
              <a:gdLst>
                <a:gd name="T0" fmla="*/ 4 w 33"/>
                <a:gd name="T1" fmla="*/ 68 h 68"/>
                <a:gd name="T2" fmla="*/ 0 w 33"/>
                <a:gd name="T3" fmla="*/ 68 h 68"/>
                <a:gd name="T4" fmla="*/ 0 w 33"/>
                <a:gd name="T5" fmla="*/ 68 h 68"/>
                <a:gd name="T6" fmla="*/ 0 w 33"/>
                <a:gd name="T7" fmla="*/ 68 h 68"/>
                <a:gd name="T8" fmla="*/ 4 w 33"/>
                <a:gd name="T9" fmla="*/ 68 h 68"/>
                <a:gd name="T10" fmla="*/ 12 w 33"/>
                <a:gd name="T11" fmla="*/ 66 h 68"/>
                <a:gd name="T12" fmla="*/ 12 w 33"/>
                <a:gd name="T13" fmla="*/ 66 h 68"/>
                <a:gd name="T14" fmla="*/ 12 w 33"/>
                <a:gd name="T15" fmla="*/ 66 h 68"/>
                <a:gd name="T16" fmla="*/ 13 w 33"/>
                <a:gd name="T17" fmla="*/ 66 h 68"/>
                <a:gd name="T18" fmla="*/ 12 w 33"/>
                <a:gd name="T19" fmla="*/ 66 h 68"/>
                <a:gd name="T20" fmla="*/ 13 w 33"/>
                <a:gd name="T21" fmla="*/ 66 h 68"/>
                <a:gd name="T22" fmla="*/ 32 w 33"/>
                <a:gd name="T23" fmla="*/ 48 h 68"/>
                <a:gd name="T24" fmla="*/ 13 w 33"/>
                <a:gd name="T25" fmla="*/ 66 h 68"/>
                <a:gd name="T26" fmla="*/ 25 w 33"/>
                <a:gd name="T27" fmla="*/ 58 h 68"/>
                <a:gd name="T28" fmla="*/ 25 w 33"/>
                <a:gd name="T29" fmla="*/ 58 h 68"/>
                <a:gd name="T30" fmla="*/ 32 w 33"/>
                <a:gd name="T31" fmla="*/ 48 h 68"/>
                <a:gd name="T32" fmla="*/ 33 w 33"/>
                <a:gd name="T33" fmla="*/ 48 h 68"/>
                <a:gd name="T34" fmla="*/ 32 w 33"/>
                <a:gd name="T35" fmla="*/ 48 h 68"/>
                <a:gd name="T36" fmla="*/ 33 w 33"/>
                <a:gd name="T37" fmla="*/ 48 h 68"/>
                <a:gd name="T38" fmla="*/ 33 w 33"/>
                <a:gd name="T39" fmla="*/ 18 h 68"/>
                <a:gd name="T40" fmla="*/ 33 w 33"/>
                <a:gd name="T41" fmla="*/ 18 h 68"/>
                <a:gd name="T42" fmla="*/ 33 w 33"/>
                <a:gd name="T43" fmla="*/ 18 h 68"/>
                <a:gd name="T44" fmla="*/ 26 w 33"/>
                <a:gd name="T45" fmla="*/ 9 h 68"/>
                <a:gd name="T46" fmla="*/ 32 w 33"/>
                <a:gd name="T47" fmla="*/ 18 h 68"/>
                <a:gd name="T48" fmla="*/ 26 w 33"/>
                <a:gd name="T49" fmla="*/ 9 h 68"/>
                <a:gd name="T50" fmla="*/ 26 w 33"/>
                <a:gd name="T51" fmla="*/ 9 h 68"/>
                <a:gd name="T52" fmla="*/ 26 w 33"/>
                <a:gd name="T53" fmla="*/ 9 h 68"/>
                <a:gd name="T54" fmla="*/ 26 w 33"/>
                <a:gd name="T55" fmla="*/ 9 h 68"/>
                <a:gd name="T56" fmla="*/ 26 w 33"/>
                <a:gd name="T57" fmla="*/ 9 h 68"/>
                <a:gd name="T58" fmla="*/ 26 w 33"/>
                <a:gd name="T59" fmla="*/ 9 h 68"/>
                <a:gd name="T60" fmla="*/ 26 w 33"/>
                <a:gd name="T61" fmla="*/ 9 h 68"/>
                <a:gd name="T62" fmla="*/ 26 w 33"/>
                <a:gd name="T63" fmla="*/ 8 h 68"/>
                <a:gd name="T64" fmla="*/ 26 w 33"/>
                <a:gd name="T65" fmla="*/ 9 h 68"/>
                <a:gd name="T66" fmla="*/ 26 w 33"/>
                <a:gd name="T67" fmla="*/ 8 h 68"/>
                <a:gd name="T68" fmla="*/ 26 w 33"/>
                <a:gd name="T69" fmla="*/ 8 h 68"/>
                <a:gd name="T70" fmla="*/ 26 w 33"/>
                <a:gd name="T71" fmla="*/ 8 h 68"/>
                <a:gd name="T72" fmla="*/ 26 w 33"/>
                <a:gd name="T73" fmla="*/ 8 h 68"/>
                <a:gd name="T74" fmla="*/ 26 w 33"/>
                <a:gd name="T75" fmla="*/ 8 h 68"/>
                <a:gd name="T76" fmla="*/ 26 w 33"/>
                <a:gd name="T77" fmla="*/ 8 h 68"/>
                <a:gd name="T78" fmla="*/ 26 w 33"/>
                <a:gd name="T79" fmla="*/ 8 h 68"/>
                <a:gd name="T80" fmla="*/ 25 w 33"/>
                <a:gd name="T81" fmla="*/ 8 h 68"/>
                <a:gd name="T82" fmla="*/ 25 w 33"/>
                <a:gd name="T83" fmla="*/ 8 h 68"/>
                <a:gd name="T84" fmla="*/ 25 w 33"/>
                <a:gd name="T85" fmla="*/ 8 h 68"/>
                <a:gd name="T86" fmla="*/ 25 w 33"/>
                <a:gd name="T87" fmla="*/ 8 h 68"/>
                <a:gd name="T88" fmla="*/ 25 w 33"/>
                <a:gd name="T89" fmla="*/ 8 h 68"/>
                <a:gd name="T90" fmla="*/ 25 w 33"/>
                <a:gd name="T91" fmla="*/ 8 h 68"/>
                <a:gd name="T92" fmla="*/ 25 w 33"/>
                <a:gd name="T93" fmla="*/ 7 h 68"/>
                <a:gd name="T94" fmla="*/ 25 w 33"/>
                <a:gd name="T95" fmla="*/ 8 h 68"/>
                <a:gd name="T96" fmla="*/ 25 w 33"/>
                <a:gd name="T97" fmla="*/ 7 h 68"/>
                <a:gd name="T98" fmla="*/ 14 w 33"/>
                <a:gd name="T99" fmla="*/ 0 h 68"/>
                <a:gd name="T100" fmla="*/ 25 w 33"/>
                <a:gd name="T101" fmla="*/ 7 h 68"/>
                <a:gd name="T102" fmla="*/ 14 w 33"/>
                <a:gd name="T103" fmla="*/ 0 h 68"/>
                <a:gd name="T104" fmla="*/ 14 w 33"/>
                <a:gd name="T105" fmla="*/ 0 h 68"/>
                <a:gd name="T106" fmla="*/ 14 w 33"/>
                <a:gd name="T107" fmla="*/ 0 h 68"/>
                <a:gd name="T108" fmla="*/ 14 w 33"/>
                <a:gd name="T10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" h="68">
                  <a:moveTo>
                    <a:pt x="4" y="68"/>
                  </a:moveTo>
                  <a:cubicBezTo>
                    <a:pt x="3" y="68"/>
                    <a:pt x="2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68"/>
                    <a:pt x="3" y="68"/>
                    <a:pt x="4" y="68"/>
                  </a:cubicBezTo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moveTo>
                    <a:pt x="13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3" y="66"/>
                  </a:cubicBezTo>
                  <a:moveTo>
                    <a:pt x="32" y="48"/>
                  </a:moveTo>
                  <a:cubicBezTo>
                    <a:pt x="29" y="56"/>
                    <a:pt x="21" y="63"/>
                    <a:pt x="13" y="66"/>
                  </a:cubicBezTo>
                  <a:cubicBezTo>
                    <a:pt x="17" y="64"/>
                    <a:pt x="22" y="6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8" y="55"/>
                    <a:pt x="31" y="51"/>
                    <a:pt x="32" y="48"/>
                  </a:cubicBezTo>
                  <a:moveTo>
                    <a:pt x="33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33" y="48"/>
                    <a:pt x="33" y="48"/>
                    <a:pt x="33" y="48"/>
                  </a:cubicBezTo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moveTo>
                    <a:pt x="26" y="9"/>
                  </a:moveTo>
                  <a:cubicBezTo>
                    <a:pt x="29" y="12"/>
                    <a:pt x="31" y="15"/>
                    <a:pt x="32" y="18"/>
                  </a:cubicBezTo>
                  <a:cubicBezTo>
                    <a:pt x="31" y="15"/>
                    <a:pt x="29" y="12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9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moveTo>
                    <a:pt x="26" y="8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moveTo>
                    <a:pt x="25" y="7"/>
                  </a:moveTo>
                  <a:cubicBezTo>
                    <a:pt x="25" y="7"/>
                    <a:pt x="25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moveTo>
                    <a:pt x="14" y="0"/>
                  </a:moveTo>
                  <a:cubicBezTo>
                    <a:pt x="18" y="2"/>
                    <a:pt x="22" y="5"/>
                    <a:pt x="25" y="7"/>
                  </a:cubicBezTo>
                  <a:cubicBezTo>
                    <a:pt x="22" y="4"/>
                    <a:pt x="18" y="2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auto">
            <a:xfrm>
              <a:off x="8430709" y="1655762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25 w 86"/>
                <a:gd name="T3" fmla="*/ 10 h 70"/>
                <a:gd name="T4" fmla="*/ 0 w 86"/>
                <a:gd name="T5" fmla="*/ 35 h 70"/>
                <a:gd name="T6" fmla="*/ 25 w 86"/>
                <a:gd name="T7" fmla="*/ 60 h 70"/>
                <a:gd name="T8" fmla="*/ 50 w 86"/>
                <a:gd name="T9" fmla="*/ 70 h 70"/>
                <a:gd name="T10" fmla="*/ 50 w 86"/>
                <a:gd name="T11" fmla="*/ 70 h 70"/>
                <a:gd name="T12" fmla="*/ 54 w 86"/>
                <a:gd name="T13" fmla="*/ 70 h 70"/>
                <a:gd name="T14" fmla="*/ 62 w 86"/>
                <a:gd name="T15" fmla="*/ 68 h 70"/>
                <a:gd name="T16" fmla="*/ 62 w 86"/>
                <a:gd name="T17" fmla="*/ 68 h 70"/>
                <a:gd name="T18" fmla="*/ 62 w 86"/>
                <a:gd name="T19" fmla="*/ 68 h 70"/>
                <a:gd name="T20" fmla="*/ 63 w 86"/>
                <a:gd name="T21" fmla="*/ 68 h 70"/>
                <a:gd name="T22" fmla="*/ 63 w 86"/>
                <a:gd name="T23" fmla="*/ 68 h 70"/>
                <a:gd name="T24" fmla="*/ 82 w 86"/>
                <a:gd name="T25" fmla="*/ 50 h 70"/>
                <a:gd name="T26" fmla="*/ 82 w 86"/>
                <a:gd name="T27" fmla="*/ 50 h 70"/>
                <a:gd name="T28" fmla="*/ 83 w 86"/>
                <a:gd name="T29" fmla="*/ 50 h 70"/>
                <a:gd name="T30" fmla="*/ 86 w 86"/>
                <a:gd name="T31" fmla="*/ 35 h 70"/>
                <a:gd name="T32" fmla="*/ 83 w 86"/>
                <a:gd name="T33" fmla="*/ 20 h 70"/>
                <a:gd name="T34" fmla="*/ 83 w 86"/>
                <a:gd name="T35" fmla="*/ 20 h 70"/>
                <a:gd name="T36" fmla="*/ 82 w 86"/>
                <a:gd name="T37" fmla="*/ 20 h 70"/>
                <a:gd name="T38" fmla="*/ 76 w 86"/>
                <a:gd name="T39" fmla="*/ 11 h 70"/>
                <a:gd name="T40" fmla="*/ 76 w 86"/>
                <a:gd name="T41" fmla="*/ 11 h 70"/>
                <a:gd name="T42" fmla="*/ 76 w 86"/>
                <a:gd name="T43" fmla="*/ 11 h 70"/>
                <a:gd name="T44" fmla="*/ 76 w 86"/>
                <a:gd name="T45" fmla="*/ 11 h 70"/>
                <a:gd name="T46" fmla="*/ 76 w 86"/>
                <a:gd name="T47" fmla="*/ 11 h 70"/>
                <a:gd name="T48" fmla="*/ 76 w 86"/>
                <a:gd name="T49" fmla="*/ 11 h 70"/>
                <a:gd name="T50" fmla="*/ 76 w 86"/>
                <a:gd name="T51" fmla="*/ 10 h 70"/>
                <a:gd name="T52" fmla="*/ 76 w 86"/>
                <a:gd name="T53" fmla="*/ 10 h 70"/>
                <a:gd name="T54" fmla="*/ 76 w 86"/>
                <a:gd name="T55" fmla="*/ 10 h 70"/>
                <a:gd name="T56" fmla="*/ 76 w 86"/>
                <a:gd name="T57" fmla="*/ 10 h 70"/>
                <a:gd name="T58" fmla="*/ 76 w 86"/>
                <a:gd name="T59" fmla="*/ 10 h 70"/>
                <a:gd name="T60" fmla="*/ 75 w 86"/>
                <a:gd name="T61" fmla="*/ 10 h 70"/>
                <a:gd name="T62" fmla="*/ 75 w 86"/>
                <a:gd name="T63" fmla="*/ 10 h 70"/>
                <a:gd name="T64" fmla="*/ 75 w 86"/>
                <a:gd name="T65" fmla="*/ 10 h 70"/>
                <a:gd name="T66" fmla="*/ 75 w 86"/>
                <a:gd name="T67" fmla="*/ 10 h 70"/>
                <a:gd name="T68" fmla="*/ 75 w 86"/>
                <a:gd name="T69" fmla="*/ 10 h 70"/>
                <a:gd name="T70" fmla="*/ 75 w 86"/>
                <a:gd name="T71" fmla="*/ 10 h 70"/>
                <a:gd name="T72" fmla="*/ 75 w 86"/>
                <a:gd name="T73" fmla="*/ 10 h 70"/>
                <a:gd name="T74" fmla="*/ 75 w 86"/>
                <a:gd name="T75" fmla="*/ 9 h 70"/>
                <a:gd name="T76" fmla="*/ 75 w 86"/>
                <a:gd name="T77" fmla="*/ 9 h 70"/>
                <a:gd name="T78" fmla="*/ 64 w 86"/>
                <a:gd name="T79" fmla="*/ 2 h 70"/>
                <a:gd name="T80" fmla="*/ 64 w 86"/>
                <a:gd name="T81" fmla="*/ 2 h 70"/>
                <a:gd name="T82" fmla="*/ 64 w 86"/>
                <a:gd name="T83" fmla="*/ 2 h 70"/>
                <a:gd name="T84" fmla="*/ 50 w 86"/>
                <a:gd name="T8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2" y="70"/>
                    <a:pt x="53" y="70"/>
                    <a:pt x="54" y="70"/>
                  </a:cubicBezTo>
                  <a:cubicBezTo>
                    <a:pt x="57" y="70"/>
                    <a:pt x="59" y="69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8"/>
                    <a:pt x="62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71" y="65"/>
                    <a:pt x="79" y="58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2" y="7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140"/>
          <p:cNvGrpSpPr>
            <a:grpSpLocks noChangeAspect="1"/>
          </p:cNvGrpSpPr>
          <p:nvPr/>
        </p:nvGrpSpPr>
        <p:grpSpPr>
          <a:xfrm>
            <a:off x="2996673" y="3320536"/>
            <a:ext cx="3545034" cy="306144"/>
            <a:chOff x="4437063" y="2500312"/>
            <a:chExt cx="4144459" cy="495300"/>
          </a:xfrm>
        </p:grpSpPr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4437063" y="2686050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56 w 2366"/>
                <a:gd name="T27" fmla="*/ 60 h 71"/>
                <a:gd name="T28" fmla="*/ 2356 w 2366"/>
                <a:gd name="T29" fmla="*/ 60 h 71"/>
                <a:gd name="T30" fmla="*/ 2356 w 2366"/>
                <a:gd name="T31" fmla="*/ 60 h 71"/>
                <a:gd name="T32" fmla="*/ 2356 w 2366"/>
                <a:gd name="T33" fmla="*/ 59 h 71"/>
                <a:gd name="T34" fmla="*/ 2356 w 2366"/>
                <a:gd name="T35" fmla="*/ 59 h 71"/>
                <a:gd name="T36" fmla="*/ 2356 w 2366"/>
                <a:gd name="T37" fmla="*/ 59 h 71"/>
                <a:gd name="T38" fmla="*/ 2363 w 2366"/>
                <a:gd name="T39" fmla="*/ 50 h 71"/>
                <a:gd name="T40" fmla="*/ 2362 w 2366"/>
                <a:gd name="T41" fmla="*/ 50 h 71"/>
                <a:gd name="T42" fmla="*/ 2363 w 2366"/>
                <a:gd name="T43" fmla="*/ 50 h 71"/>
                <a:gd name="T44" fmla="*/ 2363 w 2366"/>
                <a:gd name="T45" fmla="*/ 21 h 71"/>
                <a:gd name="T46" fmla="*/ 2366 w 2366"/>
                <a:gd name="T47" fmla="*/ 35 h 71"/>
                <a:gd name="T48" fmla="*/ 2363 w 2366"/>
                <a:gd name="T49" fmla="*/ 50 h 71"/>
                <a:gd name="T50" fmla="*/ 2366 w 2366"/>
                <a:gd name="T51" fmla="*/ 35 h 71"/>
                <a:gd name="T52" fmla="*/ 2363 w 2366"/>
                <a:gd name="T53" fmla="*/ 21 h 71"/>
                <a:gd name="T54" fmla="*/ 2362 w 2366"/>
                <a:gd name="T55" fmla="*/ 21 h 71"/>
                <a:gd name="T56" fmla="*/ 2363 w 2366"/>
                <a:gd name="T57" fmla="*/ 21 h 71"/>
                <a:gd name="T58" fmla="*/ 2362 w 2366"/>
                <a:gd name="T59" fmla="*/ 21 h 71"/>
                <a:gd name="T60" fmla="*/ 2356 w 2366"/>
                <a:gd name="T61" fmla="*/ 11 h 71"/>
                <a:gd name="T62" fmla="*/ 2356 w 2366"/>
                <a:gd name="T63" fmla="*/ 11 h 71"/>
                <a:gd name="T64" fmla="*/ 2356 w 2366"/>
                <a:gd name="T65" fmla="*/ 11 h 71"/>
                <a:gd name="T66" fmla="*/ 2356 w 2366"/>
                <a:gd name="T67" fmla="*/ 11 h 71"/>
                <a:gd name="T68" fmla="*/ 2356 w 2366"/>
                <a:gd name="T69" fmla="*/ 11 h 71"/>
                <a:gd name="T70" fmla="*/ 2356 w 2366"/>
                <a:gd name="T71" fmla="*/ 11 h 71"/>
                <a:gd name="T72" fmla="*/ 2356 w 2366"/>
                <a:gd name="T73" fmla="*/ 11 h 71"/>
                <a:gd name="T74" fmla="*/ 2356 w 2366"/>
                <a:gd name="T75" fmla="*/ 11 h 71"/>
                <a:gd name="T76" fmla="*/ 2356 w 2366"/>
                <a:gd name="T77" fmla="*/ 11 h 71"/>
                <a:gd name="T78" fmla="*/ 2356 w 2366"/>
                <a:gd name="T79" fmla="*/ 11 h 71"/>
                <a:gd name="T80" fmla="*/ 2356 w 2366"/>
                <a:gd name="T81" fmla="*/ 11 h 71"/>
                <a:gd name="T82" fmla="*/ 2356 w 2366"/>
                <a:gd name="T83" fmla="*/ 11 h 71"/>
                <a:gd name="T84" fmla="*/ 2356 w 2366"/>
                <a:gd name="T85" fmla="*/ 11 h 71"/>
                <a:gd name="T86" fmla="*/ 2356 w 2366"/>
                <a:gd name="T87" fmla="*/ 11 h 71"/>
                <a:gd name="T88" fmla="*/ 2356 w 2366"/>
                <a:gd name="T89" fmla="*/ 11 h 71"/>
                <a:gd name="T90" fmla="*/ 2355 w 2366"/>
                <a:gd name="T91" fmla="*/ 10 h 71"/>
                <a:gd name="T92" fmla="*/ 2356 w 2366"/>
                <a:gd name="T93" fmla="*/ 11 h 71"/>
                <a:gd name="T94" fmla="*/ 2355 w 2366"/>
                <a:gd name="T95" fmla="*/ 10 h 71"/>
                <a:gd name="T96" fmla="*/ 2245 w 2366"/>
                <a:gd name="T97" fmla="*/ 0 h 71"/>
                <a:gd name="T98" fmla="*/ 36 w 2366"/>
                <a:gd name="T99" fmla="*/ 0 h 71"/>
                <a:gd name="T100" fmla="*/ 0 w 2366"/>
                <a:gd name="T101" fmla="*/ 35 h 71"/>
                <a:gd name="T102" fmla="*/ 36 w 2366"/>
                <a:gd name="T103" fmla="*/ 71 h 71"/>
                <a:gd name="T104" fmla="*/ 2245 w 2366"/>
                <a:gd name="T105" fmla="*/ 71 h 71"/>
                <a:gd name="T106" fmla="*/ 2280 w 2366"/>
                <a:gd name="T107" fmla="*/ 35 h 71"/>
                <a:gd name="T108" fmla="*/ 2245 w 2366"/>
                <a:gd name="T10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59"/>
                  </a:moveTo>
                  <a:cubicBezTo>
                    <a:pt x="2356" y="59"/>
                    <a:pt x="2356" y="59"/>
                    <a:pt x="2356" y="59"/>
                  </a:cubicBezTo>
                  <a:cubicBezTo>
                    <a:pt x="2356" y="59"/>
                    <a:pt x="2356" y="59"/>
                    <a:pt x="2356" y="59"/>
                  </a:cubicBezTo>
                  <a:moveTo>
                    <a:pt x="2363" y="50"/>
                  </a:moveTo>
                  <a:cubicBezTo>
                    <a:pt x="2362" y="50"/>
                    <a:pt x="2362" y="50"/>
                    <a:pt x="2362" y="50"/>
                  </a:cubicBezTo>
                  <a:cubicBezTo>
                    <a:pt x="2362" y="50"/>
                    <a:pt x="2362" y="50"/>
                    <a:pt x="2363" y="50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50"/>
                  </a:cubicBezTo>
                  <a:cubicBezTo>
                    <a:pt x="2365" y="46"/>
                    <a:pt x="2366" y="41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3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356" y="11"/>
                  </a:moveTo>
                  <a:cubicBezTo>
                    <a:pt x="2356" y="11"/>
                    <a:pt x="2356" y="11"/>
                    <a:pt x="2356" y="11"/>
                  </a:cubicBezTo>
                  <a:cubicBezTo>
                    <a:pt x="2356" y="11"/>
                    <a:pt x="2356" y="11"/>
                    <a:pt x="2356" y="11"/>
                  </a:cubicBezTo>
                  <a:moveTo>
                    <a:pt x="2356" y="11"/>
                  </a:moveTo>
                  <a:cubicBezTo>
                    <a:pt x="2356" y="11"/>
                    <a:pt x="2356" y="11"/>
                    <a:pt x="2356" y="11"/>
                  </a:cubicBezTo>
                  <a:cubicBezTo>
                    <a:pt x="2356" y="11"/>
                    <a:pt x="2356" y="11"/>
                    <a:pt x="2356" y="11"/>
                  </a:cubicBezTo>
                  <a:moveTo>
                    <a:pt x="2356" y="11"/>
                  </a:moveTo>
                  <a:cubicBezTo>
                    <a:pt x="2356" y="11"/>
                    <a:pt x="2356" y="11"/>
                    <a:pt x="2356" y="11"/>
                  </a:cubicBezTo>
                  <a:cubicBezTo>
                    <a:pt x="2356" y="11"/>
                    <a:pt x="2356" y="11"/>
                    <a:pt x="2356" y="11"/>
                  </a:cubicBezTo>
                  <a:moveTo>
                    <a:pt x="2356" y="11"/>
                  </a:moveTo>
                  <a:cubicBezTo>
                    <a:pt x="2356" y="11"/>
                    <a:pt x="2356" y="11"/>
                    <a:pt x="2356" y="11"/>
                  </a:cubicBezTo>
                  <a:cubicBezTo>
                    <a:pt x="2356" y="11"/>
                    <a:pt x="2356" y="11"/>
                    <a:pt x="2356" y="11"/>
                  </a:cubicBezTo>
                  <a:moveTo>
                    <a:pt x="2356" y="11"/>
                  </a:moveTo>
                  <a:cubicBezTo>
                    <a:pt x="2356" y="11"/>
                    <a:pt x="2356" y="11"/>
                    <a:pt x="2356" y="11"/>
                  </a:cubicBezTo>
                  <a:cubicBezTo>
                    <a:pt x="2356" y="11"/>
                    <a:pt x="2356" y="11"/>
                    <a:pt x="2356" y="11"/>
                  </a:cubicBezTo>
                  <a:moveTo>
                    <a:pt x="2355" y="10"/>
                  </a:moveTo>
                  <a:cubicBezTo>
                    <a:pt x="2355" y="10"/>
                    <a:pt x="2355" y="11"/>
                    <a:pt x="2356" y="11"/>
                  </a:cubicBezTo>
                  <a:cubicBezTo>
                    <a:pt x="2355" y="11"/>
                    <a:pt x="2355" y="10"/>
                    <a:pt x="2355" y="10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8259763" y="2500312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59 w 169"/>
                <a:gd name="T11" fmla="*/ 109 h 116"/>
                <a:gd name="T12" fmla="*/ 159 w 169"/>
                <a:gd name="T13" fmla="*/ 109 h 116"/>
                <a:gd name="T14" fmla="*/ 159 w 169"/>
                <a:gd name="T15" fmla="*/ 109 h 116"/>
                <a:gd name="T16" fmla="*/ 168 w 169"/>
                <a:gd name="T17" fmla="*/ 116 h 116"/>
                <a:gd name="T18" fmla="*/ 168 w 169"/>
                <a:gd name="T19" fmla="*/ 116 h 116"/>
                <a:gd name="T20" fmla="*/ 169 w 169"/>
                <a:gd name="T21" fmla="*/ 116 h 116"/>
                <a:gd name="T22" fmla="*/ 169 w 169"/>
                <a:gd name="T23" fmla="*/ 116 h 116"/>
                <a:gd name="T24" fmla="*/ 169 w 169"/>
                <a:gd name="T25" fmla="*/ 116 h 116"/>
                <a:gd name="T26" fmla="*/ 169 w 169"/>
                <a:gd name="T27" fmla="*/ 116 h 116"/>
                <a:gd name="T28" fmla="*/ 169 w 169"/>
                <a:gd name="T29" fmla="*/ 116 h 116"/>
                <a:gd name="T30" fmla="*/ 169 w 169"/>
                <a:gd name="T31" fmla="*/ 116 h 116"/>
                <a:gd name="T32" fmla="*/ 169 w 169"/>
                <a:gd name="T33" fmla="*/ 116 h 116"/>
                <a:gd name="T34" fmla="*/ 169 w 169"/>
                <a:gd name="T35" fmla="*/ 116 h 116"/>
                <a:gd name="T36" fmla="*/ 169 w 169"/>
                <a:gd name="T37" fmla="*/ 116 h 116"/>
                <a:gd name="T38" fmla="*/ 169 w 169"/>
                <a:gd name="T39" fmla="*/ 116 h 116"/>
                <a:gd name="T40" fmla="*/ 169 w 169"/>
                <a:gd name="T41" fmla="*/ 116 h 116"/>
                <a:gd name="T42" fmla="*/ 63 w 169"/>
                <a:gd name="T43" fmla="*/ 10 h 116"/>
                <a:gd name="T44" fmla="*/ 38 w 169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50" y="106"/>
                    <a:pt x="155" y="107"/>
                    <a:pt x="159" y="109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62" y="111"/>
                    <a:pt x="166" y="113"/>
                    <a:pt x="168" y="116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68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8362950" y="2686050"/>
              <a:ext cx="192088" cy="60325"/>
            </a:xfrm>
            <a:custGeom>
              <a:avLst/>
              <a:gdLst>
                <a:gd name="T0" fmla="*/ 110 w 110"/>
                <a:gd name="T1" fmla="*/ 10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10 h 35"/>
                <a:gd name="T8" fmla="*/ 110 w 110"/>
                <a:gd name="T9" fmla="*/ 10 h 35"/>
                <a:gd name="T10" fmla="*/ 110 w 110"/>
                <a:gd name="T11" fmla="*/ 10 h 35"/>
                <a:gd name="T12" fmla="*/ 110 w 110"/>
                <a:gd name="T13" fmla="*/ 10 h 35"/>
                <a:gd name="T14" fmla="*/ 110 w 110"/>
                <a:gd name="T15" fmla="*/ 10 h 35"/>
                <a:gd name="T16" fmla="*/ 110 w 110"/>
                <a:gd name="T17" fmla="*/ 10 h 35"/>
                <a:gd name="T18" fmla="*/ 110 w 110"/>
                <a:gd name="T19" fmla="*/ 10 h 35"/>
                <a:gd name="T20" fmla="*/ 110 w 110"/>
                <a:gd name="T21" fmla="*/ 10 h 35"/>
                <a:gd name="T22" fmla="*/ 110 w 110"/>
                <a:gd name="T23" fmla="*/ 10 h 35"/>
                <a:gd name="T24" fmla="*/ 110 w 110"/>
                <a:gd name="T25" fmla="*/ 10 h 35"/>
                <a:gd name="T26" fmla="*/ 110 w 110"/>
                <a:gd name="T27" fmla="*/ 10 h 35"/>
                <a:gd name="T28" fmla="*/ 110 w 110"/>
                <a:gd name="T29" fmla="*/ 10 h 35"/>
                <a:gd name="T30" fmla="*/ 109 w 110"/>
                <a:gd name="T31" fmla="*/ 10 h 35"/>
                <a:gd name="T32" fmla="*/ 109 w 110"/>
                <a:gd name="T33" fmla="*/ 10 h 35"/>
                <a:gd name="T34" fmla="*/ 109 w 110"/>
                <a:gd name="T35" fmla="*/ 10 h 35"/>
                <a:gd name="T36" fmla="*/ 100 w 110"/>
                <a:gd name="T37" fmla="*/ 3 h 35"/>
                <a:gd name="T38" fmla="*/ 100 w 110"/>
                <a:gd name="T39" fmla="*/ 3 h 35"/>
                <a:gd name="T40" fmla="*/ 100 w 110"/>
                <a:gd name="T41" fmla="*/ 3 h 35"/>
                <a:gd name="T42" fmla="*/ 85 w 110"/>
                <a:gd name="T43" fmla="*/ 0 h 35"/>
                <a:gd name="T44" fmla="*/ 0 w 110"/>
                <a:gd name="T45" fmla="*/ 0 h 35"/>
                <a:gd name="T46" fmla="*/ 35 w 110"/>
                <a:gd name="T47" fmla="*/ 35 h 35"/>
                <a:gd name="T48" fmla="*/ 60 w 110"/>
                <a:gd name="T49" fmla="*/ 10 h 35"/>
                <a:gd name="T50" fmla="*/ 85 w 110"/>
                <a:gd name="T51" fmla="*/ 0 h 35"/>
                <a:gd name="T52" fmla="*/ 100 w 110"/>
                <a:gd name="T53" fmla="*/ 3 h 35"/>
                <a:gd name="T54" fmla="*/ 85 w 110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35"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10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moveTo>
                    <a:pt x="109" y="10"/>
                  </a:moveTo>
                  <a:cubicBezTo>
                    <a:pt x="109" y="10"/>
                    <a:pt x="109" y="10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moveTo>
                    <a:pt x="100" y="3"/>
                  </a:moveTo>
                  <a:cubicBezTo>
                    <a:pt x="100" y="3"/>
                    <a:pt x="100" y="3"/>
                    <a:pt x="100" y="3"/>
                  </a:cubicBezTo>
                  <a:cubicBezTo>
                    <a:pt x="100" y="3"/>
                    <a:pt x="100" y="3"/>
                    <a:pt x="100" y="3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  <a:cubicBezTo>
                    <a:pt x="90" y="0"/>
                    <a:pt x="95" y="1"/>
                    <a:pt x="100" y="3"/>
                  </a:cubicBezTo>
                  <a:cubicBezTo>
                    <a:pt x="96" y="1"/>
                    <a:pt x="91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"/>
            <p:cNvSpPr>
              <a:spLocks/>
            </p:cNvSpPr>
            <p:nvPr/>
          </p:nvSpPr>
          <p:spPr bwMode="auto">
            <a:xfrm>
              <a:off x="8259763" y="2790825"/>
              <a:ext cx="295275" cy="204787"/>
            </a:xfrm>
            <a:custGeom>
              <a:avLst/>
              <a:gdLst>
                <a:gd name="T0" fmla="*/ 169 w 169"/>
                <a:gd name="T1" fmla="*/ 0 h 117"/>
                <a:gd name="T2" fmla="*/ 169 w 169"/>
                <a:gd name="T3" fmla="*/ 1 h 117"/>
                <a:gd name="T4" fmla="*/ 169 w 169"/>
                <a:gd name="T5" fmla="*/ 1 h 117"/>
                <a:gd name="T6" fmla="*/ 169 w 169"/>
                <a:gd name="T7" fmla="*/ 1 h 117"/>
                <a:gd name="T8" fmla="*/ 169 w 169"/>
                <a:gd name="T9" fmla="*/ 1 h 117"/>
                <a:gd name="T10" fmla="*/ 169 w 169"/>
                <a:gd name="T11" fmla="*/ 1 h 117"/>
                <a:gd name="T12" fmla="*/ 169 w 169"/>
                <a:gd name="T13" fmla="*/ 1 h 117"/>
                <a:gd name="T14" fmla="*/ 169 w 169"/>
                <a:gd name="T15" fmla="*/ 1 h 117"/>
                <a:gd name="T16" fmla="*/ 169 w 169"/>
                <a:gd name="T17" fmla="*/ 1 h 117"/>
                <a:gd name="T18" fmla="*/ 169 w 169"/>
                <a:gd name="T19" fmla="*/ 1 h 117"/>
                <a:gd name="T20" fmla="*/ 168 w 169"/>
                <a:gd name="T21" fmla="*/ 1 h 117"/>
                <a:gd name="T22" fmla="*/ 168 w 169"/>
                <a:gd name="T23" fmla="*/ 1 h 117"/>
                <a:gd name="T24" fmla="*/ 159 w 169"/>
                <a:gd name="T25" fmla="*/ 7 h 117"/>
                <a:gd name="T26" fmla="*/ 159 w 169"/>
                <a:gd name="T27" fmla="*/ 8 h 117"/>
                <a:gd name="T28" fmla="*/ 159 w 169"/>
                <a:gd name="T29" fmla="*/ 8 h 117"/>
                <a:gd name="T30" fmla="*/ 144 w 169"/>
                <a:gd name="T31" fmla="*/ 11 h 117"/>
                <a:gd name="T32" fmla="*/ 59 w 169"/>
                <a:gd name="T33" fmla="*/ 11 h 117"/>
                <a:gd name="T34" fmla="*/ 13 w 169"/>
                <a:gd name="T35" fmla="*/ 56 h 117"/>
                <a:gd name="T36" fmla="*/ 13 w 169"/>
                <a:gd name="T37" fmla="*/ 106 h 117"/>
                <a:gd name="T38" fmla="*/ 38 w 169"/>
                <a:gd name="T39" fmla="*/ 117 h 117"/>
                <a:gd name="T40" fmla="*/ 63 w 169"/>
                <a:gd name="T41" fmla="*/ 106 h 117"/>
                <a:gd name="T42" fmla="*/ 169 w 169"/>
                <a:gd name="T4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9" h="117">
                  <a:moveTo>
                    <a:pt x="169" y="0"/>
                  </a:moveTo>
                  <a:cubicBezTo>
                    <a:pt x="169" y="0"/>
                    <a:pt x="169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8" y="1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6" y="4"/>
                    <a:pt x="162" y="6"/>
                    <a:pt x="159" y="7"/>
                  </a:cubicBezTo>
                  <a:cubicBezTo>
                    <a:pt x="159" y="7"/>
                    <a:pt x="159" y="7"/>
                    <a:pt x="159" y="8"/>
                  </a:cubicBezTo>
                  <a:cubicBezTo>
                    <a:pt x="159" y="8"/>
                    <a:pt x="159" y="8"/>
                    <a:pt x="159" y="8"/>
                  </a:cubicBezTo>
                  <a:cubicBezTo>
                    <a:pt x="155" y="10"/>
                    <a:pt x="150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7"/>
                    <a:pt x="38" y="117"/>
                  </a:cubicBezTo>
                  <a:cubicBezTo>
                    <a:pt x="48" y="117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"/>
            <p:cNvSpPr>
              <a:spLocks noEditPoints="1"/>
            </p:cNvSpPr>
            <p:nvPr/>
          </p:nvSpPr>
          <p:spPr bwMode="auto">
            <a:xfrm>
              <a:off x="8362950" y="2746375"/>
              <a:ext cx="192088" cy="63500"/>
            </a:xfrm>
            <a:custGeom>
              <a:avLst/>
              <a:gdLst>
                <a:gd name="T0" fmla="*/ 100 w 110"/>
                <a:gd name="T1" fmla="*/ 32 h 36"/>
                <a:gd name="T2" fmla="*/ 100 w 110"/>
                <a:gd name="T3" fmla="*/ 33 h 36"/>
                <a:gd name="T4" fmla="*/ 100 w 110"/>
                <a:gd name="T5" fmla="*/ 32 h 36"/>
                <a:gd name="T6" fmla="*/ 109 w 110"/>
                <a:gd name="T7" fmla="*/ 26 h 36"/>
                <a:gd name="T8" fmla="*/ 109 w 110"/>
                <a:gd name="T9" fmla="*/ 26 h 36"/>
                <a:gd name="T10" fmla="*/ 109 w 110"/>
                <a:gd name="T11" fmla="*/ 26 h 36"/>
                <a:gd name="T12" fmla="*/ 110 w 110"/>
                <a:gd name="T13" fmla="*/ 26 h 36"/>
                <a:gd name="T14" fmla="*/ 110 w 110"/>
                <a:gd name="T15" fmla="*/ 26 h 36"/>
                <a:gd name="T16" fmla="*/ 110 w 110"/>
                <a:gd name="T17" fmla="*/ 26 h 36"/>
                <a:gd name="T18" fmla="*/ 110 w 110"/>
                <a:gd name="T19" fmla="*/ 26 h 36"/>
                <a:gd name="T20" fmla="*/ 110 w 110"/>
                <a:gd name="T21" fmla="*/ 26 h 36"/>
                <a:gd name="T22" fmla="*/ 110 w 110"/>
                <a:gd name="T23" fmla="*/ 26 h 36"/>
                <a:gd name="T24" fmla="*/ 110 w 110"/>
                <a:gd name="T25" fmla="*/ 26 h 36"/>
                <a:gd name="T26" fmla="*/ 110 w 110"/>
                <a:gd name="T27" fmla="*/ 26 h 36"/>
                <a:gd name="T28" fmla="*/ 110 w 110"/>
                <a:gd name="T29" fmla="*/ 26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5 h 36"/>
                <a:gd name="T38" fmla="*/ 110 w 110"/>
                <a:gd name="T39" fmla="*/ 26 h 36"/>
                <a:gd name="T40" fmla="*/ 110 w 110"/>
                <a:gd name="T41" fmla="*/ 25 h 36"/>
                <a:gd name="T42" fmla="*/ 110 w 110"/>
                <a:gd name="T43" fmla="*/ 25 h 36"/>
                <a:gd name="T44" fmla="*/ 35 w 110"/>
                <a:gd name="T45" fmla="*/ 0 h 36"/>
                <a:gd name="T46" fmla="*/ 0 w 110"/>
                <a:gd name="T47" fmla="*/ 36 h 36"/>
                <a:gd name="T48" fmla="*/ 85 w 110"/>
                <a:gd name="T49" fmla="*/ 36 h 36"/>
                <a:gd name="T50" fmla="*/ 100 w 110"/>
                <a:gd name="T51" fmla="*/ 33 h 36"/>
                <a:gd name="T52" fmla="*/ 85 w 110"/>
                <a:gd name="T53" fmla="*/ 36 h 36"/>
                <a:gd name="T54" fmla="*/ 60 w 110"/>
                <a:gd name="T55" fmla="*/ 25 h 36"/>
                <a:gd name="T56" fmla="*/ 35 w 110"/>
                <a:gd name="T5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6">
                  <a:moveTo>
                    <a:pt x="100" y="32"/>
                  </a:moveTo>
                  <a:cubicBezTo>
                    <a:pt x="100" y="32"/>
                    <a:pt x="100" y="32"/>
                    <a:pt x="100" y="33"/>
                  </a:cubicBezTo>
                  <a:cubicBezTo>
                    <a:pt x="100" y="32"/>
                    <a:pt x="100" y="32"/>
                    <a:pt x="100" y="32"/>
                  </a:cubicBezTo>
                  <a:moveTo>
                    <a:pt x="109" y="26"/>
                  </a:moveTo>
                  <a:cubicBezTo>
                    <a:pt x="109" y="26"/>
                    <a:pt x="109" y="26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91" y="36"/>
                    <a:pt x="96" y="35"/>
                    <a:pt x="100" y="33"/>
                  </a:cubicBezTo>
                  <a:cubicBezTo>
                    <a:pt x="95" y="35"/>
                    <a:pt x="90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"/>
            <p:cNvSpPr>
              <a:spLocks noEditPoints="1"/>
            </p:cNvSpPr>
            <p:nvPr/>
          </p:nvSpPr>
          <p:spPr bwMode="auto">
            <a:xfrm>
              <a:off x="8537575" y="2690812"/>
              <a:ext cx="31750" cy="114300"/>
            </a:xfrm>
            <a:custGeom>
              <a:avLst/>
              <a:gdLst>
                <a:gd name="T0" fmla="*/ 0 w 18"/>
                <a:gd name="T1" fmla="*/ 65 h 65"/>
                <a:gd name="T2" fmla="*/ 9 w 18"/>
                <a:gd name="T3" fmla="*/ 58 h 65"/>
                <a:gd name="T4" fmla="*/ 9 w 18"/>
                <a:gd name="T5" fmla="*/ 58 h 65"/>
                <a:gd name="T6" fmla="*/ 9 w 18"/>
                <a:gd name="T7" fmla="*/ 58 h 65"/>
                <a:gd name="T8" fmla="*/ 10 w 18"/>
                <a:gd name="T9" fmla="*/ 58 h 65"/>
                <a:gd name="T10" fmla="*/ 10 w 18"/>
                <a:gd name="T11" fmla="*/ 58 h 65"/>
                <a:gd name="T12" fmla="*/ 10 w 18"/>
                <a:gd name="T13" fmla="*/ 58 h 65"/>
                <a:gd name="T14" fmla="*/ 10 w 18"/>
                <a:gd name="T15" fmla="*/ 58 h 65"/>
                <a:gd name="T16" fmla="*/ 10 w 18"/>
                <a:gd name="T17" fmla="*/ 58 h 65"/>
                <a:gd name="T18" fmla="*/ 10 w 18"/>
                <a:gd name="T19" fmla="*/ 58 h 65"/>
                <a:gd name="T20" fmla="*/ 11 w 18"/>
                <a:gd name="T21" fmla="*/ 57 h 65"/>
                <a:gd name="T22" fmla="*/ 11 w 18"/>
                <a:gd name="T23" fmla="*/ 57 h 65"/>
                <a:gd name="T24" fmla="*/ 11 w 18"/>
                <a:gd name="T25" fmla="*/ 57 h 65"/>
                <a:gd name="T26" fmla="*/ 11 w 18"/>
                <a:gd name="T27" fmla="*/ 57 h 65"/>
                <a:gd name="T28" fmla="*/ 11 w 18"/>
                <a:gd name="T29" fmla="*/ 57 h 65"/>
                <a:gd name="T30" fmla="*/ 11 w 18"/>
                <a:gd name="T31" fmla="*/ 57 h 65"/>
                <a:gd name="T32" fmla="*/ 11 w 18"/>
                <a:gd name="T33" fmla="*/ 56 h 65"/>
                <a:gd name="T34" fmla="*/ 11 w 18"/>
                <a:gd name="T35" fmla="*/ 56 h 65"/>
                <a:gd name="T36" fmla="*/ 11 w 18"/>
                <a:gd name="T37" fmla="*/ 56 h 65"/>
                <a:gd name="T38" fmla="*/ 18 w 18"/>
                <a:gd name="T39" fmla="*/ 47 h 65"/>
                <a:gd name="T40" fmla="*/ 18 w 18"/>
                <a:gd name="T41" fmla="*/ 47 h 65"/>
                <a:gd name="T42" fmla="*/ 18 w 18"/>
                <a:gd name="T43" fmla="*/ 18 h 65"/>
                <a:gd name="T44" fmla="*/ 11 w 18"/>
                <a:gd name="T45" fmla="*/ 8 h 65"/>
                <a:gd name="T46" fmla="*/ 11 w 18"/>
                <a:gd name="T47" fmla="*/ 8 h 65"/>
                <a:gd name="T48" fmla="*/ 11 w 18"/>
                <a:gd name="T49" fmla="*/ 8 h 65"/>
                <a:gd name="T50" fmla="*/ 11 w 18"/>
                <a:gd name="T51" fmla="*/ 8 h 65"/>
                <a:gd name="T52" fmla="*/ 11 w 18"/>
                <a:gd name="T53" fmla="*/ 8 h 65"/>
                <a:gd name="T54" fmla="*/ 11 w 18"/>
                <a:gd name="T55" fmla="*/ 8 h 65"/>
                <a:gd name="T56" fmla="*/ 11 w 18"/>
                <a:gd name="T57" fmla="*/ 8 h 65"/>
                <a:gd name="T58" fmla="*/ 11 w 18"/>
                <a:gd name="T59" fmla="*/ 8 h 65"/>
                <a:gd name="T60" fmla="*/ 11 w 18"/>
                <a:gd name="T61" fmla="*/ 8 h 65"/>
                <a:gd name="T62" fmla="*/ 10 w 18"/>
                <a:gd name="T63" fmla="*/ 7 h 65"/>
                <a:gd name="T64" fmla="*/ 10 w 18"/>
                <a:gd name="T65" fmla="*/ 7 h 65"/>
                <a:gd name="T66" fmla="*/ 10 w 18"/>
                <a:gd name="T67" fmla="*/ 7 h 65"/>
                <a:gd name="T68" fmla="*/ 10 w 18"/>
                <a:gd name="T69" fmla="*/ 7 h 65"/>
                <a:gd name="T70" fmla="*/ 10 w 18"/>
                <a:gd name="T71" fmla="*/ 7 h 65"/>
                <a:gd name="T72" fmla="*/ 10 w 18"/>
                <a:gd name="T73" fmla="*/ 7 h 65"/>
                <a:gd name="T74" fmla="*/ 9 w 18"/>
                <a:gd name="T75" fmla="*/ 7 h 65"/>
                <a:gd name="T76" fmla="*/ 9 w 18"/>
                <a:gd name="T77" fmla="*/ 7 h 65"/>
                <a:gd name="T78" fmla="*/ 9 w 18"/>
                <a:gd name="T79" fmla="*/ 7 h 65"/>
                <a:gd name="T80" fmla="*/ 0 w 18"/>
                <a:gd name="T81" fmla="*/ 0 h 65"/>
                <a:gd name="T82" fmla="*/ 0 w 18"/>
                <a:gd name="T8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9" y="58"/>
                  </a:moveTo>
                  <a:cubicBezTo>
                    <a:pt x="7" y="61"/>
                    <a:pt x="4" y="63"/>
                    <a:pt x="0" y="64"/>
                  </a:cubicBezTo>
                  <a:cubicBezTo>
                    <a:pt x="3" y="63"/>
                    <a:pt x="7" y="61"/>
                    <a:pt x="9" y="58"/>
                  </a:cubicBezTo>
                  <a:moveTo>
                    <a:pt x="10" y="58"/>
                  </a:moveTo>
                  <a:cubicBezTo>
                    <a:pt x="10" y="58"/>
                    <a:pt x="9" y="58"/>
                    <a:pt x="9" y="58"/>
                  </a:cubicBezTo>
                  <a:cubicBezTo>
                    <a:pt x="9" y="58"/>
                    <a:pt x="10" y="58"/>
                    <a:pt x="10" y="58"/>
                  </a:cubicBezTo>
                  <a:moveTo>
                    <a:pt x="10" y="58"/>
                  </a:move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8"/>
                    <a:pt x="10" y="58"/>
                  </a:cubicBezTo>
                  <a:moveTo>
                    <a:pt x="10" y="58"/>
                  </a:move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8"/>
                    <a:pt x="10" y="58"/>
                  </a:cubicBezTo>
                  <a:moveTo>
                    <a:pt x="10" y="58"/>
                  </a:move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8"/>
                    <a:pt x="10" y="58"/>
                  </a:cubicBezTo>
                  <a:moveTo>
                    <a:pt x="10" y="58"/>
                  </a:moveTo>
                  <a:cubicBezTo>
                    <a:pt x="10" y="58"/>
                    <a:pt x="10" y="58"/>
                    <a:pt x="10" y="58"/>
                  </a:cubicBezTo>
                  <a:cubicBezTo>
                    <a:pt x="10" y="58"/>
                    <a:pt x="10" y="58"/>
                    <a:pt x="10" y="58"/>
                  </a:cubicBezTo>
                  <a:moveTo>
                    <a:pt x="11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moveTo>
                    <a:pt x="11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moveTo>
                    <a:pt x="11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moveTo>
                    <a:pt x="11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moveTo>
                    <a:pt x="11" y="56"/>
                  </a:moveTo>
                  <a:cubicBezTo>
                    <a:pt x="11" y="56"/>
                    <a:pt x="11" y="57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moveTo>
                    <a:pt x="17" y="47"/>
                  </a:moveTo>
                  <a:cubicBezTo>
                    <a:pt x="16" y="51"/>
                    <a:pt x="14" y="54"/>
                    <a:pt x="11" y="56"/>
                  </a:cubicBezTo>
                  <a:cubicBezTo>
                    <a:pt x="14" y="54"/>
                    <a:pt x="16" y="50"/>
                    <a:pt x="17" y="47"/>
                  </a:cubicBezTo>
                  <a:moveTo>
                    <a:pt x="18" y="47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moveTo>
                    <a:pt x="18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1" y="8"/>
                  </a:moveTo>
                  <a:cubicBezTo>
                    <a:pt x="14" y="11"/>
                    <a:pt x="16" y="14"/>
                    <a:pt x="17" y="18"/>
                  </a:cubicBezTo>
                  <a:cubicBezTo>
                    <a:pt x="16" y="14"/>
                    <a:pt x="14" y="11"/>
                    <a:pt x="11" y="8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1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9" y="7"/>
                  </a:move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9" y="7"/>
                    <a:pt x="9" y="7"/>
                  </a:cubicBezTo>
                  <a:moveTo>
                    <a:pt x="0" y="0"/>
                  </a:moveTo>
                  <a:cubicBezTo>
                    <a:pt x="4" y="2"/>
                    <a:pt x="7" y="4"/>
                    <a:pt x="9" y="7"/>
                  </a:cubicBezTo>
                  <a:cubicBezTo>
                    <a:pt x="7" y="4"/>
                    <a:pt x="3" y="2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8430709" y="2686050"/>
              <a:ext cx="150813" cy="123825"/>
            </a:xfrm>
            <a:custGeom>
              <a:avLst/>
              <a:gdLst>
                <a:gd name="T0" fmla="*/ 25 w 86"/>
                <a:gd name="T1" fmla="*/ 10 h 71"/>
                <a:gd name="T2" fmla="*/ 25 w 86"/>
                <a:gd name="T3" fmla="*/ 60 h 71"/>
                <a:gd name="T4" fmla="*/ 65 w 86"/>
                <a:gd name="T5" fmla="*/ 68 h 71"/>
                <a:gd name="T6" fmla="*/ 65 w 86"/>
                <a:gd name="T7" fmla="*/ 67 h 71"/>
                <a:gd name="T8" fmla="*/ 74 w 86"/>
                <a:gd name="T9" fmla="*/ 61 h 71"/>
                <a:gd name="T10" fmla="*/ 75 w 86"/>
                <a:gd name="T11" fmla="*/ 61 h 71"/>
                <a:gd name="T12" fmla="*/ 75 w 86"/>
                <a:gd name="T13" fmla="*/ 61 h 71"/>
                <a:gd name="T14" fmla="*/ 75 w 86"/>
                <a:gd name="T15" fmla="*/ 61 h 71"/>
                <a:gd name="T16" fmla="*/ 75 w 86"/>
                <a:gd name="T17" fmla="*/ 61 h 71"/>
                <a:gd name="T18" fmla="*/ 75 w 86"/>
                <a:gd name="T19" fmla="*/ 60 h 71"/>
                <a:gd name="T20" fmla="*/ 76 w 86"/>
                <a:gd name="T21" fmla="*/ 60 h 71"/>
                <a:gd name="T22" fmla="*/ 76 w 86"/>
                <a:gd name="T23" fmla="*/ 60 h 71"/>
                <a:gd name="T24" fmla="*/ 76 w 86"/>
                <a:gd name="T25" fmla="*/ 60 h 71"/>
                <a:gd name="T26" fmla="*/ 76 w 86"/>
                <a:gd name="T27" fmla="*/ 60 h 71"/>
                <a:gd name="T28" fmla="*/ 76 w 86"/>
                <a:gd name="T29" fmla="*/ 60 h 71"/>
                <a:gd name="T30" fmla="*/ 76 w 86"/>
                <a:gd name="T31" fmla="*/ 59 h 71"/>
                <a:gd name="T32" fmla="*/ 83 w 86"/>
                <a:gd name="T33" fmla="*/ 50 h 71"/>
                <a:gd name="T34" fmla="*/ 86 w 86"/>
                <a:gd name="T35" fmla="*/ 35 h 71"/>
                <a:gd name="T36" fmla="*/ 83 w 86"/>
                <a:gd name="T37" fmla="*/ 21 h 71"/>
                <a:gd name="T38" fmla="*/ 76 w 86"/>
                <a:gd name="T39" fmla="*/ 11 h 71"/>
                <a:gd name="T40" fmla="*/ 76 w 86"/>
                <a:gd name="T41" fmla="*/ 11 h 71"/>
                <a:gd name="T42" fmla="*/ 76 w 86"/>
                <a:gd name="T43" fmla="*/ 11 h 71"/>
                <a:gd name="T44" fmla="*/ 76 w 86"/>
                <a:gd name="T45" fmla="*/ 11 h 71"/>
                <a:gd name="T46" fmla="*/ 76 w 86"/>
                <a:gd name="T47" fmla="*/ 11 h 71"/>
                <a:gd name="T48" fmla="*/ 76 w 86"/>
                <a:gd name="T49" fmla="*/ 11 h 71"/>
                <a:gd name="T50" fmla="*/ 75 w 86"/>
                <a:gd name="T51" fmla="*/ 10 h 71"/>
                <a:gd name="T52" fmla="*/ 75 w 86"/>
                <a:gd name="T53" fmla="*/ 10 h 71"/>
                <a:gd name="T54" fmla="*/ 75 w 86"/>
                <a:gd name="T55" fmla="*/ 10 h 71"/>
                <a:gd name="T56" fmla="*/ 75 w 86"/>
                <a:gd name="T57" fmla="*/ 10 h 71"/>
                <a:gd name="T58" fmla="*/ 75 w 86"/>
                <a:gd name="T59" fmla="*/ 10 h 71"/>
                <a:gd name="T60" fmla="*/ 74 w 86"/>
                <a:gd name="T61" fmla="*/ 10 h 71"/>
                <a:gd name="T62" fmla="*/ 65 w 86"/>
                <a:gd name="T63" fmla="*/ 3 h 71"/>
                <a:gd name="T64" fmla="*/ 65 w 86"/>
                <a:gd name="T65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5" y="71"/>
                    <a:pt x="60" y="70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7"/>
                    <a:pt x="65" y="67"/>
                    <a:pt x="65" y="67"/>
                  </a:cubicBezTo>
                  <a:cubicBezTo>
                    <a:pt x="69" y="66"/>
                    <a:pt x="72" y="64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7"/>
                    <a:pt x="81" y="54"/>
                    <a:pt x="82" y="50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1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2" y="7"/>
                    <a:pt x="69" y="5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0" y="1"/>
                    <a:pt x="55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356493" y="357556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設定</a:t>
            </a:r>
            <a:r>
              <a:rPr kumimoji="1" lang="ja-JP" altLang="en-US" sz="1400" dirty="0">
                <a:latin typeface="+mn-lt"/>
              </a:rPr>
              <a:t>情報</a:t>
            </a:r>
            <a:endParaRPr kumimoji="1" lang="ja-JP" altLang="en-US" sz="1400" dirty="0" smtClean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5726" y="1220951"/>
            <a:ext cx="733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設定情報はプライマリ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からバックグラウンドで従属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へ複製されます。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変更した設定情報も</a:t>
            </a:r>
            <a:r>
              <a:rPr kumimoji="1" lang="ja-JP" altLang="en-US" dirty="0" smtClean="0"/>
              <a:t>従属</a:t>
            </a:r>
            <a:r>
              <a:rPr kumimoji="1" lang="en-US" altLang="ja-JP" dirty="0"/>
              <a:t>AP</a:t>
            </a:r>
            <a:r>
              <a:rPr kumimoji="1" lang="ja-JP" altLang="en-US" dirty="0"/>
              <a:t>へ</a:t>
            </a:r>
            <a:r>
              <a:rPr kumimoji="1" lang="ja-JP" altLang="en-US" dirty="0" smtClean="0">
                <a:latin typeface="+mn-lt"/>
              </a:rPr>
              <a:t>同期されます（</a:t>
            </a:r>
            <a:r>
              <a:rPr kumimoji="1" lang="en-US" altLang="ja-JP" dirty="0" smtClean="0">
                <a:latin typeface="+mn-lt"/>
              </a:rPr>
              <a:t>Save</a:t>
            </a:r>
            <a:r>
              <a:rPr kumimoji="1" lang="ja-JP" altLang="en-US" dirty="0">
                <a:latin typeface="+mn-lt"/>
              </a:rPr>
              <a:t> </a:t>
            </a:r>
            <a:r>
              <a:rPr kumimoji="1" lang="en-US" altLang="ja-JP" dirty="0" err="1" smtClean="0">
                <a:latin typeface="+mn-lt"/>
              </a:rPr>
              <a:t>Config</a:t>
            </a:r>
            <a:r>
              <a:rPr kumimoji="1" lang="ja-JP" altLang="en-US" dirty="0" smtClean="0">
                <a:latin typeface="+mn-lt"/>
              </a:rPr>
              <a:t> 実行時）。</a:t>
            </a:r>
          </a:p>
        </p:txBody>
      </p:sp>
      <p:pic>
        <p:nvPicPr>
          <p:cNvPr id="6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49" y="2896859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49" y="2960260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69" name="Group 70"/>
          <p:cNvGrpSpPr/>
          <p:nvPr/>
        </p:nvGrpSpPr>
        <p:grpSpPr>
          <a:xfrm>
            <a:off x="2007543" y="2610979"/>
            <a:ext cx="627087" cy="627087"/>
            <a:chOff x="5452133" y="3805670"/>
            <a:chExt cx="320040" cy="320040"/>
          </a:xfrm>
        </p:grpSpPr>
        <p:sp>
          <p:nvSpPr>
            <p:cNvPr id="70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71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" name="Group 8"/>
          <p:cNvGrpSpPr/>
          <p:nvPr/>
        </p:nvGrpSpPr>
        <p:grpSpPr>
          <a:xfrm>
            <a:off x="2287597" y="2271976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3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74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0"/>
          <p:cNvGrpSpPr/>
          <p:nvPr/>
        </p:nvGrpSpPr>
        <p:grpSpPr>
          <a:xfrm>
            <a:off x="4327410" y="2610979"/>
            <a:ext cx="627087" cy="627087"/>
            <a:chOff x="5452133" y="3805670"/>
            <a:chExt cx="320040" cy="320040"/>
          </a:xfrm>
        </p:grpSpPr>
        <p:sp>
          <p:nvSpPr>
            <p:cNvPr id="76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77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" name="Group 8"/>
          <p:cNvGrpSpPr/>
          <p:nvPr/>
        </p:nvGrpSpPr>
        <p:grpSpPr>
          <a:xfrm>
            <a:off x="4607464" y="2271976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79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0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" name="Group 70"/>
          <p:cNvGrpSpPr/>
          <p:nvPr/>
        </p:nvGrpSpPr>
        <p:grpSpPr>
          <a:xfrm>
            <a:off x="6334010" y="2610979"/>
            <a:ext cx="627087" cy="627087"/>
            <a:chOff x="5452133" y="3805670"/>
            <a:chExt cx="320040" cy="320040"/>
          </a:xfrm>
        </p:grpSpPr>
        <p:sp>
          <p:nvSpPr>
            <p:cNvPr id="82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3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" name="Group 8"/>
          <p:cNvGrpSpPr/>
          <p:nvPr/>
        </p:nvGrpSpPr>
        <p:grpSpPr>
          <a:xfrm>
            <a:off x="6614064" y="2271976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85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6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671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 冗長</a:t>
            </a:r>
            <a:r>
              <a:rPr kumimoji="1" lang="ja-JP" altLang="en-US" dirty="0"/>
              <a:t>機能</a:t>
            </a:r>
          </a:p>
        </p:txBody>
      </p:sp>
      <p:cxnSp>
        <p:nvCxnSpPr>
          <p:cNvPr id="37" name="直線コネクタ 36"/>
          <p:cNvCxnSpPr/>
          <p:nvPr/>
        </p:nvCxnSpPr>
        <p:spPr>
          <a:xfrm>
            <a:off x="1643603" y="4160678"/>
            <a:ext cx="632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25" idx="4"/>
          </p:cNvCxnSpPr>
          <p:nvPr/>
        </p:nvCxnSpPr>
        <p:spPr>
          <a:xfrm flipH="1">
            <a:off x="2539452" y="3430778"/>
            <a:ext cx="12638" cy="72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4833473" y="3430778"/>
            <a:ext cx="12638" cy="72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>
            <a:off x="6830716" y="3430778"/>
            <a:ext cx="12638" cy="72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139"/>
          <p:cNvGrpSpPr>
            <a:grpSpLocks noChangeAspect="1"/>
          </p:cNvGrpSpPr>
          <p:nvPr/>
        </p:nvGrpSpPr>
        <p:grpSpPr>
          <a:xfrm>
            <a:off x="2501380" y="4103933"/>
            <a:ext cx="5114830" cy="493712"/>
            <a:chOff x="4437063" y="2503489"/>
            <a:chExt cx="4144459" cy="493712"/>
          </a:xfrm>
        </p:grpSpPr>
        <p:sp>
          <p:nvSpPr>
            <p:cNvPr id="61" name="Freeform 5"/>
            <p:cNvSpPr>
              <a:spLocks noEditPoints="1"/>
            </p:cNvSpPr>
            <p:nvPr/>
          </p:nvSpPr>
          <p:spPr bwMode="auto">
            <a:xfrm>
              <a:off x="4437063" y="2689226"/>
              <a:ext cx="4137025" cy="123825"/>
            </a:xfrm>
            <a:custGeom>
              <a:avLst/>
              <a:gdLst>
                <a:gd name="T0" fmla="*/ 2356 w 2366"/>
                <a:gd name="T1" fmla="*/ 60 h 71"/>
                <a:gd name="T2" fmla="*/ 2355 w 2366"/>
                <a:gd name="T3" fmla="*/ 60 h 71"/>
                <a:gd name="T4" fmla="*/ 2355 w 2366"/>
                <a:gd name="T5" fmla="*/ 60 h 71"/>
                <a:gd name="T6" fmla="*/ 2356 w 2366"/>
                <a:gd name="T7" fmla="*/ 60 h 71"/>
                <a:gd name="T8" fmla="*/ 2356 w 2366"/>
                <a:gd name="T9" fmla="*/ 60 h 71"/>
                <a:gd name="T10" fmla="*/ 2356 w 2366"/>
                <a:gd name="T11" fmla="*/ 60 h 71"/>
                <a:gd name="T12" fmla="*/ 2356 w 2366"/>
                <a:gd name="T13" fmla="*/ 60 h 71"/>
                <a:gd name="T14" fmla="*/ 2356 w 2366"/>
                <a:gd name="T15" fmla="*/ 60 h 71"/>
                <a:gd name="T16" fmla="*/ 2356 w 2366"/>
                <a:gd name="T17" fmla="*/ 60 h 71"/>
                <a:gd name="T18" fmla="*/ 2356 w 2366"/>
                <a:gd name="T19" fmla="*/ 60 h 71"/>
                <a:gd name="T20" fmla="*/ 2356 w 2366"/>
                <a:gd name="T21" fmla="*/ 60 h 71"/>
                <a:gd name="T22" fmla="*/ 2356 w 2366"/>
                <a:gd name="T23" fmla="*/ 60 h 71"/>
                <a:gd name="T24" fmla="*/ 2356 w 2366"/>
                <a:gd name="T25" fmla="*/ 60 h 71"/>
                <a:gd name="T26" fmla="*/ 2363 w 2366"/>
                <a:gd name="T27" fmla="*/ 50 h 71"/>
                <a:gd name="T28" fmla="*/ 2363 w 2366"/>
                <a:gd name="T29" fmla="*/ 50 h 71"/>
                <a:gd name="T30" fmla="*/ 2363 w 2366"/>
                <a:gd name="T31" fmla="*/ 50 h 71"/>
                <a:gd name="T32" fmla="*/ 2363 w 2366"/>
                <a:gd name="T33" fmla="*/ 49 h 71"/>
                <a:gd name="T34" fmla="*/ 2363 w 2366"/>
                <a:gd name="T35" fmla="*/ 49 h 71"/>
                <a:gd name="T36" fmla="*/ 2363 w 2366"/>
                <a:gd name="T37" fmla="*/ 49 h 71"/>
                <a:gd name="T38" fmla="*/ 2363 w 2366"/>
                <a:gd name="T39" fmla="*/ 21 h 71"/>
                <a:gd name="T40" fmla="*/ 2366 w 2366"/>
                <a:gd name="T41" fmla="*/ 35 h 71"/>
                <a:gd name="T42" fmla="*/ 2363 w 2366"/>
                <a:gd name="T43" fmla="*/ 49 h 71"/>
                <a:gd name="T44" fmla="*/ 2366 w 2366"/>
                <a:gd name="T45" fmla="*/ 35 h 71"/>
                <a:gd name="T46" fmla="*/ 2363 w 2366"/>
                <a:gd name="T47" fmla="*/ 21 h 71"/>
                <a:gd name="T48" fmla="*/ 2362 w 2366"/>
                <a:gd name="T49" fmla="*/ 21 h 71"/>
                <a:gd name="T50" fmla="*/ 2362 w 2366"/>
                <a:gd name="T51" fmla="*/ 21 h 71"/>
                <a:gd name="T52" fmla="*/ 2362 w 2366"/>
                <a:gd name="T53" fmla="*/ 21 h 71"/>
                <a:gd name="T54" fmla="*/ 2245 w 2366"/>
                <a:gd name="T55" fmla="*/ 0 h 71"/>
                <a:gd name="T56" fmla="*/ 36 w 2366"/>
                <a:gd name="T57" fmla="*/ 0 h 71"/>
                <a:gd name="T58" fmla="*/ 0 w 2366"/>
                <a:gd name="T59" fmla="*/ 35 h 71"/>
                <a:gd name="T60" fmla="*/ 36 w 2366"/>
                <a:gd name="T61" fmla="*/ 71 h 71"/>
                <a:gd name="T62" fmla="*/ 2245 w 2366"/>
                <a:gd name="T63" fmla="*/ 71 h 71"/>
                <a:gd name="T64" fmla="*/ 2280 w 2366"/>
                <a:gd name="T65" fmla="*/ 35 h 71"/>
                <a:gd name="T66" fmla="*/ 2245 w 2366"/>
                <a:gd name="T6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6" h="71">
                  <a:moveTo>
                    <a:pt x="2356" y="60"/>
                  </a:move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5" y="60"/>
                  </a:cubicBezTo>
                  <a:cubicBezTo>
                    <a:pt x="2355" y="60"/>
                    <a:pt x="2355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56" y="60"/>
                  </a:moveTo>
                  <a:cubicBezTo>
                    <a:pt x="2356" y="60"/>
                    <a:pt x="2356" y="60"/>
                    <a:pt x="2356" y="60"/>
                  </a:cubicBezTo>
                  <a:cubicBezTo>
                    <a:pt x="2356" y="60"/>
                    <a:pt x="2356" y="60"/>
                    <a:pt x="2356" y="60"/>
                  </a:cubicBezTo>
                  <a:moveTo>
                    <a:pt x="2363" y="50"/>
                  </a:moveTo>
                  <a:cubicBezTo>
                    <a:pt x="2363" y="50"/>
                    <a:pt x="2363" y="50"/>
                    <a:pt x="2363" y="50"/>
                  </a:cubicBezTo>
                  <a:cubicBezTo>
                    <a:pt x="2363" y="50"/>
                    <a:pt x="2363" y="50"/>
                    <a:pt x="2363" y="50"/>
                  </a:cubicBezTo>
                  <a:moveTo>
                    <a:pt x="2363" y="49"/>
                  </a:moveTo>
                  <a:cubicBezTo>
                    <a:pt x="2363" y="49"/>
                    <a:pt x="2363" y="49"/>
                    <a:pt x="2363" y="49"/>
                  </a:cubicBezTo>
                  <a:cubicBezTo>
                    <a:pt x="2363" y="49"/>
                    <a:pt x="2363" y="49"/>
                    <a:pt x="2363" y="49"/>
                  </a:cubicBezTo>
                  <a:moveTo>
                    <a:pt x="2363" y="21"/>
                  </a:moveTo>
                  <a:cubicBezTo>
                    <a:pt x="2365" y="25"/>
                    <a:pt x="2366" y="30"/>
                    <a:pt x="2366" y="35"/>
                  </a:cubicBezTo>
                  <a:cubicBezTo>
                    <a:pt x="2366" y="40"/>
                    <a:pt x="2365" y="45"/>
                    <a:pt x="2363" y="49"/>
                  </a:cubicBezTo>
                  <a:cubicBezTo>
                    <a:pt x="2365" y="45"/>
                    <a:pt x="2366" y="40"/>
                    <a:pt x="2366" y="35"/>
                  </a:cubicBezTo>
                  <a:cubicBezTo>
                    <a:pt x="2366" y="30"/>
                    <a:pt x="2365" y="25"/>
                    <a:pt x="2363" y="21"/>
                  </a:cubicBezTo>
                  <a:moveTo>
                    <a:pt x="2362" y="21"/>
                  </a:moveTo>
                  <a:cubicBezTo>
                    <a:pt x="2362" y="21"/>
                    <a:pt x="2362" y="21"/>
                    <a:pt x="2362" y="21"/>
                  </a:cubicBezTo>
                  <a:cubicBezTo>
                    <a:pt x="2362" y="21"/>
                    <a:pt x="2362" y="21"/>
                    <a:pt x="2362" y="21"/>
                  </a:cubicBezTo>
                  <a:moveTo>
                    <a:pt x="22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2245" y="71"/>
                    <a:pt x="2245" y="71"/>
                    <a:pt x="2245" y="71"/>
                  </a:cubicBezTo>
                  <a:cubicBezTo>
                    <a:pt x="2280" y="35"/>
                    <a:pt x="2280" y="35"/>
                    <a:pt x="2280" y="35"/>
                  </a:cubicBezTo>
                  <a:cubicBezTo>
                    <a:pt x="2245" y="0"/>
                    <a:pt x="2245" y="0"/>
                    <a:pt x="2245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8259763" y="2503489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8 w 169"/>
                <a:gd name="T13" fmla="*/ 106 h 116"/>
                <a:gd name="T14" fmla="*/ 156 w 169"/>
                <a:gd name="T15" fmla="*/ 108 h 116"/>
                <a:gd name="T16" fmla="*/ 156 w 169"/>
                <a:gd name="T17" fmla="*/ 108 h 116"/>
                <a:gd name="T18" fmla="*/ 156 w 169"/>
                <a:gd name="T19" fmla="*/ 108 h 116"/>
                <a:gd name="T20" fmla="*/ 157 w 169"/>
                <a:gd name="T21" fmla="*/ 108 h 116"/>
                <a:gd name="T22" fmla="*/ 157 w 169"/>
                <a:gd name="T23" fmla="*/ 108 h 116"/>
                <a:gd name="T24" fmla="*/ 169 w 169"/>
                <a:gd name="T25" fmla="*/ 116 h 116"/>
                <a:gd name="T26" fmla="*/ 63 w 169"/>
                <a:gd name="T27" fmla="*/ 10 h 116"/>
                <a:gd name="T28" fmla="*/ 38 w 169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7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6"/>
                  </a:cubicBezTo>
                  <a:cubicBezTo>
                    <a:pt x="151" y="106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61" y="110"/>
                    <a:pt x="166" y="113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"/>
            <p:cNvSpPr>
              <a:spLocks noEditPoints="1"/>
            </p:cNvSpPr>
            <p:nvPr/>
          </p:nvSpPr>
          <p:spPr bwMode="auto">
            <a:xfrm>
              <a:off x="8362950" y="2689226"/>
              <a:ext cx="171450" cy="61913"/>
            </a:xfrm>
            <a:custGeom>
              <a:avLst/>
              <a:gdLst>
                <a:gd name="T0" fmla="*/ 98 w 98"/>
                <a:gd name="T1" fmla="*/ 2 h 35"/>
                <a:gd name="T2" fmla="*/ 98 w 98"/>
                <a:gd name="T3" fmla="*/ 2 h 35"/>
                <a:gd name="T4" fmla="*/ 98 w 98"/>
                <a:gd name="T5" fmla="*/ 2 h 35"/>
                <a:gd name="T6" fmla="*/ 97 w 98"/>
                <a:gd name="T7" fmla="*/ 2 h 35"/>
                <a:gd name="T8" fmla="*/ 97 w 98"/>
                <a:gd name="T9" fmla="*/ 2 h 35"/>
                <a:gd name="T10" fmla="*/ 97 w 98"/>
                <a:gd name="T11" fmla="*/ 2 h 35"/>
                <a:gd name="T12" fmla="*/ 89 w 98"/>
                <a:gd name="T13" fmla="*/ 0 h 35"/>
                <a:gd name="T14" fmla="*/ 97 w 98"/>
                <a:gd name="T15" fmla="*/ 2 h 35"/>
                <a:gd name="T16" fmla="*/ 89 w 98"/>
                <a:gd name="T17" fmla="*/ 0 h 35"/>
                <a:gd name="T18" fmla="*/ 85 w 98"/>
                <a:gd name="T19" fmla="*/ 0 h 35"/>
                <a:gd name="T20" fmla="*/ 0 w 98"/>
                <a:gd name="T21" fmla="*/ 0 h 35"/>
                <a:gd name="T22" fmla="*/ 35 w 98"/>
                <a:gd name="T23" fmla="*/ 35 h 35"/>
                <a:gd name="T24" fmla="*/ 60 w 98"/>
                <a:gd name="T25" fmla="*/ 10 h 35"/>
                <a:gd name="T26" fmla="*/ 85 w 98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35"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0"/>
                  </a:moveTo>
                  <a:cubicBezTo>
                    <a:pt x="92" y="0"/>
                    <a:pt x="94" y="1"/>
                    <a:pt x="97" y="2"/>
                  </a:cubicBezTo>
                  <a:cubicBezTo>
                    <a:pt x="95" y="1"/>
                    <a:pt x="92" y="0"/>
                    <a:pt x="89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8259763" y="2794001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1 h 116"/>
                <a:gd name="T8" fmla="*/ 169 w 169"/>
                <a:gd name="T9" fmla="*/ 1 h 116"/>
                <a:gd name="T10" fmla="*/ 169 w 169"/>
                <a:gd name="T11" fmla="*/ 1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1 h 116"/>
                <a:gd name="T28" fmla="*/ 147 w 169"/>
                <a:gd name="T29" fmla="*/ 11 h 116"/>
                <a:gd name="T30" fmla="*/ 147 w 169"/>
                <a:gd name="T31" fmla="*/ 11 h 116"/>
                <a:gd name="T32" fmla="*/ 146 w 169"/>
                <a:gd name="T33" fmla="*/ 11 h 116"/>
                <a:gd name="T34" fmla="*/ 146 w 169"/>
                <a:gd name="T35" fmla="*/ 11 h 116"/>
                <a:gd name="T36" fmla="*/ 144 w 169"/>
                <a:gd name="T37" fmla="*/ 11 h 116"/>
                <a:gd name="T38" fmla="*/ 144 w 169"/>
                <a:gd name="T39" fmla="*/ 11 h 116"/>
                <a:gd name="T40" fmla="*/ 59 w 169"/>
                <a:gd name="T41" fmla="*/ 11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7" y="11"/>
                    <a:pt x="146" y="11"/>
                    <a:pt x="146" y="11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11"/>
                    <a:pt x="145" y="11"/>
                    <a:pt x="144" y="11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"/>
            <p:cNvSpPr>
              <a:spLocks noEditPoints="1"/>
            </p:cNvSpPr>
            <p:nvPr/>
          </p:nvSpPr>
          <p:spPr bwMode="auto">
            <a:xfrm>
              <a:off x="8362950" y="2751139"/>
              <a:ext cx="192088" cy="61913"/>
            </a:xfrm>
            <a:custGeom>
              <a:avLst/>
              <a:gdLst>
                <a:gd name="T0" fmla="*/ 87 w 110"/>
                <a:gd name="T1" fmla="*/ 36 h 36"/>
                <a:gd name="T2" fmla="*/ 87 w 110"/>
                <a:gd name="T3" fmla="*/ 36 h 36"/>
                <a:gd name="T4" fmla="*/ 87 w 110"/>
                <a:gd name="T5" fmla="*/ 36 h 36"/>
                <a:gd name="T6" fmla="*/ 88 w 110"/>
                <a:gd name="T7" fmla="*/ 36 h 36"/>
                <a:gd name="T8" fmla="*/ 88 w 110"/>
                <a:gd name="T9" fmla="*/ 36 h 36"/>
                <a:gd name="T10" fmla="*/ 88 w 110"/>
                <a:gd name="T11" fmla="*/ 36 h 36"/>
                <a:gd name="T12" fmla="*/ 98 w 110"/>
                <a:gd name="T13" fmla="*/ 33 h 36"/>
                <a:gd name="T14" fmla="*/ 88 w 110"/>
                <a:gd name="T15" fmla="*/ 36 h 36"/>
                <a:gd name="T16" fmla="*/ 98 w 110"/>
                <a:gd name="T17" fmla="*/ 33 h 36"/>
                <a:gd name="T18" fmla="*/ 98 w 110"/>
                <a:gd name="T19" fmla="*/ 33 h 36"/>
                <a:gd name="T20" fmla="*/ 98 w 110"/>
                <a:gd name="T21" fmla="*/ 33 h 36"/>
                <a:gd name="T22" fmla="*/ 98 w 110"/>
                <a:gd name="T23" fmla="*/ 33 h 36"/>
                <a:gd name="T24" fmla="*/ 99 w 110"/>
                <a:gd name="T25" fmla="*/ 33 h 36"/>
                <a:gd name="T26" fmla="*/ 99 w 110"/>
                <a:gd name="T27" fmla="*/ 33 h 36"/>
                <a:gd name="T28" fmla="*/ 99 w 110"/>
                <a:gd name="T29" fmla="*/ 33 h 36"/>
                <a:gd name="T30" fmla="*/ 110 w 110"/>
                <a:gd name="T31" fmla="*/ 26 h 36"/>
                <a:gd name="T32" fmla="*/ 110 w 110"/>
                <a:gd name="T33" fmla="*/ 26 h 36"/>
                <a:gd name="T34" fmla="*/ 110 w 110"/>
                <a:gd name="T35" fmla="*/ 26 h 36"/>
                <a:gd name="T36" fmla="*/ 110 w 110"/>
                <a:gd name="T37" fmla="*/ 26 h 36"/>
                <a:gd name="T38" fmla="*/ 110 w 110"/>
                <a:gd name="T39" fmla="*/ 26 h 36"/>
                <a:gd name="T40" fmla="*/ 110 w 110"/>
                <a:gd name="T41" fmla="*/ 26 h 36"/>
                <a:gd name="T42" fmla="*/ 110 w 110"/>
                <a:gd name="T43" fmla="*/ 25 h 36"/>
                <a:gd name="T44" fmla="*/ 110 w 110"/>
                <a:gd name="T45" fmla="*/ 26 h 36"/>
                <a:gd name="T46" fmla="*/ 110 w 110"/>
                <a:gd name="T47" fmla="*/ 25 h 36"/>
                <a:gd name="T48" fmla="*/ 110 w 110"/>
                <a:gd name="T49" fmla="*/ 25 h 36"/>
                <a:gd name="T50" fmla="*/ 110 w 110"/>
                <a:gd name="T51" fmla="*/ 25 h 36"/>
                <a:gd name="T52" fmla="*/ 110 w 110"/>
                <a:gd name="T53" fmla="*/ 25 h 36"/>
                <a:gd name="T54" fmla="*/ 110 w 110"/>
                <a:gd name="T55" fmla="*/ 25 h 36"/>
                <a:gd name="T56" fmla="*/ 35 w 110"/>
                <a:gd name="T57" fmla="*/ 0 h 36"/>
                <a:gd name="T58" fmla="*/ 0 w 110"/>
                <a:gd name="T59" fmla="*/ 36 h 36"/>
                <a:gd name="T60" fmla="*/ 85 w 110"/>
                <a:gd name="T61" fmla="*/ 36 h 36"/>
                <a:gd name="T62" fmla="*/ 60 w 110"/>
                <a:gd name="T63" fmla="*/ 25 h 36"/>
                <a:gd name="T64" fmla="*/ 35 w 110"/>
                <a:gd name="T6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6">
                  <a:moveTo>
                    <a:pt x="87" y="36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moveTo>
                    <a:pt x="88" y="36"/>
                  </a:move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6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6"/>
                    <a:pt x="110" y="26"/>
                  </a:cubicBezTo>
                  <a:cubicBezTo>
                    <a:pt x="110" y="26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6" y="36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"/>
            <p:cNvSpPr>
              <a:spLocks noEditPoints="1"/>
            </p:cNvSpPr>
            <p:nvPr/>
          </p:nvSpPr>
          <p:spPr bwMode="auto">
            <a:xfrm>
              <a:off x="8510588" y="2689226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8 h 71"/>
                <a:gd name="T12" fmla="*/ 13 w 33"/>
                <a:gd name="T13" fmla="*/ 68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0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49 h 71"/>
                <a:gd name="T42" fmla="*/ 33 w 33"/>
                <a:gd name="T43" fmla="*/ 49 h 71"/>
                <a:gd name="T44" fmla="*/ 33 w 33"/>
                <a:gd name="T45" fmla="*/ 49 h 71"/>
                <a:gd name="T46" fmla="*/ 32 w 33"/>
                <a:gd name="T47" fmla="*/ 21 h 71"/>
                <a:gd name="T48" fmla="*/ 32 w 33"/>
                <a:gd name="T49" fmla="*/ 21 h 71"/>
                <a:gd name="T50" fmla="*/ 32 w 33"/>
                <a:gd name="T51" fmla="*/ 21 h 71"/>
                <a:gd name="T52" fmla="*/ 25 w 33"/>
                <a:gd name="T53" fmla="*/ 10 h 71"/>
                <a:gd name="T54" fmla="*/ 12 w 33"/>
                <a:gd name="T55" fmla="*/ 2 h 71"/>
                <a:gd name="T56" fmla="*/ 12 w 33"/>
                <a:gd name="T57" fmla="*/ 2 h 71"/>
                <a:gd name="T58" fmla="*/ 12 w 33"/>
                <a:gd name="T59" fmla="*/ 2 h 71"/>
                <a:gd name="T60" fmla="*/ 0 w 33"/>
                <a:gd name="T61" fmla="*/ 0 h 71"/>
                <a:gd name="T62" fmla="*/ 0 w 33"/>
                <a:gd name="T63" fmla="*/ 0 h 71"/>
                <a:gd name="T64" fmla="*/ 0 w 33"/>
                <a:gd name="T6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3"/>
                    <a:pt x="29" y="57"/>
                    <a:pt x="26" y="60"/>
                  </a:cubicBezTo>
                  <a:cubicBezTo>
                    <a:pt x="29" y="57"/>
                    <a:pt x="31" y="53"/>
                    <a:pt x="33" y="50"/>
                  </a:cubicBezTo>
                  <a:moveTo>
                    <a:pt x="33" y="49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2" y="21"/>
                  </a:cubicBezTo>
                  <a:moveTo>
                    <a:pt x="13" y="2"/>
                  </a:moveTo>
                  <a:cubicBezTo>
                    <a:pt x="21" y="5"/>
                    <a:pt x="29" y="12"/>
                    <a:pt x="32" y="21"/>
                  </a:cubicBezTo>
                  <a:cubicBezTo>
                    <a:pt x="31" y="17"/>
                    <a:pt x="28" y="13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2" y="7"/>
                    <a:pt x="17" y="4"/>
                    <a:pt x="13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8430709" y="2689226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0 h 71"/>
                <a:gd name="T6" fmla="*/ 0 w 86"/>
                <a:gd name="T7" fmla="*/ 35 h 71"/>
                <a:gd name="T8" fmla="*/ 25 w 86"/>
                <a:gd name="T9" fmla="*/ 60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8 h 71"/>
                <a:gd name="T26" fmla="*/ 63 w 86"/>
                <a:gd name="T27" fmla="*/ 68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0 h 71"/>
                <a:gd name="T46" fmla="*/ 75 w 86"/>
                <a:gd name="T47" fmla="*/ 60 h 71"/>
                <a:gd name="T48" fmla="*/ 75 w 86"/>
                <a:gd name="T49" fmla="*/ 60 h 71"/>
                <a:gd name="T50" fmla="*/ 75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49 h 71"/>
                <a:gd name="T72" fmla="*/ 83 w 86"/>
                <a:gd name="T73" fmla="*/ 49 h 71"/>
                <a:gd name="T74" fmla="*/ 83 w 86"/>
                <a:gd name="T75" fmla="*/ 49 h 71"/>
                <a:gd name="T76" fmla="*/ 86 w 86"/>
                <a:gd name="T77" fmla="*/ 35 h 71"/>
                <a:gd name="T78" fmla="*/ 83 w 86"/>
                <a:gd name="T79" fmla="*/ 21 h 71"/>
                <a:gd name="T80" fmla="*/ 82 w 86"/>
                <a:gd name="T81" fmla="*/ 21 h 71"/>
                <a:gd name="T82" fmla="*/ 82 w 86"/>
                <a:gd name="T83" fmla="*/ 21 h 71"/>
                <a:gd name="T84" fmla="*/ 63 w 86"/>
                <a:gd name="T85" fmla="*/ 2 h 71"/>
                <a:gd name="T86" fmla="*/ 63 w 86"/>
                <a:gd name="T87" fmla="*/ 2 h 71"/>
                <a:gd name="T88" fmla="*/ 62 w 86"/>
                <a:gd name="T89" fmla="*/ 2 h 71"/>
                <a:gd name="T90" fmla="*/ 62 w 86"/>
                <a:gd name="T91" fmla="*/ 2 h 71"/>
                <a:gd name="T92" fmla="*/ 62 w 86"/>
                <a:gd name="T93" fmla="*/ 2 h 71"/>
                <a:gd name="T94" fmla="*/ 54 w 86"/>
                <a:gd name="T95" fmla="*/ 0 h 71"/>
                <a:gd name="T96" fmla="*/ 50 w 86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3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1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79" y="12"/>
                    <a:pt x="71" y="5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0"/>
                    <a:pt x="54" y="0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" name="テキスト ボックス 99"/>
          <p:cNvSpPr txBox="1"/>
          <p:nvPr/>
        </p:nvSpPr>
        <p:spPr>
          <a:xfrm>
            <a:off x="1536353" y="417384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VRRP</a:t>
            </a:r>
            <a:endParaRPr kumimoji="1" lang="ja-JP" altLang="en-US" dirty="0" smtClean="0">
              <a:latin typeface="+mn-lt"/>
            </a:endParaRPr>
          </a:p>
        </p:txBody>
      </p:sp>
      <p:grpSp>
        <p:nvGrpSpPr>
          <p:cNvPr id="101" name="Group 136"/>
          <p:cNvGrpSpPr>
            <a:grpSpLocks noChangeAspect="1"/>
          </p:cNvGrpSpPr>
          <p:nvPr/>
        </p:nvGrpSpPr>
        <p:grpSpPr>
          <a:xfrm rot="16200000">
            <a:off x="4572183" y="3719156"/>
            <a:ext cx="825755" cy="350199"/>
            <a:chOff x="7413625" y="911226"/>
            <a:chExt cx="1167897" cy="495300"/>
          </a:xfrm>
        </p:grpSpPr>
        <p:sp>
          <p:nvSpPr>
            <p:cNvPr id="102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136"/>
          <p:cNvGrpSpPr>
            <a:grpSpLocks noChangeAspect="1"/>
          </p:cNvGrpSpPr>
          <p:nvPr/>
        </p:nvGrpSpPr>
        <p:grpSpPr>
          <a:xfrm rot="16200000">
            <a:off x="6553010" y="3765844"/>
            <a:ext cx="825755" cy="350199"/>
            <a:chOff x="7413625" y="911226"/>
            <a:chExt cx="1167897" cy="495300"/>
          </a:xfrm>
        </p:grpSpPr>
        <p:sp>
          <p:nvSpPr>
            <p:cNvPr id="110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5" name="Group 136"/>
          <p:cNvGrpSpPr>
            <a:grpSpLocks noChangeAspect="1"/>
          </p:cNvGrpSpPr>
          <p:nvPr/>
        </p:nvGrpSpPr>
        <p:grpSpPr>
          <a:xfrm rot="5400000">
            <a:off x="2309873" y="3677613"/>
            <a:ext cx="825755" cy="350199"/>
            <a:chOff x="7413625" y="911226"/>
            <a:chExt cx="1167897" cy="495300"/>
          </a:xfrm>
        </p:grpSpPr>
        <p:sp>
          <p:nvSpPr>
            <p:cNvPr id="126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テキスト ボックス 132"/>
          <p:cNvSpPr txBox="1"/>
          <p:nvPr/>
        </p:nvSpPr>
        <p:spPr>
          <a:xfrm>
            <a:off x="908214" y="981525"/>
            <a:ext cx="7773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から定期的に</a:t>
            </a:r>
            <a:r>
              <a:rPr kumimoji="1" lang="en-US" altLang="ja-JP" dirty="0" smtClean="0">
                <a:latin typeface="+mn-lt"/>
              </a:rPr>
              <a:t>VRRP</a:t>
            </a:r>
            <a:r>
              <a:rPr kumimoji="1" lang="ja-JP" altLang="en-US" dirty="0" smtClean="0">
                <a:latin typeface="+mn-lt"/>
              </a:rPr>
              <a:t> パケットが送信されます。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Subordinate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はプライマリ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から送信される</a:t>
            </a:r>
            <a:r>
              <a:rPr kumimoji="1" lang="en-US" altLang="ja-JP" dirty="0" smtClean="0">
                <a:latin typeface="+mn-lt"/>
              </a:rPr>
              <a:t>VRRP</a:t>
            </a:r>
            <a:r>
              <a:rPr kumimoji="1" lang="ja-JP" altLang="en-US" dirty="0" smtClean="0">
                <a:latin typeface="+mn-lt"/>
              </a:rPr>
              <a:t>を確認し</a:t>
            </a:r>
            <a:r>
              <a:rPr kumimoji="1" lang="ja-JP" altLang="en-US" dirty="0">
                <a:latin typeface="+mn-lt"/>
              </a:rPr>
              <a:t>、</a:t>
            </a:r>
            <a:r>
              <a:rPr kumimoji="1" lang="en-US" altLang="ja-JP" dirty="0" smtClean="0">
                <a:latin typeface="+mn-lt"/>
              </a:rPr>
              <a:t>3</a:t>
            </a:r>
            <a:r>
              <a:rPr kumimoji="1" lang="ja-JP" altLang="en-US" dirty="0" smtClean="0">
                <a:latin typeface="+mn-lt"/>
              </a:rPr>
              <a:t>回消失すると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が居なくなったと判断し、次の</a:t>
            </a:r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の選出が行われます。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</a:t>
            </a:r>
            <a:r>
              <a:rPr kumimoji="1" lang="en-US" altLang="ja-JP" dirty="0" smtClean="0">
                <a:latin typeface="+mn-lt"/>
              </a:rPr>
              <a:t>IP</a:t>
            </a:r>
            <a:r>
              <a:rPr kumimoji="1" lang="ja-JP" altLang="en-US" dirty="0" smtClean="0">
                <a:latin typeface="+mn-lt"/>
              </a:rPr>
              <a:t>アドレスは引き継がれます。</a:t>
            </a:r>
          </a:p>
        </p:txBody>
      </p:sp>
      <p:grpSp>
        <p:nvGrpSpPr>
          <p:cNvPr id="134" name="Group 70"/>
          <p:cNvGrpSpPr/>
          <p:nvPr/>
        </p:nvGrpSpPr>
        <p:grpSpPr>
          <a:xfrm>
            <a:off x="2225908" y="2846270"/>
            <a:ext cx="627087" cy="627087"/>
            <a:chOff x="5452133" y="3805670"/>
            <a:chExt cx="320040" cy="320040"/>
          </a:xfrm>
        </p:grpSpPr>
        <p:sp>
          <p:nvSpPr>
            <p:cNvPr id="135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36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7" name="Group 8"/>
          <p:cNvGrpSpPr/>
          <p:nvPr/>
        </p:nvGrpSpPr>
        <p:grpSpPr>
          <a:xfrm>
            <a:off x="2505962" y="2507267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38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39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0" name="Group 70"/>
          <p:cNvGrpSpPr/>
          <p:nvPr/>
        </p:nvGrpSpPr>
        <p:grpSpPr>
          <a:xfrm>
            <a:off x="4537308" y="2846270"/>
            <a:ext cx="627087" cy="627087"/>
            <a:chOff x="5452133" y="3805670"/>
            <a:chExt cx="320040" cy="320040"/>
          </a:xfrm>
        </p:grpSpPr>
        <p:sp>
          <p:nvSpPr>
            <p:cNvPr id="141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42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3" name="Group 8"/>
          <p:cNvGrpSpPr/>
          <p:nvPr/>
        </p:nvGrpSpPr>
        <p:grpSpPr>
          <a:xfrm>
            <a:off x="4817362" y="2507267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44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45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70"/>
          <p:cNvGrpSpPr/>
          <p:nvPr/>
        </p:nvGrpSpPr>
        <p:grpSpPr>
          <a:xfrm>
            <a:off x="6552375" y="2846270"/>
            <a:ext cx="627087" cy="627087"/>
            <a:chOff x="5452133" y="3805670"/>
            <a:chExt cx="320040" cy="320040"/>
          </a:xfrm>
        </p:grpSpPr>
        <p:sp>
          <p:nvSpPr>
            <p:cNvPr id="14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4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9" name="Group 8"/>
          <p:cNvGrpSpPr/>
          <p:nvPr/>
        </p:nvGrpSpPr>
        <p:grpSpPr>
          <a:xfrm>
            <a:off x="6832429" y="2507267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5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5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505300" y="4530960"/>
            <a:ext cx="36054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+mn-lt"/>
              </a:rPr>
              <a:t>※VRID</a:t>
            </a:r>
            <a:r>
              <a:rPr kumimoji="1" lang="ja-JP" altLang="en-US" sz="1050" dirty="0" smtClean="0">
                <a:latin typeface="+mn-lt"/>
              </a:rPr>
              <a:t>は１です、</a:t>
            </a:r>
            <a:r>
              <a:rPr kumimoji="1" lang="en-US" altLang="ja-JP" sz="1050" dirty="0" smtClean="0">
                <a:latin typeface="+mn-lt"/>
              </a:rPr>
              <a:t>VRRP</a:t>
            </a:r>
            <a:r>
              <a:rPr kumimoji="1" lang="ja-JP" altLang="en-US" sz="1050" dirty="0" smtClean="0">
                <a:latin typeface="+mn-lt"/>
              </a:rPr>
              <a:t>のパラメータ設定変更はできません。</a:t>
            </a:r>
          </a:p>
        </p:txBody>
      </p:sp>
    </p:spTree>
    <p:extLst>
      <p:ext uri="{BB962C8B-B14F-4D97-AF65-F5344CB8AC3E}">
        <p14:creationId xmlns:p14="http://schemas.microsoft.com/office/powerpoint/2010/main" val="3910256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上矢印 7"/>
          <p:cNvSpPr/>
          <p:nvPr/>
        </p:nvSpPr>
        <p:spPr>
          <a:xfrm>
            <a:off x="949526" y="3588530"/>
            <a:ext cx="731376" cy="598314"/>
          </a:xfrm>
          <a:prstGeom prst="up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 冗長機能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/>
        </p:nvCxnSpPr>
        <p:spPr>
          <a:xfrm>
            <a:off x="1645705" y="4200204"/>
            <a:ext cx="632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2155145" y="3785769"/>
            <a:ext cx="0" cy="422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739303" y="4273615"/>
            <a:ext cx="2198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プライマリ</a:t>
            </a:r>
            <a:r>
              <a:rPr lang="en-US" altLang="ja-JP" dirty="0" smtClean="0"/>
              <a:t> AP</a:t>
            </a:r>
            <a:r>
              <a:rPr lang="ja-JP" altLang="en-US" dirty="0" smtClean="0"/>
              <a:t>へ昇格</a:t>
            </a:r>
            <a:endParaRPr lang="ja-JP" altLang="en-US" dirty="0"/>
          </a:p>
        </p:txBody>
      </p:sp>
      <p:cxnSp>
        <p:nvCxnSpPr>
          <p:cNvPr id="42" name="直線コネクタ 41"/>
          <p:cNvCxnSpPr/>
          <p:nvPr/>
        </p:nvCxnSpPr>
        <p:spPr>
          <a:xfrm flipH="1">
            <a:off x="7289892" y="3511203"/>
            <a:ext cx="5050" cy="697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6526055" y="4210374"/>
            <a:ext cx="174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subordinate </a:t>
            </a:r>
            <a:r>
              <a:rPr lang="en-US" altLang="ja-JP" dirty="0" smtClean="0"/>
              <a:t>AP</a:t>
            </a:r>
          </a:p>
          <a:p>
            <a:r>
              <a:rPr lang="ja-JP" altLang="en-US" dirty="0" smtClean="0"/>
              <a:t>従属</a:t>
            </a:r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7800" y="990575"/>
            <a:ext cx="8966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+mn-lt"/>
              </a:rPr>
              <a:t>プライマリ</a:t>
            </a:r>
            <a:r>
              <a:rPr kumimoji="1" lang="en-US" altLang="ja-JP" sz="1600" dirty="0" smtClean="0">
                <a:latin typeface="+mn-lt"/>
              </a:rPr>
              <a:t>AP</a:t>
            </a:r>
            <a:r>
              <a:rPr kumimoji="1" lang="ja-JP" altLang="en-US" sz="1600" dirty="0" err="1" smtClean="0">
                <a:latin typeface="+mn-lt"/>
              </a:rPr>
              <a:t>への</a:t>
            </a:r>
            <a:r>
              <a:rPr kumimoji="1" lang="ja-JP" altLang="en-US" sz="1600" dirty="0" smtClean="0">
                <a:latin typeface="+mn-lt"/>
              </a:rPr>
              <a:t>昇格は、コマンドで指定した</a:t>
            </a:r>
            <a:r>
              <a:rPr kumimoji="1" lang="en-US" altLang="ja-JP" sz="1600" dirty="0" smtClean="0">
                <a:latin typeface="+mn-lt"/>
              </a:rPr>
              <a:t>AP</a:t>
            </a:r>
            <a:r>
              <a:rPr kumimoji="1" lang="ja-JP" altLang="en-US" sz="1600" dirty="0" err="1" smtClean="0">
                <a:latin typeface="+mn-lt"/>
              </a:rPr>
              <a:t>、</a:t>
            </a:r>
            <a:r>
              <a:rPr kumimoji="1" lang="ja-JP" altLang="en-US" sz="1600" dirty="0" smtClean="0">
                <a:latin typeface="+mn-lt"/>
              </a:rPr>
              <a:t>性能が高いもの（</a:t>
            </a:r>
            <a:r>
              <a:rPr kumimoji="1" lang="en-US" altLang="ja-JP" sz="1600" dirty="0" smtClean="0">
                <a:latin typeface="+mn-lt"/>
              </a:rPr>
              <a:t>3800</a:t>
            </a:r>
            <a:r>
              <a:rPr kumimoji="1" lang="ja-JP" altLang="en-US" sz="1600" dirty="0" smtClean="0">
                <a:latin typeface="+mn-lt"/>
              </a:rPr>
              <a:t>＞</a:t>
            </a:r>
            <a:r>
              <a:rPr kumimoji="1" lang="en-US" altLang="ja-JP" sz="1600" dirty="0" smtClean="0">
                <a:latin typeface="+mn-lt"/>
              </a:rPr>
              <a:t>2800</a:t>
            </a:r>
            <a:r>
              <a:rPr kumimoji="1" lang="ja-JP" altLang="en-US" sz="1600" dirty="0" smtClean="0">
                <a:latin typeface="+mn-lt"/>
              </a:rPr>
              <a:t>＞</a:t>
            </a:r>
            <a:r>
              <a:rPr kumimoji="1" lang="en-US" altLang="ja-JP" sz="1600" dirty="0" smtClean="0">
                <a:latin typeface="+mn-lt"/>
              </a:rPr>
              <a:t>1800</a:t>
            </a:r>
            <a:r>
              <a:rPr kumimoji="1" lang="ja-JP" altLang="en-US" sz="1600" dirty="0" smtClean="0">
                <a:latin typeface="+mn-lt"/>
              </a:rPr>
              <a:t>）、接続して</a:t>
            </a:r>
            <a:endParaRPr kumimoji="1" lang="en-US" altLang="ja-JP" sz="1600" dirty="0" smtClean="0">
              <a:latin typeface="+mn-lt"/>
            </a:endParaRPr>
          </a:p>
          <a:p>
            <a:r>
              <a:rPr kumimoji="1" lang="ja-JP" altLang="en-US" sz="1600" dirty="0" smtClean="0">
                <a:latin typeface="+mn-lt"/>
              </a:rPr>
              <a:t>いる</a:t>
            </a:r>
            <a:r>
              <a:rPr kumimoji="1" lang="ja-JP" altLang="en-US" sz="1600" dirty="0">
                <a:latin typeface="+mn-lt"/>
              </a:rPr>
              <a:t>クライアント</a:t>
            </a:r>
            <a:r>
              <a:rPr kumimoji="1" lang="ja-JP" altLang="en-US" sz="1600" dirty="0" smtClean="0">
                <a:latin typeface="+mn-lt"/>
              </a:rPr>
              <a:t>数が少ない</a:t>
            </a:r>
            <a:r>
              <a:rPr kumimoji="1" lang="en-US" altLang="ja-JP" sz="1600" dirty="0" smtClean="0">
                <a:latin typeface="+mn-lt"/>
              </a:rPr>
              <a:t>A</a:t>
            </a:r>
            <a:r>
              <a:rPr kumimoji="1" lang="en-US" altLang="ja-JP" sz="1600" dirty="0">
                <a:latin typeface="+mn-lt"/>
              </a:rPr>
              <a:t>P</a:t>
            </a:r>
            <a:r>
              <a:rPr kumimoji="1" lang="ja-JP" altLang="en-US" sz="1600" dirty="0" err="1" smtClean="0">
                <a:latin typeface="+mn-lt"/>
              </a:rPr>
              <a:t>、</a:t>
            </a:r>
            <a:r>
              <a:rPr kumimoji="1" lang="en-US" altLang="ja-JP" sz="1600" dirty="0" smtClean="0">
                <a:latin typeface="+mn-lt"/>
              </a:rPr>
              <a:t>MAC</a:t>
            </a:r>
            <a:r>
              <a:rPr kumimoji="1" lang="ja-JP" altLang="en-US" sz="1600" dirty="0" smtClean="0">
                <a:latin typeface="+mn-lt"/>
              </a:rPr>
              <a:t>アドレスが小さいものの順で自動で選択されます。</a:t>
            </a:r>
            <a:endParaRPr kumimoji="1" lang="en-US" altLang="ja-JP" sz="1600" dirty="0" smtClean="0">
              <a:latin typeface="+mn-lt"/>
            </a:endParaRPr>
          </a:p>
          <a:p>
            <a:endParaRPr kumimoji="1" lang="en-US" altLang="ja-JP" sz="1600" dirty="0" smtClean="0">
              <a:latin typeface="+mn-lt"/>
            </a:endParaRPr>
          </a:p>
          <a:p>
            <a:r>
              <a:rPr kumimoji="1" lang="en-US" altLang="ja-JP" sz="1600" dirty="0" smtClean="0">
                <a:latin typeface="+mn-lt"/>
              </a:rPr>
              <a:t>CLI</a:t>
            </a:r>
            <a:r>
              <a:rPr kumimoji="1" lang="ja-JP" altLang="en-US" sz="1600" dirty="0" smtClean="0">
                <a:latin typeface="+mn-lt"/>
              </a:rPr>
              <a:t>から次期</a:t>
            </a:r>
            <a:r>
              <a:rPr kumimoji="1" lang="ja-JP" altLang="en-US" sz="1600" dirty="0">
                <a:latin typeface="+mn-lt"/>
              </a:rPr>
              <a:t>プライマリ</a:t>
            </a:r>
            <a:r>
              <a:rPr kumimoji="1" lang="en-US" altLang="ja-JP" sz="1600" dirty="0" smtClean="0">
                <a:latin typeface="+mn-lt"/>
              </a:rPr>
              <a:t>AP</a:t>
            </a:r>
            <a:r>
              <a:rPr kumimoji="1" lang="ja-JP" altLang="en-US" sz="1600" dirty="0" smtClean="0">
                <a:latin typeface="+mn-lt"/>
              </a:rPr>
              <a:t>を指定することもできます。</a:t>
            </a:r>
            <a:endParaRPr kumimoji="1" lang="en-US" altLang="ja-JP" sz="1600" dirty="0" smtClean="0">
              <a:latin typeface="+mn-lt"/>
            </a:endParaRPr>
          </a:p>
          <a:p>
            <a:r>
              <a:rPr lang="ja-JP" altLang="en-US" sz="1600" dirty="0" smtClean="0">
                <a:latin typeface="+mn-lt"/>
              </a:rPr>
              <a:t>　</a:t>
            </a:r>
            <a:r>
              <a:rPr lang="en-US" altLang="ja-JP" sz="1600" dirty="0" err="1" smtClean="0">
                <a:latin typeface="+mn-lt"/>
              </a:rPr>
              <a:t>config</a:t>
            </a:r>
            <a:r>
              <a:rPr lang="en-US" altLang="ja-JP" sz="1600" dirty="0" smtClean="0">
                <a:latin typeface="+mn-lt"/>
              </a:rPr>
              <a:t> </a:t>
            </a:r>
            <a:r>
              <a:rPr lang="en-US" altLang="ja-JP" sz="1600" dirty="0" err="1">
                <a:latin typeface="+mn-lt"/>
              </a:rPr>
              <a:t>ap</a:t>
            </a:r>
            <a:r>
              <a:rPr lang="en-US" altLang="ja-JP" sz="1600" dirty="0">
                <a:latin typeface="+mn-lt"/>
              </a:rPr>
              <a:t> next-preferred-master </a:t>
            </a:r>
            <a:r>
              <a:rPr lang="en-US" altLang="ja-JP" sz="1600" i="1" dirty="0" err="1" smtClean="0">
                <a:latin typeface="+mn-lt"/>
              </a:rPr>
              <a:t>cisco_ap_name</a:t>
            </a:r>
            <a:r>
              <a:rPr lang="ja-JP" altLang="en-US" sz="1600" i="1" dirty="0" smtClean="0">
                <a:latin typeface="+mn-lt"/>
              </a:rPr>
              <a:t>　</a:t>
            </a:r>
            <a:r>
              <a:rPr lang="ja-JP" altLang="en-US" sz="1600" i="1" dirty="0" smtClean="0">
                <a:solidFill>
                  <a:srgbClr val="00B0F0"/>
                </a:solidFill>
                <a:latin typeface="+mn-lt"/>
              </a:rPr>
              <a:t>（</a:t>
            </a:r>
            <a:r>
              <a:rPr lang="en-US" altLang="ja-JP" sz="1600" i="1" dirty="0" smtClean="0">
                <a:solidFill>
                  <a:srgbClr val="00B0F0"/>
                </a:solidFill>
                <a:latin typeface="+mn-lt"/>
              </a:rPr>
              <a:t>8.3.102</a:t>
            </a:r>
            <a:r>
              <a:rPr lang="ja-JP" altLang="en-US" sz="1600" i="1" dirty="0" smtClean="0">
                <a:solidFill>
                  <a:srgbClr val="00B0F0"/>
                </a:solidFill>
                <a:latin typeface="+mn-lt"/>
              </a:rPr>
              <a:t>から）</a:t>
            </a:r>
            <a:endParaRPr lang="en-US" altLang="ja-JP" sz="1600" i="1" dirty="0" smtClean="0">
              <a:solidFill>
                <a:srgbClr val="00B0F0"/>
              </a:solidFill>
              <a:latin typeface="+mn-lt"/>
            </a:endParaRPr>
          </a:p>
          <a:p>
            <a:r>
              <a:rPr lang="ja-JP" altLang="en-US" sz="1600" dirty="0" smtClean="0">
                <a:latin typeface="+mn-lt"/>
              </a:rPr>
              <a:t>　（強制昇格）</a:t>
            </a:r>
            <a:r>
              <a:rPr lang="en-US" altLang="ja-JP" sz="1600" dirty="0" err="1" smtClean="0">
                <a:latin typeface="+mn-lt"/>
              </a:rPr>
              <a:t>config</a:t>
            </a:r>
            <a:r>
              <a:rPr lang="en-US" altLang="ja-JP" sz="1600" dirty="0" smtClean="0">
                <a:latin typeface="+mn-lt"/>
              </a:rPr>
              <a:t> </a:t>
            </a:r>
            <a:r>
              <a:rPr lang="en-US" altLang="ja-JP" sz="1600" dirty="0" err="1">
                <a:latin typeface="+mn-lt"/>
              </a:rPr>
              <a:t>ap</a:t>
            </a:r>
            <a:r>
              <a:rPr lang="en-US" altLang="ja-JP" sz="1600" dirty="0">
                <a:latin typeface="+mn-lt"/>
              </a:rPr>
              <a:t> next-preferred-master </a:t>
            </a:r>
            <a:r>
              <a:rPr lang="en-US" altLang="ja-JP" sz="1600" i="1" dirty="0" err="1">
                <a:latin typeface="+mn-lt"/>
              </a:rPr>
              <a:t>cisco_ap_name</a:t>
            </a:r>
            <a:r>
              <a:rPr lang="en-US" altLang="ja-JP" sz="1600" dirty="0">
                <a:latin typeface="+mn-lt"/>
              </a:rPr>
              <a:t> </a:t>
            </a:r>
            <a:r>
              <a:rPr lang="en-US" altLang="ja-JP" sz="1600" dirty="0" smtClean="0">
                <a:latin typeface="+mn-lt"/>
              </a:rPr>
              <a:t>forced-failover</a:t>
            </a:r>
            <a:r>
              <a:rPr lang="ja-JP" altLang="en-US" sz="1600" i="1" dirty="0" smtClean="0">
                <a:solidFill>
                  <a:srgbClr val="00B0F0"/>
                </a:solidFill>
                <a:latin typeface="+mn-lt"/>
              </a:rPr>
              <a:t>（</a:t>
            </a:r>
            <a:r>
              <a:rPr lang="en-US" altLang="ja-JP" sz="1600" i="1" dirty="0">
                <a:solidFill>
                  <a:srgbClr val="00B0F0"/>
                </a:solidFill>
                <a:latin typeface="+mn-lt"/>
              </a:rPr>
              <a:t>8.3.102</a:t>
            </a:r>
            <a:r>
              <a:rPr lang="ja-JP" altLang="en-US" sz="1600" i="1" dirty="0">
                <a:solidFill>
                  <a:srgbClr val="00B0F0"/>
                </a:solidFill>
                <a:latin typeface="+mn-lt"/>
              </a:rPr>
              <a:t>から）</a:t>
            </a:r>
            <a:endParaRPr lang="en-US" altLang="ja-JP" sz="1600" i="1" dirty="0">
              <a:solidFill>
                <a:srgbClr val="00B0F0"/>
              </a:solidFill>
              <a:latin typeface="+mn-lt"/>
            </a:endParaRPr>
          </a:p>
          <a:p>
            <a:endParaRPr kumimoji="1" lang="ja-JP" altLang="en-US" dirty="0" smtClean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9" name="Picture 2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27" y="3420559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1" name="Picture 2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80" y="3429432"/>
            <a:ext cx="426317" cy="3957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7" name="テキスト ボックス 6"/>
          <p:cNvSpPr txBox="1"/>
          <p:nvPr/>
        </p:nvSpPr>
        <p:spPr>
          <a:xfrm>
            <a:off x="5473997" y="3442660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35</a:t>
            </a:r>
            <a:r>
              <a:rPr kumimoji="1" lang="ja-JP" altLang="en-US" sz="1400" dirty="0" smtClean="0">
                <a:latin typeface="+mn-lt"/>
              </a:rPr>
              <a:t>クライアント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820680" y="3459186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+mn-lt"/>
              </a:rPr>
              <a:t>15</a:t>
            </a:r>
            <a:r>
              <a:rPr kumimoji="1" lang="ja-JP" altLang="en-US" sz="1400" dirty="0" smtClean="0">
                <a:latin typeface="+mn-lt"/>
              </a:rPr>
              <a:t>クライアント</a:t>
            </a:r>
          </a:p>
        </p:txBody>
      </p:sp>
      <p:sp>
        <p:nvSpPr>
          <p:cNvPr id="11" name="フレーム (半分) 10"/>
          <p:cNvSpPr/>
          <p:nvPr/>
        </p:nvSpPr>
        <p:spPr>
          <a:xfrm rot="19096003">
            <a:off x="4695691" y="3483367"/>
            <a:ext cx="284768" cy="310522"/>
          </a:xfrm>
          <a:prstGeom prst="halfFram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grpSp>
        <p:nvGrpSpPr>
          <p:cNvPr id="45" name="Group 70"/>
          <p:cNvGrpSpPr/>
          <p:nvPr/>
        </p:nvGrpSpPr>
        <p:grpSpPr>
          <a:xfrm>
            <a:off x="1838660" y="3147087"/>
            <a:ext cx="627087" cy="627087"/>
            <a:chOff x="5452133" y="3805670"/>
            <a:chExt cx="320040" cy="320040"/>
          </a:xfrm>
        </p:grpSpPr>
        <p:sp>
          <p:nvSpPr>
            <p:cNvPr id="46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47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8"/>
          <p:cNvGrpSpPr/>
          <p:nvPr/>
        </p:nvGrpSpPr>
        <p:grpSpPr>
          <a:xfrm>
            <a:off x="2118714" y="2808084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9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0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70"/>
          <p:cNvGrpSpPr/>
          <p:nvPr/>
        </p:nvGrpSpPr>
        <p:grpSpPr>
          <a:xfrm>
            <a:off x="6977927" y="3147087"/>
            <a:ext cx="627087" cy="627087"/>
            <a:chOff x="5452133" y="3805670"/>
            <a:chExt cx="320040" cy="320040"/>
          </a:xfrm>
        </p:grpSpPr>
        <p:sp>
          <p:nvSpPr>
            <p:cNvPr id="52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3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oup 8"/>
          <p:cNvGrpSpPr/>
          <p:nvPr/>
        </p:nvGrpSpPr>
        <p:grpSpPr>
          <a:xfrm>
            <a:off x="7257981" y="2808084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55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56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3983930" y="2564671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①　</a:t>
            </a:r>
            <a:r>
              <a:rPr kumimoji="1" lang="en-US" altLang="ja-JP" sz="1400" dirty="0" smtClean="0">
                <a:latin typeface="+mn-lt"/>
              </a:rPr>
              <a:t>Preferred</a:t>
            </a:r>
            <a:r>
              <a:rPr kumimoji="1" lang="ja-JP" altLang="en-US" sz="1400" dirty="0" smtClean="0">
                <a:latin typeface="+mn-lt"/>
              </a:rPr>
              <a:t>指定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86540" y="2798496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②　機種（</a:t>
            </a:r>
            <a:r>
              <a:rPr kumimoji="1" lang="en-US" altLang="ja-JP" sz="1400" dirty="0" smtClean="0">
                <a:latin typeface="+mn-lt"/>
              </a:rPr>
              <a:t>3800&gt;2800&gt;1800</a:t>
            </a:r>
            <a:r>
              <a:rPr kumimoji="1" lang="ja-JP" altLang="en-US" sz="1400" dirty="0" smtClean="0">
                <a:latin typeface="+mn-lt"/>
              </a:rPr>
              <a:t>）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40820" y="3865296"/>
            <a:ext cx="211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④　</a:t>
            </a:r>
            <a:r>
              <a:rPr kumimoji="1" lang="en-US" altLang="ja-JP" sz="1400" dirty="0" smtClean="0">
                <a:latin typeface="+mn-lt"/>
              </a:rPr>
              <a:t>MAC</a:t>
            </a:r>
            <a:r>
              <a:rPr kumimoji="1" lang="ja-JP" altLang="en-US" sz="1400" dirty="0" smtClean="0">
                <a:latin typeface="+mn-lt"/>
              </a:rPr>
              <a:t>アドレスが小さい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993548" y="3034177"/>
            <a:ext cx="1534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③　クライアント数</a:t>
            </a: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20" y="2936491"/>
            <a:ext cx="632047" cy="5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30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コネクタ 60"/>
          <p:cNvCxnSpPr/>
          <p:nvPr/>
        </p:nvCxnSpPr>
        <p:spPr>
          <a:xfrm>
            <a:off x="5613400" y="4183464"/>
            <a:ext cx="272626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の接続</a:t>
            </a:r>
            <a:endParaRPr kumimoji="1" lang="ja-JP" altLang="en-US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675606" y="4183464"/>
            <a:ext cx="47515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1752430" y="3499786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22517" y="1040643"/>
            <a:ext cx="8241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ではネットワーク越しの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接続はサポートしません。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仮に</a:t>
            </a:r>
            <a:r>
              <a:rPr kumimoji="1" lang="en-US" altLang="ja-JP" dirty="0" smtClean="0">
                <a:latin typeface="+mn-lt"/>
              </a:rPr>
              <a:t>DHCP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Option43</a:t>
            </a:r>
            <a:r>
              <a:rPr kumimoji="1" lang="ja-JP" altLang="en-US" dirty="0" smtClean="0">
                <a:latin typeface="+mn-lt"/>
              </a:rPr>
              <a:t>でコントローラのアドレスを指定した場合、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はコントローラに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帰属しますが、</a:t>
            </a:r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の冗長機能は機能せず不整合を引き起こします。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では必ず同一ネットワーク（サブネット）に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を配置してください。</a:t>
            </a:r>
            <a:endParaRPr kumimoji="1" lang="en-US" altLang="ja-JP" dirty="0" smtClean="0">
              <a:latin typeface="+mn-lt"/>
            </a:endParaRPr>
          </a:p>
        </p:txBody>
      </p:sp>
      <p:grpSp>
        <p:nvGrpSpPr>
          <p:cNvPr id="86" name="Group 70"/>
          <p:cNvGrpSpPr/>
          <p:nvPr/>
        </p:nvGrpSpPr>
        <p:grpSpPr>
          <a:xfrm>
            <a:off x="1453166" y="3186241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1733220" y="2847238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8" name="直線コネクタ 127"/>
          <p:cNvCxnSpPr/>
          <p:nvPr/>
        </p:nvCxnSpPr>
        <p:spPr>
          <a:xfrm flipH="1">
            <a:off x="7809887" y="3499786"/>
            <a:ext cx="5050" cy="69787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57" y="3094100"/>
            <a:ext cx="621792" cy="6217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89936" y="2280020"/>
            <a:ext cx="141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Option</a:t>
            </a:r>
            <a:r>
              <a:rPr kumimoji="1" lang="ja-JP" altLang="en-US" sz="1400" dirty="0" smtClean="0">
                <a:latin typeface="+mn-lt"/>
              </a:rPr>
              <a:t> </a:t>
            </a:r>
            <a:r>
              <a:rPr kumimoji="1" lang="en-US" altLang="ja-JP" sz="1400" dirty="0" smtClean="0">
                <a:latin typeface="+mn-lt"/>
              </a:rPr>
              <a:t>43</a:t>
            </a:r>
          </a:p>
          <a:p>
            <a:r>
              <a:rPr kumimoji="1" lang="ja-JP" altLang="en-US" sz="1400" dirty="0" smtClean="0">
                <a:latin typeface="+mn-lt"/>
              </a:rPr>
              <a:t>でコントローラの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アドレスを指定</a:t>
            </a:r>
            <a:endParaRPr kumimoji="1" lang="en-US" altLang="ja-JP" sz="1400" dirty="0" smtClean="0">
              <a:latin typeface="+mn-lt"/>
            </a:endParaRPr>
          </a:p>
          <a:p>
            <a:endParaRPr kumimoji="1" lang="ja-JP" altLang="en-US" sz="1400" dirty="0" smtClean="0">
              <a:latin typeface="+mn-lt"/>
            </a:endParaRPr>
          </a:p>
        </p:txBody>
      </p:sp>
      <p:grpSp>
        <p:nvGrpSpPr>
          <p:cNvPr id="68" name="Group 137"/>
          <p:cNvGrpSpPr>
            <a:grpSpLocks noChangeAspect="1"/>
          </p:cNvGrpSpPr>
          <p:nvPr/>
        </p:nvGrpSpPr>
        <p:grpSpPr>
          <a:xfrm rot="16200000" flipH="1">
            <a:off x="3620402" y="1637901"/>
            <a:ext cx="490904" cy="5726103"/>
            <a:chOff x="3877469" y="1022351"/>
            <a:chExt cx="688181" cy="139541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9" name="Freeform 104"/>
            <p:cNvSpPr>
              <a:spLocks/>
            </p:cNvSpPr>
            <p:nvPr/>
          </p:nvSpPr>
          <p:spPr bwMode="auto">
            <a:xfrm>
              <a:off x="3897313" y="1273176"/>
              <a:ext cx="258763" cy="234950"/>
            </a:xfrm>
            <a:custGeom>
              <a:avLst/>
              <a:gdLst>
                <a:gd name="T0" fmla="*/ 0 w 148"/>
                <a:gd name="T1" fmla="*/ 0 h 134"/>
                <a:gd name="T2" fmla="*/ 79 w 148"/>
                <a:gd name="T3" fmla="*/ 119 h 134"/>
                <a:gd name="T4" fmla="*/ 108 w 148"/>
                <a:gd name="T5" fmla="*/ 134 h 134"/>
                <a:gd name="T6" fmla="*/ 128 w 148"/>
                <a:gd name="T7" fmla="*/ 128 h 134"/>
                <a:gd name="T8" fmla="*/ 138 w 148"/>
                <a:gd name="T9" fmla="*/ 79 h 134"/>
                <a:gd name="T10" fmla="*/ 98 w 148"/>
                <a:gd name="T11" fmla="*/ 20 h 134"/>
                <a:gd name="T12" fmla="*/ 25 w 148"/>
                <a:gd name="T13" fmla="*/ 10 h 134"/>
                <a:gd name="T14" fmla="*/ 0 w 148"/>
                <a:gd name="T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34">
                  <a:moveTo>
                    <a:pt x="0" y="0"/>
                  </a:moveTo>
                  <a:cubicBezTo>
                    <a:pt x="79" y="119"/>
                    <a:pt x="79" y="119"/>
                    <a:pt x="79" y="119"/>
                  </a:cubicBezTo>
                  <a:cubicBezTo>
                    <a:pt x="86" y="129"/>
                    <a:pt x="97" y="134"/>
                    <a:pt x="108" y="134"/>
                  </a:cubicBezTo>
                  <a:cubicBezTo>
                    <a:pt x="115" y="134"/>
                    <a:pt x="122" y="132"/>
                    <a:pt x="128" y="128"/>
                  </a:cubicBezTo>
                  <a:cubicBezTo>
                    <a:pt x="144" y="118"/>
                    <a:pt x="148" y="96"/>
                    <a:pt x="138" y="79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75" y="14"/>
                    <a:pt x="50" y="10"/>
                    <a:pt x="25" y="10"/>
                  </a:cubicBezTo>
                  <a:cubicBezTo>
                    <a:pt x="15" y="10"/>
                    <a:pt x="6" y="6"/>
                    <a:pt x="0" y="0"/>
                  </a:cubicBezTo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5"/>
            <p:cNvSpPr>
              <a:spLocks/>
            </p:cNvSpPr>
            <p:nvPr/>
          </p:nvSpPr>
          <p:spPr bwMode="auto">
            <a:xfrm>
              <a:off x="3887788" y="1022351"/>
              <a:ext cx="342900" cy="179387"/>
            </a:xfrm>
            <a:custGeom>
              <a:avLst/>
              <a:gdLst>
                <a:gd name="T0" fmla="*/ 156 w 196"/>
                <a:gd name="T1" fmla="*/ 0 h 103"/>
                <a:gd name="T2" fmla="*/ 136 w 196"/>
                <a:gd name="T3" fmla="*/ 6 h 103"/>
                <a:gd name="T4" fmla="*/ 12 w 196"/>
                <a:gd name="T5" fmla="*/ 89 h 103"/>
                <a:gd name="T6" fmla="*/ 0 w 196"/>
                <a:gd name="T7" fmla="*/ 103 h 103"/>
                <a:gd name="T8" fmla="*/ 0 w 196"/>
                <a:gd name="T9" fmla="*/ 103 h 103"/>
                <a:gd name="T10" fmla="*/ 12 w 196"/>
                <a:gd name="T11" fmla="*/ 89 h 103"/>
                <a:gd name="T12" fmla="*/ 31 w 196"/>
                <a:gd name="T13" fmla="*/ 83 h 103"/>
                <a:gd name="T14" fmla="*/ 39 w 196"/>
                <a:gd name="T15" fmla="*/ 84 h 103"/>
                <a:gd name="T16" fmla="*/ 127 w 196"/>
                <a:gd name="T17" fmla="*/ 97 h 103"/>
                <a:gd name="T18" fmla="*/ 175 w 196"/>
                <a:gd name="T19" fmla="*/ 65 h 103"/>
                <a:gd name="T20" fmla="*/ 185 w 196"/>
                <a:gd name="T21" fmla="*/ 16 h 103"/>
                <a:gd name="T22" fmla="*/ 156 w 196"/>
                <a:gd name="T2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03">
                  <a:moveTo>
                    <a:pt x="156" y="0"/>
                  </a:moveTo>
                  <a:cubicBezTo>
                    <a:pt x="149" y="0"/>
                    <a:pt x="142" y="2"/>
                    <a:pt x="136" y="6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6" y="92"/>
                    <a:pt x="2" y="97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" y="97"/>
                    <a:pt x="6" y="92"/>
                    <a:pt x="12" y="89"/>
                  </a:cubicBezTo>
                  <a:cubicBezTo>
                    <a:pt x="18" y="85"/>
                    <a:pt x="24" y="83"/>
                    <a:pt x="31" y="83"/>
                  </a:cubicBezTo>
                  <a:cubicBezTo>
                    <a:pt x="34" y="83"/>
                    <a:pt x="36" y="83"/>
                    <a:pt x="39" y="84"/>
                  </a:cubicBezTo>
                  <a:cubicBezTo>
                    <a:pt x="69" y="84"/>
                    <a:pt x="99" y="89"/>
                    <a:pt x="127" y="97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92" y="54"/>
                    <a:pt x="196" y="32"/>
                    <a:pt x="185" y="16"/>
                  </a:cubicBezTo>
                  <a:cubicBezTo>
                    <a:pt x="179" y="6"/>
                    <a:pt x="167" y="0"/>
                    <a:pt x="156" y="0"/>
                  </a:cubicBezTo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6"/>
            <p:cNvSpPr>
              <a:spLocks/>
            </p:cNvSpPr>
            <p:nvPr/>
          </p:nvSpPr>
          <p:spPr bwMode="auto">
            <a:xfrm>
              <a:off x="3887788" y="1166813"/>
              <a:ext cx="68263" cy="34925"/>
            </a:xfrm>
            <a:custGeom>
              <a:avLst/>
              <a:gdLst>
                <a:gd name="T0" fmla="*/ 31 w 39"/>
                <a:gd name="T1" fmla="*/ 0 h 20"/>
                <a:gd name="T2" fmla="*/ 12 w 39"/>
                <a:gd name="T3" fmla="*/ 6 h 20"/>
                <a:gd name="T4" fmla="*/ 0 w 39"/>
                <a:gd name="T5" fmla="*/ 20 h 20"/>
                <a:gd name="T6" fmla="*/ 31 w 39"/>
                <a:gd name="T7" fmla="*/ 1 h 20"/>
                <a:gd name="T8" fmla="*/ 31 w 39"/>
                <a:gd name="T9" fmla="*/ 1 h 20"/>
                <a:gd name="T10" fmla="*/ 39 w 39"/>
                <a:gd name="T11" fmla="*/ 1 h 20"/>
                <a:gd name="T12" fmla="*/ 31 w 3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0">
                  <a:moveTo>
                    <a:pt x="31" y="0"/>
                  </a:moveTo>
                  <a:cubicBezTo>
                    <a:pt x="24" y="0"/>
                    <a:pt x="18" y="2"/>
                    <a:pt x="12" y="6"/>
                  </a:cubicBezTo>
                  <a:cubicBezTo>
                    <a:pt x="6" y="9"/>
                    <a:pt x="2" y="14"/>
                    <a:pt x="0" y="20"/>
                  </a:cubicBezTo>
                  <a:cubicBezTo>
                    <a:pt x="5" y="8"/>
                    <a:pt x="17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1"/>
                    <a:pt x="36" y="1"/>
                    <a:pt x="39" y="1"/>
                  </a:cubicBezTo>
                  <a:cubicBezTo>
                    <a:pt x="36" y="0"/>
                    <a:pt x="34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7"/>
            <p:cNvSpPr>
              <a:spLocks noEditPoints="1"/>
            </p:cNvSpPr>
            <p:nvPr/>
          </p:nvSpPr>
          <p:spPr bwMode="auto">
            <a:xfrm>
              <a:off x="3879850" y="1192213"/>
              <a:ext cx="685800" cy="1225550"/>
            </a:xfrm>
            <a:custGeom>
              <a:avLst/>
              <a:gdLst>
                <a:gd name="T0" fmla="*/ 4 w 392"/>
                <a:gd name="T1" fmla="*/ 6 h 701"/>
                <a:gd name="T2" fmla="*/ 0 w 392"/>
                <a:gd name="T3" fmla="*/ 22 h 701"/>
                <a:gd name="T4" fmla="*/ 10 w 392"/>
                <a:gd name="T5" fmla="*/ 47 h 701"/>
                <a:gd name="T6" fmla="*/ 6 w 392"/>
                <a:gd name="T7" fmla="*/ 41 h 701"/>
                <a:gd name="T8" fmla="*/ 0 w 392"/>
                <a:gd name="T9" fmla="*/ 21 h 701"/>
                <a:gd name="T10" fmla="*/ 4 w 392"/>
                <a:gd name="T11" fmla="*/ 6 h 701"/>
                <a:gd name="T12" fmla="*/ 131 w 392"/>
                <a:gd name="T13" fmla="*/ 0 h 701"/>
                <a:gd name="T14" fmla="*/ 84 w 392"/>
                <a:gd name="T15" fmla="*/ 31 h 701"/>
                <a:gd name="T16" fmla="*/ 108 w 392"/>
                <a:gd name="T17" fmla="*/ 67 h 701"/>
                <a:gd name="T18" fmla="*/ 146 w 392"/>
                <a:gd name="T19" fmla="*/ 80 h 701"/>
                <a:gd name="T20" fmla="*/ 273 w 392"/>
                <a:gd name="T21" fmla="*/ 184 h 701"/>
                <a:gd name="T22" fmla="*/ 322 w 392"/>
                <a:gd name="T23" fmla="*/ 344 h 701"/>
                <a:gd name="T24" fmla="*/ 299 w 392"/>
                <a:gd name="T25" fmla="*/ 456 h 701"/>
                <a:gd name="T26" fmla="*/ 195 w 392"/>
                <a:gd name="T27" fmla="*/ 582 h 701"/>
                <a:gd name="T28" fmla="*/ 35 w 392"/>
                <a:gd name="T29" fmla="*/ 631 h 701"/>
                <a:gd name="T30" fmla="*/ 0 w 392"/>
                <a:gd name="T31" fmla="*/ 666 h 701"/>
                <a:gd name="T32" fmla="*/ 35 w 392"/>
                <a:gd name="T33" fmla="*/ 701 h 701"/>
                <a:gd name="T34" fmla="*/ 174 w 392"/>
                <a:gd name="T35" fmla="*/ 673 h 701"/>
                <a:gd name="T36" fmla="*/ 331 w 392"/>
                <a:gd name="T37" fmla="*/ 544 h 701"/>
                <a:gd name="T38" fmla="*/ 392 w 392"/>
                <a:gd name="T39" fmla="*/ 344 h 701"/>
                <a:gd name="T40" fmla="*/ 364 w 392"/>
                <a:gd name="T41" fmla="*/ 205 h 701"/>
                <a:gd name="T42" fmla="*/ 235 w 392"/>
                <a:gd name="T43" fmla="*/ 48 h 701"/>
                <a:gd name="T44" fmla="*/ 131 w 392"/>
                <a:gd name="T4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2" h="701">
                  <a:moveTo>
                    <a:pt x="4" y="6"/>
                  </a:moveTo>
                  <a:cubicBezTo>
                    <a:pt x="1" y="10"/>
                    <a:pt x="0" y="16"/>
                    <a:pt x="0" y="22"/>
                  </a:cubicBezTo>
                  <a:cubicBezTo>
                    <a:pt x="0" y="32"/>
                    <a:pt x="3" y="41"/>
                    <a:pt x="10" y="47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" y="35"/>
                    <a:pt x="0" y="28"/>
                    <a:pt x="0" y="21"/>
                  </a:cubicBezTo>
                  <a:cubicBezTo>
                    <a:pt x="0" y="16"/>
                    <a:pt x="1" y="10"/>
                    <a:pt x="4" y="6"/>
                  </a:cubicBezTo>
                  <a:moveTo>
                    <a:pt x="131" y="0"/>
                  </a:moveTo>
                  <a:cubicBezTo>
                    <a:pt x="84" y="31"/>
                    <a:pt x="84" y="31"/>
                    <a:pt x="84" y="31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21" y="70"/>
                    <a:pt x="134" y="75"/>
                    <a:pt x="146" y="80"/>
                  </a:cubicBezTo>
                  <a:cubicBezTo>
                    <a:pt x="198" y="102"/>
                    <a:pt x="242" y="138"/>
                    <a:pt x="273" y="184"/>
                  </a:cubicBezTo>
                  <a:cubicBezTo>
                    <a:pt x="304" y="230"/>
                    <a:pt x="322" y="285"/>
                    <a:pt x="322" y="344"/>
                  </a:cubicBezTo>
                  <a:cubicBezTo>
                    <a:pt x="322" y="384"/>
                    <a:pt x="314" y="421"/>
                    <a:pt x="299" y="456"/>
                  </a:cubicBezTo>
                  <a:cubicBezTo>
                    <a:pt x="277" y="507"/>
                    <a:pt x="241" y="551"/>
                    <a:pt x="195" y="582"/>
                  </a:cubicBezTo>
                  <a:cubicBezTo>
                    <a:pt x="149" y="613"/>
                    <a:pt x="94" y="631"/>
                    <a:pt x="35" y="631"/>
                  </a:cubicBezTo>
                  <a:cubicBezTo>
                    <a:pt x="15" y="631"/>
                    <a:pt x="0" y="647"/>
                    <a:pt x="0" y="666"/>
                  </a:cubicBezTo>
                  <a:cubicBezTo>
                    <a:pt x="0" y="686"/>
                    <a:pt x="15" y="701"/>
                    <a:pt x="35" y="701"/>
                  </a:cubicBezTo>
                  <a:cubicBezTo>
                    <a:pt x="84" y="701"/>
                    <a:pt x="131" y="691"/>
                    <a:pt x="174" y="673"/>
                  </a:cubicBezTo>
                  <a:cubicBezTo>
                    <a:pt x="238" y="646"/>
                    <a:pt x="293" y="601"/>
                    <a:pt x="331" y="544"/>
                  </a:cubicBezTo>
                  <a:cubicBezTo>
                    <a:pt x="370" y="487"/>
                    <a:pt x="392" y="418"/>
                    <a:pt x="392" y="344"/>
                  </a:cubicBezTo>
                  <a:cubicBezTo>
                    <a:pt x="392" y="295"/>
                    <a:pt x="382" y="248"/>
                    <a:pt x="364" y="205"/>
                  </a:cubicBezTo>
                  <a:cubicBezTo>
                    <a:pt x="337" y="141"/>
                    <a:pt x="292" y="86"/>
                    <a:pt x="235" y="48"/>
                  </a:cubicBezTo>
                  <a:cubicBezTo>
                    <a:pt x="203" y="27"/>
                    <a:pt x="169" y="10"/>
                    <a:pt x="131" y="0"/>
                  </a:cubicBezTo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8"/>
            <p:cNvSpPr>
              <a:spLocks/>
            </p:cNvSpPr>
            <p:nvPr/>
          </p:nvSpPr>
          <p:spPr bwMode="auto">
            <a:xfrm>
              <a:off x="3879850" y="1228726"/>
              <a:ext cx="188913" cy="79375"/>
            </a:xfrm>
            <a:custGeom>
              <a:avLst/>
              <a:gdLst>
                <a:gd name="T0" fmla="*/ 0 w 108"/>
                <a:gd name="T1" fmla="*/ 0 h 46"/>
                <a:gd name="T2" fmla="*/ 6 w 108"/>
                <a:gd name="T3" fmla="*/ 20 h 46"/>
                <a:gd name="T4" fmla="*/ 10 w 108"/>
                <a:gd name="T5" fmla="*/ 26 h 46"/>
                <a:gd name="T6" fmla="*/ 35 w 108"/>
                <a:gd name="T7" fmla="*/ 36 h 46"/>
                <a:gd name="T8" fmla="*/ 108 w 108"/>
                <a:gd name="T9" fmla="*/ 46 h 46"/>
                <a:gd name="T10" fmla="*/ 84 w 108"/>
                <a:gd name="T11" fmla="*/ 10 h 46"/>
                <a:gd name="T12" fmla="*/ 55 w 108"/>
                <a:gd name="T13" fmla="*/ 30 h 46"/>
                <a:gd name="T14" fmla="*/ 35 w 108"/>
                <a:gd name="T15" fmla="*/ 36 h 46"/>
                <a:gd name="T16" fmla="*/ 6 w 108"/>
                <a:gd name="T17" fmla="*/ 20 h 46"/>
                <a:gd name="T18" fmla="*/ 0 w 108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6">
                  <a:moveTo>
                    <a:pt x="0" y="0"/>
                  </a:moveTo>
                  <a:cubicBezTo>
                    <a:pt x="0" y="7"/>
                    <a:pt x="2" y="14"/>
                    <a:pt x="6" y="20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6" y="32"/>
                    <a:pt x="25" y="36"/>
                    <a:pt x="35" y="36"/>
                  </a:cubicBezTo>
                  <a:cubicBezTo>
                    <a:pt x="60" y="36"/>
                    <a:pt x="85" y="40"/>
                    <a:pt x="108" y="46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49" y="34"/>
                    <a:pt x="42" y="36"/>
                    <a:pt x="35" y="36"/>
                  </a:cubicBezTo>
                  <a:cubicBezTo>
                    <a:pt x="24" y="36"/>
                    <a:pt x="13" y="30"/>
                    <a:pt x="6" y="20"/>
                  </a:cubicBezTo>
                  <a:cubicBezTo>
                    <a:pt x="2" y="14"/>
                    <a:pt x="0" y="7"/>
                    <a:pt x="0" y="0"/>
                  </a:cubicBezTo>
                </a:path>
              </a:pathLst>
            </a:custGeom>
            <a:grpFill/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9"/>
            <p:cNvSpPr>
              <a:spLocks/>
            </p:cNvSpPr>
            <p:nvPr/>
          </p:nvSpPr>
          <p:spPr bwMode="auto">
            <a:xfrm>
              <a:off x="3956050" y="1168401"/>
              <a:ext cx="153988" cy="77787"/>
            </a:xfrm>
            <a:custGeom>
              <a:avLst/>
              <a:gdLst>
                <a:gd name="T0" fmla="*/ 0 w 88"/>
                <a:gd name="T1" fmla="*/ 0 h 44"/>
                <a:gd name="T2" fmla="*/ 22 w 88"/>
                <a:gd name="T3" fmla="*/ 15 h 44"/>
                <a:gd name="T4" fmla="*/ 41 w 88"/>
                <a:gd name="T5" fmla="*/ 44 h 44"/>
                <a:gd name="T6" fmla="*/ 88 w 88"/>
                <a:gd name="T7" fmla="*/ 13 h 44"/>
                <a:gd name="T8" fmla="*/ 0 w 8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4">
                  <a:moveTo>
                    <a:pt x="0" y="0"/>
                  </a:moveTo>
                  <a:cubicBezTo>
                    <a:pt x="8" y="2"/>
                    <a:pt x="16" y="7"/>
                    <a:pt x="22" y="1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60" y="5"/>
                    <a:pt x="30" y="0"/>
                    <a:pt x="0" y="0"/>
                  </a:cubicBezTo>
                </a:path>
              </a:pathLst>
            </a:custGeom>
            <a:grpFill/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0"/>
            <p:cNvSpPr>
              <a:spLocks/>
            </p:cNvSpPr>
            <p:nvPr/>
          </p:nvSpPr>
          <p:spPr bwMode="auto">
            <a:xfrm>
              <a:off x="3877469" y="1168401"/>
              <a:ext cx="147638" cy="122237"/>
            </a:xfrm>
            <a:custGeom>
              <a:avLst/>
              <a:gdLst>
                <a:gd name="T0" fmla="*/ 35 w 84"/>
                <a:gd name="T1" fmla="*/ 0 h 70"/>
                <a:gd name="T2" fmla="*/ 35 w 84"/>
                <a:gd name="T3" fmla="*/ 0 h 70"/>
                <a:gd name="T4" fmla="*/ 4 w 84"/>
                <a:gd name="T5" fmla="*/ 19 h 70"/>
                <a:gd name="T6" fmla="*/ 0 w 84"/>
                <a:gd name="T7" fmla="*/ 34 h 70"/>
                <a:gd name="T8" fmla="*/ 6 w 84"/>
                <a:gd name="T9" fmla="*/ 54 h 70"/>
                <a:gd name="T10" fmla="*/ 35 w 84"/>
                <a:gd name="T11" fmla="*/ 70 h 70"/>
                <a:gd name="T12" fmla="*/ 55 w 84"/>
                <a:gd name="T13" fmla="*/ 64 h 70"/>
                <a:gd name="T14" fmla="*/ 84 w 84"/>
                <a:gd name="T15" fmla="*/ 44 h 70"/>
                <a:gd name="T16" fmla="*/ 65 w 84"/>
                <a:gd name="T17" fmla="*/ 15 h 70"/>
                <a:gd name="T18" fmla="*/ 43 w 84"/>
                <a:gd name="T19" fmla="*/ 0 h 70"/>
                <a:gd name="T20" fmla="*/ 35 w 8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0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21" y="0"/>
                    <a:pt x="9" y="7"/>
                    <a:pt x="4" y="19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0" y="41"/>
                    <a:pt x="2" y="48"/>
                    <a:pt x="6" y="54"/>
                  </a:cubicBezTo>
                  <a:cubicBezTo>
                    <a:pt x="13" y="64"/>
                    <a:pt x="24" y="70"/>
                    <a:pt x="35" y="70"/>
                  </a:cubicBezTo>
                  <a:cubicBezTo>
                    <a:pt x="42" y="70"/>
                    <a:pt x="49" y="68"/>
                    <a:pt x="55" y="6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9" y="7"/>
                    <a:pt x="51" y="2"/>
                    <a:pt x="43" y="0"/>
                  </a:cubicBezTo>
                  <a:cubicBezTo>
                    <a:pt x="40" y="0"/>
                    <a:pt x="37" y="0"/>
                    <a:pt x="35" y="0"/>
                  </a:cubicBezTo>
                </a:path>
              </a:pathLst>
            </a:custGeom>
            <a:grpFill/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02" name="直線コネクタ 101"/>
          <p:cNvCxnSpPr/>
          <p:nvPr/>
        </p:nvCxnSpPr>
        <p:spPr>
          <a:xfrm flipH="1">
            <a:off x="6510697" y="3474386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70"/>
          <p:cNvGrpSpPr/>
          <p:nvPr/>
        </p:nvGrpSpPr>
        <p:grpSpPr>
          <a:xfrm>
            <a:off x="6211433" y="3160841"/>
            <a:ext cx="627087" cy="627087"/>
            <a:chOff x="5452133" y="3805670"/>
            <a:chExt cx="320040" cy="320040"/>
          </a:xfrm>
        </p:grpSpPr>
        <p:sp>
          <p:nvSpPr>
            <p:cNvPr id="104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5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6" name="Group 8"/>
          <p:cNvGrpSpPr/>
          <p:nvPr/>
        </p:nvGrpSpPr>
        <p:grpSpPr>
          <a:xfrm>
            <a:off x="6491487" y="2821838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07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8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9" name="Picture 8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76" y="3954832"/>
            <a:ext cx="690664" cy="524995"/>
          </a:xfrm>
          <a:prstGeom prst="rect">
            <a:avLst/>
          </a:prstGeom>
        </p:spPr>
      </p:pic>
      <p:grpSp>
        <p:nvGrpSpPr>
          <p:cNvPr id="147" name="Group 137"/>
          <p:cNvGrpSpPr>
            <a:grpSpLocks noChangeAspect="1"/>
          </p:cNvGrpSpPr>
          <p:nvPr/>
        </p:nvGrpSpPr>
        <p:grpSpPr>
          <a:xfrm rot="16200000" flipH="1">
            <a:off x="2252299" y="3317827"/>
            <a:ext cx="448609" cy="1177534"/>
            <a:chOff x="3877469" y="1022351"/>
            <a:chExt cx="688181" cy="1395412"/>
          </a:xfrm>
        </p:grpSpPr>
        <p:sp>
          <p:nvSpPr>
            <p:cNvPr id="148" name="Freeform 104"/>
            <p:cNvSpPr>
              <a:spLocks/>
            </p:cNvSpPr>
            <p:nvPr/>
          </p:nvSpPr>
          <p:spPr bwMode="auto">
            <a:xfrm>
              <a:off x="3897313" y="1273176"/>
              <a:ext cx="258763" cy="234950"/>
            </a:xfrm>
            <a:custGeom>
              <a:avLst/>
              <a:gdLst>
                <a:gd name="T0" fmla="*/ 0 w 148"/>
                <a:gd name="T1" fmla="*/ 0 h 134"/>
                <a:gd name="T2" fmla="*/ 79 w 148"/>
                <a:gd name="T3" fmla="*/ 119 h 134"/>
                <a:gd name="T4" fmla="*/ 108 w 148"/>
                <a:gd name="T5" fmla="*/ 134 h 134"/>
                <a:gd name="T6" fmla="*/ 128 w 148"/>
                <a:gd name="T7" fmla="*/ 128 h 134"/>
                <a:gd name="T8" fmla="*/ 138 w 148"/>
                <a:gd name="T9" fmla="*/ 79 h 134"/>
                <a:gd name="T10" fmla="*/ 98 w 148"/>
                <a:gd name="T11" fmla="*/ 20 h 134"/>
                <a:gd name="T12" fmla="*/ 25 w 148"/>
                <a:gd name="T13" fmla="*/ 10 h 134"/>
                <a:gd name="T14" fmla="*/ 0 w 148"/>
                <a:gd name="T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34">
                  <a:moveTo>
                    <a:pt x="0" y="0"/>
                  </a:moveTo>
                  <a:cubicBezTo>
                    <a:pt x="79" y="119"/>
                    <a:pt x="79" y="119"/>
                    <a:pt x="79" y="119"/>
                  </a:cubicBezTo>
                  <a:cubicBezTo>
                    <a:pt x="86" y="129"/>
                    <a:pt x="97" y="134"/>
                    <a:pt x="108" y="134"/>
                  </a:cubicBezTo>
                  <a:cubicBezTo>
                    <a:pt x="115" y="134"/>
                    <a:pt x="122" y="132"/>
                    <a:pt x="128" y="128"/>
                  </a:cubicBezTo>
                  <a:cubicBezTo>
                    <a:pt x="144" y="118"/>
                    <a:pt x="148" y="96"/>
                    <a:pt x="138" y="79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75" y="14"/>
                    <a:pt x="50" y="10"/>
                    <a:pt x="25" y="10"/>
                  </a:cubicBezTo>
                  <a:cubicBezTo>
                    <a:pt x="15" y="10"/>
                    <a:pt x="6" y="6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5"/>
            <p:cNvSpPr>
              <a:spLocks/>
            </p:cNvSpPr>
            <p:nvPr/>
          </p:nvSpPr>
          <p:spPr bwMode="auto">
            <a:xfrm>
              <a:off x="3887788" y="1022351"/>
              <a:ext cx="342900" cy="179387"/>
            </a:xfrm>
            <a:custGeom>
              <a:avLst/>
              <a:gdLst>
                <a:gd name="T0" fmla="*/ 156 w 196"/>
                <a:gd name="T1" fmla="*/ 0 h 103"/>
                <a:gd name="T2" fmla="*/ 136 w 196"/>
                <a:gd name="T3" fmla="*/ 6 h 103"/>
                <a:gd name="T4" fmla="*/ 12 w 196"/>
                <a:gd name="T5" fmla="*/ 89 h 103"/>
                <a:gd name="T6" fmla="*/ 0 w 196"/>
                <a:gd name="T7" fmla="*/ 103 h 103"/>
                <a:gd name="T8" fmla="*/ 0 w 196"/>
                <a:gd name="T9" fmla="*/ 103 h 103"/>
                <a:gd name="T10" fmla="*/ 12 w 196"/>
                <a:gd name="T11" fmla="*/ 89 h 103"/>
                <a:gd name="T12" fmla="*/ 31 w 196"/>
                <a:gd name="T13" fmla="*/ 83 h 103"/>
                <a:gd name="T14" fmla="*/ 39 w 196"/>
                <a:gd name="T15" fmla="*/ 84 h 103"/>
                <a:gd name="T16" fmla="*/ 127 w 196"/>
                <a:gd name="T17" fmla="*/ 97 h 103"/>
                <a:gd name="T18" fmla="*/ 175 w 196"/>
                <a:gd name="T19" fmla="*/ 65 h 103"/>
                <a:gd name="T20" fmla="*/ 185 w 196"/>
                <a:gd name="T21" fmla="*/ 16 h 103"/>
                <a:gd name="T22" fmla="*/ 156 w 196"/>
                <a:gd name="T2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03">
                  <a:moveTo>
                    <a:pt x="156" y="0"/>
                  </a:moveTo>
                  <a:cubicBezTo>
                    <a:pt x="149" y="0"/>
                    <a:pt x="142" y="2"/>
                    <a:pt x="136" y="6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6" y="92"/>
                    <a:pt x="2" y="97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" y="97"/>
                    <a:pt x="6" y="92"/>
                    <a:pt x="12" y="89"/>
                  </a:cubicBezTo>
                  <a:cubicBezTo>
                    <a:pt x="18" y="85"/>
                    <a:pt x="24" y="83"/>
                    <a:pt x="31" y="83"/>
                  </a:cubicBezTo>
                  <a:cubicBezTo>
                    <a:pt x="34" y="83"/>
                    <a:pt x="36" y="83"/>
                    <a:pt x="39" y="84"/>
                  </a:cubicBezTo>
                  <a:cubicBezTo>
                    <a:pt x="69" y="84"/>
                    <a:pt x="99" y="89"/>
                    <a:pt x="127" y="97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92" y="54"/>
                    <a:pt x="196" y="32"/>
                    <a:pt x="185" y="16"/>
                  </a:cubicBezTo>
                  <a:cubicBezTo>
                    <a:pt x="179" y="6"/>
                    <a:pt x="167" y="0"/>
                    <a:pt x="156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6"/>
            <p:cNvSpPr>
              <a:spLocks/>
            </p:cNvSpPr>
            <p:nvPr/>
          </p:nvSpPr>
          <p:spPr bwMode="auto">
            <a:xfrm>
              <a:off x="3887788" y="1166813"/>
              <a:ext cx="68263" cy="34925"/>
            </a:xfrm>
            <a:custGeom>
              <a:avLst/>
              <a:gdLst>
                <a:gd name="T0" fmla="*/ 31 w 39"/>
                <a:gd name="T1" fmla="*/ 0 h 20"/>
                <a:gd name="T2" fmla="*/ 12 w 39"/>
                <a:gd name="T3" fmla="*/ 6 h 20"/>
                <a:gd name="T4" fmla="*/ 0 w 39"/>
                <a:gd name="T5" fmla="*/ 20 h 20"/>
                <a:gd name="T6" fmla="*/ 31 w 39"/>
                <a:gd name="T7" fmla="*/ 1 h 20"/>
                <a:gd name="T8" fmla="*/ 31 w 39"/>
                <a:gd name="T9" fmla="*/ 1 h 20"/>
                <a:gd name="T10" fmla="*/ 39 w 39"/>
                <a:gd name="T11" fmla="*/ 1 h 20"/>
                <a:gd name="T12" fmla="*/ 31 w 3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0">
                  <a:moveTo>
                    <a:pt x="31" y="0"/>
                  </a:moveTo>
                  <a:cubicBezTo>
                    <a:pt x="24" y="0"/>
                    <a:pt x="18" y="2"/>
                    <a:pt x="12" y="6"/>
                  </a:cubicBezTo>
                  <a:cubicBezTo>
                    <a:pt x="6" y="9"/>
                    <a:pt x="2" y="14"/>
                    <a:pt x="0" y="20"/>
                  </a:cubicBezTo>
                  <a:cubicBezTo>
                    <a:pt x="5" y="8"/>
                    <a:pt x="17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1"/>
                    <a:pt x="36" y="1"/>
                    <a:pt x="39" y="1"/>
                  </a:cubicBezTo>
                  <a:cubicBezTo>
                    <a:pt x="36" y="0"/>
                    <a:pt x="34" y="0"/>
                    <a:pt x="31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7"/>
            <p:cNvSpPr>
              <a:spLocks noEditPoints="1"/>
            </p:cNvSpPr>
            <p:nvPr/>
          </p:nvSpPr>
          <p:spPr bwMode="auto">
            <a:xfrm>
              <a:off x="3879850" y="1192213"/>
              <a:ext cx="685800" cy="1225550"/>
            </a:xfrm>
            <a:custGeom>
              <a:avLst/>
              <a:gdLst>
                <a:gd name="T0" fmla="*/ 4 w 392"/>
                <a:gd name="T1" fmla="*/ 6 h 701"/>
                <a:gd name="T2" fmla="*/ 0 w 392"/>
                <a:gd name="T3" fmla="*/ 22 h 701"/>
                <a:gd name="T4" fmla="*/ 10 w 392"/>
                <a:gd name="T5" fmla="*/ 47 h 701"/>
                <a:gd name="T6" fmla="*/ 6 w 392"/>
                <a:gd name="T7" fmla="*/ 41 h 701"/>
                <a:gd name="T8" fmla="*/ 0 w 392"/>
                <a:gd name="T9" fmla="*/ 21 h 701"/>
                <a:gd name="T10" fmla="*/ 4 w 392"/>
                <a:gd name="T11" fmla="*/ 6 h 701"/>
                <a:gd name="T12" fmla="*/ 131 w 392"/>
                <a:gd name="T13" fmla="*/ 0 h 701"/>
                <a:gd name="T14" fmla="*/ 84 w 392"/>
                <a:gd name="T15" fmla="*/ 31 h 701"/>
                <a:gd name="T16" fmla="*/ 108 w 392"/>
                <a:gd name="T17" fmla="*/ 67 h 701"/>
                <a:gd name="T18" fmla="*/ 146 w 392"/>
                <a:gd name="T19" fmla="*/ 80 h 701"/>
                <a:gd name="T20" fmla="*/ 273 w 392"/>
                <a:gd name="T21" fmla="*/ 184 h 701"/>
                <a:gd name="T22" fmla="*/ 322 w 392"/>
                <a:gd name="T23" fmla="*/ 344 h 701"/>
                <a:gd name="T24" fmla="*/ 299 w 392"/>
                <a:gd name="T25" fmla="*/ 456 h 701"/>
                <a:gd name="T26" fmla="*/ 195 w 392"/>
                <a:gd name="T27" fmla="*/ 582 h 701"/>
                <a:gd name="T28" fmla="*/ 35 w 392"/>
                <a:gd name="T29" fmla="*/ 631 h 701"/>
                <a:gd name="T30" fmla="*/ 0 w 392"/>
                <a:gd name="T31" fmla="*/ 666 h 701"/>
                <a:gd name="T32" fmla="*/ 35 w 392"/>
                <a:gd name="T33" fmla="*/ 701 h 701"/>
                <a:gd name="T34" fmla="*/ 174 w 392"/>
                <a:gd name="T35" fmla="*/ 673 h 701"/>
                <a:gd name="T36" fmla="*/ 331 w 392"/>
                <a:gd name="T37" fmla="*/ 544 h 701"/>
                <a:gd name="T38" fmla="*/ 392 w 392"/>
                <a:gd name="T39" fmla="*/ 344 h 701"/>
                <a:gd name="T40" fmla="*/ 364 w 392"/>
                <a:gd name="T41" fmla="*/ 205 h 701"/>
                <a:gd name="T42" fmla="*/ 235 w 392"/>
                <a:gd name="T43" fmla="*/ 48 h 701"/>
                <a:gd name="T44" fmla="*/ 131 w 392"/>
                <a:gd name="T4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2" h="701">
                  <a:moveTo>
                    <a:pt x="4" y="6"/>
                  </a:moveTo>
                  <a:cubicBezTo>
                    <a:pt x="1" y="10"/>
                    <a:pt x="0" y="16"/>
                    <a:pt x="0" y="22"/>
                  </a:cubicBezTo>
                  <a:cubicBezTo>
                    <a:pt x="0" y="32"/>
                    <a:pt x="3" y="41"/>
                    <a:pt x="10" y="47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" y="35"/>
                    <a:pt x="0" y="28"/>
                    <a:pt x="0" y="21"/>
                  </a:cubicBezTo>
                  <a:cubicBezTo>
                    <a:pt x="0" y="16"/>
                    <a:pt x="1" y="10"/>
                    <a:pt x="4" y="6"/>
                  </a:cubicBezTo>
                  <a:moveTo>
                    <a:pt x="131" y="0"/>
                  </a:moveTo>
                  <a:cubicBezTo>
                    <a:pt x="84" y="31"/>
                    <a:pt x="84" y="31"/>
                    <a:pt x="84" y="31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21" y="70"/>
                    <a:pt x="134" y="75"/>
                    <a:pt x="146" y="80"/>
                  </a:cubicBezTo>
                  <a:cubicBezTo>
                    <a:pt x="198" y="102"/>
                    <a:pt x="242" y="138"/>
                    <a:pt x="273" y="184"/>
                  </a:cubicBezTo>
                  <a:cubicBezTo>
                    <a:pt x="304" y="230"/>
                    <a:pt x="322" y="285"/>
                    <a:pt x="322" y="344"/>
                  </a:cubicBezTo>
                  <a:cubicBezTo>
                    <a:pt x="322" y="384"/>
                    <a:pt x="314" y="421"/>
                    <a:pt x="299" y="456"/>
                  </a:cubicBezTo>
                  <a:cubicBezTo>
                    <a:pt x="277" y="507"/>
                    <a:pt x="241" y="551"/>
                    <a:pt x="195" y="582"/>
                  </a:cubicBezTo>
                  <a:cubicBezTo>
                    <a:pt x="149" y="613"/>
                    <a:pt x="94" y="631"/>
                    <a:pt x="35" y="631"/>
                  </a:cubicBezTo>
                  <a:cubicBezTo>
                    <a:pt x="15" y="631"/>
                    <a:pt x="0" y="647"/>
                    <a:pt x="0" y="666"/>
                  </a:cubicBezTo>
                  <a:cubicBezTo>
                    <a:pt x="0" y="686"/>
                    <a:pt x="15" y="701"/>
                    <a:pt x="35" y="701"/>
                  </a:cubicBezTo>
                  <a:cubicBezTo>
                    <a:pt x="84" y="701"/>
                    <a:pt x="131" y="691"/>
                    <a:pt x="174" y="673"/>
                  </a:cubicBezTo>
                  <a:cubicBezTo>
                    <a:pt x="238" y="646"/>
                    <a:pt x="293" y="601"/>
                    <a:pt x="331" y="544"/>
                  </a:cubicBezTo>
                  <a:cubicBezTo>
                    <a:pt x="370" y="487"/>
                    <a:pt x="392" y="418"/>
                    <a:pt x="392" y="344"/>
                  </a:cubicBezTo>
                  <a:cubicBezTo>
                    <a:pt x="392" y="295"/>
                    <a:pt x="382" y="248"/>
                    <a:pt x="364" y="205"/>
                  </a:cubicBezTo>
                  <a:cubicBezTo>
                    <a:pt x="337" y="141"/>
                    <a:pt x="292" y="86"/>
                    <a:pt x="235" y="48"/>
                  </a:cubicBezTo>
                  <a:cubicBezTo>
                    <a:pt x="203" y="27"/>
                    <a:pt x="169" y="10"/>
                    <a:pt x="131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08"/>
            <p:cNvSpPr>
              <a:spLocks/>
            </p:cNvSpPr>
            <p:nvPr/>
          </p:nvSpPr>
          <p:spPr bwMode="auto">
            <a:xfrm>
              <a:off x="3879850" y="1228726"/>
              <a:ext cx="188913" cy="79375"/>
            </a:xfrm>
            <a:custGeom>
              <a:avLst/>
              <a:gdLst>
                <a:gd name="T0" fmla="*/ 0 w 108"/>
                <a:gd name="T1" fmla="*/ 0 h 46"/>
                <a:gd name="T2" fmla="*/ 6 w 108"/>
                <a:gd name="T3" fmla="*/ 20 h 46"/>
                <a:gd name="T4" fmla="*/ 10 w 108"/>
                <a:gd name="T5" fmla="*/ 26 h 46"/>
                <a:gd name="T6" fmla="*/ 35 w 108"/>
                <a:gd name="T7" fmla="*/ 36 h 46"/>
                <a:gd name="T8" fmla="*/ 108 w 108"/>
                <a:gd name="T9" fmla="*/ 46 h 46"/>
                <a:gd name="T10" fmla="*/ 84 w 108"/>
                <a:gd name="T11" fmla="*/ 10 h 46"/>
                <a:gd name="T12" fmla="*/ 55 w 108"/>
                <a:gd name="T13" fmla="*/ 30 h 46"/>
                <a:gd name="T14" fmla="*/ 35 w 108"/>
                <a:gd name="T15" fmla="*/ 36 h 46"/>
                <a:gd name="T16" fmla="*/ 6 w 108"/>
                <a:gd name="T17" fmla="*/ 20 h 46"/>
                <a:gd name="T18" fmla="*/ 0 w 108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6">
                  <a:moveTo>
                    <a:pt x="0" y="0"/>
                  </a:moveTo>
                  <a:cubicBezTo>
                    <a:pt x="0" y="7"/>
                    <a:pt x="2" y="14"/>
                    <a:pt x="6" y="20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6" y="32"/>
                    <a:pt x="25" y="36"/>
                    <a:pt x="35" y="36"/>
                  </a:cubicBezTo>
                  <a:cubicBezTo>
                    <a:pt x="60" y="36"/>
                    <a:pt x="85" y="40"/>
                    <a:pt x="108" y="46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49" y="34"/>
                    <a:pt x="42" y="36"/>
                    <a:pt x="35" y="36"/>
                  </a:cubicBezTo>
                  <a:cubicBezTo>
                    <a:pt x="24" y="36"/>
                    <a:pt x="13" y="30"/>
                    <a:pt x="6" y="20"/>
                  </a:cubicBezTo>
                  <a:cubicBezTo>
                    <a:pt x="2" y="14"/>
                    <a:pt x="0" y="7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09"/>
            <p:cNvSpPr>
              <a:spLocks/>
            </p:cNvSpPr>
            <p:nvPr/>
          </p:nvSpPr>
          <p:spPr bwMode="auto">
            <a:xfrm>
              <a:off x="3956050" y="1168401"/>
              <a:ext cx="153988" cy="77787"/>
            </a:xfrm>
            <a:custGeom>
              <a:avLst/>
              <a:gdLst>
                <a:gd name="T0" fmla="*/ 0 w 88"/>
                <a:gd name="T1" fmla="*/ 0 h 44"/>
                <a:gd name="T2" fmla="*/ 22 w 88"/>
                <a:gd name="T3" fmla="*/ 15 h 44"/>
                <a:gd name="T4" fmla="*/ 41 w 88"/>
                <a:gd name="T5" fmla="*/ 44 h 44"/>
                <a:gd name="T6" fmla="*/ 88 w 88"/>
                <a:gd name="T7" fmla="*/ 13 h 44"/>
                <a:gd name="T8" fmla="*/ 0 w 8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4">
                  <a:moveTo>
                    <a:pt x="0" y="0"/>
                  </a:moveTo>
                  <a:cubicBezTo>
                    <a:pt x="8" y="2"/>
                    <a:pt x="16" y="7"/>
                    <a:pt x="22" y="1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60" y="5"/>
                    <a:pt x="30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0"/>
            <p:cNvSpPr>
              <a:spLocks/>
            </p:cNvSpPr>
            <p:nvPr/>
          </p:nvSpPr>
          <p:spPr bwMode="auto">
            <a:xfrm>
              <a:off x="3877469" y="1168401"/>
              <a:ext cx="147638" cy="122237"/>
            </a:xfrm>
            <a:custGeom>
              <a:avLst/>
              <a:gdLst>
                <a:gd name="T0" fmla="*/ 35 w 84"/>
                <a:gd name="T1" fmla="*/ 0 h 70"/>
                <a:gd name="T2" fmla="*/ 35 w 84"/>
                <a:gd name="T3" fmla="*/ 0 h 70"/>
                <a:gd name="T4" fmla="*/ 4 w 84"/>
                <a:gd name="T5" fmla="*/ 19 h 70"/>
                <a:gd name="T6" fmla="*/ 0 w 84"/>
                <a:gd name="T7" fmla="*/ 34 h 70"/>
                <a:gd name="T8" fmla="*/ 6 w 84"/>
                <a:gd name="T9" fmla="*/ 54 h 70"/>
                <a:gd name="T10" fmla="*/ 35 w 84"/>
                <a:gd name="T11" fmla="*/ 70 h 70"/>
                <a:gd name="T12" fmla="*/ 55 w 84"/>
                <a:gd name="T13" fmla="*/ 64 h 70"/>
                <a:gd name="T14" fmla="*/ 84 w 84"/>
                <a:gd name="T15" fmla="*/ 44 h 70"/>
                <a:gd name="T16" fmla="*/ 65 w 84"/>
                <a:gd name="T17" fmla="*/ 15 h 70"/>
                <a:gd name="T18" fmla="*/ 43 w 84"/>
                <a:gd name="T19" fmla="*/ 0 h 70"/>
                <a:gd name="T20" fmla="*/ 35 w 84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0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21" y="0"/>
                    <a:pt x="9" y="7"/>
                    <a:pt x="4" y="19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0" y="41"/>
                    <a:pt x="2" y="48"/>
                    <a:pt x="6" y="54"/>
                  </a:cubicBezTo>
                  <a:cubicBezTo>
                    <a:pt x="13" y="64"/>
                    <a:pt x="24" y="70"/>
                    <a:pt x="35" y="70"/>
                  </a:cubicBezTo>
                  <a:cubicBezTo>
                    <a:pt x="42" y="70"/>
                    <a:pt x="49" y="68"/>
                    <a:pt x="55" y="6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9" y="7"/>
                    <a:pt x="51" y="2"/>
                    <a:pt x="43" y="0"/>
                  </a:cubicBezTo>
                  <a:cubicBezTo>
                    <a:pt x="40" y="0"/>
                    <a:pt x="37" y="0"/>
                    <a:pt x="35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5" name="直線コネクタ 154"/>
          <p:cNvCxnSpPr/>
          <p:nvPr/>
        </p:nvCxnSpPr>
        <p:spPr>
          <a:xfrm flipH="1">
            <a:off x="3301830" y="3474386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70"/>
          <p:cNvGrpSpPr/>
          <p:nvPr/>
        </p:nvGrpSpPr>
        <p:grpSpPr>
          <a:xfrm>
            <a:off x="3002566" y="3160841"/>
            <a:ext cx="627087" cy="627087"/>
            <a:chOff x="5452133" y="3805670"/>
            <a:chExt cx="320040" cy="320040"/>
          </a:xfrm>
        </p:grpSpPr>
        <p:sp>
          <p:nvSpPr>
            <p:cNvPr id="15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5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9" name="Group 8"/>
          <p:cNvGrpSpPr/>
          <p:nvPr/>
        </p:nvGrpSpPr>
        <p:grpSpPr>
          <a:xfrm>
            <a:off x="3282620" y="2821838"/>
            <a:ext cx="477240" cy="468850"/>
            <a:chOff x="3344438" y="3274790"/>
            <a:chExt cx="335075" cy="32918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6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6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禁止 8"/>
          <p:cNvSpPr/>
          <p:nvPr/>
        </p:nvSpPr>
        <p:spPr>
          <a:xfrm>
            <a:off x="3864172" y="4354327"/>
            <a:ext cx="802872" cy="759811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29614" y="476033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L3</a:t>
            </a:r>
            <a:r>
              <a:rPr kumimoji="1" lang="ja-JP" altLang="en-US" dirty="0" smtClean="0">
                <a:latin typeface="+mn-lt"/>
              </a:rPr>
              <a:t>超えはサポートしません！</a:t>
            </a:r>
          </a:p>
        </p:txBody>
      </p:sp>
    </p:spTree>
    <p:extLst>
      <p:ext uri="{BB962C8B-B14F-4D97-AF65-F5344CB8AC3E}">
        <p14:creationId xmlns:p14="http://schemas.microsoft.com/office/powerpoint/2010/main" val="4022226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 </a:t>
            </a:r>
            <a:r>
              <a:rPr kumimoji="1" lang="en-US" altLang="ja-JP" dirty="0" smtClean="0"/>
              <a:t>VLAN</a:t>
            </a:r>
            <a:endParaRPr kumimoji="1" lang="ja-JP" altLang="en-US" dirty="0" smtClean="0"/>
          </a:p>
        </p:txBody>
      </p:sp>
      <p:cxnSp>
        <p:nvCxnSpPr>
          <p:cNvPr id="28" name="直線コネクタ 27"/>
          <p:cNvCxnSpPr/>
          <p:nvPr/>
        </p:nvCxnSpPr>
        <p:spPr>
          <a:xfrm flipH="1">
            <a:off x="2881421" y="3537685"/>
            <a:ext cx="5050" cy="6978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37766" y="978687"/>
            <a:ext cx="8443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</a:t>
            </a:r>
            <a:r>
              <a:rPr kumimoji="1" lang="en-US" altLang="ja-JP" dirty="0" smtClean="0">
                <a:latin typeface="+mn-lt"/>
              </a:rPr>
              <a:t>CAPWAP</a:t>
            </a:r>
            <a:r>
              <a:rPr kumimoji="1" lang="ja-JP" altLang="en-US" dirty="0" smtClean="0">
                <a:latin typeface="+mn-lt"/>
              </a:rPr>
              <a:t>（コントローラと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の制御用）用と</a:t>
            </a:r>
            <a:r>
              <a:rPr kumimoji="1" lang="ja-JP" altLang="en-US" dirty="0" smtClean="0">
                <a:latin typeface="+mn-lt"/>
              </a:rPr>
              <a:t>ワイヤレス クライアントサービス用</a:t>
            </a:r>
            <a:r>
              <a:rPr kumimoji="1" lang="ja-JP" altLang="en-US" dirty="0" smtClean="0">
                <a:latin typeface="+mn-lt"/>
              </a:rPr>
              <a:t>のネットワークを分けられます。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　</a:t>
            </a:r>
            <a:r>
              <a:rPr kumimoji="1" lang="ja-JP" altLang="en-US" dirty="0" smtClean="0">
                <a:latin typeface="+mn-lt"/>
              </a:rPr>
              <a:t>・</a:t>
            </a:r>
            <a:r>
              <a:rPr kumimoji="1" lang="en-US" altLang="ja-JP" dirty="0" smtClean="0">
                <a:latin typeface="+mn-lt"/>
              </a:rPr>
              <a:t>CAPWAP</a:t>
            </a:r>
            <a:r>
              <a:rPr kumimoji="1" lang="ja-JP" altLang="en-US" dirty="0" smtClean="0">
                <a:latin typeface="+mn-lt"/>
              </a:rPr>
              <a:t>用は</a:t>
            </a:r>
            <a:r>
              <a:rPr kumimoji="1" lang="en-US" altLang="ja-JP" u="sng" dirty="0" smtClean="0">
                <a:latin typeface="+mn-lt"/>
              </a:rPr>
              <a:t>TAG</a:t>
            </a:r>
            <a:r>
              <a:rPr kumimoji="1" lang="ja-JP" altLang="en-US" u="sng" dirty="0" smtClean="0">
                <a:latin typeface="+mn-lt"/>
              </a:rPr>
              <a:t>無しの</a:t>
            </a:r>
            <a:r>
              <a:rPr kumimoji="1" lang="en-US" altLang="ja-JP" u="sng" dirty="0" smtClean="0">
                <a:latin typeface="+mn-lt"/>
              </a:rPr>
              <a:t>Native</a:t>
            </a:r>
            <a:r>
              <a:rPr kumimoji="1" lang="ja-JP" altLang="en-US" u="sng" dirty="0" smtClean="0">
                <a:latin typeface="+mn-lt"/>
              </a:rPr>
              <a:t> </a:t>
            </a:r>
            <a:r>
              <a:rPr kumimoji="1" lang="en-US" altLang="ja-JP" u="sng" dirty="0" smtClean="0">
                <a:latin typeface="+mn-lt"/>
              </a:rPr>
              <a:t>VLAN</a:t>
            </a:r>
            <a:r>
              <a:rPr kumimoji="1" lang="ja-JP" altLang="en-US" dirty="0" smtClean="0">
                <a:latin typeface="+mn-lt"/>
              </a:rPr>
              <a:t>が必須です。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　</a:t>
            </a:r>
            <a:r>
              <a:rPr kumimoji="1" lang="ja-JP" altLang="en-US" dirty="0" smtClean="0">
                <a:latin typeface="+mn-lt"/>
              </a:rPr>
              <a:t>・クライアント用は別途</a:t>
            </a:r>
            <a:r>
              <a:rPr kumimoji="1" lang="en-US" altLang="ja-JP" dirty="0" smtClean="0">
                <a:latin typeface="+mn-lt"/>
              </a:rPr>
              <a:t>VLAN</a:t>
            </a:r>
            <a:r>
              <a:rPr kumimoji="1" lang="ja-JP" altLang="en-US" dirty="0" smtClean="0">
                <a:latin typeface="+mn-lt"/>
              </a:rPr>
              <a:t>を作成して紐付けます。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　</a:t>
            </a:r>
            <a:r>
              <a:rPr kumimoji="1" lang="ja-JP" altLang="en-US" dirty="0" smtClean="0">
                <a:latin typeface="+mn-lt"/>
              </a:rPr>
              <a:t>・スイッチのポートは</a:t>
            </a:r>
            <a:r>
              <a:rPr kumimoji="1" lang="en-US" altLang="ja-JP" dirty="0" smtClean="0">
                <a:latin typeface="+mn-lt"/>
              </a:rPr>
              <a:t>Trunk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Mode</a:t>
            </a:r>
            <a:r>
              <a:rPr kumimoji="1" lang="ja-JP" altLang="en-US" dirty="0" smtClean="0">
                <a:latin typeface="+mn-lt"/>
              </a:rPr>
              <a:t>に設定してください。</a:t>
            </a:r>
            <a:endParaRPr kumimoji="1" lang="en-US" altLang="ja-JP" dirty="0" smtClean="0">
              <a:latin typeface="+mn-lt"/>
            </a:endParaRPr>
          </a:p>
        </p:txBody>
      </p:sp>
      <p:grpSp>
        <p:nvGrpSpPr>
          <p:cNvPr id="43" name="Group 901"/>
          <p:cNvGrpSpPr>
            <a:grpSpLocks noChangeAspect="1"/>
          </p:cNvGrpSpPr>
          <p:nvPr/>
        </p:nvGrpSpPr>
        <p:grpSpPr>
          <a:xfrm>
            <a:off x="650362" y="3196284"/>
            <a:ext cx="293319" cy="493216"/>
            <a:chOff x="4676631" y="4259498"/>
            <a:chExt cx="134995" cy="226994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44" name="Freeform 779"/>
            <p:cNvSpPr>
              <a:spLocks noChangeAspect="1"/>
            </p:cNvSpPr>
            <p:nvPr/>
          </p:nvSpPr>
          <p:spPr bwMode="auto">
            <a:xfrm>
              <a:off x="4704630" y="4259498"/>
              <a:ext cx="63998" cy="105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80"/>
            <p:cNvSpPr>
              <a:spLocks noChangeAspect="1"/>
            </p:cNvSpPr>
            <p:nvPr/>
          </p:nvSpPr>
          <p:spPr bwMode="auto">
            <a:xfrm>
              <a:off x="4704630" y="4379495"/>
              <a:ext cx="63998" cy="106997"/>
            </a:xfrm>
            <a:custGeom>
              <a:avLst/>
              <a:gdLst>
                <a:gd name="T0" fmla="*/ 21 w 27"/>
                <a:gd name="T1" fmla="*/ 45 h 45"/>
                <a:gd name="T2" fmla="*/ 7 w 27"/>
                <a:gd name="T3" fmla="*/ 45 h 45"/>
                <a:gd name="T4" fmla="*/ 0 w 27"/>
                <a:gd name="T5" fmla="*/ 39 h 45"/>
                <a:gd name="T6" fmla="*/ 0 w 27"/>
                <a:gd name="T7" fmla="*/ 7 h 45"/>
                <a:gd name="T8" fmla="*/ 7 w 27"/>
                <a:gd name="T9" fmla="*/ 0 h 45"/>
                <a:gd name="T10" fmla="*/ 21 w 27"/>
                <a:gd name="T11" fmla="*/ 0 h 45"/>
                <a:gd name="T12" fmla="*/ 27 w 27"/>
                <a:gd name="T13" fmla="*/ 7 h 45"/>
                <a:gd name="T14" fmla="*/ 27 w 27"/>
                <a:gd name="T15" fmla="*/ 39 h 45"/>
                <a:gd name="T16" fmla="*/ 21 w 2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5">
                  <a:moveTo>
                    <a:pt x="21" y="45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3"/>
                    <a:pt x="27" y="7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4" y="45"/>
                    <a:pt x="21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81"/>
            <p:cNvSpPr>
              <a:spLocks noChangeAspect="1"/>
            </p:cNvSpPr>
            <p:nvPr/>
          </p:nvSpPr>
          <p:spPr bwMode="auto">
            <a:xfrm>
              <a:off x="4780627" y="4346496"/>
              <a:ext cx="30999" cy="51998"/>
            </a:xfrm>
            <a:custGeom>
              <a:avLst/>
              <a:gdLst>
                <a:gd name="T0" fmla="*/ 8 w 13"/>
                <a:gd name="T1" fmla="*/ 22 h 22"/>
                <a:gd name="T2" fmla="*/ 6 w 13"/>
                <a:gd name="T3" fmla="*/ 22 h 22"/>
                <a:gd name="T4" fmla="*/ 0 w 13"/>
                <a:gd name="T5" fmla="*/ 16 h 22"/>
                <a:gd name="T6" fmla="*/ 0 w 13"/>
                <a:gd name="T7" fmla="*/ 6 h 22"/>
                <a:gd name="T8" fmla="*/ 6 w 13"/>
                <a:gd name="T9" fmla="*/ 0 h 22"/>
                <a:gd name="T10" fmla="*/ 8 w 13"/>
                <a:gd name="T11" fmla="*/ 0 h 22"/>
                <a:gd name="T12" fmla="*/ 13 w 13"/>
                <a:gd name="T13" fmla="*/ 6 h 22"/>
                <a:gd name="T14" fmla="*/ 13 w 13"/>
                <a:gd name="T15" fmla="*/ 16 h 22"/>
                <a:gd name="T16" fmla="*/ 8 w 1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1" y="22"/>
                    <a:pt x="8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82"/>
            <p:cNvSpPr>
              <a:spLocks noChangeAspect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5 w 52"/>
                <a:gd name="T1" fmla="*/ 66 h 66"/>
                <a:gd name="T2" fmla="*/ 6 w 52"/>
                <a:gd name="T3" fmla="*/ 66 h 66"/>
                <a:gd name="T4" fmla="*/ 0 w 52"/>
                <a:gd name="T5" fmla="*/ 59 h 66"/>
                <a:gd name="T6" fmla="*/ 0 w 52"/>
                <a:gd name="T7" fmla="*/ 7 h 66"/>
                <a:gd name="T8" fmla="*/ 6 w 52"/>
                <a:gd name="T9" fmla="*/ 0 h 66"/>
                <a:gd name="T10" fmla="*/ 45 w 52"/>
                <a:gd name="T11" fmla="*/ 0 h 66"/>
                <a:gd name="T12" fmla="*/ 52 w 52"/>
                <a:gd name="T13" fmla="*/ 7 h 66"/>
                <a:gd name="T14" fmla="*/ 52 w 52"/>
                <a:gd name="T15" fmla="*/ 59 h 66"/>
                <a:gd name="T16" fmla="*/ 45 w 5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45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2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3"/>
                    <a:pt x="49" y="66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3"/>
            <p:cNvSpPr>
              <a:spLocks noChangeAspect="1" noEditPoints="1"/>
            </p:cNvSpPr>
            <p:nvPr/>
          </p:nvSpPr>
          <p:spPr bwMode="auto">
            <a:xfrm>
              <a:off x="4676631" y="4294497"/>
              <a:ext cx="122996" cy="155995"/>
            </a:xfrm>
            <a:custGeom>
              <a:avLst/>
              <a:gdLst>
                <a:gd name="T0" fmla="*/ 43 w 52"/>
                <a:gd name="T1" fmla="*/ 9 h 66"/>
                <a:gd name="T2" fmla="*/ 43 w 52"/>
                <a:gd name="T3" fmla="*/ 57 h 66"/>
                <a:gd name="T4" fmla="*/ 8 w 52"/>
                <a:gd name="T5" fmla="*/ 57 h 66"/>
                <a:gd name="T6" fmla="*/ 8 w 52"/>
                <a:gd name="T7" fmla="*/ 9 h 66"/>
                <a:gd name="T8" fmla="*/ 43 w 52"/>
                <a:gd name="T9" fmla="*/ 9 h 66"/>
                <a:gd name="T10" fmla="*/ 45 w 52"/>
                <a:gd name="T11" fmla="*/ 0 h 66"/>
                <a:gd name="T12" fmla="*/ 6 w 52"/>
                <a:gd name="T13" fmla="*/ 0 h 66"/>
                <a:gd name="T14" fmla="*/ 0 w 52"/>
                <a:gd name="T15" fmla="*/ 7 h 66"/>
                <a:gd name="T16" fmla="*/ 0 w 52"/>
                <a:gd name="T17" fmla="*/ 59 h 66"/>
                <a:gd name="T18" fmla="*/ 6 w 52"/>
                <a:gd name="T19" fmla="*/ 66 h 66"/>
                <a:gd name="T20" fmla="*/ 45 w 52"/>
                <a:gd name="T21" fmla="*/ 66 h 66"/>
                <a:gd name="T22" fmla="*/ 52 w 52"/>
                <a:gd name="T23" fmla="*/ 59 h 66"/>
                <a:gd name="T24" fmla="*/ 52 w 52"/>
                <a:gd name="T25" fmla="*/ 7 h 66"/>
                <a:gd name="T26" fmla="*/ 45 w 52"/>
                <a:gd name="T2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66">
                  <a:moveTo>
                    <a:pt x="43" y="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2" y="66"/>
                    <a:pt x="6" y="66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9" y="66"/>
                    <a:pt x="52" y="63"/>
                    <a:pt x="52" y="59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3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84"/>
            <p:cNvSpPr>
              <a:spLocks noChangeAspect="1"/>
            </p:cNvSpPr>
            <p:nvPr/>
          </p:nvSpPr>
          <p:spPr bwMode="auto">
            <a:xfrm>
              <a:off x="4704630" y="4346496"/>
              <a:ext cx="66998" cy="21999"/>
            </a:xfrm>
            <a:custGeom>
              <a:avLst/>
              <a:gdLst>
                <a:gd name="T0" fmla="*/ 14 w 28"/>
                <a:gd name="T1" fmla="*/ 0 h 9"/>
                <a:gd name="T2" fmla="*/ 1 w 28"/>
                <a:gd name="T3" fmla="*/ 5 h 9"/>
                <a:gd name="T4" fmla="*/ 1 w 28"/>
                <a:gd name="T5" fmla="*/ 8 h 9"/>
                <a:gd name="T6" fmla="*/ 4 w 28"/>
                <a:gd name="T7" fmla="*/ 8 h 9"/>
                <a:gd name="T8" fmla="*/ 14 w 28"/>
                <a:gd name="T9" fmla="*/ 4 h 9"/>
                <a:gd name="T10" fmla="*/ 24 w 28"/>
                <a:gd name="T11" fmla="*/ 8 h 9"/>
                <a:gd name="T12" fmla="*/ 25 w 28"/>
                <a:gd name="T13" fmla="*/ 9 h 9"/>
                <a:gd name="T14" fmla="*/ 27 w 28"/>
                <a:gd name="T15" fmla="*/ 8 h 9"/>
                <a:gd name="T16" fmla="*/ 27 w 28"/>
                <a:gd name="T17" fmla="*/ 5 h 9"/>
                <a:gd name="T18" fmla="*/ 14 w 2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14" y="0"/>
                  </a:moveTo>
                  <a:cubicBezTo>
                    <a:pt x="9" y="0"/>
                    <a:pt x="4" y="2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6" y="6"/>
                    <a:pt x="10" y="4"/>
                    <a:pt x="14" y="4"/>
                  </a:cubicBezTo>
                  <a:cubicBezTo>
                    <a:pt x="18" y="4"/>
                    <a:pt x="21" y="6"/>
                    <a:pt x="24" y="8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6" y="9"/>
                    <a:pt x="26" y="9"/>
                    <a:pt x="27" y="8"/>
                  </a:cubicBezTo>
                  <a:cubicBezTo>
                    <a:pt x="28" y="7"/>
                    <a:pt x="28" y="6"/>
                    <a:pt x="27" y="5"/>
                  </a:cubicBezTo>
                  <a:cubicBezTo>
                    <a:pt x="23" y="2"/>
                    <a:pt x="1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85"/>
            <p:cNvSpPr>
              <a:spLocks noChangeAspect="1"/>
            </p:cNvSpPr>
            <p:nvPr/>
          </p:nvSpPr>
          <p:spPr bwMode="auto">
            <a:xfrm>
              <a:off x="4716629" y="4360495"/>
              <a:ext cx="39999" cy="18999"/>
            </a:xfrm>
            <a:custGeom>
              <a:avLst/>
              <a:gdLst>
                <a:gd name="T0" fmla="*/ 1 w 17"/>
                <a:gd name="T1" fmla="*/ 5 h 8"/>
                <a:gd name="T2" fmla="*/ 1 w 17"/>
                <a:gd name="T3" fmla="*/ 8 h 8"/>
                <a:gd name="T4" fmla="*/ 4 w 17"/>
                <a:gd name="T5" fmla="*/ 8 h 8"/>
                <a:gd name="T6" fmla="*/ 14 w 17"/>
                <a:gd name="T7" fmla="*/ 8 h 8"/>
                <a:gd name="T8" fmla="*/ 15 w 17"/>
                <a:gd name="T9" fmla="*/ 8 h 8"/>
                <a:gd name="T10" fmla="*/ 17 w 17"/>
                <a:gd name="T11" fmla="*/ 8 h 8"/>
                <a:gd name="T12" fmla="*/ 17 w 17"/>
                <a:gd name="T13" fmla="*/ 5 h 8"/>
                <a:gd name="T14" fmla="*/ 1 w 17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" y="5"/>
                  </a:moveTo>
                  <a:cubicBezTo>
                    <a:pt x="0" y="5"/>
                    <a:pt x="0" y="7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5"/>
                    <a:pt x="11" y="5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7"/>
                    <a:pt x="17" y="5"/>
                    <a:pt x="17" y="5"/>
                  </a:cubicBezTo>
                  <a:cubicBezTo>
                    <a:pt x="12" y="0"/>
                    <a:pt x="5" y="0"/>
                    <a:pt x="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786"/>
            <p:cNvSpPr>
              <a:spLocks noChangeAspect="1" noChangeArrowheads="1"/>
            </p:cNvSpPr>
            <p:nvPr/>
          </p:nvSpPr>
          <p:spPr bwMode="auto">
            <a:xfrm>
              <a:off x="4730629" y="4384495"/>
              <a:ext cx="15000" cy="1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20"/>
          <p:cNvGrpSpPr>
            <a:grpSpLocks noChangeAspect="1"/>
          </p:cNvGrpSpPr>
          <p:nvPr/>
        </p:nvGrpSpPr>
        <p:grpSpPr>
          <a:xfrm rot="16200000">
            <a:off x="1383081" y="3282374"/>
            <a:ext cx="608452" cy="488934"/>
            <a:chOff x="839748" y="4443493"/>
            <a:chExt cx="167995" cy="1349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440"/>
          <p:cNvGrpSpPr>
            <a:grpSpLocks noChangeAspect="1"/>
          </p:cNvGrpSpPr>
          <p:nvPr/>
        </p:nvGrpSpPr>
        <p:grpSpPr>
          <a:xfrm>
            <a:off x="6065188" y="3270034"/>
            <a:ext cx="408672" cy="540924"/>
            <a:chOff x="1631724" y="3365526"/>
            <a:chExt cx="342990" cy="453986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53" name="Freeform 312"/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313"/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14"/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315"/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3" name="グループ化 92"/>
          <p:cNvGrpSpPr/>
          <p:nvPr/>
        </p:nvGrpSpPr>
        <p:grpSpPr>
          <a:xfrm rot="5400000">
            <a:off x="3509380" y="2715698"/>
            <a:ext cx="487696" cy="3495978"/>
            <a:chOff x="3725865" y="2254991"/>
            <a:chExt cx="422802" cy="66964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4" name="円/楕円 93"/>
            <p:cNvSpPr/>
            <p:nvPr/>
          </p:nvSpPr>
          <p:spPr>
            <a:xfrm>
              <a:off x="3725865" y="2834363"/>
              <a:ext cx="406400" cy="90276"/>
            </a:xfrm>
            <a:prstGeom prst="ellipse">
              <a:avLst/>
            </a:prstGeom>
            <a:grpFill/>
            <a:ln w="12700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3733801" y="2286000"/>
              <a:ext cx="406400" cy="6011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96" name="円/楕円 95"/>
            <p:cNvSpPr/>
            <p:nvPr/>
          </p:nvSpPr>
          <p:spPr>
            <a:xfrm>
              <a:off x="3733800" y="2254991"/>
              <a:ext cx="406400" cy="9027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cxnSp>
          <p:nvCxnSpPr>
            <p:cNvPr id="97" name="直線コネクタ 96"/>
            <p:cNvCxnSpPr>
              <a:stCxn id="96" idx="2"/>
            </p:cNvCxnSpPr>
            <p:nvPr/>
          </p:nvCxnSpPr>
          <p:spPr>
            <a:xfrm flipH="1">
              <a:off x="3725865" y="2300129"/>
              <a:ext cx="7935" cy="4513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>
              <a:stCxn id="96" idx="2"/>
              <a:endCxn id="94" idx="2"/>
            </p:cNvCxnSpPr>
            <p:nvPr/>
          </p:nvCxnSpPr>
          <p:spPr>
            <a:xfrm flipH="1">
              <a:off x="3725865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H="1">
              <a:off x="4140732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/>
        </p:nvGrpSpPr>
        <p:grpSpPr>
          <a:xfrm>
            <a:off x="2702551" y="3763099"/>
            <a:ext cx="380328" cy="504170"/>
            <a:chOff x="3725865" y="2254991"/>
            <a:chExt cx="422802" cy="66964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0" name="円/楕円 79"/>
            <p:cNvSpPr/>
            <p:nvPr/>
          </p:nvSpPr>
          <p:spPr>
            <a:xfrm>
              <a:off x="3725865" y="2834363"/>
              <a:ext cx="406400" cy="90276"/>
            </a:xfrm>
            <a:prstGeom prst="ellipse">
              <a:avLst/>
            </a:prstGeom>
            <a:grpFill/>
            <a:ln w="12700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733801" y="2286000"/>
              <a:ext cx="406400" cy="6011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3733800" y="2254991"/>
              <a:ext cx="406400" cy="9027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cxnSp>
          <p:nvCxnSpPr>
            <p:cNvPr id="11" name="直線コネクタ 10"/>
            <p:cNvCxnSpPr>
              <a:stCxn id="5" idx="2"/>
            </p:cNvCxnSpPr>
            <p:nvPr/>
          </p:nvCxnSpPr>
          <p:spPr>
            <a:xfrm flipH="1">
              <a:off x="3725865" y="2300129"/>
              <a:ext cx="7935" cy="4513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5" idx="2"/>
              <a:endCxn id="80" idx="2"/>
            </p:cNvCxnSpPr>
            <p:nvPr/>
          </p:nvCxnSpPr>
          <p:spPr>
            <a:xfrm flipH="1">
              <a:off x="3725865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H="1">
              <a:off x="4140732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70"/>
          <p:cNvGrpSpPr/>
          <p:nvPr/>
        </p:nvGrpSpPr>
        <p:grpSpPr>
          <a:xfrm>
            <a:off x="2582157" y="3224140"/>
            <a:ext cx="627087" cy="627087"/>
            <a:chOff x="5452133" y="3805670"/>
            <a:chExt cx="320040" cy="320040"/>
          </a:xfrm>
        </p:grpSpPr>
        <p:sp>
          <p:nvSpPr>
            <p:cNvPr id="87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88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"/>
          <p:cNvGrpSpPr/>
          <p:nvPr/>
        </p:nvGrpSpPr>
        <p:grpSpPr>
          <a:xfrm>
            <a:off x="2791111" y="2782532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0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91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711199" y="2467965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SSID:</a:t>
            </a:r>
            <a:r>
              <a:rPr kumimoji="1" lang="ja-JP" altLang="en-US" sz="1400" dirty="0" smtClean="0">
                <a:latin typeface="+mn-lt"/>
              </a:rPr>
              <a:t>  </a:t>
            </a:r>
            <a:r>
              <a:rPr kumimoji="1" lang="en-US" altLang="ja-JP" sz="1400" dirty="0" smtClean="0">
                <a:latin typeface="+mn-lt"/>
              </a:rPr>
              <a:t>CISCO</a:t>
            </a:r>
          </a:p>
          <a:p>
            <a:r>
              <a:rPr kumimoji="1" lang="en-US" altLang="ja-JP" sz="1400" dirty="0" smtClean="0">
                <a:latin typeface="+mn-lt"/>
              </a:rPr>
              <a:t>VLAN:</a:t>
            </a:r>
            <a:r>
              <a:rPr kumimoji="1" lang="ja-JP" altLang="en-US" sz="1400" dirty="0">
                <a:latin typeface="+mn-lt"/>
              </a:rPr>
              <a:t> </a:t>
            </a:r>
            <a:r>
              <a:rPr kumimoji="1" lang="en-US" altLang="ja-JP" sz="1400" dirty="0" smtClean="0">
                <a:latin typeface="+mn-lt"/>
              </a:rPr>
              <a:t>120 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1234017" y="4583669"/>
            <a:ext cx="4715933" cy="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カギ線コネクタ 18"/>
          <p:cNvCxnSpPr/>
          <p:nvPr/>
        </p:nvCxnSpPr>
        <p:spPr>
          <a:xfrm rot="16200000" flipH="1">
            <a:off x="1838818" y="3605989"/>
            <a:ext cx="1061174" cy="911571"/>
          </a:xfrm>
          <a:prstGeom prst="bentConnector3">
            <a:avLst>
              <a:gd name="adj1" fmla="val -149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234017" y="4377335"/>
            <a:ext cx="473286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2938198" y="3272330"/>
            <a:ext cx="1" cy="11144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8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4" y="4219838"/>
            <a:ext cx="690664" cy="524995"/>
          </a:xfrm>
          <a:prstGeom prst="rect">
            <a:avLst/>
          </a:prstGeom>
        </p:spPr>
      </p:pic>
      <p:grpSp>
        <p:nvGrpSpPr>
          <p:cNvPr id="113" name="グループ化 112"/>
          <p:cNvGrpSpPr/>
          <p:nvPr/>
        </p:nvGrpSpPr>
        <p:grpSpPr>
          <a:xfrm>
            <a:off x="4455551" y="3763099"/>
            <a:ext cx="380328" cy="504170"/>
            <a:chOff x="3725865" y="2254991"/>
            <a:chExt cx="422802" cy="66964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4" name="円/楕円 113"/>
            <p:cNvSpPr/>
            <p:nvPr/>
          </p:nvSpPr>
          <p:spPr>
            <a:xfrm>
              <a:off x="3725865" y="2834363"/>
              <a:ext cx="406400" cy="90276"/>
            </a:xfrm>
            <a:prstGeom prst="ellipse">
              <a:avLst/>
            </a:prstGeom>
            <a:grpFill/>
            <a:ln w="12700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3733801" y="2286000"/>
              <a:ext cx="406400" cy="6011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3733800" y="2254991"/>
              <a:ext cx="406400" cy="9027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cxnSp>
          <p:nvCxnSpPr>
            <p:cNvPr id="117" name="直線コネクタ 116"/>
            <p:cNvCxnSpPr>
              <a:stCxn id="116" idx="2"/>
            </p:cNvCxnSpPr>
            <p:nvPr/>
          </p:nvCxnSpPr>
          <p:spPr>
            <a:xfrm flipH="1">
              <a:off x="3725865" y="2300129"/>
              <a:ext cx="7935" cy="4513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6" idx="2"/>
              <a:endCxn id="114" idx="2"/>
            </p:cNvCxnSpPr>
            <p:nvPr/>
          </p:nvCxnSpPr>
          <p:spPr>
            <a:xfrm flipH="1">
              <a:off x="3725865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flipH="1">
              <a:off x="4140732" y="2300129"/>
              <a:ext cx="7935" cy="579372"/>
            </a:xfrm>
            <a:prstGeom prst="line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70"/>
          <p:cNvGrpSpPr/>
          <p:nvPr/>
        </p:nvGrpSpPr>
        <p:grpSpPr>
          <a:xfrm>
            <a:off x="4334757" y="3224140"/>
            <a:ext cx="627087" cy="627087"/>
            <a:chOff x="5452133" y="3805670"/>
            <a:chExt cx="320040" cy="320040"/>
          </a:xfrm>
        </p:grpSpPr>
        <p:sp>
          <p:nvSpPr>
            <p:cNvPr id="108" name="Oval 71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4BA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09" name="Freeform 72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oup 8"/>
          <p:cNvGrpSpPr/>
          <p:nvPr/>
        </p:nvGrpSpPr>
        <p:grpSpPr>
          <a:xfrm>
            <a:off x="4571554" y="2782532"/>
            <a:ext cx="477240" cy="468850"/>
            <a:chOff x="3344438" y="3274790"/>
            <a:chExt cx="335075" cy="32918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11" name="Rounded Rectangle 9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rgbClr val="004BAF">
                <a:lumMod val="5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marL="0" marR="0" lvl="0" indent="0" algn="ctr" defTabSz="456706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  <a:sym typeface="Arial" pitchFamily="-107" charset="0"/>
              </a:endParaRPr>
            </a:p>
          </p:txBody>
        </p:sp>
        <p:sp>
          <p:nvSpPr>
            <p:cNvPr id="112" name="Freeform 10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20" name="直線コネクタ 119"/>
          <p:cNvCxnSpPr/>
          <p:nvPr/>
        </p:nvCxnSpPr>
        <p:spPr>
          <a:xfrm>
            <a:off x="4645477" y="3262869"/>
            <a:ext cx="1" cy="11144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20"/>
          <p:cNvGrpSpPr>
            <a:grpSpLocks noChangeAspect="1"/>
          </p:cNvGrpSpPr>
          <p:nvPr/>
        </p:nvGrpSpPr>
        <p:grpSpPr>
          <a:xfrm rot="5400000">
            <a:off x="5183952" y="3282374"/>
            <a:ext cx="608452" cy="488934"/>
            <a:chOff x="839748" y="4443493"/>
            <a:chExt cx="167995" cy="1349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6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3" name="カギ線コネクタ 32"/>
          <p:cNvCxnSpPr>
            <a:stCxn id="129" idx="2"/>
          </p:cNvCxnSpPr>
          <p:nvPr/>
        </p:nvCxnSpPr>
        <p:spPr>
          <a:xfrm rot="5400000">
            <a:off x="4457943" y="3806596"/>
            <a:ext cx="1061176" cy="510360"/>
          </a:xfrm>
          <a:prstGeom prst="bentConnector3">
            <a:avLst>
              <a:gd name="adj1" fmla="val 533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956601" y="4438473"/>
            <a:ext cx="302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ワイヤレス クライアント用</a:t>
            </a:r>
            <a:r>
              <a:rPr kumimoji="1" lang="ja-JP" altLang="en-US" sz="1400" dirty="0" smtClean="0">
                <a:latin typeface="+mn-lt"/>
              </a:rPr>
              <a:t>　</a:t>
            </a:r>
            <a:r>
              <a:rPr kumimoji="1" lang="en-US" altLang="ja-JP" sz="1400" dirty="0" smtClean="0">
                <a:latin typeface="+mn-lt"/>
              </a:rPr>
              <a:t>VLAN 120</a:t>
            </a:r>
            <a:endParaRPr kumimoji="1" lang="ja-JP" altLang="en-US" sz="1400" dirty="0" smtClean="0">
              <a:latin typeface="+mn-lt"/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5956601" y="4192939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CAPWAP</a:t>
            </a:r>
            <a:r>
              <a:rPr kumimoji="1" lang="ja-JP" altLang="en-US" sz="1400" dirty="0" smtClean="0">
                <a:latin typeface="+mn-lt"/>
              </a:rPr>
              <a:t>用</a:t>
            </a:r>
            <a:r>
              <a:rPr kumimoji="1" lang="ja-JP" altLang="en-US" sz="1400" dirty="0">
                <a:latin typeface="+mn-lt"/>
              </a:rPr>
              <a:t>　</a:t>
            </a:r>
            <a:r>
              <a:rPr kumimoji="1" lang="en-US" altLang="ja-JP" sz="1400" b="1" u="sng" dirty="0" smtClean="0">
                <a:latin typeface="+mn-lt"/>
              </a:rPr>
              <a:t>TAG</a:t>
            </a:r>
            <a:r>
              <a:rPr kumimoji="1" lang="ja-JP" altLang="en-US" sz="1400" b="1" u="sng" dirty="0" smtClean="0">
                <a:latin typeface="+mn-lt"/>
              </a:rPr>
              <a:t>無し（</a:t>
            </a:r>
            <a:r>
              <a:rPr kumimoji="1" lang="en-US" altLang="ja-JP" sz="1400" b="1" u="sng" dirty="0" smtClean="0">
                <a:latin typeface="+mn-lt"/>
              </a:rPr>
              <a:t>Native</a:t>
            </a:r>
            <a:r>
              <a:rPr kumimoji="1" lang="ja-JP" altLang="en-US" sz="1400" b="1" u="sng" dirty="0">
                <a:latin typeface="+mn-lt"/>
              </a:rPr>
              <a:t> </a:t>
            </a:r>
            <a:r>
              <a:rPr kumimoji="1" lang="en-US" altLang="ja-JP" sz="1400" b="1" u="sng" dirty="0" smtClean="0">
                <a:latin typeface="+mn-lt"/>
              </a:rPr>
              <a:t>VLAN</a:t>
            </a:r>
            <a:r>
              <a:rPr kumimoji="1" lang="ja-JP" altLang="en-US" sz="1400" b="1" u="sng" dirty="0" smtClean="0">
                <a:latin typeface="+mn-lt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65430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Cisco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en-US" altLang="ja-JP" dirty="0">
                <a:latin typeface="+mn-ea"/>
                <a:ea typeface="+mn-ea"/>
              </a:rPr>
              <a:t>Mobility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Express </a:t>
            </a:r>
            <a:r>
              <a:rPr lang="ja-JP" altLang="en-US" dirty="0">
                <a:latin typeface="+mn-ea"/>
                <a:ea typeface="+mn-ea"/>
              </a:rPr>
              <a:t>（</a:t>
            </a:r>
            <a:r>
              <a:rPr lang="en-US" altLang="ja-JP" dirty="0" smtClean="0">
                <a:latin typeface="+mn-ea"/>
                <a:ea typeface="+mn-ea"/>
              </a:rPr>
              <a:t>CME</a:t>
            </a:r>
            <a:r>
              <a:rPr lang="ja-JP" altLang="en-US" dirty="0" smtClean="0">
                <a:latin typeface="+mn-ea"/>
                <a:ea typeface="+mn-ea"/>
              </a:rPr>
              <a:t>）</a:t>
            </a:r>
            <a:r>
              <a:rPr kumimoji="1" lang="ja-JP" altLang="en-US" dirty="0" smtClean="0">
                <a:latin typeface="+mn-ea"/>
                <a:ea typeface="+mn-ea"/>
              </a:rPr>
              <a:t>と</a:t>
            </a:r>
            <a:r>
              <a:rPr kumimoji="1" lang="ja-JP" altLang="en-US" dirty="0" smtClean="0">
                <a:latin typeface="+mn-ea"/>
                <a:ea typeface="+mn-ea"/>
              </a:rPr>
              <a:t>は なに</a:t>
            </a:r>
            <a:r>
              <a:rPr kumimoji="1" lang="ja-JP" altLang="en-US" dirty="0" smtClean="0">
                <a:latin typeface="+mn-ea"/>
                <a:ea typeface="+mn-ea"/>
              </a:rPr>
              <a:t>か？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lang="en-US" altLang="ja-JP" dirty="0" smtClean="0">
                <a:latin typeface="+mn-ea"/>
                <a:ea typeface="+mn-ea"/>
              </a:rPr>
              <a:t>Cisco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>
                <a:latin typeface="+mn-ea"/>
                <a:ea typeface="+mn-ea"/>
              </a:rPr>
              <a:t>Mobility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Express </a:t>
            </a:r>
            <a:r>
              <a:rPr lang="ja-JP" altLang="en-US" dirty="0" smtClean="0">
                <a:latin typeface="+mn-ea"/>
                <a:ea typeface="+mn-ea"/>
              </a:rPr>
              <a:t>（</a:t>
            </a:r>
            <a:r>
              <a:rPr lang="en-US" altLang="ja-JP" dirty="0" smtClean="0">
                <a:latin typeface="+mn-ea"/>
                <a:ea typeface="+mn-ea"/>
              </a:rPr>
              <a:t>CME</a:t>
            </a:r>
            <a:r>
              <a:rPr lang="ja-JP" altLang="en-US" dirty="0">
                <a:latin typeface="+mn-ea"/>
                <a:ea typeface="+mn-ea"/>
              </a:rPr>
              <a:t>）</a:t>
            </a:r>
            <a:r>
              <a:rPr kumimoji="1" lang="ja-JP" altLang="en-US" dirty="0" smtClean="0">
                <a:latin typeface="+mn-ea"/>
                <a:ea typeface="+mn-ea"/>
              </a:rPr>
              <a:t>を展開するために</a:t>
            </a:r>
            <a:r>
              <a:rPr kumimoji="1" lang="en-US" altLang="ja-JP" dirty="0">
                <a:latin typeface="+mn-ea"/>
                <a:ea typeface="+mn-ea"/>
              </a:rPr>
              <a:t/>
            </a:r>
            <a:br>
              <a:rPr kumimoji="1" lang="en-US" altLang="ja-JP" dirty="0">
                <a:latin typeface="+mn-ea"/>
                <a:ea typeface="+mn-ea"/>
              </a:rPr>
            </a:br>
            <a:r>
              <a:rPr kumimoji="1" lang="ja-JP" altLang="en-US" dirty="0" smtClean="0">
                <a:latin typeface="+mn-ea"/>
                <a:ea typeface="+mn-ea"/>
              </a:rPr>
              <a:t>ご理解いただきたい</a:t>
            </a:r>
            <a:r>
              <a:rPr kumimoji="1" lang="ja-JP" altLang="en-US" dirty="0" smtClean="0">
                <a:latin typeface="+mn-ea"/>
                <a:ea typeface="+mn-ea"/>
              </a:rPr>
              <a:t>事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kumimoji="1" lang="en-US" altLang="ja-JP" dirty="0" smtClean="0">
                <a:latin typeface="+mn-ea"/>
                <a:ea typeface="+mn-ea"/>
              </a:rPr>
              <a:t>Autonomous</a:t>
            </a:r>
            <a:r>
              <a:rPr kumimoji="1" lang="ja-JP" altLang="en-US" dirty="0" smtClean="0">
                <a:latin typeface="+mn-ea"/>
                <a:ea typeface="+mn-ea"/>
              </a:rPr>
              <a:t> </a:t>
            </a:r>
            <a:r>
              <a:rPr kumimoji="1" lang="en-US" altLang="ja-JP" dirty="0" smtClean="0">
                <a:latin typeface="+mn-ea"/>
                <a:ea typeface="+mn-ea"/>
              </a:rPr>
              <a:t>AP</a:t>
            </a:r>
            <a:r>
              <a:rPr kumimoji="1" lang="ja-JP" altLang="en-US" dirty="0" smtClean="0">
                <a:latin typeface="+mn-ea"/>
                <a:ea typeface="+mn-ea"/>
              </a:rPr>
              <a:t>との比較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kumimoji="1" lang="ja-JP" altLang="en-US" dirty="0" smtClean="0">
                <a:latin typeface="+mn-ea"/>
                <a:ea typeface="+mn-ea"/>
              </a:rPr>
              <a:t>バージョン毎の機能</a:t>
            </a:r>
            <a:endParaRPr kumimoji="1" lang="en-US" altLang="ja-JP" dirty="0" smtClean="0">
              <a:latin typeface="+mn-ea"/>
              <a:ea typeface="+mn-ea"/>
            </a:endParaRPr>
          </a:p>
          <a:p>
            <a:r>
              <a:rPr kumimoji="1" lang="ja-JP" altLang="en-US" dirty="0" smtClean="0">
                <a:latin typeface="+mn-ea"/>
                <a:ea typeface="+mn-ea"/>
              </a:rPr>
              <a:t>よくある質問</a:t>
            </a:r>
            <a:endParaRPr kumimoji="1" lang="en-US" altLang="ja-JP" dirty="0">
              <a:latin typeface="+mn-ea"/>
              <a:ea typeface="+mn-ea"/>
            </a:endParaRPr>
          </a:p>
          <a:p>
            <a:r>
              <a:rPr kumimoji="1" lang="ja-JP" altLang="en-US" dirty="0" smtClean="0">
                <a:latin typeface="+mn-ea"/>
                <a:ea typeface="+mn-ea"/>
              </a:rPr>
              <a:t>まとめ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marL="57150" indent="0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493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CME AP</a:t>
            </a:r>
            <a:r>
              <a:rPr lang="ja-JP" altLang="en-US" dirty="0" smtClean="0">
                <a:solidFill>
                  <a:schemeClr val="tx1"/>
                </a:solidFill>
              </a:rPr>
              <a:t>のアップデート </a:t>
            </a:r>
            <a:r>
              <a:rPr lang="en-US" altLang="ja-JP" dirty="0" smtClean="0">
                <a:solidFill>
                  <a:schemeClr val="tx1"/>
                </a:solidFill>
              </a:rPr>
              <a:t>TFTP</a:t>
            </a:r>
            <a:r>
              <a:rPr lang="ja-JP" altLang="en-US" dirty="0" smtClean="0">
                <a:solidFill>
                  <a:schemeClr val="tx1"/>
                </a:solidFill>
              </a:rPr>
              <a:t>利用</a:t>
            </a:r>
            <a:endParaRPr lang="en-US" altLang="ja-JP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405629" y="1982587"/>
            <a:ext cx="50759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93380" y="1184953"/>
            <a:ext cx="223330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solidFill>
                  <a:srgbClr val="00B0F0"/>
                </a:solidFill>
                <a:latin typeface="+mn-ea"/>
                <a:ea typeface="+mn-ea"/>
              </a:rPr>
              <a:t>AIR-AP3800-K9-ME-8-3-111-0.zip</a:t>
            </a:r>
          </a:p>
          <a:p>
            <a:r>
              <a:rPr lang="ja-JP" altLang="en-US" sz="1050" dirty="0" smtClean="0">
                <a:solidFill>
                  <a:srgbClr val="00B0F0"/>
                </a:solidFill>
                <a:latin typeface="+mn-ea"/>
                <a:ea typeface="+mn-ea"/>
              </a:rPr>
              <a:t>を</a:t>
            </a:r>
            <a:r>
              <a:rPr lang="en-US" altLang="ja-JP" sz="1050" dirty="0" err="1" smtClean="0">
                <a:solidFill>
                  <a:srgbClr val="00B0F0"/>
                </a:solidFill>
                <a:latin typeface="+mn-ea"/>
                <a:ea typeface="+mn-ea"/>
              </a:rPr>
              <a:t>tftp</a:t>
            </a:r>
            <a:r>
              <a:rPr lang="ja-JP" altLang="en-US" sz="1050" dirty="0" smtClean="0">
                <a:solidFill>
                  <a:srgbClr val="00B0F0"/>
                </a:solidFill>
                <a:latin typeface="+mn-ea"/>
                <a:ea typeface="+mn-ea"/>
              </a:rPr>
              <a:t>フォルダの展開</a:t>
            </a:r>
            <a:endParaRPr lang="en-US" sz="1050" dirty="0">
              <a:solidFill>
                <a:srgbClr val="00B0F0"/>
              </a:solidFill>
              <a:latin typeface="+mn-ea"/>
              <a:ea typeface="+mn-ea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94" y="1666518"/>
            <a:ext cx="621792" cy="620189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7780636" y="2238902"/>
            <a:ext cx="0" cy="2194560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363958" y="2086358"/>
            <a:ext cx="8714" cy="206351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365105" y="2748788"/>
            <a:ext cx="5420091" cy="0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821" y="2568595"/>
            <a:ext cx="365760" cy="365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0512" y="3381025"/>
            <a:ext cx="24122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帰属している</a:t>
            </a:r>
            <a:r>
              <a:rPr lang="en-IN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機種毎にイメージ転送</a:t>
            </a:r>
            <a:endParaRPr lang="en-IN" sz="9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2370985" y="3605006"/>
            <a:ext cx="5378103" cy="0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842" y="3422415"/>
            <a:ext cx="365760" cy="365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444" y="1024561"/>
            <a:ext cx="235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CME</a:t>
            </a:r>
            <a:r>
              <a:rPr lang="ja-JP" altLang="en-US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に帰属して</a:t>
            </a:r>
            <a:r>
              <a:rPr lang="ja-JP" altLang="en-US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/>
            </a:r>
            <a:br>
              <a:rPr lang="en-US" altLang="ja-JP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</a:br>
            <a:r>
              <a:rPr lang="en-US" altLang="ja-JP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の</a:t>
            </a:r>
            <a:r>
              <a:rPr lang="ja-JP" altLang="en-US" sz="14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機種が混在の場合</a:t>
            </a:r>
            <a:endParaRPr lang="en-IN" sz="1400" b="1" u="sng" dirty="0" smtClean="0">
              <a:solidFill>
                <a:schemeClr val="accent1"/>
              </a:solidFill>
              <a:latin typeface="+mn-ea"/>
              <a:ea typeface="+mn-ea"/>
              <a:cs typeface="CiscoSans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43" y="1687814"/>
            <a:ext cx="1032659" cy="640080"/>
          </a:xfrm>
          <a:prstGeom prst="rect">
            <a:avLst/>
          </a:prstGeom>
        </p:spPr>
      </p:pic>
      <p:pic>
        <p:nvPicPr>
          <p:cNvPr id="79" name="Picture 2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15" y="1018696"/>
            <a:ext cx="809791" cy="571839"/>
          </a:xfrm>
          <a:prstGeom prst="rect">
            <a:avLst/>
          </a:prstGeom>
        </p:spPr>
      </p:pic>
      <p:pic>
        <p:nvPicPr>
          <p:cNvPr id="80" name="Picture 2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38" y="981187"/>
            <a:ext cx="907876" cy="641103"/>
          </a:xfrm>
          <a:prstGeom prst="rect">
            <a:avLst/>
          </a:prstGeom>
        </p:spPr>
      </p:pic>
      <p:pic>
        <p:nvPicPr>
          <p:cNvPr id="85" name="Picture 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31" y="1089979"/>
            <a:ext cx="511464" cy="432772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2545990" y="938133"/>
            <a:ext cx="2601842" cy="749681"/>
          </a:xfrm>
          <a:prstGeom prst="roundRect">
            <a:avLst/>
          </a:prstGeom>
          <a:noFill/>
          <a:ln>
            <a:solidFill>
              <a:srgbClr val="049FD9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6" name="Rectangle 3"/>
          <p:cNvSpPr/>
          <p:nvPr/>
        </p:nvSpPr>
        <p:spPr>
          <a:xfrm>
            <a:off x="3539948" y="3962245"/>
            <a:ext cx="3638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自動再起動を選択しておくと、帰属している</a:t>
            </a:r>
            <a:r>
              <a:rPr lang="en-IN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全て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</a:t>
            </a:r>
            <a:r>
              <a:rPr lang="en-US" altLang="ja-JP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/>
            </a:r>
            <a:br>
              <a:rPr lang="en-US" altLang="ja-JP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</a:b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イメージ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転送が終了後、再起動します</a:t>
            </a:r>
            <a:endParaRPr lang="en-IN" sz="1100" u="sng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87" name="TextBox 14"/>
          <p:cNvSpPr txBox="1"/>
          <p:nvPr/>
        </p:nvSpPr>
        <p:spPr>
          <a:xfrm>
            <a:off x="1005513" y="1773567"/>
            <a:ext cx="114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200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</a:t>
            </a:r>
          </a:p>
          <a:p>
            <a:pPr algn="ctr"/>
            <a:r>
              <a:rPr lang="en-US" altLang="ja-JP" sz="1200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AP3802</a:t>
            </a:r>
            <a:endParaRPr lang="en-IN" sz="1200" dirty="0" smtClean="0">
              <a:solidFill>
                <a:schemeClr val="accent1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03601" y="1443157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+mn-lt"/>
              </a:rPr>
              <a:t>1815</a:t>
            </a:r>
            <a:endParaRPr kumimoji="1" lang="ja-JP" altLang="en-US" sz="1100" dirty="0" smtClean="0">
              <a:latin typeface="+mn-lt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13728" y="145117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+mn-lt"/>
              </a:rPr>
              <a:t>1832</a:t>
            </a:r>
            <a:endParaRPr kumimoji="1" lang="ja-JP" altLang="en-US" sz="1100" dirty="0" smtClean="0">
              <a:latin typeface="+mn-lt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367707" y="1435135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+mn-lt"/>
              </a:rPr>
              <a:t>280</a:t>
            </a:r>
            <a:r>
              <a:rPr kumimoji="1" lang="en-US" altLang="ja-JP" sz="1100" dirty="0" smtClean="0">
                <a:latin typeface="+mn-lt"/>
              </a:rPr>
              <a:t>2</a:t>
            </a:r>
            <a:endParaRPr kumimoji="1" lang="ja-JP" altLang="en-US" sz="1100" dirty="0" smtClean="0">
              <a:latin typeface="+mn-lt"/>
            </a:endParaRPr>
          </a:p>
        </p:txBody>
      </p:sp>
      <p:sp>
        <p:nvSpPr>
          <p:cNvPr id="40" name="Rectangle 3"/>
          <p:cNvSpPr/>
          <p:nvPr/>
        </p:nvSpPr>
        <p:spPr>
          <a:xfrm>
            <a:off x="1378056" y="4276942"/>
            <a:ext cx="2335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イメージは</a:t>
            </a:r>
            <a:r>
              <a:rPr lang="ja-JP" altLang="en-US" sz="10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を経由して</a:t>
            </a:r>
            <a:endParaRPr lang="en-US" altLang="ja-JP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  <a:p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ターゲットの</a:t>
            </a:r>
            <a:r>
              <a:rPr lang="en-US" altLang="ja-JP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0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へ転送されます</a:t>
            </a:r>
            <a:endParaRPr lang="en-IN" sz="10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cxnSp>
        <p:nvCxnSpPr>
          <p:cNvPr id="42" name="Straight Arrow Connector 66"/>
          <p:cNvCxnSpPr/>
          <p:nvPr/>
        </p:nvCxnSpPr>
        <p:spPr>
          <a:xfrm flipH="1">
            <a:off x="2370985" y="3155827"/>
            <a:ext cx="5378103" cy="0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821" y="2977198"/>
            <a:ext cx="365760" cy="365760"/>
          </a:xfrm>
          <a:prstGeom prst="rect">
            <a:avLst/>
          </a:prstGeom>
        </p:spPr>
      </p:pic>
      <p:sp>
        <p:nvSpPr>
          <p:cNvPr id="43" name="Rectangle 3"/>
          <p:cNvSpPr/>
          <p:nvPr/>
        </p:nvSpPr>
        <p:spPr>
          <a:xfrm>
            <a:off x="3870512" y="2923825"/>
            <a:ext cx="24122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帰属している</a:t>
            </a:r>
            <a:r>
              <a:rPr lang="en-IN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機種毎にイメージ転送</a:t>
            </a:r>
            <a:endParaRPr lang="en-IN" sz="9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45" name="Rectangle 3"/>
          <p:cNvSpPr/>
          <p:nvPr/>
        </p:nvSpPr>
        <p:spPr>
          <a:xfrm>
            <a:off x="3870512" y="2450583"/>
            <a:ext cx="24122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帰属している</a:t>
            </a:r>
            <a:r>
              <a:rPr lang="en-IN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機種毎にイメージ転送</a:t>
            </a:r>
            <a:endParaRPr lang="en-IN" sz="900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cxnSp>
        <p:nvCxnSpPr>
          <p:cNvPr id="46" name="Straight Arrow Connector 66"/>
          <p:cNvCxnSpPr/>
          <p:nvPr/>
        </p:nvCxnSpPr>
        <p:spPr>
          <a:xfrm flipH="1">
            <a:off x="1560859" y="2932470"/>
            <a:ext cx="810127" cy="0"/>
          </a:xfrm>
          <a:prstGeom prst="straightConnector1">
            <a:avLst/>
          </a:prstGeom>
          <a:ln w="12700">
            <a:solidFill>
              <a:srgbClr val="0070C0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66"/>
          <p:cNvCxnSpPr/>
          <p:nvPr/>
        </p:nvCxnSpPr>
        <p:spPr>
          <a:xfrm flipH="1">
            <a:off x="1562545" y="3381952"/>
            <a:ext cx="810127" cy="0"/>
          </a:xfrm>
          <a:prstGeom prst="straightConnector1">
            <a:avLst/>
          </a:prstGeom>
          <a:ln w="12700">
            <a:solidFill>
              <a:srgbClr val="0070C0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66"/>
          <p:cNvCxnSpPr/>
          <p:nvPr/>
        </p:nvCxnSpPr>
        <p:spPr>
          <a:xfrm flipH="1">
            <a:off x="1560859" y="3854891"/>
            <a:ext cx="810127" cy="0"/>
          </a:xfrm>
          <a:prstGeom prst="straightConnector1">
            <a:avLst/>
          </a:prstGeom>
          <a:ln w="12700">
            <a:solidFill>
              <a:srgbClr val="0070C0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21" y="2651975"/>
            <a:ext cx="511464" cy="432772"/>
          </a:xfrm>
          <a:prstGeom prst="rect">
            <a:avLst/>
          </a:prstGeom>
        </p:spPr>
      </p:pic>
      <p:pic>
        <p:nvPicPr>
          <p:cNvPr id="68" name="Picture 2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2" y="3064065"/>
            <a:ext cx="809791" cy="571839"/>
          </a:xfrm>
          <a:prstGeom prst="rect">
            <a:avLst/>
          </a:prstGeom>
        </p:spPr>
      </p:pic>
      <p:pic>
        <p:nvPicPr>
          <p:cNvPr id="69" name="Picture 2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2" y="3580008"/>
            <a:ext cx="907876" cy="6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66"/>
          <p:cNvCxnSpPr/>
          <p:nvPr/>
        </p:nvCxnSpPr>
        <p:spPr>
          <a:xfrm flipH="1">
            <a:off x="1546663" y="3589538"/>
            <a:ext cx="906378" cy="0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66"/>
          <p:cNvCxnSpPr/>
          <p:nvPr/>
        </p:nvCxnSpPr>
        <p:spPr>
          <a:xfrm flipH="1">
            <a:off x="1538642" y="3994484"/>
            <a:ext cx="898357" cy="8380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66"/>
          <p:cNvCxnSpPr/>
          <p:nvPr/>
        </p:nvCxnSpPr>
        <p:spPr>
          <a:xfrm flipH="1">
            <a:off x="1536383" y="3208421"/>
            <a:ext cx="916658" cy="9435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CME AP</a:t>
            </a:r>
            <a:r>
              <a:rPr lang="ja-JP" altLang="en-US" dirty="0" smtClean="0">
                <a:solidFill>
                  <a:schemeClr val="tx1"/>
                </a:solidFill>
              </a:rPr>
              <a:t>のアップデート　</a:t>
            </a:r>
            <a:r>
              <a:rPr lang="en-US" altLang="ja-JP" dirty="0" smtClean="0">
                <a:solidFill>
                  <a:schemeClr val="tx1"/>
                </a:solidFill>
              </a:rPr>
              <a:t>HTT</a:t>
            </a:r>
            <a:r>
              <a:rPr lang="en-US" altLang="ja-JP" dirty="0">
                <a:solidFill>
                  <a:schemeClr val="tx1"/>
                </a:solidFill>
              </a:rPr>
              <a:t>P</a:t>
            </a:r>
            <a:r>
              <a:rPr lang="ja-JP" altLang="en-US" dirty="0" smtClean="0">
                <a:solidFill>
                  <a:schemeClr val="tx1"/>
                </a:solidFill>
              </a:rPr>
              <a:t>利用</a:t>
            </a:r>
            <a:endParaRPr lang="en-US" altLang="ja-JP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445020" y="1982587"/>
            <a:ext cx="5030369" cy="3069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42180" y="1192279"/>
            <a:ext cx="2122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 smtClean="0">
                <a:solidFill>
                  <a:srgbClr val="00B0F0"/>
                </a:solidFill>
                <a:latin typeface="+mn-ea"/>
                <a:ea typeface="+mn-ea"/>
              </a:rPr>
              <a:t>AIR-AP3800-K9-ME-8-3-111-0.zip</a:t>
            </a:r>
          </a:p>
          <a:p>
            <a:r>
              <a:rPr lang="ja-JP" altLang="en-US" sz="1000" dirty="0" smtClean="0">
                <a:solidFill>
                  <a:srgbClr val="00B0F0"/>
                </a:solidFill>
                <a:latin typeface="+mn-ea"/>
                <a:ea typeface="+mn-ea"/>
              </a:rPr>
              <a:t>を展開したもの</a:t>
            </a:r>
            <a:endParaRPr lang="en-US" sz="1000" dirty="0">
              <a:solidFill>
                <a:srgbClr val="00B0F0"/>
              </a:solidFill>
              <a:latin typeface="+mn-ea"/>
              <a:ea typeface="+mn-ea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7770999" y="2238902"/>
            <a:ext cx="3461" cy="600551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442145" y="2343032"/>
            <a:ext cx="4562" cy="213989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461062" y="2751475"/>
            <a:ext cx="5313398" cy="1"/>
          </a:xfrm>
          <a:prstGeom prst="straightConnector1">
            <a:avLst/>
          </a:prstGeom>
          <a:ln w="12700"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86124" y="2484603"/>
            <a:ext cx="3862332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ja-JP" sz="900" dirty="0">
                <a:latin typeface="+mn-ea"/>
                <a:ea typeface="+mn-ea"/>
              </a:rPr>
              <a:t>http</a:t>
            </a:r>
            <a:r>
              <a:rPr lang="ja-JP" altLang="en-US" sz="900" dirty="0" smtClean="0">
                <a:latin typeface="+mn-ea"/>
                <a:ea typeface="+mn-ea"/>
              </a:rPr>
              <a:t> を利用しイメージをプライマリ </a:t>
            </a:r>
            <a:r>
              <a:rPr lang="en-US" altLang="ja-JP" sz="900" dirty="0" smtClean="0">
                <a:latin typeface="+mn-ea"/>
                <a:ea typeface="+mn-ea"/>
              </a:rPr>
              <a:t>AP</a:t>
            </a:r>
            <a:r>
              <a:rPr lang="ja-JP" altLang="en-US" sz="900" dirty="0" smtClean="0">
                <a:latin typeface="+mn-ea"/>
                <a:ea typeface="+mn-ea"/>
              </a:rPr>
              <a:t>のフラッシュストレージへ転送</a:t>
            </a:r>
            <a:endParaRPr lang="en-US" sz="900" dirty="0">
              <a:latin typeface="+mn-ea"/>
              <a:ea typeface="+mn-ea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35" y="2551313"/>
            <a:ext cx="365760" cy="3657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778" y="3052115"/>
            <a:ext cx="365760" cy="365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09" y="1083837"/>
            <a:ext cx="19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CME</a:t>
            </a:r>
            <a:r>
              <a:rPr lang="ja-JP" altLang="en-US" sz="12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に帰属している</a:t>
            </a:r>
            <a:r>
              <a:rPr lang="en-US" altLang="ja-JP" sz="12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</a:t>
            </a:r>
          </a:p>
          <a:p>
            <a:pPr algn="ctr"/>
            <a:r>
              <a:rPr lang="ja-JP" altLang="en-US" sz="1200" b="1" u="sng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が単一モデルのみ</a:t>
            </a:r>
            <a:endParaRPr lang="en-IN" sz="1200" b="1" u="sng" dirty="0" smtClean="0">
              <a:solidFill>
                <a:schemeClr val="accent1"/>
              </a:solidFill>
              <a:latin typeface="+mn-ea"/>
              <a:ea typeface="+mn-ea"/>
              <a:cs typeface="CiscoSans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78" y="1687814"/>
            <a:ext cx="1032659" cy="640080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2155221" y="918927"/>
            <a:ext cx="2345715" cy="749681"/>
          </a:xfrm>
          <a:prstGeom prst="roundRect">
            <a:avLst/>
          </a:prstGeom>
          <a:noFill/>
          <a:ln>
            <a:solidFill>
              <a:srgbClr val="049FD9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6" name="Rectangle 3"/>
          <p:cNvSpPr/>
          <p:nvPr/>
        </p:nvSpPr>
        <p:spPr>
          <a:xfrm>
            <a:off x="3668416" y="4450874"/>
            <a:ext cx="3638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u="sng" dirty="0">
                <a:solidFill>
                  <a:srgbClr val="39393B"/>
                </a:solidFill>
                <a:latin typeface="+mn-ea"/>
                <a:cs typeface="CiscoSans Light" charset="0"/>
              </a:rPr>
              <a:t>自動再起動を選択しておくと、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帰属している</a:t>
            </a:r>
            <a:r>
              <a:rPr lang="en-IN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全て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</a:t>
            </a:r>
            <a:r>
              <a:rPr lang="en-US" altLang="ja-JP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/>
            </a:r>
            <a:br>
              <a:rPr lang="en-US" altLang="ja-JP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</a:b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イメージ</a:t>
            </a:r>
            <a:r>
              <a:rPr lang="ja-JP" altLang="en-US" sz="1100" u="sng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転送が終了後、再起動します</a:t>
            </a:r>
            <a:endParaRPr lang="en-IN" sz="1100" u="sng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</p:txBody>
      </p:sp>
      <p:sp>
        <p:nvSpPr>
          <p:cNvPr id="87" name="TextBox 14"/>
          <p:cNvSpPr txBox="1"/>
          <p:nvPr/>
        </p:nvSpPr>
        <p:spPr>
          <a:xfrm>
            <a:off x="1136165" y="1773567"/>
            <a:ext cx="114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en-US" altLang="ja-JP" sz="1200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</a:t>
            </a:r>
          </a:p>
          <a:p>
            <a:pPr algn="ctr"/>
            <a:r>
              <a:rPr lang="en-US" altLang="ja-JP" sz="1200" dirty="0" smtClean="0">
                <a:solidFill>
                  <a:schemeClr val="accent1"/>
                </a:solidFill>
                <a:latin typeface="+mn-ea"/>
                <a:ea typeface="+mn-ea"/>
                <a:cs typeface="CiscoSans Light" charset="0"/>
              </a:rPr>
              <a:t>AP3802</a:t>
            </a:r>
            <a:endParaRPr lang="en-IN" sz="1200" dirty="0" smtClean="0">
              <a:solidFill>
                <a:schemeClr val="accent1"/>
              </a:solidFill>
              <a:latin typeface="+mn-ea"/>
              <a:ea typeface="+mn-ea"/>
              <a:cs typeface="CiscoSans Light" charset="0"/>
            </a:endParaRPr>
          </a:p>
        </p:txBody>
      </p:sp>
      <p:pic>
        <p:nvPicPr>
          <p:cNvPr id="43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236" y="3432177"/>
            <a:ext cx="365760" cy="365760"/>
          </a:xfrm>
          <a:prstGeom prst="rect">
            <a:avLst/>
          </a:prstGeom>
        </p:spPr>
      </p:pic>
      <p:pic>
        <p:nvPicPr>
          <p:cNvPr id="44" name="Picture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696" y="3832819"/>
            <a:ext cx="365760" cy="365760"/>
          </a:xfrm>
          <a:prstGeom prst="rect">
            <a:avLst/>
          </a:prstGeom>
        </p:spPr>
      </p:pic>
      <p:sp>
        <p:nvSpPr>
          <p:cNvPr id="46" name="TextBox 54"/>
          <p:cNvSpPr txBox="1"/>
          <p:nvPr/>
        </p:nvSpPr>
        <p:spPr>
          <a:xfrm>
            <a:off x="2612561" y="3504507"/>
            <a:ext cx="3862332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 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のフラッシュから帰属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altLang="ja-JP" sz="9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  <a:p>
            <a:endParaRPr lang="en-US" sz="900" dirty="0">
              <a:latin typeface="+mn-ea"/>
              <a:ea typeface="+mn-ea"/>
            </a:endParaRP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30" y="985251"/>
            <a:ext cx="1032659" cy="640080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97" y="992933"/>
            <a:ext cx="1032659" cy="640080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68" y="959496"/>
            <a:ext cx="1032659" cy="640080"/>
          </a:xfrm>
          <a:prstGeom prst="rect">
            <a:avLst/>
          </a:prstGeom>
        </p:spPr>
      </p:pic>
      <p:sp>
        <p:nvSpPr>
          <p:cNvPr id="40" name="TextBox 54"/>
          <p:cNvSpPr txBox="1"/>
          <p:nvPr/>
        </p:nvSpPr>
        <p:spPr>
          <a:xfrm>
            <a:off x="2601419" y="3087354"/>
            <a:ext cx="3862332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 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のフラッシュから帰属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altLang="ja-JP" sz="9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  <a:p>
            <a:endParaRPr lang="en-US" sz="900" dirty="0">
              <a:latin typeface="+mn-ea"/>
              <a:ea typeface="+mn-ea"/>
            </a:endParaRPr>
          </a:p>
        </p:txBody>
      </p:sp>
      <p:sp>
        <p:nvSpPr>
          <p:cNvPr id="41" name="TextBox 54"/>
          <p:cNvSpPr txBox="1"/>
          <p:nvPr/>
        </p:nvSpPr>
        <p:spPr>
          <a:xfrm>
            <a:off x="2628760" y="3914784"/>
            <a:ext cx="3862332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プライマリ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 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のフラッシュから帰属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して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いる</a:t>
            </a:r>
            <a:r>
              <a:rPr lang="en-US" altLang="ja-JP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sz="900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へイメージ</a:t>
            </a:r>
            <a:r>
              <a:rPr lang="ja-JP" altLang="en-US" sz="900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転送</a:t>
            </a:r>
            <a:endParaRPr lang="en-IN" altLang="ja-JP" sz="900" dirty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  <a:p>
            <a:endParaRPr lang="en-US" sz="900" dirty="0">
              <a:latin typeface="+mn-ea"/>
              <a:ea typeface="+mn-ea"/>
            </a:endParaRPr>
          </a:p>
        </p:txBody>
      </p:sp>
      <p:pic>
        <p:nvPicPr>
          <p:cNvPr id="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0" y="2861836"/>
            <a:ext cx="1032659" cy="640080"/>
          </a:xfrm>
          <a:prstGeom prst="rect">
            <a:avLst/>
          </a:prstGeom>
        </p:spPr>
      </p:pic>
      <p:pic>
        <p:nvPicPr>
          <p:cNvPr id="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" y="3303335"/>
            <a:ext cx="1032659" cy="640080"/>
          </a:xfrm>
          <a:prstGeom prst="rect">
            <a:avLst/>
          </a:prstGeom>
        </p:spPr>
      </p:pic>
      <p:pic>
        <p:nvPicPr>
          <p:cNvPr id="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" y="3704388"/>
            <a:ext cx="1032659" cy="640080"/>
          </a:xfrm>
          <a:prstGeom prst="rect">
            <a:avLst/>
          </a:prstGeom>
        </p:spPr>
      </p:pic>
      <p:grpSp>
        <p:nvGrpSpPr>
          <p:cNvPr id="35" name="Group 431"/>
          <p:cNvGrpSpPr>
            <a:grpSpLocks noChangeAspect="1"/>
          </p:cNvGrpSpPr>
          <p:nvPr/>
        </p:nvGrpSpPr>
        <p:grpSpPr>
          <a:xfrm>
            <a:off x="7397901" y="1773567"/>
            <a:ext cx="811253" cy="447230"/>
            <a:chOff x="572756" y="4356495"/>
            <a:chExt cx="701979" cy="386989"/>
          </a:xfrm>
        </p:grpSpPr>
        <p:sp>
          <p:nvSpPr>
            <p:cNvPr id="36" name="Freeform 294"/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95"/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782" y="2981833"/>
            <a:ext cx="2913213" cy="134736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184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モードでは</a:t>
            </a:r>
            <a:r>
              <a:rPr kumimoji="1" lang="en-US" altLang="ja-JP" dirty="0" smtClean="0"/>
              <a:t>LAG</a:t>
            </a:r>
            <a:r>
              <a:rPr kumimoji="1" lang="ja-JP" altLang="en-US" dirty="0" smtClean="0"/>
              <a:t>をサポートしません。（</a:t>
            </a:r>
            <a:r>
              <a:rPr kumimoji="1" lang="en-US" altLang="ja-JP" dirty="0" smtClean="0"/>
              <a:t>AP2802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3802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1852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en-US" altLang="ja-JP" dirty="0" smtClean="0"/>
              <a:t>802.3ad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LACP</a:t>
            </a:r>
            <a:r>
              <a:rPr kumimoji="1" lang="ja-JP" altLang="en-US" dirty="0" smtClean="0"/>
              <a:t>サポートをサポートします。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を別サブネットへ移動する場合は必ず初期化してください。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電源を入れるときに</a:t>
            </a:r>
            <a:r>
              <a:rPr kumimoji="1" lang="ja-JP" altLang="en-US" dirty="0" smtClean="0"/>
              <a:t>モード ボタン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秒以上押し続けると初期化できます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ネットワーク その他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2407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016634"/>
          </a:xfrm>
        </p:spPr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Autonomous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AP</a:t>
            </a:r>
            <a:r>
              <a:rPr lang="ja-JP" altLang="en-US" dirty="0" smtClean="0">
                <a:latin typeface="+mn-ea"/>
                <a:ea typeface="+mn-ea"/>
              </a:rPr>
              <a:t>との比較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07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480283" y="2350323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10887" y="2343838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809785" y="3131023"/>
            <a:ext cx="1189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10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674574" y="2343838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065167" y="2347106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785945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5" y="2509348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03460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2" y="2487226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344673" y="3133930"/>
            <a:ext cx="1189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10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487415" y="3214650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050325" y="3218843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888" y="2852756"/>
            <a:ext cx="344561" cy="3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93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532283" y="2498186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62887" y="2491701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31516" y="3239959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26574" y="2491701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17167" y="2494969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37945" y="249496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55" y="2657211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55460" y="249496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42" y="2635089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20367" y="3239959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sp>
        <p:nvSpPr>
          <p:cNvPr id="33" name="円/楕円 32"/>
          <p:cNvSpPr/>
          <p:nvPr/>
        </p:nvSpPr>
        <p:spPr>
          <a:xfrm>
            <a:off x="959915" y="3559028"/>
            <a:ext cx="901430" cy="4280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bg2"/>
                </a:solidFill>
              </a:rPr>
              <a:t>管理 </a:t>
            </a:r>
            <a:r>
              <a:rPr kumimoji="1" lang="en-US" altLang="ja-JP" sz="1100" dirty="0" smtClean="0">
                <a:solidFill>
                  <a:schemeClr val="bg2"/>
                </a:solidFill>
              </a:rPr>
              <a:t>IP</a:t>
            </a:r>
            <a:endParaRPr kumimoji="1" lang="ja-JP" altLang="en-US" sz="1100" dirty="0" smtClean="0">
              <a:solidFill>
                <a:schemeClr val="bg2"/>
              </a:solidFill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2555251" y="3559028"/>
            <a:ext cx="901430" cy="4280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bg2"/>
                </a:solidFill>
              </a:rPr>
              <a:t>管理 </a:t>
            </a:r>
            <a:r>
              <a:rPr kumimoji="1" lang="en-US" altLang="ja-JP" sz="1100" dirty="0" smtClean="0">
                <a:solidFill>
                  <a:schemeClr val="bg2"/>
                </a:solidFill>
              </a:rPr>
              <a:t>IP</a:t>
            </a:r>
            <a:endParaRPr kumimoji="1" lang="ja-JP" altLang="en-US" sz="1100" dirty="0" smtClean="0">
              <a:solidFill>
                <a:schemeClr val="bg2"/>
              </a:solidFill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5405455" y="3796883"/>
            <a:ext cx="901430" cy="4280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bg2"/>
                </a:solidFill>
              </a:rPr>
              <a:t>管理 </a:t>
            </a:r>
            <a:r>
              <a:rPr kumimoji="1" lang="en-US" altLang="ja-JP" sz="1100" dirty="0" smtClean="0">
                <a:solidFill>
                  <a:schemeClr val="bg2"/>
                </a:solidFill>
              </a:rPr>
              <a:t>IP</a:t>
            </a:r>
            <a:endParaRPr kumimoji="1" lang="ja-JP" altLang="en-US" sz="1100" dirty="0" smtClean="0">
              <a:solidFill>
                <a:schemeClr val="bg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7259" y="1549940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管理は個々の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で行う。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421668" y="1447594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が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メンバー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を管理。</a:t>
            </a:r>
          </a:p>
        </p:txBody>
      </p:sp>
      <p:cxnSp>
        <p:nvCxnSpPr>
          <p:cNvPr id="7" name="直線矢印コネクタ 6"/>
          <p:cNvCxnSpPr>
            <a:stCxn id="39" idx="6"/>
          </p:cNvCxnSpPr>
          <p:nvPr/>
        </p:nvCxnSpPr>
        <p:spPr>
          <a:xfrm flipV="1">
            <a:off x="6306885" y="3423540"/>
            <a:ext cx="674332" cy="587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39" idx="0"/>
            <a:endCxn id="35" idx="2"/>
          </p:cNvCxnSpPr>
          <p:nvPr/>
        </p:nvCxnSpPr>
        <p:spPr>
          <a:xfrm flipV="1">
            <a:off x="5856170" y="3445662"/>
            <a:ext cx="0" cy="351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7"/>
          <p:cNvSpPr/>
          <p:nvPr/>
        </p:nvSpPr>
        <p:spPr>
          <a:xfrm>
            <a:off x="5242860" y="340032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019779" y="340032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32" y="2863080"/>
            <a:ext cx="344561" cy="3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36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7926408" y="202148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6415378" y="202148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3310287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1740891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700773" y="2350323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1131377" y="2343838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1100006" y="3092096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895064" y="2343838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582697" y="2361976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6303475" y="236197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5" y="2524218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820990" y="236197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72" y="2502096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688857" y="3092096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3" name="直線コネクタ 32"/>
          <p:cNvCxnSpPr/>
          <p:nvPr/>
        </p:nvCxnSpPr>
        <p:spPr>
          <a:xfrm>
            <a:off x="895064" y="200661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563066" y="202148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20"/>
          <p:cNvGrpSpPr>
            <a:grpSpLocks noChangeAspect="1"/>
          </p:cNvGrpSpPr>
          <p:nvPr/>
        </p:nvGrpSpPr>
        <p:grpSpPr>
          <a:xfrm rot="10800000">
            <a:off x="1459819" y="3648234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1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20"/>
          <p:cNvGrpSpPr>
            <a:grpSpLocks noChangeAspect="1"/>
          </p:cNvGrpSpPr>
          <p:nvPr/>
        </p:nvGrpSpPr>
        <p:grpSpPr>
          <a:xfrm rot="10800000">
            <a:off x="3029215" y="3639179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7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20"/>
          <p:cNvGrpSpPr>
            <a:grpSpLocks noChangeAspect="1"/>
          </p:cNvGrpSpPr>
          <p:nvPr/>
        </p:nvGrpSpPr>
        <p:grpSpPr>
          <a:xfrm rot="10800000">
            <a:off x="6129014" y="3642417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59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20"/>
          <p:cNvGrpSpPr>
            <a:grpSpLocks noChangeAspect="1"/>
          </p:cNvGrpSpPr>
          <p:nvPr/>
        </p:nvGrpSpPr>
        <p:grpSpPr>
          <a:xfrm rot="10800000">
            <a:off x="7643351" y="3654446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6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2428377" y="1180945"/>
            <a:ext cx="407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SSID</a:t>
            </a:r>
            <a:r>
              <a:rPr kumimoji="1" lang="ja-JP" altLang="en-US" dirty="0"/>
              <a:t>に</a:t>
            </a:r>
            <a:r>
              <a:rPr kumimoji="1" lang="ja-JP" altLang="en-US" dirty="0" smtClean="0">
                <a:latin typeface="+mn-lt"/>
              </a:rPr>
              <a:t>ユーザ用</a:t>
            </a:r>
            <a:r>
              <a:rPr kumimoji="1" lang="en-US" altLang="ja-JP" dirty="0" smtClean="0">
                <a:latin typeface="+mn-lt"/>
              </a:rPr>
              <a:t>VLAN</a:t>
            </a:r>
            <a:r>
              <a:rPr kumimoji="1" lang="ja-JP" altLang="en-US" dirty="0">
                <a:latin typeface="+mn-lt"/>
              </a:rPr>
              <a:t>が</a:t>
            </a:r>
            <a:r>
              <a:rPr kumimoji="1" lang="ja-JP" altLang="en-US" dirty="0" smtClean="0">
                <a:latin typeface="+mn-lt"/>
              </a:rPr>
              <a:t>紐付けできる。</a:t>
            </a:r>
          </a:p>
        </p:txBody>
      </p:sp>
      <p:sp>
        <p:nvSpPr>
          <p:cNvPr id="69" name="Rectangle 87"/>
          <p:cNvSpPr/>
          <p:nvPr/>
        </p:nvSpPr>
        <p:spPr>
          <a:xfrm>
            <a:off x="5748552" y="325612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Rectangle 87"/>
          <p:cNvSpPr/>
          <p:nvPr/>
        </p:nvSpPr>
        <p:spPr>
          <a:xfrm>
            <a:off x="7330917" y="325612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18" y="2750386"/>
            <a:ext cx="344561" cy="310105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4669873" y="1713449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ユーザ用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en-US" altLang="ja-JP" sz="1400" dirty="0" smtClean="0">
                <a:latin typeface="+mn-lt"/>
              </a:rPr>
              <a:t>VLAN201</a:t>
            </a:r>
            <a:endParaRPr kumimoji="1" lang="ja-JP" altLang="en-US" sz="1400" dirty="0" smtClean="0">
              <a:latin typeface="+mn-lt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886325" y="218211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管理用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23058" y="218994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管理用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8418" y="1713449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ユーザ用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en-US" altLang="ja-JP" sz="1400" dirty="0" smtClean="0">
                <a:latin typeface="+mn-lt"/>
              </a:rPr>
              <a:t>VLAN201</a:t>
            </a:r>
            <a:endParaRPr kumimoji="1" lang="ja-JP" alt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00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7408878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5897848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3089797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1520401" y="2006613"/>
            <a:ext cx="17862" cy="158600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480283" y="2350323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10887" y="2343838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879516" y="3092096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674574" y="2343838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065167" y="2347106"/>
            <a:ext cx="2989634" cy="6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785945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5" y="2509348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03460" y="2347106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42" y="2487226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468367" y="3092096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3" name="直線コネクタ 32"/>
          <p:cNvCxnSpPr/>
          <p:nvPr/>
        </p:nvCxnSpPr>
        <p:spPr>
          <a:xfrm>
            <a:off x="674574" y="200661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045536" y="2006613"/>
            <a:ext cx="2989634" cy="6485"/>
          </a:xfrm>
          <a:prstGeom prst="line">
            <a:avLst/>
          </a:prstGeom>
          <a:ln w="19050">
            <a:solidFill>
              <a:srgbClr val="72C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20"/>
          <p:cNvGrpSpPr>
            <a:grpSpLocks noChangeAspect="1"/>
          </p:cNvGrpSpPr>
          <p:nvPr/>
        </p:nvGrpSpPr>
        <p:grpSpPr>
          <a:xfrm rot="10800000">
            <a:off x="1239329" y="3648234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1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20"/>
          <p:cNvGrpSpPr>
            <a:grpSpLocks noChangeAspect="1"/>
          </p:cNvGrpSpPr>
          <p:nvPr/>
        </p:nvGrpSpPr>
        <p:grpSpPr>
          <a:xfrm rot="10800000">
            <a:off x="2808725" y="3639179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47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20"/>
          <p:cNvGrpSpPr>
            <a:grpSpLocks noChangeAspect="1"/>
          </p:cNvGrpSpPr>
          <p:nvPr/>
        </p:nvGrpSpPr>
        <p:grpSpPr>
          <a:xfrm rot="10800000">
            <a:off x="5611484" y="3627547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59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20"/>
          <p:cNvGrpSpPr>
            <a:grpSpLocks noChangeAspect="1"/>
          </p:cNvGrpSpPr>
          <p:nvPr/>
        </p:nvGrpSpPr>
        <p:grpSpPr>
          <a:xfrm rot="10800000">
            <a:off x="7125821" y="3639576"/>
            <a:ext cx="608452" cy="488934"/>
            <a:chOff x="839748" y="4443493"/>
            <a:chExt cx="167995" cy="134996"/>
          </a:xfrm>
          <a:solidFill>
            <a:srgbClr val="92D050"/>
          </a:solidFill>
        </p:grpSpPr>
        <p:sp>
          <p:nvSpPr>
            <p:cNvPr id="63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50026" y="1096986"/>
            <a:ext cx="3451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Layer2</a:t>
            </a:r>
            <a:r>
              <a:rPr kumimoji="1" lang="ja-JP" altLang="en-US" dirty="0">
                <a:latin typeface="+mn-lt"/>
              </a:rPr>
              <a:t> </a:t>
            </a:r>
            <a:r>
              <a:rPr kumimoji="1" lang="ja-JP" altLang="en-US" dirty="0" smtClean="0">
                <a:latin typeface="+mn-lt"/>
              </a:rPr>
              <a:t>ローミング キー</a:t>
            </a:r>
            <a:r>
              <a:rPr kumimoji="1" lang="ja-JP" altLang="en-US" dirty="0" smtClean="0">
                <a:latin typeface="+mn-lt"/>
              </a:rPr>
              <a:t>共有なし。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ローミング時は再認証。</a:t>
            </a:r>
          </a:p>
        </p:txBody>
      </p:sp>
      <p:sp>
        <p:nvSpPr>
          <p:cNvPr id="69" name="Rectangle 87"/>
          <p:cNvSpPr/>
          <p:nvPr/>
        </p:nvSpPr>
        <p:spPr>
          <a:xfrm>
            <a:off x="5231022" y="324125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Rectangle 87"/>
          <p:cNvSpPr/>
          <p:nvPr/>
        </p:nvSpPr>
        <p:spPr>
          <a:xfrm>
            <a:off x="6813387" y="324125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843007" y="1067474"/>
            <a:ext cx="411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Layer2</a:t>
            </a:r>
            <a:r>
              <a:rPr kumimoji="1" lang="ja-JP" altLang="en-US" dirty="0">
                <a:latin typeface="+mn-lt"/>
              </a:rPr>
              <a:t> </a:t>
            </a:r>
            <a:r>
              <a:rPr kumimoji="1" lang="ja-JP" altLang="en-US" dirty="0" smtClean="0">
                <a:latin typeface="+mn-lt"/>
              </a:rPr>
              <a:t>ローミング キー</a:t>
            </a:r>
            <a:r>
              <a:rPr kumimoji="1" lang="ja-JP" altLang="en-US" dirty="0" smtClean="0">
                <a:latin typeface="+mn-lt"/>
              </a:rPr>
              <a:t>共有あり。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再認証なしの高速ローミングをサポート。</a:t>
            </a:r>
          </a:p>
        </p:txBody>
      </p:sp>
      <p:grpSp>
        <p:nvGrpSpPr>
          <p:cNvPr id="72" name="Group 95"/>
          <p:cNvGrpSpPr/>
          <p:nvPr/>
        </p:nvGrpSpPr>
        <p:grpSpPr>
          <a:xfrm>
            <a:off x="1291801" y="4256685"/>
            <a:ext cx="457200" cy="629617"/>
            <a:chOff x="2191035" y="3596117"/>
            <a:chExt cx="457200" cy="629617"/>
          </a:xfrm>
        </p:grpSpPr>
        <p:pic>
          <p:nvPicPr>
            <p:cNvPr id="74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75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76" name="Group 95"/>
          <p:cNvGrpSpPr/>
          <p:nvPr/>
        </p:nvGrpSpPr>
        <p:grpSpPr>
          <a:xfrm>
            <a:off x="2900107" y="4256685"/>
            <a:ext cx="457200" cy="629617"/>
            <a:chOff x="2191035" y="3596117"/>
            <a:chExt cx="457200" cy="629617"/>
          </a:xfrm>
        </p:grpSpPr>
        <p:pic>
          <p:nvPicPr>
            <p:cNvPr id="77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78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79" name="Group 95"/>
          <p:cNvGrpSpPr/>
          <p:nvPr/>
        </p:nvGrpSpPr>
        <p:grpSpPr>
          <a:xfrm>
            <a:off x="5669247" y="4256685"/>
            <a:ext cx="457200" cy="629617"/>
            <a:chOff x="2191035" y="3596117"/>
            <a:chExt cx="457200" cy="629617"/>
          </a:xfrm>
        </p:grpSpPr>
        <p:pic>
          <p:nvPicPr>
            <p:cNvPr id="80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81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grpSp>
        <p:nvGrpSpPr>
          <p:cNvPr id="82" name="Group 95"/>
          <p:cNvGrpSpPr/>
          <p:nvPr/>
        </p:nvGrpSpPr>
        <p:grpSpPr>
          <a:xfrm>
            <a:off x="7180277" y="4256685"/>
            <a:ext cx="457200" cy="629617"/>
            <a:chOff x="2191035" y="3596117"/>
            <a:chExt cx="457200" cy="629617"/>
          </a:xfrm>
        </p:grpSpPr>
        <p:pic>
          <p:nvPicPr>
            <p:cNvPr id="83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35" y="3768534"/>
              <a:ext cx="457200" cy="457200"/>
            </a:xfrm>
            <a:prstGeom prst="rect">
              <a:avLst/>
            </a:prstGeom>
          </p:spPr>
        </p:pic>
        <p:pic>
          <p:nvPicPr>
            <p:cNvPr id="84" name="Picture 9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4338" y="3596117"/>
              <a:ext cx="182880" cy="182880"/>
            </a:xfrm>
            <a:prstGeom prst="rect">
              <a:avLst/>
            </a:prstGeom>
          </p:spPr>
        </p:pic>
      </p:grpSp>
      <p:pic>
        <p:nvPicPr>
          <p:cNvPr id="88" name="図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078" y="2726398"/>
            <a:ext cx="344561" cy="310105"/>
          </a:xfrm>
          <a:prstGeom prst="rect">
            <a:avLst/>
          </a:prstGeom>
        </p:spPr>
      </p:pic>
      <p:sp>
        <p:nvSpPr>
          <p:cNvPr id="71" name="Freeform 651"/>
          <p:cNvSpPr>
            <a:spLocks noChangeAspect="1" noEditPoints="1"/>
          </p:cNvSpPr>
          <p:nvPr/>
        </p:nvSpPr>
        <p:spPr bwMode="auto">
          <a:xfrm>
            <a:off x="6054288" y="2646399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51"/>
          <p:cNvSpPr>
            <a:spLocks noChangeAspect="1" noEditPoints="1"/>
          </p:cNvSpPr>
          <p:nvPr/>
        </p:nvSpPr>
        <p:spPr bwMode="auto">
          <a:xfrm>
            <a:off x="7604229" y="2626944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651"/>
          <p:cNvSpPr>
            <a:spLocks noChangeAspect="1" noEditPoints="1"/>
          </p:cNvSpPr>
          <p:nvPr/>
        </p:nvSpPr>
        <p:spPr bwMode="auto">
          <a:xfrm>
            <a:off x="7455071" y="4390893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651"/>
          <p:cNvSpPr>
            <a:spLocks noChangeAspect="1" noEditPoints="1"/>
          </p:cNvSpPr>
          <p:nvPr/>
        </p:nvSpPr>
        <p:spPr bwMode="auto">
          <a:xfrm>
            <a:off x="5924586" y="4403864"/>
            <a:ext cx="485131" cy="227908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66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741331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903573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81950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32" y="2881451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79137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128815" y="3679137"/>
            <a:ext cx="7296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2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8250954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81" y="2881451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79137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3…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54" y="4000099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0" y="4000099"/>
            <a:ext cx="520117" cy="52011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1" y="4000099"/>
            <a:ext cx="520117" cy="5201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フリーフォーム 3"/>
          <p:cNvSpPr/>
          <p:nvPr/>
        </p:nvSpPr>
        <p:spPr>
          <a:xfrm>
            <a:off x="6090183" y="3941578"/>
            <a:ext cx="1413754" cy="901653"/>
          </a:xfrm>
          <a:custGeom>
            <a:avLst/>
            <a:gdLst>
              <a:gd name="connsiteX0" fmla="*/ 0 w 1426724"/>
              <a:gd name="connsiteY0" fmla="*/ 752273 h 921962"/>
              <a:gd name="connsiteX1" fmla="*/ 979251 w 1426724"/>
              <a:gd name="connsiteY1" fmla="*/ 869004 h 921962"/>
              <a:gd name="connsiteX2" fmla="*/ 1426724 w 1426724"/>
              <a:gd name="connsiteY2" fmla="*/ 0 h 921962"/>
              <a:gd name="connsiteX3" fmla="*/ 1426724 w 1426724"/>
              <a:gd name="connsiteY3" fmla="*/ 0 h 921962"/>
              <a:gd name="connsiteX0" fmla="*/ 0 w 1413754"/>
              <a:gd name="connsiteY0" fmla="*/ 609601 h 893474"/>
              <a:gd name="connsiteX1" fmla="*/ 966281 w 1413754"/>
              <a:gd name="connsiteY1" fmla="*/ 869004 h 893474"/>
              <a:gd name="connsiteX2" fmla="*/ 1413754 w 1413754"/>
              <a:gd name="connsiteY2" fmla="*/ 0 h 893474"/>
              <a:gd name="connsiteX3" fmla="*/ 1413754 w 1413754"/>
              <a:gd name="connsiteY3" fmla="*/ 0 h 893474"/>
              <a:gd name="connsiteX0" fmla="*/ 0 w 1413754"/>
              <a:gd name="connsiteY0" fmla="*/ 609601 h 901653"/>
              <a:gd name="connsiteX1" fmla="*/ 966281 w 1413754"/>
              <a:gd name="connsiteY1" fmla="*/ 869004 h 901653"/>
              <a:gd name="connsiteX2" fmla="*/ 1413754 w 1413754"/>
              <a:gd name="connsiteY2" fmla="*/ 0 h 901653"/>
              <a:gd name="connsiteX3" fmla="*/ 1413754 w 1413754"/>
              <a:gd name="connsiteY3" fmla="*/ 0 h 9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754" h="901653">
                <a:moveTo>
                  <a:pt x="0" y="609601"/>
                </a:moveTo>
                <a:cubicBezTo>
                  <a:pt x="370732" y="821448"/>
                  <a:pt x="730655" y="970604"/>
                  <a:pt x="966281" y="869004"/>
                </a:cubicBezTo>
                <a:cubicBezTo>
                  <a:pt x="1201907" y="767404"/>
                  <a:pt x="1413754" y="0"/>
                  <a:pt x="1413754" y="0"/>
                </a:cubicBezTo>
                <a:lnTo>
                  <a:pt x="1413754" y="0"/>
                </a:lnTo>
              </a:path>
            </a:pathLst>
          </a:custGeom>
          <a:noFill/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/>
          <p:cNvSpPr/>
          <p:nvPr/>
        </p:nvSpPr>
        <p:spPr>
          <a:xfrm>
            <a:off x="6090183" y="3941578"/>
            <a:ext cx="2050836" cy="901653"/>
          </a:xfrm>
          <a:custGeom>
            <a:avLst/>
            <a:gdLst>
              <a:gd name="connsiteX0" fmla="*/ 0 w 1426724"/>
              <a:gd name="connsiteY0" fmla="*/ 752273 h 921962"/>
              <a:gd name="connsiteX1" fmla="*/ 979251 w 1426724"/>
              <a:gd name="connsiteY1" fmla="*/ 869004 h 921962"/>
              <a:gd name="connsiteX2" fmla="*/ 1426724 w 1426724"/>
              <a:gd name="connsiteY2" fmla="*/ 0 h 921962"/>
              <a:gd name="connsiteX3" fmla="*/ 1426724 w 1426724"/>
              <a:gd name="connsiteY3" fmla="*/ 0 h 921962"/>
              <a:gd name="connsiteX0" fmla="*/ 0 w 1413754"/>
              <a:gd name="connsiteY0" fmla="*/ 609601 h 893474"/>
              <a:gd name="connsiteX1" fmla="*/ 966281 w 1413754"/>
              <a:gd name="connsiteY1" fmla="*/ 869004 h 893474"/>
              <a:gd name="connsiteX2" fmla="*/ 1413754 w 1413754"/>
              <a:gd name="connsiteY2" fmla="*/ 0 h 893474"/>
              <a:gd name="connsiteX3" fmla="*/ 1413754 w 1413754"/>
              <a:gd name="connsiteY3" fmla="*/ 0 h 893474"/>
              <a:gd name="connsiteX0" fmla="*/ 0 w 1413754"/>
              <a:gd name="connsiteY0" fmla="*/ 609601 h 901653"/>
              <a:gd name="connsiteX1" fmla="*/ 966281 w 1413754"/>
              <a:gd name="connsiteY1" fmla="*/ 869004 h 901653"/>
              <a:gd name="connsiteX2" fmla="*/ 1413754 w 1413754"/>
              <a:gd name="connsiteY2" fmla="*/ 0 h 901653"/>
              <a:gd name="connsiteX3" fmla="*/ 1413754 w 1413754"/>
              <a:gd name="connsiteY3" fmla="*/ 0 h 9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754" h="901653">
                <a:moveTo>
                  <a:pt x="0" y="609601"/>
                </a:moveTo>
                <a:cubicBezTo>
                  <a:pt x="370732" y="821448"/>
                  <a:pt x="730655" y="970604"/>
                  <a:pt x="966281" y="869004"/>
                </a:cubicBezTo>
                <a:cubicBezTo>
                  <a:pt x="1201907" y="767404"/>
                  <a:pt x="1413754" y="0"/>
                  <a:pt x="1413754" y="0"/>
                </a:cubicBezTo>
                <a:lnTo>
                  <a:pt x="1413754" y="0"/>
                </a:lnTo>
              </a:path>
            </a:pathLst>
          </a:custGeom>
          <a:noFill/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361" y="1356096"/>
            <a:ext cx="4509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Autonomous</a:t>
            </a:r>
            <a:r>
              <a:rPr kumimoji="1" lang="ja-JP" altLang="en-US" dirty="0" smtClean="0">
                <a:latin typeface="+mn-lt"/>
              </a:rPr>
              <a:t>では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追加やコンフィグ変更時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個々</a:t>
            </a:r>
            <a:r>
              <a:rPr kumimoji="1" lang="ja-JP" altLang="en-US" dirty="0" smtClean="0">
                <a:latin typeface="+mn-lt"/>
              </a:rPr>
              <a:t>に設定が必要。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143657" y="1349455"/>
            <a:ext cx="376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追加やコンフィグ変更時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が自動的に設定を複製。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338" y="3107613"/>
            <a:ext cx="419091" cy="3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9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741331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903573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7381950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32" y="2881451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79137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7128815" y="3679137"/>
            <a:ext cx="7296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2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8250954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81" y="2881451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79137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3…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0041" y="1219370"/>
            <a:ext cx="3219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Autonomous</a:t>
            </a:r>
            <a:r>
              <a:rPr kumimoji="1" lang="ja-JP" altLang="en-US" dirty="0" smtClean="0">
                <a:latin typeface="+mn-lt"/>
              </a:rPr>
              <a:t>ではキッティングは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コンフィグを個々に管理者が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流し込み（複製）。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82247" y="1199158"/>
            <a:ext cx="422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</a:t>
            </a:r>
            <a:r>
              <a:rPr kumimoji="1" lang="en-US" altLang="ja-JP" dirty="0" smtClean="0">
                <a:latin typeface="+mn-lt"/>
              </a:rPr>
              <a:t>1</a:t>
            </a:r>
            <a:r>
              <a:rPr kumimoji="1" lang="ja-JP" altLang="en-US" dirty="0" smtClean="0">
                <a:latin typeface="+mn-lt"/>
              </a:rPr>
              <a:t>台目のプライマリ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を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設定すれば、残りの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はネットワークに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接続するだけ！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自動的</a:t>
            </a:r>
            <a:r>
              <a:rPr kumimoji="1" lang="ja-JP" altLang="en-US" dirty="0" smtClean="0">
                <a:latin typeface="+mn-lt"/>
              </a:rPr>
              <a:t>に</a:t>
            </a:r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のメンバーに加わります。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38" y="3107613"/>
            <a:ext cx="419091" cy="377182"/>
          </a:xfrm>
          <a:prstGeom prst="rect">
            <a:avLst/>
          </a:prstGeom>
        </p:spPr>
      </p:pic>
      <p:sp>
        <p:nvSpPr>
          <p:cNvPr id="41" name="Freeform 979"/>
          <p:cNvSpPr>
            <a:spLocks noChangeAspect="1"/>
          </p:cNvSpPr>
          <p:nvPr/>
        </p:nvSpPr>
        <p:spPr bwMode="auto">
          <a:xfrm>
            <a:off x="1077402" y="3710287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5" name="Freeform 979"/>
          <p:cNvSpPr>
            <a:spLocks noChangeAspect="1"/>
          </p:cNvSpPr>
          <p:nvPr/>
        </p:nvSpPr>
        <p:spPr bwMode="auto">
          <a:xfrm>
            <a:off x="2658886" y="3710287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6" name="Freeform 979"/>
          <p:cNvSpPr>
            <a:spLocks noChangeAspect="1"/>
          </p:cNvSpPr>
          <p:nvPr/>
        </p:nvSpPr>
        <p:spPr bwMode="auto">
          <a:xfrm>
            <a:off x="5325147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9" name="Freeform 979"/>
          <p:cNvSpPr>
            <a:spLocks noChangeAspect="1"/>
          </p:cNvSpPr>
          <p:nvPr/>
        </p:nvSpPr>
        <p:spPr bwMode="auto">
          <a:xfrm>
            <a:off x="7757062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0" name="Freeform 979"/>
          <p:cNvSpPr>
            <a:spLocks noChangeAspect="1"/>
          </p:cNvSpPr>
          <p:nvPr/>
        </p:nvSpPr>
        <p:spPr bwMode="auto">
          <a:xfrm>
            <a:off x="6849147" y="3399383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98" y="3845533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83" y="3885826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6518674" y="4287679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プライマリ</a:t>
            </a:r>
            <a:r>
              <a:rPr kumimoji="1" lang="en-US" altLang="ja-JP" sz="1400" dirty="0" smtClean="0">
                <a:latin typeface="+mn-lt"/>
              </a:rPr>
              <a:t>AP</a:t>
            </a:r>
            <a:r>
              <a:rPr kumimoji="1" lang="ja-JP" altLang="en-US" sz="1400" dirty="0" smtClean="0">
                <a:latin typeface="+mn-lt"/>
              </a:rPr>
              <a:t>が成り代わって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メンバー</a:t>
            </a:r>
            <a:r>
              <a:rPr kumimoji="1" lang="en-US" altLang="ja-JP" sz="1400" dirty="0" smtClean="0">
                <a:latin typeface="+mn-lt"/>
              </a:rPr>
              <a:t>AP</a:t>
            </a:r>
            <a:r>
              <a:rPr kumimoji="1" lang="ja-JP" altLang="en-US" sz="1400" dirty="0" smtClean="0">
                <a:latin typeface="+mn-lt"/>
              </a:rPr>
              <a:t>を設定してくれます。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617589" y="4188728"/>
            <a:ext cx="17508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CME</a:t>
            </a:r>
            <a:r>
              <a:rPr kumimoji="1" lang="ja-JP" altLang="en-US" sz="1400" dirty="0" smtClean="0">
                <a:latin typeface="+mn-lt"/>
              </a:rPr>
              <a:t>のコンフィグを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en-US" altLang="ja-JP" sz="1400" dirty="0" smtClean="0">
                <a:latin typeface="+mn-lt"/>
              </a:rPr>
              <a:t>Export/Import</a:t>
            </a:r>
          </a:p>
          <a:p>
            <a:r>
              <a:rPr kumimoji="1" lang="ja-JP" altLang="en-US" sz="1400" dirty="0" smtClean="0">
                <a:latin typeface="+mn-lt"/>
              </a:rPr>
              <a:t>することも可能です。</a:t>
            </a:r>
          </a:p>
        </p:txBody>
      </p:sp>
      <p:grpSp>
        <p:nvGrpSpPr>
          <p:cNvPr id="64" name="Group 21"/>
          <p:cNvGrpSpPr>
            <a:grpSpLocks noChangeAspect="1"/>
          </p:cNvGrpSpPr>
          <p:nvPr/>
        </p:nvGrpSpPr>
        <p:grpSpPr bwMode="auto">
          <a:xfrm>
            <a:off x="4659317" y="3892522"/>
            <a:ext cx="309090" cy="383127"/>
            <a:chOff x="1556" y="444"/>
            <a:chExt cx="1027" cy="1273"/>
          </a:xfrm>
        </p:grpSpPr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028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600" dirty="0"/>
              <a:t>Cisco</a:t>
            </a:r>
            <a:r>
              <a:rPr lang="ja-JP" altLang="en-US" sz="3600" dirty="0"/>
              <a:t> </a:t>
            </a:r>
            <a:r>
              <a:rPr lang="en-US" altLang="ja-JP" sz="3600" dirty="0"/>
              <a:t>Mobility</a:t>
            </a:r>
            <a:r>
              <a:rPr lang="ja-JP" altLang="en-US" sz="3600" dirty="0"/>
              <a:t> </a:t>
            </a:r>
            <a:r>
              <a:rPr lang="en-US" altLang="ja-JP" sz="3600" dirty="0" smtClean="0"/>
              <a:t>Express (CME</a:t>
            </a:r>
            <a:r>
              <a:rPr lang="en-US" altLang="ja-JP" sz="3600" dirty="0" smtClean="0"/>
              <a:t>) </a:t>
            </a:r>
            <a:r>
              <a:rPr lang="ja-JP" altLang="en-US" sz="3600" dirty="0" smtClean="0"/>
              <a:t>とは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>
                <a:latin typeface="+mn-ea"/>
                <a:ea typeface="+mn-ea"/>
              </a:rPr>
              <a:t>なに</a:t>
            </a:r>
            <a:r>
              <a:rPr lang="ja-JP" altLang="en-US" sz="3600" dirty="0" smtClean="0">
                <a:latin typeface="+mn-ea"/>
                <a:ea typeface="+mn-ea"/>
              </a:rPr>
              <a:t>か？</a:t>
            </a:r>
            <a:r>
              <a:rPr lang="en-US" altLang="ja-JP" sz="3600" dirty="0" smtClean="0">
                <a:latin typeface="+mn-ea"/>
                <a:ea typeface="+mn-ea"/>
              </a:rPr>
              <a:t/>
            </a:r>
            <a:br>
              <a:rPr lang="en-US" altLang="ja-JP" sz="3600" dirty="0" smtClean="0">
                <a:latin typeface="+mn-ea"/>
                <a:ea typeface="+mn-ea"/>
              </a:rPr>
            </a:br>
            <a:endParaRPr 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55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2558773" y="2744548"/>
            <a:ext cx="1002139" cy="799613"/>
            <a:chOff x="2816425" y="2625863"/>
            <a:chExt cx="1002139" cy="799613"/>
          </a:xfrm>
        </p:grpSpPr>
        <p:grpSp>
          <p:nvGrpSpPr>
            <p:cNvPr id="10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12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14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11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grpSp>
        <p:nvGrpSpPr>
          <p:cNvPr id="24" name="Group 14"/>
          <p:cNvGrpSpPr/>
          <p:nvPr/>
        </p:nvGrpSpPr>
        <p:grpSpPr>
          <a:xfrm>
            <a:off x="989377" y="2738063"/>
            <a:ext cx="1002139" cy="799613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958006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53064" y="2738063"/>
            <a:ext cx="2989634" cy="6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143657" y="2741331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5864435" y="2741331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5" y="2903573"/>
            <a:ext cx="1272029" cy="788451"/>
          </a:xfrm>
          <a:prstGeom prst="rect">
            <a:avLst/>
          </a:prstGeom>
        </p:spPr>
      </p:pic>
      <p:sp>
        <p:nvSpPr>
          <p:cNvPr id="43" name="Rectangle 87"/>
          <p:cNvSpPr/>
          <p:nvPr/>
        </p:nvSpPr>
        <p:spPr>
          <a:xfrm>
            <a:off x="2546857" y="348632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sp>
        <p:nvSpPr>
          <p:cNvPr id="44" name="Rectangle 87"/>
          <p:cNvSpPr/>
          <p:nvPr/>
        </p:nvSpPr>
        <p:spPr>
          <a:xfrm>
            <a:off x="5565905" y="3679137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7938296" y="2762259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41" y="2900906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7900543" y="3679137"/>
            <a:ext cx="7489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0041" y="1219370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無線状況のモニタリング、変更は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個々</a:t>
            </a:r>
            <a:r>
              <a:rPr kumimoji="1" lang="ja-JP" altLang="en-US" dirty="0" smtClean="0">
                <a:latin typeface="+mn-lt"/>
              </a:rPr>
              <a:t>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単位です。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82247" y="1199158"/>
            <a:ext cx="4344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ではコントローラが全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の無線環境をモニタリングして最適な環境に調整します。</a:t>
            </a:r>
            <a:endParaRPr kumimoji="1" lang="en-US" altLang="ja-JP" dirty="0" smtClean="0">
              <a:latin typeface="+mn-lt"/>
            </a:endParaRPr>
          </a:p>
          <a:p>
            <a:endParaRPr kumimoji="1" lang="en-US" altLang="ja-JP" dirty="0" smtClean="0">
              <a:latin typeface="+mn-lt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38" y="3107613"/>
            <a:ext cx="419091" cy="377182"/>
          </a:xfrm>
          <a:prstGeom prst="rect">
            <a:avLst/>
          </a:prstGeom>
        </p:spPr>
      </p:pic>
      <p:grpSp>
        <p:nvGrpSpPr>
          <p:cNvPr id="51" name="Group 20"/>
          <p:cNvGrpSpPr>
            <a:grpSpLocks noChangeAspect="1"/>
          </p:cNvGrpSpPr>
          <p:nvPr/>
        </p:nvGrpSpPr>
        <p:grpSpPr>
          <a:xfrm rot="16200000">
            <a:off x="5023371" y="3047745"/>
            <a:ext cx="608452" cy="488934"/>
            <a:chOff x="839748" y="4443493"/>
            <a:chExt cx="167995" cy="134996"/>
          </a:xfrm>
        </p:grpSpPr>
        <p:sp>
          <p:nvSpPr>
            <p:cNvPr id="52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20"/>
          <p:cNvGrpSpPr>
            <a:grpSpLocks noChangeAspect="1"/>
          </p:cNvGrpSpPr>
          <p:nvPr/>
        </p:nvGrpSpPr>
        <p:grpSpPr>
          <a:xfrm>
            <a:off x="5561635" y="2548393"/>
            <a:ext cx="608452" cy="488934"/>
            <a:chOff x="839748" y="4443493"/>
            <a:chExt cx="167995" cy="134996"/>
          </a:xfrm>
        </p:grpSpPr>
        <p:sp>
          <p:nvSpPr>
            <p:cNvPr id="76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9" name="Group 20"/>
          <p:cNvGrpSpPr>
            <a:grpSpLocks noChangeAspect="1"/>
          </p:cNvGrpSpPr>
          <p:nvPr/>
        </p:nvGrpSpPr>
        <p:grpSpPr>
          <a:xfrm rot="10800000">
            <a:off x="5600546" y="3586009"/>
            <a:ext cx="608452" cy="488934"/>
            <a:chOff x="839748" y="4443493"/>
            <a:chExt cx="167995" cy="134996"/>
          </a:xfrm>
        </p:grpSpPr>
        <p:sp>
          <p:nvSpPr>
            <p:cNvPr id="80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oup 20"/>
          <p:cNvGrpSpPr>
            <a:grpSpLocks noChangeAspect="1"/>
          </p:cNvGrpSpPr>
          <p:nvPr/>
        </p:nvGrpSpPr>
        <p:grpSpPr>
          <a:xfrm rot="5400000">
            <a:off x="6093415" y="3054231"/>
            <a:ext cx="608452" cy="488934"/>
            <a:chOff x="839748" y="4443493"/>
            <a:chExt cx="167995" cy="134996"/>
          </a:xfrm>
        </p:grpSpPr>
        <p:sp>
          <p:nvSpPr>
            <p:cNvPr id="84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20"/>
          <p:cNvGrpSpPr>
            <a:grpSpLocks noChangeAspect="1"/>
          </p:cNvGrpSpPr>
          <p:nvPr/>
        </p:nvGrpSpPr>
        <p:grpSpPr>
          <a:xfrm rot="10800000">
            <a:off x="7658253" y="3580934"/>
            <a:ext cx="608452" cy="488934"/>
            <a:chOff x="839748" y="4443493"/>
            <a:chExt cx="167995" cy="134996"/>
          </a:xfrm>
        </p:grpSpPr>
        <p:sp>
          <p:nvSpPr>
            <p:cNvPr id="88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20"/>
          <p:cNvGrpSpPr>
            <a:grpSpLocks noChangeAspect="1"/>
          </p:cNvGrpSpPr>
          <p:nvPr/>
        </p:nvGrpSpPr>
        <p:grpSpPr>
          <a:xfrm rot="5400000">
            <a:off x="8129738" y="3041260"/>
            <a:ext cx="608452" cy="488934"/>
            <a:chOff x="839748" y="4443493"/>
            <a:chExt cx="167995" cy="134996"/>
          </a:xfrm>
        </p:grpSpPr>
        <p:sp>
          <p:nvSpPr>
            <p:cNvPr id="92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Group 20"/>
          <p:cNvGrpSpPr>
            <a:grpSpLocks noChangeAspect="1"/>
          </p:cNvGrpSpPr>
          <p:nvPr/>
        </p:nvGrpSpPr>
        <p:grpSpPr>
          <a:xfrm rot="16200000">
            <a:off x="7156971" y="3008835"/>
            <a:ext cx="608452" cy="488934"/>
            <a:chOff x="839748" y="4443493"/>
            <a:chExt cx="167995" cy="134996"/>
          </a:xfrm>
        </p:grpSpPr>
        <p:sp>
          <p:nvSpPr>
            <p:cNvPr id="100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20"/>
          <p:cNvGrpSpPr>
            <a:grpSpLocks noChangeAspect="1"/>
          </p:cNvGrpSpPr>
          <p:nvPr/>
        </p:nvGrpSpPr>
        <p:grpSpPr>
          <a:xfrm>
            <a:off x="7649840" y="2541907"/>
            <a:ext cx="608452" cy="488934"/>
            <a:chOff x="839748" y="4443493"/>
            <a:chExt cx="167995" cy="134996"/>
          </a:xfrm>
        </p:grpSpPr>
        <p:sp>
          <p:nvSpPr>
            <p:cNvPr id="104" name="Freeform 296"/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97"/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98"/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Freeform 979"/>
          <p:cNvSpPr>
            <a:spLocks noChangeAspect="1"/>
          </p:cNvSpPr>
          <p:nvPr/>
        </p:nvSpPr>
        <p:spPr bwMode="auto">
          <a:xfrm>
            <a:off x="4964296" y="3863430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8" name="Freeform 979"/>
          <p:cNvSpPr>
            <a:spLocks noChangeAspect="1"/>
          </p:cNvSpPr>
          <p:nvPr/>
        </p:nvSpPr>
        <p:spPr bwMode="auto">
          <a:xfrm>
            <a:off x="5371671" y="4421248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5817" y="4072012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RRM</a:t>
            </a:r>
            <a:r>
              <a:rPr kumimoji="1" lang="ja-JP" altLang="en-US" dirty="0" smtClean="0">
                <a:latin typeface="+mn-lt"/>
              </a:rPr>
              <a:t>（</a:t>
            </a:r>
            <a:r>
              <a:rPr kumimoji="1" lang="en-US" altLang="ja-JP" dirty="0" smtClean="0">
                <a:latin typeface="+mn-lt"/>
              </a:rPr>
              <a:t>Radio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Resource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Management</a:t>
            </a:r>
            <a:r>
              <a:rPr kumimoji="1" lang="ja-JP" altLang="en-US" dirty="0" smtClean="0">
                <a:latin typeface="+mn-lt"/>
              </a:rPr>
              <a:t>）</a:t>
            </a: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5383834" y="464918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+mn-lt"/>
              </a:rPr>
              <a:t>CleanAi</a:t>
            </a:r>
            <a:r>
              <a:rPr kumimoji="1" lang="en-US" altLang="ja-JP" dirty="0" err="1">
                <a:latin typeface="+mn-lt"/>
              </a:rPr>
              <a:t>r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493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623328" y="2447217"/>
            <a:ext cx="0" cy="9984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grpSp>
        <p:nvGrpSpPr>
          <p:cNvPr id="24" name="Group 14"/>
          <p:cNvGrpSpPr/>
          <p:nvPr/>
        </p:nvGrpSpPr>
        <p:grpSpPr>
          <a:xfrm>
            <a:off x="962888" y="2491702"/>
            <a:ext cx="699058" cy="578914"/>
            <a:chOff x="2816425" y="2625863"/>
            <a:chExt cx="1002139" cy="799613"/>
          </a:xfrm>
        </p:grpSpPr>
        <p:grpSp>
          <p:nvGrpSpPr>
            <p:cNvPr id="25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27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30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8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29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26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2" name="Rectangle 87"/>
          <p:cNvSpPr/>
          <p:nvPr/>
        </p:nvSpPr>
        <p:spPr>
          <a:xfrm>
            <a:off x="763410" y="302094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726574" y="2491701"/>
            <a:ext cx="2989634" cy="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5984988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75" y="2584182"/>
            <a:ext cx="848027" cy="52563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97991" y="1133213"/>
            <a:ext cx="3398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フロア毎に </a:t>
            </a:r>
            <a:r>
              <a:rPr kumimoji="1" lang="en-US" altLang="ja-JP" sz="1600" dirty="0" smtClean="0">
                <a:latin typeface="+mn-ea"/>
                <a:ea typeface="+mn-ea"/>
              </a:rPr>
              <a:t>VLAN</a:t>
            </a:r>
            <a:r>
              <a:rPr kumimoji="1" lang="ja-JP" altLang="en-US" sz="1600" dirty="0" smtClean="0">
                <a:latin typeface="+mn-ea"/>
                <a:ea typeface="+mn-ea"/>
              </a:rPr>
              <a:t>が異なる場合、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en-US" altLang="ja-JP" sz="1600" dirty="0" smtClean="0">
                <a:latin typeface="+mn-ea"/>
                <a:ea typeface="+mn-ea"/>
              </a:rPr>
              <a:t>CME</a:t>
            </a:r>
            <a:r>
              <a:rPr kumimoji="1" lang="ja-JP" altLang="en-US" sz="1600" dirty="0" smtClean="0">
                <a:latin typeface="+mn-ea"/>
                <a:ea typeface="+mn-ea"/>
              </a:rPr>
              <a:t>は</a:t>
            </a:r>
            <a:r>
              <a:rPr kumimoji="1" lang="en-US" altLang="ja-JP" sz="1600" dirty="0" smtClean="0">
                <a:latin typeface="+mn-ea"/>
                <a:ea typeface="+mn-ea"/>
              </a:rPr>
              <a:t>L2</a:t>
            </a:r>
            <a:r>
              <a:rPr kumimoji="1" lang="ja-JP" altLang="en-US" sz="1600" dirty="0">
                <a:latin typeface="+mn-ea"/>
                <a:ea typeface="+mn-ea"/>
              </a:rPr>
              <a:t> </a:t>
            </a:r>
            <a:r>
              <a:rPr kumimoji="1" lang="en-US" altLang="ja-JP" sz="1600" dirty="0" smtClean="0">
                <a:latin typeface="+mn-ea"/>
                <a:ea typeface="+mn-ea"/>
              </a:rPr>
              <a:t>VLAN</a:t>
            </a:r>
            <a:r>
              <a:rPr kumimoji="1" lang="ja-JP" altLang="en-US" sz="1600" dirty="0" smtClean="0">
                <a:latin typeface="+mn-ea"/>
                <a:ea typeface="+mn-ea"/>
              </a:rPr>
              <a:t>毎にプライマリ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が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en-US" altLang="ja-JP" sz="1600" dirty="0" smtClean="0">
                <a:latin typeface="+mn-ea"/>
                <a:ea typeface="+mn-ea"/>
              </a:rPr>
              <a:t>1</a:t>
            </a:r>
            <a:r>
              <a:rPr kumimoji="1" lang="ja-JP" altLang="en-US" sz="1600" dirty="0" smtClean="0">
                <a:latin typeface="+mn-ea"/>
                <a:ea typeface="+mn-ea"/>
              </a:rPr>
              <a:t>台存在し、残りの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を管理。</a:t>
            </a:r>
          </a:p>
        </p:txBody>
      </p:sp>
      <p:pic>
        <p:nvPicPr>
          <p:cNvPr id="4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" y="2203377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14"/>
          <p:cNvGrpSpPr/>
          <p:nvPr/>
        </p:nvGrpSpPr>
        <p:grpSpPr>
          <a:xfrm>
            <a:off x="2000505" y="2491702"/>
            <a:ext cx="699058" cy="578914"/>
            <a:chOff x="2816425" y="2625863"/>
            <a:chExt cx="1002139" cy="799613"/>
          </a:xfrm>
        </p:grpSpPr>
        <p:grpSp>
          <p:nvGrpSpPr>
            <p:cNvPr id="48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50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53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51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52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49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55" name="Rectangle 87"/>
          <p:cNvSpPr/>
          <p:nvPr/>
        </p:nvSpPr>
        <p:spPr>
          <a:xfrm>
            <a:off x="1801027" y="302094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grpSp>
        <p:nvGrpSpPr>
          <p:cNvPr id="56" name="Group 14"/>
          <p:cNvGrpSpPr/>
          <p:nvPr/>
        </p:nvGrpSpPr>
        <p:grpSpPr>
          <a:xfrm>
            <a:off x="2979756" y="2491702"/>
            <a:ext cx="699058" cy="578914"/>
            <a:chOff x="2816425" y="2625863"/>
            <a:chExt cx="1002139" cy="799613"/>
          </a:xfrm>
        </p:grpSpPr>
        <p:grpSp>
          <p:nvGrpSpPr>
            <p:cNvPr id="57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59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62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60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61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58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4" name="Rectangle 87"/>
          <p:cNvSpPr/>
          <p:nvPr/>
        </p:nvSpPr>
        <p:spPr>
          <a:xfrm>
            <a:off x="2780278" y="302094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grpSp>
        <p:nvGrpSpPr>
          <p:cNvPr id="65" name="Group 14"/>
          <p:cNvGrpSpPr/>
          <p:nvPr/>
        </p:nvGrpSpPr>
        <p:grpSpPr>
          <a:xfrm>
            <a:off x="962888" y="3561744"/>
            <a:ext cx="699058" cy="578914"/>
            <a:chOff x="2816425" y="2625863"/>
            <a:chExt cx="1002139" cy="799613"/>
          </a:xfrm>
        </p:grpSpPr>
        <p:grpSp>
          <p:nvGrpSpPr>
            <p:cNvPr id="66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68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71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69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70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67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73" name="Rectangle 87"/>
          <p:cNvSpPr/>
          <p:nvPr/>
        </p:nvSpPr>
        <p:spPr>
          <a:xfrm>
            <a:off x="763410" y="4090985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74" name="直線コネクタ 73"/>
          <p:cNvCxnSpPr/>
          <p:nvPr/>
        </p:nvCxnSpPr>
        <p:spPr>
          <a:xfrm>
            <a:off x="726574" y="3561743"/>
            <a:ext cx="2989634" cy="6485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" y="3273419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14"/>
          <p:cNvGrpSpPr/>
          <p:nvPr/>
        </p:nvGrpSpPr>
        <p:grpSpPr>
          <a:xfrm>
            <a:off x="2000505" y="3561744"/>
            <a:ext cx="699058" cy="578914"/>
            <a:chOff x="2816425" y="2625863"/>
            <a:chExt cx="1002139" cy="799613"/>
          </a:xfrm>
        </p:grpSpPr>
        <p:grpSp>
          <p:nvGrpSpPr>
            <p:cNvPr id="77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79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82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0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81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78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84" name="Rectangle 87"/>
          <p:cNvSpPr/>
          <p:nvPr/>
        </p:nvSpPr>
        <p:spPr>
          <a:xfrm>
            <a:off x="1801027" y="4090985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grpSp>
        <p:nvGrpSpPr>
          <p:cNvPr id="85" name="Group 14"/>
          <p:cNvGrpSpPr/>
          <p:nvPr/>
        </p:nvGrpSpPr>
        <p:grpSpPr>
          <a:xfrm>
            <a:off x="2979756" y="3561744"/>
            <a:ext cx="699058" cy="578914"/>
            <a:chOff x="2816425" y="2625863"/>
            <a:chExt cx="1002139" cy="799613"/>
          </a:xfrm>
        </p:grpSpPr>
        <p:grpSp>
          <p:nvGrpSpPr>
            <p:cNvPr id="86" name="Group 3"/>
            <p:cNvGrpSpPr/>
            <p:nvPr/>
          </p:nvGrpSpPr>
          <p:grpSpPr>
            <a:xfrm>
              <a:off x="2816425" y="2779628"/>
              <a:ext cx="1002139" cy="645848"/>
              <a:chOff x="3760618" y="2618697"/>
              <a:chExt cx="1002139" cy="645848"/>
            </a:xfrm>
          </p:grpSpPr>
          <p:grpSp>
            <p:nvGrpSpPr>
              <p:cNvPr id="88" name="Group 382"/>
              <p:cNvGrpSpPr>
                <a:grpSpLocks noChangeAspect="1"/>
              </p:cNvGrpSpPr>
              <p:nvPr/>
            </p:nvGrpSpPr>
            <p:grpSpPr>
              <a:xfrm>
                <a:off x="3964990" y="2670185"/>
                <a:ext cx="594360" cy="594360"/>
                <a:chOff x="2784571" y="3205550"/>
                <a:chExt cx="408950" cy="544212"/>
              </a:xfrm>
              <a:solidFill>
                <a:srgbClr val="214794"/>
              </a:solidFill>
            </p:grpSpPr>
            <p:sp>
              <p:nvSpPr>
                <p:cNvPr id="91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Freeform 17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9" name="Picture 5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12219" flipH="1">
                <a:off x="3760618" y="2618697"/>
                <a:ext cx="251081" cy="251081"/>
              </a:xfrm>
              <a:prstGeom prst="rect">
                <a:avLst/>
              </a:prstGeom>
            </p:spPr>
          </p:pic>
          <p:pic>
            <p:nvPicPr>
              <p:cNvPr id="90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88425" flipH="1">
                <a:off x="4511676" y="2618791"/>
                <a:ext cx="251081" cy="251081"/>
              </a:xfrm>
              <a:prstGeom prst="rect">
                <a:avLst/>
              </a:prstGeom>
            </p:spPr>
          </p:pic>
        </p:grpSp>
        <p:cxnSp>
          <p:nvCxnSpPr>
            <p:cNvPr id="87" name="Elbow Connector 59"/>
            <p:cNvCxnSpPr/>
            <p:nvPr/>
          </p:nvCxnSpPr>
          <p:spPr>
            <a:xfrm rot="5400000">
              <a:off x="3213029" y="2723032"/>
              <a:ext cx="195001" cy="66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93" name="Rectangle 87"/>
          <p:cNvSpPr/>
          <p:nvPr/>
        </p:nvSpPr>
        <p:spPr>
          <a:xfrm>
            <a:off x="2780278" y="4090985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Autonomou</a:t>
            </a:r>
            <a:r>
              <a:rPr lang="en-US" altLang="ja-JP" sz="900" b="1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</a:t>
            </a:r>
          </a:p>
        </p:txBody>
      </p:sp>
      <p:cxnSp>
        <p:nvCxnSpPr>
          <p:cNvPr id="94" name="直線コネクタ 93"/>
          <p:cNvCxnSpPr/>
          <p:nvPr/>
        </p:nvCxnSpPr>
        <p:spPr>
          <a:xfrm>
            <a:off x="5136962" y="2447217"/>
            <a:ext cx="0" cy="9984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>
            <a:off x="5240208" y="2491701"/>
            <a:ext cx="2989634" cy="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7" y="2203377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" name="直線コネクタ 132"/>
          <p:cNvCxnSpPr/>
          <p:nvPr/>
        </p:nvCxnSpPr>
        <p:spPr>
          <a:xfrm>
            <a:off x="5240208" y="3561743"/>
            <a:ext cx="2989634" cy="6485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7" y="3273419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5" name="直線コネクタ 154"/>
          <p:cNvCxnSpPr/>
          <p:nvPr/>
        </p:nvCxnSpPr>
        <p:spPr>
          <a:xfrm>
            <a:off x="6866963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>
            <a:off x="7755422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3" y="2587097"/>
            <a:ext cx="848027" cy="525639"/>
          </a:xfrm>
          <a:prstGeom prst="rect">
            <a:avLst/>
          </a:prstGeom>
        </p:spPr>
      </p:pic>
      <p:pic>
        <p:nvPicPr>
          <p:cNvPr id="153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94" y="2587097"/>
            <a:ext cx="848027" cy="525639"/>
          </a:xfrm>
          <a:prstGeom prst="rect">
            <a:avLst/>
          </a:prstGeom>
        </p:spPr>
      </p:pic>
      <p:cxnSp>
        <p:nvCxnSpPr>
          <p:cNvPr id="157" name="直線コネクタ 156"/>
          <p:cNvCxnSpPr/>
          <p:nvPr/>
        </p:nvCxnSpPr>
        <p:spPr>
          <a:xfrm>
            <a:off x="5984988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75" y="3667195"/>
            <a:ext cx="848027" cy="525639"/>
          </a:xfrm>
          <a:prstGeom prst="rect">
            <a:avLst/>
          </a:prstGeom>
        </p:spPr>
      </p:pic>
      <p:cxnSp>
        <p:nvCxnSpPr>
          <p:cNvPr id="159" name="直線コネクタ 158"/>
          <p:cNvCxnSpPr/>
          <p:nvPr/>
        </p:nvCxnSpPr>
        <p:spPr>
          <a:xfrm>
            <a:off x="6866963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7755422" y="3561074"/>
            <a:ext cx="1" cy="3244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3" y="3670110"/>
            <a:ext cx="848027" cy="525639"/>
          </a:xfrm>
          <a:prstGeom prst="rect">
            <a:avLst/>
          </a:prstGeom>
        </p:spPr>
      </p:pic>
      <p:pic>
        <p:nvPicPr>
          <p:cNvPr id="162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94" y="3670110"/>
            <a:ext cx="848027" cy="525639"/>
          </a:xfrm>
          <a:prstGeom prst="rect">
            <a:avLst/>
          </a:prstGeom>
        </p:spPr>
      </p:pic>
      <p:sp>
        <p:nvSpPr>
          <p:cNvPr id="163" name="Rectangle 87"/>
          <p:cNvSpPr/>
          <p:nvPr/>
        </p:nvSpPr>
        <p:spPr>
          <a:xfrm>
            <a:off x="5685259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4" name="Rectangle 87"/>
          <p:cNvSpPr/>
          <p:nvPr/>
        </p:nvSpPr>
        <p:spPr>
          <a:xfrm>
            <a:off x="6573718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5" name="Rectangle 87"/>
          <p:cNvSpPr/>
          <p:nvPr/>
        </p:nvSpPr>
        <p:spPr>
          <a:xfrm>
            <a:off x="7468663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" name="Rectangle 87"/>
          <p:cNvSpPr/>
          <p:nvPr/>
        </p:nvSpPr>
        <p:spPr>
          <a:xfrm>
            <a:off x="7468663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" name="Rectangle 87"/>
          <p:cNvSpPr/>
          <p:nvPr/>
        </p:nvSpPr>
        <p:spPr>
          <a:xfrm>
            <a:off x="6586689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" name="Rectangle 87"/>
          <p:cNvSpPr/>
          <p:nvPr/>
        </p:nvSpPr>
        <p:spPr>
          <a:xfrm>
            <a:off x="5659318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94" y="2696977"/>
            <a:ext cx="344561" cy="310105"/>
          </a:xfrm>
          <a:prstGeom prst="rect">
            <a:avLst/>
          </a:prstGeom>
        </p:spPr>
      </p:pic>
      <p:pic>
        <p:nvPicPr>
          <p:cNvPr id="169" name="図 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94" y="3773505"/>
            <a:ext cx="344561" cy="310105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785467" y="2153055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2</a:t>
            </a:r>
            <a:r>
              <a:rPr kumimoji="1" lang="ja-JP" altLang="en-US" sz="1200" dirty="0" smtClean="0">
                <a:latin typeface="+mn-lt"/>
              </a:rPr>
              <a:t>階</a:t>
            </a:r>
            <a:r>
              <a:rPr kumimoji="1" lang="en-US" altLang="ja-JP" sz="1200" dirty="0" smtClean="0">
                <a:latin typeface="+mn-lt"/>
              </a:rPr>
              <a:t>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666369" y="1196951"/>
            <a:ext cx="3366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フロア毎に </a:t>
            </a:r>
            <a:r>
              <a:rPr kumimoji="1" lang="en-US" altLang="ja-JP" sz="1600" dirty="0" smtClean="0">
                <a:latin typeface="+mn-ea"/>
                <a:ea typeface="+mn-ea"/>
              </a:rPr>
              <a:t>VLAN</a:t>
            </a:r>
            <a:r>
              <a:rPr kumimoji="1" lang="ja-JP" altLang="en-US" sz="1600" dirty="0" smtClean="0">
                <a:latin typeface="+mn-ea"/>
                <a:ea typeface="+mn-ea"/>
              </a:rPr>
              <a:t>が異なる場合、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en-US" altLang="ja-JP" sz="1600" dirty="0" smtClean="0">
                <a:latin typeface="+mn-ea"/>
                <a:ea typeface="+mn-ea"/>
              </a:rPr>
              <a:t>Autonomous</a:t>
            </a:r>
            <a:r>
              <a:rPr kumimoji="1" lang="ja-JP" altLang="en-US" sz="1600" dirty="0" smtClean="0">
                <a:latin typeface="+mn-ea"/>
                <a:ea typeface="+mn-ea"/>
              </a:rPr>
              <a:t>では各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>
                <a:latin typeface="+mn-ea"/>
                <a:ea typeface="+mn-ea"/>
              </a:rPr>
              <a:t>は</a:t>
            </a:r>
            <a:r>
              <a:rPr kumimoji="1" lang="ja-JP" altLang="en-US" sz="1600" dirty="0" smtClean="0">
                <a:latin typeface="+mn-ea"/>
                <a:ea typeface="+mn-ea"/>
              </a:rPr>
              <a:t>独立管理。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560975" y="2562291"/>
            <a:ext cx="2618835" cy="719172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75" name="正方形/長方形 174"/>
          <p:cNvSpPr/>
          <p:nvPr/>
        </p:nvSpPr>
        <p:spPr>
          <a:xfrm>
            <a:off x="5560975" y="3690699"/>
            <a:ext cx="2618835" cy="719172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2785467" y="3298972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1</a:t>
            </a:r>
            <a:r>
              <a:rPr kumimoji="1" lang="ja-JP" altLang="en-US" sz="1200" dirty="0" smtClean="0">
                <a:latin typeface="+mn-lt"/>
              </a:rPr>
              <a:t>階</a:t>
            </a:r>
            <a:r>
              <a:rPr kumimoji="1" lang="en-US" altLang="ja-JP" sz="1200" dirty="0" smtClean="0">
                <a:latin typeface="+mn-lt"/>
              </a:rPr>
              <a:t>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396378" y="3298972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1</a:t>
            </a:r>
            <a:r>
              <a:rPr kumimoji="1" lang="ja-JP" altLang="en-US" sz="1200" dirty="0" smtClean="0">
                <a:latin typeface="+mn-lt"/>
              </a:rPr>
              <a:t>階</a:t>
            </a:r>
            <a:r>
              <a:rPr kumimoji="1" lang="en-US" altLang="ja-JP" sz="1200" dirty="0" smtClean="0">
                <a:latin typeface="+mn-lt"/>
              </a:rPr>
              <a:t>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7426082" y="2159847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+mn-lt"/>
              </a:rPr>
              <a:t>2</a:t>
            </a:r>
            <a:r>
              <a:rPr kumimoji="1" lang="ja-JP" altLang="en-US" sz="1200" dirty="0" smtClean="0">
                <a:latin typeface="+mn-lt"/>
              </a:rPr>
              <a:t>階</a:t>
            </a:r>
            <a:r>
              <a:rPr kumimoji="1" lang="en-US" altLang="ja-JP" sz="1200" dirty="0" smtClean="0">
                <a:latin typeface="+mn-lt"/>
              </a:rPr>
              <a:t>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42371" y="4455324"/>
            <a:ext cx="34467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+mn-lt"/>
              </a:rPr>
              <a:t>※</a:t>
            </a:r>
            <a:r>
              <a:rPr kumimoji="1" lang="ja-JP" altLang="en-US" sz="1050" dirty="0" smtClean="0">
                <a:latin typeface="+mn-lt"/>
              </a:rPr>
              <a:t>プライマリ</a:t>
            </a:r>
            <a:r>
              <a:rPr kumimoji="1" lang="en-US" altLang="ja-JP" sz="1050" dirty="0" smtClean="0">
                <a:latin typeface="+mn-lt"/>
              </a:rPr>
              <a:t>AP</a:t>
            </a:r>
            <a:r>
              <a:rPr kumimoji="1" lang="ja-JP" altLang="en-US" sz="1050" dirty="0" smtClean="0">
                <a:latin typeface="+mn-lt"/>
              </a:rPr>
              <a:t>同士での連携はないため</a:t>
            </a:r>
            <a:endParaRPr kumimoji="1" lang="en-US" altLang="ja-JP" sz="1050" dirty="0" smtClean="0">
              <a:latin typeface="+mn-lt"/>
            </a:endParaRPr>
          </a:p>
          <a:p>
            <a:r>
              <a:rPr kumimoji="1" lang="ja-JP" altLang="en-US" sz="1050" dirty="0" smtClean="0">
                <a:latin typeface="+mn-lt"/>
              </a:rPr>
              <a:t>各</a:t>
            </a:r>
            <a:r>
              <a:rPr kumimoji="1" lang="ja-JP" altLang="en-US" sz="1050" dirty="0">
                <a:latin typeface="+mn-lt"/>
              </a:rPr>
              <a:t>プライマリ</a:t>
            </a:r>
            <a:r>
              <a:rPr kumimoji="1" lang="en-US" altLang="ja-JP" sz="1050" dirty="0" smtClean="0">
                <a:latin typeface="+mn-lt"/>
              </a:rPr>
              <a:t>AP</a:t>
            </a:r>
            <a:r>
              <a:rPr kumimoji="1" lang="ja-JP" altLang="en-US" sz="1050" dirty="0" smtClean="0">
                <a:latin typeface="+mn-lt"/>
              </a:rPr>
              <a:t>ごとに無線</a:t>
            </a:r>
            <a:r>
              <a:rPr kumimoji="1" lang="en-US" altLang="ja-JP" sz="1050" dirty="0" smtClean="0">
                <a:latin typeface="+mn-lt"/>
              </a:rPr>
              <a:t>LAN</a:t>
            </a:r>
            <a:r>
              <a:rPr kumimoji="1" lang="ja-JP" altLang="en-US" sz="1050" dirty="0" smtClean="0">
                <a:latin typeface="+mn-lt"/>
              </a:rPr>
              <a:t>管理エリアがわかれます。</a:t>
            </a:r>
            <a:endParaRPr kumimoji="1" lang="en-US" altLang="ja-JP" sz="1050" dirty="0" smtClean="0">
              <a:latin typeface="+mn-lt"/>
            </a:endParaRPr>
          </a:p>
          <a:p>
            <a:r>
              <a:rPr kumimoji="1" lang="ja-JP" altLang="en-US" sz="1050" dirty="0" smtClean="0">
                <a:latin typeface="+mn-lt"/>
              </a:rPr>
              <a:t>つまり</a:t>
            </a:r>
            <a:r>
              <a:rPr kumimoji="1" lang="en-US" altLang="ja-JP" sz="1050" dirty="0" smtClean="0">
                <a:latin typeface="+mn-lt"/>
              </a:rPr>
              <a:t>RRM</a:t>
            </a:r>
            <a:r>
              <a:rPr kumimoji="1" lang="ja-JP" altLang="en-US" sz="1050" dirty="0" smtClean="0">
                <a:latin typeface="+mn-lt"/>
              </a:rPr>
              <a:t>などシステム全体で機能するものは</a:t>
            </a:r>
            <a:endParaRPr kumimoji="1" lang="en-US" altLang="ja-JP" sz="1050" dirty="0" smtClean="0">
              <a:latin typeface="+mn-lt"/>
            </a:endParaRPr>
          </a:p>
          <a:p>
            <a:r>
              <a:rPr kumimoji="1" lang="ja-JP" altLang="en-US" sz="1050" dirty="0">
                <a:latin typeface="+mn-lt"/>
              </a:rPr>
              <a:t>プライマリ</a:t>
            </a:r>
            <a:r>
              <a:rPr kumimoji="1" lang="en-US" altLang="ja-JP" sz="1050" dirty="0" smtClean="0">
                <a:latin typeface="+mn-lt"/>
              </a:rPr>
              <a:t>AP</a:t>
            </a:r>
            <a:r>
              <a:rPr kumimoji="1" lang="ja-JP" altLang="en-US" sz="1050" dirty="0" smtClean="0">
                <a:latin typeface="+mn-lt"/>
              </a:rPr>
              <a:t>配下ごとに別々に動作することになります。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1916143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215" y="316766"/>
            <a:ext cx="8345488" cy="731837"/>
          </a:xfrm>
        </p:spPr>
        <p:txBody>
          <a:bodyPr/>
          <a:lstStyle/>
          <a:p>
            <a:r>
              <a:rPr kumimoji="1" lang="en-US" altLang="ja-JP" dirty="0" smtClean="0"/>
              <a:t>Autonomous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/>
        </p:nvCxnSpPr>
        <p:spPr>
          <a:xfrm>
            <a:off x="2339257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44" y="2584182"/>
            <a:ext cx="848027" cy="52563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51804" y="1133213"/>
            <a:ext cx="680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+mn-ea"/>
                <a:ea typeface="+mn-ea"/>
              </a:rPr>
              <a:t>これまで説明してきた</a:t>
            </a:r>
            <a:r>
              <a:rPr kumimoji="1" lang="en-US" altLang="ja-JP" sz="1600" dirty="0" smtClean="0">
                <a:latin typeface="+mn-ea"/>
                <a:ea typeface="+mn-ea"/>
              </a:rPr>
              <a:t>RRM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err="1" smtClean="0">
                <a:latin typeface="+mn-ea"/>
                <a:ea typeface="+mn-ea"/>
              </a:rPr>
              <a:t>CleanAir</a:t>
            </a:r>
            <a:r>
              <a:rPr kumimoji="1" lang="ja-JP" altLang="en-US" sz="1600" dirty="0" smtClean="0">
                <a:latin typeface="+mn-ea"/>
                <a:ea typeface="+mn-ea"/>
              </a:rPr>
              <a:t>による電波管理、シンプルな設定・運用のメリットを最大限活用するためには、ネットワークの変更を行い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en-US" altLang="ja-JP" sz="1600" dirty="0" smtClean="0">
                <a:latin typeface="+mn-ea"/>
                <a:ea typeface="+mn-ea"/>
              </a:rPr>
              <a:t>1</a:t>
            </a:r>
            <a:r>
              <a:rPr kumimoji="1" lang="ja-JP" altLang="en-US" sz="1600" dirty="0" smtClean="0">
                <a:latin typeface="+mn-ea"/>
                <a:ea typeface="+mn-ea"/>
              </a:rPr>
              <a:t>台のプライマリ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で管理することをご提案ください。</a:t>
            </a:r>
          </a:p>
        </p:txBody>
      </p:sp>
      <p:cxnSp>
        <p:nvCxnSpPr>
          <p:cNvPr id="94" name="直線コネクタ 93"/>
          <p:cNvCxnSpPr/>
          <p:nvPr/>
        </p:nvCxnSpPr>
        <p:spPr>
          <a:xfrm>
            <a:off x="1491231" y="2447217"/>
            <a:ext cx="0" cy="9984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>
            <a:off x="1594477" y="2491701"/>
            <a:ext cx="2989634" cy="6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16" y="2203377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" name="直線コネクタ 132"/>
          <p:cNvCxnSpPr/>
          <p:nvPr/>
        </p:nvCxnSpPr>
        <p:spPr>
          <a:xfrm>
            <a:off x="1594477" y="3561743"/>
            <a:ext cx="2989634" cy="648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16" y="3273419"/>
            <a:ext cx="57203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5" name="直線コネクタ 154"/>
          <p:cNvCxnSpPr/>
          <p:nvPr/>
        </p:nvCxnSpPr>
        <p:spPr>
          <a:xfrm>
            <a:off x="3221232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>
            <a:off x="4109691" y="2478061"/>
            <a:ext cx="1" cy="324485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52" y="2587097"/>
            <a:ext cx="848027" cy="525639"/>
          </a:xfrm>
          <a:prstGeom prst="rect">
            <a:avLst/>
          </a:prstGeom>
        </p:spPr>
      </p:pic>
      <p:pic>
        <p:nvPicPr>
          <p:cNvPr id="153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63" y="2587097"/>
            <a:ext cx="848027" cy="525639"/>
          </a:xfrm>
          <a:prstGeom prst="rect">
            <a:avLst/>
          </a:prstGeom>
        </p:spPr>
      </p:pic>
      <p:cxnSp>
        <p:nvCxnSpPr>
          <p:cNvPr id="157" name="直線コネクタ 156"/>
          <p:cNvCxnSpPr/>
          <p:nvPr/>
        </p:nvCxnSpPr>
        <p:spPr>
          <a:xfrm>
            <a:off x="2339257" y="3561074"/>
            <a:ext cx="1" cy="324485"/>
          </a:xfrm>
          <a:prstGeom prst="line">
            <a:avLst/>
          </a:prstGeom>
          <a:ln w="12700">
            <a:solidFill>
              <a:srgbClr val="1FA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44" y="3667195"/>
            <a:ext cx="848027" cy="525639"/>
          </a:xfrm>
          <a:prstGeom prst="rect">
            <a:avLst/>
          </a:prstGeom>
        </p:spPr>
      </p:pic>
      <p:cxnSp>
        <p:nvCxnSpPr>
          <p:cNvPr id="159" name="直線コネクタ 158"/>
          <p:cNvCxnSpPr/>
          <p:nvPr/>
        </p:nvCxnSpPr>
        <p:spPr>
          <a:xfrm>
            <a:off x="3221232" y="3561074"/>
            <a:ext cx="1" cy="324485"/>
          </a:xfrm>
          <a:prstGeom prst="line">
            <a:avLst/>
          </a:prstGeom>
          <a:ln w="12700">
            <a:solidFill>
              <a:srgbClr val="1FA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4109691" y="3561074"/>
            <a:ext cx="1" cy="324485"/>
          </a:xfrm>
          <a:prstGeom prst="line">
            <a:avLst/>
          </a:prstGeom>
          <a:ln w="12700">
            <a:solidFill>
              <a:srgbClr val="1FA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52" y="3670110"/>
            <a:ext cx="848027" cy="525639"/>
          </a:xfrm>
          <a:prstGeom prst="rect">
            <a:avLst/>
          </a:prstGeom>
        </p:spPr>
      </p:pic>
      <p:pic>
        <p:nvPicPr>
          <p:cNvPr id="162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63" y="3670110"/>
            <a:ext cx="848027" cy="525639"/>
          </a:xfrm>
          <a:prstGeom prst="rect">
            <a:avLst/>
          </a:prstGeom>
        </p:spPr>
      </p:pic>
      <p:sp>
        <p:nvSpPr>
          <p:cNvPr id="163" name="Rectangle 87"/>
          <p:cNvSpPr/>
          <p:nvPr/>
        </p:nvSpPr>
        <p:spPr>
          <a:xfrm>
            <a:off x="2039528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4" name="Rectangle 87"/>
          <p:cNvSpPr/>
          <p:nvPr/>
        </p:nvSpPr>
        <p:spPr>
          <a:xfrm>
            <a:off x="2927987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5" name="Rectangle 87"/>
          <p:cNvSpPr/>
          <p:nvPr/>
        </p:nvSpPr>
        <p:spPr>
          <a:xfrm>
            <a:off x="3822932" y="3076658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6" name="Rectangle 87"/>
          <p:cNvSpPr/>
          <p:nvPr/>
        </p:nvSpPr>
        <p:spPr>
          <a:xfrm>
            <a:off x="3822932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" name="Rectangle 87"/>
          <p:cNvSpPr/>
          <p:nvPr/>
        </p:nvSpPr>
        <p:spPr>
          <a:xfrm>
            <a:off x="2940958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" name="Rectangle 87"/>
          <p:cNvSpPr/>
          <p:nvPr/>
        </p:nvSpPr>
        <p:spPr>
          <a:xfrm>
            <a:off x="2013587" y="4192096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863" y="2696977"/>
            <a:ext cx="344561" cy="310105"/>
          </a:xfrm>
          <a:prstGeom prst="rect">
            <a:avLst/>
          </a:prstGeom>
        </p:spPr>
      </p:pic>
      <p:sp>
        <p:nvSpPr>
          <p:cNvPr id="97" name="テキスト ボックス 96"/>
          <p:cNvSpPr txBox="1"/>
          <p:nvPr/>
        </p:nvSpPr>
        <p:spPr>
          <a:xfrm>
            <a:off x="662542" y="3293980"/>
            <a:ext cx="53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1</a:t>
            </a:r>
            <a:r>
              <a:rPr kumimoji="1" lang="ja-JP" altLang="en-US" sz="1200" dirty="0" smtClean="0">
                <a:latin typeface="+mn-lt"/>
              </a:rPr>
              <a:t>階</a:t>
            </a: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656462" y="2052966"/>
            <a:ext cx="493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2</a:t>
            </a:r>
            <a:r>
              <a:rPr kumimoji="1" lang="ja-JP" altLang="en-US" sz="1200" dirty="0" smtClean="0">
                <a:latin typeface="+mn-lt"/>
              </a:rPr>
              <a:t>階</a:t>
            </a:r>
          </a:p>
        </p:txBody>
      </p:sp>
      <p:sp>
        <p:nvSpPr>
          <p:cNvPr id="3" name="フリーフォーム 2"/>
          <p:cNvSpPr/>
          <p:nvPr/>
        </p:nvSpPr>
        <p:spPr>
          <a:xfrm>
            <a:off x="1536391" y="2496766"/>
            <a:ext cx="272374" cy="1070043"/>
          </a:xfrm>
          <a:custGeom>
            <a:avLst/>
            <a:gdLst>
              <a:gd name="connsiteX0" fmla="*/ 252919 w 272374"/>
              <a:gd name="connsiteY0" fmla="*/ 0 h 1070043"/>
              <a:gd name="connsiteX1" fmla="*/ 0 w 272374"/>
              <a:gd name="connsiteY1" fmla="*/ 0 h 1070043"/>
              <a:gd name="connsiteX2" fmla="*/ 6485 w 272374"/>
              <a:gd name="connsiteY2" fmla="*/ 1070043 h 1070043"/>
              <a:gd name="connsiteX3" fmla="*/ 272374 w 272374"/>
              <a:gd name="connsiteY3" fmla="*/ 1070043 h 1070043"/>
              <a:gd name="connsiteX4" fmla="*/ 272374 w 272374"/>
              <a:gd name="connsiteY4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74" h="1070043">
                <a:moveTo>
                  <a:pt x="252919" y="0"/>
                </a:moveTo>
                <a:lnTo>
                  <a:pt x="0" y="0"/>
                </a:lnTo>
                <a:cubicBezTo>
                  <a:pt x="2162" y="356681"/>
                  <a:pt x="4323" y="713362"/>
                  <a:pt x="6485" y="1070043"/>
                </a:cubicBezTo>
                <a:lnTo>
                  <a:pt x="272374" y="1070043"/>
                </a:lnTo>
                <a:lnTo>
                  <a:pt x="272374" y="1070043"/>
                </a:lnTo>
              </a:path>
            </a:pathLst>
          </a:cu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554405" y="2358266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+mn-lt"/>
              </a:rPr>
              <a:t>同一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1054172" y="2112160"/>
            <a:ext cx="3796688" cy="1191526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1" name="正方形/長方形 100"/>
          <p:cNvSpPr/>
          <p:nvPr/>
        </p:nvSpPr>
        <p:spPr>
          <a:xfrm>
            <a:off x="1054172" y="3344330"/>
            <a:ext cx="3796688" cy="1191526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4534950" y="3428309"/>
            <a:ext cx="160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+mn-lt"/>
              </a:rPr>
              <a:t>同一 </a:t>
            </a:r>
            <a:r>
              <a:rPr kumimoji="1" lang="ja-JP" altLang="en-US" sz="1200" dirty="0" smtClean="0"/>
              <a:t>管理用 </a:t>
            </a:r>
            <a:r>
              <a:rPr kumimoji="1" lang="en-US" altLang="ja-JP" sz="1200" dirty="0" smtClean="0">
                <a:latin typeface="+mn-lt"/>
              </a:rPr>
              <a:t>VLAN</a:t>
            </a:r>
            <a:endParaRPr kumimoji="1" lang="ja-JP" alt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373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リリース毎の機能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アップデート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775594" y="858139"/>
            <a:ext cx="714999" cy="4274567"/>
          </a:xfrm>
          <a:prstGeom prst="rect">
            <a:avLst/>
          </a:prstGeom>
          <a:gradFill flip="none" rotWithShape="1">
            <a:gsLst>
              <a:gs pos="0">
                <a:srgbClr val="90BDDB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-277485" y="822152"/>
            <a:ext cx="1763833" cy="427456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3000"/>
                </a:schemeClr>
              </a:gs>
              <a:gs pos="100000">
                <a:srgbClr val="FFFFFF">
                  <a:alpha val="3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467528" y="856510"/>
            <a:ext cx="1563932" cy="42745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4026490" y="861914"/>
            <a:ext cx="1780550" cy="427456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5807045" y="868939"/>
            <a:ext cx="3336961" cy="42745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57960"/>
            <a:ext cx="8345488" cy="731837"/>
          </a:xfrm>
        </p:spPr>
        <p:txBody>
          <a:bodyPr/>
          <a:lstStyle/>
          <a:p>
            <a:r>
              <a:rPr lang="en-US" dirty="0" smtClean="0"/>
              <a:t>Cisco Mobility Express</a:t>
            </a:r>
            <a:r>
              <a:rPr lang="ja-JP" altLang="en-US" dirty="0" smtClean="0"/>
              <a:t>の進化</a:t>
            </a:r>
            <a:endParaRPr lang="en-US" dirty="0"/>
          </a:p>
        </p:txBody>
      </p:sp>
      <p:sp>
        <p:nvSpPr>
          <p:cNvPr id="3" name="Shape 2"/>
          <p:cNvSpPr/>
          <p:nvPr/>
        </p:nvSpPr>
        <p:spPr>
          <a:xfrm>
            <a:off x="282218" y="791933"/>
            <a:ext cx="8707778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013396" y="1358314"/>
            <a:ext cx="1290593" cy="1000571"/>
            <a:chOff x="5549429" y="1110596"/>
            <a:chExt cx="1290593" cy="1000571"/>
          </a:xfrm>
        </p:grpSpPr>
        <p:sp>
          <p:nvSpPr>
            <p:cNvPr id="78" name="Oval 77"/>
            <p:cNvSpPr/>
            <p:nvPr/>
          </p:nvSpPr>
          <p:spPr>
            <a:xfrm>
              <a:off x="6436874" y="1708019"/>
              <a:ext cx="403148" cy="40314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TextBox 80"/>
            <p:cNvSpPr txBox="1"/>
            <p:nvPr/>
          </p:nvSpPr>
          <p:spPr>
            <a:xfrm>
              <a:off x="5549429" y="1110596"/>
              <a:ext cx="846775" cy="338554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000FF"/>
                  </a:solidFill>
                </a:rPr>
                <a:t>FEB, </a:t>
              </a:r>
              <a:r>
                <a:rPr lang="en-US" sz="800" dirty="0">
                  <a:solidFill>
                    <a:srgbClr val="0000FF"/>
                  </a:solidFill>
                </a:rPr>
                <a:t>2016</a:t>
              </a:r>
            </a:p>
            <a:p>
              <a:r>
                <a:rPr lang="en-US" sz="800" dirty="0">
                  <a:solidFill>
                    <a:srgbClr val="000090"/>
                  </a:solidFill>
                </a:rPr>
                <a:t>8.3 MR1</a:t>
              </a:r>
            </a:p>
          </p:txBody>
        </p:sp>
        <p:cxnSp>
          <p:nvCxnSpPr>
            <p:cNvPr id="80" name="Elbow Connector 79"/>
            <p:cNvCxnSpPr/>
            <p:nvPr/>
          </p:nvCxnSpPr>
          <p:spPr>
            <a:xfrm rot="16200000" flipV="1">
              <a:off x="6298611" y="1379181"/>
              <a:ext cx="421935" cy="226748"/>
            </a:xfrm>
            <a:prstGeom prst="bentConnector3">
              <a:avLst>
                <a:gd name="adj1" fmla="val 98286"/>
              </a:avLst>
            </a:prstGeom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5441122" y="1016103"/>
            <a:ext cx="1333809" cy="1102221"/>
            <a:chOff x="6794772" y="925666"/>
            <a:chExt cx="1333809" cy="11022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Oval 11"/>
            <p:cNvSpPr/>
            <p:nvPr/>
          </p:nvSpPr>
          <p:spPr>
            <a:xfrm>
              <a:off x="7614892" y="1514198"/>
              <a:ext cx="513689" cy="513689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TextBox 72"/>
            <p:cNvSpPr txBox="1"/>
            <p:nvPr/>
          </p:nvSpPr>
          <p:spPr>
            <a:xfrm>
              <a:off x="6794772" y="925666"/>
              <a:ext cx="846775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00090"/>
                  </a:solidFill>
                </a:rPr>
                <a:t>8.4</a:t>
              </a:r>
              <a:endParaRPr lang="en-US" sz="800" dirty="0">
                <a:solidFill>
                  <a:srgbClr val="000090"/>
                </a:solidFill>
              </a:endParaRPr>
            </a:p>
          </p:txBody>
        </p:sp>
        <p:cxnSp>
          <p:nvCxnSpPr>
            <p:cNvPr id="75" name="Elbow Connector 74"/>
            <p:cNvCxnSpPr/>
            <p:nvPr/>
          </p:nvCxnSpPr>
          <p:spPr>
            <a:xfrm rot="16200000" flipV="1">
              <a:off x="7545274" y="1190594"/>
              <a:ext cx="421935" cy="226748"/>
            </a:xfrm>
            <a:prstGeom prst="bentConnector3">
              <a:avLst>
                <a:gd name="adj1" fmla="val 98286"/>
              </a:avLst>
            </a:prstGeom>
            <a:grpFill/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662854" y="1751780"/>
            <a:ext cx="1272957" cy="957732"/>
            <a:chOff x="4034452" y="1394800"/>
            <a:chExt cx="1272957" cy="957732"/>
          </a:xfrm>
        </p:grpSpPr>
        <p:sp>
          <p:nvSpPr>
            <p:cNvPr id="10" name="Oval 9"/>
            <p:cNvSpPr/>
            <p:nvPr/>
          </p:nvSpPr>
          <p:spPr>
            <a:xfrm>
              <a:off x="4941649" y="1986772"/>
              <a:ext cx="365760" cy="36576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TextBox 83"/>
            <p:cNvSpPr txBox="1"/>
            <p:nvPr/>
          </p:nvSpPr>
          <p:spPr>
            <a:xfrm>
              <a:off x="4034452" y="1394800"/>
              <a:ext cx="846775" cy="338554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FF"/>
                  </a:solidFill>
                </a:rPr>
                <a:t>AUG, 2016</a:t>
              </a:r>
            </a:p>
            <a:p>
              <a:r>
                <a:rPr lang="en-US" sz="800" dirty="0">
                  <a:solidFill>
                    <a:srgbClr val="000090"/>
                  </a:solidFill>
                </a:rPr>
                <a:t>8.3</a:t>
              </a:r>
            </a:p>
          </p:txBody>
        </p:sp>
        <p:cxnSp>
          <p:nvCxnSpPr>
            <p:cNvPr id="83" name="Elbow Connector 82"/>
            <p:cNvCxnSpPr/>
            <p:nvPr/>
          </p:nvCxnSpPr>
          <p:spPr>
            <a:xfrm rot="16200000" flipV="1">
              <a:off x="4785669" y="1664051"/>
              <a:ext cx="421935" cy="226748"/>
            </a:xfrm>
            <a:prstGeom prst="bentConnector3">
              <a:avLst>
                <a:gd name="adj1" fmla="val 98286"/>
              </a:avLst>
            </a:prstGeom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5794" y="3249702"/>
            <a:ext cx="1181724" cy="813261"/>
            <a:chOff x="243198" y="3098768"/>
            <a:chExt cx="1181724" cy="81326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1214610" y="3701717"/>
              <a:ext cx="210312" cy="210312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TextBox 86"/>
            <p:cNvSpPr txBox="1"/>
            <p:nvPr/>
          </p:nvSpPr>
          <p:spPr>
            <a:xfrm>
              <a:off x="243198" y="3098768"/>
              <a:ext cx="84677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FF"/>
                  </a:solidFill>
                </a:rPr>
                <a:t>SEP, 2015</a:t>
              </a:r>
            </a:p>
            <a:p>
              <a:r>
                <a:rPr lang="en-US" sz="800" dirty="0">
                  <a:solidFill>
                    <a:srgbClr val="000090"/>
                  </a:solidFill>
                </a:rPr>
                <a:t>8.1 MR2</a:t>
              </a:r>
            </a:p>
          </p:txBody>
        </p:sp>
        <p:cxnSp>
          <p:nvCxnSpPr>
            <p:cNvPr id="88" name="Elbow Connector 87"/>
            <p:cNvCxnSpPr/>
            <p:nvPr/>
          </p:nvCxnSpPr>
          <p:spPr>
            <a:xfrm rot="16200000" flipV="1">
              <a:off x="996850" y="3363793"/>
              <a:ext cx="421935" cy="226748"/>
            </a:xfrm>
            <a:prstGeom prst="bentConnector3">
              <a:avLst>
                <a:gd name="adj1" fmla="val 98286"/>
              </a:avLst>
            </a:prstGeom>
            <a:grpFill/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071764" y="2492989"/>
            <a:ext cx="1248384" cy="910558"/>
            <a:chOff x="2162188" y="1995908"/>
            <a:chExt cx="1248384" cy="910558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86" name="Oval 85"/>
            <p:cNvSpPr/>
            <p:nvPr/>
          </p:nvSpPr>
          <p:spPr>
            <a:xfrm>
              <a:off x="3090532" y="2586426"/>
              <a:ext cx="320040" cy="32004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TextBox 89"/>
            <p:cNvSpPr txBox="1"/>
            <p:nvPr/>
          </p:nvSpPr>
          <p:spPr>
            <a:xfrm>
              <a:off x="2162188" y="1995908"/>
              <a:ext cx="84677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FF"/>
                  </a:solidFill>
                </a:rPr>
                <a:t>DEC, 2015</a:t>
              </a:r>
            </a:p>
            <a:p>
              <a:r>
                <a:rPr lang="en-US" sz="800" dirty="0">
                  <a:solidFill>
                    <a:srgbClr val="000090"/>
                  </a:solidFill>
                </a:rPr>
                <a:t>8.2</a:t>
              </a:r>
            </a:p>
          </p:txBody>
        </p:sp>
        <p:cxnSp>
          <p:nvCxnSpPr>
            <p:cNvPr id="91" name="Elbow Connector 90"/>
            <p:cNvCxnSpPr/>
            <p:nvPr/>
          </p:nvCxnSpPr>
          <p:spPr>
            <a:xfrm rot="16200000" flipV="1">
              <a:off x="2915744" y="2260933"/>
              <a:ext cx="421935" cy="226748"/>
            </a:xfrm>
            <a:prstGeom prst="bentConnector3">
              <a:avLst>
                <a:gd name="adj1" fmla="val 98286"/>
              </a:avLst>
            </a:prstGeom>
            <a:grpFill/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2847987" y="2959437"/>
            <a:ext cx="1785820" cy="1415677"/>
            <a:chOff x="3996154" y="2614590"/>
            <a:chExt cx="1785820" cy="1415677"/>
          </a:xfrm>
        </p:grpSpPr>
        <p:sp>
          <p:nvSpPr>
            <p:cNvPr id="97" name="Right Brace 96"/>
            <p:cNvSpPr/>
            <p:nvPr/>
          </p:nvSpPr>
          <p:spPr>
            <a:xfrm rot="16200000">
              <a:off x="4705211" y="2028621"/>
              <a:ext cx="398884" cy="157082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996154" y="2829938"/>
              <a:ext cx="17858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altLang="ja-JP" sz="800" dirty="0"/>
                <a:t>2800</a:t>
              </a:r>
              <a:r>
                <a:rPr lang="ja-JP" altLang="en-US" sz="800" dirty="0"/>
                <a:t>および</a:t>
              </a:r>
              <a:r>
                <a:rPr lang="en-US" altLang="ja-JP" sz="800" dirty="0"/>
                <a:t>3800 AP</a:t>
              </a:r>
              <a:r>
                <a:rPr lang="ja-JP" altLang="en-US" sz="800" dirty="0"/>
                <a:t>のサポート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/>
                <a:t>内部</a:t>
              </a:r>
              <a:r>
                <a:rPr lang="en-US" altLang="ja-JP" sz="800" dirty="0"/>
                <a:t>DHCP</a:t>
              </a:r>
              <a:r>
                <a:rPr lang="ja-JP" altLang="en-US" sz="800" dirty="0"/>
                <a:t>サーバーのサポート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 smtClean="0"/>
                <a:t>ソフトウェア アップデート </a:t>
              </a:r>
              <a:r>
                <a:rPr lang="en-US" altLang="ja-JP" sz="800" dirty="0"/>
                <a:t>- cisco.com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 smtClean="0"/>
                <a:t>スタンドアロン モード</a:t>
              </a:r>
              <a:r>
                <a:rPr lang="ja-JP" altLang="en-US" sz="800" dirty="0"/>
                <a:t>のサポート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 smtClean="0"/>
                <a:t>ゲスト アクセス</a:t>
              </a:r>
              <a:r>
                <a:rPr lang="ja-JP" altLang="en-US" sz="800" dirty="0"/>
                <a:t>の強化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altLang="ja-JP" sz="800" dirty="0"/>
                <a:t>CMX</a:t>
              </a:r>
              <a:r>
                <a:rPr lang="ja-JP" altLang="en-US" sz="800" dirty="0"/>
                <a:t>クラウドのサポート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altLang="ja-JP" sz="800" dirty="0"/>
                <a:t>SNMPv3</a:t>
              </a:r>
              <a:r>
                <a:rPr lang="ja-JP" altLang="en-US" sz="800" dirty="0"/>
                <a:t>のサポート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/>
                <a:t>使いやすさの向上</a:t>
              </a:r>
            </a:p>
            <a:p>
              <a:pPr marL="162247" indent="-82267" algn="just" defTabSz="666507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/>
                <a:t>保守性の向上</a:t>
              </a:r>
              <a:endParaRPr lang="en-US" altLang="ja-JP" sz="800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341385" y="3679770"/>
            <a:ext cx="1628959" cy="691599"/>
            <a:chOff x="2431802" y="3151159"/>
            <a:chExt cx="1628959" cy="691599"/>
          </a:xfrm>
        </p:grpSpPr>
        <p:sp>
          <p:nvSpPr>
            <p:cNvPr id="100" name="Right Brace 99"/>
            <p:cNvSpPr/>
            <p:nvPr/>
          </p:nvSpPr>
          <p:spPr>
            <a:xfrm rot="16200000">
              <a:off x="3072351" y="2637400"/>
              <a:ext cx="382729" cy="141024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431802" y="3348777"/>
              <a:ext cx="1628959" cy="493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altLang="ja-JP" sz="700" dirty="0"/>
                <a:t>CLI</a:t>
              </a:r>
              <a:r>
                <a:rPr lang="ja-JP" altLang="en-US" sz="700" dirty="0"/>
                <a:t>による</a:t>
              </a:r>
              <a:r>
                <a:rPr lang="ja-JP" altLang="en-US" sz="700" dirty="0" smtClean="0"/>
                <a:t>セットアップ ウィザード</a:t>
              </a:r>
              <a:endParaRPr lang="ja-JP" altLang="en-US" sz="700" dirty="0"/>
            </a:p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ja-JP" altLang="en-US" sz="700" dirty="0" smtClean="0"/>
                <a:t>ソフトウェア アップデート </a:t>
              </a:r>
              <a:r>
                <a:rPr lang="en-US" altLang="ja-JP" sz="700" dirty="0"/>
                <a:t>- HTTP</a:t>
              </a:r>
            </a:p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altLang="ja-JP" sz="700" dirty="0"/>
                <a:t>NTP</a:t>
              </a:r>
              <a:r>
                <a:rPr lang="ja-JP" altLang="en-US" sz="700" dirty="0" smtClean="0"/>
                <a:t>プールの</a:t>
              </a:r>
              <a:r>
                <a:rPr lang="ja-JP" altLang="en-US" sz="700" dirty="0"/>
                <a:t>サポート</a:t>
              </a:r>
            </a:p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ja-JP" altLang="en-US" sz="800" dirty="0"/>
                <a:t>保守性の向上</a:t>
              </a:r>
              <a:endParaRPr lang="en-US" altLang="ja-JP" sz="8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40735" y="4247816"/>
            <a:ext cx="763009" cy="605764"/>
            <a:chOff x="866738" y="4157648"/>
            <a:chExt cx="763009" cy="605764"/>
          </a:xfrm>
        </p:grpSpPr>
        <p:sp>
          <p:nvSpPr>
            <p:cNvPr id="98" name="Right Brace 97"/>
            <p:cNvSpPr/>
            <p:nvPr/>
          </p:nvSpPr>
          <p:spPr>
            <a:xfrm rot="16200000">
              <a:off x="1065313" y="4016231"/>
              <a:ext cx="365861" cy="64869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66738" y="4336628"/>
              <a:ext cx="763009" cy="426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66507">
                <a:lnSpc>
                  <a:spcPct val="90000"/>
                </a:lnSpc>
                <a:spcAft>
                  <a:spcPts val="0"/>
                </a:spcAft>
              </a:pPr>
              <a:r>
                <a:rPr lang="en-US" altLang="ja-JP" sz="800" dirty="0"/>
                <a:t>Mobility Express</a:t>
              </a:r>
              <a:br>
                <a:rPr lang="en-US" altLang="ja-JP" sz="800" dirty="0"/>
              </a:br>
              <a:r>
                <a:rPr lang="ja-JP" altLang="en-US" sz="800" dirty="0"/>
                <a:t>導入</a:t>
              </a:r>
              <a:endParaRPr lang="en-US" altLang="ja-JP" sz="8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487247" y="2506956"/>
            <a:ext cx="1275996" cy="499981"/>
            <a:chOff x="5744830" y="2392039"/>
            <a:chExt cx="1275996" cy="499981"/>
          </a:xfrm>
        </p:grpSpPr>
        <p:sp>
          <p:nvSpPr>
            <p:cNvPr id="102" name="Right Brace 101"/>
            <p:cNvSpPr/>
            <p:nvPr/>
          </p:nvSpPr>
          <p:spPr>
            <a:xfrm rot="16200000">
              <a:off x="6211975" y="1991751"/>
              <a:ext cx="342294" cy="114286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744830" y="2576036"/>
              <a:ext cx="1275996" cy="315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ja-JP" altLang="en-US" sz="800" dirty="0" smtClean="0"/>
                <a:t>サイト サーベイ</a:t>
              </a:r>
              <a:endParaRPr lang="ja-JP" altLang="en-US" sz="800" dirty="0"/>
            </a:p>
            <a:p>
              <a:pPr marL="171391" indent="-82267" defTabSz="66650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altLang="ja-JP" sz="800" dirty="0"/>
                <a:t>1562 AP</a:t>
              </a:r>
              <a:r>
                <a:rPr lang="ja-JP" altLang="en-US" sz="800" dirty="0"/>
                <a:t>のサポート</a:t>
              </a:r>
              <a:endParaRPr lang="en-US" altLang="ja-JP" sz="8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98258" y="842782"/>
            <a:ext cx="1333809" cy="1102221"/>
            <a:chOff x="6794772" y="925666"/>
            <a:chExt cx="1333809" cy="1102221"/>
          </a:xfrm>
        </p:grpSpPr>
        <p:sp>
          <p:nvSpPr>
            <p:cNvPr id="52" name="Oval 51"/>
            <p:cNvSpPr/>
            <p:nvPr/>
          </p:nvSpPr>
          <p:spPr>
            <a:xfrm>
              <a:off x="7614892" y="1514198"/>
              <a:ext cx="513689" cy="513689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TextBox 52"/>
            <p:cNvSpPr txBox="1"/>
            <p:nvPr/>
          </p:nvSpPr>
          <p:spPr>
            <a:xfrm>
              <a:off x="6794772" y="925666"/>
              <a:ext cx="846775" cy="215444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000090"/>
                  </a:solidFill>
                </a:rPr>
                <a:t>8.5</a:t>
              </a:r>
              <a:endParaRPr lang="en-US" sz="800" dirty="0">
                <a:solidFill>
                  <a:srgbClr val="000090"/>
                </a:solidFill>
              </a:endParaRPr>
            </a:p>
          </p:txBody>
        </p:sp>
        <p:cxnSp>
          <p:nvCxnSpPr>
            <p:cNvPr id="54" name="Elbow Connector 53"/>
            <p:cNvCxnSpPr/>
            <p:nvPr/>
          </p:nvCxnSpPr>
          <p:spPr>
            <a:xfrm rot="16200000" flipV="1">
              <a:off x="7545274" y="1190594"/>
              <a:ext cx="421935" cy="226748"/>
            </a:xfrm>
            <a:prstGeom prst="bentConnector3">
              <a:avLst>
                <a:gd name="adj1" fmla="val 98286"/>
              </a:avLst>
            </a:prstGeom>
            <a:ln w="19050" cmpd="sng"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5609248" y="2247987"/>
            <a:ext cx="1785820" cy="1203702"/>
            <a:chOff x="3996154" y="2604965"/>
            <a:chExt cx="1785820" cy="1203702"/>
          </a:xfrm>
        </p:grpSpPr>
        <p:sp>
          <p:nvSpPr>
            <p:cNvPr id="60" name="Right Brace 59"/>
            <p:cNvSpPr/>
            <p:nvPr/>
          </p:nvSpPr>
          <p:spPr>
            <a:xfrm rot="16200000">
              <a:off x="4705211" y="2018996"/>
              <a:ext cx="398884" cy="157082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96154" y="2829938"/>
              <a:ext cx="178582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/>
                <a:t>スケール</a:t>
              </a:r>
              <a:r>
                <a:rPr lang="en-US" sz="800" dirty="0" smtClean="0"/>
                <a:t> -100 APs/2000 clients</a:t>
              </a:r>
              <a:endParaRPr lang="en-US" sz="800" dirty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sz="800" dirty="0" smtClean="0"/>
                <a:t>Day 0 </a:t>
              </a:r>
              <a:r>
                <a:rPr lang="ja-JP" altLang="en-US" sz="800" dirty="0" smtClean="0"/>
                <a:t>セットアップで</a:t>
              </a:r>
              <a:r>
                <a:rPr lang="en-US" sz="800" dirty="0" smtClean="0"/>
                <a:t>PnP</a:t>
              </a:r>
              <a:r>
                <a:rPr lang="ja-JP" altLang="en-US" sz="800" dirty="0" smtClean="0"/>
                <a:t>サポート</a:t>
              </a:r>
              <a:endParaRPr lang="en-US" sz="800" dirty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sz="800" dirty="0" smtClean="0"/>
                <a:t>Application Control</a:t>
              </a:r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altLang="ja-JP" sz="800" dirty="0" smtClean="0"/>
                <a:t>Apple</a:t>
              </a:r>
              <a:r>
                <a:rPr lang="ja-JP" altLang="en-US" sz="800" dirty="0" smtClean="0"/>
                <a:t>フィーチャのサポート</a:t>
              </a:r>
              <a:endParaRPr lang="en-US" altLang="ja-JP" sz="800" dirty="0" smtClean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/>
                <a:t>ゲスト</a:t>
              </a:r>
              <a:r>
                <a:rPr lang="en-US" sz="800" dirty="0" smtClean="0"/>
                <a:t>WLAN </a:t>
              </a:r>
              <a:r>
                <a:rPr lang="ja-JP" altLang="en-US" sz="800" dirty="0" smtClean="0"/>
                <a:t>の強化</a:t>
              </a:r>
              <a:endParaRPr lang="en-US" sz="800" dirty="0" smtClean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en-US" sz="800" dirty="0" smtClean="0"/>
                <a:t>MAC </a:t>
              </a:r>
              <a:r>
                <a:rPr lang="ja-JP" altLang="en-US" sz="800" dirty="0" smtClean="0"/>
                <a:t>フィルタリング</a:t>
              </a:r>
              <a:endParaRPr lang="en-US" sz="800" dirty="0" smtClean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 smtClean="0"/>
                <a:t>ロビー アンバサダ</a:t>
              </a:r>
              <a:endParaRPr lang="en-US" sz="800" dirty="0" smtClean="0"/>
            </a:p>
            <a:p>
              <a:pPr marL="162275" indent="-82281" algn="just" defTabSz="666623">
                <a:lnSpc>
                  <a:spcPct val="90000"/>
                </a:lnSpc>
                <a:spcAft>
                  <a:spcPts val="0"/>
                </a:spcAft>
                <a:buFont typeface="Wingdings" charset="2"/>
                <a:buChar char="§"/>
              </a:pPr>
              <a:r>
                <a:rPr lang="ja-JP" altLang="en-US" sz="800" dirty="0" smtClean="0"/>
                <a:t>エキスパート ビュー</a:t>
              </a:r>
              <a:endParaRPr lang="en-US" sz="800" dirty="0"/>
            </a:p>
          </p:txBody>
        </p:sp>
      </p:grpSp>
      <p:grpSp>
        <p:nvGrpSpPr>
          <p:cNvPr id="55" name="Group 114"/>
          <p:cNvGrpSpPr/>
          <p:nvPr/>
        </p:nvGrpSpPr>
        <p:grpSpPr>
          <a:xfrm>
            <a:off x="7862861" y="2157311"/>
            <a:ext cx="648696" cy="795549"/>
            <a:chOff x="7445008" y="2787985"/>
            <a:chExt cx="648696" cy="795549"/>
          </a:xfrm>
        </p:grpSpPr>
        <p:sp>
          <p:nvSpPr>
            <p:cNvPr id="57" name="Right Brace 100"/>
            <p:cNvSpPr/>
            <p:nvPr/>
          </p:nvSpPr>
          <p:spPr>
            <a:xfrm rot="16200000">
              <a:off x="7586425" y="2646568"/>
              <a:ext cx="365861" cy="64869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pic>
          <p:nvPicPr>
            <p:cNvPr id="58" name="Picture 1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7333" y="3033333"/>
              <a:ext cx="550201" cy="550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9932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sz="1800" dirty="0" smtClean="0">
                <a:latin typeface="+mn-ea"/>
                <a:ea typeface="+mn-ea"/>
              </a:rPr>
              <a:t>8.2</a:t>
            </a: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CLI</a:t>
            </a:r>
            <a:r>
              <a:rPr kumimoji="1" lang="ja-JP" altLang="en-US" sz="1400" dirty="0" smtClean="0">
                <a:latin typeface="+mn-ea"/>
                <a:ea typeface="+mn-ea"/>
              </a:rPr>
              <a:t>ベースの初期設定ウイザード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802.11r</a:t>
            </a:r>
            <a:r>
              <a:rPr kumimoji="1" lang="ja-JP" altLang="en-US" sz="1400" dirty="0" smtClean="0">
                <a:latin typeface="+mn-ea"/>
                <a:ea typeface="+mn-ea"/>
              </a:rPr>
              <a:t>　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lang="en-US" altLang="ja-JP" sz="1200" dirty="0" smtClean="0">
                <a:latin typeface="+mn-ea"/>
                <a:ea typeface="+mn-ea"/>
              </a:rPr>
              <a:t>Over-the-Air </a:t>
            </a:r>
            <a:r>
              <a:rPr lang="en-US" altLang="ja-JP" sz="1200" dirty="0">
                <a:latin typeface="+mn-ea"/>
                <a:ea typeface="+mn-ea"/>
              </a:rPr>
              <a:t>Fast BSS transition </a:t>
            </a:r>
            <a:r>
              <a:rPr lang="en-US" altLang="ja-JP" sz="1200" dirty="0" smtClean="0">
                <a:latin typeface="+mn-ea"/>
                <a:ea typeface="+mn-ea"/>
              </a:rPr>
              <a:t>method</a:t>
            </a:r>
            <a:r>
              <a:rPr lang="ja-JP" altLang="en-US" sz="1200" dirty="0" err="1">
                <a:latin typeface="+mn-ea"/>
                <a:ea typeface="+mn-ea"/>
              </a:rPr>
              <a:t>、</a:t>
            </a:r>
            <a:r>
              <a:rPr lang="ja-JP" altLang="en-US" sz="1200" dirty="0">
                <a:latin typeface="+mn-ea"/>
                <a:ea typeface="+mn-ea"/>
              </a:rPr>
              <a:t>　</a:t>
            </a:r>
            <a:r>
              <a:rPr lang="en-US" altLang="ja-JP" sz="1200" dirty="0" smtClean="0">
                <a:latin typeface="+mn-ea"/>
                <a:ea typeface="+mn-ea"/>
              </a:rPr>
              <a:t>Over-the-DS </a:t>
            </a:r>
            <a:r>
              <a:rPr lang="en-US" altLang="ja-JP" sz="1200" dirty="0">
                <a:latin typeface="+mn-ea"/>
                <a:ea typeface="+mn-ea"/>
              </a:rPr>
              <a:t>Fast BSS transition </a:t>
            </a:r>
            <a:r>
              <a:rPr lang="en-US" altLang="ja-JP" sz="1200" dirty="0" smtClean="0">
                <a:latin typeface="+mn-ea"/>
                <a:ea typeface="+mn-ea"/>
              </a:rPr>
              <a:t>method</a:t>
            </a:r>
            <a:r>
              <a:rPr lang="ja-JP" altLang="en-US" sz="1200" dirty="0" err="1" smtClean="0">
                <a:latin typeface="+mn-ea"/>
                <a:ea typeface="+mn-ea"/>
              </a:rPr>
              <a:t>、</a:t>
            </a:r>
            <a:r>
              <a:rPr lang="en-US" altLang="ja-JP" sz="1200" dirty="0" smtClean="0">
                <a:latin typeface="+mn-ea"/>
                <a:ea typeface="+mn-ea"/>
              </a:rPr>
              <a:t> Fast </a:t>
            </a:r>
            <a:r>
              <a:rPr lang="en-US" altLang="ja-JP" sz="1200" dirty="0">
                <a:latin typeface="+mn-ea"/>
                <a:ea typeface="+mn-ea"/>
              </a:rPr>
              <a:t>Transition PSK </a:t>
            </a:r>
            <a:r>
              <a:rPr lang="en-US" altLang="ja-JP" sz="1200" dirty="0" smtClean="0">
                <a:latin typeface="+mn-ea"/>
                <a:ea typeface="+mn-ea"/>
              </a:rPr>
              <a:t>authentication</a:t>
            </a:r>
            <a:r>
              <a:rPr lang="ja-JP" altLang="en-US" sz="1200" dirty="0" err="1">
                <a:latin typeface="+mn-ea"/>
                <a:ea typeface="+mn-ea"/>
              </a:rPr>
              <a:t>、</a:t>
            </a:r>
            <a:r>
              <a:rPr lang="en-US" altLang="ja-JP" sz="1200" dirty="0" smtClean="0">
                <a:latin typeface="+mn-ea"/>
                <a:ea typeface="+mn-ea"/>
              </a:rPr>
              <a:t>Fast </a:t>
            </a:r>
            <a:r>
              <a:rPr lang="en-US" altLang="ja-JP" sz="1200" dirty="0">
                <a:latin typeface="+mn-ea"/>
                <a:ea typeface="+mn-ea"/>
              </a:rPr>
              <a:t>BSS </a:t>
            </a:r>
            <a:r>
              <a:rPr lang="en-US" altLang="ja-JP" sz="1200" dirty="0" smtClean="0">
                <a:latin typeface="+mn-ea"/>
                <a:ea typeface="+mn-ea"/>
              </a:rPr>
              <a:t>transition</a:t>
            </a:r>
            <a:r>
              <a:rPr kumimoji="1" lang="ja-JP" altLang="en-US" sz="1200" dirty="0" smtClean="0">
                <a:latin typeface="+mn-ea"/>
                <a:ea typeface="+mn-ea"/>
              </a:rPr>
              <a:t>の</a:t>
            </a:r>
            <a:r>
              <a:rPr kumimoji="1" lang="ja-JP" altLang="en-US" sz="1200" dirty="0">
                <a:latin typeface="+mn-ea"/>
                <a:ea typeface="+mn-ea"/>
              </a:rPr>
              <a:t>み</a:t>
            </a:r>
            <a:r>
              <a:rPr kumimoji="1" lang="en-US" altLang="ja-JP" sz="1200" dirty="0" smtClean="0">
                <a:latin typeface="+mn-ea"/>
                <a:ea typeface="+mn-ea"/>
              </a:rPr>
              <a:t>CLI</a:t>
            </a:r>
            <a:r>
              <a:rPr kumimoji="1" lang="ja-JP" altLang="en-US" sz="1200" dirty="0" smtClean="0">
                <a:latin typeface="+mn-ea"/>
                <a:ea typeface="+mn-ea"/>
              </a:rPr>
              <a:t>から設定</a:t>
            </a:r>
            <a:endParaRPr kumimoji="1" lang="en-US" altLang="ja-JP" sz="1200" dirty="0" smtClean="0">
              <a:latin typeface="+mn-ea"/>
              <a:ea typeface="+mn-ea"/>
            </a:endParaRP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CCKM</a:t>
            </a:r>
            <a:r>
              <a:rPr kumimoji="1" lang="ja-JP" altLang="en-US" sz="1400" dirty="0" smtClean="0">
                <a:latin typeface="+mn-ea"/>
                <a:ea typeface="+mn-ea"/>
              </a:rPr>
              <a:t> （</a:t>
            </a:r>
            <a:r>
              <a:rPr kumimoji="1" lang="en-US" altLang="ja-JP" sz="1400" dirty="0" smtClean="0">
                <a:latin typeface="+mn-ea"/>
                <a:ea typeface="+mn-ea"/>
              </a:rPr>
              <a:t>CLI</a:t>
            </a:r>
            <a:r>
              <a:rPr kumimoji="1" lang="ja-JP" altLang="en-US" sz="1400" dirty="0" smtClean="0">
                <a:latin typeface="+mn-ea"/>
                <a:ea typeface="+mn-ea"/>
              </a:rPr>
              <a:t>のみ設定可）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HTTP</a:t>
            </a:r>
            <a:r>
              <a:rPr kumimoji="1" lang="ja-JP" altLang="en-US" sz="1400" dirty="0" smtClean="0">
                <a:latin typeface="+mn-ea"/>
                <a:ea typeface="+mn-ea"/>
              </a:rPr>
              <a:t>ベースの</a:t>
            </a:r>
            <a:r>
              <a:rPr kumimoji="1" lang="ja-JP" altLang="en-US" sz="1400" dirty="0" smtClean="0">
                <a:latin typeface="+mn-ea"/>
                <a:ea typeface="+mn-ea"/>
              </a:rPr>
              <a:t>ソフトウェア アップデート</a:t>
            </a:r>
            <a:r>
              <a:rPr kumimoji="1" lang="en-US" altLang="ja-JP" dirty="0" smtClean="0">
                <a:latin typeface="+mn-ea"/>
                <a:ea typeface="+mn-ea"/>
              </a:rPr>
              <a:t>	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sz="2800" dirty="0" smtClean="0">
                <a:latin typeface="+mn-ea"/>
                <a:ea typeface="+mn-ea"/>
              </a:rPr>
              <a:t>8.3</a:t>
            </a:r>
          </a:p>
          <a:p>
            <a:r>
              <a:rPr kumimoji="1" lang="ja-JP" altLang="en-US" sz="1400" dirty="0" smtClean="0">
                <a:latin typeface="+mn-ea"/>
                <a:ea typeface="+mn-ea"/>
              </a:rPr>
              <a:t>新</a:t>
            </a:r>
            <a:r>
              <a:rPr kumimoji="1" lang="en-US" altLang="ja-JP" sz="1400" dirty="0" smtClean="0">
                <a:latin typeface="+mn-ea"/>
                <a:ea typeface="+mn-ea"/>
              </a:rPr>
              <a:t>AP</a:t>
            </a:r>
            <a:r>
              <a:rPr kumimoji="1" lang="ja-JP" altLang="en-US" sz="1400" dirty="0" smtClean="0">
                <a:latin typeface="+mn-ea"/>
                <a:ea typeface="+mn-ea"/>
              </a:rPr>
              <a:t>のサポート　</a:t>
            </a:r>
            <a:r>
              <a:rPr kumimoji="1" lang="en-US" altLang="ja-JP" sz="1400" dirty="0" smtClean="0">
                <a:latin typeface="+mn-ea"/>
                <a:ea typeface="+mn-ea"/>
              </a:rPr>
              <a:t>1560</a:t>
            </a:r>
            <a:r>
              <a:rPr kumimoji="1" lang="ja-JP" altLang="en-US" sz="14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400" dirty="0" smtClean="0">
                <a:latin typeface="+mn-ea"/>
                <a:ea typeface="+mn-ea"/>
              </a:rPr>
              <a:t>1815</a:t>
            </a: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FRA</a:t>
            </a:r>
            <a:r>
              <a:rPr kumimoji="1" lang="ja-JP" altLang="en-US" sz="1400" dirty="0" smtClean="0">
                <a:latin typeface="+mn-ea"/>
                <a:ea typeface="+mn-ea"/>
              </a:rPr>
              <a:t>（</a:t>
            </a:r>
            <a:r>
              <a:rPr kumimoji="1" lang="en-US" altLang="ja-JP" sz="1400" dirty="0" smtClean="0">
                <a:latin typeface="+mn-ea"/>
                <a:ea typeface="+mn-ea"/>
              </a:rPr>
              <a:t>AP2800/3800</a:t>
            </a:r>
            <a:r>
              <a:rPr kumimoji="1" lang="ja-JP" altLang="en-US" sz="1400" dirty="0" smtClean="0">
                <a:latin typeface="+mn-ea"/>
                <a:ea typeface="+mn-ea"/>
              </a:rPr>
              <a:t>）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CMX</a:t>
            </a:r>
            <a:r>
              <a:rPr kumimoji="1" lang="ja-JP" altLang="en-US" sz="1400" dirty="0" smtClean="0">
                <a:latin typeface="+mn-ea"/>
                <a:ea typeface="+mn-ea"/>
              </a:rPr>
              <a:t> </a:t>
            </a:r>
            <a:r>
              <a:rPr kumimoji="1" lang="en-US" altLang="ja-JP" sz="1400" dirty="0" smtClean="0">
                <a:latin typeface="+mn-ea"/>
                <a:ea typeface="+mn-ea"/>
              </a:rPr>
              <a:t>Cloud</a:t>
            </a:r>
            <a:r>
              <a:rPr kumimoji="1" lang="ja-JP" altLang="en-US" sz="1400" dirty="0" smtClean="0">
                <a:latin typeface="+mn-ea"/>
                <a:ea typeface="+mn-ea"/>
              </a:rPr>
              <a:t>　（</a:t>
            </a:r>
            <a:r>
              <a:rPr kumimoji="1" lang="en-US" altLang="ja-JP" sz="1400" dirty="0" smtClean="0">
                <a:latin typeface="+mn-ea"/>
                <a:ea typeface="+mn-ea"/>
              </a:rPr>
              <a:t>Presence</a:t>
            </a:r>
            <a:r>
              <a:rPr kumimoji="1" lang="ja-JP" altLang="en-US" sz="14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400" dirty="0" smtClean="0">
                <a:latin typeface="+mn-ea"/>
                <a:ea typeface="+mn-ea"/>
              </a:rPr>
              <a:t>Analytics</a:t>
            </a:r>
            <a:r>
              <a:rPr kumimoji="1" lang="ja-JP" altLang="en-US" sz="1400" dirty="0" smtClean="0">
                <a:latin typeface="+mn-ea"/>
                <a:ea typeface="+mn-ea"/>
              </a:rPr>
              <a:t>）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u="sng" dirty="0" smtClean="0">
                <a:latin typeface="+mn-ea"/>
                <a:ea typeface="+mn-ea"/>
              </a:rPr>
              <a:t>日本語、韓国語</a:t>
            </a:r>
            <a:r>
              <a:rPr kumimoji="1" lang="en-US" altLang="ja-JP" sz="1400" u="sng" dirty="0" smtClean="0">
                <a:latin typeface="+mn-ea"/>
                <a:ea typeface="+mn-ea"/>
              </a:rPr>
              <a:t>GUI</a:t>
            </a: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Guest</a:t>
            </a:r>
            <a:r>
              <a:rPr kumimoji="1" lang="ja-JP" altLang="en-US" sz="1400" dirty="0" smtClean="0">
                <a:latin typeface="+mn-ea"/>
                <a:ea typeface="+mn-ea"/>
              </a:rPr>
              <a:t> ログインページのカスタマズ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dirty="0">
                <a:latin typeface="+mn-ea"/>
                <a:ea typeface="+mn-ea"/>
              </a:rPr>
              <a:t>プライマリ</a:t>
            </a:r>
            <a:r>
              <a:rPr kumimoji="1" lang="en-US" altLang="ja-JP" sz="1400" dirty="0" smtClean="0">
                <a:latin typeface="+mn-ea"/>
                <a:ea typeface="+mn-ea"/>
              </a:rPr>
              <a:t>AP</a:t>
            </a:r>
            <a:r>
              <a:rPr kumimoji="1" lang="ja-JP" altLang="en-US" sz="1400" dirty="0" smtClean="0">
                <a:latin typeface="+mn-ea"/>
                <a:ea typeface="+mn-ea"/>
              </a:rPr>
              <a:t>の強制切り替え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endParaRPr kumimoji="1" lang="ja-JP" altLang="en-US" sz="1600" dirty="0">
              <a:latin typeface="+mn-ea"/>
              <a:ea typeface="+mn-ea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リリース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28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954930" y="1073150"/>
            <a:ext cx="5530175" cy="3083094"/>
          </a:xfrm>
        </p:spPr>
        <p:txBody>
          <a:bodyPr/>
          <a:lstStyle/>
          <a:p>
            <a:pPr marL="57150" indent="0">
              <a:buNone/>
            </a:pPr>
            <a:r>
              <a:rPr kumimoji="1" lang="en-US" altLang="ja-JP" sz="3200" dirty="0" smtClean="0"/>
              <a:t>8.4</a:t>
            </a: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ja-JP" altLang="en-US" sz="1200" b="1" u="sng" dirty="0" smtClean="0">
                <a:latin typeface="+mn-ea"/>
                <a:ea typeface="+mn-ea"/>
              </a:rPr>
              <a:t>スケールアップ</a:t>
            </a:r>
            <a:r>
              <a:rPr lang="en-US" altLang="ja-JP" sz="1200" b="1" u="sng" dirty="0" smtClean="0">
                <a:latin typeface="+mn-ea"/>
                <a:ea typeface="+mn-ea"/>
              </a:rPr>
              <a:t> </a:t>
            </a:r>
            <a:r>
              <a:rPr lang="en-US" altLang="ja-JP" sz="1200" b="1" u="sng" dirty="0">
                <a:latin typeface="+mn-ea"/>
                <a:ea typeface="+mn-ea"/>
              </a:rPr>
              <a:t>-100 APs/2000 </a:t>
            </a:r>
            <a:r>
              <a:rPr lang="ja-JP" altLang="en-US" sz="1200" b="1" u="sng" dirty="0" smtClean="0">
                <a:latin typeface="+mn-ea"/>
                <a:ea typeface="+mn-ea"/>
              </a:rPr>
              <a:t>クライアント</a:t>
            </a:r>
            <a:endParaRPr lang="en-US" altLang="ja-JP" sz="1200" b="1" u="sng" dirty="0" smtClean="0">
              <a:latin typeface="+mn-ea"/>
              <a:ea typeface="+mn-ea"/>
            </a:endParaRPr>
          </a:p>
          <a:p>
            <a:pPr marL="79994" indent="0" algn="just" defTabSz="666623">
              <a:lnSpc>
                <a:spcPct val="90000"/>
              </a:lnSpc>
              <a:spcAft>
                <a:spcPts val="0"/>
              </a:spcAft>
              <a:buNone/>
            </a:pPr>
            <a:r>
              <a:rPr lang="ja-JP" altLang="en-US" sz="1200" b="1" u="sng" dirty="0">
                <a:latin typeface="+mn-ea"/>
                <a:ea typeface="+mn-ea"/>
              </a:rPr>
              <a:t>　</a:t>
            </a:r>
            <a:r>
              <a:rPr lang="ja-JP" altLang="en-US" sz="1200" b="1" u="sng" dirty="0" smtClean="0">
                <a:latin typeface="+mn-ea"/>
                <a:ea typeface="+mn-ea"/>
              </a:rPr>
              <a:t>（機種毎に異なります）</a:t>
            </a:r>
            <a:endParaRPr lang="en-US" altLang="ja-JP" sz="1200" b="1" u="sng" dirty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1200" b="1" u="sng" dirty="0">
                <a:latin typeface="+mn-ea"/>
                <a:ea typeface="+mn-ea"/>
              </a:rPr>
              <a:t>Day 0 </a:t>
            </a:r>
            <a:r>
              <a:rPr lang="en-US" altLang="ja-JP" sz="1200" b="1" u="sng" dirty="0" smtClean="0">
                <a:latin typeface="+mn-ea"/>
                <a:ea typeface="+mn-ea"/>
              </a:rPr>
              <a:t>PnP</a:t>
            </a:r>
            <a:r>
              <a:rPr lang="ja-JP" altLang="en-US" sz="1200" b="1" u="sng" dirty="0" smtClean="0">
                <a:latin typeface="+mn-ea"/>
                <a:ea typeface="+mn-ea"/>
              </a:rPr>
              <a:t>のサポート</a:t>
            </a:r>
            <a:endParaRPr lang="en-US" altLang="ja-JP" sz="1200" b="1" u="sng" dirty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1200" dirty="0">
                <a:latin typeface="+mn-ea"/>
                <a:ea typeface="+mn-ea"/>
              </a:rPr>
              <a:t>Application Control</a:t>
            </a: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1200" dirty="0" smtClean="0">
                <a:latin typeface="+mn-ea"/>
                <a:ea typeface="+mn-ea"/>
              </a:rPr>
              <a:t>Apple Features</a:t>
            </a:r>
            <a:r>
              <a:rPr lang="ja-JP" altLang="en-US" sz="1200" dirty="0" smtClean="0">
                <a:latin typeface="+mn-ea"/>
                <a:ea typeface="+mn-ea"/>
              </a:rPr>
              <a:t>のサポート</a:t>
            </a:r>
            <a:endParaRPr lang="en-US" altLang="ja-JP" sz="1200" dirty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1200" dirty="0">
                <a:latin typeface="+mn-ea"/>
                <a:ea typeface="+mn-ea"/>
              </a:rPr>
              <a:t>Guest WLAN </a:t>
            </a:r>
            <a:r>
              <a:rPr lang="ja-JP" altLang="en-US" sz="1200" dirty="0" smtClean="0">
                <a:latin typeface="+mn-ea"/>
                <a:ea typeface="+mn-ea"/>
              </a:rPr>
              <a:t>機能拡張</a:t>
            </a:r>
            <a:endParaRPr lang="en-US" altLang="ja-JP" sz="1200" dirty="0" smtClean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altLang="ja-JP" sz="1200" b="1" u="sng" dirty="0" smtClean="0">
                <a:latin typeface="+mn-ea"/>
                <a:ea typeface="+mn-ea"/>
              </a:rPr>
              <a:t>MAC </a:t>
            </a:r>
            <a:r>
              <a:rPr lang="ja-JP" altLang="en-US" sz="1200" b="1" u="sng" dirty="0" smtClean="0">
                <a:latin typeface="+mn-ea"/>
                <a:ea typeface="+mn-ea"/>
              </a:rPr>
              <a:t>フィルタリング</a:t>
            </a:r>
            <a:endParaRPr lang="en-US" altLang="ja-JP" sz="1200" b="1" u="sng" dirty="0" smtClean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ja-JP" altLang="en-US" sz="1200" b="1" u="sng" dirty="0" smtClean="0">
                <a:latin typeface="+mn-ea"/>
                <a:ea typeface="+mn-ea"/>
              </a:rPr>
              <a:t>ステルス</a:t>
            </a:r>
            <a:r>
              <a:rPr lang="en-US" altLang="ja-JP" sz="1200" b="1" u="sng" dirty="0" smtClean="0">
                <a:latin typeface="+mn-ea"/>
                <a:ea typeface="+mn-ea"/>
              </a:rPr>
              <a:t>SSID</a:t>
            </a:r>
            <a:endParaRPr lang="en-US" altLang="ja-JP" sz="1200" b="1" u="sng" dirty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ja-JP" altLang="en-US" sz="1200" dirty="0" smtClean="0">
                <a:latin typeface="+mn-ea"/>
                <a:ea typeface="+mn-ea"/>
              </a:rPr>
              <a:t>ロビー アンバサダー</a:t>
            </a:r>
            <a:endParaRPr lang="en-US" altLang="ja-JP" sz="1200" dirty="0">
              <a:latin typeface="+mn-ea"/>
              <a:ea typeface="+mn-ea"/>
            </a:endParaRPr>
          </a:p>
          <a:p>
            <a:pPr marL="162275" indent="-82281" algn="just" defTabSz="666623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ja-JP" altLang="en-US" sz="1200" dirty="0" smtClean="0">
                <a:latin typeface="+mn-ea"/>
                <a:ea typeface="+mn-ea"/>
              </a:rPr>
              <a:t>エキスパート画面</a:t>
            </a:r>
            <a:r>
              <a:rPr lang="en-US" altLang="ja-JP" sz="1200" dirty="0" smtClean="0">
                <a:latin typeface="+mn-ea"/>
                <a:ea typeface="+mn-ea"/>
              </a:rPr>
              <a:t> </a:t>
            </a:r>
            <a:r>
              <a:rPr kumimoji="1" lang="en-US" altLang="ja-JP" dirty="0" smtClean="0"/>
              <a:t>	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7088826" y="2535344"/>
            <a:ext cx="1618994" cy="1048438"/>
          </a:xfrm>
        </p:spPr>
        <p:txBody>
          <a:bodyPr/>
          <a:lstStyle/>
          <a:p>
            <a:pPr marL="57150" indent="0">
              <a:buNone/>
            </a:pPr>
            <a:r>
              <a:rPr kumimoji="1" lang="en-US" altLang="ja-JP" dirty="0" smtClean="0"/>
              <a:t>8.5</a:t>
            </a:r>
          </a:p>
          <a:p>
            <a:pPr marL="57150" indent="0">
              <a:buNone/>
            </a:pP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リリース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082122" y="238708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+mn-ea"/>
                <a:ea typeface="+mn-ea"/>
              </a:rPr>
              <a:t>dictates</a:t>
            </a:r>
            <a:endParaRPr lang="ja-JP" altLang="en-US" dirty="0">
              <a:latin typeface="+mn-ea"/>
              <a:ea typeface="+mn-ea"/>
            </a:endParaRPr>
          </a:p>
        </p:txBody>
      </p:sp>
      <p:pic>
        <p:nvPicPr>
          <p:cNvPr id="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22" y="2832923"/>
            <a:ext cx="1060202" cy="10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アクセスポイントとスケーラビリティ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/>
              <a:t>リリース</a:t>
            </a:r>
            <a:r>
              <a:rPr kumimoji="1" lang="en-US" altLang="ja-JP" dirty="0" smtClean="0"/>
              <a:t>8.4</a:t>
            </a:r>
            <a:r>
              <a:rPr kumimoji="1" lang="ja-JP" altLang="en-US" dirty="0" smtClean="0"/>
              <a:t>以降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5" name="Picture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84" y="1368565"/>
            <a:ext cx="0" cy="0"/>
          </a:xfrm>
          <a:prstGeom prst="rect">
            <a:avLst/>
          </a:prstGeom>
        </p:spPr>
      </p:pic>
      <p:sp>
        <p:nvSpPr>
          <p:cNvPr id="6" name="Rounded Rectangle 24"/>
          <p:cNvSpPr/>
          <p:nvPr/>
        </p:nvSpPr>
        <p:spPr>
          <a:xfrm>
            <a:off x="1165683" y="291805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Rounded Rectangle 26"/>
          <p:cNvSpPr/>
          <p:nvPr/>
        </p:nvSpPr>
        <p:spPr>
          <a:xfrm>
            <a:off x="2196004" y="1968162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00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0" name="Rounded Rectangle 28"/>
          <p:cNvSpPr/>
          <p:nvPr/>
        </p:nvSpPr>
        <p:spPr>
          <a:xfrm>
            <a:off x="3197206" y="291805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AB1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1" name="Rounded Rectangle 30"/>
          <p:cNvSpPr/>
          <p:nvPr/>
        </p:nvSpPr>
        <p:spPr>
          <a:xfrm>
            <a:off x="4242325" y="1968162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2" name="Rounded Rectangle 32"/>
          <p:cNvSpPr/>
          <p:nvPr/>
        </p:nvSpPr>
        <p:spPr>
          <a:xfrm>
            <a:off x="5265485" y="291805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FF8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37"/>
          <p:cNvSpPr/>
          <p:nvPr/>
        </p:nvSpPr>
        <p:spPr>
          <a:xfrm>
            <a:off x="6295677" y="1968162"/>
            <a:ext cx="1023160" cy="949894"/>
          </a:xfrm>
          <a:prstGeom prst="roundRect">
            <a:avLst>
              <a:gd name="adj" fmla="val 3046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220"/>
          <p:cNvSpPr txBox="1"/>
          <p:nvPr/>
        </p:nvSpPr>
        <p:spPr>
          <a:xfrm>
            <a:off x="1866114" y="172472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AIR-AP1815I-</a:t>
            </a:r>
            <a:r>
              <a:rPr lang="en-US" altLang="ja-JP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Q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7" name="TextBox 221"/>
          <p:cNvSpPr txBox="1"/>
          <p:nvPr/>
        </p:nvSpPr>
        <p:spPr>
          <a:xfrm>
            <a:off x="2867316" y="384884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AIR-AP1832-Q-K9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8" name="TextBox 222"/>
          <p:cNvSpPr txBox="1"/>
          <p:nvPr/>
        </p:nvSpPr>
        <p:spPr>
          <a:xfrm>
            <a:off x="3878945" y="172472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AIR-AP1852-Q-K9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19" name="TextBox 223"/>
          <p:cNvSpPr txBox="1"/>
          <p:nvPr/>
        </p:nvSpPr>
        <p:spPr>
          <a:xfrm>
            <a:off x="4935595" y="3856341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AIR-AP2800-Q-K9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20" name="TextBox 224"/>
          <p:cNvSpPr txBox="1"/>
          <p:nvPr/>
        </p:nvSpPr>
        <p:spPr>
          <a:xfrm>
            <a:off x="5940410" y="172472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AIR-AP3800-Q-K9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57" y="3076371"/>
            <a:ext cx="1021658" cy="633262"/>
          </a:xfrm>
          <a:prstGeom prst="rect">
            <a:avLst/>
          </a:prstGeom>
        </p:spPr>
      </p:pic>
      <p:pic>
        <p:nvPicPr>
          <p:cNvPr id="22" name="Picture 2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84" y="2117257"/>
            <a:ext cx="1021659" cy="633262"/>
          </a:xfrm>
          <a:prstGeom prst="rect">
            <a:avLst/>
          </a:prstGeom>
        </p:spPr>
      </p:pic>
      <p:pic>
        <p:nvPicPr>
          <p:cNvPr id="23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93" y="3042633"/>
            <a:ext cx="1149367" cy="712420"/>
          </a:xfrm>
          <a:prstGeom prst="rect">
            <a:avLst/>
          </a:prstGeom>
        </p:spPr>
      </p:pic>
      <p:pic>
        <p:nvPicPr>
          <p:cNvPr id="24" name="Picture 2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14" y="2127844"/>
            <a:ext cx="1021659" cy="633262"/>
          </a:xfrm>
          <a:prstGeom prst="rect">
            <a:avLst/>
          </a:prstGeom>
        </p:spPr>
      </p:pic>
      <p:sp>
        <p:nvSpPr>
          <p:cNvPr id="25" name="Rounded Rectangle 229"/>
          <p:cNvSpPr/>
          <p:nvPr/>
        </p:nvSpPr>
        <p:spPr>
          <a:xfrm>
            <a:off x="7329147" y="2918056"/>
            <a:ext cx="1023160" cy="949894"/>
          </a:xfrm>
          <a:prstGeom prst="roundRect">
            <a:avLst>
              <a:gd name="adj" fmla="val 30460"/>
            </a:avLst>
          </a:prstGeom>
          <a:solidFill>
            <a:srgbClr val="3D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31"/>
          <p:cNvSpPr txBox="1"/>
          <p:nvPr/>
        </p:nvSpPr>
        <p:spPr>
          <a:xfrm>
            <a:off x="6999257" y="3856341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AIR-AP1562-Q-K9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43" y="3036792"/>
            <a:ext cx="1362197" cy="712420"/>
          </a:xfrm>
          <a:prstGeom prst="rect">
            <a:avLst/>
          </a:prstGeom>
        </p:spPr>
      </p:pic>
      <p:pic>
        <p:nvPicPr>
          <p:cNvPr id="29" name="Picture 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67" y="2125566"/>
            <a:ext cx="852634" cy="633262"/>
          </a:xfrm>
          <a:prstGeom prst="rect">
            <a:avLst/>
          </a:prstGeom>
        </p:spPr>
      </p:pic>
      <p:pic>
        <p:nvPicPr>
          <p:cNvPr id="30" name="Picture 2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7" y="3095405"/>
            <a:ext cx="852634" cy="633262"/>
          </a:xfrm>
          <a:prstGeom prst="rect">
            <a:avLst/>
          </a:prstGeom>
        </p:spPr>
      </p:pic>
      <p:sp>
        <p:nvSpPr>
          <p:cNvPr id="31" name="TextBox 248"/>
          <p:cNvSpPr txBox="1"/>
          <p:nvPr/>
        </p:nvSpPr>
        <p:spPr>
          <a:xfrm>
            <a:off x="835793" y="3848846"/>
            <a:ext cx="168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AIR-AP1815w-Q-K9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32" name="Picture 2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46" y="110754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3" name="TextBox 298"/>
          <p:cNvSpPr txBox="1"/>
          <p:nvPr/>
        </p:nvSpPr>
        <p:spPr>
          <a:xfrm>
            <a:off x="2276000" y="151679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TextBox 299"/>
          <p:cNvSpPr txBox="1"/>
          <p:nvPr/>
        </p:nvSpPr>
        <p:spPr>
          <a:xfrm>
            <a:off x="2681267" y="151651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" name="Picture 3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64" y="110754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6" name="TextBox 306"/>
          <p:cNvSpPr txBox="1"/>
          <p:nvPr/>
        </p:nvSpPr>
        <p:spPr>
          <a:xfrm>
            <a:off x="4306018" y="151679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Box 307"/>
          <p:cNvSpPr txBox="1"/>
          <p:nvPr/>
        </p:nvSpPr>
        <p:spPr>
          <a:xfrm>
            <a:off x="4711285" y="151651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" name="Picture 3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19" y="1107544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9" name="TextBox 314"/>
          <p:cNvSpPr txBox="1"/>
          <p:nvPr/>
        </p:nvSpPr>
        <p:spPr>
          <a:xfrm>
            <a:off x="6375673" y="151679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TextBox 315"/>
          <p:cNvSpPr txBox="1"/>
          <p:nvPr/>
        </p:nvSpPr>
        <p:spPr>
          <a:xfrm>
            <a:off x="6780941" y="151651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1" name="Picture 3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24" y="4171979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2" name="Picture 3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26" y="412270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3" name="TextBox 322"/>
          <p:cNvSpPr txBox="1"/>
          <p:nvPr/>
        </p:nvSpPr>
        <p:spPr>
          <a:xfrm>
            <a:off x="1245679" y="451502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Box 323"/>
          <p:cNvSpPr txBox="1"/>
          <p:nvPr/>
        </p:nvSpPr>
        <p:spPr>
          <a:xfrm>
            <a:off x="1650947" y="45147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" name="Picture 3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48" y="412270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6" name="TextBox 330"/>
          <p:cNvSpPr txBox="1"/>
          <p:nvPr/>
        </p:nvSpPr>
        <p:spPr>
          <a:xfrm>
            <a:off x="3277202" y="451502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TextBox 331"/>
          <p:cNvSpPr txBox="1"/>
          <p:nvPr/>
        </p:nvSpPr>
        <p:spPr>
          <a:xfrm>
            <a:off x="3682470" y="45147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" name="Picture 3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27" y="412270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9" name="TextBox 338"/>
          <p:cNvSpPr txBox="1"/>
          <p:nvPr/>
        </p:nvSpPr>
        <p:spPr>
          <a:xfrm>
            <a:off x="5345481" y="4515022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TextBox 339"/>
          <p:cNvSpPr txBox="1"/>
          <p:nvPr/>
        </p:nvSpPr>
        <p:spPr>
          <a:xfrm>
            <a:off x="5750749" y="45147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" name="Picture 3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89" y="4122707"/>
            <a:ext cx="426317" cy="395789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2" name="TextBox 346"/>
          <p:cNvSpPr txBox="1"/>
          <p:nvPr/>
        </p:nvSpPr>
        <p:spPr>
          <a:xfrm>
            <a:off x="7409142" y="451502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TextBox 347"/>
          <p:cNvSpPr txBox="1"/>
          <p:nvPr/>
        </p:nvSpPr>
        <p:spPr>
          <a:xfrm>
            <a:off x="7814410" y="45147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B0F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1000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" name="Picture 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06" y="1160970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5" name="Picture 9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8" y="4170850"/>
            <a:ext cx="315474" cy="29288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56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24" y="1156798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7" name="Picture 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75" y="1159422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8" name="Picture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48" y="4171886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9" name="Picture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69" y="4171886"/>
            <a:ext cx="315474" cy="292884"/>
          </a:xfrm>
          <a:prstGeom prst="rect">
            <a:avLst/>
          </a:prstGeom>
          <a:solidFill>
            <a:srgbClr val="00B0F0"/>
          </a:solidFill>
        </p:spPr>
      </p:pic>
      <p:grpSp>
        <p:nvGrpSpPr>
          <p:cNvPr id="60" name="グループ化 59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61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63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" name="テキスト ボックス 61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6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8.4</a:t>
            </a:r>
            <a:r>
              <a:rPr lang="ja-JP" altLang="en-US" dirty="0" smtClean="0"/>
              <a:t>から機種毎にサポート数が異なります。</a:t>
            </a:r>
            <a:endParaRPr kumimoji="1" lang="ja-JP" altLang="en-US" dirty="0"/>
          </a:p>
        </p:txBody>
      </p:sp>
      <p:sp>
        <p:nvSpPr>
          <p:cNvPr id="4" name="Rectangle 75"/>
          <p:cNvSpPr/>
          <p:nvPr/>
        </p:nvSpPr>
        <p:spPr>
          <a:xfrm>
            <a:off x="564029" y="4508137"/>
            <a:ext cx="8226989" cy="4934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rgbClr val="FFFFFF"/>
                </a:solidFill>
              </a:rPr>
              <a:t>プライマリ</a:t>
            </a:r>
            <a:r>
              <a:rPr lang="ja-JP" altLang="en-US" sz="2000" dirty="0" smtClean="0">
                <a:solidFill>
                  <a:srgbClr val="FFFFFF"/>
                </a:solidFill>
              </a:rPr>
              <a:t>になった</a:t>
            </a:r>
            <a:r>
              <a:rPr lang="en-US" altLang="ja-JP" sz="2000" dirty="0" smtClean="0">
                <a:solidFill>
                  <a:srgbClr val="FFFFFF"/>
                </a:solidFill>
              </a:rPr>
              <a:t>AP</a:t>
            </a:r>
            <a:r>
              <a:rPr lang="ja-JP" altLang="en-US" sz="2000" dirty="0" smtClean="0">
                <a:solidFill>
                  <a:srgbClr val="FFFFFF"/>
                </a:solidFill>
              </a:rPr>
              <a:t>毎にサポート数が変わります。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402227" y="1406752"/>
            <a:ext cx="8416758" cy="753945"/>
            <a:chOff x="448979" y="993022"/>
            <a:chExt cx="8416758" cy="753945"/>
          </a:xfrm>
        </p:grpSpPr>
        <p:grpSp>
          <p:nvGrpSpPr>
            <p:cNvPr id="7" name="Group 7"/>
            <p:cNvGrpSpPr/>
            <p:nvPr/>
          </p:nvGrpSpPr>
          <p:grpSpPr>
            <a:xfrm>
              <a:off x="448979" y="1015447"/>
              <a:ext cx="8416758" cy="731520"/>
              <a:chOff x="448979" y="1015447"/>
              <a:chExt cx="8416758" cy="73152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48979" y="1015447"/>
                <a:ext cx="731520" cy="731520"/>
                <a:chOff x="646440" y="2165301"/>
                <a:chExt cx="935326" cy="914400"/>
              </a:xfrm>
            </p:grpSpPr>
            <p:sp>
              <p:nvSpPr>
                <p:cNvPr id="28" name="Rounded Rectangle 20"/>
                <p:cNvSpPr/>
                <p:nvPr/>
              </p:nvSpPr>
              <p:spPr>
                <a:xfrm>
                  <a:off x="667366" y="2165301"/>
                  <a:ext cx="914400" cy="914400"/>
                </a:xfrm>
                <a:prstGeom prst="roundRect">
                  <a:avLst>
                    <a:gd name="adj" fmla="val 3046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" name="Picture 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440" y="2319017"/>
                  <a:ext cx="892163" cy="609600"/>
                </a:xfrm>
                <a:prstGeom prst="rect">
                  <a:avLst/>
                </a:prstGeom>
              </p:spPr>
            </p:pic>
          </p:grpSp>
          <p:cxnSp>
            <p:nvCxnSpPr>
              <p:cNvPr id="14" name="Elbow Connector 13"/>
              <p:cNvCxnSpPr/>
              <p:nvPr/>
            </p:nvCxnSpPr>
            <p:spPr>
              <a:xfrm flipV="1">
                <a:off x="1175766" y="1380007"/>
                <a:ext cx="5760720" cy="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988665" y="1182113"/>
                <a:ext cx="18048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39393B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AIR-AP3802-Q-K9</a:t>
                </a:r>
                <a:endPara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1720" y="1135511"/>
                <a:ext cx="697762" cy="48768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0673" y="1126856"/>
                <a:ext cx="697762" cy="48768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2710" y="1132716"/>
                <a:ext cx="697762" cy="4876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747" y="1138576"/>
                <a:ext cx="697762" cy="4876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6784" y="1137179"/>
                <a:ext cx="697762" cy="487680"/>
              </a:xfrm>
              <a:prstGeom prst="rect">
                <a:avLst/>
              </a:prstGeom>
            </p:spPr>
          </p:pic>
          <p:sp>
            <p:nvSpPr>
              <p:cNvPr id="21" name="TextBox 72"/>
              <p:cNvSpPr txBox="1"/>
              <p:nvPr/>
            </p:nvSpPr>
            <p:spPr>
              <a:xfrm>
                <a:off x="1097855" y="1345649"/>
                <a:ext cx="20780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100 AP, 2000 </a:t>
                </a:r>
                <a:r>
                  <a:rPr lang="ja-JP" altLang="en-US" sz="1200" b="1" dirty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クライアント</a:t>
                </a:r>
                <a:endParaRPr lang="en-US" sz="1200" b="1" dirty="0">
                  <a:solidFill>
                    <a:schemeClr val="accent1"/>
                  </a:solidFill>
                  <a:latin typeface="+mn-ea"/>
                  <a:ea typeface="+mn-ea"/>
                  <a:cs typeface="CiscoSans Light" charset="0"/>
                </a:endParaRPr>
              </a:p>
            </p:txBody>
          </p:sp>
          <p:cxnSp>
            <p:nvCxnSpPr>
              <p:cNvPr id="22" name="Straight Connector 6"/>
              <p:cNvCxnSpPr/>
              <p:nvPr/>
            </p:nvCxnSpPr>
            <p:spPr>
              <a:xfrm>
                <a:off x="7099300" y="1380007"/>
                <a:ext cx="809128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46"/>
              <p:cNvSpPr txBox="1"/>
              <p:nvPr/>
            </p:nvSpPr>
            <p:spPr>
              <a:xfrm>
                <a:off x="8376254" y="1237444"/>
                <a:ext cx="4894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C00000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100</a:t>
                </a:r>
                <a:endParaRPr lang="en-US" sz="1000" b="1" dirty="0">
                  <a:solidFill>
                    <a:srgbClr val="C00000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</p:grpSp>
        <p:sp>
          <p:nvSpPr>
            <p:cNvPr id="8" name="Rectangle 1"/>
            <p:cNvSpPr/>
            <p:nvPr/>
          </p:nvSpPr>
          <p:spPr>
            <a:xfrm>
              <a:off x="3141720" y="99302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  <p:sp>
          <p:nvSpPr>
            <p:cNvPr id="9" name="Rectangle 65"/>
            <p:cNvSpPr/>
            <p:nvPr/>
          </p:nvSpPr>
          <p:spPr>
            <a:xfrm>
              <a:off x="4268129" y="99302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  <p:sp>
          <p:nvSpPr>
            <p:cNvPr id="10" name="Rectangle 76"/>
            <p:cNvSpPr/>
            <p:nvPr/>
          </p:nvSpPr>
          <p:spPr>
            <a:xfrm>
              <a:off x="5394538" y="99302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  <p:sp>
          <p:nvSpPr>
            <p:cNvPr id="11" name="Rectangle 77"/>
            <p:cNvSpPr/>
            <p:nvPr/>
          </p:nvSpPr>
          <p:spPr>
            <a:xfrm>
              <a:off x="6520947" y="99302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  <p:sp>
          <p:nvSpPr>
            <p:cNvPr id="12" name="Rectangle 80"/>
            <p:cNvSpPr/>
            <p:nvPr/>
          </p:nvSpPr>
          <p:spPr>
            <a:xfrm>
              <a:off x="7647356" y="99302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</p:grpSp>
      <p:grpSp>
        <p:nvGrpSpPr>
          <p:cNvPr id="30" name="Group 4"/>
          <p:cNvGrpSpPr/>
          <p:nvPr/>
        </p:nvGrpSpPr>
        <p:grpSpPr>
          <a:xfrm>
            <a:off x="402228" y="2431508"/>
            <a:ext cx="8401083" cy="795170"/>
            <a:chOff x="448980" y="2017778"/>
            <a:chExt cx="8401083" cy="795170"/>
          </a:xfrm>
        </p:grpSpPr>
        <p:grpSp>
          <p:nvGrpSpPr>
            <p:cNvPr id="31" name="Group 8"/>
            <p:cNvGrpSpPr/>
            <p:nvPr/>
          </p:nvGrpSpPr>
          <p:grpSpPr>
            <a:xfrm>
              <a:off x="448980" y="2081428"/>
              <a:ext cx="8401083" cy="731520"/>
              <a:chOff x="448980" y="2081428"/>
              <a:chExt cx="8401083" cy="731520"/>
            </a:xfrm>
          </p:grpSpPr>
          <p:cxnSp>
            <p:nvCxnSpPr>
              <p:cNvPr id="37" name="Straight Connector 58"/>
              <p:cNvCxnSpPr/>
              <p:nvPr/>
            </p:nvCxnSpPr>
            <p:spPr>
              <a:xfrm>
                <a:off x="7112000" y="2460447"/>
                <a:ext cx="809128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4"/>
              <p:cNvGrpSpPr/>
              <p:nvPr/>
            </p:nvGrpSpPr>
            <p:grpSpPr>
              <a:xfrm>
                <a:off x="448980" y="2081428"/>
                <a:ext cx="731519" cy="731520"/>
                <a:chOff x="646441" y="1144145"/>
                <a:chExt cx="914399" cy="914400"/>
              </a:xfrm>
            </p:grpSpPr>
            <p:sp>
              <p:nvSpPr>
                <p:cNvPr id="52" name="Rounded Rectangle 42"/>
                <p:cNvSpPr/>
                <p:nvPr/>
              </p:nvSpPr>
              <p:spPr>
                <a:xfrm>
                  <a:off x="647637" y="1144145"/>
                  <a:ext cx="913203" cy="914400"/>
                </a:xfrm>
                <a:prstGeom prst="roundRect">
                  <a:avLst>
                    <a:gd name="adj" fmla="val 3046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3" name="Picture 4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441" y="1297037"/>
                  <a:ext cx="911863" cy="609600"/>
                </a:xfrm>
                <a:prstGeom prst="rect">
                  <a:avLst/>
                </a:prstGeom>
              </p:spPr>
            </p:pic>
          </p:grpSp>
          <p:cxnSp>
            <p:nvCxnSpPr>
              <p:cNvPr id="39" name="Elbow Connector 35"/>
              <p:cNvCxnSpPr/>
              <p:nvPr/>
            </p:nvCxnSpPr>
            <p:spPr>
              <a:xfrm flipV="1">
                <a:off x="1175768" y="2444294"/>
                <a:ext cx="5577840" cy="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6"/>
              <p:cNvSpPr txBox="1"/>
              <p:nvPr/>
            </p:nvSpPr>
            <p:spPr>
              <a:xfrm>
                <a:off x="990856" y="2243363"/>
                <a:ext cx="18048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39393B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AIR-AP1852-Q-K9</a:t>
                </a:r>
                <a:endPara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  <p:pic>
            <p:nvPicPr>
              <p:cNvPr id="41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1720" y="2203348"/>
                <a:ext cx="729490" cy="487680"/>
              </a:xfrm>
              <a:prstGeom prst="rect">
                <a:avLst/>
              </a:prstGeom>
            </p:spPr>
          </p:pic>
          <p:pic>
            <p:nvPicPr>
              <p:cNvPr id="42" name="Picture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0673" y="2197728"/>
                <a:ext cx="729490" cy="487680"/>
              </a:xfrm>
              <a:prstGeom prst="rect">
                <a:avLst/>
              </a:prstGeom>
            </p:spPr>
          </p:pic>
          <p:pic>
            <p:nvPicPr>
              <p:cNvPr id="43" name="Picture 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2710" y="2199365"/>
                <a:ext cx="729490" cy="487680"/>
              </a:xfrm>
              <a:prstGeom prst="rect">
                <a:avLst/>
              </a:prstGeom>
            </p:spPr>
          </p:pic>
          <p:pic>
            <p:nvPicPr>
              <p:cNvPr id="44" name="Pictur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747" y="2193745"/>
                <a:ext cx="729490" cy="487680"/>
              </a:xfrm>
              <a:prstGeom prst="rect">
                <a:avLst/>
              </a:prstGeom>
            </p:spPr>
          </p:pic>
          <p:pic>
            <p:nvPicPr>
              <p:cNvPr id="45" name="Picture 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6784" y="2188125"/>
                <a:ext cx="729490" cy="487680"/>
              </a:xfrm>
              <a:prstGeom prst="rect">
                <a:avLst/>
              </a:prstGeom>
            </p:spPr>
          </p:pic>
          <p:sp>
            <p:nvSpPr>
              <p:cNvPr id="46" name="TextBox 73"/>
              <p:cNvSpPr txBox="1"/>
              <p:nvPr/>
            </p:nvSpPr>
            <p:spPr>
              <a:xfrm>
                <a:off x="1064804" y="2425937"/>
                <a:ext cx="20571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5</a:t>
                </a:r>
                <a:r>
                  <a:rPr lang="en-US" sz="1200" b="1" dirty="0" smtClean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0 AP, 1000 </a:t>
                </a:r>
                <a:r>
                  <a:rPr lang="ja-JP" altLang="en-US" sz="1200" b="1" dirty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クライアント</a:t>
                </a:r>
                <a:endParaRPr lang="en-US" sz="1200" b="1" dirty="0">
                  <a:solidFill>
                    <a:schemeClr val="accent1"/>
                  </a:solidFill>
                  <a:latin typeface="+mn-ea"/>
                  <a:ea typeface="+mn-ea"/>
                  <a:cs typeface="CiscoSans Light" charset="0"/>
                </a:endParaRPr>
              </a:p>
            </p:txBody>
          </p:sp>
          <p:sp>
            <p:nvSpPr>
              <p:cNvPr id="51" name="TextBox 55"/>
              <p:cNvSpPr txBox="1"/>
              <p:nvPr/>
            </p:nvSpPr>
            <p:spPr>
              <a:xfrm>
                <a:off x="8360580" y="2293465"/>
                <a:ext cx="4894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C00000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5</a:t>
                </a:r>
                <a:r>
                  <a:rPr lang="en-US" sz="1200" b="1" dirty="0" smtClean="0">
                    <a:solidFill>
                      <a:srgbClr val="C00000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0</a:t>
                </a:r>
                <a:endParaRPr lang="en-US" sz="1200" b="1" dirty="0">
                  <a:solidFill>
                    <a:srgbClr val="C00000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</p:grpSp>
        <p:sp>
          <p:nvSpPr>
            <p:cNvPr id="32" name="Rectangle 81"/>
            <p:cNvSpPr/>
            <p:nvPr/>
          </p:nvSpPr>
          <p:spPr>
            <a:xfrm>
              <a:off x="3146977" y="2017778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  <p:sp>
          <p:nvSpPr>
            <p:cNvPr id="33" name="Rectangle 82"/>
            <p:cNvSpPr/>
            <p:nvPr/>
          </p:nvSpPr>
          <p:spPr>
            <a:xfrm>
              <a:off x="4273386" y="2017778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  <p:sp>
          <p:nvSpPr>
            <p:cNvPr id="34" name="Rectangle 83"/>
            <p:cNvSpPr/>
            <p:nvPr/>
          </p:nvSpPr>
          <p:spPr>
            <a:xfrm>
              <a:off x="5399795" y="2017778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  <p:sp>
          <p:nvSpPr>
            <p:cNvPr id="35" name="Rectangle 84"/>
            <p:cNvSpPr/>
            <p:nvPr/>
          </p:nvSpPr>
          <p:spPr>
            <a:xfrm>
              <a:off x="6526204" y="2017778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  <p:sp>
          <p:nvSpPr>
            <p:cNvPr id="36" name="Rectangle 85"/>
            <p:cNvSpPr/>
            <p:nvPr/>
          </p:nvSpPr>
          <p:spPr>
            <a:xfrm>
              <a:off x="7652613" y="2017778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</p:grpSp>
      <p:grpSp>
        <p:nvGrpSpPr>
          <p:cNvPr id="54" name="Group 5"/>
          <p:cNvGrpSpPr/>
          <p:nvPr/>
        </p:nvGrpSpPr>
        <p:grpSpPr>
          <a:xfrm>
            <a:off x="419550" y="3482542"/>
            <a:ext cx="8386062" cy="863305"/>
            <a:chOff x="466302" y="3068812"/>
            <a:chExt cx="8386062" cy="863305"/>
          </a:xfrm>
        </p:grpSpPr>
        <p:grpSp>
          <p:nvGrpSpPr>
            <p:cNvPr id="55" name="Group 9"/>
            <p:cNvGrpSpPr/>
            <p:nvPr/>
          </p:nvGrpSpPr>
          <p:grpSpPr>
            <a:xfrm>
              <a:off x="466302" y="3147409"/>
              <a:ext cx="8386062" cy="784708"/>
              <a:chOff x="466302" y="3147409"/>
              <a:chExt cx="8386062" cy="784708"/>
            </a:xfrm>
          </p:grpSpPr>
          <p:cxnSp>
            <p:nvCxnSpPr>
              <p:cNvPr id="61" name="Straight Connector 59"/>
              <p:cNvCxnSpPr/>
              <p:nvPr/>
            </p:nvCxnSpPr>
            <p:spPr>
              <a:xfrm>
                <a:off x="7154614" y="3517593"/>
                <a:ext cx="809128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ounded Rectangle 64"/>
              <p:cNvSpPr/>
              <p:nvPr/>
            </p:nvSpPr>
            <p:spPr>
              <a:xfrm>
                <a:off x="466302" y="3147409"/>
                <a:ext cx="730562" cy="731520"/>
              </a:xfrm>
              <a:prstGeom prst="roundRect">
                <a:avLst>
                  <a:gd name="adj" fmla="val 3046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3" name="Elbow Connector 57"/>
              <p:cNvCxnSpPr/>
              <p:nvPr/>
            </p:nvCxnSpPr>
            <p:spPr>
              <a:xfrm flipV="1">
                <a:off x="1192133" y="3510275"/>
                <a:ext cx="5577840" cy="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Picture 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9075" y="3265346"/>
                <a:ext cx="729490" cy="487680"/>
              </a:xfrm>
              <a:prstGeom prst="rect">
                <a:avLst/>
              </a:prstGeom>
            </p:spPr>
          </p:pic>
          <p:pic>
            <p:nvPicPr>
              <p:cNvPr id="65" name="Picture 6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4892" y="3269723"/>
                <a:ext cx="697762" cy="487680"/>
              </a:xfrm>
              <a:prstGeom prst="rect">
                <a:avLst/>
              </a:prstGeom>
            </p:spPr>
          </p:pic>
          <p:pic>
            <p:nvPicPr>
              <p:cNvPr id="66" name="Picture 6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6786" y="3235370"/>
                <a:ext cx="885136" cy="548640"/>
              </a:xfrm>
              <a:prstGeom prst="rect">
                <a:avLst/>
              </a:prstGeom>
            </p:spPr>
          </p:pic>
          <p:pic>
            <p:nvPicPr>
              <p:cNvPr id="67" name="Picture 6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9755" y="3268338"/>
                <a:ext cx="685800" cy="509352"/>
              </a:xfrm>
              <a:prstGeom prst="rect">
                <a:avLst/>
              </a:prstGeom>
            </p:spPr>
          </p:pic>
          <p:pic>
            <p:nvPicPr>
              <p:cNvPr id="68" name="Picture 7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5515" y="3198021"/>
                <a:ext cx="1223878" cy="640080"/>
              </a:xfrm>
              <a:prstGeom prst="rect">
                <a:avLst/>
              </a:prstGeom>
            </p:spPr>
          </p:pic>
          <p:sp>
            <p:nvSpPr>
              <p:cNvPr id="69" name="TextBox 71"/>
              <p:cNvSpPr txBox="1"/>
              <p:nvPr/>
            </p:nvSpPr>
            <p:spPr>
              <a:xfrm>
                <a:off x="1010217" y="3313941"/>
                <a:ext cx="18048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39393B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AIR-AP1815I-Q-K9</a:t>
                </a:r>
                <a:endPara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  <p:sp>
            <p:nvSpPr>
              <p:cNvPr id="70" name="TextBox 74"/>
              <p:cNvSpPr txBox="1"/>
              <p:nvPr/>
            </p:nvSpPr>
            <p:spPr>
              <a:xfrm>
                <a:off x="1079893" y="3470452"/>
                <a:ext cx="20420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5</a:t>
                </a:r>
                <a:r>
                  <a:rPr lang="en-US" sz="1200" b="1" dirty="0" smtClean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0 AP, 1000 </a:t>
                </a:r>
                <a:r>
                  <a:rPr lang="ja-JP" altLang="en-US" sz="1200" b="1" dirty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クライアント</a:t>
                </a:r>
                <a:endParaRPr lang="en-US" sz="1200" b="1" dirty="0" smtClean="0">
                  <a:solidFill>
                    <a:schemeClr val="accent1"/>
                  </a:solidFill>
                  <a:latin typeface="+mn-ea"/>
                  <a:ea typeface="+mn-ea"/>
                  <a:cs typeface="CiscoSans Light" charset="0"/>
                </a:endParaRP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chemeClr val="accent1"/>
                    </a:solidFill>
                    <a:latin typeface="+mn-ea"/>
                    <a:ea typeface="+mn-ea"/>
                    <a:cs typeface="CiscoSans Light" charset="0"/>
                  </a:rPr>
                  <a:t>Mixed AP</a:t>
                </a:r>
                <a:endParaRPr lang="en-US" sz="1200" b="1" dirty="0">
                  <a:solidFill>
                    <a:schemeClr val="accent1"/>
                  </a:solidFill>
                  <a:latin typeface="+mn-ea"/>
                  <a:ea typeface="+mn-ea"/>
                  <a:cs typeface="CiscoSans Light" charset="0"/>
                </a:endParaRPr>
              </a:p>
            </p:txBody>
          </p:sp>
          <p:pic>
            <p:nvPicPr>
              <p:cNvPr id="71" name="Picture 6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869" y="3280546"/>
                <a:ext cx="640080" cy="475395"/>
              </a:xfrm>
              <a:prstGeom prst="rect">
                <a:avLst/>
              </a:prstGeom>
            </p:spPr>
          </p:pic>
          <p:sp>
            <p:nvSpPr>
              <p:cNvPr id="76" name="TextBox 79"/>
              <p:cNvSpPr txBox="1"/>
              <p:nvPr/>
            </p:nvSpPr>
            <p:spPr>
              <a:xfrm>
                <a:off x="8362881" y="3349587"/>
                <a:ext cx="4894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C00000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5</a:t>
                </a:r>
                <a:r>
                  <a:rPr lang="en-US" sz="1200" b="1" dirty="0" smtClean="0">
                    <a:solidFill>
                      <a:srgbClr val="C00000"/>
                    </a:solidFill>
                    <a:latin typeface="CiscoSans Light" charset="0"/>
                    <a:ea typeface="CiscoSans Light" charset="0"/>
                    <a:cs typeface="CiscoSans Light" charset="0"/>
                  </a:rPr>
                  <a:t>0</a:t>
                </a:r>
                <a:endParaRPr lang="en-US" sz="1200" b="1" dirty="0">
                  <a:solidFill>
                    <a:srgbClr val="C00000"/>
                  </a:solidFill>
                  <a:latin typeface="CiscoSans Light" charset="0"/>
                  <a:ea typeface="CiscoSans Light" charset="0"/>
                  <a:cs typeface="CiscoSans Light" charset="0"/>
                </a:endParaRPr>
              </a:p>
            </p:txBody>
          </p:sp>
        </p:grpSp>
        <p:sp>
          <p:nvSpPr>
            <p:cNvPr id="56" name="Rectangle 86"/>
            <p:cNvSpPr/>
            <p:nvPr/>
          </p:nvSpPr>
          <p:spPr>
            <a:xfrm>
              <a:off x="3136470" y="306881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AP3802</a:t>
              </a:r>
              <a:endParaRPr lang="en-US" sz="1200" dirty="0"/>
            </a:p>
          </p:txBody>
        </p:sp>
        <p:sp>
          <p:nvSpPr>
            <p:cNvPr id="57" name="Rectangle 87"/>
            <p:cNvSpPr/>
            <p:nvPr/>
          </p:nvSpPr>
          <p:spPr>
            <a:xfrm>
              <a:off x="4262879" y="306881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AP2802</a:t>
              </a:r>
              <a:endParaRPr lang="en-US" sz="1200" dirty="0"/>
            </a:p>
          </p:txBody>
        </p:sp>
        <p:sp>
          <p:nvSpPr>
            <p:cNvPr id="58" name="Rectangle 88"/>
            <p:cNvSpPr/>
            <p:nvPr/>
          </p:nvSpPr>
          <p:spPr>
            <a:xfrm>
              <a:off x="5389288" y="306881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AP1852</a:t>
              </a:r>
              <a:endParaRPr lang="en-US" sz="1200" dirty="0"/>
            </a:p>
          </p:txBody>
        </p:sp>
        <p:sp>
          <p:nvSpPr>
            <p:cNvPr id="59" name="Rectangle 89"/>
            <p:cNvSpPr/>
            <p:nvPr/>
          </p:nvSpPr>
          <p:spPr>
            <a:xfrm>
              <a:off x="6515697" y="306881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AP1815</a:t>
              </a:r>
              <a:endParaRPr lang="en-US" sz="1200" dirty="0"/>
            </a:p>
          </p:txBody>
        </p:sp>
        <p:sp>
          <p:nvSpPr>
            <p:cNvPr id="60" name="Rectangle 90"/>
            <p:cNvSpPr/>
            <p:nvPr/>
          </p:nvSpPr>
          <p:spPr>
            <a:xfrm>
              <a:off x="7642106" y="3068812"/>
              <a:ext cx="766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39393B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AP1560</a:t>
              </a:r>
              <a:endParaRPr lang="en-US" sz="1200" dirty="0"/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338715" y="965489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+mn-lt"/>
              </a:rPr>
              <a:t>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機種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193456" y="101266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最大数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3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75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4" name="テキスト ボックス 73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183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8.4</a:t>
            </a:r>
            <a:r>
              <a:rPr lang="ja-JP" altLang="en-US" dirty="0" smtClean="0"/>
              <a:t>から機種毎にサポート数が異なります。</a:t>
            </a:r>
            <a:endParaRPr kumimoji="1" lang="ja-JP" altLang="en-US" dirty="0"/>
          </a:p>
        </p:txBody>
      </p:sp>
      <p:cxnSp>
        <p:nvCxnSpPr>
          <p:cNvPr id="61" name="Straight Connector 59"/>
          <p:cNvCxnSpPr/>
          <p:nvPr/>
        </p:nvCxnSpPr>
        <p:spPr>
          <a:xfrm>
            <a:off x="6313743" y="2197867"/>
            <a:ext cx="80912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57"/>
          <p:cNvCxnSpPr/>
          <p:nvPr/>
        </p:nvCxnSpPr>
        <p:spPr>
          <a:xfrm flipV="1">
            <a:off x="1349325" y="2163943"/>
            <a:ext cx="5820101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04" y="1945620"/>
            <a:ext cx="729490" cy="487680"/>
          </a:xfrm>
          <a:prstGeom prst="rect">
            <a:avLst/>
          </a:prstGeom>
        </p:spPr>
      </p:pic>
      <p:pic>
        <p:nvPicPr>
          <p:cNvPr id="65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1" y="1949997"/>
            <a:ext cx="697762" cy="487680"/>
          </a:xfrm>
          <a:prstGeom prst="rect">
            <a:avLst/>
          </a:prstGeom>
        </p:spPr>
      </p:pic>
      <p:pic>
        <p:nvPicPr>
          <p:cNvPr id="66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5" y="1915644"/>
            <a:ext cx="885136" cy="548640"/>
          </a:xfrm>
          <a:prstGeom prst="rect">
            <a:avLst/>
          </a:prstGeom>
        </p:spPr>
      </p:pic>
      <p:pic>
        <p:nvPicPr>
          <p:cNvPr id="68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6" y="1877827"/>
            <a:ext cx="1223878" cy="640080"/>
          </a:xfrm>
          <a:prstGeom prst="rect">
            <a:avLst/>
          </a:prstGeom>
        </p:spPr>
      </p:pic>
      <p:sp>
        <p:nvSpPr>
          <p:cNvPr id="70" name="TextBox 74"/>
          <p:cNvSpPr txBox="1"/>
          <p:nvPr/>
        </p:nvSpPr>
        <p:spPr>
          <a:xfrm>
            <a:off x="437766" y="3235764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0 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pic>
        <p:nvPicPr>
          <p:cNvPr id="7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5" y="1928183"/>
            <a:ext cx="640080" cy="475395"/>
          </a:xfrm>
          <a:prstGeom prst="rect">
            <a:avLst/>
          </a:prstGeom>
        </p:spPr>
      </p:pic>
      <p:sp>
        <p:nvSpPr>
          <p:cNvPr id="56" name="Rectangle 86"/>
          <p:cNvSpPr/>
          <p:nvPr/>
        </p:nvSpPr>
        <p:spPr>
          <a:xfrm>
            <a:off x="2295599" y="1749086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AP3802</a:t>
            </a:r>
            <a:endParaRPr lang="en-US" sz="1200" dirty="0"/>
          </a:p>
        </p:txBody>
      </p:sp>
      <p:sp>
        <p:nvSpPr>
          <p:cNvPr id="57" name="Rectangle 87"/>
          <p:cNvSpPr/>
          <p:nvPr/>
        </p:nvSpPr>
        <p:spPr>
          <a:xfrm>
            <a:off x="3422008" y="1749086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AP2802</a:t>
            </a:r>
            <a:endParaRPr lang="en-US" sz="1200" dirty="0"/>
          </a:p>
        </p:txBody>
      </p:sp>
      <p:sp>
        <p:nvSpPr>
          <p:cNvPr id="58" name="Rectangle 88"/>
          <p:cNvSpPr/>
          <p:nvPr/>
        </p:nvSpPr>
        <p:spPr>
          <a:xfrm>
            <a:off x="4548417" y="1749086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AP1852</a:t>
            </a:r>
            <a:endParaRPr lang="en-US" sz="1200" dirty="0"/>
          </a:p>
        </p:txBody>
      </p:sp>
      <p:sp>
        <p:nvSpPr>
          <p:cNvPr id="59" name="Rectangle 89"/>
          <p:cNvSpPr/>
          <p:nvPr/>
        </p:nvSpPr>
        <p:spPr>
          <a:xfrm>
            <a:off x="5674826" y="1749086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</a:t>
            </a:r>
            <a:r>
              <a:rPr lang="en-US" altLang="ja-JP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3802</a:t>
            </a:r>
            <a:endParaRPr lang="en-US" sz="1200" dirty="0"/>
          </a:p>
        </p:txBody>
      </p:sp>
      <p:sp>
        <p:nvSpPr>
          <p:cNvPr id="60" name="Rectangle 90"/>
          <p:cNvSpPr/>
          <p:nvPr/>
        </p:nvSpPr>
        <p:spPr>
          <a:xfrm>
            <a:off x="6863926" y="1724656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AP1560</a:t>
            </a:r>
            <a:endParaRPr lang="en-US" sz="12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864346" y="1101621"/>
            <a:ext cx="761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機種が混在した場合</a:t>
            </a:r>
            <a:r>
              <a:rPr kumimoji="1" lang="ja-JP" altLang="en-US" dirty="0">
                <a:latin typeface="+mn-lt"/>
              </a:rPr>
              <a:t>、</a:t>
            </a:r>
            <a:r>
              <a:rPr kumimoji="1" lang="ja-JP" altLang="en-US" dirty="0" smtClean="0">
                <a:latin typeface="+mn-lt"/>
              </a:rPr>
              <a:t>プリマリ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が切り替わると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サポート数が変動します。</a:t>
            </a:r>
          </a:p>
        </p:txBody>
      </p:sp>
      <p:sp>
        <p:nvSpPr>
          <p:cNvPr id="89" name="Rectangle 86"/>
          <p:cNvSpPr/>
          <p:nvPr/>
        </p:nvSpPr>
        <p:spPr>
          <a:xfrm>
            <a:off x="1026474" y="1719071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AP</a:t>
            </a:r>
            <a:r>
              <a:rPr lang="en-US" altLang="ja-JP" sz="1200" b="1" dirty="0" smtClean="0">
                <a:solidFill>
                  <a:srgbClr val="39393B"/>
                </a:solidFill>
                <a:latin typeface="CiscoSans Light" charset="0"/>
                <a:ea typeface="CiscoSans Light" charset="0"/>
                <a:cs typeface="CiscoSans Light" charset="0"/>
              </a:rPr>
              <a:t>1815</a:t>
            </a:r>
            <a:endParaRPr lang="en-US" sz="1200" dirty="0"/>
          </a:p>
        </p:txBody>
      </p:sp>
      <p:sp>
        <p:nvSpPr>
          <p:cNvPr id="90" name="TextBox 74"/>
          <p:cNvSpPr txBox="1"/>
          <p:nvPr/>
        </p:nvSpPr>
        <p:spPr>
          <a:xfrm>
            <a:off x="1698712" y="3007303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 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1" name="TextBox 74"/>
          <p:cNvSpPr txBox="1"/>
          <p:nvPr/>
        </p:nvSpPr>
        <p:spPr>
          <a:xfrm>
            <a:off x="2917043" y="2987790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2" name="TextBox 74"/>
          <p:cNvSpPr txBox="1"/>
          <p:nvPr/>
        </p:nvSpPr>
        <p:spPr>
          <a:xfrm>
            <a:off x="4067041" y="3187409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0 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3" name="TextBox 74"/>
          <p:cNvSpPr txBox="1"/>
          <p:nvPr/>
        </p:nvSpPr>
        <p:spPr>
          <a:xfrm>
            <a:off x="5266739" y="2964987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100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4" name="TextBox 74"/>
          <p:cNvSpPr txBox="1"/>
          <p:nvPr/>
        </p:nvSpPr>
        <p:spPr>
          <a:xfrm>
            <a:off x="6465643" y="3199654"/>
            <a:ext cx="18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rPr>
              <a:t>0 AP</a:t>
            </a:r>
            <a:endParaRPr lang="en-US" sz="1200" b="1" dirty="0">
              <a:solidFill>
                <a:schemeClr val="accent1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pic>
        <p:nvPicPr>
          <p:cNvPr id="95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34" y="1949997"/>
            <a:ext cx="697762" cy="487680"/>
          </a:xfrm>
          <a:prstGeom prst="rect">
            <a:avLst/>
          </a:prstGeom>
        </p:spPr>
      </p:pic>
      <p:cxnSp>
        <p:nvCxnSpPr>
          <p:cNvPr id="97" name="カギ線コネクタ 96"/>
          <p:cNvCxnSpPr/>
          <p:nvPr/>
        </p:nvCxnSpPr>
        <p:spPr>
          <a:xfrm>
            <a:off x="4053238" y="2826798"/>
            <a:ext cx="689522" cy="2101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カギ線コネクタ 98"/>
          <p:cNvCxnSpPr/>
          <p:nvPr/>
        </p:nvCxnSpPr>
        <p:spPr>
          <a:xfrm>
            <a:off x="6451436" y="2826798"/>
            <a:ext cx="689522" cy="2101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図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217" y="2931880"/>
            <a:ext cx="344561" cy="310105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923" y="2722894"/>
            <a:ext cx="344561" cy="310105"/>
          </a:xfrm>
          <a:prstGeom prst="rect">
            <a:avLst/>
          </a:prstGeom>
        </p:spPr>
      </p:pic>
      <p:pic>
        <p:nvPicPr>
          <p:cNvPr id="102" name="図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25" y="2722894"/>
            <a:ext cx="344561" cy="310105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507" y="2900712"/>
            <a:ext cx="344561" cy="310105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85" y="2671745"/>
            <a:ext cx="344561" cy="310105"/>
          </a:xfrm>
          <a:prstGeom prst="rect">
            <a:avLst/>
          </a:prstGeom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791" y="2886270"/>
            <a:ext cx="344561" cy="310105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530171" y="3900468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※</a:t>
            </a:r>
            <a:r>
              <a:rPr kumimoji="1" lang="ja-JP" altLang="en-US" dirty="0" smtClean="0">
                <a:latin typeface="+mn-lt"/>
              </a:rPr>
              <a:t>機種混在は、お勧めしません。</a:t>
            </a:r>
          </a:p>
        </p:txBody>
      </p:sp>
      <p:grpSp>
        <p:nvGrpSpPr>
          <p:cNvPr id="106" name="グループ化 105"/>
          <p:cNvGrpSpPr/>
          <p:nvPr/>
        </p:nvGrpSpPr>
        <p:grpSpPr>
          <a:xfrm>
            <a:off x="8530951" y="74802"/>
            <a:ext cx="504606" cy="558961"/>
            <a:chOff x="4602046" y="3243223"/>
            <a:chExt cx="504606" cy="558961"/>
          </a:xfrm>
        </p:grpSpPr>
        <p:grpSp>
          <p:nvGrpSpPr>
            <p:cNvPr id="10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0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" name="テキスト ボックス 10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cxnSp>
        <p:nvCxnSpPr>
          <p:cNvPr id="4" name="カギ線コネクタ 3"/>
          <p:cNvCxnSpPr/>
          <p:nvPr/>
        </p:nvCxnSpPr>
        <p:spPr>
          <a:xfrm flipV="1">
            <a:off x="5234766" y="2834131"/>
            <a:ext cx="709300" cy="2091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カギ線コネクタ 46"/>
          <p:cNvCxnSpPr/>
          <p:nvPr/>
        </p:nvCxnSpPr>
        <p:spPr>
          <a:xfrm flipV="1">
            <a:off x="1596621" y="2853586"/>
            <a:ext cx="709300" cy="2091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2899822" y="2834131"/>
            <a:ext cx="662737" cy="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00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62301" y="2316892"/>
            <a:ext cx="8277344" cy="2274158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1600" dirty="0" smtClean="0">
                <a:latin typeface="+mn-ea"/>
                <a:ea typeface="+mn-ea"/>
              </a:rPr>
              <a:t>Wave2</a:t>
            </a:r>
            <a:r>
              <a:rPr kumimoji="1" lang="ja-JP" altLang="en-US" sz="1600" dirty="0" smtClean="0">
                <a:latin typeface="+mn-ea"/>
                <a:ea typeface="+mn-ea"/>
              </a:rPr>
              <a:t> 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からサポートされた新しい集中管理型ソリューションです。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ja-JP" altLang="en-US" sz="1600" dirty="0">
                <a:latin typeface="+mn-ea"/>
                <a:ea typeface="+mn-ea"/>
              </a:rPr>
              <a:t>箱</a:t>
            </a:r>
            <a:r>
              <a:rPr kumimoji="1" lang="ja-JP" altLang="en-US" sz="1600" dirty="0" smtClean="0">
                <a:latin typeface="+mn-ea"/>
                <a:ea typeface="+mn-ea"/>
              </a:rPr>
              <a:t>から取り出してか</a:t>
            </a:r>
            <a:r>
              <a:rPr kumimoji="1" lang="ja-JP" altLang="en-US" sz="1600" dirty="0">
                <a:latin typeface="+mn-ea"/>
                <a:ea typeface="+mn-ea"/>
              </a:rPr>
              <a:t>ら</a:t>
            </a:r>
            <a:r>
              <a:rPr kumimoji="1" lang="ja-JP" altLang="en-US" sz="1600" dirty="0" smtClean="0">
                <a:latin typeface="+mn-ea"/>
                <a:ea typeface="+mn-ea"/>
              </a:rPr>
              <a:t>設定して運用するまで容易です。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ja-JP" altLang="en-US" sz="1600" dirty="0" smtClean="0">
                <a:latin typeface="+mn-ea"/>
                <a:ea typeface="+mn-ea"/>
              </a:rPr>
              <a:t>運用はブラウザから行います。（一部</a:t>
            </a:r>
            <a:r>
              <a:rPr kumimoji="1" lang="en-US" altLang="ja-JP" sz="1600" dirty="0" smtClean="0">
                <a:latin typeface="+mn-ea"/>
                <a:ea typeface="+mn-ea"/>
              </a:rPr>
              <a:t>CLI</a:t>
            </a:r>
            <a:r>
              <a:rPr kumimoji="1" lang="ja-JP" altLang="en-US" sz="1600" dirty="0" smtClean="0">
                <a:latin typeface="+mn-ea"/>
                <a:ea typeface="+mn-ea"/>
              </a:rPr>
              <a:t>コマンドがサポートされます）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ja-JP" altLang="en-US" sz="1600" dirty="0" smtClean="0">
                <a:latin typeface="+mn-ea"/>
                <a:ea typeface="+mn-ea"/>
              </a:rPr>
              <a:t>サポートする</a:t>
            </a:r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は</a:t>
            </a:r>
            <a:r>
              <a:rPr kumimoji="1" lang="en-US" altLang="ja-JP" sz="1600" dirty="0" smtClean="0">
                <a:latin typeface="+mn-ea"/>
                <a:ea typeface="+mn-ea"/>
              </a:rPr>
              <a:t>AP1815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smtClean="0">
                <a:latin typeface="+mn-ea"/>
                <a:ea typeface="+mn-ea"/>
              </a:rPr>
              <a:t>AP1832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smtClean="0">
                <a:latin typeface="+mn-ea"/>
                <a:ea typeface="+mn-ea"/>
              </a:rPr>
              <a:t>AP1852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smtClean="0">
                <a:latin typeface="+mn-ea"/>
                <a:ea typeface="+mn-ea"/>
              </a:rPr>
              <a:t>AP2800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smtClean="0">
                <a:latin typeface="+mn-ea"/>
                <a:ea typeface="+mn-ea"/>
              </a:rPr>
              <a:t>AP3800</a:t>
            </a:r>
            <a:r>
              <a:rPr kumimoji="1" lang="ja-JP" altLang="en-US" sz="1600" dirty="0" err="1" smtClean="0">
                <a:latin typeface="+mn-ea"/>
                <a:ea typeface="+mn-ea"/>
              </a:rPr>
              <a:t>、</a:t>
            </a:r>
            <a:r>
              <a:rPr kumimoji="1" lang="en-US" altLang="ja-JP" sz="1600" dirty="0" smtClean="0">
                <a:latin typeface="+mn-ea"/>
                <a:ea typeface="+mn-ea"/>
              </a:rPr>
              <a:t>AP1560</a:t>
            </a:r>
            <a:r>
              <a:rPr kumimoji="1" lang="ja-JP" altLang="en-US" sz="1600" dirty="0" smtClean="0">
                <a:latin typeface="+mn-ea"/>
                <a:ea typeface="+mn-ea"/>
              </a:rPr>
              <a:t>です。 </a:t>
            </a:r>
            <a:r>
              <a:rPr kumimoji="1" lang="en-US" altLang="ja-JP" sz="1600" dirty="0" smtClean="0">
                <a:latin typeface="+mn-ea"/>
                <a:ea typeface="+mn-ea"/>
              </a:rPr>
              <a:t>1815t</a:t>
            </a:r>
            <a:r>
              <a:rPr kumimoji="1" lang="ja-JP" altLang="en-US" sz="1600" dirty="0" smtClean="0">
                <a:latin typeface="+mn-ea"/>
                <a:ea typeface="+mn-ea"/>
              </a:rPr>
              <a:t>は</a:t>
            </a:r>
            <a:r>
              <a:rPr kumimoji="1" lang="en-US" altLang="ja-JP" sz="1600" dirty="0" smtClean="0">
                <a:latin typeface="+mn-ea"/>
                <a:ea typeface="+mn-ea"/>
              </a:rPr>
              <a:t>CME</a:t>
            </a:r>
            <a:r>
              <a:rPr kumimoji="1" lang="ja-JP" altLang="en-US" sz="1600" dirty="0" smtClean="0">
                <a:latin typeface="+mn-ea"/>
                <a:ea typeface="+mn-ea"/>
              </a:rPr>
              <a:t>をサポートしません。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ja-JP" altLang="en-US" sz="1600" dirty="0" smtClean="0">
                <a:latin typeface="+mn-ea"/>
                <a:ea typeface="+mn-ea"/>
              </a:rPr>
              <a:t>中、小規模な無線展開に最適です。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r>
              <a:rPr kumimoji="1" lang="en-US" altLang="ja-JP" sz="1600" dirty="0" smtClean="0">
                <a:latin typeface="+mn-ea"/>
                <a:ea typeface="+mn-ea"/>
              </a:rPr>
              <a:t>AP</a:t>
            </a:r>
            <a:r>
              <a:rPr kumimoji="1" lang="ja-JP" altLang="en-US" sz="1600" dirty="0" smtClean="0">
                <a:latin typeface="+mn-ea"/>
                <a:ea typeface="+mn-ea"/>
              </a:rPr>
              <a:t>ライセンスは必要ありません。</a:t>
            </a:r>
            <a:endParaRPr kumimoji="1" lang="en-US" altLang="ja-JP" sz="1600" dirty="0" smtClean="0">
              <a:latin typeface="+mn-ea"/>
              <a:ea typeface="+mn-ea"/>
            </a:endParaRPr>
          </a:p>
          <a:p>
            <a:endParaRPr kumimoji="1" lang="ja-JP" altLang="en-US" sz="1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/>
              <a:t>は なに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61" y="1288844"/>
            <a:ext cx="4744340" cy="92778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06951" y="1079466"/>
            <a:ext cx="24112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 smtClean="0">
                <a:latin typeface="+mn-lt"/>
              </a:rPr>
              <a:t>エンタープライズ クラス </a:t>
            </a:r>
            <a:r>
              <a:rPr kumimoji="1" lang="ja-JP" altLang="en-US" sz="1050" dirty="0" smtClean="0">
                <a:latin typeface="+mn-lt"/>
              </a:rPr>
              <a:t>ワイヤレス機能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78800" y="1073150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 smtClean="0">
                <a:latin typeface="+mn-lt"/>
              </a:rPr>
              <a:t>集中管理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2733" y="1069434"/>
            <a:ext cx="15055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 smtClean="0">
                <a:latin typeface="+mn-lt"/>
              </a:rPr>
              <a:t>コントローラ機能を内蔵</a:t>
            </a:r>
          </a:p>
        </p:txBody>
      </p:sp>
    </p:spTree>
    <p:extLst>
      <p:ext uri="{BB962C8B-B14F-4D97-AF65-F5344CB8AC3E}">
        <p14:creationId xmlns:p14="http://schemas.microsoft.com/office/powerpoint/2010/main" val="214643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487626" cy="2016634"/>
          </a:xfrm>
        </p:spPr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MA</a:t>
            </a:r>
            <a:r>
              <a:rPr kumimoji="1" lang="en-US" altLang="ja-JP" dirty="0">
                <a:latin typeface="+mn-ea"/>
                <a:ea typeface="+mn-ea"/>
              </a:rPr>
              <a:t>C</a:t>
            </a:r>
            <a:r>
              <a:rPr kumimoji="1" lang="ja-JP" altLang="en-US" dirty="0" smtClean="0">
                <a:latin typeface="+mn-ea"/>
                <a:ea typeface="+mn-ea"/>
              </a:rPr>
              <a:t>アドレス フィルタリング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52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MAC</a:t>
            </a:r>
            <a:r>
              <a:rPr kumimoji="1" lang="ja-JP" altLang="en-US" dirty="0" smtClean="0"/>
              <a:t>アドレス フィルタリング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939049"/>
            <a:ext cx="8108796" cy="2792804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206230" y="1238655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ホワイトリストとブラックリスト方式をサポートします。</a:t>
            </a:r>
            <a:endParaRPr kumimoji="1" lang="en-US" altLang="ja-JP" dirty="0" smtClean="0">
              <a:latin typeface="+mn-lt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8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486383" y="3022060"/>
            <a:ext cx="1225685" cy="259404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4255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MAC</a:t>
            </a:r>
            <a:r>
              <a:rPr kumimoji="1" lang="ja-JP" altLang="en-US" dirty="0" smtClean="0"/>
              <a:t>アドレス フィルタリング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350" y="1805821"/>
            <a:ext cx="5800320" cy="29376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17987" y="1177600"/>
            <a:ext cx="776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ファイルから</a:t>
            </a:r>
            <a:r>
              <a:rPr kumimoji="1" lang="en-US" altLang="ja-JP" dirty="0" smtClean="0">
                <a:latin typeface="+mn-lt"/>
              </a:rPr>
              <a:t>MAC</a:t>
            </a:r>
            <a:r>
              <a:rPr kumimoji="1" lang="ja-JP" altLang="en-US" dirty="0" smtClean="0">
                <a:latin typeface="+mn-lt"/>
              </a:rPr>
              <a:t> アドレスをインポートとファイルへのエクスポートが可能です。</a:t>
            </a:r>
            <a:endParaRPr kumimoji="1" lang="en-US" altLang="ja-JP" dirty="0" smtClean="0">
              <a:latin typeface="+mn-lt"/>
            </a:endParaRPr>
          </a:p>
          <a:p>
            <a:endParaRPr kumimoji="1" lang="en-US" altLang="ja-JP" dirty="0" smtClean="0">
              <a:latin typeface="+mn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07013" y="2581072"/>
            <a:ext cx="726332" cy="635541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047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MAC</a:t>
            </a:r>
            <a:r>
              <a:rPr kumimoji="1" lang="ja-JP" altLang="en-US" dirty="0" smtClean="0"/>
              <a:t>アドレス フィルタリング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1830" y="1086120"/>
            <a:ext cx="520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リストの割り当ては</a:t>
            </a:r>
            <a:r>
              <a:rPr kumimoji="1" lang="en-US" altLang="ja-JP" dirty="0" smtClean="0">
                <a:latin typeface="+mn-lt"/>
              </a:rPr>
              <a:t>WLAN</a:t>
            </a:r>
            <a:r>
              <a:rPr kumimoji="1" lang="ja-JP" altLang="en-US" dirty="0" smtClean="0">
                <a:latin typeface="+mn-lt"/>
              </a:rPr>
              <a:t>セキュリティから行います。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712069"/>
            <a:ext cx="2898117" cy="300797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706877" y="2963694"/>
            <a:ext cx="2503251" cy="49286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50077" y="2662001"/>
            <a:ext cx="5136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MAC</a:t>
            </a:r>
            <a:r>
              <a:rPr kumimoji="1" lang="ja-JP" altLang="en-US" dirty="0" smtClean="0">
                <a:latin typeface="+mn-lt"/>
              </a:rPr>
              <a:t>フィルタリングは</a:t>
            </a:r>
            <a:r>
              <a:rPr kumimoji="1" lang="ja-JP" altLang="en-US" dirty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OPEN</a:t>
            </a:r>
            <a:r>
              <a:rPr kumimoji="1" lang="ja-JP" altLang="en-US" dirty="0" smtClean="0">
                <a:latin typeface="+mn-lt"/>
              </a:rPr>
              <a:t>セキュリティを設定した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WLAN</a:t>
            </a:r>
            <a:r>
              <a:rPr kumimoji="1" lang="ja-JP" altLang="en-US" dirty="0" smtClean="0">
                <a:latin typeface="+mn-lt"/>
              </a:rPr>
              <a:t>では有効にできません。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WPA2</a:t>
            </a:r>
            <a:r>
              <a:rPr kumimoji="1" lang="ja-JP" altLang="en-US" dirty="0" smtClean="0">
                <a:latin typeface="+mn-lt"/>
              </a:rPr>
              <a:t>パーソナルか</a:t>
            </a:r>
            <a:r>
              <a:rPr kumimoji="1" lang="en-US" altLang="ja-JP" dirty="0" smtClean="0">
                <a:latin typeface="+mn-lt"/>
              </a:rPr>
              <a:t>WPA2</a:t>
            </a:r>
            <a:r>
              <a:rPr kumimoji="1" lang="ja-JP" altLang="en-US" dirty="0" smtClean="0">
                <a:latin typeface="+mn-lt"/>
              </a:rPr>
              <a:t>エンタープライズを有効に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してください</a:t>
            </a:r>
            <a:r>
              <a:rPr kumimoji="1" lang="ja-JP" altLang="en-US" dirty="0">
                <a:latin typeface="+mn-lt"/>
              </a:rPr>
              <a:t>。</a:t>
            </a:r>
            <a:endParaRPr kumimoji="1" lang="en-US" altLang="ja-JP" dirty="0" smtClean="0">
              <a:latin typeface="+mn-lt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10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2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385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6425" y="536713"/>
            <a:ext cx="7598042" cy="2464904"/>
          </a:xfrm>
        </p:spPr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SSID</a:t>
            </a:r>
            <a:r>
              <a:rPr kumimoji="1" lang="ja-JP" altLang="en-US" dirty="0" smtClean="0">
                <a:latin typeface="+mn-ea"/>
                <a:ea typeface="+mn-ea"/>
              </a:rPr>
              <a:t>ブロードキャスト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60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en-US" altLang="ja-JP" dirty="0" smtClean="0"/>
              <a:t>SSID </a:t>
            </a:r>
            <a:r>
              <a:rPr lang="ja-JP" altLang="en-US" dirty="0" smtClean="0"/>
              <a:t>ブロードキャスト</a:t>
            </a:r>
            <a:r>
              <a:rPr lang="ja-JP" altLang="en-US" dirty="0" smtClean="0"/>
              <a:t>の有効</a:t>
            </a:r>
            <a:r>
              <a:rPr lang="en-US" altLang="ja-JP" dirty="0" smtClean="0"/>
              <a:t>/ </a:t>
            </a:r>
            <a:r>
              <a:rPr lang="ja-JP" altLang="en-US" dirty="0" smtClean="0"/>
              <a:t>無効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37" y="1073164"/>
            <a:ext cx="3280273" cy="3475915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>
            <a:off x="3041709" y="3717534"/>
            <a:ext cx="2062070" cy="0"/>
          </a:xfrm>
          <a:prstGeom prst="line">
            <a:avLst/>
          </a:prstGeom>
          <a:ln>
            <a:headEnd type="oval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5103779" y="3394368"/>
            <a:ext cx="3009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SSID</a:t>
            </a:r>
            <a:r>
              <a:rPr lang="ja-JP" altLang="en-US" dirty="0"/>
              <a:t>のブロードキャスト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r>
              <a:rPr lang="ja-JP" altLang="en-US" dirty="0" smtClean="0"/>
              <a:t>有効・無効が設定可能</a:t>
            </a:r>
            <a:endParaRPr lang="en-US" altLang="ja-JP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1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3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234707" cy="2569946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プラグ アンド プレイ</a:t>
            </a:r>
            <a:r>
              <a:rPr kumimoji="1" lang="ja-JP" altLang="en-US" dirty="0" smtClean="0">
                <a:latin typeface="+mn-ea"/>
                <a:ea typeface="+mn-ea"/>
              </a:rPr>
              <a:t>（</a:t>
            </a:r>
            <a:r>
              <a:rPr kumimoji="1" lang="en-US" altLang="ja-JP" dirty="0" smtClean="0">
                <a:latin typeface="+mn-ea"/>
                <a:ea typeface="+mn-ea"/>
              </a:rPr>
              <a:t>PnP</a:t>
            </a:r>
            <a:r>
              <a:rPr kumimoji="1" lang="ja-JP" altLang="en-US" dirty="0" smtClean="0">
                <a:latin typeface="+mn-ea"/>
                <a:ea typeface="+mn-ea"/>
              </a:rPr>
              <a:t>）</a:t>
            </a:r>
            <a:r>
              <a:rPr kumimoji="1" lang="en-US" altLang="ja-JP" dirty="0" smtClean="0">
                <a:latin typeface="+mn-ea"/>
                <a:ea typeface="+mn-ea"/>
              </a:rPr>
              <a:t/>
            </a:r>
            <a:br>
              <a:rPr kumimoji="1" lang="en-US" altLang="ja-JP" dirty="0" smtClean="0">
                <a:latin typeface="+mn-ea"/>
                <a:ea typeface="+mn-ea"/>
              </a:rPr>
            </a:br>
            <a:r>
              <a:rPr kumimoji="1" lang="ja-JP" altLang="en-US" dirty="0" smtClean="0">
                <a:latin typeface="+mn-ea"/>
                <a:ea typeface="+mn-ea"/>
              </a:rPr>
              <a:t>サポート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13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Day0</a:t>
            </a:r>
            <a:r>
              <a:rPr kumimoji="1" lang="ja-JP" altLang="en-US" dirty="0" smtClean="0"/>
              <a:t> 設定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/>
        </p:nvCxnSpPr>
        <p:spPr>
          <a:xfrm>
            <a:off x="935002" y="2624838"/>
            <a:ext cx="3560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655780" y="2624838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90" y="2787080"/>
            <a:ext cx="1272029" cy="788451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>
            <a:off x="3173295" y="2624838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77" y="2764958"/>
            <a:ext cx="1272029" cy="788451"/>
          </a:xfrm>
          <a:prstGeom prst="rect">
            <a:avLst/>
          </a:prstGeom>
        </p:spPr>
      </p:pic>
      <p:sp>
        <p:nvSpPr>
          <p:cNvPr id="44" name="Rectangle 87"/>
          <p:cNvSpPr/>
          <p:nvPr/>
        </p:nvSpPr>
        <p:spPr>
          <a:xfrm>
            <a:off x="1357250" y="3562644"/>
            <a:ext cx="6335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87"/>
          <p:cNvSpPr/>
          <p:nvPr/>
        </p:nvSpPr>
        <p:spPr>
          <a:xfrm>
            <a:off x="2920160" y="3562644"/>
            <a:ext cx="7296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2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4042299" y="2624838"/>
            <a:ext cx="1" cy="32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26" y="2764958"/>
            <a:ext cx="1272029" cy="788451"/>
          </a:xfrm>
          <a:prstGeom prst="rect">
            <a:avLst/>
          </a:prstGeom>
        </p:spPr>
      </p:pic>
      <p:sp>
        <p:nvSpPr>
          <p:cNvPr id="48" name="Rectangle 87"/>
          <p:cNvSpPr/>
          <p:nvPr/>
        </p:nvSpPr>
        <p:spPr>
          <a:xfrm>
            <a:off x="3691888" y="3562644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b="1" kern="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CME AP 3…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73592" y="1082665"/>
            <a:ext cx="422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では</a:t>
            </a:r>
            <a:r>
              <a:rPr kumimoji="1" lang="en-US" altLang="ja-JP" dirty="0" smtClean="0">
                <a:latin typeface="+mn-lt"/>
              </a:rPr>
              <a:t>1</a:t>
            </a:r>
            <a:r>
              <a:rPr kumimoji="1" lang="ja-JP" altLang="en-US" dirty="0" smtClean="0">
                <a:latin typeface="+mn-lt"/>
              </a:rPr>
              <a:t>台目のプライマリ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を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設定すれば、残りの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はネットワークに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接続するだけ！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>
                <a:latin typeface="+mn-lt"/>
              </a:rPr>
              <a:t>自動的</a:t>
            </a:r>
            <a:r>
              <a:rPr kumimoji="1" lang="ja-JP" altLang="en-US" dirty="0" smtClean="0">
                <a:latin typeface="+mn-lt"/>
              </a:rPr>
              <a:t>に</a:t>
            </a:r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のメンバーに加わります。</a:t>
            </a:r>
            <a:endParaRPr kumimoji="1" lang="en-US" altLang="ja-JP" dirty="0" smtClean="0">
              <a:latin typeface="+mn-lt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83" y="2991120"/>
            <a:ext cx="419091" cy="377182"/>
          </a:xfrm>
          <a:prstGeom prst="rect">
            <a:avLst/>
          </a:prstGeom>
        </p:spPr>
      </p:pic>
      <p:sp>
        <p:nvSpPr>
          <p:cNvPr id="56" name="Freeform 979"/>
          <p:cNvSpPr>
            <a:spLocks noChangeAspect="1"/>
          </p:cNvSpPr>
          <p:nvPr/>
        </p:nvSpPr>
        <p:spPr bwMode="auto">
          <a:xfrm>
            <a:off x="1116492" y="3282890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9" name="Freeform 979"/>
          <p:cNvSpPr>
            <a:spLocks noChangeAspect="1"/>
          </p:cNvSpPr>
          <p:nvPr/>
        </p:nvSpPr>
        <p:spPr bwMode="auto">
          <a:xfrm>
            <a:off x="3548407" y="3282890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0" name="Freeform 979"/>
          <p:cNvSpPr>
            <a:spLocks noChangeAspect="1"/>
          </p:cNvSpPr>
          <p:nvPr/>
        </p:nvSpPr>
        <p:spPr bwMode="auto">
          <a:xfrm>
            <a:off x="2640492" y="3282890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rgbClr val="B8E1D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3" y="3729040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28" y="3769333"/>
            <a:ext cx="419091" cy="37718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2310019" y="4171186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lt"/>
              </a:rPr>
              <a:t>プライマリ</a:t>
            </a:r>
            <a:r>
              <a:rPr kumimoji="1" lang="en-US" altLang="ja-JP" sz="1400" dirty="0" smtClean="0">
                <a:latin typeface="+mn-lt"/>
              </a:rPr>
              <a:t>AP</a:t>
            </a:r>
            <a:r>
              <a:rPr kumimoji="1" lang="ja-JP" altLang="en-US" sz="1400" dirty="0" smtClean="0">
                <a:latin typeface="+mn-lt"/>
              </a:rPr>
              <a:t>が成り代わって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メンバー</a:t>
            </a:r>
            <a:r>
              <a:rPr kumimoji="1" lang="en-US" altLang="ja-JP" sz="1400" dirty="0" smtClean="0">
                <a:latin typeface="+mn-lt"/>
              </a:rPr>
              <a:t>AP</a:t>
            </a:r>
            <a:r>
              <a:rPr kumimoji="1" lang="ja-JP" altLang="en-US" sz="1400" dirty="0" smtClean="0">
                <a:latin typeface="+mn-lt"/>
              </a:rPr>
              <a:t>を設定してくれます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08934" y="4072235"/>
            <a:ext cx="16321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CME</a:t>
            </a:r>
            <a:r>
              <a:rPr kumimoji="1" lang="ja-JP" altLang="en-US" sz="1400" dirty="0" smtClean="0">
                <a:latin typeface="+mn-lt"/>
              </a:rPr>
              <a:t>のコンフィグを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en-US" altLang="ja-JP" sz="1400" dirty="0" smtClean="0">
                <a:latin typeface="+mn-lt"/>
              </a:rPr>
              <a:t>Export/Import</a:t>
            </a:r>
          </a:p>
          <a:p>
            <a:r>
              <a:rPr kumimoji="1" lang="ja-JP" altLang="en-US" sz="1400" dirty="0" smtClean="0">
                <a:latin typeface="+mn-lt"/>
              </a:rPr>
              <a:t>することも可能です</a:t>
            </a:r>
          </a:p>
        </p:txBody>
      </p:sp>
      <p:grpSp>
        <p:nvGrpSpPr>
          <p:cNvPr id="64" name="Group 21"/>
          <p:cNvGrpSpPr>
            <a:grpSpLocks noChangeAspect="1"/>
          </p:cNvGrpSpPr>
          <p:nvPr/>
        </p:nvGrpSpPr>
        <p:grpSpPr bwMode="auto">
          <a:xfrm>
            <a:off x="450662" y="3776029"/>
            <a:ext cx="309090" cy="383127"/>
            <a:chOff x="1556" y="444"/>
            <a:chExt cx="1027" cy="1273"/>
          </a:xfrm>
        </p:grpSpPr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826679" y="3062268"/>
            <a:ext cx="1272029" cy="788451"/>
            <a:chOff x="6715810" y="2494439"/>
            <a:chExt cx="1272029" cy="788451"/>
          </a:xfrm>
        </p:grpSpPr>
        <p:pic>
          <p:nvPicPr>
            <p:cNvPr id="52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sp>
        <p:nvSpPr>
          <p:cNvPr id="71" name="Freeform 979"/>
          <p:cNvSpPr>
            <a:spLocks noChangeAspect="1"/>
          </p:cNvSpPr>
          <p:nvPr/>
        </p:nvSpPr>
        <p:spPr bwMode="auto">
          <a:xfrm>
            <a:off x="5719406" y="4108155"/>
            <a:ext cx="405748" cy="647675"/>
          </a:xfrm>
          <a:custGeom>
            <a:avLst/>
            <a:gdLst>
              <a:gd name="connsiteX0" fmla="*/ 205893 w 212993"/>
              <a:gd name="connsiteY0" fmla="*/ 16362 h 339990"/>
              <a:gd name="connsiteX1" fmla="*/ 212993 w 212993"/>
              <a:gd name="connsiteY1" fmla="*/ 16362 h 339990"/>
              <a:gd name="connsiteX2" fmla="*/ 212993 w 212993"/>
              <a:gd name="connsiteY2" fmla="*/ 23449 h 339990"/>
              <a:gd name="connsiteX3" fmla="*/ 175128 w 212993"/>
              <a:gd name="connsiteY3" fmla="*/ 63607 h 339990"/>
              <a:gd name="connsiteX4" fmla="*/ 175128 w 212993"/>
              <a:gd name="connsiteY4" fmla="*/ 91954 h 339990"/>
              <a:gd name="connsiteX5" fmla="*/ 118329 w 212993"/>
              <a:gd name="connsiteY5" fmla="*/ 148648 h 339990"/>
              <a:gd name="connsiteX6" fmla="*/ 118329 w 212993"/>
              <a:gd name="connsiteY6" fmla="*/ 158097 h 339990"/>
              <a:gd name="connsiteX7" fmla="*/ 118329 w 212993"/>
              <a:gd name="connsiteY7" fmla="*/ 302194 h 339990"/>
              <a:gd name="connsiteX8" fmla="*/ 80464 w 212993"/>
              <a:gd name="connsiteY8" fmla="*/ 339990 h 339990"/>
              <a:gd name="connsiteX9" fmla="*/ 40232 w 212993"/>
              <a:gd name="connsiteY9" fmla="*/ 339990 h 339990"/>
              <a:gd name="connsiteX10" fmla="*/ 0 w 212993"/>
              <a:gd name="connsiteY10" fmla="*/ 302194 h 339990"/>
              <a:gd name="connsiteX11" fmla="*/ 0 w 212993"/>
              <a:gd name="connsiteY11" fmla="*/ 158097 h 339990"/>
              <a:gd name="connsiteX12" fmla="*/ 40232 w 212993"/>
              <a:gd name="connsiteY12" fmla="*/ 120301 h 339990"/>
              <a:gd name="connsiteX13" fmla="*/ 80464 w 212993"/>
              <a:gd name="connsiteY13" fmla="*/ 120301 h 339990"/>
              <a:gd name="connsiteX14" fmla="*/ 85197 w 212993"/>
              <a:gd name="connsiteY14" fmla="*/ 120301 h 339990"/>
              <a:gd name="connsiteX15" fmla="*/ 144362 w 212993"/>
              <a:gd name="connsiteY15" fmla="*/ 61245 h 339990"/>
              <a:gd name="connsiteX16" fmla="*/ 168028 w 212993"/>
              <a:gd name="connsiteY16" fmla="*/ 56521 h 339990"/>
              <a:gd name="connsiteX17" fmla="*/ 205893 w 212993"/>
              <a:gd name="connsiteY17" fmla="*/ 16362 h 339990"/>
              <a:gd name="connsiteX18" fmla="*/ 60498 w 212993"/>
              <a:gd name="connsiteY18" fmla="*/ 0 h 339990"/>
              <a:gd name="connsiteX19" fmla="*/ 108997 w 212993"/>
              <a:gd name="connsiteY19" fmla="*/ 49499 h 339990"/>
              <a:gd name="connsiteX20" fmla="*/ 60498 w 212993"/>
              <a:gd name="connsiteY20" fmla="*/ 98998 h 339990"/>
              <a:gd name="connsiteX21" fmla="*/ 11999 w 212993"/>
              <a:gd name="connsiteY21" fmla="*/ 49499 h 339990"/>
              <a:gd name="connsiteX22" fmla="*/ 60498 w 212993"/>
              <a:gd name="connsiteY22" fmla="*/ 0 h 3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993" h="339990">
                <a:moveTo>
                  <a:pt x="205893" y="16362"/>
                </a:moveTo>
                <a:cubicBezTo>
                  <a:pt x="208260" y="14000"/>
                  <a:pt x="210626" y="14000"/>
                  <a:pt x="212993" y="16362"/>
                </a:cubicBezTo>
                <a:cubicBezTo>
                  <a:pt x="212993" y="18725"/>
                  <a:pt x="212993" y="21087"/>
                  <a:pt x="212993" y="23449"/>
                </a:cubicBezTo>
                <a:cubicBezTo>
                  <a:pt x="212993" y="23449"/>
                  <a:pt x="212993" y="23449"/>
                  <a:pt x="175128" y="63607"/>
                </a:cubicBezTo>
                <a:cubicBezTo>
                  <a:pt x="182227" y="70694"/>
                  <a:pt x="182227" y="82505"/>
                  <a:pt x="175128" y="91954"/>
                </a:cubicBezTo>
                <a:cubicBezTo>
                  <a:pt x="175128" y="91954"/>
                  <a:pt x="175128" y="91954"/>
                  <a:pt x="118329" y="148648"/>
                </a:cubicBezTo>
                <a:cubicBezTo>
                  <a:pt x="118329" y="151010"/>
                  <a:pt x="118329" y="155735"/>
                  <a:pt x="118329" y="158097"/>
                </a:cubicBezTo>
                <a:cubicBezTo>
                  <a:pt x="118329" y="158097"/>
                  <a:pt x="118329" y="158097"/>
                  <a:pt x="118329" y="302194"/>
                </a:cubicBezTo>
                <a:cubicBezTo>
                  <a:pt x="118329" y="323454"/>
                  <a:pt x="101763" y="339990"/>
                  <a:pt x="80464" y="339990"/>
                </a:cubicBezTo>
                <a:cubicBezTo>
                  <a:pt x="80464" y="339990"/>
                  <a:pt x="80464" y="339990"/>
                  <a:pt x="40232" y="339990"/>
                </a:cubicBezTo>
                <a:cubicBezTo>
                  <a:pt x="18933" y="339990"/>
                  <a:pt x="0" y="323454"/>
                  <a:pt x="0" y="302194"/>
                </a:cubicBezTo>
                <a:cubicBezTo>
                  <a:pt x="0" y="302194"/>
                  <a:pt x="0" y="302194"/>
                  <a:pt x="0" y="158097"/>
                </a:cubicBezTo>
                <a:cubicBezTo>
                  <a:pt x="0" y="136837"/>
                  <a:pt x="18933" y="120301"/>
                  <a:pt x="40232" y="120301"/>
                </a:cubicBezTo>
                <a:cubicBezTo>
                  <a:pt x="40232" y="120301"/>
                  <a:pt x="40232" y="120301"/>
                  <a:pt x="80464" y="120301"/>
                </a:cubicBezTo>
                <a:cubicBezTo>
                  <a:pt x="82831" y="120301"/>
                  <a:pt x="82831" y="120301"/>
                  <a:pt x="85197" y="120301"/>
                </a:cubicBezTo>
                <a:cubicBezTo>
                  <a:pt x="85197" y="120301"/>
                  <a:pt x="85197" y="120301"/>
                  <a:pt x="144362" y="61245"/>
                </a:cubicBezTo>
                <a:cubicBezTo>
                  <a:pt x="151462" y="54158"/>
                  <a:pt x="160928" y="54158"/>
                  <a:pt x="168028" y="56521"/>
                </a:cubicBezTo>
                <a:cubicBezTo>
                  <a:pt x="168028" y="56521"/>
                  <a:pt x="168028" y="56521"/>
                  <a:pt x="205893" y="16362"/>
                </a:cubicBezTo>
                <a:close/>
                <a:moveTo>
                  <a:pt x="60498" y="0"/>
                </a:moveTo>
                <a:cubicBezTo>
                  <a:pt x="87283" y="0"/>
                  <a:pt x="108997" y="22161"/>
                  <a:pt x="108997" y="49499"/>
                </a:cubicBezTo>
                <a:cubicBezTo>
                  <a:pt x="108997" y="76837"/>
                  <a:pt x="87283" y="98998"/>
                  <a:pt x="60498" y="98998"/>
                </a:cubicBezTo>
                <a:cubicBezTo>
                  <a:pt x="33713" y="98998"/>
                  <a:pt x="11999" y="76837"/>
                  <a:pt x="11999" y="49499"/>
                </a:cubicBezTo>
                <a:cubicBezTo>
                  <a:pt x="11999" y="22161"/>
                  <a:pt x="33713" y="0"/>
                  <a:pt x="60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95414" y="1411836"/>
            <a:ext cx="27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大量に</a:t>
            </a:r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を設定するとき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どうしよう</a:t>
            </a:r>
            <a:r>
              <a:rPr kumimoji="1" lang="ja-JP" altLang="en-US" dirty="0">
                <a:latin typeface="+mn-lt"/>
              </a:rPr>
              <a:t>？</a:t>
            </a:r>
            <a:endParaRPr kumimoji="1" lang="ja-JP" altLang="en-US" dirty="0" smtClean="0">
              <a:latin typeface="+mn-lt"/>
            </a:endParaRPr>
          </a:p>
        </p:txBody>
      </p:sp>
      <p:grpSp>
        <p:nvGrpSpPr>
          <p:cNvPr id="79" name="Group 830"/>
          <p:cNvGrpSpPr>
            <a:grpSpLocks noChangeAspect="1"/>
          </p:cNvGrpSpPr>
          <p:nvPr/>
        </p:nvGrpSpPr>
        <p:grpSpPr>
          <a:xfrm>
            <a:off x="5617355" y="3408893"/>
            <a:ext cx="368989" cy="593982"/>
            <a:chOff x="8085527" y="2367556"/>
            <a:chExt cx="368989" cy="593982"/>
          </a:xfrm>
        </p:grpSpPr>
        <p:sp>
          <p:nvSpPr>
            <p:cNvPr id="80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5"/>
            </a:solidFill>
            <a:ln w="3175">
              <a:solidFill>
                <a:schemeClr val="accent5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49DAFF"/>
            </a:solidFill>
            <a:ln w="3175">
              <a:solidFill>
                <a:srgbClr val="49DAFF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グループ化 83"/>
          <p:cNvGrpSpPr/>
          <p:nvPr/>
        </p:nvGrpSpPr>
        <p:grpSpPr>
          <a:xfrm>
            <a:off x="6390883" y="2783409"/>
            <a:ext cx="1272029" cy="788451"/>
            <a:chOff x="6715810" y="2494439"/>
            <a:chExt cx="1272029" cy="788451"/>
          </a:xfrm>
        </p:grpSpPr>
        <p:pic>
          <p:nvPicPr>
            <p:cNvPr id="85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87" name="グループ化 86"/>
          <p:cNvGrpSpPr/>
          <p:nvPr/>
        </p:nvGrpSpPr>
        <p:grpSpPr>
          <a:xfrm>
            <a:off x="6653529" y="3142114"/>
            <a:ext cx="1272029" cy="788451"/>
            <a:chOff x="6715810" y="2494439"/>
            <a:chExt cx="1272029" cy="788451"/>
          </a:xfrm>
        </p:grpSpPr>
        <p:pic>
          <p:nvPicPr>
            <p:cNvPr id="88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0" name="グループ化 89"/>
          <p:cNvGrpSpPr/>
          <p:nvPr/>
        </p:nvGrpSpPr>
        <p:grpSpPr>
          <a:xfrm>
            <a:off x="6186426" y="3573808"/>
            <a:ext cx="1272029" cy="788451"/>
            <a:chOff x="6715810" y="2494439"/>
            <a:chExt cx="1272029" cy="788451"/>
          </a:xfrm>
        </p:grpSpPr>
        <p:pic>
          <p:nvPicPr>
            <p:cNvPr id="91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2" name="図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3" name="グループ化 92"/>
          <p:cNvGrpSpPr/>
          <p:nvPr/>
        </p:nvGrpSpPr>
        <p:grpSpPr>
          <a:xfrm>
            <a:off x="6916176" y="2562915"/>
            <a:ext cx="1272029" cy="788451"/>
            <a:chOff x="6715810" y="2494439"/>
            <a:chExt cx="1272029" cy="788451"/>
          </a:xfrm>
        </p:grpSpPr>
        <p:pic>
          <p:nvPicPr>
            <p:cNvPr id="94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5" name="図 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6" name="グループ化 95"/>
          <p:cNvGrpSpPr/>
          <p:nvPr/>
        </p:nvGrpSpPr>
        <p:grpSpPr>
          <a:xfrm>
            <a:off x="6582018" y="3846183"/>
            <a:ext cx="1272029" cy="788451"/>
            <a:chOff x="6715810" y="2494439"/>
            <a:chExt cx="1272029" cy="788451"/>
          </a:xfrm>
        </p:grpSpPr>
        <p:pic>
          <p:nvPicPr>
            <p:cNvPr id="97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9" name="グループ化 98"/>
          <p:cNvGrpSpPr/>
          <p:nvPr/>
        </p:nvGrpSpPr>
        <p:grpSpPr>
          <a:xfrm>
            <a:off x="7081371" y="3521927"/>
            <a:ext cx="1272029" cy="788451"/>
            <a:chOff x="6715810" y="2494439"/>
            <a:chExt cx="1272029" cy="788451"/>
          </a:xfrm>
        </p:grpSpPr>
        <p:pic>
          <p:nvPicPr>
            <p:cNvPr id="100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2" name="グループ化 101"/>
          <p:cNvGrpSpPr/>
          <p:nvPr/>
        </p:nvGrpSpPr>
        <p:grpSpPr>
          <a:xfrm>
            <a:off x="7204588" y="2970693"/>
            <a:ext cx="1272029" cy="788451"/>
            <a:chOff x="6715810" y="2494439"/>
            <a:chExt cx="1272029" cy="788451"/>
          </a:xfrm>
        </p:grpSpPr>
        <p:pic>
          <p:nvPicPr>
            <p:cNvPr id="103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4" name="図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5" name="グループ化 104"/>
          <p:cNvGrpSpPr/>
          <p:nvPr/>
        </p:nvGrpSpPr>
        <p:grpSpPr>
          <a:xfrm>
            <a:off x="7340775" y="2257332"/>
            <a:ext cx="1272029" cy="788451"/>
            <a:chOff x="6715810" y="2494439"/>
            <a:chExt cx="1272029" cy="788451"/>
          </a:xfrm>
        </p:grpSpPr>
        <p:pic>
          <p:nvPicPr>
            <p:cNvPr id="106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7" name="図 1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8" name="グループ化 107"/>
          <p:cNvGrpSpPr/>
          <p:nvPr/>
        </p:nvGrpSpPr>
        <p:grpSpPr>
          <a:xfrm>
            <a:off x="7613150" y="2620498"/>
            <a:ext cx="1272029" cy="788451"/>
            <a:chOff x="6715810" y="2494439"/>
            <a:chExt cx="1272029" cy="788451"/>
          </a:xfrm>
        </p:grpSpPr>
        <p:pic>
          <p:nvPicPr>
            <p:cNvPr id="109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10" name="図 1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11" name="グループ化 110"/>
          <p:cNvGrpSpPr/>
          <p:nvPr/>
        </p:nvGrpSpPr>
        <p:grpSpPr>
          <a:xfrm>
            <a:off x="7768792" y="2023868"/>
            <a:ext cx="1272029" cy="788451"/>
            <a:chOff x="6715810" y="2494439"/>
            <a:chExt cx="1272029" cy="788451"/>
          </a:xfrm>
        </p:grpSpPr>
        <p:pic>
          <p:nvPicPr>
            <p:cNvPr id="112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13" name="図 1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14" name="グループ化 113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115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17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6" name="テキスト ボックス 115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159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Day0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設定 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958667" y="1049310"/>
            <a:ext cx="6723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8.4</a:t>
            </a:r>
            <a:r>
              <a:rPr kumimoji="1" lang="ja-JP" altLang="en-US" dirty="0" smtClean="0">
                <a:latin typeface="+mn-lt"/>
              </a:rPr>
              <a:t>から</a:t>
            </a:r>
            <a:r>
              <a:rPr kumimoji="1" lang="en-US" altLang="ja-JP" dirty="0" smtClean="0">
                <a:latin typeface="+mn-lt"/>
              </a:rPr>
              <a:t>PnP</a:t>
            </a:r>
            <a:r>
              <a:rPr kumimoji="1" lang="ja-JP" altLang="en-US" dirty="0" smtClean="0">
                <a:latin typeface="+mn-lt"/>
              </a:rPr>
              <a:t>（</a:t>
            </a:r>
            <a:r>
              <a:rPr kumimoji="1" lang="ja-JP" altLang="en-US" dirty="0" smtClean="0">
                <a:latin typeface="+mn-lt"/>
              </a:rPr>
              <a:t>プラグ アンド プレイ</a:t>
            </a:r>
            <a:r>
              <a:rPr kumimoji="1" lang="ja-JP" altLang="en-US" dirty="0" smtClean="0">
                <a:latin typeface="+mn-lt"/>
              </a:rPr>
              <a:t>）がサポートされました。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/>
              <a:t>PnP</a:t>
            </a:r>
            <a:r>
              <a:rPr kumimoji="1" lang="ja-JP" altLang="en-US" dirty="0"/>
              <a:t>サーバ</a:t>
            </a:r>
            <a:r>
              <a:rPr kumimoji="1" lang="ja-JP" altLang="en-US" dirty="0" smtClean="0"/>
              <a:t>から</a:t>
            </a:r>
            <a:r>
              <a:rPr kumimoji="1" lang="en-US" altLang="ja-JP" dirty="0"/>
              <a:t>CME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にあらかじめ作成してコンフィグが</a:t>
            </a:r>
            <a:endParaRPr kumimoji="1" lang="en-US" altLang="ja-JP" dirty="0" smtClean="0"/>
          </a:p>
          <a:p>
            <a:r>
              <a:rPr kumimoji="1" lang="ja-JP" altLang="en-US" dirty="0" smtClean="0"/>
              <a:t>プッシュされ起動します。</a:t>
            </a:r>
            <a:endParaRPr kumimoji="1" lang="en-US" altLang="ja-JP" dirty="0"/>
          </a:p>
          <a:p>
            <a:r>
              <a:rPr kumimoji="1" lang="en-US" altLang="ja-JP" dirty="0" smtClean="0">
                <a:latin typeface="+mn-lt"/>
              </a:rPr>
              <a:t>PnP</a:t>
            </a:r>
            <a:r>
              <a:rPr kumimoji="1" lang="ja-JP" altLang="en-US" dirty="0" smtClean="0">
                <a:latin typeface="+mn-lt"/>
              </a:rPr>
              <a:t>により個々の</a:t>
            </a:r>
            <a:r>
              <a:rPr kumimoji="1" lang="en-US" altLang="ja-JP" dirty="0" smtClean="0">
                <a:latin typeface="+mn-lt"/>
              </a:rPr>
              <a:t>AP</a:t>
            </a:r>
            <a:r>
              <a:rPr kumimoji="1" lang="ja-JP" altLang="en-US" dirty="0" smtClean="0">
                <a:latin typeface="+mn-lt"/>
              </a:rPr>
              <a:t>の初期設定作業は不要になります。</a:t>
            </a:r>
            <a:endParaRPr kumimoji="1" lang="en-US" altLang="ja-JP" dirty="0" smtClean="0">
              <a:latin typeface="+mn-lt"/>
            </a:endParaRPr>
          </a:p>
        </p:txBody>
      </p:sp>
      <p:grpSp>
        <p:nvGrpSpPr>
          <p:cNvPr id="87" name="グループ化 86"/>
          <p:cNvGrpSpPr/>
          <p:nvPr/>
        </p:nvGrpSpPr>
        <p:grpSpPr>
          <a:xfrm>
            <a:off x="5373795" y="2839463"/>
            <a:ext cx="1272029" cy="788451"/>
            <a:chOff x="6715810" y="2494439"/>
            <a:chExt cx="1272029" cy="788451"/>
          </a:xfrm>
        </p:grpSpPr>
        <p:pic>
          <p:nvPicPr>
            <p:cNvPr id="88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0" name="グループ化 89"/>
          <p:cNvGrpSpPr/>
          <p:nvPr/>
        </p:nvGrpSpPr>
        <p:grpSpPr>
          <a:xfrm>
            <a:off x="4906692" y="3271157"/>
            <a:ext cx="1272029" cy="788451"/>
            <a:chOff x="6715810" y="2494439"/>
            <a:chExt cx="1272029" cy="788451"/>
          </a:xfrm>
        </p:grpSpPr>
        <p:pic>
          <p:nvPicPr>
            <p:cNvPr id="91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2" name="図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3" name="グループ化 92"/>
          <p:cNvGrpSpPr/>
          <p:nvPr/>
        </p:nvGrpSpPr>
        <p:grpSpPr>
          <a:xfrm>
            <a:off x="5636442" y="2260264"/>
            <a:ext cx="1272029" cy="788451"/>
            <a:chOff x="6715810" y="2494439"/>
            <a:chExt cx="1272029" cy="788451"/>
          </a:xfrm>
        </p:grpSpPr>
        <p:pic>
          <p:nvPicPr>
            <p:cNvPr id="94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5" name="図 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6" name="グループ化 95"/>
          <p:cNvGrpSpPr/>
          <p:nvPr/>
        </p:nvGrpSpPr>
        <p:grpSpPr>
          <a:xfrm>
            <a:off x="5302284" y="3543532"/>
            <a:ext cx="1272029" cy="788451"/>
            <a:chOff x="6715810" y="2494439"/>
            <a:chExt cx="1272029" cy="788451"/>
          </a:xfrm>
        </p:grpSpPr>
        <p:pic>
          <p:nvPicPr>
            <p:cNvPr id="97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99" name="グループ化 98"/>
          <p:cNvGrpSpPr/>
          <p:nvPr/>
        </p:nvGrpSpPr>
        <p:grpSpPr>
          <a:xfrm>
            <a:off x="5801637" y="3219276"/>
            <a:ext cx="1272029" cy="788451"/>
            <a:chOff x="6715810" y="2494439"/>
            <a:chExt cx="1272029" cy="788451"/>
          </a:xfrm>
        </p:grpSpPr>
        <p:pic>
          <p:nvPicPr>
            <p:cNvPr id="100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2" name="グループ化 101"/>
          <p:cNvGrpSpPr/>
          <p:nvPr/>
        </p:nvGrpSpPr>
        <p:grpSpPr>
          <a:xfrm>
            <a:off x="5924854" y="2668042"/>
            <a:ext cx="1272029" cy="788451"/>
            <a:chOff x="6715810" y="2494439"/>
            <a:chExt cx="1272029" cy="788451"/>
          </a:xfrm>
        </p:grpSpPr>
        <p:pic>
          <p:nvPicPr>
            <p:cNvPr id="103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4" name="図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5" name="グループ化 104"/>
          <p:cNvGrpSpPr/>
          <p:nvPr/>
        </p:nvGrpSpPr>
        <p:grpSpPr>
          <a:xfrm>
            <a:off x="6133026" y="2193628"/>
            <a:ext cx="1272029" cy="788451"/>
            <a:chOff x="6715810" y="2494439"/>
            <a:chExt cx="1272029" cy="788451"/>
          </a:xfrm>
        </p:grpSpPr>
        <p:pic>
          <p:nvPicPr>
            <p:cNvPr id="106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07" name="図 1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grpSp>
        <p:nvGrpSpPr>
          <p:cNvPr id="108" name="グループ化 107"/>
          <p:cNvGrpSpPr/>
          <p:nvPr/>
        </p:nvGrpSpPr>
        <p:grpSpPr>
          <a:xfrm>
            <a:off x="6415242" y="2643387"/>
            <a:ext cx="1272029" cy="788451"/>
            <a:chOff x="6715810" y="2494439"/>
            <a:chExt cx="1272029" cy="788451"/>
          </a:xfrm>
        </p:grpSpPr>
        <p:pic>
          <p:nvPicPr>
            <p:cNvPr id="109" name="Picture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810" y="2494439"/>
              <a:ext cx="1272029" cy="788451"/>
            </a:xfrm>
            <a:prstGeom prst="rect">
              <a:avLst/>
            </a:prstGeom>
          </p:spPr>
        </p:pic>
        <p:pic>
          <p:nvPicPr>
            <p:cNvPr id="110" name="図 1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503" y="2698479"/>
              <a:ext cx="419091" cy="377182"/>
            </a:xfrm>
            <a:prstGeom prst="rect">
              <a:avLst/>
            </a:prstGeom>
          </p:spPr>
        </p:pic>
      </p:grpSp>
      <p:pic>
        <p:nvPicPr>
          <p:cNvPr id="7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597" y="2847427"/>
            <a:ext cx="2102076" cy="724003"/>
          </a:xfrm>
          <a:prstGeom prst="rect">
            <a:avLst/>
          </a:prstGeom>
        </p:spPr>
      </p:pic>
      <p:grpSp>
        <p:nvGrpSpPr>
          <p:cNvPr id="73" name="Group 21"/>
          <p:cNvGrpSpPr>
            <a:grpSpLocks noChangeAspect="1"/>
          </p:cNvGrpSpPr>
          <p:nvPr/>
        </p:nvGrpSpPr>
        <p:grpSpPr bwMode="auto">
          <a:xfrm>
            <a:off x="2504951" y="3863301"/>
            <a:ext cx="540486" cy="669950"/>
            <a:chOff x="1556" y="444"/>
            <a:chExt cx="1027" cy="1273"/>
          </a:xfrm>
        </p:grpSpPr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直線矢印コネクタ 10"/>
          <p:cNvCxnSpPr>
            <a:stCxn id="74" idx="5"/>
          </p:cNvCxnSpPr>
          <p:nvPr/>
        </p:nvCxnSpPr>
        <p:spPr>
          <a:xfrm flipV="1">
            <a:off x="3045437" y="3915304"/>
            <a:ext cx="2390663" cy="572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74" idx="4"/>
          </p:cNvCxnSpPr>
          <p:nvPr/>
        </p:nvCxnSpPr>
        <p:spPr>
          <a:xfrm flipV="1">
            <a:off x="3000397" y="3914340"/>
            <a:ext cx="3517479" cy="618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74" idx="4"/>
          </p:cNvCxnSpPr>
          <p:nvPr/>
        </p:nvCxnSpPr>
        <p:spPr>
          <a:xfrm flipV="1">
            <a:off x="3000397" y="3414556"/>
            <a:ext cx="3488869" cy="1118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74" idx="4"/>
          </p:cNvCxnSpPr>
          <p:nvPr/>
        </p:nvCxnSpPr>
        <p:spPr>
          <a:xfrm flipV="1">
            <a:off x="3000397" y="3080342"/>
            <a:ext cx="4052003" cy="14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74" idx="4"/>
          </p:cNvCxnSpPr>
          <p:nvPr/>
        </p:nvCxnSpPr>
        <p:spPr>
          <a:xfrm flipV="1">
            <a:off x="3000397" y="2998946"/>
            <a:ext cx="3294421" cy="1534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74" idx="4"/>
          </p:cNvCxnSpPr>
          <p:nvPr/>
        </p:nvCxnSpPr>
        <p:spPr>
          <a:xfrm flipV="1">
            <a:off x="3000397" y="2679228"/>
            <a:ext cx="3737621" cy="185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74" idx="4"/>
            <a:endCxn id="98" idx="1"/>
          </p:cNvCxnSpPr>
          <p:nvPr/>
        </p:nvCxnSpPr>
        <p:spPr>
          <a:xfrm flipV="1">
            <a:off x="3000397" y="3936163"/>
            <a:ext cx="2746580" cy="597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74" idx="4"/>
          </p:cNvCxnSpPr>
          <p:nvPr/>
        </p:nvCxnSpPr>
        <p:spPr>
          <a:xfrm flipV="1">
            <a:off x="3000397" y="3309474"/>
            <a:ext cx="2931134" cy="1223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116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18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テキスト ボックス 116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104621" y="3839634"/>
            <a:ext cx="13484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+mn-ea"/>
                <a:ea typeface="+mn-ea"/>
              </a:rPr>
              <a:t>あらかじめ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dirty="0" smtClean="0">
                <a:latin typeface="+mn-ea"/>
                <a:ea typeface="+mn-ea"/>
              </a:rPr>
              <a:t>作成しておいた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r>
              <a:rPr kumimoji="1" lang="ja-JP" altLang="en-US" sz="1400" dirty="0">
                <a:latin typeface="+mn-ea"/>
                <a:ea typeface="+mn-ea"/>
              </a:rPr>
              <a:t>コンフィグ</a:t>
            </a:r>
            <a:endParaRPr kumimoji="1" lang="ja-JP" altLang="en-US" sz="1400" dirty="0" smtClean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8831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+mn-ea"/>
                <a:ea typeface="+mn-ea"/>
              </a:rPr>
              <a:t>PnP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3</a:t>
            </a:r>
            <a:r>
              <a:rPr lang="ja-JP" altLang="en-US" dirty="0" err="1" smtClean="0">
                <a:latin typeface="+mn-ea"/>
                <a:ea typeface="+mn-ea"/>
              </a:rPr>
              <a:t>つの</a:t>
            </a:r>
            <a:r>
              <a:rPr lang="ja-JP" altLang="en-US" dirty="0">
                <a:latin typeface="+mn-ea"/>
                <a:ea typeface="+mn-ea"/>
              </a:rPr>
              <a:t>展開</a:t>
            </a:r>
            <a:r>
              <a:rPr lang="ja-JP" altLang="en-US" dirty="0" smtClean="0">
                <a:latin typeface="+mn-ea"/>
                <a:ea typeface="+mn-ea"/>
              </a:rPr>
              <a:t>オプション</a:t>
            </a:r>
            <a:endParaRPr lang="en-US" dirty="0">
              <a:latin typeface="+mn-ea"/>
              <a:ea typeface="+mn-ea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40083519"/>
              </p:ext>
            </p:extLst>
          </p:nvPr>
        </p:nvGraphicFramePr>
        <p:xfrm>
          <a:off x="535267" y="1238639"/>
          <a:ext cx="8247995" cy="322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CME</a:t>
            </a:r>
            <a:r>
              <a:rPr kumimoji="1" lang="ja-JP" altLang="en-US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 初期設定</a:t>
            </a:r>
            <a:r>
              <a:rPr kumimoji="1" lang="ja-JP" altLang="en-US" dirty="0">
                <a:solidFill>
                  <a:srgbClr val="002060"/>
                </a:solidFill>
                <a:latin typeface="Arial"/>
                <a:ea typeface="ＭＳ Ｐゴシック" charset="0"/>
              </a:rPr>
              <a:t>は、</a:t>
            </a:r>
            <a:r>
              <a:rPr kumimoji="1" lang="en-US" altLang="ja-JP" dirty="0">
                <a:solidFill>
                  <a:srgbClr val="002060"/>
                </a:solidFill>
                <a:latin typeface="Arial"/>
                <a:ea typeface="ＭＳ Ｐゴシック" charset="0"/>
              </a:rPr>
              <a:t>3</a:t>
            </a:r>
            <a:r>
              <a:rPr kumimoji="1" lang="ja-JP" altLang="en-US" dirty="0">
                <a:solidFill>
                  <a:srgbClr val="002060"/>
                </a:solidFill>
                <a:latin typeface="Arial"/>
                <a:ea typeface="ＭＳ Ｐゴシック" charset="0"/>
              </a:rPr>
              <a:t>ステップで</a:t>
            </a:r>
            <a:r>
              <a:rPr kumimoji="1" lang="ja-JP" altLang="en-US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完了します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16" y="1086541"/>
            <a:ext cx="3589815" cy="1239769"/>
          </a:xfrm>
          <a:prstGeom prst="rect">
            <a:avLst/>
          </a:prstGeom>
          <a:ln w="12700">
            <a:solidFill>
              <a:srgbClr val="4D4D4C"/>
            </a:solidFill>
          </a:ln>
        </p:spPr>
      </p:pic>
      <p:grpSp>
        <p:nvGrpSpPr>
          <p:cNvPr id="6" name="グループ化 5"/>
          <p:cNvGrpSpPr/>
          <p:nvPr/>
        </p:nvGrpSpPr>
        <p:grpSpPr>
          <a:xfrm>
            <a:off x="855616" y="2663044"/>
            <a:ext cx="2150447" cy="2269461"/>
            <a:chOff x="3791415" y="1009185"/>
            <a:chExt cx="2246970" cy="3507253"/>
          </a:xfrm>
        </p:grpSpPr>
        <p:grpSp>
          <p:nvGrpSpPr>
            <p:cNvPr id="7" name="グループ化 6"/>
            <p:cNvGrpSpPr>
              <a:grpSpLocks noChangeAspect="1"/>
            </p:cNvGrpSpPr>
            <p:nvPr/>
          </p:nvGrpSpPr>
          <p:grpSpPr>
            <a:xfrm>
              <a:off x="3845030" y="1073150"/>
              <a:ext cx="2139013" cy="3428787"/>
              <a:chOff x="6359630" y="790414"/>
              <a:chExt cx="2315395" cy="3711523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345"/>
              <a:stretch/>
            </p:blipFill>
            <p:spPr>
              <a:xfrm>
                <a:off x="6359630" y="790414"/>
                <a:ext cx="2315395" cy="3001320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6607"/>
              <a:stretch/>
            </p:blipFill>
            <p:spPr>
              <a:xfrm>
                <a:off x="6359630" y="1879863"/>
                <a:ext cx="2315395" cy="2622074"/>
              </a:xfrm>
              <a:prstGeom prst="rect">
                <a:avLst/>
              </a:prstGeom>
            </p:spPr>
          </p:pic>
        </p:grpSp>
        <p:sp>
          <p:nvSpPr>
            <p:cNvPr id="8" name="正方形/長方形 7"/>
            <p:cNvSpPr/>
            <p:nvPr/>
          </p:nvSpPr>
          <p:spPr>
            <a:xfrm>
              <a:off x="3791415" y="1009185"/>
              <a:ext cx="2246970" cy="3507253"/>
            </a:xfrm>
            <a:prstGeom prst="rect">
              <a:avLst/>
            </a:prstGeom>
            <a:noFill/>
            <a:ln w="12700" cap="flat" cmpd="sng" algn="ctr">
              <a:solidFill>
                <a:srgbClr val="4D4D4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170" y="2681812"/>
            <a:ext cx="2238148" cy="2195103"/>
          </a:xfrm>
          <a:prstGeom prst="rect">
            <a:avLst/>
          </a:prstGeom>
          <a:ln w="12700">
            <a:solidFill>
              <a:srgbClr val="4D4D4C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1"/>
          <a:stretch/>
        </p:blipFill>
        <p:spPr>
          <a:xfrm>
            <a:off x="6572846" y="2713818"/>
            <a:ext cx="2285198" cy="1362986"/>
          </a:xfrm>
          <a:prstGeom prst="rect">
            <a:avLst/>
          </a:prstGeom>
          <a:ln w="12700">
            <a:solidFill>
              <a:srgbClr val="4D4D4C"/>
            </a:solidFill>
          </a:ln>
        </p:spPr>
      </p:pic>
      <p:sp>
        <p:nvSpPr>
          <p:cNvPr id="13" name="円/楕円 12"/>
          <p:cNvSpPr/>
          <p:nvPr/>
        </p:nvSpPr>
        <p:spPr>
          <a:xfrm>
            <a:off x="362621" y="2663044"/>
            <a:ext cx="440988" cy="4409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１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3183175" y="2672428"/>
            <a:ext cx="440988" cy="4409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 smtClean="0"/>
          </a:p>
        </p:txBody>
      </p:sp>
      <p:sp>
        <p:nvSpPr>
          <p:cNvPr id="15" name="円/楕円 14"/>
          <p:cNvSpPr/>
          <p:nvPr/>
        </p:nvSpPr>
        <p:spPr>
          <a:xfrm>
            <a:off x="6091430" y="2672428"/>
            <a:ext cx="440988" cy="4409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3</a:t>
            </a:r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69120" y="1326499"/>
            <a:ext cx="3376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+mn-lt"/>
              </a:rPr>
              <a:t>8.3</a:t>
            </a:r>
            <a:r>
              <a:rPr kumimoji="1" lang="ja-JP" altLang="en-US" dirty="0" smtClean="0">
                <a:solidFill>
                  <a:srgbClr val="FF0000"/>
                </a:solidFill>
                <a:latin typeface="+mn-lt"/>
              </a:rPr>
              <a:t>から セットアップ ウィザード</a:t>
            </a:r>
            <a:r>
              <a:rPr kumimoji="1" lang="ja-JP" altLang="en-US" dirty="0" smtClean="0">
                <a:solidFill>
                  <a:srgbClr val="FF0000"/>
                </a:solidFill>
                <a:latin typeface="+mn-lt"/>
              </a:rPr>
              <a:t>が</a:t>
            </a:r>
            <a:endParaRPr kumimoji="1" lang="en-US" altLang="ja-JP" dirty="0" smtClean="0">
              <a:solidFill>
                <a:srgbClr val="FF0000"/>
              </a:solidFill>
              <a:latin typeface="+mn-lt"/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  <a:latin typeface="+mn-lt"/>
              </a:rPr>
              <a:t>日本語化されています！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400783" y="1326499"/>
            <a:ext cx="1290536" cy="22992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1400783" y="1663724"/>
            <a:ext cx="1290536" cy="22992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1400783" y="1987979"/>
            <a:ext cx="1290536" cy="22992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066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en-US" altLang="ja-JP" sz="2800" dirty="0" smtClean="0"/>
              <a:t>CME</a:t>
            </a:r>
            <a:r>
              <a:rPr lang="ja-JP" altLang="en-US" sz="2800" dirty="0" smtClean="0"/>
              <a:t>によ</a:t>
            </a:r>
            <a:r>
              <a:rPr lang="ja-JP" altLang="en-US" sz="2800" dirty="0"/>
              <a:t>る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Network PnP </a:t>
            </a:r>
            <a:r>
              <a:rPr lang="ja-JP" altLang="en-US" sz="2800" dirty="0" smtClean="0"/>
              <a:t>サポート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400" dirty="0" smtClean="0"/>
              <a:t>プライベート クラウド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71" y="1485265"/>
            <a:ext cx="621792" cy="62179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133924" y="2079639"/>
            <a:ext cx="0" cy="92985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87371" y="982440"/>
            <a:ext cx="998081" cy="50780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900" dirty="0"/>
              <a:t>PnP</a:t>
            </a:r>
            <a:r>
              <a:rPr lang="ja-JP" altLang="en-US" sz="900" dirty="0"/>
              <a:t>エージェントを実行して</a:t>
            </a:r>
            <a:r>
              <a:rPr lang="ja-JP" altLang="en-US" sz="900" dirty="0" smtClean="0"/>
              <a:t>いる</a:t>
            </a:r>
            <a:r>
              <a:rPr lang="en-US" altLang="ja-JP" sz="900" dirty="0" smtClean="0"/>
              <a:t>CME</a:t>
            </a:r>
            <a:r>
              <a:rPr lang="ja-JP" altLang="en-US" sz="900" dirty="0" smtClean="0"/>
              <a:t> </a:t>
            </a:r>
            <a:r>
              <a:rPr lang="en-US" altLang="ja-JP" sz="900" dirty="0" smtClean="0"/>
              <a:t>AP</a:t>
            </a:r>
            <a:endParaRPr lang="en-US" altLang="ja-JP" sz="900" dirty="0"/>
          </a:p>
        </p:txBody>
      </p:sp>
      <p:cxnSp>
        <p:nvCxnSpPr>
          <p:cNvPr id="35" name="Straight Connector 34"/>
          <p:cNvCxnSpPr>
            <a:stCxn id="2" idx="3"/>
          </p:cNvCxnSpPr>
          <p:nvPr/>
        </p:nvCxnSpPr>
        <p:spPr>
          <a:xfrm flipV="1">
            <a:off x="1430877" y="1784481"/>
            <a:ext cx="1382447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57549" y="2128051"/>
            <a:ext cx="0" cy="25525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91510" y="2079626"/>
            <a:ext cx="0" cy="25525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133933" y="2182055"/>
            <a:ext cx="2926377" cy="365760"/>
            <a:chOff x="1133926" y="2182055"/>
            <a:chExt cx="2926376" cy="36576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1133926" y="2361813"/>
              <a:ext cx="1957586" cy="0"/>
            </a:xfrm>
            <a:prstGeom prst="straightConnector1">
              <a:avLst/>
            </a:prstGeom>
            <a:ln w="127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54923" y="2254095"/>
              <a:ext cx="1005379" cy="230820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en-US" sz="900" dirty="0"/>
                <a:t>DHCP </a:t>
              </a:r>
              <a:r>
                <a:rPr lang="ja-JP" altLang="en-US" sz="900" dirty="0"/>
                <a:t>リクエスト</a:t>
              </a:r>
              <a:endParaRPr lang="en-US" sz="900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7903" y="2182055"/>
              <a:ext cx="365760" cy="36576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-61784" y="2500259"/>
            <a:ext cx="3153305" cy="507819"/>
            <a:chOff x="-61793" y="2500251"/>
            <a:chExt cx="3153305" cy="507819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133926" y="2766592"/>
              <a:ext cx="1957586" cy="0"/>
            </a:xfrm>
            <a:prstGeom prst="straightConnector1">
              <a:avLst/>
            </a:prstGeom>
            <a:ln w="127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-61793" y="2500251"/>
              <a:ext cx="1279678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rgbClr val="FF0000"/>
                  </a:solidFill>
                </a:rPr>
                <a:t>DHCP</a:t>
              </a:r>
              <a:r>
                <a:rPr lang="ja-JP" altLang="en-US" sz="900" dirty="0">
                  <a:solidFill>
                    <a:srgbClr val="FF0000"/>
                  </a:solidFill>
                </a:rPr>
                <a:t>オプション</a:t>
              </a:r>
              <a:r>
                <a:rPr lang="en-US" altLang="ja-JP" sz="900" dirty="0">
                  <a:solidFill>
                    <a:srgbClr val="FF0000"/>
                  </a:solidFill>
                </a:rPr>
                <a:t>43</a:t>
              </a:r>
              <a:r>
                <a:rPr lang="ja-JP" altLang="en-US" sz="900" dirty="0">
                  <a:solidFill>
                    <a:srgbClr val="FF0000"/>
                  </a:solidFill>
                </a:rPr>
                <a:t>の</a:t>
              </a:r>
              <a:r>
                <a:rPr lang="en-US" altLang="ja-JP" sz="900" dirty="0">
                  <a:solidFill>
                    <a:srgbClr val="FF0000"/>
                  </a:solidFill>
                </a:rPr>
                <a:t>APIC-EM IP</a:t>
              </a:r>
              <a:r>
                <a:rPr lang="ja-JP" altLang="en-US" sz="900" dirty="0">
                  <a:solidFill>
                    <a:srgbClr val="FF0000"/>
                  </a:solidFill>
                </a:rPr>
                <a:t>アドレスを使用した</a:t>
              </a:r>
              <a:r>
                <a:rPr lang="en-US" altLang="ja-JP" sz="900" dirty="0">
                  <a:solidFill>
                    <a:srgbClr val="FF0000"/>
                  </a:solidFill>
                </a:rPr>
                <a:t>DHCP</a:t>
              </a:r>
              <a:r>
                <a:rPr lang="ja-JP" altLang="en-US" sz="900" dirty="0">
                  <a:solidFill>
                    <a:srgbClr val="FF0000"/>
                  </a:solidFill>
                </a:rPr>
                <a:t>応答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7903" y="2568809"/>
              <a:ext cx="365760" cy="365760"/>
            </a:xfrm>
            <a:prstGeom prst="rect">
              <a:avLst/>
            </a:prstGeom>
          </p:spPr>
        </p:pic>
      </p:grpSp>
      <p:grpSp>
        <p:nvGrpSpPr>
          <p:cNvPr id="23" name="Group 382"/>
          <p:cNvGrpSpPr>
            <a:grpSpLocks noChangeAspect="1"/>
          </p:cNvGrpSpPr>
          <p:nvPr/>
        </p:nvGrpSpPr>
        <p:grpSpPr>
          <a:xfrm>
            <a:off x="2813310" y="1488635"/>
            <a:ext cx="594360" cy="594360"/>
            <a:chOff x="2784571" y="3205550"/>
            <a:chExt cx="408950" cy="544212"/>
          </a:xfrm>
          <a:solidFill>
            <a:schemeClr val="accent1"/>
          </a:solidFill>
        </p:grpSpPr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2898832" y="3357659"/>
              <a:ext cx="180428" cy="239995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784571" y="3205550"/>
              <a:ext cx="408950" cy="544212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5549" y="2947771"/>
            <a:ext cx="6597109" cy="436805"/>
            <a:chOff x="865547" y="2947762"/>
            <a:chExt cx="6597109" cy="436805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3086411" y="3163202"/>
              <a:ext cx="4376245" cy="18213"/>
            </a:xfrm>
            <a:prstGeom prst="straightConnector1">
              <a:avLst/>
            </a:prstGeom>
            <a:ln w="127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139485" y="2947762"/>
              <a:ext cx="3134167" cy="230820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ja-JP" altLang="en-US" sz="900" dirty="0" smtClean="0"/>
                <a:t>デバイス シリアル</a:t>
              </a:r>
              <a:r>
                <a:rPr lang="ja-JP" altLang="en-US" sz="900" dirty="0"/>
                <a:t>番号（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）を使用した</a:t>
              </a:r>
              <a:r>
                <a:rPr lang="en-US" altLang="ja-JP" sz="900" dirty="0"/>
                <a:t>HTTP </a:t>
              </a:r>
              <a:r>
                <a:rPr lang="en-US" altLang="ja-JP" sz="900" dirty="0" smtClean="0"/>
                <a:t>PnP</a:t>
              </a:r>
              <a:r>
                <a:rPr lang="ja-JP" altLang="en-US" sz="900" dirty="0"/>
                <a:t>作業要求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3029" y="2998535"/>
              <a:ext cx="365760" cy="36576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65547" y="3015247"/>
              <a:ext cx="2261579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エージェントはサーバとの</a:t>
              </a:r>
              <a:r>
                <a:rPr lang="en-US" altLang="ja-JP" sz="900" dirty="0"/>
                <a:t>HTTP</a:t>
              </a:r>
              <a:r>
                <a:rPr lang="ja-JP" altLang="en-US" sz="900" dirty="0"/>
                <a:t>通信を開始し、デバイス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送信</a:t>
              </a:r>
              <a:endParaRPr lang="en-US" sz="9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76184" y="3330163"/>
            <a:ext cx="8040895" cy="507819"/>
            <a:chOff x="976184" y="3330155"/>
            <a:chExt cx="8040895" cy="507819"/>
          </a:xfrm>
        </p:grpSpPr>
        <p:cxnSp>
          <p:nvCxnSpPr>
            <p:cNvPr id="53" name="Straight Arrow Connector 52"/>
            <p:cNvCxnSpPr>
              <a:stCxn id="56" idx="1"/>
            </p:cNvCxnSpPr>
            <p:nvPr/>
          </p:nvCxnSpPr>
          <p:spPr>
            <a:xfrm flipH="1" flipV="1">
              <a:off x="3086412" y="3553419"/>
              <a:ext cx="4371136" cy="30646"/>
            </a:xfrm>
            <a:prstGeom prst="straightConnector1">
              <a:avLst/>
            </a:prstGeom>
            <a:ln w="127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457548" y="3330155"/>
              <a:ext cx="1559531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サーバは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を受信し、</a:t>
              </a:r>
              <a:r>
                <a:rPr lang="en-US" altLang="ja-JP" sz="900" dirty="0"/>
                <a:t>HTTP</a:t>
              </a:r>
              <a:r>
                <a:rPr lang="ja-JP" altLang="en-US" sz="900" dirty="0"/>
                <a:t>経由でサーバ</a:t>
              </a:r>
              <a:r>
                <a:rPr lang="en-US" altLang="ja-JP" sz="900" dirty="0" smtClean="0"/>
                <a:t>SSL</a:t>
              </a:r>
            </a:p>
            <a:p>
              <a:r>
                <a:rPr lang="ja-JP" altLang="en-US" sz="900" dirty="0" smtClean="0"/>
                <a:t>証明書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送信</a:t>
              </a:r>
              <a:endParaRPr lang="ja-JP" altLang="en-US" sz="900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7970" y="3374794"/>
              <a:ext cx="365760" cy="36576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976184" y="3374167"/>
              <a:ext cx="2189682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エージェントが</a:t>
              </a:r>
              <a:r>
                <a:rPr lang="ja-JP" altLang="en-US" sz="900" dirty="0" smtClean="0"/>
                <a:t>サーバ</a:t>
              </a:r>
              <a:r>
                <a:rPr lang="en-US" altLang="ja-JP" sz="900" dirty="0" smtClean="0"/>
                <a:t>SSL</a:t>
              </a:r>
              <a:r>
                <a:rPr lang="ja-JP" altLang="en-US" sz="900" dirty="0"/>
                <a:t>証明書の</a:t>
              </a:r>
              <a:r>
                <a:rPr lang="ja-JP" altLang="en-US" sz="900" dirty="0" smtClean="0"/>
                <a:t>ローカル トラスト ポイント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インストール</a:t>
              </a:r>
              <a:endParaRPr lang="en-US" sz="9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3896" y="3721486"/>
            <a:ext cx="6543658" cy="436805"/>
            <a:chOff x="913896" y="3721477"/>
            <a:chExt cx="6543658" cy="436805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3091515" y="3955130"/>
              <a:ext cx="4366039" cy="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101336" y="3721477"/>
              <a:ext cx="3211111" cy="230820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ja-JP" altLang="en-US" sz="900" dirty="0" smtClean="0"/>
                <a:t>デバイス シリアル</a:t>
              </a:r>
              <a:r>
                <a:rPr lang="ja-JP" altLang="en-US" sz="900" dirty="0"/>
                <a:t>番号（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）を使用した</a:t>
              </a:r>
              <a:r>
                <a:rPr lang="en-US" altLang="ja-JP" sz="900" dirty="0"/>
                <a:t>HTTPS </a:t>
              </a:r>
              <a:r>
                <a:rPr lang="en-US" altLang="ja-JP" sz="900" dirty="0" smtClean="0"/>
                <a:t>PnP</a:t>
              </a:r>
              <a:r>
                <a:rPr lang="ja-JP" altLang="en-US" sz="900" dirty="0"/>
                <a:t>作業要求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13896" y="3788962"/>
              <a:ext cx="2261579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エージェントは、</a:t>
              </a:r>
              <a:r>
                <a:rPr lang="ja-JP" altLang="en-US" sz="900" dirty="0" smtClean="0"/>
                <a:t>サーバと</a:t>
              </a:r>
              <a:r>
                <a:rPr lang="ja-JP" altLang="en-US" sz="900" dirty="0"/>
                <a:t>の</a:t>
              </a:r>
              <a:r>
                <a:rPr lang="en-US" altLang="ja-JP" sz="900" dirty="0"/>
                <a:t>HTTPS</a:t>
              </a:r>
              <a:r>
                <a:rPr lang="ja-JP" altLang="en-US" sz="900" dirty="0"/>
                <a:t>通信を開始し、デバイス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送信</a:t>
              </a:r>
              <a:endParaRPr lang="ja-JP" altLang="en-US" sz="900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93029" y="3772250"/>
              <a:ext cx="365760" cy="365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091513" y="4103878"/>
            <a:ext cx="6009238" cy="507819"/>
            <a:chOff x="3091512" y="4103870"/>
            <a:chExt cx="6009238" cy="507819"/>
          </a:xfrm>
        </p:grpSpPr>
        <p:cxnSp>
          <p:nvCxnSpPr>
            <p:cNvPr id="62" name="Straight Arrow Connector 61"/>
            <p:cNvCxnSpPr>
              <a:stCxn id="63" idx="1"/>
            </p:cNvCxnSpPr>
            <p:nvPr/>
          </p:nvCxnSpPr>
          <p:spPr>
            <a:xfrm flipH="1" flipV="1">
              <a:off x="3091512" y="4327134"/>
              <a:ext cx="4371140" cy="30646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462652" y="4103870"/>
              <a:ext cx="1638098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サーバは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を受信し、</a:t>
              </a:r>
              <a:r>
                <a:rPr lang="en-US" altLang="ja-JP" sz="900" dirty="0"/>
                <a:t>HTTPS</a:t>
              </a:r>
              <a:r>
                <a:rPr lang="ja-JP" altLang="en-US" sz="900" dirty="0"/>
                <a:t>経由</a:t>
              </a:r>
              <a:r>
                <a:rPr lang="ja-JP" altLang="en-US" sz="900" dirty="0" smtClean="0"/>
                <a:t>で</a:t>
              </a:r>
              <a:endParaRPr lang="en-US" altLang="ja-JP" sz="900" dirty="0" smtClean="0"/>
            </a:p>
            <a:p>
              <a:r>
                <a:rPr lang="en-US" altLang="ja-JP" sz="900" dirty="0" smtClean="0"/>
                <a:t>ME</a:t>
              </a:r>
              <a:r>
                <a:rPr lang="ja-JP" altLang="en-US" sz="900" dirty="0"/>
                <a:t>コントローラの設定</a:t>
              </a:r>
              <a:r>
                <a:rPr lang="ja-JP" altLang="en-US" sz="900" dirty="0" smtClean="0"/>
                <a:t>を送信</a:t>
              </a:r>
              <a:endParaRPr lang="en-US" sz="900" dirty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7970" y="4157579"/>
              <a:ext cx="365760" cy="36576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4830229" y="1701440"/>
            <a:ext cx="390546" cy="219275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LAN</a:t>
            </a:r>
          </a:p>
        </p:txBody>
      </p:sp>
      <p:cxnSp>
        <p:nvCxnSpPr>
          <p:cNvPr id="46" name="Straight Connector 45"/>
          <p:cNvCxnSpPr>
            <a:endCxn id="3" idx="1"/>
          </p:cNvCxnSpPr>
          <p:nvPr/>
        </p:nvCxnSpPr>
        <p:spPr>
          <a:xfrm>
            <a:off x="3407671" y="1780975"/>
            <a:ext cx="309084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966" y="1617924"/>
            <a:ext cx="867968" cy="29894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651979" y="1896117"/>
            <a:ext cx="787145" cy="21927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PnP </a:t>
            </a:r>
            <a:r>
              <a:rPr lang="ja-JP" altLang="en-US" sz="800" b="1" dirty="0">
                <a:solidFill>
                  <a:srgbClr val="FF0000"/>
                </a:solidFill>
              </a:rPr>
              <a:t>サーバ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98512" y="1428712"/>
            <a:ext cx="1416861" cy="704526"/>
          </a:xfrm>
          <a:prstGeom prst="roundRect">
            <a:avLst/>
          </a:prstGeom>
          <a:noFill/>
          <a:ln w="254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 dirty="0" smtClean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9035" y="1167018"/>
            <a:ext cx="829798" cy="489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7309" y="1654763"/>
            <a:ext cx="436125" cy="71993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955873" y="1798730"/>
            <a:ext cx="1075103" cy="50780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900" dirty="0"/>
              <a:t>PnP</a:t>
            </a:r>
            <a:r>
              <a:rPr lang="ja-JP" altLang="en-US" sz="900" dirty="0"/>
              <a:t>サーバ</a:t>
            </a:r>
            <a:r>
              <a:rPr lang="ja-JP" altLang="en-US" sz="900" dirty="0" smtClean="0"/>
              <a:t>は</a:t>
            </a:r>
            <a:endParaRPr lang="en-US" altLang="ja-JP" sz="900" dirty="0" smtClean="0"/>
          </a:p>
          <a:p>
            <a:pPr algn="ctr"/>
            <a:r>
              <a:rPr lang="ja-JP" altLang="en-US" sz="900" dirty="0" smtClean="0"/>
              <a:t>自己</a:t>
            </a:r>
            <a:r>
              <a:rPr lang="ja-JP" altLang="en-US" sz="900" dirty="0"/>
              <a:t>署名入り</a:t>
            </a:r>
            <a:r>
              <a:rPr lang="en-US" altLang="ja-JP" sz="900" dirty="0" smtClean="0"/>
              <a:t>SSL</a:t>
            </a:r>
          </a:p>
          <a:p>
            <a:pPr algn="ctr"/>
            <a:r>
              <a:rPr lang="ja-JP" altLang="en-US" sz="900" dirty="0" smtClean="0"/>
              <a:t>証明書</a:t>
            </a:r>
            <a:r>
              <a:rPr lang="ja-JP" altLang="en-US" sz="900" dirty="0"/>
              <a:t>を</a:t>
            </a:r>
            <a:r>
              <a:rPr lang="ja-JP" altLang="en-US" sz="900" dirty="0" smtClean="0"/>
              <a:t>使用</a:t>
            </a:r>
            <a:endParaRPr lang="ja-JP" altLang="en-US" sz="9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0210" y="1309643"/>
            <a:ext cx="914400" cy="9144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19238" y="1652474"/>
            <a:ext cx="778815" cy="219275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LAN/Internet</a:t>
            </a:r>
          </a:p>
        </p:txBody>
      </p:sp>
      <p:grpSp>
        <p:nvGrpSpPr>
          <p:cNvPr id="50" name="グループ化 49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68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70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" name="テキスト ボックス 68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8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endCxn id="3" idx="1"/>
          </p:cNvCxnSpPr>
          <p:nvPr/>
        </p:nvCxnSpPr>
        <p:spPr>
          <a:xfrm>
            <a:off x="3110250" y="1780975"/>
            <a:ext cx="338826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524" y="1330322"/>
            <a:ext cx="868680" cy="86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1" y="1485265"/>
            <a:ext cx="621792" cy="62179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133924" y="2079639"/>
            <a:ext cx="0" cy="92985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29001" y="1066507"/>
            <a:ext cx="916104" cy="477023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800" dirty="0"/>
              <a:t>PnP</a:t>
            </a:r>
            <a:r>
              <a:rPr lang="ja-JP" altLang="en-US" sz="800" dirty="0"/>
              <a:t>エージェントを実行</a:t>
            </a:r>
            <a:r>
              <a:rPr lang="ja-JP" altLang="en-US" sz="900" dirty="0"/>
              <a:t>して</a:t>
            </a:r>
            <a:r>
              <a:rPr lang="ja-JP" altLang="en-US" sz="800" dirty="0" smtClean="0"/>
              <a:t>いる</a:t>
            </a:r>
            <a:r>
              <a:rPr lang="en-US" altLang="ja-JP" sz="800" dirty="0" smtClean="0"/>
              <a:t>CME</a:t>
            </a:r>
            <a:r>
              <a:rPr lang="ja-JP" altLang="en-US" sz="800" dirty="0" smtClean="0"/>
              <a:t> </a:t>
            </a:r>
            <a:r>
              <a:rPr lang="en-US" altLang="ja-JP" sz="800" dirty="0" smtClean="0"/>
              <a:t>AP</a:t>
            </a:r>
            <a:endParaRPr lang="en-US" altLang="ja-JP" sz="800" dirty="0"/>
          </a:p>
        </p:txBody>
      </p:sp>
      <p:cxnSp>
        <p:nvCxnSpPr>
          <p:cNvPr id="35" name="Straight Connector 34"/>
          <p:cNvCxnSpPr>
            <a:stCxn id="2" idx="3"/>
          </p:cNvCxnSpPr>
          <p:nvPr/>
        </p:nvCxnSpPr>
        <p:spPr>
          <a:xfrm>
            <a:off x="1430876" y="1796161"/>
            <a:ext cx="1067597" cy="2568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205718" y="2146079"/>
            <a:ext cx="0" cy="25525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76660" y="2079626"/>
            <a:ext cx="0" cy="25525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133933" y="2113910"/>
            <a:ext cx="2511265" cy="365760"/>
            <a:chOff x="1133926" y="2113910"/>
            <a:chExt cx="2511264" cy="365760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1133926" y="2293668"/>
              <a:ext cx="1642736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729579" y="2185950"/>
              <a:ext cx="915611" cy="215431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en-US" altLang="ja-JP" sz="800" dirty="0"/>
                <a:t>DHCP </a:t>
              </a:r>
              <a:r>
                <a:rPr lang="ja-JP" altLang="en-US" sz="800" dirty="0"/>
                <a:t>リクエスト</a:t>
              </a:r>
              <a:endParaRPr lang="en-US" altLang="ja-JP" sz="800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8766" y="2113910"/>
              <a:ext cx="365760" cy="365760"/>
            </a:xfrm>
            <a:prstGeom prst="rect">
              <a:avLst/>
            </a:prstGeom>
          </p:spPr>
        </p:pic>
      </p:grpSp>
      <p:grpSp>
        <p:nvGrpSpPr>
          <p:cNvPr id="23" name="Group 382"/>
          <p:cNvGrpSpPr>
            <a:grpSpLocks noChangeAspect="1"/>
          </p:cNvGrpSpPr>
          <p:nvPr/>
        </p:nvGrpSpPr>
        <p:grpSpPr>
          <a:xfrm>
            <a:off x="2498460" y="1488635"/>
            <a:ext cx="594360" cy="594360"/>
            <a:chOff x="2784571" y="3205550"/>
            <a:chExt cx="408950" cy="544212"/>
          </a:xfrm>
          <a:solidFill>
            <a:schemeClr val="accent1"/>
          </a:solidFill>
        </p:grpSpPr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2898832" y="3357659"/>
              <a:ext cx="180428" cy="239995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784571" y="3205550"/>
              <a:ext cx="408950" cy="544212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2003" y="3390012"/>
            <a:ext cx="6687625" cy="369443"/>
            <a:chOff x="518094" y="3390012"/>
            <a:chExt cx="6687625" cy="369443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2784089" y="3568860"/>
              <a:ext cx="4421630" cy="2131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596456" y="3392234"/>
              <a:ext cx="3134167" cy="230820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ja-JP" altLang="en-US" sz="900" dirty="0" smtClean="0"/>
                <a:t>デバイス シリアル</a:t>
              </a:r>
              <a:r>
                <a:rPr lang="ja-JP" altLang="en-US" sz="900" dirty="0"/>
                <a:t>番号（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）を使用した</a:t>
              </a:r>
              <a:r>
                <a:rPr lang="en-US" altLang="ja-JP" sz="900" dirty="0"/>
                <a:t>HTTP PnP</a:t>
              </a:r>
              <a:r>
                <a:rPr lang="ja-JP" altLang="en-US" sz="900" dirty="0"/>
                <a:t>作業要求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094" y="3390012"/>
              <a:ext cx="2326930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エージェントは、</a:t>
              </a:r>
              <a:r>
                <a:rPr lang="en-US" altLang="ja-JP" sz="900" dirty="0"/>
                <a:t>APIC-EM</a:t>
              </a:r>
              <a:r>
                <a:rPr lang="ja-JP" altLang="en-US" sz="900" dirty="0"/>
                <a:t>サーバと</a:t>
              </a:r>
              <a:r>
                <a:rPr lang="en-US" altLang="ja-JP" sz="900" dirty="0"/>
                <a:t>HTTP</a:t>
              </a:r>
              <a:r>
                <a:rPr lang="ja-JP" altLang="en-US" sz="900" dirty="0"/>
                <a:t>通信を開始し、デバイス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送信</a:t>
              </a:r>
              <a:endParaRPr lang="en-US" sz="900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8454" y="3393695"/>
              <a:ext cx="365760" cy="365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32003" y="3700360"/>
            <a:ext cx="8440622" cy="524314"/>
            <a:chOff x="532003" y="3700360"/>
            <a:chExt cx="8440622" cy="524314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2776666" y="3883240"/>
              <a:ext cx="442905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155178" y="3716855"/>
              <a:ext cx="1817447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サーバは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を受信し、</a:t>
              </a:r>
              <a:r>
                <a:rPr lang="en-US" altLang="ja-JP" sz="900" dirty="0"/>
                <a:t>HTTP</a:t>
              </a:r>
              <a:r>
                <a:rPr lang="ja-JP" altLang="en-US" sz="900" dirty="0"/>
                <a:t>経由でサーバ</a:t>
              </a:r>
              <a:r>
                <a:rPr lang="en-US" altLang="ja-JP" sz="900" dirty="0"/>
                <a:t>SSL</a:t>
              </a:r>
              <a:r>
                <a:rPr lang="ja-JP" altLang="en-US" sz="900" dirty="0"/>
                <a:t>証明書を</a:t>
              </a:r>
              <a:r>
                <a:rPr lang="ja-JP" altLang="en-US" sz="900" dirty="0" smtClean="0"/>
                <a:t>送信</a:t>
              </a:r>
              <a:endParaRPr lang="en-US" sz="9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2003" y="3716635"/>
              <a:ext cx="2283246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エージェントがサーバー</a:t>
              </a:r>
              <a:r>
                <a:rPr lang="en-US" altLang="ja-JP" sz="900" dirty="0"/>
                <a:t>SSL</a:t>
              </a:r>
              <a:r>
                <a:rPr lang="ja-JP" altLang="en-US" sz="900" dirty="0"/>
                <a:t>証明書の</a:t>
              </a:r>
              <a:r>
                <a:rPr lang="ja-JP" altLang="en-US" sz="900" dirty="0" smtClean="0"/>
                <a:t>ローカル トラスト ポイント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インストール</a:t>
              </a:r>
              <a:endParaRPr lang="ja-JP" altLang="en-US" sz="900" dirty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390" y="3700360"/>
              <a:ext cx="365760" cy="365760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6651979" y="1878275"/>
            <a:ext cx="787145" cy="21927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PnP </a:t>
            </a:r>
            <a:r>
              <a:rPr lang="ja-JP" altLang="en-US" sz="800" b="1" dirty="0">
                <a:solidFill>
                  <a:srgbClr val="FF0000"/>
                </a:solidFill>
              </a:rPr>
              <a:t>サーバ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98512" y="1428712"/>
            <a:ext cx="1416861" cy="704526"/>
          </a:xfrm>
          <a:prstGeom prst="roundRect">
            <a:avLst/>
          </a:prstGeom>
          <a:noFill/>
          <a:ln w="254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 dirty="0" smtClean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035" y="1053273"/>
            <a:ext cx="829798" cy="489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309" y="1541021"/>
            <a:ext cx="436125" cy="71993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8931" y="1662971"/>
            <a:ext cx="543550" cy="219275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Internet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9652" y="1524399"/>
            <a:ext cx="879421" cy="585216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5419499" y="2083009"/>
            <a:ext cx="0" cy="1270351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92440" y="4047126"/>
            <a:ext cx="6554710" cy="415475"/>
            <a:chOff x="651009" y="4000019"/>
            <a:chExt cx="6554710" cy="415475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2787051" y="4215450"/>
              <a:ext cx="4418668" cy="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622020" y="4000019"/>
              <a:ext cx="3211111" cy="230820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r>
                <a:rPr lang="ja-JP" altLang="en-US" sz="900" dirty="0" smtClean="0"/>
                <a:t>デバイス シリアル</a:t>
              </a:r>
              <a:r>
                <a:rPr lang="ja-JP" altLang="en-US" sz="900" dirty="0"/>
                <a:t>番号（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）を使用した</a:t>
              </a:r>
              <a:r>
                <a:rPr lang="en-US" altLang="ja-JP" sz="900" dirty="0"/>
                <a:t>HTTPS PnP</a:t>
              </a:r>
              <a:r>
                <a:rPr lang="ja-JP" altLang="en-US" sz="900" dirty="0"/>
                <a:t>作業要求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009" y="4046174"/>
              <a:ext cx="2211248" cy="36932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エージェントは、サーバーとの</a:t>
              </a:r>
              <a:r>
                <a:rPr lang="en-US" altLang="ja-JP" sz="900" dirty="0"/>
                <a:t>HTTPS</a:t>
              </a:r>
              <a:r>
                <a:rPr lang="ja-JP" altLang="en-US" sz="900" dirty="0"/>
                <a:t>通信を開始し、デバイス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</a:t>
              </a:r>
              <a:r>
                <a:rPr lang="ja-JP" altLang="en-US" sz="900" dirty="0" smtClean="0"/>
                <a:t>送信</a:t>
              </a:r>
              <a:endParaRPr lang="en-US" sz="900" dirty="0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27371" y="4032570"/>
              <a:ext cx="365760" cy="3657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774319" y="4296498"/>
            <a:ext cx="6147767" cy="507819"/>
            <a:chOff x="2774310" y="4296490"/>
            <a:chExt cx="6147767" cy="507819"/>
          </a:xfrm>
        </p:grpSpPr>
        <p:cxnSp>
          <p:nvCxnSpPr>
            <p:cNvPr id="62" name="Straight Arrow Connector 61"/>
            <p:cNvCxnSpPr/>
            <p:nvPr/>
          </p:nvCxnSpPr>
          <p:spPr>
            <a:xfrm flipH="1" flipV="1">
              <a:off x="2774310" y="4514223"/>
              <a:ext cx="4431408" cy="7576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155173" y="4296490"/>
              <a:ext cx="1766904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altLang="ja-JP" sz="900" dirty="0"/>
                <a:t>PnP</a:t>
              </a:r>
              <a:r>
                <a:rPr lang="ja-JP" altLang="en-US" sz="900" dirty="0"/>
                <a:t>サーバは</a:t>
              </a:r>
              <a:r>
                <a:rPr lang="en-US" altLang="ja-JP" sz="900" dirty="0"/>
                <a:t>UDI</a:t>
              </a:r>
              <a:r>
                <a:rPr lang="ja-JP" altLang="en-US" sz="900" dirty="0"/>
                <a:t>を受信し、</a:t>
              </a:r>
              <a:r>
                <a:rPr lang="en-US" altLang="ja-JP" sz="900" dirty="0"/>
                <a:t>HTTPS</a:t>
              </a:r>
              <a:r>
                <a:rPr lang="ja-JP" altLang="en-US" sz="900" dirty="0"/>
                <a:t>経由で</a:t>
              </a:r>
              <a:r>
                <a:rPr lang="en-US" altLang="ja-JP" sz="900" dirty="0"/>
                <a:t>ME</a:t>
              </a:r>
              <a:r>
                <a:rPr lang="ja-JP" altLang="en-US" sz="900" dirty="0"/>
                <a:t>コントローラの設定を</a:t>
              </a:r>
              <a:r>
                <a:rPr lang="ja-JP" altLang="en-US" sz="900" dirty="0" smtClean="0"/>
                <a:t>送信</a:t>
              </a:r>
              <a:endParaRPr lang="en-US" sz="900" dirty="0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81390" y="4313365"/>
              <a:ext cx="365760" cy="36576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4840623" y="1180490"/>
            <a:ext cx="1193468" cy="36930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</a:rPr>
              <a:t>Cisco</a:t>
            </a:r>
            <a:r>
              <a:rPr lang="ja-JP" altLang="en-US" sz="900" dirty="0" smtClean="0">
                <a:solidFill>
                  <a:srgbClr val="FF0000"/>
                </a:solidFill>
              </a:rPr>
              <a:t>クラウド</a:t>
            </a:r>
            <a:endParaRPr lang="en-US" altLang="ja-JP" sz="9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900" dirty="0" smtClean="0">
                <a:solidFill>
                  <a:srgbClr val="FF0000"/>
                </a:solidFill>
              </a:rPr>
              <a:t>リダイレクト サーバ</a:t>
            </a:r>
            <a:endParaRPr lang="ja-JP" altLang="en-US" sz="9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2966" y="1617924"/>
            <a:ext cx="867968" cy="2989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66873" y="2332007"/>
            <a:ext cx="5584079" cy="563421"/>
            <a:chOff x="-67265" y="2332005"/>
            <a:chExt cx="5606895" cy="563421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133926" y="2617912"/>
              <a:ext cx="1642736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-67265" y="2387607"/>
              <a:ext cx="1319857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altLang="ja-JP" sz="900" dirty="0"/>
                <a:t>DHCP</a:t>
              </a:r>
              <a:r>
                <a:rPr lang="ja-JP" altLang="en-US" sz="900" dirty="0"/>
                <a:t>サーバ</a:t>
              </a:r>
              <a:r>
                <a:rPr lang="ja-JP" altLang="en-US" sz="900" dirty="0" smtClean="0"/>
                <a:t>は</a:t>
              </a:r>
              <a:r>
                <a:rPr lang="en-US" altLang="ja-JP" sz="900" dirty="0" smtClean="0"/>
                <a:t/>
              </a:r>
              <a:br>
                <a:rPr lang="en-US" altLang="ja-JP" sz="900" dirty="0" smtClean="0"/>
              </a:br>
              <a:r>
                <a:rPr lang="ja-JP" altLang="en-US" sz="900" dirty="0" smtClean="0"/>
                <a:t>デバイス</a:t>
              </a:r>
              <a:r>
                <a:rPr lang="en-US" altLang="ja-JP" sz="900" dirty="0"/>
                <a:t>IP</a:t>
              </a:r>
              <a:r>
                <a:rPr lang="ja-JP" altLang="en-US" sz="900" dirty="0" err="1"/>
                <a:t>、</a:t>
              </a:r>
              <a:r>
                <a:rPr lang="ja-JP" altLang="en-US" sz="900" dirty="0"/>
                <a:t>ドメイン名、</a:t>
              </a:r>
              <a:r>
                <a:rPr lang="en-US" altLang="ja-JP" sz="900" dirty="0"/>
                <a:t>DNS</a:t>
              </a:r>
              <a:r>
                <a:rPr lang="ja-JP" altLang="en-US" sz="900" dirty="0"/>
                <a:t>サーバで</a:t>
              </a:r>
              <a:r>
                <a:rPr lang="ja-JP" altLang="en-US" sz="900" dirty="0" smtClean="0"/>
                <a:t>応答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45298" y="2435759"/>
              <a:ext cx="365760" cy="365760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2711237" y="2332005"/>
              <a:ext cx="2828393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ja-JP" altLang="en-US" sz="900" dirty="0">
                  <a:solidFill>
                    <a:srgbClr val="FF0000"/>
                  </a:solidFill>
                </a:rPr>
                <a:t>デバイスはあらかじめ定義された</a:t>
              </a:r>
              <a:r>
                <a:rPr lang="ja-JP" altLang="en-US" sz="900" dirty="0" smtClean="0">
                  <a:solidFill>
                    <a:srgbClr val="FF0000"/>
                  </a:solidFill>
                </a:rPr>
                <a:t>クラウド  リダイレクトサーバ名</a:t>
              </a:r>
              <a:r>
                <a:rPr lang="ja-JP" altLang="en-US" sz="900" dirty="0">
                  <a:solidFill>
                    <a:srgbClr val="FF0000"/>
                  </a:solidFill>
                </a:rPr>
                <a:t>（</a:t>
              </a:r>
              <a:r>
                <a:rPr lang="en-US" altLang="ja-JP" sz="900" dirty="0">
                  <a:solidFill>
                    <a:srgbClr val="FF0000"/>
                  </a:solidFill>
                </a:rPr>
                <a:t>devicehelper.cisco.com</a:t>
              </a:r>
              <a:r>
                <a:rPr lang="ja-JP" altLang="en-US" sz="900" dirty="0">
                  <a:solidFill>
                    <a:srgbClr val="FF0000"/>
                  </a:solidFill>
                </a:rPr>
                <a:t>）を作成し</a:t>
              </a:r>
              <a:r>
                <a:rPr lang="ja-JP" altLang="en-US" sz="900" dirty="0" smtClean="0">
                  <a:solidFill>
                    <a:srgbClr val="FF0000"/>
                  </a:solidFill>
                </a:rPr>
                <a:t>、</a:t>
              </a:r>
              <a:endParaRPr lang="en-US" altLang="ja-JP" sz="900" dirty="0" smtClean="0">
                <a:solidFill>
                  <a:srgbClr val="FF0000"/>
                </a:solidFill>
              </a:endParaRPr>
            </a:p>
            <a:p>
              <a:r>
                <a:rPr lang="en-US" altLang="ja-JP" sz="900" dirty="0" smtClean="0">
                  <a:solidFill>
                    <a:srgbClr val="FF0000"/>
                  </a:solidFill>
                </a:rPr>
                <a:t>IP</a:t>
              </a:r>
              <a:r>
                <a:rPr lang="ja-JP" altLang="en-US" sz="900" dirty="0">
                  <a:solidFill>
                    <a:srgbClr val="FF0000"/>
                  </a:solidFill>
                </a:rPr>
                <a:t>アドレスを</a:t>
              </a:r>
              <a:r>
                <a:rPr lang="ja-JP" altLang="en-US" sz="900" dirty="0" smtClean="0">
                  <a:solidFill>
                    <a:srgbClr val="FF0000"/>
                  </a:solidFill>
                </a:rPr>
                <a:t>解決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76661" y="2984324"/>
            <a:ext cx="4150857" cy="507819"/>
            <a:chOff x="2776661" y="2984316"/>
            <a:chExt cx="4150857" cy="507819"/>
          </a:xfrm>
        </p:grpSpPr>
        <p:cxnSp>
          <p:nvCxnSpPr>
            <p:cNvPr id="70" name="Straight Arrow Connector 69"/>
            <p:cNvCxnSpPr/>
            <p:nvPr/>
          </p:nvCxnSpPr>
          <p:spPr>
            <a:xfrm flipH="1" flipV="1">
              <a:off x="2776661" y="3225628"/>
              <a:ext cx="2642838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94868" y="3043959"/>
              <a:ext cx="365760" cy="36576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381594" y="2984316"/>
              <a:ext cx="1545924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ja-JP" altLang="en-US" sz="900" dirty="0" smtClean="0">
                  <a:solidFill>
                    <a:srgbClr val="FF0000"/>
                  </a:solidFill>
                </a:rPr>
                <a:t>クラウド リダイレクト サーバ</a:t>
              </a:r>
              <a:r>
                <a:rPr lang="ja-JP" altLang="en-US" sz="900" dirty="0">
                  <a:solidFill>
                    <a:srgbClr val="FF0000"/>
                  </a:solidFill>
                </a:rPr>
                <a:t>は</a:t>
              </a:r>
              <a:r>
                <a:rPr lang="en-US" altLang="ja-JP" sz="900" dirty="0">
                  <a:solidFill>
                    <a:srgbClr val="FF0000"/>
                  </a:solidFill>
                </a:rPr>
                <a:t>UDI</a:t>
              </a:r>
              <a:r>
                <a:rPr lang="ja-JP" altLang="en-US" sz="900" dirty="0">
                  <a:solidFill>
                    <a:srgbClr val="FF0000"/>
                  </a:solidFill>
                </a:rPr>
                <a:t>を受信し、</a:t>
              </a:r>
              <a:r>
                <a:rPr lang="en-US" altLang="ja-JP" sz="900" dirty="0">
                  <a:solidFill>
                    <a:srgbClr val="FF0000"/>
                  </a:solidFill>
                </a:rPr>
                <a:t>APIC-EM IP</a:t>
              </a:r>
              <a:r>
                <a:rPr lang="ja-JP" altLang="en-US" sz="900" dirty="0">
                  <a:solidFill>
                    <a:srgbClr val="FF0000"/>
                  </a:solidFill>
                </a:rPr>
                <a:t>アドレスを</a:t>
              </a:r>
              <a:r>
                <a:rPr lang="ja-JP" altLang="en-US" sz="900" dirty="0" smtClean="0">
                  <a:solidFill>
                    <a:srgbClr val="FF0000"/>
                  </a:solidFill>
                </a:rPr>
                <a:t>送信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63772" y="2707413"/>
            <a:ext cx="4133927" cy="507819"/>
            <a:chOff x="1563763" y="2707405"/>
            <a:chExt cx="4133927" cy="507819"/>
          </a:xfrm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2776665" y="2938237"/>
              <a:ext cx="2642839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98454" y="2755357"/>
              <a:ext cx="365760" cy="36576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1563763" y="2707405"/>
              <a:ext cx="1220326" cy="5078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ja-JP" altLang="en-US" sz="900" dirty="0"/>
                <a:t>デバイスが</a:t>
              </a:r>
              <a:r>
                <a:rPr lang="ja-JP" altLang="en-US" sz="900" dirty="0" smtClean="0"/>
                <a:t>クラウド</a:t>
              </a:r>
              <a:r>
                <a:rPr lang="en-US" altLang="ja-JP" sz="900" dirty="0" smtClean="0"/>
                <a:t/>
              </a:r>
              <a:br>
                <a:rPr lang="en-US" altLang="ja-JP" sz="900" dirty="0" smtClean="0"/>
              </a:br>
              <a:r>
                <a:rPr lang="ja-JP" altLang="en-US" sz="900" dirty="0" smtClean="0"/>
                <a:t>リダイレクト サーバ</a:t>
              </a:r>
              <a:r>
                <a:rPr lang="en-US" altLang="ja-JP" sz="900" dirty="0" smtClean="0"/>
                <a:t/>
              </a:r>
              <a:br>
                <a:rPr lang="en-US" altLang="ja-JP" sz="900" dirty="0" smtClean="0"/>
              </a:br>
              <a:r>
                <a:rPr lang="ja-JP" altLang="en-US" sz="900" dirty="0" smtClean="0"/>
                <a:t>と</a:t>
              </a:r>
              <a:r>
                <a:rPr lang="ja-JP" altLang="en-US" sz="900" dirty="0"/>
                <a:t>の通信を</a:t>
              </a:r>
              <a:r>
                <a:rPr lang="ja-JP" altLang="en-US" sz="900" dirty="0" smtClean="0"/>
                <a:t>確立</a:t>
              </a:r>
              <a:endParaRPr lang="ja-JP" altLang="en-US" sz="900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137332" y="2755361"/>
              <a:ext cx="2560358" cy="215431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r>
                <a:rPr lang="ja-JP" altLang="en-US" sz="800" b="1" dirty="0"/>
                <a:t>デバイスシリアル番号（</a:t>
              </a:r>
              <a:r>
                <a:rPr lang="en-US" altLang="ja-JP" sz="800" b="1" dirty="0"/>
                <a:t>UDI</a:t>
              </a:r>
              <a:r>
                <a:rPr lang="ja-JP" altLang="en-US" sz="800" b="1" dirty="0"/>
                <a:t>）を使用した</a:t>
              </a:r>
              <a:r>
                <a:rPr lang="en-US" altLang="ja-JP" sz="800" b="1" dirty="0"/>
                <a:t>HTTP</a:t>
              </a:r>
              <a:r>
                <a:rPr lang="ja-JP" altLang="en-US" sz="800" b="1" dirty="0"/>
                <a:t>リクエスト</a:t>
              </a:r>
            </a:p>
          </p:txBody>
        </p:sp>
      </p:grpSp>
      <p:sp>
        <p:nvSpPr>
          <p:cNvPr id="71" name="TextBox 59"/>
          <p:cNvSpPr txBox="1"/>
          <p:nvPr/>
        </p:nvSpPr>
        <p:spPr>
          <a:xfrm>
            <a:off x="7970087" y="1685026"/>
            <a:ext cx="1075103" cy="50780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900" dirty="0"/>
              <a:t>PnP</a:t>
            </a:r>
            <a:r>
              <a:rPr lang="ja-JP" altLang="en-US" sz="900" dirty="0"/>
              <a:t>サーバ</a:t>
            </a:r>
            <a:r>
              <a:rPr lang="ja-JP" altLang="en-US" sz="900" dirty="0" smtClean="0"/>
              <a:t>は</a:t>
            </a:r>
            <a:endParaRPr lang="en-US" altLang="ja-JP" sz="900" dirty="0" smtClean="0"/>
          </a:p>
          <a:p>
            <a:pPr algn="ctr"/>
            <a:r>
              <a:rPr lang="ja-JP" altLang="en-US" sz="900" dirty="0" smtClean="0"/>
              <a:t>自己</a:t>
            </a:r>
            <a:r>
              <a:rPr lang="ja-JP" altLang="en-US" sz="900" dirty="0"/>
              <a:t>署名入り</a:t>
            </a:r>
            <a:r>
              <a:rPr lang="en-US" altLang="ja-JP" sz="900" dirty="0" smtClean="0"/>
              <a:t>SSL</a:t>
            </a:r>
          </a:p>
          <a:p>
            <a:pPr algn="ctr"/>
            <a:r>
              <a:rPr lang="ja-JP" altLang="en-US" sz="900" dirty="0" smtClean="0"/>
              <a:t>証明書</a:t>
            </a:r>
            <a:r>
              <a:rPr lang="ja-JP" altLang="en-US" sz="900" dirty="0"/>
              <a:t>を</a:t>
            </a:r>
            <a:r>
              <a:rPr lang="ja-JP" altLang="en-US" sz="900" dirty="0" smtClean="0"/>
              <a:t>使用</a:t>
            </a:r>
            <a:endParaRPr lang="ja-JP" altLang="en-US" sz="900" dirty="0"/>
          </a:p>
        </p:txBody>
      </p:sp>
      <p:grpSp>
        <p:nvGrpSpPr>
          <p:cNvPr id="73" name="グループ化 72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4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81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8" name="テキスト ボックス 7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CME</a:t>
            </a:r>
            <a:r>
              <a:rPr lang="ja-JP" altLang="en-US" dirty="0"/>
              <a:t>による </a:t>
            </a:r>
            <a:r>
              <a:rPr lang="en-US" altLang="ja-JP" dirty="0"/>
              <a:t>Network PnP </a:t>
            </a:r>
            <a:r>
              <a:rPr lang="ja-JP" altLang="en-US" dirty="0"/>
              <a:t>サポート</a:t>
            </a:r>
            <a:br>
              <a:rPr lang="ja-JP" altLang="en-US" dirty="0"/>
            </a:br>
            <a:r>
              <a:rPr lang="ja-JP" altLang="en-US" sz="2400" dirty="0" smtClean="0"/>
              <a:t>シスコ </a:t>
            </a:r>
            <a:r>
              <a:rPr lang="ja-JP" altLang="en-US" sz="2400" dirty="0"/>
              <a:t>クラウド </a:t>
            </a:r>
            <a:r>
              <a:rPr lang="ja-JP" altLang="en-US" sz="2400" dirty="0" smtClean="0"/>
              <a:t>リダイレクト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5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234707" cy="2046452"/>
          </a:xfrm>
        </p:spPr>
        <p:txBody>
          <a:bodyPr/>
          <a:lstStyle/>
          <a:p>
            <a:r>
              <a:rPr kumimoji="1" lang="en-US" altLang="ja-JP" dirty="0" smtClean="0"/>
              <a:t>AVC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26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 rot="16200000">
            <a:off x="4209156" y="-738560"/>
            <a:ext cx="685800" cy="7895317"/>
          </a:xfrm>
          <a:prstGeom prst="rect">
            <a:avLst/>
          </a:prstGeom>
          <a:solidFill>
            <a:srgbClr val="86DB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0" rIns="121882" bIns="1218817" rtlCol="0" anchor="ctr"/>
          <a:lstStyle/>
          <a:p>
            <a:pPr marL="224240" indent="-224240">
              <a:spcBef>
                <a:spcPts val="133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 rot="16200000">
            <a:off x="4205444" y="-1567810"/>
            <a:ext cx="685800" cy="7895317"/>
          </a:xfrm>
          <a:prstGeom prst="rect">
            <a:avLst/>
          </a:prstGeom>
          <a:solidFill>
            <a:srgbClr val="86DB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0" rIns="121882" bIns="1218817" rtlCol="0" anchor="ctr"/>
          <a:lstStyle/>
          <a:p>
            <a:pPr marL="224240" indent="-224240">
              <a:spcBef>
                <a:spcPts val="133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1925" y="2089230"/>
            <a:ext cx="7690563" cy="584763"/>
          </a:xfrm>
          <a:prstGeom prst="rect">
            <a:avLst/>
          </a:prstGeom>
          <a:solidFill>
            <a:srgbClr val="86DBF2"/>
          </a:solidFill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600" dirty="0" smtClean="0"/>
              <a:t>リリース</a:t>
            </a:r>
            <a:r>
              <a:rPr lang="en-US" altLang="ja-JP" sz="1600" dirty="0"/>
              <a:t>8.4</a:t>
            </a:r>
            <a:r>
              <a:rPr lang="ja-JP" altLang="en-US" sz="1600" dirty="0" smtClean="0"/>
              <a:t>では</a:t>
            </a:r>
            <a:r>
              <a:rPr lang="ja-JP" altLang="en-US" sz="1600" dirty="0">
                <a:solidFill>
                  <a:srgbClr val="FF0000"/>
                </a:solidFill>
              </a:rPr>
              <a:t>コントロール</a:t>
            </a:r>
            <a:r>
              <a:rPr lang="ja-JP" altLang="en-US" sz="1600" dirty="0" smtClean="0">
                <a:solidFill>
                  <a:srgbClr val="FF0000"/>
                </a:solidFill>
              </a:rPr>
              <a:t>機能</a:t>
            </a:r>
            <a:r>
              <a:rPr lang="ja-JP" altLang="en-US" sz="1600" dirty="0"/>
              <a:t>が追加され</a:t>
            </a:r>
            <a:r>
              <a:rPr lang="ja-JP" altLang="en-US" sz="1600" dirty="0" smtClean="0"/>
              <a:t>、</a:t>
            </a:r>
            <a:r>
              <a:rPr lang="en-US" altLang="ja-JP" sz="1600" dirty="0" smtClean="0">
                <a:solidFill>
                  <a:srgbClr val="FF0000"/>
                </a:solidFill>
              </a:rPr>
              <a:t>NBAR2</a:t>
            </a:r>
            <a:r>
              <a:rPr lang="ja-JP" altLang="en-US" sz="1600" dirty="0" smtClean="0">
                <a:solidFill>
                  <a:srgbClr val="FF0000"/>
                </a:solidFill>
              </a:rPr>
              <a:t>エンジン</a:t>
            </a:r>
            <a:r>
              <a:rPr lang="en-US" altLang="ja-JP" sz="1600" smtClean="0">
                <a:solidFill>
                  <a:srgbClr val="FF0000"/>
                </a:solidFill>
              </a:rPr>
              <a:t>/ </a:t>
            </a:r>
            <a:r>
              <a:rPr lang="ja-JP" altLang="en-US" sz="1600" smtClean="0">
                <a:solidFill>
                  <a:srgbClr val="FF0000"/>
                </a:solidFill>
              </a:rPr>
              <a:t>プロトコルパック</a:t>
            </a:r>
            <a:r>
              <a:rPr lang="ja-JP" altLang="en-US" sz="1600" dirty="0" smtClean="0"/>
              <a:t>で</a:t>
            </a:r>
            <a:endParaRPr lang="en-US" altLang="ja-JP" sz="1600" dirty="0" smtClean="0"/>
          </a:p>
          <a:p>
            <a:r>
              <a:rPr lang="ja-JP" altLang="en-US" sz="1600" dirty="0" smtClean="0"/>
              <a:t>識別</a:t>
            </a:r>
            <a:r>
              <a:rPr lang="ja-JP" altLang="en-US" sz="1600" dirty="0"/>
              <a:t>されるアプリケーションを</a:t>
            </a:r>
            <a:r>
              <a:rPr lang="ja-JP" altLang="en-US" sz="1600" dirty="0" smtClean="0"/>
              <a:t>制御が可能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4205444" y="-2415064"/>
            <a:ext cx="685800" cy="7895317"/>
          </a:xfrm>
          <a:prstGeom prst="rect">
            <a:avLst/>
          </a:prstGeom>
          <a:solidFill>
            <a:srgbClr val="86DB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2" tIns="0" rIns="121882" bIns="1218817" rtlCol="0" anchor="ctr"/>
          <a:lstStyle/>
          <a:p>
            <a:pPr marL="224240" indent="-224240">
              <a:spcBef>
                <a:spcPts val="133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927" y="1375500"/>
            <a:ext cx="7690560" cy="338542"/>
          </a:xfrm>
          <a:prstGeom prst="rect">
            <a:avLst/>
          </a:prstGeom>
          <a:solidFill>
            <a:srgbClr val="86DBF2"/>
          </a:solidFill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600" dirty="0"/>
              <a:t>アプリケーション</a:t>
            </a:r>
            <a:r>
              <a:rPr lang="ja-JP" altLang="en-US" sz="1600" dirty="0" smtClean="0"/>
              <a:t>可視</a:t>
            </a:r>
            <a:r>
              <a:rPr lang="ja-JP" altLang="en-US" sz="1600" dirty="0"/>
              <a:t>化</a:t>
            </a:r>
            <a:r>
              <a:rPr lang="ja-JP" altLang="en-US" sz="1600" dirty="0" smtClean="0"/>
              <a:t>は、</a:t>
            </a:r>
            <a:r>
              <a:rPr lang="en-US" altLang="ja-JP" sz="1600" dirty="0" smtClean="0"/>
              <a:t>8.1MR3</a:t>
            </a:r>
            <a:r>
              <a:rPr lang="ja-JP" altLang="en-US" sz="1600" dirty="0" smtClean="0"/>
              <a:t>以降</a:t>
            </a:r>
            <a:r>
              <a:rPr lang="ja-JP" altLang="en-US" sz="1600" dirty="0"/>
              <a:t>で</a:t>
            </a:r>
            <a:r>
              <a:rPr lang="ja-JP" altLang="en-US" sz="1600" dirty="0" smtClean="0"/>
              <a:t>サポート</a:t>
            </a:r>
            <a:endParaRPr lang="ja-JP" alt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600221" y="3722814"/>
            <a:ext cx="7883560" cy="769429"/>
          </a:xfrm>
          <a:prstGeom prst="rect">
            <a:avLst/>
          </a:prstGeom>
          <a:solidFill>
            <a:srgbClr val="86DBF2"/>
          </a:solidFill>
        </p:spPr>
        <p:txBody>
          <a:bodyPr wrap="square" lIns="91428" tIns="45714" rIns="91428" bIns="45714" rtlCol="0">
            <a:spAutoFit/>
          </a:bodyPr>
          <a:lstStyle/>
          <a:p>
            <a:r>
              <a:rPr lang="en-US" altLang="ja-JP" sz="1600" dirty="0" smtClean="0"/>
              <a:t>2</a:t>
            </a:r>
            <a:r>
              <a:rPr lang="ja-JP" altLang="en-US" sz="1600" dirty="0" err="1"/>
              <a:t>つの</a:t>
            </a:r>
            <a:r>
              <a:rPr lang="ja-JP" altLang="en-US" sz="1600" dirty="0" smtClean="0"/>
              <a:t>ワーク フロー</a:t>
            </a:r>
            <a:r>
              <a:rPr lang="ja-JP" altLang="en-US" sz="1600" dirty="0"/>
              <a:t>に基づいて制御ルールを</a:t>
            </a:r>
            <a:r>
              <a:rPr lang="ja-JP" altLang="en-US" sz="1600" dirty="0" smtClean="0"/>
              <a:t>定義可能：</a:t>
            </a:r>
            <a:endParaRPr lang="en-US" sz="1600" dirty="0"/>
          </a:p>
          <a:p>
            <a:pPr marL="342770" indent="-342770">
              <a:buFont typeface="+mj-lt"/>
              <a:buAutoNum type="arabicPeriod"/>
            </a:pPr>
            <a:r>
              <a:rPr lang="en-US" sz="1400" dirty="0" smtClean="0"/>
              <a:t>Network </a:t>
            </a:r>
            <a:r>
              <a:rPr lang="en-US" sz="1400" dirty="0"/>
              <a:t>Summary Application </a:t>
            </a:r>
            <a:r>
              <a:rPr lang="en-US" sz="1400" dirty="0" smtClean="0"/>
              <a:t>Widget </a:t>
            </a:r>
            <a:r>
              <a:rPr lang="ja-JP" altLang="en-US" sz="1400" dirty="0" smtClean="0"/>
              <a:t>から</a:t>
            </a:r>
            <a:r>
              <a:rPr lang="ja-JP" altLang="en-US" sz="1400" dirty="0"/>
              <a:t>直接定義された</a:t>
            </a:r>
            <a:r>
              <a:rPr lang="en-US" altLang="ja-JP" sz="1400" dirty="0"/>
              <a:t>AVC</a:t>
            </a:r>
            <a:r>
              <a:rPr lang="ja-JP" altLang="en-US" sz="1400" dirty="0" smtClean="0"/>
              <a:t>ルール</a:t>
            </a:r>
            <a:endParaRPr lang="en-US" sz="1400" dirty="0"/>
          </a:p>
          <a:p>
            <a:pPr marL="342770" indent="-342770">
              <a:buFont typeface="+mj-lt"/>
              <a:buAutoNum type="arabicPeriod"/>
            </a:pPr>
            <a:r>
              <a:rPr lang="en-US" sz="1400" dirty="0" smtClean="0"/>
              <a:t>Traffic </a:t>
            </a:r>
            <a:r>
              <a:rPr lang="en-US" sz="1400" dirty="0"/>
              <a:t>Shaping </a:t>
            </a:r>
            <a:r>
              <a:rPr lang="ja-JP" altLang="en-US" sz="1400" dirty="0" smtClean="0"/>
              <a:t>タブ</a:t>
            </a:r>
            <a:r>
              <a:rPr lang="ja-JP" altLang="en-US" sz="1400" dirty="0"/>
              <a:t>で</a:t>
            </a:r>
            <a:r>
              <a:rPr lang="en-US" altLang="ja-JP" sz="1400" dirty="0"/>
              <a:t>WLAN</a:t>
            </a:r>
            <a:r>
              <a:rPr lang="ja-JP" altLang="en-US" sz="1400" dirty="0"/>
              <a:t>ごとに定義された</a:t>
            </a:r>
            <a:r>
              <a:rPr lang="en-US" altLang="ja-JP" sz="1400" dirty="0"/>
              <a:t>AVC</a:t>
            </a:r>
            <a:r>
              <a:rPr lang="ja-JP" altLang="en-US" sz="1400" dirty="0"/>
              <a:t>ルール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793219" y="3077343"/>
            <a:ext cx="7690560" cy="338542"/>
          </a:xfrm>
          <a:prstGeom prst="rect">
            <a:avLst/>
          </a:prstGeom>
          <a:solidFill>
            <a:srgbClr val="86DBF2"/>
          </a:solidFill>
        </p:spPr>
        <p:txBody>
          <a:bodyPr wrap="square" lIns="91428" tIns="45714" rIns="91428" bIns="45714" rtlCol="0">
            <a:spAutoFit/>
          </a:bodyPr>
          <a:lstStyle/>
          <a:p>
            <a:r>
              <a:rPr lang="ja-JP" altLang="en-US" sz="1600" dirty="0" smtClean="0"/>
              <a:t>コントロール機能ではアプリケーション</a:t>
            </a:r>
            <a:r>
              <a:rPr lang="ja-JP" altLang="en-US" sz="1600" dirty="0"/>
              <a:t>のトラフィックを</a:t>
            </a:r>
            <a:r>
              <a:rPr lang="ja-JP" altLang="en-US" sz="1600" dirty="0">
                <a:solidFill>
                  <a:srgbClr val="FF0000"/>
                </a:solidFill>
              </a:rPr>
              <a:t>マーク</a:t>
            </a:r>
            <a:r>
              <a:rPr lang="ja-JP" altLang="en-US" sz="1600" dirty="0"/>
              <a:t>、</a:t>
            </a:r>
            <a:r>
              <a:rPr lang="ja-JP" altLang="en-US" sz="1600" dirty="0">
                <a:solidFill>
                  <a:srgbClr val="FF0000"/>
                </a:solidFill>
              </a:rPr>
              <a:t>ドロップ</a:t>
            </a:r>
            <a:r>
              <a:rPr lang="ja-JP" altLang="en-US" sz="1600" dirty="0"/>
              <a:t>、</a:t>
            </a:r>
            <a:r>
              <a:rPr lang="ja-JP" altLang="en-US" sz="1600" dirty="0">
                <a:solidFill>
                  <a:srgbClr val="FF0000"/>
                </a:solidFill>
              </a:rPr>
              <a:t>レート</a:t>
            </a:r>
            <a:r>
              <a:rPr lang="ja-JP" altLang="en-US" sz="1600" dirty="0" smtClean="0">
                <a:solidFill>
                  <a:srgbClr val="FF0000"/>
                </a:solidFill>
              </a:rPr>
              <a:t>制限</a:t>
            </a:r>
            <a:r>
              <a:rPr lang="ja-JP" altLang="en-US" sz="1600" dirty="0" smtClean="0"/>
              <a:t>が可能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8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en-US" dirty="0" smtClean="0"/>
              <a:t>Application Visibility and Control</a:t>
            </a:r>
            <a:r>
              <a:rPr lang="ja-JP" altLang="en-US" dirty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AVC</a:t>
            </a:r>
            <a:r>
              <a:rPr lang="ja-JP" altLang="en-US" dirty="0" smtClean="0"/>
              <a:t>）</a:t>
            </a:r>
            <a:endParaRPr lang="en-US" dirty="0"/>
          </a:p>
        </p:txBody>
      </p:sp>
      <p:grpSp>
        <p:nvGrpSpPr>
          <p:cNvPr id="40" name="グループ化 39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41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43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7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2" y="2744268"/>
            <a:ext cx="4276725" cy="96202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866882" y="3706293"/>
            <a:ext cx="876487" cy="253885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/>
              <a:t>設定の保存</a:t>
            </a:r>
            <a:endParaRPr lang="ja-JP" altLang="en-US" sz="1050" dirty="0"/>
          </a:p>
        </p:txBody>
      </p:sp>
      <p:sp>
        <p:nvSpPr>
          <p:cNvPr id="55" name="TextBox 54"/>
          <p:cNvSpPr txBox="1"/>
          <p:nvPr/>
        </p:nvSpPr>
        <p:spPr>
          <a:xfrm>
            <a:off x="189265" y="2190331"/>
            <a:ext cx="1090019" cy="415468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1050" dirty="0"/>
              <a:t>Crash </a:t>
            </a:r>
            <a:r>
              <a:rPr lang="en-US" sz="1050" dirty="0" smtClean="0"/>
              <a:t>Notification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6" y="1051427"/>
            <a:ext cx="8566496" cy="466678"/>
          </a:xfrm>
          <a:prstGeom prst="rect">
            <a:avLst/>
          </a:prstGeom>
          <a:ln>
            <a:solidFill>
              <a:srgbClr val="92D050"/>
            </a:solidFill>
          </a:ln>
        </p:spPr>
      </p:pic>
      <p:cxnSp>
        <p:nvCxnSpPr>
          <p:cNvPr id="6" name="直線矢印コネクタ 5"/>
          <p:cNvCxnSpPr>
            <a:stCxn id="55" idx="3"/>
          </p:cNvCxnSpPr>
          <p:nvPr/>
        </p:nvCxnSpPr>
        <p:spPr>
          <a:xfrm>
            <a:off x="1279284" y="2398065"/>
            <a:ext cx="625669" cy="538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>
            <a:stCxn id="51" idx="3"/>
          </p:cNvCxnSpPr>
          <p:nvPr/>
        </p:nvCxnSpPr>
        <p:spPr>
          <a:xfrm flipV="1">
            <a:off x="2743369" y="3261977"/>
            <a:ext cx="403858" cy="57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4"/>
          <p:cNvSpPr txBox="1"/>
          <p:nvPr/>
        </p:nvSpPr>
        <p:spPr>
          <a:xfrm>
            <a:off x="3143868" y="1924009"/>
            <a:ext cx="992221" cy="577051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/>
              <a:t>ソフトウェア</a:t>
            </a:r>
            <a:endParaRPr lang="en-US" altLang="ja-JP" sz="1050" dirty="0" smtClean="0"/>
          </a:p>
          <a:p>
            <a:pPr algn="ctr"/>
            <a:r>
              <a:rPr lang="ja-JP" altLang="en-US" sz="1050" dirty="0" smtClean="0"/>
              <a:t>アップデートの有無</a:t>
            </a:r>
            <a:endParaRPr lang="en-US" sz="1050" dirty="0"/>
          </a:p>
        </p:txBody>
      </p:sp>
      <p:cxnSp>
        <p:nvCxnSpPr>
          <p:cNvPr id="12" name="直線矢印コネクタ 11"/>
          <p:cNvCxnSpPr>
            <a:stCxn id="41" idx="1"/>
          </p:cNvCxnSpPr>
          <p:nvPr/>
        </p:nvCxnSpPr>
        <p:spPr>
          <a:xfrm flipH="1">
            <a:off x="2666910" y="2212535"/>
            <a:ext cx="476958" cy="70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4"/>
          <p:cNvSpPr txBox="1"/>
          <p:nvPr/>
        </p:nvSpPr>
        <p:spPr>
          <a:xfrm>
            <a:off x="4658623" y="1772978"/>
            <a:ext cx="1349192" cy="415468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ja-JP" altLang="en-US" sz="1050" dirty="0" smtClean="0"/>
              <a:t>エキスパート ビュー</a:t>
            </a:r>
            <a:r>
              <a:rPr lang="en-US" altLang="ja-JP" sz="1050" dirty="0" smtClean="0"/>
              <a:t/>
            </a:r>
            <a:br>
              <a:rPr lang="en-US" altLang="ja-JP" sz="1050" dirty="0" smtClean="0"/>
            </a:br>
            <a:r>
              <a:rPr lang="ja-JP" altLang="en-US" sz="1050" dirty="0" smtClean="0"/>
              <a:t>切り替え</a:t>
            </a:r>
            <a:endParaRPr lang="en-US" sz="1050" dirty="0"/>
          </a:p>
        </p:txBody>
      </p:sp>
      <p:cxnSp>
        <p:nvCxnSpPr>
          <p:cNvPr id="18" name="直線矢印コネクタ 17"/>
          <p:cNvCxnSpPr>
            <a:stCxn id="48" idx="1"/>
          </p:cNvCxnSpPr>
          <p:nvPr/>
        </p:nvCxnSpPr>
        <p:spPr>
          <a:xfrm flipH="1">
            <a:off x="3805162" y="1980712"/>
            <a:ext cx="853461" cy="971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20" y="2208698"/>
            <a:ext cx="657225" cy="381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607" y="1772978"/>
            <a:ext cx="552450" cy="39052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791283" y="17729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+mn-lt"/>
              </a:rPr>
              <a:t>標準</a:t>
            </a:r>
            <a:endParaRPr kumimoji="1" lang="ja-JP" altLang="en-US" sz="1600" dirty="0" smtClean="0">
              <a:latin typeface="+mn-lt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791283" y="2188025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+mn-lt"/>
              </a:rPr>
              <a:t>エキスパート</a:t>
            </a:r>
            <a:endParaRPr kumimoji="1" lang="ja-JP" altLang="en-US" sz="1600" dirty="0" smtClean="0">
              <a:latin typeface="+mn-lt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249357" y="1743917"/>
            <a:ext cx="1809032" cy="888215"/>
          </a:xfrm>
          <a:prstGeom prst="rect">
            <a:avLst/>
          </a:prstGeom>
          <a:noFill/>
          <a:ln>
            <a:solidFill>
              <a:srgbClr val="86DBF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1" name="TextBox 50"/>
          <p:cNvSpPr txBox="1"/>
          <p:nvPr/>
        </p:nvSpPr>
        <p:spPr>
          <a:xfrm>
            <a:off x="3007886" y="3706293"/>
            <a:ext cx="954684" cy="253885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altLang="ja-JP" sz="1050" dirty="0" smtClean="0"/>
              <a:t>Make</a:t>
            </a:r>
            <a:r>
              <a:rPr lang="ja-JP" altLang="en-US" sz="1050" dirty="0"/>
              <a:t> </a:t>
            </a:r>
            <a:r>
              <a:rPr lang="en-US" altLang="ja-JP" sz="1050" dirty="0" smtClean="0"/>
              <a:t>a</a:t>
            </a:r>
            <a:r>
              <a:rPr lang="ja-JP" altLang="en-US" sz="1050" dirty="0"/>
              <a:t> </a:t>
            </a:r>
            <a:r>
              <a:rPr lang="en-US" altLang="ja-JP" sz="1050" dirty="0" smtClean="0"/>
              <a:t>wis</a:t>
            </a:r>
            <a:r>
              <a:rPr lang="en-US" altLang="ja-JP" sz="1050" dirty="0"/>
              <a:t>h</a:t>
            </a:r>
            <a:endParaRPr lang="ja-JP" altLang="en-US" sz="1050" dirty="0"/>
          </a:p>
        </p:txBody>
      </p:sp>
      <p:cxnSp>
        <p:nvCxnSpPr>
          <p:cNvPr id="62" name="直線矢印コネクタ 61"/>
          <p:cNvCxnSpPr>
            <a:stCxn id="61" idx="3"/>
          </p:cNvCxnSpPr>
          <p:nvPr/>
        </p:nvCxnSpPr>
        <p:spPr>
          <a:xfrm flipV="1">
            <a:off x="3962570" y="3261977"/>
            <a:ext cx="371431" cy="57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64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80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" name="テキスト ボックス 64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Mobility Express </a:t>
            </a:r>
            <a:r>
              <a:rPr kumimoji="1" lang="ja-JP" altLang="en-US" dirty="0"/>
              <a:t>ダッシュボードの</a:t>
            </a:r>
            <a:r>
              <a:rPr kumimoji="1" lang="ja-JP" altLang="en-US" dirty="0" smtClean="0"/>
              <a:t>変更点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107" y="3460780"/>
            <a:ext cx="2253176" cy="1604181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241" y="4295192"/>
            <a:ext cx="817418" cy="654586"/>
          </a:xfrm>
          <a:prstGeom prst="rect">
            <a:avLst/>
          </a:prstGeom>
        </p:spPr>
      </p:pic>
      <p:pic>
        <p:nvPicPr>
          <p:cNvPr id="30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79" y="4518744"/>
            <a:ext cx="259620" cy="25962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753457" y="4015226"/>
            <a:ext cx="159210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latin typeface="+mn-ea"/>
                <a:ea typeface="+mn-ea"/>
              </a:rPr>
              <a:t>※</a:t>
            </a:r>
            <a:r>
              <a:rPr kumimoji="1" lang="ja-JP" altLang="en-US" sz="1050" dirty="0" smtClean="0">
                <a:latin typeface="+mn-ea"/>
                <a:ea typeface="+mn-ea"/>
              </a:rPr>
              <a:t>要望は日本語でどうぞ</a:t>
            </a:r>
            <a:endParaRPr kumimoji="1" lang="en-US" altLang="ja-JP" sz="1050" dirty="0" smtClean="0">
              <a:latin typeface="+mn-ea"/>
              <a:ea typeface="+mn-ea"/>
            </a:endParaRPr>
          </a:p>
          <a:p>
            <a:r>
              <a:rPr kumimoji="1" lang="ja-JP" altLang="en-US" sz="1050" dirty="0">
                <a:latin typeface="+mn-ea"/>
                <a:ea typeface="+mn-ea"/>
              </a:rPr>
              <a:t>　</a:t>
            </a:r>
            <a:r>
              <a:rPr kumimoji="1" lang="ja-JP" altLang="en-US" sz="1050" dirty="0" smtClean="0">
                <a:latin typeface="+mn-ea"/>
                <a:ea typeface="+mn-ea"/>
              </a:rPr>
              <a:t>　バグ修正依頼は</a:t>
            </a:r>
            <a:r>
              <a:rPr kumimoji="1" lang="en-US" altLang="ja-JP" sz="1050" dirty="0" smtClean="0">
                <a:latin typeface="+mn-ea"/>
                <a:ea typeface="+mn-ea"/>
              </a:rPr>
              <a:t/>
            </a:r>
            <a:br>
              <a:rPr kumimoji="1" lang="en-US" altLang="ja-JP" sz="1050" dirty="0" smtClean="0">
                <a:latin typeface="+mn-ea"/>
                <a:ea typeface="+mn-ea"/>
              </a:rPr>
            </a:br>
            <a:r>
              <a:rPr kumimoji="1" lang="ja-JP" altLang="en-US" sz="1050" dirty="0" smtClean="0">
                <a:latin typeface="+mn-ea"/>
                <a:ea typeface="+mn-ea"/>
              </a:rPr>
              <a:t>　　</a:t>
            </a:r>
            <a:r>
              <a:rPr kumimoji="1" lang="en-US" altLang="ja-JP" sz="1050" dirty="0" smtClean="0">
                <a:latin typeface="+mn-ea"/>
                <a:ea typeface="+mn-ea"/>
              </a:rPr>
              <a:t>SR</a:t>
            </a:r>
            <a:r>
              <a:rPr kumimoji="1" lang="ja-JP" altLang="en-US" sz="1050" dirty="0" smtClean="0">
                <a:latin typeface="+mn-ea"/>
                <a:ea typeface="+mn-ea"/>
              </a:rPr>
              <a:t> </a:t>
            </a:r>
            <a:r>
              <a:rPr kumimoji="1" lang="en-US" altLang="ja-JP" sz="1050" dirty="0" smtClean="0">
                <a:latin typeface="+mn-ea"/>
                <a:ea typeface="+mn-ea"/>
              </a:rPr>
              <a:t>open</a:t>
            </a:r>
            <a:r>
              <a:rPr kumimoji="1" lang="ja-JP" altLang="en-US" sz="1050" dirty="0" smtClean="0">
                <a:latin typeface="+mn-ea"/>
                <a:ea typeface="+mn-ea"/>
              </a:rPr>
              <a:t>してください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7589" y="2388287"/>
            <a:ext cx="1383482" cy="458076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 flipH="1">
            <a:off x="4991431" y="2839279"/>
            <a:ext cx="173061" cy="225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5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14" y="1124226"/>
            <a:ext cx="4717003" cy="3578958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53414" y="1956569"/>
            <a:ext cx="959401" cy="4202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3890" y="2377109"/>
            <a:ext cx="2898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アドバンスド メニュー</a:t>
            </a:r>
            <a:r>
              <a:rPr kumimoji="1" lang="ja-JP" altLang="en-US" dirty="0" smtClean="0">
                <a:latin typeface="+mn-lt"/>
              </a:rPr>
              <a:t>が追加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され、</a:t>
            </a:r>
            <a:r>
              <a:rPr kumimoji="1" lang="en-US" altLang="ja-JP" dirty="0" smtClean="0">
                <a:latin typeface="+mn-lt"/>
              </a:rPr>
              <a:t>Apple</a:t>
            </a:r>
            <a:r>
              <a:rPr kumimoji="1" lang="ja-JP" altLang="en-US" dirty="0" smtClean="0">
                <a:latin typeface="+mn-lt"/>
              </a:rPr>
              <a:t>関連の機能を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設定できます。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8530951" y="68317"/>
            <a:ext cx="504606" cy="558961"/>
            <a:chOff x="4602046" y="3243223"/>
            <a:chExt cx="504606" cy="558961"/>
          </a:xfrm>
        </p:grpSpPr>
        <p:grpSp>
          <p:nvGrpSpPr>
            <p:cNvPr id="2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2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エキスパート ビュー</a:t>
            </a:r>
            <a:r>
              <a:rPr kumimoji="1" lang="ja-JP" altLang="en-US" dirty="0"/>
              <a:t/>
            </a:r>
            <a:br>
              <a:rPr kumimoji="1" lang="ja-JP" altLang="en-US" dirty="0"/>
            </a:br>
            <a:r>
              <a:rPr kumimoji="1" lang="en-US" altLang="ja-JP" dirty="0"/>
              <a:t>WLAN</a:t>
            </a:r>
            <a:r>
              <a:rPr kumimoji="1" lang="ja-JP" altLang="en-US" dirty="0" smtClean="0"/>
              <a:t>パラメータ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33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95" y="1073150"/>
            <a:ext cx="6788285" cy="3818762"/>
          </a:xfrm>
          <a:prstGeom prst="rect">
            <a:avLst/>
          </a:prstGeom>
        </p:spPr>
      </p:pic>
      <p:grpSp>
        <p:nvGrpSpPr>
          <p:cNvPr id="41" name="グループ化 40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42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44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エキスパート ビュー</a:t>
            </a:r>
            <a:r>
              <a:rPr kumimoji="1" lang="ja-JP" altLang="en-US" dirty="0"/>
              <a:t/>
            </a:r>
            <a:br>
              <a:rPr kumimoji="1" lang="ja-JP" altLang="en-US" dirty="0"/>
            </a:br>
            <a:r>
              <a:rPr kumimoji="1" lang="en-US" altLang="ja-JP" dirty="0" smtClean="0"/>
              <a:t>RF</a:t>
            </a:r>
            <a:r>
              <a:rPr kumimoji="1" lang="ja-JP" altLang="en-US" dirty="0" smtClean="0"/>
              <a:t>の詳細パラメータ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03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6" y="1120642"/>
            <a:ext cx="7111933" cy="3578425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8530951" y="68317"/>
            <a:ext cx="504606" cy="558961"/>
            <a:chOff x="4602046" y="3243223"/>
            <a:chExt cx="504606" cy="558961"/>
          </a:xfrm>
        </p:grpSpPr>
        <p:grpSp>
          <p:nvGrpSpPr>
            <p:cNvPr id="14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6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エキスパート ビュー</a:t>
            </a:r>
            <a:r>
              <a:rPr kumimoji="1" lang="ja-JP" altLang="en-US" dirty="0"/>
              <a:t/>
            </a:r>
            <a:br>
              <a:rPr kumimoji="1" lang="ja-JP" altLang="en-US" dirty="0"/>
            </a:br>
            <a:r>
              <a:rPr kumimoji="1" lang="en-US" altLang="ja-JP" dirty="0" smtClean="0"/>
              <a:t>RF</a:t>
            </a:r>
            <a:r>
              <a:rPr kumimoji="1" lang="ja-JP" altLang="en-US" dirty="0" smtClean="0"/>
              <a:t>の詳細パラメータ</a:t>
            </a:r>
            <a:r>
              <a:rPr kumimoji="1" lang="ja-JP" altLang="en-US" dirty="0"/>
              <a:t>　続き </a:t>
            </a:r>
          </a:p>
        </p:txBody>
      </p:sp>
    </p:spTree>
    <p:extLst>
      <p:ext uri="{BB962C8B-B14F-4D97-AF65-F5344CB8AC3E}">
        <p14:creationId xmlns:p14="http://schemas.microsoft.com/office/powerpoint/2010/main" val="8962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6424" y="915410"/>
            <a:ext cx="8234707" cy="2225356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ロビー アンバサダ</a:t>
            </a:r>
            <a:r>
              <a:rPr lang="ja-JP" altLang="en-US" dirty="0">
                <a:latin typeface="+mn-ea"/>
                <a:ea typeface="+mn-ea"/>
              </a:rPr>
              <a:t>ー</a:t>
            </a:r>
            <a:endParaRPr kumimoji="1"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30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/>
          <p:cNvSpPr/>
          <p:nvPr/>
        </p:nvSpPr>
        <p:spPr>
          <a:xfrm rot="16200000">
            <a:off x="4314512" y="-1469882"/>
            <a:ext cx="653681" cy="8047976"/>
          </a:xfrm>
          <a:prstGeom prst="rect">
            <a:avLst/>
          </a:prstGeom>
          <a:solidFill>
            <a:srgbClr val="86DB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0" rIns="121899" bIns="1218987" rtlCol="0" anchor="ctr"/>
          <a:lstStyle/>
          <a:p>
            <a:pPr marL="224240" indent="-224240">
              <a:spcBef>
                <a:spcPts val="133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95234" y="2269253"/>
            <a:ext cx="7870107" cy="584776"/>
          </a:xfrm>
          <a:prstGeom prst="rect">
            <a:avLst/>
          </a:prstGeom>
          <a:solidFill>
            <a:srgbClr val="86DBF2"/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10234A"/>
                </a:solidFill>
              </a:rPr>
              <a:t>ロビー アンバサダー </a:t>
            </a:r>
            <a:r>
              <a:rPr lang="en-US" altLang="ja-JP" sz="1600" dirty="0" smtClean="0">
                <a:solidFill>
                  <a:srgbClr val="10234A"/>
                </a:solidFill>
              </a:rPr>
              <a:t>in </a:t>
            </a:r>
            <a:r>
              <a:rPr lang="en-US" altLang="ja-JP" sz="1600" dirty="0">
                <a:solidFill>
                  <a:srgbClr val="10234A"/>
                </a:solidFill>
              </a:rPr>
              <a:t>Mobility </a:t>
            </a:r>
            <a:r>
              <a:rPr lang="en-US" altLang="ja-JP" sz="1600" dirty="0" smtClean="0">
                <a:solidFill>
                  <a:srgbClr val="10234A"/>
                </a:solidFill>
              </a:rPr>
              <a:t>Express</a:t>
            </a:r>
            <a:r>
              <a:rPr lang="ja-JP" altLang="en-US" sz="1600" dirty="0">
                <a:solidFill>
                  <a:srgbClr val="10234A"/>
                </a:solidFill>
              </a:rPr>
              <a:t> </a:t>
            </a:r>
            <a:r>
              <a:rPr lang="ja-JP" altLang="en-US" sz="1600" dirty="0" smtClean="0">
                <a:solidFill>
                  <a:srgbClr val="10234A"/>
                </a:solidFill>
              </a:rPr>
              <a:t>は</a:t>
            </a:r>
            <a:r>
              <a:rPr lang="ja-JP" altLang="en-US" sz="1600" dirty="0">
                <a:solidFill>
                  <a:srgbClr val="10234A"/>
                </a:solidFill>
              </a:rPr>
              <a:t>、</a:t>
            </a:r>
            <a:r>
              <a:rPr lang="ja-JP" altLang="en-US" sz="1600" dirty="0" smtClean="0">
                <a:solidFill>
                  <a:srgbClr val="10234A"/>
                </a:solidFill>
              </a:rPr>
              <a:t>ゲスト ユーザ アカウント</a:t>
            </a:r>
            <a:r>
              <a:rPr lang="ja-JP" altLang="en-US" sz="1600" dirty="0">
                <a:solidFill>
                  <a:srgbClr val="10234A"/>
                </a:solidFill>
              </a:rPr>
              <a:t>を作成</a:t>
            </a:r>
            <a:r>
              <a:rPr lang="ja-JP" altLang="en-US" sz="1600" dirty="0" smtClean="0">
                <a:solidFill>
                  <a:srgbClr val="10234A"/>
                </a:solidFill>
              </a:rPr>
              <a:t>および</a:t>
            </a:r>
            <a:endParaRPr lang="en-US" altLang="ja-JP" sz="1600" dirty="0" smtClean="0">
              <a:solidFill>
                <a:srgbClr val="10234A"/>
              </a:solidFill>
            </a:endParaRPr>
          </a:p>
          <a:p>
            <a:r>
              <a:rPr lang="ja-JP" altLang="en-US" sz="1600" dirty="0" smtClean="0">
                <a:solidFill>
                  <a:srgbClr val="10234A"/>
                </a:solidFill>
              </a:rPr>
              <a:t>管理</a:t>
            </a:r>
            <a:r>
              <a:rPr lang="ja-JP" altLang="en-US" sz="1600" dirty="0">
                <a:solidFill>
                  <a:srgbClr val="10234A"/>
                </a:solidFill>
              </a:rPr>
              <a:t>できる</a:t>
            </a:r>
            <a:r>
              <a:rPr lang="ja-JP" altLang="en-US" sz="1600" dirty="0" smtClean="0">
                <a:solidFill>
                  <a:srgbClr val="10234A"/>
                </a:solidFill>
              </a:rPr>
              <a:t>ユーザ アカウント</a:t>
            </a:r>
            <a:r>
              <a:rPr lang="ja-JP" altLang="en-US" sz="1600" dirty="0">
                <a:solidFill>
                  <a:srgbClr val="10234A"/>
                </a:solidFill>
              </a:rPr>
              <a:t>です。</a:t>
            </a:r>
            <a:endParaRPr lang="en-US" sz="1600" dirty="0">
              <a:solidFill>
                <a:srgbClr val="10234A"/>
              </a:solidFill>
            </a:endParaRPr>
          </a:p>
        </p:txBody>
      </p:sp>
      <p:sp>
        <p:nvSpPr>
          <p:cNvPr id="43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ja-JP" altLang="en-US" dirty="0" smtClean="0"/>
              <a:t>ロビー </a:t>
            </a:r>
            <a:r>
              <a:rPr lang="ja-JP" altLang="en-US" dirty="0" smtClean="0"/>
              <a:t>アンバサダー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4709" y="1687392"/>
            <a:ext cx="8050631" cy="369332"/>
          </a:xfrm>
          <a:prstGeom prst="rect">
            <a:avLst/>
          </a:prstGeom>
          <a:solidFill>
            <a:srgbClr val="86DBF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Cisco Mobility Express</a:t>
            </a:r>
            <a:r>
              <a:rPr lang="ja-JP" altLang="en-US" dirty="0" smtClean="0">
                <a:solidFill>
                  <a:srgbClr val="3366FF"/>
                </a:solidFill>
              </a:rPr>
              <a:t> の</a:t>
            </a:r>
            <a:r>
              <a:rPr lang="ja-JP" altLang="en-US" dirty="0" smtClean="0">
                <a:solidFill>
                  <a:srgbClr val="3366FF"/>
                </a:solidFill>
              </a:rPr>
              <a:t>ロビー アンバサダーと</a:t>
            </a:r>
            <a:r>
              <a:rPr lang="ja-JP" altLang="en-US" dirty="0">
                <a:solidFill>
                  <a:srgbClr val="3366FF"/>
                </a:solidFill>
              </a:rPr>
              <a:t>は何ですか</a:t>
            </a:r>
            <a:r>
              <a:rPr lang="ja-JP" altLang="en-US" dirty="0" smtClean="0">
                <a:solidFill>
                  <a:srgbClr val="3366FF"/>
                </a:solidFill>
              </a:rPr>
              <a:t>？</a:t>
            </a:r>
            <a:endParaRPr lang="ja-JP" altLang="en-US" dirty="0">
              <a:solidFill>
                <a:srgbClr val="3366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rot="16200000">
            <a:off x="4313184" y="-657967"/>
            <a:ext cx="653681" cy="8050631"/>
          </a:xfrm>
          <a:prstGeom prst="rect">
            <a:avLst/>
          </a:prstGeom>
          <a:solidFill>
            <a:srgbClr val="86DB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0" rIns="121899" bIns="1218987" rtlCol="0" anchor="ctr"/>
          <a:lstStyle/>
          <a:p>
            <a:pPr marL="224240" indent="-224240">
              <a:spcBef>
                <a:spcPts val="133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3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5329" y="3185095"/>
            <a:ext cx="7679071" cy="338554"/>
          </a:xfrm>
          <a:prstGeom prst="rect">
            <a:avLst/>
          </a:prstGeom>
          <a:solidFill>
            <a:srgbClr val="86DBF2"/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10234A"/>
                </a:solidFill>
              </a:rPr>
              <a:t>ロビー アンバサダーは</a:t>
            </a:r>
            <a:r>
              <a:rPr lang="ja-JP" altLang="en-US" sz="1600" dirty="0" smtClean="0">
                <a:solidFill>
                  <a:srgbClr val="10234A"/>
                </a:solidFill>
              </a:rPr>
              <a:t>、コン</a:t>
            </a:r>
            <a:r>
              <a:rPr lang="ja-JP" altLang="en-US" sz="1600" dirty="0">
                <a:solidFill>
                  <a:srgbClr val="10234A"/>
                </a:solidFill>
              </a:rPr>
              <a:t>トローラ</a:t>
            </a:r>
            <a:r>
              <a:rPr lang="en-US" altLang="ja-JP" sz="1600" dirty="0" smtClean="0">
                <a:solidFill>
                  <a:srgbClr val="10234A"/>
                </a:solidFill>
              </a:rPr>
              <a:t> Web UI</a:t>
            </a:r>
            <a:r>
              <a:rPr lang="ja-JP" altLang="en-US" sz="1600" dirty="0">
                <a:solidFill>
                  <a:srgbClr val="10234A"/>
                </a:solidFill>
              </a:rPr>
              <a:t>画面へのアクセスが制限されています。</a:t>
            </a:r>
          </a:p>
        </p:txBody>
      </p:sp>
      <p:grpSp>
        <p:nvGrpSpPr>
          <p:cNvPr id="33" name="グループ化 32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34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36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7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CME</a:t>
            </a:r>
            <a:r>
              <a:rPr kumimoji="1" lang="ja-JP" altLang="en-US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 初期設定セットアップの流れ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0813" y="2146953"/>
            <a:ext cx="2265874" cy="702588"/>
          </a:xfrm>
          <a:prstGeom prst="snip1Rect">
            <a:avLst/>
          </a:prstGeom>
          <a:solidFill>
            <a:srgbClr val="239ACC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AP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に電源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(AC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また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は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PoE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)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を接続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0813" y="3333679"/>
            <a:ext cx="2191215" cy="646331"/>
          </a:xfrm>
          <a:prstGeom prst="rect">
            <a:avLst/>
          </a:prstGeom>
          <a:solidFill>
            <a:srgbClr val="FFFFFF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AP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が初期設定用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SSID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を出力</a:t>
            </a:r>
          </a:p>
        </p:txBody>
      </p:sp>
      <p:cxnSp>
        <p:nvCxnSpPr>
          <p:cNvPr id="12" name="直線矢印コネクタ 11"/>
          <p:cNvCxnSpPr>
            <a:stCxn id="7" idx="1"/>
            <a:endCxn id="11" idx="0"/>
          </p:cNvCxnSpPr>
          <p:nvPr/>
        </p:nvCxnSpPr>
        <p:spPr>
          <a:xfrm>
            <a:off x="2636421" y="2849541"/>
            <a:ext cx="0" cy="484138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3" name="テキスト ボックス 12"/>
          <p:cNvSpPr txBox="1"/>
          <p:nvPr/>
        </p:nvSpPr>
        <p:spPr>
          <a:xfrm>
            <a:off x="4482778" y="2418313"/>
            <a:ext cx="2761085" cy="702588"/>
          </a:xfrm>
          <a:prstGeom prst="snip1Rect">
            <a:avLst/>
          </a:prstGeom>
          <a:solidFill>
            <a:srgbClr val="239ACC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ブラウザを開いて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CME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に接続</a:t>
            </a:r>
          </a:p>
        </p:txBody>
      </p:sp>
      <p:cxnSp>
        <p:nvCxnSpPr>
          <p:cNvPr id="14" name="カギ線コネクタ 13"/>
          <p:cNvCxnSpPr>
            <a:stCxn id="11" idx="2"/>
            <a:endCxn id="15" idx="3"/>
          </p:cNvCxnSpPr>
          <p:nvPr/>
        </p:nvCxnSpPr>
        <p:spPr>
          <a:xfrm rot="5400000" flipH="1" flipV="1">
            <a:off x="3174712" y="1291402"/>
            <a:ext cx="2150317" cy="3226900"/>
          </a:xfrm>
          <a:prstGeom prst="bentConnector5">
            <a:avLst>
              <a:gd name="adj1" fmla="val -10631"/>
              <a:gd name="adj2" fmla="val 45585"/>
              <a:gd name="adj3" fmla="val 110631"/>
            </a:avLst>
          </a:prstGeom>
          <a:noFill/>
          <a:ln w="9525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5" name="テキスト ボックス 14"/>
          <p:cNvSpPr txBox="1"/>
          <p:nvPr/>
        </p:nvSpPr>
        <p:spPr>
          <a:xfrm>
            <a:off x="4482778" y="1829693"/>
            <a:ext cx="2761086" cy="401479"/>
          </a:xfrm>
          <a:prstGeom prst="snip1Rect">
            <a:avLst/>
          </a:prstGeom>
          <a:solidFill>
            <a:srgbClr val="239ACC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PC</a:t>
            </a:r>
            <a:r>
              <a:rPr kumimoji="1" lang="ja-JP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、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スマホを無線接続</a:t>
            </a:r>
          </a:p>
        </p:txBody>
      </p:sp>
      <p:cxnSp>
        <p:nvCxnSpPr>
          <p:cNvPr id="16" name="直線矢印コネクタ 15"/>
          <p:cNvCxnSpPr>
            <a:stCxn id="15" idx="1"/>
            <a:endCxn id="13" idx="3"/>
          </p:cNvCxnSpPr>
          <p:nvPr/>
        </p:nvCxnSpPr>
        <p:spPr>
          <a:xfrm>
            <a:off x="5863321" y="2231172"/>
            <a:ext cx="0" cy="187141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7" name="テキスト ボックス 16"/>
          <p:cNvSpPr txBox="1"/>
          <p:nvPr/>
        </p:nvSpPr>
        <p:spPr>
          <a:xfrm>
            <a:off x="4480804" y="3310804"/>
            <a:ext cx="2763060" cy="401479"/>
          </a:xfrm>
          <a:prstGeom prst="snip1Rect">
            <a:avLst/>
          </a:prstGeom>
          <a:solidFill>
            <a:srgbClr val="239ACC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コントローラ、無線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の設定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80802" y="3896663"/>
            <a:ext cx="2763061" cy="401479"/>
          </a:xfrm>
          <a:prstGeom prst="snip1Rect">
            <a:avLst/>
          </a:prstGeom>
          <a:solidFill>
            <a:srgbClr val="239ACC"/>
          </a:solidFill>
          <a:ln>
            <a:solidFill>
              <a:srgbClr val="4D4D4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CME</a:t>
            </a:r>
            <a:r>
              <a:rPr kumimoji="1" lang="ja-JP" altLang="en-US" kern="0" noProof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が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再起動</a:t>
            </a:r>
          </a:p>
        </p:txBody>
      </p:sp>
      <p:cxnSp>
        <p:nvCxnSpPr>
          <p:cNvPr id="19" name="直線矢印コネクタ 18"/>
          <p:cNvCxnSpPr>
            <a:stCxn id="13" idx="1"/>
            <a:endCxn id="17" idx="3"/>
          </p:cNvCxnSpPr>
          <p:nvPr/>
        </p:nvCxnSpPr>
        <p:spPr>
          <a:xfrm flipH="1">
            <a:off x="5862334" y="3120901"/>
            <a:ext cx="987" cy="189903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直線矢印コネクタ 19"/>
          <p:cNvCxnSpPr>
            <a:stCxn id="17" idx="1"/>
            <a:endCxn id="18" idx="3"/>
          </p:cNvCxnSpPr>
          <p:nvPr/>
        </p:nvCxnSpPr>
        <p:spPr>
          <a:xfrm flipH="1">
            <a:off x="5862333" y="3712283"/>
            <a:ext cx="1" cy="184380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" name="角丸四角形 20"/>
          <p:cNvSpPr/>
          <p:nvPr/>
        </p:nvSpPr>
        <p:spPr>
          <a:xfrm>
            <a:off x="1988961" y="1475565"/>
            <a:ext cx="1294918" cy="33302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4D4D4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開始</a:t>
            </a:r>
          </a:p>
        </p:txBody>
      </p:sp>
      <p:cxnSp>
        <p:nvCxnSpPr>
          <p:cNvPr id="22" name="直線矢印コネクタ 21"/>
          <p:cNvCxnSpPr>
            <a:stCxn id="21" idx="2"/>
            <a:endCxn id="7" idx="3"/>
          </p:cNvCxnSpPr>
          <p:nvPr/>
        </p:nvCxnSpPr>
        <p:spPr>
          <a:xfrm>
            <a:off x="2636420" y="1808592"/>
            <a:ext cx="1" cy="338361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3" name="角丸四角形 22"/>
          <p:cNvSpPr/>
          <p:nvPr/>
        </p:nvSpPr>
        <p:spPr>
          <a:xfrm>
            <a:off x="5239677" y="4556992"/>
            <a:ext cx="1247287" cy="33302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4D4D4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終了</a:t>
            </a:r>
          </a:p>
        </p:txBody>
      </p:sp>
      <p:cxnSp>
        <p:nvCxnSpPr>
          <p:cNvPr id="24" name="直線矢印コネクタ 23"/>
          <p:cNvCxnSpPr>
            <a:stCxn id="18" idx="1"/>
            <a:endCxn id="23" idx="0"/>
          </p:cNvCxnSpPr>
          <p:nvPr/>
        </p:nvCxnSpPr>
        <p:spPr>
          <a:xfrm>
            <a:off x="5862333" y="4298142"/>
            <a:ext cx="988" cy="258850"/>
          </a:xfrm>
          <a:prstGeom prst="straightConnector1">
            <a:avLst/>
          </a:prstGeom>
          <a:noFill/>
          <a:ln w="12700" cap="flat" cmpd="sng" algn="ctr">
            <a:solidFill>
              <a:srgbClr val="14337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5" name="テキスト ボックス 34"/>
          <p:cNvSpPr txBox="1"/>
          <p:nvPr/>
        </p:nvSpPr>
        <p:spPr>
          <a:xfrm>
            <a:off x="1408360" y="4315257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SSID: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err="1" smtClean="0">
                <a:latin typeface="+mn-lt"/>
              </a:rPr>
              <a:t>CiscoAirProvision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306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ja-JP" altLang="en-US" dirty="0" smtClean="0"/>
              <a:t>ロビー アンバサダー </a:t>
            </a:r>
            <a:r>
              <a:rPr lang="ja-JP" altLang="en-US" dirty="0" smtClean="0"/>
              <a:t>アカウントの作成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63" y="1597312"/>
            <a:ext cx="8018907" cy="178142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858638" y="2594043"/>
            <a:ext cx="2496766" cy="41504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15965" y="3240400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アクセス権限は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ロビー アンバサダーを</a:t>
            </a:r>
            <a:r>
              <a:rPr kumimoji="1" lang="ja-JP" altLang="en-US" dirty="0" smtClean="0">
                <a:latin typeface="+mn-lt"/>
              </a:rPr>
              <a:t>選びます</a:t>
            </a:r>
          </a:p>
        </p:txBody>
      </p:sp>
      <p:grpSp>
        <p:nvGrpSpPr>
          <p:cNvPr id="44" name="グループ化 43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45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47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544749" y="107316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Step1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0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en-US" altLang="ja-JP" dirty="0" smtClean="0"/>
              <a:t>Guest</a:t>
            </a:r>
            <a:r>
              <a:rPr lang="ja-JP" altLang="en-US" dirty="0" smtClean="0"/>
              <a:t>用</a:t>
            </a:r>
            <a:r>
              <a:rPr lang="en-US" altLang="ja-JP" dirty="0" smtClean="0"/>
              <a:t>WLAN</a:t>
            </a:r>
            <a:r>
              <a:rPr lang="ja-JP" altLang="en-US" dirty="0" smtClean="0"/>
              <a:t>の作成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45" y="1073164"/>
            <a:ext cx="3952875" cy="3981450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3" name="正方形/長方形 2"/>
          <p:cNvSpPr/>
          <p:nvPr/>
        </p:nvSpPr>
        <p:spPr>
          <a:xfrm>
            <a:off x="1264596" y="2477311"/>
            <a:ext cx="1796375" cy="40856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1199745" y="3573294"/>
            <a:ext cx="3048000" cy="35019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1206230" y="3955917"/>
            <a:ext cx="3048000" cy="32425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587" y="2248203"/>
            <a:ext cx="2781300" cy="866775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299" y="3697524"/>
            <a:ext cx="2533650" cy="1276350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 flipV="1">
            <a:off x="4390417" y="2681591"/>
            <a:ext cx="106117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4325566" y="3748391"/>
            <a:ext cx="1174733" cy="369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285362" y="1562272"/>
            <a:ext cx="34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ゲスト ネットワーク</a:t>
            </a:r>
            <a:r>
              <a:rPr kumimoji="1" lang="ja-JP" altLang="en-US" dirty="0" smtClean="0">
                <a:latin typeface="+mn-lt"/>
              </a:rPr>
              <a:t>を有効にします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3229583" y="1811916"/>
            <a:ext cx="1977957" cy="869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230666" y="3212522"/>
            <a:ext cx="2337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※</a:t>
            </a:r>
            <a:r>
              <a:rPr kumimoji="1" lang="en-US" altLang="ja-JP" sz="1400" dirty="0" err="1" smtClean="0">
                <a:latin typeface="+mn-lt"/>
              </a:rPr>
              <a:t>CMXCloud</a:t>
            </a:r>
            <a:r>
              <a:rPr kumimoji="1" lang="ja-JP" altLang="en-US" sz="1400" dirty="0" smtClean="0">
                <a:latin typeface="+mn-lt"/>
              </a:rPr>
              <a:t>が利用できます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612421" y="2708645"/>
            <a:ext cx="1493962" cy="229108"/>
          </a:xfrm>
          <a:prstGeom prst="rect">
            <a:avLst/>
          </a:prstGeom>
          <a:noFill/>
          <a:ln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23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353115" y="91656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Step2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6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2"/>
          <p:cNvSpPr>
            <a:spLocks noGrp="1"/>
          </p:cNvSpPr>
          <p:nvPr>
            <p:ph type="title"/>
          </p:nvPr>
        </p:nvSpPr>
        <p:spPr>
          <a:xfrm>
            <a:off x="437766" y="341327"/>
            <a:ext cx="8345488" cy="731837"/>
          </a:xfrm>
        </p:spPr>
        <p:txBody>
          <a:bodyPr/>
          <a:lstStyle/>
          <a:p>
            <a:r>
              <a:rPr lang="ja-JP" altLang="en-US" dirty="0" smtClean="0"/>
              <a:t>ロビー アンバサダー アカウント</a:t>
            </a:r>
            <a:r>
              <a:rPr lang="ja-JP" altLang="en-US" dirty="0" smtClean="0"/>
              <a:t>でログイン後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ゲスト アカウント</a:t>
            </a:r>
            <a:r>
              <a:rPr lang="ja-JP" altLang="en-US" dirty="0"/>
              <a:t>の作成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64" y="1208910"/>
            <a:ext cx="6093466" cy="2174795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17" y="1773980"/>
            <a:ext cx="4486275" cy="3219450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grpSp>
        <p:nvGrpSpPr>
          <p:cNvPr id="42" name="グループ化 41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44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46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6592235" y="959173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Step3</a:t>
            </a:r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77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627" y="1293353"/>
            <a:ext cx="6687766" cy="3151477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grpSp>
        <p:nvGrpSpPr>
          <p:cNvPr id="14" name="グループ化 13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15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17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ゲスト アカウント</a:t>
            </a:r>
            <a:r>
              <a:rPr kumimoji="1" lang="ja-JP" altLang="en-US" dirty="0"/>
              <a:t>の情報を印刷または電子メールで送信</a:t>
            </a:r>
          </a:p>
        </p:txBody>
      </p:sp>
    </p:spTree>
    <p:extLst>
      <p:ext uri="{BB962C8B-B14F-4D97-AF65-F5344CB8AC3E}">
        <p14:creationId xmlns:p14="http://schemas.microsoft.com/office/powerpoint/2010/main" val="9500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239104"/>
            <a:ext cx="8264153" cy="2976011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grpSp>
        <p:nvGrpSpPr>
          <p:cNvPr id="5" name="グループ化 4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8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コントローラ ツール</a:t>
            </a:r>
            <a:r>
              <a:rPr lang="ja-JP" altLang="en-US" dirty="0"/>
              <a:t>の拡張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18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329447"/>
            <a:ext cx="8413477" cy="238012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7766" y="3884579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設定の保存、読み込みが可能です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コントローラ ツール</a:t>
            </a:r>
            <a:r>
              <a:rPr lang="ja-JP" altLang="en-US" dirty="0"/>
              <a:t>の拡張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3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330065" y="2268519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トラブル発生時、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サポートに必要なファイル一式が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簡単に取得できます。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01" y="962879"/>
            <a:ext cx="4548105" cy="39243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コントローラ ツール</a:t>
            </a:r>
            <a:r>
              <a:rPr lang="ja-JP" altLang="en-US" dirty="0"/>
              <a:t>の拡張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31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330065" y="2361284"/>
            <a:ext cx="285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PING</a:t>
            </a:r>
            <a:r>
              <a:rPr kumimoji="1" lang="ja-JP" altLang="en-US" dirty="0" err="1" smtClean="0">
                <a:latin typeface="+mn-lt"/>
              </a:rPr>
              <a:t>、</a:t>
            </a:r>
            <a:r>
              <a:rPr kumimoji="1" lang="en-US" altLang="ja-JP" dirty="0" smtClean="0">
                <a:latin typeface="+mn-lt"/>
              </a:rPr>
              <a:t>DNS</a:t>
            </a:r>
            <a:r>
              <a:rPr kumimoji="1" lang="ja-JP" altLang="en-US" dirty="0" err="1" smtClean="0">
                <a:latin typeface="+mn-lt"/>
              </a:rPr>
              <a:t>への</a:t>
            </a:r>
            <a:r>
              <a:rPr kumimoji="1" lang="ja-JP" altLang="en-US" dirty="0" smtClean="0">
                <a:latin typeface="+mn-lt"/>
              </a:rPr>
              <a:t>通信試験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WLAN</a:t>
            </a:r>
            <a:r>
              <a:rPr kumimoji="1" lang="ja-JP" altLang="en-US" dirty="0" smtClean="0">
                <a:latin typeface="+mn-lt"/>
              </a:rPr>
              <a:t>毎の</a:t>
            </a:r>
            <a:r>
              <a:rPr kumimoji="1" lang="ja-JP" altLang="en-US" dirty="0" smtClean="0">
                <a:latin typeface="+mn-lt"/>
              </a:rPr>
              <a:t>ユーザ ログイン</a:t>
            </a:r>
            <a:endParaRPr kumimoji="1" lang="en-US" altLang="ja-JP" dirty="0" smtClean="0">
              <a:latin typeface="+mn-lt"/>
            </a:endParaRPr>
          </a:p>
          <a:p>
            <a:r>
              <a:rPr kumimoji="1" lang="ja-JP" altLang="en-US" dirty="0" smtClean="0">
                <a:latin typeface="+mn-lt"/>
              </a:rPr>
              <a:t>試験が可能です。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3" y="1398105"/>
            <a:ext cx="4485720" cy="301022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530951" y="61832"/>
            <a:ext cx="504606" cy="558961"/>
            <a:chOff x="4602046" y="3243223"/>
            <a:chExt cx="504606" cy="558961"/>
          </a:xfrm>
        </p:grpSpPr>
        <p:grpSp>
          <p:nvGrpSpPr>
            <p:cNvPr id="7" name="Group 20"/>
            <p:cNvGrpSpPr>
              <a:grpSpLocks noChangeAspect="1"/>
            </p:cNvGrpSpPr>
            <p:nvPr/>
          </p:nvGrpSpPr>
          <p:grpSpPr bwMode="auto">
            <a:xfrm>
              <a:off x="4602046" y="3243223"/>
              <a:ext cx="504606" cy="558961"/>
              <a:chOff x="2289" y="966"/>
              <a:chExt cx="1179" cy="1306"/>
            </a:xfrm>
          </p:grpSpPr>
          <p:sp>
            <p:nvSpPr>
              <p:cNvPr id="9" name="Freeform 21"/>
              <p:cNvSpPr>
                <a:spLocks noEditPoints="1"/>
              </p:cNvSpPr>
              <p:nvPr/>
            </p:nvSpPr>
            <p:spPr bwMode="auto">
              <a:xfrm>
                <a:off x="2289" y="1122"/>
                <a:ext cx="1179" cy="1150"/>
              </a:xfrm>
              <a:custGeom>
                <a:avLst/>
                <a:gdLst>
                  <a:gd name="T0" fmla="*/ 69 w 496"/>
                  <a:gd name="T1" fmla="*/ 444 h 484"/>
                  <a:gd name="T2" fmla="*/ 40 w 496"/>
                  <a:gd name="T3" fmla="*/ 414 h 484"/>
                  <a:gd name="T4" fmla="*/ 40 w 496"/>
                  <a:gd name="T5" fmla="*/ 100 h 484"/>
                  <a:gd name="T6" fmla="*/ 456 w 496"/>
                  <a:gd name="T7" fmla="*/ 100 h 484"/>
                  <a:gd name="T8" fmla="*/ 456 w 496"/>
                  <a:gd name="T9" fmla="*/ 414 h 484"/>
                  <a:gd name="T10" fmla="*/ 427 w 496"/>
                  <a:gd name="T11" fmla="*/ 444 h 484"/>
                  <a:gd name="T12" fmla="*/ 69 w 496"/>
                  <a:gd name="T13" fmla="*/ 444 h 484"/>
                  <a:gd name="T14" fmla="*/ 427 w 496"/>
                  <a:gd name="T15" fmla="*/ 0 h 484"/>
                  <a:gd name="T16" fmla="*/ 364 w 496"/>
                  <a:gd name="T17" fmla="*/ 0 h 484"/>
                  <a:gd name="T18" fmla="*/ 364 w 496"/>
                  <a:gd name="T19" fmla="*/ 40 h 484"/>
                  <a:gd name="T20" fmla="*/ 338 w 496"/>
                  <a:gd name="T21" fmla="*/ 66 h 484"/>
                  <a:gd name="T22" fmla="*/ 312 w 496"/>
                  <a:gd name="T23" fmla="*/ 40 h 484"/>
                  <a:gd name="T24" fmla="*/ 312 w 496"/>
                  <a:gd name="T25" fmla="*/ 0 h 484"/>
                  <a:gd name="T26" fmla="*/ 184 w 496"/>
                  <a:gd name="T27" fmla="*/ 0 h 484"/>
                  <a:gd name="T28" fmla="*/ 184 w 496"/>
                  <a:gd name="T29" fmla="*/ 40 h 484"/>
                  <a:gd name="T30" fmla="*/ 158 w 496"/>
                  <a:gd name="T31" fmla="*/ 66 h 484"/>
                  <a:gd name="T32" fmla="*/ 132 w 496"/>
                  <a:gd name="T33" fmla="*/ 40 h 484"/>
                  <a:gd name="T34" fmla="*/ 132 w 496"/>
                  <a:gd name="T35" fmla="*/ 0 h 484"/>
                  <a:gd name="T36" fmla="*/ 69 w 496"/>
                  <a:gd name="T37" fmla="*/ 0 h 484"/>
                  <a:gd name="T38" fmla="*/ 0 w 496"/>
                  <a:gd name="T39" fmla="*/ 69 h 484"/>
                  <a:gd name="T40" fmla="*/ 0 w 496"/>
                  <a:gd name="T41" fmla="*/ 73 h 484"/>
                  <a:gd name="T42" fmla="*/ 0 w 496"/>
                  <a:gd name="T43" fmla="*/ 100 h 484"/>
                  <a:gd name="T44" fmla="*/ 0 w 496"/>
                  <a:gd name="T45" fmla="*/ 414 h 484"/>
                  <a:gd name="T46" fmla="*/ 69 w 496"/>
                  <a:gd name="T47" fmla="*/ 484 h 484"/>
                  <a:gd name="T48" fmla="*/ 427 w 496"/>
                  <a:gd name="T49" fmla="*/ 484 h 484"/>
                  <a:gd name="T50" fmla="*/ 496 w 496"/>
                  <a:gd name="T51" fmla="*/ 414 h 484"/>
                  <a:gd name="T52" fmla="*/ 496 w 496"/>
                  <a:gd name="T53" fmla="*/ 100 h 484"/>
                  <a:gd name="T54" fmla="*/ 496 w 496"/>
                  <a:gd name="T55" fmla="*/ 73 h 484"/>
                  <a:gd name="T56" fmla="*/ 496 w 496"/>
                  <a:gd name="T57" fmla="*/ 69 h 484"/>
                  <a:gd name="T58" fmla="*/ 427 w 496"/>
                  <a:gd name="T5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6" h="484">
                    <a:moveTo>
                      <a:pt x="69" y="444"/>
                    </a:moveTo>
                    <a:cubicBezTo>
                      <a:pt x="53" y="444"/>
                      <a:pt x="40" y="431"/>
                      <a:pt x="40" y="414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56" y="100"/>
                      <a:pt x="456" y="100"/>
                      <a:pt x="456" y="100"/>
                    </a:cubicBezTo>
                    <a:cubicBezTo>
                      <a:pt x="456" y="414"/>
                      <a:pt x="456" y="414"/>
                      <a:pt x="456" y="414"/>
                    </a:cubicBezTo>
                    <a:cubicBezTo>
                      <a:pt x="456" y="431"/>
                      <a:pt x="443" y="444"/>
                      <a:pt x="427" y="444"/>
                    </a:cubicBezTo>
                    <a:cubicBezTo>
                      <a:pt x="69" y="444"/>
                      <a:pt x="69" y="444"/>
                      <a:pt x="69" y="444"/>
                    </a:cubicBezTo>
                    <a:moveTo>
                      <a:pt x="427" y="0"/>
                    </a:moveTo>
                    <a:cubicBezTo>
                      <a:pt x="364" y="0"/>
                      <a:pt x="364" y="0"/>
                      <a:pt x="364" y="0"/>
                    </a:cubicBezTo>
                    <a:cubicBezTo>
                      <a:pt x="364" y="40"/>
                      <a:pt x="364" y="40"/>
                      <a:pt x="364" y="40"/>
                    </a:cubicBezTo>
                    <a:cubicBezTo>
                      <a:pt x="364" y="54"/>
                      <a:pt x="352" y="66"/>
                      <a:pt x="338" y="66"/>
                    </a:cubicBezTo>
                    <a:cubicBezTo>
                      <a:pt x="324" y="66"/>
                      <a:pt x="312" y="54"/>
                      <a:pt x="312" y="4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84" y="40"/>
                      <a:pt x="184" y="40"/>
                      <a:pt x="184" y="40"/>
                    </a:cubicBezTo>
                    <a:cubicBezTo>
                      <a:pt x="184" y="54"/>
                      <a:pt x="172" y="66"/>
                      <a:pt x="158" y="66"/>
                    </a:cubicBezTo>
                    <a:cubicBezTo>
                      <a:pt x="144" y="66"/>
                      <a:pt x="132" y="54"/>
                      <a:pt x="132" y="4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1"/>
                      <a:pt x="0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14"/>
                      <a:pt x="0" y="414"/>
                      <a:pt x="0" y="414"/>
                    </a:cubicBezTo>
                    <a:cubicBezTo>
                      <a:pt x="0" y="453"/>
                      <a:pt x="31" y="484"/>
                      <a:pt x="69" y="484"/>
                    </a:cubicBezTo>
                    <a:cubicBezTo>
                      <a:pt x="427" y="484"/>
                      <a:pt x="427" y="484"/>
                      <a:pt x="427" y="484"/>
                    </a:cubicBezTo>
                    <a:cubicBezTo>
                      <a:pt x="465" y="484"/>
                      <a:pt x="496" y="453"/>
                      <a:pt x="496" y="414"/>
                    </a:cubicBezTo>
                    <a:cubicBezTo>
                      <a:pt x="496" y="100"/>
                      <a:pt x="496" y="100"/>
                      <a:pt x="496" y="100"/>
                    </a:cubicBezTo>
                    <a:cubicBezTo>
                      <a:pt x="496" y="73"/>
                      <a:pt x="496" y="73"/>
                      <a:pt x="496" y="73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6" y="31"/>
                      <a:pt x="465" y="0"/>
                      <a:pt x="427" y="0"/>
                    </a:cubicBez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auto">
              <a:xfrm>
                <a:off x="2603" y="966"/>
                <a:ext cx="124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auto">
              <a:xfrm>
                <a:off x="2603" y="1122"/>
                <a:ext cx="124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3031" y="966"/>
                <a:ext cx="123" cy="156"/>
              </a:xfrm>
              <a:custGeom>
                <a:avLst/>
                <a:gdLst>
                  <a:gd name="T0" fmla="*/ 26 w 52"/>
                  <a:gd name="T1" fmla="*/ 0 h 66"/>
                  <a:gd name="T2" fmla="*/ 0 w 52"/>
                  <a:gd name="T3" fmla="*/ 26 h 66"/>
                  <a:gd name="T4" fmla="*/ 0 w 52"/>
                  <a:gd name="T5" fmla="*/ 66 h 66"/>
                  <a:gd name="T6" fmla="*/ 52 w 52"/>
                  <a:gd name="T7" fmla="*/ 66 h 66"/>
                  <a:gd name="T8" fmla="*/ 52 w 52"/>
                  <a:gd name="T9" fmla="*/ 26 h 66"/>
                  <a:gd name="T10" fmla="*/ 26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26" y="0"/>
                    </a:moveTo>
                    <a:cubicBezTo>
                      <a:pt x="12" y="0"/>
                      <a:pt x="0" y="11"/>
                      <a:pt x="0" y="2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1"/>
                      <a:pt x="40" y="0"/>
                      <a:pt x="26" y="0"/>
                    </a:cubicBezTo>
                  </a:path>
                </a:pathLst>
              </a:custGeom>
              <a:solidFill>
                <a:srgbClr val="00BBEA"/>
              </a:solidFill>
              <a:ln w="3175">
                <a:solidFill>
                  <a:schemeClr val="accent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3031" y="1122"/>
                <a:ext cx="123" cy="157"/>
              </a:xfrm>
              <a:custGeom>
                <a:avLst/>
                <a:gdLst>
                  <a:gd name="T0" fmla="*/ 52 w 52"/>
                  <a:gd name="T1" fmla="*/ 0 h 66"/>
                  <a:gd name="T2" fmla="*/ 0 w 52"/>
                  <a:gd name="T3" fmla="*/ 0 h 66"/>
                  <a:gd name="T4" fmla="*/ 0 w 52"/>
                  <a:gd name="T5" fmla="*/ 40 h 66"/>
                  <a:gd name="T6" fmla="*/ 26 w 52"/>
                  <a:gd name="T7" fmla="*/ 66 h 66"/>
                  <a:gd name="T8" fmla="*/ 52 w 52"/>
                  <a:gd name="T9" fmla="*/ 40 h 66"/>
                  <a:gd name="T10" fmla="*/ 52 w 52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4"/>
                      <a:pt x="12" y="66"/>
                      <a:pt x="26" y="66"/>
                    </a:cubicBezTo>
                    <a:cubicBezTo>
                      <a:pt x="40" y="66"/>
                      <a:pt x="52" y="54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0089D7"/>
              </a:solidFill>
              <a:ln w="3175">
                <a:solidFill>
                  <a:srgbClr val="008BD9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626189" y="3387474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+mn-lt"/>
                </a:rPr>
                <a:t>8.4</a:t>
              </a:r>
              <a:endParaRPr kumimoji="1" lang="ja-JP" altLang="en-US" dirty="0" smtClean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コントローラ ツール</a:t>
            </a:r>
            <a:r>
              <a:rPr lang="ja-JP" altLang="en-US" dirty="0"/>
              <a:t>の拡張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135904"/>
          </a:xfrm>
        </p:spPr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よく聞かれる質問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sz="1400" dirty="0" smtClean="0">
                <a:latin typeface="+mn-ea"/>
                <a:ea typeface="+mn-ea"/>
              </a:rPr>
              <a:t>CME</a:t>
            </a:r>
            <a:r>
              <a:rPr kumimoji="1" lang="ja-JP" altLang="en-US" sz="1400" dirty="0" smtClean="0">
                <a:latin typeface="+mn-ea"/>
                <a:ea typeface="+mn-ea"/>
              </a:rPr>
              <a:t>で購入した</a:t>
            </a:r>
            <a:r>
              <a:rPr kumimoji="1" lang="en-US" altLang="ja-JP" sz="1400" dirty="0" smtClean="0">
                <a:latin typeface="+mn-ea"/>
                <a:ea typeface="+mn-ea"/>
              </a:rPr>
              <a:t>AP</a:t>
            </a:r>
            <a:r>
              <a:rPr kumimoji="1" lang="ja-JP" altLang="en-US" sz="1400" dirty="0" smtClean="0">
                <a:latin typeface="+mn-ea"/>
                <a:ea typeface="+mn-ea"/>
              </a:rPr>
              <a:t>を</a:t>
            </a:r>
            <a:r>
              <a:rPr kumimoji="1" lang="en-US" altLang="ja-JP" sz="1400" dirty="0" smtClean="0">
                <a:latin typeface="+mn-ea"/>
                <a:ea typeface="+mn-ea"/>
              </a:rPr>
              <a:t>WLC</a:t>
            </a:r>
            <a:r>
              <a:rPr kumimoji="1" lang="ja-JP" altLang="en-US" sz="1400" dirty="0" smtClean="0">
                <a:latin typeface="+mn-ea"/>
                <a:ea typeface="+mn-ea"/>
              </a:rPr>
              <a:t>に使えますか？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kumimoji="1" lang="ja-JP" altLang="en-US" sz="1400" dirty="0">
                <a:latin typeface="+mn-ea"/>
                <a:ea typeface="+mn-ea"/>
              </a:rPr>
              <a:t>　</a:t>
            </a:r>
            <a:r>
              <a:rPr kumimoji="1" lang="en-US" altLang="ja-JP" sz="1400" dirty="0" smtClean="0">
                <a:latin typeface="+mn-ea"/>
                <a:ea typeface="+mn-ea"/>
              </a:rPr>
              <a:t>Yes</a:t>
            </a:r>
            <a:r>
              <a:rPr kumimoji="1" lang="ja-JP" altLang="en-US" sz="1400" dirty="0" err="1">
                <a:latin typeface="+mn-ea"/>
                <a:ea typeface="+mn-ea"/>
              </a:rPr>
              <a:t>：</a:t>
            </a:r>
            <a:r>
              <a:rPr kumimoji="1" lang="en-US" altLang="ja-JP" sz="1400" dirty="0" err="1" smtClean="0">
                <a:latin typeface="+mn-ea"/>
                <a:ea typeface="+mn-ea"/>
              </a:rPr>
              <a:t>ap</a:t>
            </a:r>
            <a:r>
              <a:rPr kumimoji="1" lang="en-US" altLang="ja-JP" sz="1400" dirty="0" smtClean="0">
                <a:latin typeface="+mn-ea"/>
                <a:ea typeface="+mn-ea"/>
              </a:rPr>
              <a:t>-type </a:t>
            </a:r>
            <a:r>
              <a:rPr kumimoji="1" lang="en-US" altLang="ja-JP" sz="1400" dirty="0" err="1" smtClean="0">
                <a:latin typeface="+mn-ea"/>
                <a:ea typeface="+mn-ea"/>
              </a:rPr>
              <a:t>capwap</a:t>
            </a:r>
            <a:r>
              <a:rPr kumimoji="1" lang="en-US" altLang="ja-JP" sz="1400" dirty="0" smtClean="0">
                <a:latin typeface="+mn-ea"/>
                <a:ea typeface="+mn-ea"/>
              </a:rPr>
              <a:t> </a:t>
            </a:r>
            <a:r>
              <a:rPr kumimoji="1" lang="ja-JP" altLang="en-US" sz="1400" dirty="0" smtClean="0">
                <a:latin typeface="+mn-ea"/>
                <a:ea typeface="+mn-ea"/>
              </a:rPr>
              <a:t>コマンドを実行してモードを</a:t>
            </a:r>
            <a:r>
              <a:rPr kumimoji="1" lang="en-US" altLang="ja-JP" sz="1400" dirty="0" smtClean="0">
                <a:latin typeface="+mn-ea"/>
                <a:ea typeface="+mn-ea"/>
              </a:rPr>
              <a:t>CAPWAP</a:t>
            </a:r>
            <a:r>
              <a:rPr kumimoji="1" lang="ja-JP" altLang="en-US" sz="1400" dirty="0" smtClean="0">
                <a:latin typeface="+mn-ea"/>
                <a:ea typeface="+mn-ea"/>
              </a:rPr>
              <a:t>に切り替えます。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kumimoji="1" lang="ja-JP" altLang="en-US" sz="1400" dirty="0">
                <a:latin typeface="+mn-ea"/>
                <a:ea typeface="+mn-ea"/>
              </a:rPr>
              <a:t>　</a:t>
            </a:r>
            <a:r>
              <a:rPr kumimoji="1" lang="en-US" altLang="ja-JP" sz="1400" dirty="0" smtClean="0">
                <a:latin typeface="+mn-ea"/>
                <a:ea typeface="+mn-ea"/>
              </a:rPr>
              <a:t>WLC</a:t>
            </a:r>
            <a:r>
              <a:rPr kumimoji="1" lang="ja-JP" altLang="en-US" sz="1400" dirty="0" smtClean="0">
                <a:latin typeface="+mn-ea"/>
                <a:ea typeface="+mn-ea"/>
              </a:rPr>
              <a:t>に帰属すると</a:t>
            </a:r>
            <a:r>
              <a:rPr kumimoji="1" lang="en-US" altLang="ja-JP" sz="1400" dirty="0" smtClean="0">
                <a:latin typeface="+mn-ea"/>
                <a:ea typeface="+mn-ea"/>
              </a:rPr>
              <a:t>WLC</a:t>
            </a:r>
            <a:r>
              <a:rPr kumimoji="1" lang="ja-JP" altLang="en-US" sz="1400" dirty="0" smtClean="0">
                <a:latin typeface="+mn-ea"/>
                <a:ea typeface="+mn-ea"/>
              </a:rPr>
              <a:t>から</a:t>
            </a:r>
            <a:r>
              <a:rPr kumimoji="1" lang="en-US" altLang="ja-JP" sz="1400" dirty="0" smtClean="0">
                <a:latin typeface="+mn-ea"/>
                <a:ea typeface="+mn-ea"/>
              </a:rPr>
              <a:t>CAPWAP</a:t>
            </a:r>
            <a:r>
              <a:rPr kumimoji="1" lang="ja-JP" altLang="en-US" sz="1400" dirty="0" smtClean="0">
                <a:latin typeface="+mn-ea"/>
                <a:ea typeface="+mn-ea"/>
              </a:rPr>
              <a:t>イメージがダウンロード</a:t>
            </a:r>
            <a:r>
              <a:rPr kumimoji="1" lang="ja-JP" altLang="en-US" sz="1400" dirty="0" smtClean="0">
                <a:latin typeface="+mn-ea"/>
                <a:ea typeface="+mn-ea"/>
              </a:rPr>
              <a:t>され </a:t>
            </a:r>
            <a:r>
              <a:rPr kumimoji="1" lang="en-US" altLang="ja-JP" sz="1400" dirty="0" smtClean="0">
                <a:latin typeface="+mn-ea"/>
                <a:ea typeface="+mn-ea"/>
              </a:rPr>
              <a:t>CAPWAP</a:t>
            </a:r>
            <a:r>
              <a:rPr kumimoji="1" lang="ja-JP" altLang="en-US" sz="1400" dirty="0" smtClean="0">
                <a:latin typeface="+mn-ea"/>
                <a:ea typeface="+mn-ea"/>
              </a:rPr>
              <a:t> </a:t>
            </a:r>
            <a:r>
              <a:rPr kumimoji="1" lang="en-US" altLang="ja-JP" sz="1400" dirty="0" smtClean="0">
                <a:latin typeface="+mn-ea"/>
                <a:ea typeface="+mn-ea"/>
              </a:rPr>
              <a:t>AP</a:t>
            </a:r>
            <a:r>
              <a:rPr kumimoji="1" lang="ja-JP" altLang="en-US" sz="1400" dirty="0" smtClean="0">
                <a:latin typeface="+mn-ea"/>
                <a:ea typeface="+mn-ea"/>
              </a:rPr>
              <a:t>として動作します。</a:t>
            </a:r>
            <a:endParaRPr kumimoji="1" lang="en-US" altLang="ja-JP" sz="1400" dirty="0">
              <a:latin typeface="+mn-ea"/>
              <a:ea typeface="+mn-ea"/>
            </a:endParaRPr>
          </a:p>
          <a:p>
            <a:r>
              <a:rPr kumimoji="1" lang="en-US" altLang="ja-JP" sz="1400" dirty="0" smtClean="0">
                <a:latin typeface="+mn-ea"/>
                <a:ea typeface="+mn-ea"/>
              </a:rPr>
              <a:t>WLC</a:t>
            </a:r>
            <a:r>
              <a:rPr kumimoji="1" lang="ja-JP" altLang="en-US" sz="1400" dirty="0" smtClean="0">
                <a:latin typeface="+mn-ea"/>
                <a:ea typeface="+mn-ea"/>
              </a:rPr>
              <a:t>で使っていた</a:t>
            </a:r>
            <a:r>
              <a:rPr kumimoji="1" lang="en-US" altLang="ja-JP" sz="1400" dirty="0" smtClean="0">
                <a:latin typeface="+mn-ea"/>
                <a:ea typeface="+mn-ea"/>
              </a:rPr>
              <a:t>AP</a:t>
            </a:r>
            <a:r>
              <a:rPr kumimoji="1" lang="ja-JP" altLang="en-US" sz="1400" dirty="0" smtClean="0">
                <a:latin typeface="+mn-ea"/>
                <a:ea typeface="+mn-ea"/>
              </a:rPr>
              <a:t>を</a:t>
            </a:r>
            <a:r>
              <a:rPr kumimoji="1" lang="en-US" altLang="ja-JP" sz="1400" dirty="0" smtClean="0">
                <a:latin typeface="+mn-ea"/>
                <a:ea typeface="+mn-ea"/>
              </a:rPr>
              <a:t>CME</a:t>
            </a:r>
            <a:r>
              <a:rPr kumimoji="1" lang="ja-JP" altLang="en-US" sz="1400" dirty="0" smtClean="0">
                <a:latin typeface="+mn-ea"/>
                <a:ea typeface="+mn-ea"/>
              </a:rPr>
              <a:t>に変換できますか？</a:t>
            </a:r>
            <a:endParaRPr kumimoji="1"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kumimoji="1" lang="ja-JP" altLang="en-US" sz="1400" dirty="0" smtClean="0">
                <a:latin typeface="+mn-ea"/>
                <a:ea typeface="+mn-ea"/>
              </a:rPr>
              <a:t>　</a:t>
            </a:r>
            <a:r>
              <a:rPr kumimoji="1" lang="en-US" altLang="ja-JP" sz="1400" dirty="0" smtClean="0">
                <a:latin typeface="+mn-ea"/>
                <a:ea typeface="+mn-ea"/>
              </a:rPr>
              <a:t>Yes</a:t>
            </a:r>
            <a:r>
              <a:rPr kumimoji="1" lang="ja-JP" altLang="en-US" sz="1400" dirty="0" smtClean="0">
                <a:latin typeface="+mn-ea"/>
                <a:ea typeface="+mn-ea"/>
              </a:rPr>
              <a:t>：</a:t>
            </a:r>
            <a:r>
              <a:rPr kumimoji="1" lang="en-US" altLang="ja-JP" sz="1400" dirty="0" smtClean="0">
                <a:latin typeface="+mn-ea"/>
                <a:ea typeface="+mn-ea"/>
              </a:rPr>
              <a:t>Cisco.com</a:t>
            </a:r>
            <a:r>
              <a:rPr kumimoji="1" lang="ja-JP" altLang="en-US" sz="1400" dirty="0" smtClean="0">
                <a:latin typeface="+mn-ea"/>
                <a:ea typeface="+mn-ea"/>
              </a:rPr>
              <a:t>から</a:t>
            </a:r>
            <a:r>
              <a:rPr lang="en-US" altLang="ja-JP" sz="1400" dirty="0" smtClean="0">
                <a:latin typeface="+mn-ea"/>
                <a:ea typeface="+mn-ea"/>
              </a:rPr>
              <a:t>AIR-AP1850-K9-8-2-151-0.tar</a:t>
            </a:r>
            <a:r>
              <a:rPr lang="ja-JP" altLang="en-US" sz="1400" dirty="0" smtClean="0">
                <a:latin typeface="+mn-ea"/>
                <a:ea typeface="+mn-ea"/>
              </a:rPr>
              <a:t>（機種毎に異なります</a:t>
            </a:r>
            <a:r>
              <a:rPr lang="en-US" altLang="ja-JP" sz="1400" dirty="0" smtClean="0">
                <a:latin typeface="+mn-ea"/>
                <a:ea typeface="+mn-ea"/>
              </a:rPr>
              <a:t>)</a:t>
            </a:r>
            <a:r>
              <a:rPr lang="ja-JP" altLang="en-US" sz="1400" dirty="0" smtClean="0">
                <a:latin typeface="+mn-ea"/>
                <a:ea typeface="+mn-ea"/>
              </a:rPr>
              <a:t>をダウンロードします。</a:t>
            </a:r>
            <a:endParaRPr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lang="ja-JP" altLang="en-US" sz="1400" dirty="0">
                <a:latin typeface="+mn-ea"/>
                <a:ea typeface="+mn-ea"/>
              </a:rPr>
              <a:t>　</a:t>
            </a:r>
            <a:r>
              <a:rPr lang="en-US" altLang="ja-JP" sz="1400" dirty="0" smtClean="0">
                <a:latin typeface="+mn-ea"/>
                <a:ea typeface="+mn-ea"/>
              </a:rPr>
              <a:t>AP</a:t>
            </a:r>
            <a:r>
              <a:rPr lang="ja-JP" altLang="en-US" sz="1400" dirty="0" smtClean="0">
                <a:latin typeface="+mn-ea"/>
                <a:ea typeface="+mn-ea"/>
              </a:rPr>
              <a:t>にログインして</a:t>
            </a:r>
            <a:r>
              <a:rPr lang="ja-JP" altLang="en-US" sz="1400" dirty="0">
                <a:latin typeface="+mn-ea"/>
                <a:ea typeface="+mn-ea"/>
              </a:rPr>
              <a:t> </a:t>
            </a:r>
            <a:r>
              <a:rPr lang="en-US" altLang="ja-JP" sz="1400" dirty="0" err="1" smtClean="0">
                <a:latin typeface="+mn-ea"/>
                <a:ea typeface="+mn-ea"/>
              </a:rPr>
              <a:t>ap</a:t>
            </a:r>
            <a:r>
              <a:rPr lang="en-US" altLang="ja-JP" sz="1400" dirty="0" smtClean="0">
                <a:latin typeface="+mn-ea"/>
                <a:ea typeface="+mn-ea"/>
              </a:rPr>
              <a:t>-type </a:t>
            </a:r>
            <a:r>
              <a:rPr lang="en-US" altLang="ja-JP" sz="1400" dirty="0">
                <a:latin typeface="+mn-ea"/>
                <a:ea typeface="+mn-ea"/>
              </a:rPr>
              <a:t>mobility-express tftp://</a:t>
            </a:r>
            <a:r>
              <a:rPr lang="en-US" altLang="ja-JP" sz="1400" i="1" dirty="0">
                <a:latin typeface="+mn-ea"/>
                <a:ea typeface="+mn-ea"/>
              </a:rPr>
              <a:t>&lt;tftp server </a:t>
            </a:r>
            <a:r>
              <a:rPr lang="en-US" altLang="ja-JP" sz="1400" i="1" dirty="0" err="1">
                <a:latin typeface="+mn-ea"/>
                <a:ea typeface="+mn-ea"/>
              </a:rPr>
              <a:t>ip</a:t>
            </a:r>
            <a:r>
              <a:rPr lang="en-US" altLang="ja-JP" sz="1400" i="1" dirty="0">
                <a:latin typeface="+mn-ea"/>
                <a:ea typeface="+mn-ea"/>
              </a:rPr>
              <a:t>-address&gt;/&lt;filename </a:t>
            </a:r>
            <a:r>
              <a:rPr lang="en-US" altLang="ja-JP" sz="1400" i="1" dirty="0" smtClean="0">
                <a:latin typeface="+mn-ea"/>
                <a:ea typeface="+mn-ea"/>
              </a:rPr>
              <a:t>&gt;</a:t>
            </a:r>
            <a:r>
              <a:rPr lang="ja-JP" altLang="en-US" sz="1400" dirty="0" smtClean="0">
                <a:latin typeface="+mn-ea"/>
                <a:ea typeface="+mn-ea"/>
              </a:rPr>
              <a:t>コマンドを</a:t>
            </a:r>
            <a:endParaRPr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lang="ja-JP" altLang="en-US" sz="1400" dirty="0">
                <a:latin typeface="+mn-ea"/>
                <a:ea typeface="+mn-ea"/>
              </a:rPr>
              <a:t>　</a:t>
            </a:r>
            <a:r>
              <a:rPr lang="ja-JP" altLang="en-US" sz="1400" dirty="0" smtClean="0">
                <a:latin typeface="+mn-ea"/>
                <a:ea typeface="+mn-ea"/>
              </a:rPr>
              <a:t>実行してください。</a:t>
            </a:r>
            <a:endParaRPr lang="en-US" altLang="ja-JP" sz="1400" dirty="0" smtClean="0">
              <a:latin typeface="+mn-ea"/>
              <a:ea typeface="+mn-ea"/>
            </a:endParaRPr>
          </a:p>
          <a:p>
            <a:pPr marL="57150" indent="0">
              <a:buNone/>
            </a:pPr>
            <a:r>
              <a:rPr lang="ja-JP" altLang="en-US" sz="1400" dirty="0" smtClean="0">
                <a:latin typeface="+mn-ea"/>
                <a:ea typeface="+mn-ea"/>
              </a:rPr>
              <a:t>参考</a:t>
            </a:r>
            <a:r>
              <a:rPr lang="en-US" altLang="ja-JP" sz="1400" dirty="0" smtClean="0">
                <a:latin typeface="+mn-ea"/>
                <a:ea typeface="+mn-ea"/>
              </a:rPr>
              <a:t>URL</a:t>
            </a:r>
            <a:r>
              <a:rPr lang="ja-JP" altLang="en-US" sz="1400" dirty="0" smtClean="0">
                <a:latin typeface="+mn-ea"/>
                <a:ea typeface="+mn-ea"/>
              </a:rPr>
              <a:t>：</a:t>
            </a:r>
            <a:r>
              <a:rPr kumimoji="1" lang="en-US" altLang="ja-JP" sz="1100" dirty="0" smtClean="0">
                <a:latin typeface="+mn-ea"/>
                <a:ea typeface="+mn-ea"/>
                <a:hlinkClick r:id="rId2"/>
              </a:rPr>
              <a:t>http</a:t>
            </a:r>
            <a:r>
              <a:rPr kumimoji="1" lang="en-US" altLang="ja-JP" sz="1100" dirty="0">
                <a:latin typeface="+mn-ea"/>
                <a:ea typeface="+mn-ea"/>
                <a:hlinkClick r:id="rId2"/>
              </a:rPr>
              <a:t>://</a:t>
            </a:r>
            <a:r>
              <a:rPr kumimoji="1" lang="en-US" altLang="ja-JP" sz="1100" dirty="0" smtClean="0">
                <a:latin typeface="+mn-ea"/>
                <a:ea typeface="+mn-ea"/>
                <a:hlinkClick r:id="rId2"/>
              </a:rPr>
              <a:t>www.cisco.com/c/en/us/td/docs/wireless/access_point/mob_exp/82/user_guide/b_ME_User_Guide_82/b_ME_User_Guide_82_chapter_01000.html#task_7588F4C009744AEFBB9EB754A713E390</a:t>
            </a:r>
            <a:endParaRPr kumimoji="1" lang="en-US" altLang="ja-JP" sz="1100" dirty="0" smtClean="0">
              <a:latin typeface="+mn-ea"/>
              <a:ea typeface="+mn-ea"/>
            </a:endParaRPr>
          </a:p>
          <a:p>
            <a:endParaRPr kumimoji="1" lang="ja-JP" altLang="en-US" sz="1100" dirty="0">
              <a:latin typeface="+mn-ea"/>
              <a:ea typeface="+mn-e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モード</a:t>
            </a:r>
            <a:r>
              <a:rPr kumimoji="1" lang="ja-JP" altLang="en-US" dirty="0" smtClean="0"/>
              <a:t>と </a:t>
            </a:r>
            <a:r>
              <a:rPr kumimoji="1" lang="en-US" altLang="ja-JP" dirty="0" smtClean="0"/>
              <a:t>CAPWAP</a:t>
            </a:r>
            <a:r>
              <a:rPr kumimoji="1" lang="ja-JP" altLang="en-US" dirty="0"/>
              <a:t>モード</a:t>
            </a:r>
          </a:p>
        </p:txBody>
      </p:sp>
    </p:spTree>
    <p:extLst>
      <p:ext uri="{BB962C8B-B14F-4D97-AF65-F5344CB8AC3E}">
        <p14:creationId xmlns:p14="http://schemas.microsoft.com/office/powerpoint/2010/main" val="1797947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ja-JP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CME</a:t>
            </a:r>
            <a:r>
              <a:rPr kumimoji="1" lang="ja-JP" altLang="en-US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 メニューの日本語化（</a:t>
            </a:r>
            <a:r>
              <a:rPr kumimoji="1" lang="en-US" altLang="ja-JP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8.3</a:t>
            </a:r>
            <a:r>
              <a:rPr kumimoji="1" lang="ja-JP" altLang="en-US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から）</a:t>
            </a:r>
            <a:endParaRPr kumimoji="1" lang="ja-JP" altLang="en-US" dirty="0">
              <a:solidFill>
                <a:srgbClr val="002060"/>
              </a:solidFill>
              <a:latin typeface="Arial"/>
              <a:ea typeface="ＭＳ Ｐゴシック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9" y="1759602"/>
            <a:ext cx="3237331" cy="1938020"/>
          </a:xfrm>
          <a:prstGeom prst="rect">
            <a:avLst/>
          </a:prstGeom>
          <a:ln>
            <a:solidFill>
              <a:srgbClr val="4D4D4C">
                <a:lumMod val="20000"/>
                <a:lumOff val="80000"/>
              </a:srgb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21" y="2772374"/>
            <a:ext cx="4144521" cy="2016189"/>
          </a:xfrm>
          <a:prstGeom prst="rect">
            <a:avLst/>
          </a:prstGeom>
          <a:ln>
            <a:solidFill>
              <a:srgbClr val="4D4D4C">
                <a:lumMod val="20000"/>
                <a:lumOff val="80000"/>
              </a:srgbClr>
            </a:solidFill>
          </a:ln>
        </p:spPr>
      </p:pic>
      <p:sp>
        <p:nvSpPr>
          <p:cNvPr id="7" name="Rectangle 56"/>
          <p:cNvSpPr/>
          <p:nvPr/>
        </p:nvSpPr>
        <p:spPr>
          <a:xfrm>
            <a:off x="4743510" y="1931357"/>
            <a:ext cx="4039744" cy="619848"/>
          </a:xfrm>
          <a:prstGeom prst="rect">
            <a:avLst/>
          </a:prstGeom>
          <a:solidFill>
            <a:srgbClr val="4D4D4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60"/>
          <p:cNvGraphicFramePr>
            <a:graphicFrameLocks noGrp="1"/>
          </p:cNvGraphicFramePr>
          <p:nvPr>
            <p:extLst/>
          </p:nvPr>
        </p:nvGraphicFramePr>
        <p:xfrm>
          <a:off x="4743509" y="2294936"/>
          <a:ext cx="4041717" cy="274296"/>
        </p:xfrm>
        <a:graphic>
          <a:graphicData uri="http://schemas.openxmlformats.org/drawingml/2006/table">
            <a:tbl>
              <a:tblPr firstRow="1" bandRow="1"/>
              <a:tblGrid>
                <a:gridCol w="1347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11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ja-JP" alt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　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Provision 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Monitor 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Troubleshoot</a:t>
                      </a:r>
                      <a:endParaRPr lang="en-US" sz="1200" dirty="0"/>
                    </a:p>
                  </a:txBody>
                  <a:tcPr marL="91416" marR="91416" marT="45708" marB="45708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" name="グループ化 8"/>
          <p:cNvGrpSpPr/>
          <p:nvPr/>
        </p:nvGrpSpPr>
        <p:grpSpPr>
          <a:xfrm>
            <a:off x="3448946" y="964714"/>
            <a:ext cx="908504" cy="907789"/>
            <a:chOff x="3448946" y="849542"/>
            <a:chExt cx="908504" cy="907789"/>
          </a:xfrm>
        </p:grpSpPr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3448946" y="849542"/>
              <a:ext cx="908504" cy="907789"/>
            </a:xfrm>
            <a:prstGeom prst="ellipse">
              <a:avLst/>
            </a:pr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Freeform 24"/>
            <p:cNvSpPr>
              <a:spLocks noChangeAspect="1" noEditPoints="1"/>
            </p:cNvSpPr>
            <p:nvPr/>
          </p:nvSpPr>
          <p:spPr bwMode="auto">
            <a:xfrm>
              <a:off x="3676532" y="1152116"/>
              <a:ext cx="453333" cy="302641"/>
            </a:xfrm>
            <a:custGeom>
              <a:avLst/>
              <a:gdLst>
                <a:gd name="T0" fmla="*/ 666 w 800"/>
                <a:gd name="T1" fmla="*/ 383 h 533"/>
                <a:gd name="T2" fmla="*/ 133 w 800"/>
                <a:gd name="T3" fmla="*/ 383 h 533"/>
                <a:gd name="T4" fmla="*/ 133 w 800"/>
                <a:gd name="T5" fmla="*/ 67 h 533"/>
                <a:gd name="T6" fmla="*/ 666 w 800"/>
                <a:gd name="T7" fmla="*/ 67 h 533"/>
                <a:gd name="T8" fmla="*/ 666 w 800"/>
                <a:gd name="T9" fmla="*/ 383 h 533"/>
                <a:gd name="T10" fmla="*/ 794 w 800"/>
                <a:gd name="T11" fmla="*/ 457 h 533"/>
                <a:gd name="T12" fmla="*/ 733 w 800"/>
                <a:gd name="T13" fmla="*/ 399 h 533"/>
                <a:gd name="T14" fmla="*/ 733 w 800"/>
                <a:gd name="T15" fmla="*/ 33 h 533"/>
                <a:gd name="T16" fmla="*/ 700 w 800"/>
                <a:gd name="T17" fmla="*/ 0 h 533"/>
                <a:gd name="T18" fmla="*/ 100 w 800"/>
                <a:gd name="T19" fmla="*/ 0 h 533"/>
                <a:gd name="T20" fmla="*/ 66 w 800"/>
                <a:gd name="T21" fmla="*/ 33 h 533"/>
                <a:gd name="T22" fmla="*/ 66 w 800"/>
                <a:gd name="T23" fmla="*/ 399 h 533"/>
                <a:gd name="T24" fmla="*/ 6 w 800"/>
                <a:gd name="T25" fmla="*/ 457 h 533"/>
                <a:gd name="T26" fmla="*/ 0 w 800"/>
                <a:gd name="T27" fmla="*/ 472 h 533"/>
                <a:gd name="T28" fmla="*/ 0 w 800"/>
                <a:gd name="T29" fmla="*/ 517 h 533"/>
                <a:gd name="T30" fmla="*/ 16 w 800"/>
                <a:gd name="T31" fmla="*/ 533 h 533"/>
                <a:gd name="T32" fmla="*/ 783 w 800"/>
                <a:gd name="T33" fmla="*/ 533 h 533"/>
                <a:gd name="T34" fmla="*/ 800 w 800"/>
                <a:gd name="T35" fmla="*/ 517 h 533"/>
                <a:gd name="T36" fmla="*/ 800 w 800"/>
                <a:gd name="T37" fmla="*/ 472 h 533"/>
                <a:gd name="T38" fmla="*/ 794 w 800"/>
                <a:gd name="T39" fmla="*/ 45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0" h="533">
                  <a:moveTo>
                    <a:pt x="666" y="383"/>
                  </a:moveTo>
                  <a:lnTo>
                    <a:pt x="133" y="383"/>
                  </a:lnTo>
                  <a:lnTo>
                    <a:pt x="133" y="67"/>
                  </a:lnTo>
                  <a:lnTo>
                    <a:pt x="666" y="67"/>
                  </a:lnTo>
                  <a:lnTo>
                    <a:pt x="666" y="383"/>
                  </a:lnTo>
                  <a:close/>
                  <a:moveTo>
                    <a:pt x="794" y="457"/>
                  </a:moveTo>
                  <a:lnTo>
                    <a:pt x="733" y="399"/>
                  </a:lnTo>
                  <a:lnTo>
                    <a:pt x="733" y="33"/>
                  </a:lnTo>
                  <a:cubicBezTo>
                    <a:pt x="733" y="15"/>
                    <a:pt x="718" y="0"/>
                    <a:pt x="700" y="0"/>
                  </a:cubicBezTo>
                  <a:lnTo>
                    <a:pt x="100" y="0"/>
                  </a:lnTo>
                  <a:cubicBezTo>
                    <a:pt x="81" y="0"/>
                    <a:pt x="66" y="15"/>
                    <a:pt x="66" y="33"/>
                  </a:cubicBezTo>
                  <a:lnTo>
                    <a:pt x="66" y="399"/>
                  </a:lnTo>
                  <a:lnTo>
                    <a:pt x="6" y="457"/>
                  </a:lnTo>
                  <a:cubicBezTo>
                    <a:pt x="2" y="461"/>
                    <a:pt x="0" y="467"/>
                    <a:pt x="0" y="472"/>
                  </a:cubicBezTo>
                  <a:lnTo>
                    <a:pt x="0" y="517"/>
                  </a:lnTo>
                  <a:cubicBezTo>
                    <a:pt x="0" y="526"/>
                    <a:pt x="7" y="533"/>
                    <a:pt x="16" y="533"/>
                  </a:cubicBezTo>
                  <a:lnTo>
                    <a:pt x="783" y="533"/>
                  </a:lnTo>
                  <a:cubicBezTo>
                    <a:pt x="792" y="533"/>
                    <a:pt x="800" y="526"/>
                    <a:pt x="800" y="517"/>
                  </a:cubicBezTo>
                  <a:lnTo>
                    <a:pt x="800" y="472"/>
                  </a:lnTo>
                  <a:cubicBezTo>
                    <a:pt x="800" y="467"/>
                    <a:pt x="797" y="461"/>
                    <a:pt x="794" y="4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2" name="Freeform 98"/>
          <p:cNvSpPr>
            <a:spLocks noEditPoints="1"/>
          </p:cNvSpPr>
          <p:nvPr/>
        </p:nvSpPr>
        <p:spPr bwMode="auto">
          <a:xfrm>
            <a:off x="5271312" y="1950314"/>
            <a:ext cx="388433" cy="386520"/>
          </a:xfrm>
          <a:custGeom>
            <a:avLst/>
            <a:gdLst>
              <a:gd name="T0" fmla="*/ 400 w 800"/>
              <a:gd name="T1" fmla="*/ 583 h 799"/>
              <a:gd name="T2" fmla="*/ 216 w 800"/>
              <a:gd name="T3" fmla="*/ 400 h 799"/>
              <a:gd name="T4" fmla="*/ 400 w 800"/>
              <a:gd name="T5" fmla="*/ 216 h 799"/>
              <a:gd name="T6" fmla="*/ 583 w 800"/>
              <a:gd name="T7" fmla="*/ 400 h 799"/>
              <a:gd name="T8" fmla="*/ 400 w 800"/>
              <a:gd name="T9" fmla="*/ 583 h 799"/>
              <a:gd name="T10" fmla="*/ 800 w 800"/>
              <a:gd name="T11" fmla="*/ 433 h 799"/>
              <a:gd name="T12" fmla="*/ 800 w 800"/>
              <a:gd name="T13" fmla="*/ 366 h 799"/>
              <a:gd name="T14" fmla="*/ 633 w 800"/>
              <a:gd name="T15" fmla="*/ 311 h 799"/>
              <a:gd name="T16" fmla="*/ 627 w 800"/>
              <a:gd name="T17" fmla="*/ 297 h 799"/>
              <a:gd name="T18" fmla="*/ 706 w 800"/>
              <a:gd name="T19" fmla="*/ 140 h 799"/>
              <a:gd name="T20" fmla="*/ 659 w 800"/>
              <a:gd name="T21" fmla="*/ 93 h 799"/>
              <a:gd name="T22" fmla="*/ 502 w 800"/>
              <a:gd name="T23" fmla="*/ 172 h 799"/>
              <a:gd name="T24" fmla="*/ 489 w 800"/>
              <a:gd name="T25" fmla="*/ 166 h 799"/>
              <a:gd name="T26" fmla="*/ 433 w 800"/>
              <a:gd name="T27" fmla="*/ 0 h 799"/>
              <a:gd name="T28" fmla="*/ 366 w 800"/>
              <a:gd name="T29" fmla="*/ 0 h 799"/>
              <a:gd name="T30" fmla="*/ 311 w 800"/>
              <a:gd name="T31" fmla="*/ 166 h 799"/>
              <a:gd name="T32" fmla="*/ 298 w 800"/>
              <a:gd name="T33" fmla="*/ 172 h 799"/>
              <a:gd name="T34" fmla="*/ 141 w 800"/>
              <a:gd name="T35" fmla="*/ 93 h 799"/>
              <a:gd name="T36" fmla="*/ 93 w 800"/>
              <a:gd name="T37" fmla="*/ 140 h 799"/>
              <a:gd name="T38" fmla="*/ 172 w 800"/>
              <a:gd name="T39" fmla="*/ 297 h 799"/>
              <a:gd name="T40" fmla="*/ 166 w 800"/>
              <a:gd name="T41" fmla="*/ 310 h 799"/>
              <a:gd name="T42" fmla="*/ 0 w 800"/>
              <a:gd name="T43" fmla="*/ 366 h 799"/>
              <a:gd name="T44" fmla="*/ 0 w 800"/>
              <a:gd name="T45" fmla="*/ 433 h 799"/>
              <a:gd name="T46" fmla="*/ 166 w 800"/>
              <a:gd name="T47" fmla="*/ 488 h 799"/>
              <a:gd name="T48" fmla="*/ 172 w 800"/>
              <a:gd name="T49" fmla="*/ 502 h 799"/>
              <a:gd name="T50" fmla="*/ 93 w 800"/>
              <a:gd name="T51" fmla="*/ 659 h 799"/>
              <a:gd name="T52" fmla="*/ 141 w 800"/>
              <a:gd name="T53" fmla="*/ 706 h 799"/>
              <a:gd name="T54" fmla="*/ 297 w 800"/>
              <a:gd name="T55" fmla="*/ 627 h 799"/>
              <a:gd name="T56" fmla="*/ 311 w 800"/>
              <a:gd name="T57" fmla="*/ 633 h 799"/>
              <a:gd name="T58" fmla="*/ 366 w 800"/>
              <a:gd name="T59" fmla="*/ 799 h 799"/>
              <a:gd name="T60" fmla="*/ 433 w 800"/>
              <a:gd name="T61" fmla="*/ 799 h 799"/>
              <a:gd name="T62" fmla="*/ 488 w 800"/>
              <a:gd name="T63" fmla="*/ 633 h 799"/>
              <a:gd name="T64" fmla="*/ 502 w 800"/>
              <a:gd name="T65" fmla="*/ 627 h 799"/>
              <a:gd name="T66" fmla="*/ 659 w 800"/>
              <a:gd name="T67" fmla="*/ 706 h 799"/>
              <a:gd name="T68" fmla="*/ 706 w 800"/>
              <a:gd name="T69" fmla="*/ 658 h 799"/>
              <a:gd name="T70" fmla="*/ 627 w 800"/>
              <a:gd name="T71" fmla="*/ 502 h 799"/>
              <a:gd name="T72" fmla="*/ 633 w 800"/>
              <a:gd name="T73" fmla="*/ 488 h 799"/>
              <a:gd name="T74" fmla="*/ 800 w 800"/>
              <a:gd name="T75" fmla="*/ 433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0" h="799">
                <a:moveTo>
                  <a:pt x="400" y="583"/>
                </a:moveTo>
                <a:cubicBezTo>
                  <a:pt x="298" y="583"/>
                  <a:pt x="216" y="501"/>
                  <a:pt x="216" y="400"/>
                </a:cubicBezTo>
                <a:cubicBezTo>
                  <a:pt x="216" y="298"/>
                  <a:pt x="298" y="216"/>
                  <a:pt x="400" y="216"/>
                </a:cubicBezTo>
                <a:cubicBezTo>
                  <a:pt x="501" y="216"/>
                  <a:pt x="583" y="298"/>
                  <a:pt x="583" y="400"/>
                </a:cubicBezTo>
                <a:cubicBezTo>
                  <a:pt x="583" y="501"/>
                  <a:pt x="501" y="583"/>
                  <a:pt x="400" y="583"/>
                </a:cubicBezTo>
                <a:moveTo>
                  <a:pt x="800" y="433"/>
                </a:moveTo>
                <a:lnTo>
                  <a:pt x="800" y="366"/>
                </a:lnTo>
                <a:lnTo>
                  <a:pt x="633" y="311"/>
                </a:lnTo>
                <a:cubicBezTo>
                  <a:pt x="631" y="306"/>
                  <a:pt x="629" y="302"/>
                  <a:pt x="627" y="297"/>
                </a:cubicBezTo>
                <a:lnTo>
                  <a:pt x="706" y="140"/>
                </a:lnTo>
                <a:lnTo>
                  <a:pt x="659" y="93"/>
                </a:lnTo>
                <a:lnTo>
                  <a:pt x="502" y="172"/>
                </a:lnTo>
                <a:cubicBezTo>
                  <a:pt x="497" y="170"/>
                  <a:pt x="493" y="168"/>
                  <a:pt x="489" y="166"/>
                </a:cubicBezTo>
                <a:lnTo>
                  <a:pt x="433" y="0"/>
                </a:lnTo>
                <a:lnTo>
                  <a:pt x="366" y="0"/>
                </a:lnTo>
                <a:lnTo>
                  <a:pt x="311" y="166"/>
                </a:lnTo>
                <a:cubicBezTo>
                  <a:pt x="306" y="168"/>
                  <a:pt x="302" y="170"/>
                  <a:pt x="298" y="172"/>
                </a:cubicBezTo>
                <a:lnTo>
                  <a:pt x="141" y="93"/>
                </a:lnTo>
                <a:lnTo>
                  <a:pt x="93" y="140"/>
                </a:lnTo>
                <a:lnTo>
                  <a:pt x="172" y="297"/>
                </a:lnTo>
                <a:cubicBezTo>
                  <a:pt x="170" y="302"/>
                  <a:pt x="168" y="306"/>
                  <a:pt x="166" y="310"/>
                </a:cubicBezTo>
                <a:lnTo>
                  <a:pt x="0" y="366"/>
                </a:lnTo>
                <a:lnTo>
                  <a:pt x="0" y="433"/>
                </a:lnTo>
                <a:lnTo>
                  <a:pt x="166" y="488"/>
                </a:lnTo>
                <a:cubicBezTo>
                  <a:pt x="168" y="493"/>
                  <a:pt x="170" y="497"/>
                  <a:pt x="172" y="502"/>
                </a:cubicBezTo>
                <a:lnTo>
                  <a:pt x="93" y="659"/>
                </a:lnTo>
                <a:lnTo>
                  <a:pt x="141" y="706"/>
                </a:lnTo>
                <a:lnTo>
                  <a:pt x="297" y="627"/>
                </a:lnTo>
                <a:cubicBezTo>
                  <a:pt x="302" y="629"/>
                  <a:pt x="306" y="631"/>
                  <a:pt x="311" y="633"/>
                </a:cubicBezTo>
                <a:lnTo>
                  <a:pt x="366" y="799"/>
                </a:lnTo>
                <a:lnTo>
                  <a:pt x="433" y="799"/>
                </a:lnTo>
                <a:lnTo>
                  <a:pt x="488" y="633"/>
                </a:lnTo>
                <a:cubicBezTo>
                  <a:pt x="493" y="631"/>
                  <a:pt x="498" y="630"/>
                  <a:pt x="502" y="627"/>
                </a:cubicBezTo>
                <a:lnTo>
                  <a:pt x="659" y="706"/>
                </a:lnTo>
                <a:lnTo>
                  <a:pt x="706" y="658"/>
                </a:lnTo>
                <a:lnTo>
                  <a:pt x="627" y="502"/>
                </a:lnTo>
                <a:cubicBezTo>
                  <a:pt x="630" y="497"/>
                  <a:pt x="631" y="493"/>
                  <a:pt x="633" y="488"/>
                </a:cubicBezTo>
                <a:lnTo>
                  <a:pt x="800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C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3" name="Freeform 41"/>
          <p:cNvSpPr>
            <a:spLocks/>
          </p:cNvSpPr>
          <p:nvPr/>
        </p:nvSpPr>
        <p:spPr bwMode="auto">
          <a:xfrm>
            <a:off x="7883397" y="1953484"/>
            <a:ext cx="396086" cy="332943"/>
          </a:xfrm>
          <a:custGeom>
            <a:avLst/>
            <a:gdLst>
              <a:gd name="T0" fmla="*/ 759 w 814"/>
              <a:gd name="T1" fmla="*/ 299 h 687"/>
              <a:gd name="T2" fmla="*/ 789 w 814"/>
              <a:gd name="T3" fmla="*/ 127 h 687"/>
              <a:gd name="T4" fmla="*/ 688 w 814"/>
              <a:gd name="T5" fmla="*/ 231 h 687"/>
              <a:gd name="T6" fmla="*/ 617 w 814"/>
              <a:gd name="T7" fmla="*/ 231 h 687"/>
              <a:gd name="T8" fmla="*/ 617 w 814"/>
              <a:gd name="T9" fmla="*/ 159 h 687"/>
              <a:gd name="T10" fmla="*/ 720 w 814"/>
              <a:gd name="T11" fmla="*/ 53 h 687"/>
              <a:gd name="T12" fmla="*/ 547 w 814"/>
              <a:gd name="T13" fmla="*/ 81 h 687"/>
              <a:gd name="T14" fmla="*/ 524 w 814"/>
              <a:gd name="T15" fmla="*/ 268 h 687"/>
              <a:gd name="T16" fmla="*/ 449 w 814"/>
              <a:gd name="T17" fmla="*/ 347 h 687"/>
              <a:gd name="T18" fmla="*/ 304 w 814"/>
              <a:gd name="T19" fmla="*/ 199 h 687"/>
              <a:gd name="T20" fmla="*/ 435 w 814"/>
              <a:gd name="T21" fmla="*/ 64 h 687"/>
              <a:gd name="T22" fmla="*/ 208 w 814"/>
              <a:gd name="T23" fmla="*/ 64 h 687"/>
              <a:gd name="T24" fmla="*/ 154 w 814"/>
              <a:gd name="T25" fmla="*/ 119 h 687"/>
              <a:gd name="T26" fmla="*/ 132 w 814"/>
              <a:gd name="T27" fmla="*/ 97 h 687"/>
              <a:gd name="T28" fmla="*/ 100 w 814"/>
              <a:gd name="T29" fmla="*/ 97 h 687"/>
              <a:gd name="T30" fmla="*/ 9 w 814"/>
              <a:gd name="T31" fmla="*/ 190 h 687"/>
              <a:gd name="T32" fmla="*/ 9 w 814"/>
              <a:gd name="T33" fmla="*/ 223 h 687"/>
              <a:gd name="T34" fmla="*/ 129 w 814"/>
              <a:gd name="T35" fmla="*/ 345 h 687"/>
              <a:gd name="T36" fmla="*/ 161 w 814"/>
              <a:gd name="T37" fmla="*/ 345 h 687"/>
              <a:gd name="T38" fmla="*/ 249 w 814"/>
              <a:gd name="T39" fmla="*/ 255 h 687"/>
              <a:gd name="T40" fmla="*/ 249 w 814"/>
              <a:gd name="T41" fmla="*/ 255 h 687"/>
              <a:gd name="T42" fmla="*/ 251 w 814"/>
              <a:gd name="T43" fmla="*/ 253 h 687"/>
              <a:gd name="T44" fmla="*/ 396 w 814"/>
              <a:gd name="T45" fmla="*/ 402 h 687"/>
              <a:gd name="T46" fmla="*/ 190 w 814"/>
              <a:gd name="T47" fmla="*/ 617 h 687"/>
              <a:gd name="T48" fmla="*/ 190 w 814"/>
              <a:gd name="T49" fmla="*/ 672 h 687"/>
              <a:gd name="T50" fmla="*/ 243 w 814"/>
              <a:gd name="T51" fmla="*/ 672 h 687"/>
              <a:gd name="T52" fmla="*/ 449 w 814"/>
              <a:gd name="T53" fmla="*/ 456 h 687"/>
              <a:gd name="T54" fmla="*/ 659 w 814"/>
              <a:gd name="T55" fmla="*/ 671 h 687"/>
              <a:gd name="T56" fmla="*/ 712 w 814"/>
              <a:gd name="T57" fmla="*/ 671 h 687"/>
              <a:gd name="T58" fmla="*/ 712 w 814"/>
              <a:gd name="T59" fmla="*/ 617 h 687"/>
              <a:gd name="T60" fmla="*/ 502 w 814"/>
              <a:gd name="T61" fmla="*/ 401 h 687"/>
              <a:gd name="T62" fmla="*/ 577 w 814"/>
              <a:gd name="T63" fmla="*/ 322 h 687"/>
              <a:gd name="T64" fmla="*/ 759 w 814"/>
              <a:gd name="T65" fmla="*/ 299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4" h="687">
                <a:moveTo>
                  <a:pt x="759" y="299"/>
                </a:moveTo>
                <a:cubicBezTo>
                  <a:pt x="804" y="252"/>
                  <a:pt x="814" y="184"/>
                  <a:pt x="789" y="127"/>
                </a:cubicBezTo>
                <a:lnTo>
                  <a:pt x="688" y="231"/>
                </a:lnTo>
                <a:cubicBezTo>
                  <a:pt x="669" y="251"/>
                  <a:pt x="637" y="251"/>
                  <a:pt x="617" y="231"/>
                </a:cubicBezTo>
                <a:cubicBezTo>
                  <a:pt x="598" y="211"/>
                  <a:pt x="598" y="178"/>
                  <a:pt x="617" y="159"/>
                </a:cubicBezTo>
                <a:lnTo>
                  <a:pt x="720" y="53"/>
                </a:lnTo>
                <a:cubicBezTo>
                  <a:pt x="664" y="24"/>
                  <a:pt x="594" y="33"/>
                  <a:pt x="547" y="81"/>
                </a:cubicBezTo>
                <a:cubicBezTo>
                  <a:pt x="498" y="132"/>
                  <a:pt x="490" y="209"/>
                  <a:pt x="524" y="268"/>
                </a:cubicBezTo>
                <a:lnTo>
                  <a:pt x="449" y="347"/>
                </a:lnTo>
                <a:lnTo>
                  <a:pt x="304" y="199"/>
                </a:lnTo>
                <a:lnTo>
                  <a:pt x="435" y="64"/>
                </a:lnTo>
                <a:cubicBezTo>
                  <a:pt x="373" y="0"/>
                  <a:pt x="270" y="0"/>
                  <a:pt x="208" y="64"/>
                </a:cubicBezTo>
                <a:lnTo>
                  <a:pt x="154" y="119"/>
                </a:lnTo>
                <a:lnTo>
                  <a:pt x="132" y="97"/>
                </a:lnTo>
                <a:cubicBezTo>
                  <a:pt x="124" y="88"/>
                  <a:pt x="109" y="88"/>
                  <a:pt x="100" y="97"/>
                </a:cubicBezTo>
                <a:lnTo>
                  <a:pt x="9" y="190"/>
                </a:lnTo>
                <a:cubicBezTo>
                  <a:pt x="0" y="199"/>
                  <a:pt x="0" y="214"/>
                  <a:pt x="9" y="223"/>
                </a:cubicBezTo>
                <a:lnTo>
                  <a:pt x="129" y="345"/>
                </a:lnTo>
                <a:cubicBezTo>
                  <a:pt x="138" y="354"/>
                  <a:pt x="152" y="354"/>
                  <a:pt x="161" y="345"/>
                </a:cubicBezTo>
                <a:lnTo>
                  <a:pt x="249" y="255"/>
                </a:lnTo>
                <a:lnTo>
                  <a:pt x="249" y="255"/>
                </a:lnTo>
                <a:lnTo>
                  <a:pt x="251" y="253"/>
                </a:lnTo>
                <a:lnTo>
                  <a:pt x="396" y="402"/>
                </a:lnTo>
                <a:lnTo>
                  <a:pt x="190" y="617"/>
                </a:lnTo>
                <a:cubicBezTo>
                  <a:pt x="175" y="632"/>
                  <a:pt x="175" y="657"/>
                  <a:pt x="190" y="672"/>
                </a:cubicBezTo>
                <a:cubicBezTo>
                  <a:pt x="205" y="687"/>
                  <a:pt x="228" y="687"/>
                  <a:pt x="243" y="672"/>
                </a:cubicBezTo>
                <a:lnTo>
                  <a:pt x="449" y="456"/>
                </a:lnTo>
                <a:lnTo>
                  <a:pt x="659" y="671"/>
                </a:lnTo>
                <a:cubicBezTo>
                  <a:pt x="674" y="686"/>
                  <a:pt x="698" y="686"/>
                  <a:pt x="712" y="671"/>
                </a:cubicBezTo>
                <a:cubicBezTo>
                  <a:pt x="727" y="656"/>
                  <a:pt x="727" y="632"/>
                  <a:pt x="712" y="617"/>
                </a:cubicBezTo>
                <a:lnTo>
                  <a:pt x="502" y="401"/>
                </a:lnTo>
                <a:lnTo>
                  <a:pt x="577" y="322"/>
                </a:lnTo>
                <a:cubicBezTo>
                  <a:pt x="634" y="357"/>
                  <a:pt x="710" y="349"/>
                  <a:pt x="759" y="299"/>
                </a:cubicBez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C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781123" y="963877"/>
            <a:ext cx="908504" cy="907789"/>
            <a:chOff x="4469737" y="963877"/>
            <a:chExt cx="908504" cy="907789"/>
          </a:xfrm>
        </p:grpSpPr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4469737" y="963877"/>
              <a:ext cx="908504" cy="907789"/>
            </a:xfrm>
            <a:prstGeom prst="ellipse">
              <a:avLst/>
            </a:prstGeom>
            <a:solidFill>
              <a:srgbClr val="36A4D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Freeform 115"/>
            <p:cNvSpPr>
              <a:spLocks noChangeAspect="1" noEditPoints="1"/>
            </p:cNvSpPr>
            <p:nvPr/>
          </p:nvSpPr>
          <p:spPr bwMode="auto">
            <a:xfrm>
              <a:off x="4785510" y="1210052"/>
              <a:ext cx="276959" cy="415439"/>
            </a:xfrm>
            <a:custGeom>
              <a:avLst/>
              <a:gdLst>
                <a:gd name="T0" fmla="*/ 67 w 533"/>
                <a:gd name="T1" fmla="*/ 133 h 800"/>
                <a:gd name="T2" fmla="*/ 467 w 533"/>
                <a:gd name="T3" fmla="*/ 133 h 800"/>
                <a:gd name="T4" fmla="*/ 467 w 533"/>
                <a:gd name="T5" fmla="*/ 666 h 800"/>
                <a:gd name="T6" fmla="*/ 67 w 533"/>
                <a:gd name="T7" fmla="*/ 666 h 800"/>
                <a:gd name="T8" fmla="*/ 67 w 533"/>
                <a:gd name="T9" fmla="*/ 133 h 800"/>
                <a:gd name="T10" fmla="*/ 500 w 533"/>
                <a:gd name="T11" fmla="*/ 0 h 800"/>
                <a:gd name="T12" fmla="*/ 33 w 533"/>
                <a:gd name="T13" fmla="*/ 0 h 800"/>
                <a:gd name="T14" fmla="*/ 0 w 533"/>
                <a:gd name="T15" fmla="*/ 33 h 800"/>
                <a:gd name="T16" fmla="*/ 0 w 533"/>
                <a:gd name="T17" fmla="*/ 766 h 800"/>
                <a:gd name="T18" fmla="*/ 33 w 533"/>
                <a:gd name="T19" fmla="*/ 800 h 800"/>
                <a:gd name="T20" fmla="*/ 500 w 533"/>
                <a:gd name="T21" fmla="*/ 800 h 800"/>
                <a:gd name="T22" fmla="*/ 533 w 533"/>
                <a:gd name="T23" fmla="*/ 766 h 800"/>
                <a:gd name="T24" fmla="*/ 533 w 533"/>
                <a:gd name="T25" fmla="*/ 33 h 800"/>
                <a:gd name="T26" fmla="*/ 500 w 533"/>
                <a:gd name="T27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800">
                  <a:moveTo>
                    <a:pt x="67" y="133"/>
                  </a:moveTo>
                  <a:lnTo>
                    <a:pt x="467" y="133"/>
                  </a:lnTo>
                  <a:lnTo>
                    <a:pt x="467" y="666"/>
                  </a:lnTo>
                  <a:lnTo>
                    <a:pt x="67" y="666"/>
                  </a:lnTo>
                  <a:lnTo>
                    <a:pt x="67" y="133"/>
                  </a:lnTo>
                  <a:close/>
                  <a:moveTo>
                    <a:pt x="500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766"/>
                  </a:lnTo>
                  <a:cubicBezTo>
                    <a:pt x="0" y="785"/>
                    <a:pt x="15" y="800"/>
                    <a:pt x="33" y="800"/>
                  </a:cubicBezTo>
                  <a:lnTo>
                    <a:pt x="500" y="800"/>
                  </a:lnTo>
                  <a:cubicBezTo>
                    <a:pt x="518" y="800"/>
                    <a:pt x="533" y="785"/>
                    <a:pt x="533" y="766"/>
                  </a:cubicBezTo>
                  <a:lnTo>
                    <a:pt x="533" y="33"/>
                  </a:lnTo>
                  <a:cubicBezTo>
                    <a:pt x="533" y="15"/>
                    <a:pt x="518" y="0"/>
                    <a:pt x="5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" name="Group 69"/>
          <p:cNvGrpSpPr>
            <a:grpSpLocks noChangeAspect="1"/>
          </p:cNvGrpSpPr>
          <p:nvPr/>
        </p:nvGrpSpPr>
        <p:grpSpPr>
          <a:xfrm>
            <a:off x="6553491" y="1959261"/>
            <a:ext cx="436160" cy="335675"/>
            <a:chOff x="13260388" y="7042150"/>
            <a:chExt cx="8572500" cy="6599238"/>
          </a:xfrm>
          <a:solidFill>
            <a:srgbClr val="FFFFFF"/>
          </a:solidFill>
        </p:grpSpPr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6929100" y="9131300"/>
              <a:ext cx="1371600" cy="3351213"/>
            </a:xfrm>
            <a:custGeom>
              <a:avLst/>
              <a:gdLst>
                <a:gd name="T0" fmla="*/ 176 w 366"/>
                <a:gd name="T1" fmla="*/ 420 h 894"/>
                <a:gd name="T2" fmla="*/ 163 w 366"/>
                <a:gd name="T3" fmla="*/ 420 h 894"/>
                <a:gd name="T4" fmla="*/ 5 w 366"/>
                <a:gd name="T5" fmla="*/ 596 h 894"/>
                <a:gd name="T6" fmla="*/ 74 w 366"/>
                <a:gd name="T7" fmla="*/ 723 h 894"/>
                <a:gd name="T8" fmla="*/ 41 w 366"/>
                <a:gd name="T9" fmla="*/ 830 h 894"/>
                <a:gd name="T10" fmla="*/ 71 w 366"/>
                <a:gd name="T11" fmla="*/ 886 h 894"/>
                <a:gd name="T12" fmla="*/ 127 w 366"/>
                <a:gd name="T13" fmla="*/ 856 h 894"/>
                <a:gd name="T14" fmla="*/ 159 w 366"/>
                <a:gd name="T15" fmla="*/ 754 h 894"/>
                <a:gd name="T16" fmla="*/ 181 w 366"/>
                <a:gd name="T17" fmla="*/ 755 h 894"/>
                <a:gd name="T18" fmla="*/ 340 w 366"/>
                <a:gd name="T19" fmla="*/ 579 h 894"/>
                <a:gd name="T20" fmla="*/ 278 w 366"/>
                <a:gd name="T21" fmla="*/ 458 h 894"/>
                <a:gd name="T22" fmla="*/ 366 w 366"/>
                <a:gd name="T23" fmla="*/ 0 h 894"/>
                <a:gd name="T24" fmla="*/ 176 w 366"/>
                <a:gd name="T25" fmla="*/ 42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6" h="894">
                  <a:moveTo>
                    <a:pt x="176" y="420"/>
                  </a:moveTo>
                  <a:cubicBezTo>
                    <a:pt x="172" y="420"/>
                    <a:pt x="168" y="420"/>
                    <a:pt x="163" y="420"/>
                  </a:cubicBezTo>
                  <a:cubicBezTo>
                    <a:pt x="71" y="425"/>
                    <a:pt x="0" y="504"/>
                    <a:pt x="5" y="596"/>
                  </a:cubicBezTo>
                  <a:cubicBezTo>
                    <a:pt x="8" y="649"/>
                    <a:pt x="34" y="694"/>
                    <a:pt x="74" y="723"/>
                  </a:cubicBezTo>
                  <a:cubicBezTo>
                    <a:pt x="41" y="830"/>
                    <a:pt x="41" y="830"/>
                    <a:pt x="41" y="830"/>
                  </a:cubicBezTo>
                  <a:cubicBezTo>
                    <a:pt x="33" y="854"/>
                    <a:pt x="47" y="879"/>
                    <a:pt x="71" y="886"/>
                  </a:cubicBezTo>
                  <a:cubicBezTo>
                    <a:pt x="95" y="894"/>
                    <a:pt x="120" y="880"/>
                    <a:pt x="127" y="856"/>
                  </a:cubicBezTo>
                  <a:cubicBezTo>
                    <a:pt x="159" y="754"/>
                    <a:pt x="159" y="754"/>
                    <a:pt x="159" y="754"/>
                  </a:cubicBezTo>
                  <a:cubicBezTo>
                    <a:pt x="166" y="755"/>
                    <a:pt x="174" y="755"/>
                    <a:pt x="181" y="755"/>
                  </a:cubicBezTo>
                  <a:cubicBezTo>
                    <a:pt x="274" y="750"/>
                    <a:pt x="344" y="671"/>
                    <a:pt x="340" y="579"/>
                  </a:cubicBezTo>
                  <a:cubicBezTo>
                    <a:pt x="337" y="530"/>
                    <a:pt x="313" y="487"/>
                    <a:pt x="278" y="458"/>
                  </a:cubicBezTo>
                  <a:cubicBezTo>
                    <a:pt x="366" y="0"/>
                    <a:pt x="366" y="0"/>
                    <a:pt x="366" y="0"/>
                  </a:cubicBezTo>
                  <a:lnTo>
                    <a:pt x="176" y="4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3260388" y="7042150"/>
              <a:ext cx="8572500" cy="6599238"/>
            </a:xfrm>
            <a:custGeom>
              <a:avLst/>
              <a:gdLst>
                <a:gd name="T0" fmla="*/ 1143 w 2286"/>
                <a:gd name="T1" fmla="*/ 0 h 1760"/>
                <a:gd name="T2" fmla="*/ 0 w 2286"/>
                <a:gd name="T3" fmla="*/ 1143 h 1760"/>
                <a:gd name="T4" fmla="*/ 182 w 2286"/>
                <a:gd name="T5" fmla="*/ 1760 h 1760"/>
                <a:gd name="T6" fmla="*/ 189 w 2286"/>
                <a:gd name="T7" fmla="*/ 1760 h 1760"/>
                <a:gd name="T8" fmla="*/ 459 w 2286"/>
                <a:gd name="T9" fmla="*/ 1760 h 1760"/>
                <a:gd name="T10" fmla="*/ 1829 w 2286"/>
                <a:gd name="T11" fmla="*/ 1760 h 1760"/>
                <a:gd name="T12" fmla="*/ 2048 w 2286"/>
                <a:gd name="T13" fmla="*/ 1760 h 1760"/>
                <a:gd name="T14" fmla="*/ 2104 w 2286"/>
                <a:gd name="T15" fmla="*/ 1760 h 1760"/>
                <a:gd name="T16" fmla="*/ 2286 w 2286"/>
                <a:gd name="T17" fmla="*/ 1143 h 1760"/>
                <a:gd name="T18" fmla="*/ 1143 w 2286"/>
                <a:gd name="T19" fmla="*/ 0 h 1760"/>
                <a:gd name="T20" fmla="*/ 2069 w 2286"/>
                <a:gd name="T21" fmla="*/ 1177 h 1760"/>
                <a:gd name="T22" fmla="*/ 1973 w 2286"/>
                <a:gd name="T23" fmla="*/ 1555 h 1760"/>
                <a:gd name="T24" fmla="*/ 317 w 2286"/>
                <a:gd name="T25" fmla="*/ 1555 h 1760"/>
                <a:gd name="T26" fmla="*/ 217 w 2286"/>
                <a:gd name="T27" fmla="*/ 1177 h 1760"/>
                <a:gd name="T28" fmla="*/ 423 w 2286"/>
                <a:gd name="T29" fmla="*/ 1177 h 1760"/>
                <a:gd name="T30" fmla="*/ 423 w 2286"/>
                <a:gd name="T31" fmla="*/ 1097 h 1760"/>
                <a:gd name="T32" fmla="*/ 217 w 2286"/>
                <a:gd name="T33" fmla="*/ 1097 h 1760"/>
                <a:gd name="T34" fmla="*/ 309 w 2286"/>
                <a:gd name="T35" fmla="*/ 738 h 1760"/>
                <a:gd name="T36" fmla="*/ 451 w 2286"/>
                <a:gd name="T37" fmla="*/ 828 h 1760"/>
                <a:gd name="T38" fmla="*/ 494 w 2286"/>
                <a:gd name="T39" fmla="*/ 761 h 1760"/>
                <a:gd name="T40" fmla="*/ 348 w 2286"/>
                <a:gd name="T41" fmla="*/ 668 h 1760"/>
                <a:gd name="T42" fmla="*/ 491 w 2286"/>
                <a:gd name="T43" fmla="*/ 492 h 1760"/>
                <a:gd name="T44" fmla="*/ 637 w 2286"/>
                <a:gd name="T45" fmla="*/ 373 h 1760"/>
                <a:gd name="T46" fmla="*/ 713 w 2286"/>
                <a:gd name="T47" fmla="*/ 534 h 1760"/>
                <a:gd name="T48" fmla="*/ 785 w 2286"/>
                <a:gd name="T49" fmla="*/ 500 h 1760"/>
                <a:gd name="T50" fmla="*/ 706 w 2286"/>
                <a:gd name="T51" fmla="*/ 331 h 1760"/>
                <a:gd name="T52" fmla="*/ 1109 w 2286"/>
                <a:gd name="T53" fmla="*/ 217 h 1760"/>
                <a:gd name="T54" fmla="*/ 1109 w 2286"/>
                <a:gd name="T55" fmla="*/ 412 h 1760"/>
                <a:gd name="T56" fmla="*/ 1189 w 2286"/>
                <a:gd name="T57" fmla="*/ 412 h 1760"/>
                <a:gd name="T58" fmla="*/ 1189 w 2286"/>
                <a:gd name="T59" fmla="*/ 217 h 1760"/>
                <a:gd name="T60" fmla="*/ 1563 w 2286"/>
                <a:gd name="T61" fmla="*/ 317 h 1760"/>
                <a:gd name="T62" fmla="*/ 1487 w 2286"/>
                <a:gd name="T63" fmla="*/ 479 h 1760"/>
                <a:gd name="T64" fmla="*/ 1559 w 2286"/>
                <a:gd name="T65" fmla="*/ 513 h 1760"/>
                <a:gd name="T66" fmla="*/ 1633 w 2286"/>
                <a:gd name="T67" fmla="*/ 357 h 1760"/>
                <a:gd name="T68" fmla="*/ 1794 w 2286"/>
                <a:gd name="T69" fmla="*/ 492 h 1760"/>
                <a:gd name="T70" fmla="*/ 1925 w 2286"/>
                <a:gd name="T71" fmla="*/ 647 h 1760"/>
                <a:gd name="T72" fmla="*/ 1779 w 2286"/>
                <a:gd name="T73" fmla="*/ 740 h 1760"/>
                <a:gd name="T74" fmla="*/ 1821 w 2286"/>
                <a:gd name="T75" fmla="*/ 807 h 1760"/>
                <a:gd name="T76" fmla="*/ 1965 w 2286"/>
                <a:gd name="T77" fmla="*/ 716 h 1760"/>
                <a:gd name="T78" fmla="*/ 2069 w 2286"/>
                <a:gd name="T79" fmla="*/ 1097 h 1760"/>
                <a:gd name="T80" fmla="*/ 1863 w 2286"/>
                <a:gd name="T81" fmla="*/ 1097 h 1760"/>
                <a:gd name="T82" fmla="*/ 1863 w 2286"/>
                <a:gd name="T83" fmla="*/ 1177 h 1760"/>
                <a:gd name="T84" fmla="*/ 2069 w 2286"/>
                <a:gd name="T85" fmla="*/ 117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6" h="1760">
                  <a:moveTo>
                    <a:pt x="1143" y="0"/>
                  </a:moveTo>
                  <a:cubicBezTo>
                    <a:pt x="514" y="0"/>
                    <a:pt x="0" y="515"/>
                    <a:pt x="0" y="1143"/>
                  </a:cubicBezTo>
                  <a:cubicBezTo>
                    <a:pt x="0" y="1370"/>
                    <a:pt x="67" y="1582"/>
                    <a:pt x="182" y="1760"/>
                  </a:cubicBezTo>
                  <a:cubicBezTo>
                    <a:pt x="189" y="1760"/>
                    <a:pt x="189" y="1760"/>
                    <a:pt x="189" y="1760"/>
                  </a:cubicBezTo>
                  <a:cubicBezTo>
                    <a:pt x="459" y="1760"/>
                    <a:pt x="459" y="1760"/>
                    <a:pt x="459" y="1760"/>
                  </a:cubicBezTo>
                  <a:cubicBezTo>
                    <a:pt x="1829" y="1760"/>
                    <a:pt x="1829" y="1760"/>
                    <a:pt x="1829" y="1760"/>
                  </a:cubicBezTo>
                  <a:cubicBezTo>
                    <a:pt x="2048" y="1760"/>
                    <a:pt x="2048" y="1760"/>
                    <a:pt x="2048" y="1760"/>
                  </a:cubicBezTo>
                  <a:cubicBezTo>
                    <a:pt x="2104" y="1760"/>
                    <a:pt x="2104" y="1760"/>
                    <a:pt x="2104" y="1760"/>
                  </a:cubicBezTo>
                  <a:cubicBezTo>
                    <a:pt x="2219" y="1582"/>
                    <a:pt x="2286" y="1370"/>
                    <a:pt x="2286" y="1143"/>
                  </a:cubicBezTo>
                  <a:cubicBezTo>
                    <a:pt x="2286" y="515"/>
                    <a:pt x="1772" y="0"/>
                    <a:pt x="1143" y="0"/>
                  </a:cubicBezTo>
                  <a:close/>
                  <a:moveTo>
                    <a:pt x="2069" y="1177"/>
                  </a:moveTo>
                  <a:cubicBezTo>
                    <a:pt x="2062" y="1313"/>
                    <a:pt x="2030" y="1440"/>
                    <a:pt x="1973" y="1555"/>
                  </a:cubicBezTo>
                  <a:cubicBezTo>
                    <a:pt x="317" y="1555"/>
                    <a:pt x="317" y="1555"/>
                    <a:pt x="317" y="1555"/>
                  </a:cubicBezTo>
                  <a:cubicBezTo>
                    <a:pt x="259" y="1440"/>
                    <a:pt x="224" y="1313"/>
                    <a:pt x="217" y="1177"/>
                  </a:cubicBezTo>
                  <a:cubicBezTo>
                    <a:pt x="423" y="1177"/>
                    <a:pt x="423" y="1177"/>
                    <a:pt x="423" y="1177"/>
                  </a:cubicBezTo>
                  <a:cubicBezTo>
                    <a:pt x="423" y="1097"/>
                    <a:pt x="423" y="1097"/>
                    <a:pt x="423" y="1097"/>
                  </a:cubicBezTo>
                  <a:cubicBezTo>
                    <a:pt x="217" y="1097"/>
                    <a:pt x="217" y="1097"/>
                    <a:pt x="217" y="1097"/>
                  </a:cubicBezTo>
                  <a:cubicBezTo>
                    <a:pt x="223" y="969"/>
                    <a:pt x="256" y="847"/>
                    <a:pt x="309" y="738"/>
                  </a:cubicBezTo>
                  <a:cubicBezTo>
                    <a:pt x="451" y="828"/>
                    <a:pt x="451" y="828"/>
                    <a:pt x="451" y="828"/>
                  </a:cubicBezTo>
                  <a:cubicBezTo>
                    <a:pt x="494" y="761"/>
                    <a:pt x="494" y="761"/>
                    <a:pt x="494" y="761"/>
                  </a:cubicBezTo>
                  <a:cubicBezTo>
                    <a:pt x="348" y="668"/>
                    <a:pt x="348" y="668"/>
                    <a:pt x="348" y="668"/>
                  </a:cubicBezTo>
                  <a:cubicBezTo>
                    <a:pt x="388" y="602"/>
                    <a:pt x="436" y="543"/>
                    <a:pt x="491" y="492"/>
                  </a:cubicBezTo>
                  <a:cubicBezTo>
                    <a:pt x="536" y="447"/>
                    <a:pt x="585" y="407"/>
                    <a:pt x="637" y="373"/>
                  </a:cubicBezTo>
                  <a:cubicBezTo>
                    <a:pt x="713" y="534"/>
                    <a:pt x="713" y="534"/>
                    <a:pt x="713" y="534"/>
                  </a:cubicBezTo>
                  <a:cubicBezTo>
                    <a:pt x="785" y="500"/>
                    <a:pt x="785" y="500"/>
                    <a:pt x="785" y="500"/>
                  </a:cubicBezTo>
                  <a:cubicBezTo>
                    <a:pt x="706" y="331"/>
                    <a:pt x="706" y="331"/>
                    <a:pt x="706" y="331"/>
                  </a:cubicBezTo>
                  <a:cubicBezTo>
                    <a:pt x="827" y="265"/>
                    <a:pt x="963" y="224"/>
                    <a:pt x="1109" y="217"/>
                  </a:cubicBezTo>
                  <a:cubicBezTo>
                    <a:pt x="1109" y="412"/>
                    <a:pt x="1109" y="412"/>
                    <a:pt x="1109" y="412"/>
                  </a:cubicBezTo>
                  <a:cubicBezTo>
                    <a:pt x="1189" y="412"/>
                    <a:pt x="1189" y="412"/>
                    <a:pt x="1189" y="412"/>
                  </a:cubicBezTo>
                  <a:cubicBezTo>
                    <a:pt x="1189" y="217"/>
                    <a:pt x="1189" y="217"/>
                    <a:pt x="1189" y="217"/>
                  </a:cubicBezTo>
                  <a:cubicBezTo>
                    <a:pt x="1323" y="224"/>
                    <a:pt x="1451" y="259"/>
                    <a:pt x="1563" y="317"/>
                  </a:cubicBezTo>
                  <a:cubicBezTo>
                    <a:pt x="1487" y="479"/>
                    <a:pt x="1487" y="479"/>
                    <a:pt x="1487" y="479"/>
                  </a:cubicBezTo>
                  <a:cubicBezTo>
                    <a:pt x="1559" y="513"/>
                    <a:pt x="1559" y="513"/>
                    <a:pt x="1559" y="513"/>
                  </a:cubicBezTo>
                  <a:cubicBezTo>
                    <a:pt x="1633" y="357"/>
                    <a:pt x="1633" y="357"/>
                    <a:pt x="1633" y="357"/>
                  </a:cubicBezTo>
                  <a:cubicBezTo>
                    <a:pt x="1693" y="395"/>
                    <a:pt x="1747" y="441"/>
                    <a:pt x="1794" y="492"/>
                  </a:cubicBezTo>
                  <a:cubicBezTo>
                    <a:pt x="1844" y="537"/>
                    <a:pt x="1887" y="589"/>
                    <a:pt x="1925" y="647"/>
                  </a:cubicBezTo>
                  <a:cubicBezTo>
                    <a:pt x="1779" y="740"/>
                    <a:pt x="1779" y="740"/>
                    <a:pt x="1779" y="740"/>
                  </a:cubicBezTo>
                  <a:cubicBezTo>
                    <a:pt x="1821" y="807"/>
                    <a:pt x="1821" y="807"/>
                    <a:pt x="1821" y="807"/>
                  </a:cubicBezTo>
                  <a:cubicBezTo>
                    <a:pt x="1965" y="716"/>
                    <a:pt x="1965" y="716"/>
                    <a:pt x="1965" y="716"/>
                  </a:cubicBezTo>
                  <a:cubicBezTo>
                    <a:pt x="2025" y="830"/>
                    <a:pt x="2062" y="960"/>
                    <a:pt x="2069" y="1097"/>
                  </a:cubicBezTo>
                  <a:cubicBezTo>
                    <a:pt x="1863" y="1097"/>
                    <a:pt x="1863" y="1097"/>
                    <a:pt x="1863" y="1097"/>
                  </a:cubicBezTo>
                  <a:cubicBezTo>
                    <a:pt x="1863" y="1177"/>
                    <a:pt x="1863" y="1177"/>
                    <a:pt x="1863" y="1177"/>
                  </a:cubicBezTo>
                  <a:cubicBezTo>
                    <a:pt x="2069" y="1177"/>
                    <a:pt x="2069" y="1177"/>
                    <a:pt x="2069" y="11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2225413" y="1248032"/>
            <a:ext cx="1332177" cy="347094"/>
          </a:xfrm>
          <a:prstGeom prst="homePlate">
            <a:avLst/>
          </a:prstGeom>
          <a:solidFill>
            <a:srgbClr val="FFFFFF"/>
          </a:solidFill>
          <a:ln>
            <a:solidFill>
              <a:srgbClr val="4D4D4C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PC</a:t>
            </a:r>
            <a:r>
              <a:rPr kumimoji="1" lang="ja-JP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でも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 flipH="1">
            <a:off x="5532700" y="1253143"/>
            <a:ext cx="1332177" cy="347094"/>
          </a:xfrm>
          <a:prstGeom prst="homePlate">
            <a:avLst/>
          </a:prstGeom>
          <a:solidFill>
            <a:srgbClr val="FFFFFF"/>
          </a:solidFill>
          <a:ln>
            <a:solidFill>
              <a:srgbClr val="4D4D4C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携帯でも</a:t>
            </a:r>
          </a:p>
        </p:txBody>
      </p: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4741791" y="2654171"/>
            <a:ext cx="1552811" cy="1850323"/>
            <a:chOff x="-226078" y="1043273"/>
            <a:chExt cx="1552811" cy="1850323"/>
          </a:xfrm>
        </p:grpSpPr>
        <p:pic>
          <p:nvPicPr>
            <p:cNvPr id="23" name="Picture 5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050"/>
            <a:stretch/>
          </p:blipFill>
          <p:spPr bwMode="auto">
            <a:xfrm>
              <a:off x="-226078" y="1043273"/>
              <a:ext cx="1552811" cy="1850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16919" y="1380732"/>
              <a:ext cx="1349089" cy="1512864"/>
            </a:xfrm>
            <a:prstGeom prst="rect">
              <a:avLst/>
            </a:prstGeom>
            <a:noFill/>
            <a:ln w="9525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5607121" y="2644267"/>
            <a:ext cx="1552811" cy="1860227"/>
            <a:chOff x="2796328" y="1450244"/>
            <a:chExt cx="1552811" cy="1860227"/>
          </a:xfrm>
        </p:grpSpPr>
        <p:pic>
          <p:nvPicPr>
            <p:cNvPr id="26" name="Picture 5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19"/>
            <a:stretch/>
          </p:blipFill>
          <p:spPr bwMode="auto">
            <a:xfrm>
              <a:off x="2796328" y="1450244"/>
              <a:ext cx="1552811" cy="186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84321" y="1774841"/>
              <a:ext cx="1376825" cy="1535630"/>
            </a:xfrm>
            <a:prstGeom prst="rect">
              <a:avLst/>
            </a:prstGeom>
            <a:noFill/>
            <a:ln w="9525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グループ化 27"/>
          <p:cNvGrpSpPr/>
          <p:nvPr/>
        </p:nvGrpSpPr>
        <p:grpSpPr>
          <a:xfrm>
            <a:off x="6472451" y="2606214"/>
            <a:ext cx="1499522" cy="1898280"/>
            <a:chOff x="6138135" y="1140081"/>
            <a:chExt cx="1768075" cy="2391769"/>
          </a:xfrm>
        </p:grpSpPr>
        <p:pic>
          <p:nvPicPr>
            <p:cNvPr id="29" name="Picture 3" descr="Mobile Application copy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38135" y="1140081"/>
              <a:ext cx="1768075" cy="2391769"/>
            </a:xfrm>
            <a:prstGeom prst="rect">
              <a:avLst/>
            </a:prstGeom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66045" y="1596907"/>
              <a:ext cx="1504510" cy="1925341"/>
            </a:xfrm>
            <a:prstGeom prst="rect">
              <a:avLst/>
            </a:prstGeom>
            <a:noFill/>
            <a:ln w="9525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グループ化 30"/>
          <p:cNvGrpSpPr/>
          <p:nvPr/>
        </p:nvGrpSpPr>
        <p:grpSpPr>
          <a:xfrm>
            <a:off x="7564948" y="2606214"/>
            <a:ext cx="1499522" cy="1901435"/>
            <a:chOff x="7354464" y="2603059"/>
            <a:chExt cx="1499522" cy="1901435"/>
          </a:xfrm>
        </p:grpSpPr>
        <p:pic>
          <p:nvPicPr>
            <p:cNvPr id="32" name="Picture 3" descr="Mobile Application copy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4464" y="2603059"/>
              <a:ext cx="1499522" cy="1901435"/>
            </a:xfrm>
            <a:prstGeom prst="rect">
              <a:avLst/>
            </a:prstGeom>
          </p:spPr>
        </p:pic>
        <p:pic>
          <p:nvPicPr>
            <p:cNvPr id="33" name="Picture 21"/>
            <p:cNvPicPr>
              <a:picLocks noChangeAspect="1"/>
            </p:cNvPicPr>
            <p:nvPr/>
          </p:nvPicPr>
          <p:blipFill rotWithShape="1">
            <a:blip r:embed="rId10"/>
            <a:srcRect b="23437"/>
            <a:stretch/>
          </p:blipFill>
          <p:spPr>
            <a:xfrm>
              <a:off x="7451673" y="2965079"/>
              <a:ext cx="1290547" cy="1539415"/>
            </a:xfrm>
            <a:prstGeom prst="rect">
              <a:avLst/>
            </a:prstGeom>
          </p:spPr>
        </p:pic>
      </p:grpSp>
      <p:cxnSp>
        <p:nvCxnSpPr>
          <p:cNvPr id="34" name="直線コネクタ 33"/>
          <p:cNvCxnSpPr/>
          <p:nvPr/>
        </p:nvCxnSpPr>
        <p:spPr>
          <a:xfrm>
            <a:off x="4537557" y="4516438"/>
            <a:ext cx="4526913" cy="0"/>
          </a:xfrm>
          <a:prstGeom prst="line">
            <a:avLst/>
          </a:prstGeom>
          <a:noFill/>
          <a:ln w="9525" cap="flat" cmpd="sng" algn="ctr">
            <a:solidFill>
              <a:srgbClr val="4D4D4C"/>
            </a:solidFill>
            <a:prstDash val="solid"/>
          </a:ln>
          <a:effectLst/>
        </p:spPr>
      </p:cxnSp>
      <p:cxnSp>
        <p:nvCxnSpPr>
          <p:cNvPr id="35" name="直線コネクタ 34"/>
          <p:cNvCxnSpPr/>
          <p:nvPr/>
        </p:nvCxnSpPr>
        <p:spPr>
          <a:xfrm>
            <a:off x="4572000" y="1098706"/>
            <a:ext cx="0" cy="3408662"/>
          </a:xfrm>
          <a:prstGeom prst="line">
            <a:avLst/>
          </a:prstGeom>
          <a:noFill/>
          <a:ln w="9525" cap="flat" cmpd="sng" algn="ctr">
            <a:solidFill>
              <a:srgbClr val="6CC04A"/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3598908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1095254" y="1111052"/>
            <a:ext cx="7054025" cy="991129"/>
          </a:xfrm>
        </p:spPr>
        <p:txBody>
          <a:bodyPr/>
          <a:lstStyle/>
          <a:p>
            <a:r>
              <a:rPr kumimoji="1" lang="en-US" altLang="ja-JP" dirty="0" smtClean="0"/>
              <a:t>CAPWAP</a:t>
            </a:r>
            <a:r>
              <a:rPr kumimoji="1" lang="ja-JP" altLang="en-US" dirty="0" smtClean="0"/>
              <a:t>モードから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へ変換時に利用するイメージ</a:t>
            </a:r>
            <a:endParaRPr kumimoji="1" lang="en-US" altLang="ja-JP" dirty="0" smtClean="0"/>
          </a:p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モード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のアップ</a:t>
            </a:r>
            <a:r>
              <a:rPr kumimoji="1" lang="ja-JP" altLang="en-US" dirty="0"/>
              <a:t>グレード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CME</a:t>
            </a:r>
            <a:r>
              <a:rPr kumimoji="1" lang="ja-JP" altLang="en-US" dirty="0"/>
              <a:t>モード</a:t>
            </a:r>
            <a:r>
              <a:rPr kumimoji="1" lang="ja-JP" altLang="en-US" dirty="0" smtClean="0"/>
              <a:t>と </a:t>
            </a:r>
            <a:r>
              <a:rPr kumimoji="1" lang="en-US" altLang="ja-JP" dirty="0" smtClean="0"/>
              <a:t>CAPWAP</a:t>
            </a:r>
            <a:r>
              <a:rPr kumimoji="1" lang="ja-JP" altLang="en-US" dirty="0"/>
              <a:t>モード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58" y="2321455"/>
            <a:ext cx="5608637" cy="2215580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5" name="円/楕円 4"/>
          <p:cNvSpPr/>
          <p:nvPr/>
        </p:nvSpPr>
        <p:spPr>
          <a:xfrm>
            <a:off x="2281852" y="3443615"/>
            <a:ext cx="346412" cy="3464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 smtClean="0"/>
          </a:p>
        </p:txBody>
      </p:sp>
      <p:sp>
        <p:nvSpPr>
          <p:cNvPr id="6" name="円/楕円 5"/>
          <p:cNvSpPr/>
          <p:nvPr/>
        </p:nvSpPr>
        <p:spPr>
          <a:xfrm>
            <a:off x="2267984" y="3923488"/>
            <a:ext cx="369837" cy="3698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 smtClean="0"/>
          </a:p>
        </p:txBody>
      </p:sp>
      <p:sp>
        <p:nvSpPr>
          <p:cNvPr id="7" name="円/楕円 6"/>
          <p:cNvSpPr/>
          <p:nvPr/>
        </p:nvSpPr>
        <p:spPr>
          <a:xfrm>
            <a:off x="1041271" y="1143843"/>
            <a:ext cx="333326" cy="33332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 smtClean="0"/>
          </a:p>
        </p:txBody>
      </p:sp>
      <p:sp>
        <p:nvSpPr>
          <p:cNvPr id="8" name="円/楕円 7"/>
          <p:cNvSpPr/>
          <p:nvPr/>
        </p:nvSpPr>
        <p:spPr>
          <a:xfrm>
            <a:off x="1035031" y="1587484"/>
            <a:ext cx="345807" cy="34580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5421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CME</a:t>
            </a:r>
            <a:r>
              <a:rPr kumimoji="1" lang="ja-JP" altLang="en-US" dirty="0" smtClean="0"/>
              <a:t>と </a:t>
            </a:r>
            <a:r>
              <a:rPr kumimoji="1" lang="en-US" altLang="ja-JP" dirty="0" smtClean="0"/>
              <a:t>CAPWAP</a:t>
            </a:r>
            <a:r>
              <a:rPr kumimoji="1" lang="ja-JP" altLang="en-US" dirty="0" smtClean="0"/>
              <a:t>モードの</a:t>
            </a:r>
            <a:r>
              <a:rPr kumimoji="1" lang="ja-JP" altLang="en-US" dirty="0"/>
              <a:t>変換　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933856" y="1328782"/>
          <a:ext cx="6854757" cy="2598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機種</a:t>
                      </a:r>
                      <a:endParaRPr lang="en-US" altLang="ja-JP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CAPWAP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から</a:t>
                      </a:r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CME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へ変換用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CME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モード</a:t>
                      </a:r>
                      <a:r>
                        <a:rPr lang="en-US" altLang="ja-JP" sz="1400" dirty="0" smtClean="0">
                          <a:latin typeface="+mn-ea"/>
                          <a:ea typeface="+mn-ea"/>
                        </a:rPr>
                        <a:t>AP</a:t>
                      </a:r>
                      <a:r>
                        <a:rPr lang="ja-JP" altLang="en-US" sz="1400" dirty="0" smtClean="0">
                          <a:latin typeface="+mn-ea"/>
                          <a:ea typeface="+mn-ea"/>
                        </a:rPr>
                        <a:t>のアップデート用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1560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AIR-AP1560-K9-8-3-112-0.tar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AIR-AP1560-K9-ME-8-3-112-0.zip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1815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AIR-AP1815-K9-8-3-112-0.tar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AIR-AP1815-K9-ME-8-3-112-0.zip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1830 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AIR-AP1830-K9-8-3-112-0.tar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AIR-AP1830-K9-ME-8-3-112-0.zip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1850 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AIR-AP1850-K9-8-3-112-0.tar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AIR-AP1850-K9-ME-8-3-112-0.zip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2800 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AIR-AP2800-K9-8-3-112-0.tar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AIR-AP2800-K9-ME-8-3-112-0.zip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3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+mn-ea"/>
                          <a:ea typeface="+mn-ea"/>
                        </a:rPr>
                        <a:t>3800 </a:t>
                      </a:r>
                    </a:p>
                  </a:txBody>
                  <a:tcPr marL="22860" marR="22860" marT="22860" marB="22860"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AIR-AP3800-K9-8-3-112-0.tar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ea"/>
                          <a:ea typeface="+mn-ea"/>
                        </a:rPr>
                        <a:t>AIR-AP3800-K9-ME-8-3-112-0.zip </a:t>
                      </a:r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 marL="22860" marR="22860" marT="22860" marB="22860"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64183" y="4157133"/>
            <a:ext cx="7717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ea"/>
              </a:rPr>
              <a:t>CME</a:t>
            </a:r>
            <a:r>
              <a:rPr lang="ja-JP" altLang="en-US" dirty="0">
                <a:latin typeface="+mn-ea"/>
              </a:rPr>
              <a:t>モード</a:t>
            </a:r>
            <a:r>
              <a:rPr lang="en-US" altLang="ja-JP" dirty="0" smtClean="0">
                <a:latin typeface="+mn-ea"/>
              </a:rPr>
              <a:t>AP</a:t>
            </a:r>
            <a:r>
              <a:rPr lang="ja-JP" altLang="en-US" dirty="0" smtClean="0">
                <a:latin typeface="+mn-ea"/>
              </a:rPr>
              <a:t>用の</a:t>
            </a:r>
            <a:r>
              <a:rPr lang="ja-JP" altLang="en-US" dirty="0" smtClean="0">
                <a:latin typeface="+mn-ea"/>
              </a:rPr>
              <a:t>アップデート ファイル</a:t>
            </a:r>
            <a:r>
              <a:rPr lang="ja-JP" altLang="en-US" dirty="0" smtClean="0">
                <a:latin typeface="+mn-ea"/>
              </a:rPr>
              <a:t>は、</a:t>
            </a:r>
            <a:r>
              <a:rPr lang="en-US" altLang="ja-JP" dirty="0" smtClean="0">
                <a:latin typeface="+mn-ea"/>
              </a:rPr>
              <a:t>ZIP</a:t>
            </a:r>
            <a:r>
              <a:rPr lang="ja-JP" altLang="en-US" dirty="0" smtClean="0">
                <a:latin typeface="+mn-ea"/>
              </a:rPr>
              <a:t>ファイルを展開すると機種毎の</a:t>
            </a:r>
            <a:endParaRPr lang="en-US" altLang="ja-JP" dirty="0" smtClean="0">
              <a:latin typeface="+mn-ea"/>
            </a:endParaRPr>
          </a:p>
          <a:p>
            <a:r>
              <a:rPr lang="ja-JP" altLang="en-US" dirty="0" smtClean="0">
                <a:latin typeface="+mn-ea"/>
              </a:rPr>
              <a:t>イメージがあります。</a:t>
            </a:r>
            <a:endParaRPr lang="en-US" altLang="ja-JP" dirty="0">
              <a:latin typeface="+mn-ea"/>
            </a:endParaRPr>
          </a:p>
          <a:p>
            <a:endParaRPr kumimoji="1" lang="ja-JP" alt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0387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n-ea"/>
              </a:rPr>
              <a:t>CME</a:t>
            </a:r>
            <a:r>
              <a:rPr lang="ja-JP" altLang="en-US" dirty="0">
                <a:latin typeface="+mn-ea"/>
              </a:rPr>
              <a:t>モード</a:t>
            </a:r>
            <a:r>
              <a:rPr lang="en-US" altLang="ja-JP" dirty="0">
                <a:latin typeface="+mn-ea"/>
              </a:rPr>
              <a:t>AP</a:t>
            </a:r>
            <a:r>
              <a:rPr lang="ja-JP" altLang="en-US" dirty="0">
                <a:latin typeface="+mn-ea"/>
              </a:rPr>
              <a:t>の</a:t>
            </a:r>
            <a:r>
              <a:rPr lang="ja-JP" altLang="en-US" dirty="0" smtClean="0">
                <a:latin typeface="+mn-ea"/>
              </a:rPr>
              <a:t>アップデート イメージ</a:t>
            </a:r>
            <a:r>
              <a:rPr lang="ja-JP" altLang="en-US" dirty="0" smtClean="0">
                <a:latin typeface="+mn-ea"/>
              </a:rPr>
              <a:t>　</a:t>
            </a:r>
            <a:r>
              <a:rPr lang="en-US" altLang="ja-JP" dirty="0" smtClean="0">
                <a:latin typeface="+mn-ea"/>
              </a:rPr>
              <a:t/>
            </a:r>
            <a:br>
              <a:rPr lang="en-US" altLang="ja-JP" dirty="0" smtClean="0">
                <a:latin typeface="+mn-ea"/>
              </a:rPr>
            </a:br>
            <a:r>
              <a:rPr lang="en-US" altLang="ja-JP" dirty="0" smtClean="0">
                <a:latin typeface="+mn-ea"/>
              </a:rPr>
              <a:t>ZIP</a:t>
            </a:r>
            <a:r>
              <a:rPr lang="ja-JP" altLang="en-US" dirty="0" smtClean="0">
                <a:latin typeface="+mn-ea"/>
              </a:rPr>
              <a:t>ファイル</a:t>
            </a:r>
            <a:r>
              <a:rPr lang="ja-JP" altLang="en-US" dirty="0">
                <a:latin typeface="+mn-ea"/>
              </a:rPr>
              <a:t>の</a:t>
            </a:r>
            <a:r>
              <a:rPr lang="ja-JP" altLang="en-US" dirty="0" smtClean="0">
                <a:latin typeface="+mn-ea"/>
              </a:rPr>
              <a:t>中身と対応機種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971325" y="1456683"/>
          <a:ext cx="5987196" cy="31742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9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017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/>
                        <a:t>AP1815</a:t>
                      </a:r>
                      <a:endParaRPr kumimoji="1" lang="ja-JP" altLang="en-US" sz="1600" b="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/>
                        <a:t>ap1g5</a:t>
                      </a:r>
                      <a:endParaRPr kumimoji="1" lang="ja-JP" altLang="en-US" sz="1600" b="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/>
                        <a:t>CME</a:t>
                      </a:r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01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AP1832/1852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ap1g4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CME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1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AP2802/3802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ap3g3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CME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77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AP3702/2702/1702</a:t>
                      </a:r>
                    </a:p>
                    <a:p>
                      <a:r>
                        <a:rPr kumimoji="1" lang="en-US" altLang="ja-JP" sz="1600" dirty="0" smtClean="0"/>
                        <a:t>AP3602/2602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ap3g2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/>
                        <a:t>Subordinate AP</a:t>
                      </a:r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01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AP1602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ap1g2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/>
                        <a:t>Subordinate AP</a:t>
                      </a:r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01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AP702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ap1g1</a:t>
                      </a:r>
                      <a:endParaRPr kumimoji="1" lang="ja-JP" altLang="en-US" sz="1600" dirty="0"/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/>
                        <a:t>Subordinate AP</a:t>
                      </a:r>
                    </a:p>
                  </a:txBody>
                  <a:tcPr>
                    <a:lnL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34A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433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CAPWAP </a:t>
            </a:r>
            <a:r>
              <a:rPr lang="ja-JP" altLang="en-US" dirty="0" smtClean="0">
                <a:solidFill>
                  <a:schemeClr val="tx1"/>
                </a:solidFill>
              </a:rPr>
              <a:t>から</a:t>
            </a:r>
            <a:r>
              <a:rPr lang="en-US" altLang="ja-JP" dirty="0" smtClean="0">
                <a:solidFill>
                  <a:schemeClr val="tx1"/>
                </a:solidFill>
              </a:rPr>
              <a:t> CME</a:t>
            </a:r>
            <a:r>
              <a:rPr lang="ja-JP" altLang="en-US" dirty="0" smtClean="0">
                <a:solidFill>
                  <a:schemeClr val="tx1"/>
                </a:solidFill>
              </a:rPr>
              <a:t>へ変換</a:t>
            </a:r>
            <a:endParaRPr lang="en-US" altLang="ja-JP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7256" y="1641682"/>
            <a:ext cx="1054658" cy="921456"/>
            <a:chOff x="340467" y="1042817"/>
            <a:chExt cx="1054658" cy="921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67" y="1324193"/>
              <a:ext cx="1032659" cy="6400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0636" y="1042817"/>
              <a:ext cx="9444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000" dirty="0" smtClean="0">
                  <a:solidFill>
                    <a:schemeClr val="accent1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CAPWAP AP</a:t>
              </a:r>
            </a:p>
            <a:p>
              <a:pPr algn="ctr"/>
              <a:r>
                <a:rPr lang="en-IN" sz="1000" dirty="0" smtClean="0">
                  <a:solidFill>
                    <a:schemeClr val="accent1"/>
                  </a:solidFill>
                  <a:latin typeface="CiscoSans Light" charset="0"/>
                  <a:ea typeface="CiscoSans Light" charset="0"/>
                  <a:cs typeface="CiscoSans Light" charset="0"/>
                </a:rPr>
                <a:t>8.3.102.0</a:t>
              </a:r>
              <a:endParaRPr lang="en-IN" sz="1000" dirty="0">
                <a:solidFill>
                  <a:schemeClr val="accent1"/>
                </a:solidFill>
                <a:latin typeface="CiscoSans Light" charset="0"/>
                <a:ea typeface="CiscoSans Light" charset="0"/>
                <a:cs typeface="CiscoSans Light" charset="0"/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1544504" y="2319840"/>
            <a:ext cx="612648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933122" y="1719869"/>
            <a:ext cx="1920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900" dirty="0">
                <a:solidFill>
                  <a:schemeClr val="accent1"/>
                </a:solidFill>
                <a:latin typeface="+mn-lt"/>
              </a:rPr>
              <a:t>AIR-AP2800-K9-ME-8-3-112-0.tar</a:t>
            </a:r>
            <a:endParaRPr lang="en-US" sz="9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81" y="2015084"/>
            <a:ext cx="621792" cy="621792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74513" y="2003771"/>
            <a:ext cx="621792" cy="62018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16031" y="2576155"/>
            <a:ext cx="6654024" cy="2310853"/>
            <a:chOff x="776591" y="1733010"/>
            <a:chExt cx="6654024" cy="2310853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3918614" y="1790951"/>
              <a:ext cx="0" cy="1188720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430615" y="1733010"/>
              <a:ext cx="0" cy="2194560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19949" y="1751313"/>
              <a:ext cx="0" cy="2194560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776591" y="1953246"/>
              <a:ext cx="3152316" cy="382925"/>
              <a:chOff x="776591" y="1712615"/>
              <a:chExt cx="3152316" cy="382925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 flipH="1">
                <a:off x="819947" y="1909973"/>
                <a:ext cx="3108960" cy="0"/>
              </a:xfrm>
              <a:prstGeom prst="straightConnector1">
                <a:avLst/>
              </a:prstGeom>
              <a:ln w="12700">
                <a:headEnd type="triangle" w="sm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776591" y="1712615"/>
                <a:ext cx="973319" cy="230820"/>
              </a:xfrm>
              <a:prstGeom prst="rect">
                <a:avLst/>
              </a:prstGeom>
              <a:noFill/>
            </p:spPr>
            <p:txBody>
              <a:bodyPr wrap="none" lIns="91428" tIns="45714" rIns="91428" bIns="45714" rtlCol="0">
                <a:spAutoFit/>
              </a:bodyPr>
              <a:lstStyle/>
              <a:p>
                <a:r>
                  <a:rPr lang="en-US" sz="900" dirty="0"/>
                  <a:t>DHCP Request</a:t>
                </a: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5663" y="1729780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819948" y="2575219"/>
              <a:ext cx="3210855" cy="373053"/>
              <a:chOff x="819948" y="2234261"/>
              <a:chExt cx="3210855" cy="373053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H="1">
                <a:off x="819948" y="2423640"/>
                <a:ext cx="3108960" cy="0"/>
              </a:xfrm>
              <a:prstGeom prst="straightConnector1">
                <a:avLst/>
              </a:prstGeom>
              <a:ln w="12700"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2101410" y="2234261"/>
                <a:ext cx="1929393" cy="230820"/>
              </a:xfrm>
              <a:prstGeom prst="rect">
                <a:avLst/>
              </a:prstGeom>
              <a:noFill/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ctr"/>
                <a:r>
                  <a:rPr lang="en-US" sz="900" dirty="0"/>
                  <a:t>DHCP response with </a:t>
                </a:r>
                <a:r>
                  <a:rPr lang="en-US" sz="900" dirty="0" smtClean="0"/>
                  <a:t>IP Address</a:t>
                </a:r>
                <a:endParaRPr lang="en-US" sz="900" dirty="0"/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8205" y="2241554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815387" y="3187321"/>
              <a:ext cx="6583680" cy="389317"/>
              <a:chOff x="815387" y="2907757"/>
              <a:chExt cx="6583680" cy="38931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267100" y="2907757"/>
                <a:ext cx="4051459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900" dirty="0" err="1">
                    <a:solidFill>
                      <a:srgbClr val="39393B"/>
                    </a:solidFill>
                    <a:latin typeface="+mn-lt"/>
                    <a:ea typeface="CiscoSans Light" charset="0"/>
                    <a:cs typeface="CiscoSans Light" charset="0"/>
                  </a:rPr>
                  <a:t>AP#ap-type</a:t>
                </a:r>
                <a:r>
                  <a:rPr lang="en-IN" sz="900" dirty="0">
                    <a:solidFill>
                      <a:srgbClr val="39393B"/>
                    </a:solidFill>
                    <a:latin typeface="+mn-lt"/>
                    <a:ea typeface="CiscoSans Light" charset="0"/>
                    <a:cs typeface="CiscoSans Light" charset="0"/>
                  </a:rPr>
                  <a:t> mobility-express </a:t>
                </a:r>
                <a:r>
                  <a:rPr lang="en-IN" sz="900" dirty="0" err="1">
                    <a:solidFill>
                      <a:srgbClr val="39393B"/>
                    </a:solidFill>
                    <a:latin typeface="+mn-lt"/>
                    <a:ea typeface="CiscoSans Light" charset="0"/>
                    <a:cs typeface="CiscoSans Light" charset="0"/>
                  </a:rPr>
                  <a:t>tftp</a:t>
                </a:r>
                <a:r>
                  <a:rPr lang="en-IN" sz="900" dirty="0">
                    <a:solidFill>
                      <a:srgbClr val="39393B"/>
                    </a:solidFill>
                    <a:latin typeface="+mn-lt"/>
                    <a:ea typeface="CiscoSans Light" charset="0"/>
                    <a:cs typeface="CiscoSans Light" charset="0"/>
                  </a:rPr>
                  <a:t>://&lt;TFTP IP address&gt;/&lt;conversion tar file&gt;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>
                <a:off x="815387" y="3107484"/>
                <a:ext cx="6583680" cy="4042"/>
              </a:xfrm>
              <a:prstGeom prst="straightConnector1">
                <a:avLst/>
              </a:prstGeom>
              <a:ln w="12700">
                <a:headEnd type="triangle" w="sm" len="med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2703" y="2931314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811002" y="3657102"/>
              <a:ext cx="6583680" cy="386761"/>
              <a:chOff x="811002" y="3300971"/>
              <a:chExt cx="6583680" cy="386761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flipH="1" flipV="1">
                <a:off x="811002" y="3496833"/>
                <a:ext cx="6583680" cy="8020"/>
              </a:xfrm>
              <a:prstGeom prst="straightConnector1">
                <a:avLst/>
              </a:prstGeom>
              <a:ln w="12700"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8299" y="3321972"/>
                <a:ext cx="365760" cy="365760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2239826" y="3300971"/>
                <a:ext cx="1920719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r-IN" sz="900" dirty="0">
                    <a:solidFill>
                      <a:srgbClr val="39393B"/>
                    </a:solidFill>
                    <a:latin typeface="+mn-lt"/>
                  </a:rPr>
                  <a:t>AIR-AP2800-K9-ME-8-3-112-0.tar</a:t>
                </a:r>
                <a:endParaRPr lang="en-US" sz="900" dirty="0">
                  <a:solidFill>
                    <a:srgbClr val="39393B"/>
                  </a:solidFill>
                  <a:latin typeface="+mn-lt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36566" y="1839856"/>
            <a:ext cx="975348" cy="876160"/>
            <a:chOff x="491544" y="986405"/>
            <a:chExt cx="1032659" cy="901622"/>
          </a:xfrm>
        </p:grpSpPr>
        <p:sp>
          <p:nvSpPr>
            <p:cNvPr id="8" name="Rounded Rectangle 7"/>
            <p:cNvSpPr/>
            <p:nvPr/>
          </p:nvSpPr>
          <p:spPr>
            <a:xfrm>
              <a:off x="536561" y="986405"/>
              <a:ext cx="975299" cy="901622"/>
            </a:xfrm>
            <a:prstGeom prst="roundRect">
              <a:avLst>
                <a:gd name="adj" fmla="val 3046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44" y="1111818"/>
              <a:ext cx="1032659" cy="640080"/>
            </a:xfrm>
            <a:prstGeom prst="rect">
              <a:avLst/>
            </a:prstGeom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730225" y="882300"/>
            <a:ext cx="753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ja-JP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ja-JP" altLang="en-US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にログインし</a:t>
            </a:r>
            <a:r>
              <a:rPr lang="en-US" altLang="ja-JP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TFTP</a:t>
            </a:r>
            <a:r>
              <a:rPr lang="ja-JP" altLang="en-US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サーバからイメージを取得して変換します。</a:t>
            </a:r>
            <a:endParaRPr lang="en-US" altLang="ja-JP" dirty="0" smtClean="0">
              <a:solidFill>
                <a:srgbClr val="39393B"/>
              </a:solidFill>
              <a:latin typeface="+mn-ea"/>
              <a:ea typeface="+mn-ea"/>
              <a:cs typeface="CiscoSans Light" charset="0"/>
            </a:endParaRPr>
          </a:p>
          <a:p>
            <a:r>
              <a:rPr lang="en-IN" altLang="ja-JP" dirty="0" smtClean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#</a:t>
            </a:r>
            <a:r>
              <a:rPr lang="en-IN" altLang="ja-JP" dirty="0" err="1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ap</a:t>
            </a:r>
            <a:r>
              <a:rPr lang="en-IN" altLang="ja-JP" dirty="0">
                <a:solidFill>
                  <a:srgbClr val="39393B"/>
                </a:solidFill>
                <a:latin typeface="+mn-ea"/>
                <a:ea typeface="+mn-ea"/>
                <a:cs typeface="CiscoSans Light" charset="0"/>
              </a:rPr>
              <a:t>-type mobility-express tftp://&lt;TFTP IP address&gt;/&lt;conversion tar file&gt;</a:t>
            </a:r>
          </a:p>
        </p:txBody>
      </p:sp>
    </p:spTree>
    <p:extLst>
      <p:ext uri="{BB962C8B-B14F-4D97-AF65-F5344CB8AC3E}">
        <p14:creationId xmlns:p14="http://schemas.microsoft.com/office/powerpoint/2010/main" val="42084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に変換後、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が起動しないときは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795867" y="903788"/>
            <a:ext cx="83481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n-ea"/>
                <a:ea typeface="+mn-ea"/>
              </a:rPr>
              <a:t>Show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Version</a:t>
            </a:r>
            <a:r>
              <a:rPr lang="ja-JP" altLang="en-US" dirty="0" smtClean="0">
                <a:latin typeface="+mn-ea"/>
                <a:ea typeface="+mn-ea"/>
              </a:rPr>
              <a:t>コマンドで　</a:t>
            </a:r>
            <a:r>
              <a:rPr lang="en-US" altLang="ja-JP" dirty="0" smtClean="0">
                <a:latin typeface="+mn-ea"/>
                <a:ea typeface="+mn-ea"/>
              </a:rPr>
              <a:t>AP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Configuration</a:t>
            </a:r>
            <a:r>
              <a:rPr lang="ja-JP" altLang="en-US" dirty="0" smtClean="0">
                <a:latin typeface="+mn-ea"/>
                <a:ea typeface="+mn-ea"/>
              </a:rPr>
              <a:t>の設定を確認します。</a:t>
            </a:r>
            <a:endParaRPr lang="en-US" altLang="ja-JP" dirty="0" smtClean="0">
              <a:latin typeface="+mn-ea"/>
              <a:ea typeface="+mn-ea"/>
            </a:endParaRPr>
          </a:p>
          <a:p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en-US" altLang="ja-JP" sz="1400" dirty="0">
                <a:latin typeface="+mn-ea"/>
              </a:rPr>
              <a:t># show version </a:t>
            </a:r>
          </a:p>
          <a:p>
            <a:r>
              <a:rPr lang="ja-JP" altLang="en-US" sz="1400" dirty="0">
                <a:latin typeface="+mn-ea"/>
              </a:rPr>
              <a:t>～省略～</a:t>
            </a:r>
            <a:endParaRPr lang="en-US" altLang="ja-JP" sz="1400" dirty="0">
              <a:latin typeface="+mn-ea"/>
            </a:endParaRPr>
          </a:p>
          <a:p>
            <a:r>
              <a:rPr lang="en-US" altLang="ja-JP" sz="1400" dirty="0">
                <a:latin typeface="+mn-ea"/>
              </a:rPr>
              <a:t>AP Image type    : MOBILITY EXPRESS IMAGE</a:t>
            </a:r>
          </a:p>
          <a:p>
            <a:r>
              <a:rPr lang="en-US" altLang="ja-JP" sz="1400" dirty="0">
                <a:latin typeface="+mn-ea"/>
              </a:rPr>
              <a:t>AP Configuration :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NO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MOBILITY EXPRESS CAPABLE</a:t>
            </a:r>
          </a:p>
          <a:p>
            <a:r>
              <a:rPr lang="ja-JP" altLang="en-US" sz="1400" dirty="0">
                <a:latin typeface="+mn-ea"/>
              </a:rPr>
              <a:t>～省略～</a:t>
            </a:r>
            <a:endParaRPr lang="en-US" altLang="ja-JP" sz="1400" dirty="0">
              <a:latin typeface="+mn-ea"/>
            </a:endParaRPr>
          </a:p>
          <a:p>
            <a:r>
              <a:rPr lang="ja-JP" altLang="en-US" sz="1400" dirty="0">
                <a:latin typeface="+mn-ea"/>
              </a:rPr>
              <a:t>　　　　　　　　　　　　　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NO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MOBILITY EXPRESS CAPABLE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となっていれば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CAPWAP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です。</a:t>
            </a:r>
            <a:endParaRPr lang="ja-JP" altLang="en-US" sz="1400" dirty="0">
              <a:latin typeface="+mn-ea"/>
            </a:endParaRPr>
          </a:p>
          <a:p>
            <a:endParaRPr lang="en-US" altLang="ja-JP" sz="1400" dirty="0">
              <a:latin typeface="+mn-ea"/>
            </a:endParaRPr>
          </a:p>
          <a:p>
            <a:r>
              <a:rPr lang="en-US" altLang="ja-JP" sz="1400" dirty="0">
                <a:latin typeface="+mn-ea"/>
              </a:rPr>
              <a:t># </a:t>
            </a:r>
            <a:r>
              <a:rPr lang="en-US" altLang="ja-JP" sz="1400" dirty="0" err="1">
                <a:latin typeface="+mn-ea"/>
              </a:rPr>
              <a:t>ap</a:t>
            </a:r>
            <a:r>
              <a:rPr lang="en-US" altLang="ja-JP" sz="1400" dirty="0">
                <a:latin typeface="+mn-ea"/>
              </a:rPr>
              <a:t>-type </a:t>
            </a:r>
            <a:r>
              <a:rPr lang="en-US" altLang="ja-JP" sz="1400" dirty="0" err="1" smtClean="0">
                <a:latin typeface="+mn-ea"/>
              </a:rPr>
              <a:t>mobilityexpress</a:t>
            </a:r>
            <a:r>
              <a:rPr lang="ja-JP" altLang="en-US" sz="1400" dirty="0">
                <a:latin typeface="+mn-ea"/>
              </a:rPr>
              <a:t>　コマンドを実行</a:t>
            </a:r>
            <a:r>
              <a:rPr lang="ja-JP" altLang="en-US" sz="1400" dirty="0" smtClean="0">
                <a:latin typeface="+mn-ea"/>
              </a:rPr>
              <a:t>して</a:t>
            </a:r>
            <a:r>
              <a:rPr lang="en-US" altLang="ja-JP" sz="1400" dirty="0" smtClean="0">
                <a:latin typeface="+mn-ea"/>
              </a:rPr>
              <a:t>CME</a:t>
            </a:r>
            <a:r>
              <a:rPr lang="ja-JP" altLang="en-US" sz="1400" dirty="0" smtClean="0">
                <a:latin typeface="+mn-ea"/>
              </a:rPr>
              <a:t>モードへ変更します。</a:t>
            </a:r>
            <a:r>
              <a:rPr lang="ja-JP" altLang="en-US" sz="1400" dirty="0">
                <a:latin typeface="+mn-ea"/>
              </a:rPr>
              <a:t>　自動的に再起動が掛かります</a:t>
            </a:r>
            <a:r>
              <a:rPr lang="ja-JP" altLang="en-US" sz="1400" dirty="0" smtClean="0">
                <a:latin typeface="+mn-ea"/>
              </a:rPr>
              <a:t>。</a:t>
            </a:r>
            <a:endParaRPr lang="en-US" altLang="ja-JP" sz="1400" dirty="0">
              <a:latin typeface="+mn-ea"/>
            </a:endParaRPr>
          </a:p>
          <a:p>
            <a:r>
              <a:rPr lang="ja-JP" altLang="en-US" sz="1400" dirty="0" smtClean="0">
                <a:latin typeface="+mn-ea"/>
              </a:rPr>
              <a:t>再起動後</a:t>
            </a:r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en-US" altLang="ja-JP" sz="1400" dirty="0" smtClean="0">
                <a:latin typeface="+mn-ea"/>
                <a:ea typeface="+mn-ea"/>
              </a:rPr>
              <a:t># show version</a:t>
            </a:r>
          </a:p>
          <a:p>
            <a:r>
              <a:rPr lang="ja-JP" altLang="en-US" sz="1400" dirty="0" smtClean="0">
                <a:latin typeface="+mn-ea"/>
                <a:ea typeface="+mn-ea"/>
              </a:rPr>
              <a:t>～省略～</a:t>
            </a:r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en-US" altLang="ja-JP" sz="1400" dirty="0" smtClean="0">
                <a:latin typeface="+mn-ea"/>
                <a:ea typeface="+mn-ea"/>
              </a:rPr>
              <a:t>AP </a:t>
            </a:r>
            <a:r>
              <a:rPr lang="en-US" altLang="ja-JP" sz="1400" dirty="0">
                <a:latin typeface="+mn-ea"/>
                <a:ea typeface="+mn-ea"/>
              </a:rPr>
              <a:t>Image type    : MOBILITY EXPRESS IMAGE</a:t>
            </a:r>
          </a:p>
          <a:p>
            <a:r>
              <a:rPr lang="en-US" altLang="ja-JP" sz="1400" dirty="0">
                <a:latin typeface="+mn-ea"/>
                <a:ea typeface="+mn-ea"/>
              </a:rPr>
              <a:t>AP Configuration : </a:t>
            </a:r>
            <a:r>
              <a:rPr lang="en-US" altLang="ja-JP" sz="1400" dirty="0">
                <a:solidFill>
                  <a:srgbClr val="FF0000"/>
                </a:solidFill>
                <a:latin typeface="+mn-ea"/>
                <a:ea typeface="+mn-ea"/>
              </a:rPr>
              <a:t>MOBILITY EXPRESS </a:t>
            </a:r>
            <a:r>
              <a:rPr lang="en-US" altLang="ja-JP" sz="1400" dirty="0" smtClean="0">
                <a:solidFill>
                  <a:srgbClr val="FF0000"/>
                </a:solidFill>
                <a:latin typeface="+mn-ea"/>
                <a:ea typeface="+mn-ea"/>
              </a:rPr>
              <a:t>CAPABLE</a:t>
            </a:r>
          </a:p>
          <a:p>
            <a:r>
              <a:rPr lang="ja-JP" altLang="en-US" sz="1400" dirty="0">
                <a:latin typeface="+mn-ea"/>
              </a:rPr>
              <a:t>～省略</a:t>
            </a:r>
            <a:r>
              <a:rPr lang="ja-JP" altLang="en-US" sz="1400" dirty="0" smtClean="0">
                <a:latin typeface="+mn-ea"/>
              </a:rPr>
              <a:t>～</a:t>
            </a:r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ja-JP" altLang="en-US" sz="1400" dirty="0" smtClean="0">
                <a:solidFill>
                  <a:schemeClr val="accent6"/>
                </a:solidFill>
                <a:latin typeface="+mn-ea"/>
              </a:rPr>
              <a:t>　　　　　　　　　　　　　</a:t>
            </a:r>
            <a:endParaRPr lang="en-US" altLang="ja-JP" sz="1400" dirty="0" smtClean="0">
              <a:solidFill>
                <a:schemeClr val="accent6"/>
              </a:solidFill>
              <a:latin typeface="+mn-ea"/>
            </a:endParaRPr>
          </a:p>
          <a:p>
            <a:endParaRPr lang="en-US" altLang="ja-JP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4109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CAPWAP</a:t>
            </a:r>
            <a:r>
              <a:rPr kumimoji="1" lang="ja-JP" altLang="en-US" dirty="0" smtClean="0"/>
              <a:t>へ変換　</a:t>
            </a:r>
            <a:r>
              <a:rPr kumimoji="1" lang="en-US" altLang="ja-JP" dirty="0" smtClean="0"/>
              <a:t>8.4</a:t>
            </a:r>
            <a:r>
              <a:rPr kumimoji="1" lang="ja-JP" altLang="en-US" dirty="0" smtClean="0"/>
              <a:t>からの新機能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468547"/>
            <a:ext cx="6395615" cy="329395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81271" y="1073150"/>
            <a:ext cx="420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+mn-lt"/>
              </a:rPr>
              <a:t>コントローラ　ツールからも変換できます。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380034" y="3709481"/>
            <a:ext cx="4001311" cy="1053017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4997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モードの確認方法は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795867" y="903788"/>
            <a:ext cx="834813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n-ea"/>
                <a:ea typeface="+mn-ea"/>
              </a:rPr>
              <a:t>Show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Version</a:t>
            </a:r>
            <a:r>
              <a:rPr lang="ja-JP" altLang="en-US" dirty="0" smtClean="0">
                <a:latin typeface="+mn-ea"/>
                <a:ea typeface="+mn-ea"/>
              </a:rPr>
              <a:t>コマンドで　</a:t>
            </a:r>
            <a:r>
              <a:rPr lang="en-US" altLang="ja-JP" dirty="0" smtClean="0">
                <a:latin typeface="+mn-ea"/>
                <a:ea typeface="+mn-ea"/>
              </a:rPr>
              <a:t>AP</a:t>
            </a:r>
            <a:r>
              <a:rPr lang="ja-JP" altLang="en-US" dirty="0" smtClean="0">
                <a:latin typeface="+mn-ea"/>
                <a:ea typeface="+mn-ea"/>
              </a:rPr>
              <a:t> </a:t>
            </a:r>
            <a:r>
              <a:rPr lang="en-US" altLang="ja-JP" dirty="0" smtClean="0">
                <a:latin typeface="+mn-ea"/>
                <a:ea typeface="+mn-ea"/>
              </a:rPr>
              <a:t>Configuration</a:t>
            </a:r>
            <a:r>
              <a:rPr lang="ja-JP" altLang="en-US" dirty="0" smtClean="0">
                <a:latin typeface="+mn-ea"/>
                <a:ea typeface="+mn-ea"/>
              </a:rPr>
              <a:t>の設定を確認します。</a:t>
            </a:r>
            <a:endParaRPr lang="en-US" altLang="ja-JP" dirty="0" smtClean="0">
              <a:latin typeface="+mn-ea"/>
              <a:ea typeface="+mn-ea"/>
            </a:endParaRPr>
          </a:p>
          <a:p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en-US" altLang="ja-JP" sz="1400" dirty="0">
                <a:latin typeface="+mn-ea"/>
              </a:rPr>
              <a:t># show version </a:t>
            </a:r>
          </a:p>
          <a:p>
            <a:r>
              <a:rPr lang="ja-JP" altLang="en-US" sz="1400" dirty="0">
                <a:latin typeface="+mn-ea"/>
              </a:rPr>
              <a:t>～省略～</a:t>
            </a:r>
            <a:endParaRPr lang="en-US" altLang="ja-JP" sz="1400" dirty="0">
              <a:latin typeface="+mn-ea"/>
            </a:endParaRPr>
          </a:p>
          <a:p>
            <a:r>
              <a:rPr lang="en-US" altLang="ja-JP" sz="1400" dirty="0">
                <a:latin typeface="+mn-ea"/>
              </a:rPr>
              <a:t>AP Image type    : MOBILITY EXPRESS IMAGE</a:t>
            </a:r>
          </a:p>
          <a:p>
            <a:r>
              <a:rPr lang="en-US" altLang="ja-JP" sz="1400" dirty="0">
                <a:latin typeface="+mn-ea"/>
              </a:rPr>
              <a:t>AP Configuration :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NO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MOBILITY EXPRESS CAPABLE</a:t>
            </a:r>
          </a:p>
          <a:p>
            <a:r>
              <a:rPr lang="ja-JP" altLang="en-US" sz="1400" dirty="0">
                <a:latin typeface="+mn-ea"/>
              </a:rPr>
              <a:t>～省略～</a:t>
            </a:r>
            <a:endParaRPr lang="en-US" altLang="ja-JP" sz="1400" dirty="0">
              <a:latin typeface="+mn-ea"/>
            </a:endParaRPr>
          </a:p>
          <a:p>
            <a:r>
              <a:rPr lang="ja-JP" altLang="en-US" sz="1400" dirty="0">
                <a:latin typeface="+mn-ea"/>
              </a:rPr>
              <a:t>　　　　　　　　　　　　　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NO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MOBILITY EXPRESS CAPABLE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となっていれば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CAPWAP</a:t>
            </a:r>
            <a:r>
              <a:rPr lang="ja-JP" altLang="en-US" sz="1400" dirty="0">
                <a:solidFill>
                  <a:schemeClr val="accent6"/>
                </a:solidFill>
                <a:latin typeface="+mn-ea"/>
              </a:rPr>
              <a:t>です</a:t>
            </a:r>
            <a:r>
              <a:rPr lang="ja-JP" altLang="en-US" sz="1400" dirty="0" smtClean="0">
                <a:solidFill>
                  <a:schemeClr val="accent6"/>
                </a:solidFill>
                <a:latin typeface="+mn-ea"/>
              </a:rPr>
              <a:t>。</a:t>
            </a:r>
            <a:endParaRPr lang="en-US" altLang="ja-JP" sz="1400" dirty="0" smtClean="0">
              <a:solidFill>
                <a:schemeClr val="accent6"/>
              </a:solidFill>
              <a:latin typeface="+mn-ea"/>
            </a:endParaRPr>
          </a:p>
          <a:p>
            <a:endParaRPr lang="ja-JP" altLang="en-US" sz="1400" dirty="0">
              <a:latin typeface="+mn-ea"/>
            </a:endParaRPr>
          </a:p>
          <a:p>
            <a:r>
              <a:rPr lang="en-US" altLang="ja-JP" sz="1400" dirty="0" smtClean="0">
                <a:latin typeface="+mn-ea"/>
                <a:ea typeface="+mn-ea"/>
              </a:rPr>
              <a:t># show version</a:t>
            </a:r>
          </a:p>
          <a:p>
            <a:r>
              <a:rPr lang="ja-JP" altLang="en-US" sz="1400" dirty="0" smtClean="0">
                <a:latin typeface="+mn-ea"/>
                <a:ea typeface="+mn-ea"/>
              </a:rPr>
              <a:t>～省略～</a:t>
            </a:r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en-US" altLang="ja-JP" sz="1400" dirty="0" smtClean="0">
                <a:latin typeface="+mn-ea"/>
                <a:ea typeface="+mn-ea"/>
              </a:rPr>
              <a:t>AP </a:t>
            </a:r>
            <a:r>
              <a:rPr lang="en-US" altLang="ja-JP" sz="1400" dirty="0">
                <a:latin typeface="+mn-ea"/>
                <a:ea typeface="+mn-ea"/>
              </a:rPr>
              <a:t>Image type    : MOBILITY EXPRESS IMAGE</a:t>
            </a:r>
          </a:p>
          <a:p>
            <a:r>
              <a:rPr lang="en-US" altLang="ja-JP" sz="1400" dirty="0">
                <a:latin typeface="+mn-ea"/>
                <a:ea typeface="+mn-ea"/>
              </a:rPr>
              <a:t>AP Configuration : MOBILITY EXPRESS </a:t>
            </a:r>
            <a:r>
              <a:rPr lang="en-US" altLang="ja-JP" sz="1400" dirty="0" smtClean="0">
                <a:latin typeface="+mn-ea"/>
                <a:ea typeface="+mn-ea"/>
              </a:rPr>
              <a:t>CAPABLE</a:t>
            </a:r>
          </a:p>
          <a:p>
            <a:r>
              <a:rPr lang="ja-JP" altLang="en-US" sz="1400" dirty="0">
                <a:latin typeface="+mn-ea"/>
              </a:rPr>
              <a:t>～省略</a:t>
            </a:r>
            <a:r>
              <a:rPr lang="ja-JP" altLang="en-US" sz="1400" dirty="0" smtClean="0">
                <a:latin typeface="+mn-ea"/>
              </a:rPr>
              <a:t>～</a:t>
            </a:r>
            <a:endParaRPr lang="en-US" altLang="ja-JP" sz="1400" dirty="0" smtClean="0">
              <a:latin typeface="+mn-ea"/>
              <a:ea typeface="+mn-ea"/>
            </a:endParaRPr>
          </a:p>
          <a:p>
            <a:r>
              <a:rPr lang="ja-JP" altLang="en-US" sz="1400" dirty="0" smtClean="0">
                <a:solidFill>
                  <a:schemeClr val="accent6"/>
                </a:solidFill>
                <a:latin typeface="+mn-ea"/>
              </a:rPr>
              <a:t>　　　　　　　　　　　　　</a:t>
            </a:r>
            <a:r>
              <a:rPr lang="en-US" altLang="ja-JP" sz="1400" dirty="0" smtClean="0">
                <a:solidFill>
                  <a:schemeClr val="accent6"/>
                </a:solidFill>
                <a:latin typeface="+mn-ea"/>
              </a:rPr>
              <a:t>MOBILITY </a:t>
            </a:r>
            <a:r>
              <a:rPr lang="en-US" altLang="ja-JP" sz="1400" dirty="0">
                <a:solidFill>
                  <a:schemeClr val="accent6"/>
                </a:solidFill>
                <a:latin typeface="+mn-ea"/>
              </a:rPr>
              <a:t>EXPRESS CAPABLE</a:t>
            </a:r>
            <a:r>
              <a:rPr lang="ja-JP" altLang="en-US" sz="1400" dirty="0" smtClean="0">
                <a:solidFill>
                  <a:schemeClr val="accent6"/>
                </a:solidFill>
                <a:latin typeface="+mn-ea"/>
              </a:rPr>
              <a:t>となっていると</a:t>
            </a:r>
            <a:r>
              <a:rPr lang="en-US" altLang="ja-JP" sz="1400" dirty="0" smtClean="0">
                <a:solidFill>
                  <a:schemeClr val="accent6"/>
                </a:solidFill>
                <a:latin typeface="+mn-ea"/>
              </a:rPr>
              <a:t>CME</a:t>
            </a:r>
            <a:r>
              <a:rPr lang="ja-JP" altLang="en-US" sz="1400" dirty="0" smtClean="0">
                <a:solidFill>
                  <a:schemeClr val="accent6"/>
                </a:solidFill>
                <a:latin typeface="+mn-ea"/>
              </a:rPr>
              <a:t>です。</a:t>
            </a:r>
            <a:endParaRPr lang="en-US" altLang="ja-JP" sz="1400" dirty="0" smtClean="0">
              <a:solidFill>
                <a:schemeClr val="accent6"/>
              </a:solidFill>
              <a:latin typeface="+mn-ea"/>
            </a:endParaRPr>
          </a:p>
          <a:p>
            <a:endParaRPr lang="en-US" altLang="ja-JP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738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dirty="0" smtClean="0"/>
              <a:t>Yes:</a:t>
            </a:r>
            <a:r>
              <a:rPr kumimoji="1" lang="ja-JP" altLang="en-US" dirty="0" smtClean="0"/>
              <a:t>　以下の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を接続して利用可能です。</a:t>
            </a:r>
            <a:endParaRPr kumimoji="1" lang="en-US" altLang="ja-JP" dirty="0"/>
          </a:p>
          <a:p>
            <a:r>
              <a:rPr lang="en-US" altLang="ja-JP" sz="1200" dirty="0"/>
              <a:t>Cisco </a:t>
            </a:r>
            <a:r>
              <a:rPr lang="en-US" altLang="ja-JP" sz="1200" dirty="0" err="1"/>
              <a:t>Aironet</a:t>
            </a:r>
            <a:r>
              <a:rPr lang="en-US" altLang="ja-JP" sz="1200" dirty="0"/>
              <a:t> 700i Series </a:t>
            </a:r>
          </a:p>
          <a:p>
            <a:r>
              <a:rPr lang="en-US" altLang="ja-JP" sz="1200" dirty="0"/>
              <a:t>Cisco </a:t>
            </a:r>
            <a:r>
              <a:rPr lang="en-US" altLang="ja-JP" sz="1200" dirty="0" err="1"/>
              <a:t>Aironet</a:t>
            </a:r>
            <a:r>
              <a:rPr lang="en-US" altLang="ja-JP" sz="1200" dirty="0"/>
              <a:t> 700w Series </a:t>
            </a:r>
          </a:p>
          <a:p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Cisco </a:t>
            </a:r>
            <a:r>
              <a:rPr lang="en-US" altLang="ja-JP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Aironet</a:t>
            </a:r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1600 Series </a:t>
            </a:r>
          </a:p>
          <a:p>
            <a:r>
              <a:rPr lang="en-US" altLang="ja-JP" sz="1200" dirty="0"/>
              <a:t>Cisco </a:t>
            </a:r>
            <a:r>
              <a:rPr lang="en-US" altLang="ja-JP" sz="1200" dirty="0" err="1"/>
              <a:t>Aironet</a:t>
            </a:r>
            <a:r>
              <a:rPr lang="en-US" altLang="ja-JP" sz="1200" dirty="0"/>
              <a:t> 1700 Series </a:t>
            </a:r>
          </a:p>
          <a:p>
            <a:r>
              <a:rPr lang="en-US" altLang="ja-JP" sz="1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Cisco </a:t>
            </a:r>
            <a:r>
              <a:rPr lang="en-US" altLang="ja-JP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Aironet</a:t>
            </a:r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2600 Series </a:t>
            </a:r>
          </a:p>
          <a:p>
            <a:r>
              <a:rPr lang="en-US" altLang="ja-JP" sz="1200" dirty="0"/>
              <a:t>Cisco </a:t>
            </a:r>
            <a:r>
              <a:rPr lang="en-US" altLang="ja-JP" sz="1200" dirty="0" err="1"/>
              <a:t>Aironet</a:t>
            </a:r>
            <a:r>
              <a:rPr lang="en-US" altLang="ja-JP" sz="1200" dirty="0"/>
              <a:t> 2700 Series </a:t>
            </a:r>
          </a:p>
          <a:p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Cisco </a:t>
            </a:r>
            <a:r>
              <a:rPr lang="en-US" altLang="ja-JP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Aironet</a:t>
            </a:r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3500 Series </a:t>
            </a:r>
          </a:p>
          <a:p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Cisco </a:t>
            </a:r>
            <a:r>
              <a:rPr lang="en-US" altLang="ja-JP" sz="1200" dirty="0" err="1">
                <a:solidFill>
                  <a:schemeClr val="tx1">
                    <a:lumMod val="25000"/>
                    <a:lumOff val="75000"/>
                  </a:schemeClr>
                </a:solidFill>
              </a:rPr>
              <a:t>Aironet</a:t>
            </a:r>
            <a:r>
              <a:rPr lang="en-US" altLang="ja-JP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 3600 Series </a:t>
            </a:r>
          </a:p>
          <a:p>
            <a:r>
              <a:rPr lang="en-US" altLang="ja-JP" sz="1200" dirty="0"/>
              <a:t>Cisco </a:t>
            </a:r>
            <a:r>
              <a:rPr lang="en-US" altLang="ja-JP" sz="1200" dirty="0" err="1"/>
              <a:t>Aironet</a:t>
            </a:r>
            <a:r>
              <a:rPr lang="en-US" altLang="ja-JP" sz="1200" dirty="0"/>
              <a:t> 3700 Series </a:t>
            </a:r>
            <a:endParaRPr lang="en-US" altLang="ja-JP" sz="1200" dirty="0" smtClean="0"/>
          </a:p>
          <a:p>
            <a:pPr marL="57150" indent="0">
              <a:buNone/>
            </a:pPr>
            <a:r>
              <a:rPr lang="en-US" altLang="ja-JP" sz="1200" dirty="0" smtClean="0"/>
              <a:t>※1560</a:t>
            </a:r>
            <a:r>
              <a:rPr lang="ja-JP" altLang="en-US" sz="1200" dirty="0"/>
              <a:t>は</a:t>
            </a:r>
            <a:r>
              <a:rPr lang="en-US" altLang="ja-JP" sz="1200" dirty="0" smtClean="0"/>
              <a:t>Wave2</a:t>
            </a:r>
            <a:r>
              <a:rPr lang="ja-JP" altLang="en-US" sz="1200" dirty="0" smtClean="0"/>
              <a:t>以降の</a:t>
            </a:r>
            <a:r>
              <a:rPr lang="en-US" altLang="ja-JP" sz="1200" dirty="0" smtClean="0"/>
              <a:t>AP</a:t>
            </a:r>
            <a:r>
              <a:rPr lang="ja-JP" altLang="en-US" sz="1200" dirty="0" smtClean="0"/>
              <a:t>のみをサポート</a:t>
            </a:r>
            <a:endParaRPr lang="en-US" altLang="ja-JP" sz="1200" dirty="0"/>
          </a:p>
          <a:p>
            <a:pPr marL="57150" indent="0">
              <a:buNone/>
            </a:pP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/>
              <a:t>CME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Wave</a:t>
            </a:r>
            <a:r>
              <a:rPr kumimoji="1" lang="ja-JP" altLang="en-US" dirty="0" smtClean="0"/>
              <a:t>１ </a:t>
            </a:r>
            <a:r>
              <a:rPr kumimoji="1" lang="en-US" altLang="ja-JP" dirty="0" smtClean="0"/>
              <a:t>AP</a:t>
            </a:r>
            <a:r>
              <a:rPr kumimoji="1" lang="ja-JP" altLang="en-US" dirty="0"/>
              <a:t>を接続できますか？</a:t>
            </a:r>
          </a:p>
        </p:txBody>
      </p:sp>
    </p:spTree>
    <p:extLst>
      <p:ext uri="{BB962C8B-B14F-4D97-AF65-F5344CB8AC3E}">
        <p14:creationId xmlns:p14="http://schemas.microsoft.com/office/powerpoint/2010/main" val="750423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37765" y="1026640"/>
            <a:ext cx="8626721" cy="3389312"/>
          </a:xfrm>
        </p:spPr>
        <p:txBody>
          <a:bodyPr/>
          <a:lstStyle/>
          <a:p>
            <a:pPr marL="57150" indent="0">
              <a:buNone/>
            </a:pPr>
            <a:r>
              <a:rPr kumimoji="1" lang="en-US" altLang="ja-JP" dirty="0" smtClean="0"/>
              <a:t>Yes:</a:t>
            </a:r>
            <a:r>
              <a:rPr kumimoji="1" lang="ja-JP" altLang="en-US" dirty="0" smtClean="0"/>
              <a:t>  </a:t>
            </a:r>
            <a:r>
              <a:rPr kumimoji="1" lang="en-US" altLang="ja-JP" dirty="0" smtClean="0"/>
              <a:t>8.2.151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8.3.121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8.4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に固定アドレスを設定可能に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/>
              <a:t>なりました。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名も設定可能です。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kumimoji="1" lang="en-US" altLang="ja-JP" dirty="0"/>
              <a:t>CME</a:t>
            </a:r>
            <a:r>
              <a:rPr kumimoji="1" lang="ja-JP" altLang="en-US" dirty="0"/>
              <a:t>で</a:t>
            </a:r>
            <a:r>
              <a:rPr kumimoji="1" lang="en-US" altLang="ja-JP" dirty="0"/>
              <a:t>AP</a:t>
            </a:r>
            <a:r>
              <a:rPr kumimoji="1" lang="ja-JP" altLang="en-US" dirty="0"/>
              <a:t>に固定</a:t>
            </a:r>
            <a:r>
              <a:rPr kumimoji="1" lang="en-US" altLang="ja-JP" dirty="0"/>
              <a:t>IP</a:t>
            </a:r>
            <a:r>
              <a:rPr kumimoji="1" lang="ja-JP" altLang="en-US" dirty="0"/>
              <a:t>アドレスを設定できますか？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81" y="1758477"/>
            <a:ext cx="4725616" cy="31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88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dirty="0" smtClean="0"/>
              <a:t>N</a:t>
            </a:r>
            <a:r>
              <a:rPr kumimoji="1" lang="en-US" altLang="ja-JP" dirty="0"/>
              <a:t>o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　将来サポート予定です。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CME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MESH</a:t>
            </a:r>
            <a:r>
              <a:rPr kumimoji="1" lang="ja-JP" altLang="en-US" dirty="0" smtClean="0"/>
              <a:t>をサポートしますか？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0452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223" y="341313"/>
            <a:ext cx="8424031" cy="1388096"/>
          </a:xfrm>
        </p:spPr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より多くの情報を集約して表示</a:t>
            </a:r>
            <a:r>
              <a:rPr kumimoji="1" lang="ja-JP" altLang="en-US" dirty="0" smtClean="0"/>
              <a:t>できる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ユーザ インターフェイス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9223" y="1887618"/>
            <a:ext cx="7906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+mn-ea"/>
                <a:ea typeface="+mn-ea"/>
              </a:rPr>
              <a:t>アクセスポイントやクライアントの活動状況</a:t>
            </a:r>
            <a:r>
              <a:rPr kumimoji="1" lang="ja-JP" altLang="en-US" sz="2400" dirty="0">
                <a:latin typeface="+mn-ea"/>
                <a:ea typeface="+mn-ea"/>
              </a:rPr>
              <a:t>、</a:t>
            </a:r>
            <a:r>
              <a:rPr kumimoji="1" lang="ja-JP" altLang="en-US" sz="2400" dirty="0" smtClean="0">
                <a:latin typeface="+mn-ea"/>
                <a:ea typeface="+mn-ea"/>
              </a:rPr>
              <a:t>見えない無線</a:t>
            </a:r>
            <a:r>
              <a:rPr kumimoji="1" lang="ja-JP" altLang="en-US" sz="2400" dirty="0" smtClean="0">
                <a:latin typeface="+mn-ea"/>
                <a:ea typeface="+mn-ea"/>
              </a:rPr>
              <a:t>の</a:t>
            </a:r>
            <a:r>
              <a:rPr kumimoji="1" lang="en-US" altLang="ja-JP" sz="2400" dirty="0" smtClean="0">
                <a:latin typeface="+mn-ea"/>
                <a:ea typeface="+mn-ea"/>
              </a:rPr>
              <a:t/>
            </a:r>
            <a:br>
              <a:rPr kumimoji="1" lang="en-US" altLang="ja-JP" sz="2400" dirty="0" smtClean="0">
                <a:latin typeface="+mn-ea"/>
                <a:ea typeface="+mn-ea"/>
              </a:rPr>
            </a:br>
            <a:r>
              <a:rPr kumimoji="1" lang="ja-JP" altLang="en-US" sz="2400" dirty="0" smtClean="0">
                <a:latin typeface="+mn-ea"/>
                <a:ea typeface="+mn-ea"/>
              </a:rPr>
              <a:t>状況を一目</a:t>
            </a:r>
            <a:r>
              <a:rPr kumimoji="1" lang="ja-JP" altLang="en-US" sz="2400" dirty="0" smtClean="0">
                <a:latin typeface="+mn-ea"/>
                <a:ea typeface="+mn-ea"/>
              </a:rPr>
              <a:t>で確認できる</a:t>
            </a:r>
            <a:r>
              <a:rPr kumimoji="1" lang="ja-JP" altLang="en-US" sz="2400" dirty="0" smtClean="0">
                <a:latin typeface="+mn-ea"/>
                <a:ea typeface="+mn-ea"/>
              </a:rPr>
              <a:t>よう </a:t>
            </a:r>
            <a:r>
              <a:rPr kumimoji="1" lang="en-US" altLang="ja-JP" sz="2400" dirty="0" smtClean="0">
                <a:latin typeface="+mn-ea"/>
                <a:ea typeface="+mn-ea"/>
              </a:rPr>
              <a:t>UI </a:t>
            </a:r>
            <a:r>
              <a:rPr kumimoji="1" lang="ja-JP" altLang="en-US" sz="2400" dirty="0" smtClean="0">
                <a:latin typeface="+mn-ea"/>
                <a:ea typeface="+mn-ea"/>
              </a:rPr>
              <a:t>を</a:t>
            </a:r>
            <a:r>
              <a:rPr kumimoji="1" lang="ja-JP" altLang="en-US" sz="2400" dirty="0" smtClean="0">
                <a:latin typeface="+mn-ea"/>
                <a:ea typeface="+mn-ea"/>
              </a:rPr>
              <a:t>工夫しています。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501321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198783" y="1347788"/>
            <a:ext cx="8706678" cy="316821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リリース</a:t>
            </a:r>
            <a:r>
              <a:rPr kumimoji="1" lang="en-US" altLang="ja-JP" dirty="0" smtClean="0">
                <a:latin typeface="+mn-ea"/>
                <a:ea typeface="+mn-ea"/>
              </a:rPr>
              <a:t>8.2</a:t>
            </a:r>
            <a:r>
              <a:rPr kumimoji="1" lang="ja-JP" altLang="en-US" dirty="0" smtClean="0">
                <a:latin typeface="+mn-ea"/>
                <a:ea typeface="+mn-ea"/>
              </a:rPr>
              <a:t>まで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lvl="1"/>
            <a:r>
              <a:rPr kumimoji="1" lang="ja-JP" altLang="en-US" dirty="0" smtClean="0">
                <a:latin typeface="+mn-ea"/>
                <a:ea typeface="+mn-ea"/>
              </a:rPr>
              <a:t>ネットワークの設定は合っていますか？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lvl="2"/>
            <a:r>
              <a:rPr kumimoji="1" lang="ja-JP" altLang="en-US" sz="1200" dirty="0" smtClean="0">
                <a:latin typeface="+mn-ea"/>
                <a:ea typeface="+mn-ea"/>
              </a:rPr>
              <a:t>デフォルト</a:t>
            </a:r>
            <a:r>
              <a:rPr kumimoji="1" lang="en-US" altLang="ja-JP" sz="1200" dirty="0" smtClean="0">
                <a:latin typeface="+mn-ea"/>
                <a:ea typeface="+mn-ea"/>
              </a:rPr>
              <a:t>GW</a:t>
            </a:r>
            <a:r>
              <a:rPr kumimoji="1" lang="ja-JP" altLang="en-US" sz="1200" dirty="0" err="1" smtClean="0">
                <a:latin typeface="+mn-ea"/>
                <a:ea typeface="+mn-ea"/>
              </a:rPr>
              <a:t>への</a:t>
            </a:r>
            <a:r>
              <a:rPr kumimoji="1" lang="ja-JP" altLang="en-US" sz="1200" dirty="0" smtClean="0">
                <a:latin typeface="+mn-ea"/>
                <a:ea typeface="+mn-ea"/>
              </a:rPr>
              <a:t>疎通、</a:t>
            </a:r>
            <a:r>
              <a:rPr kumimoji="1" lang="en-US" altLang="ja-JP" sz="1200" dirty="0" smtClean="0">
                <a:latin typeface="+mn-ea"/>
                <a:ea typeface="+mn-ea"/>
              </a:rPr>
              <a:t>DHCP</a:t>
            </a:r>
            <a:r>
              <a:rPr kumimoji="1" lang="ja-JP" altLang="en-US" sz="1200" dirty="0" smtClean="0">
                <a:latin typeface="+mn-ea"/>
                <a:ea typeface="+mn-ea"/>
              </a:rPr>
              <a:t>が機能していないと</a:t>
            </a:r>
            <a:r>
              <a:rPr kumimoji="1" lang="en-US" altLang="ja-JP" sz="1200" dirty="0" smtClean="0">
                <a:latin typeface="+mn-ea"/>
                <a:ea typeface="+mn-ea"/>
              </a:rPr>
              <a:t>CME</a:t>
            </a:r>
            <a:r>
              <a:rPr kumimoji="1" lang="ja-JP" altLang="en-US" sz="1200" dirty="0" smtClean="0">
                <a:latin typeface="+mn-ea"/>
                <a:ea typeface="+mn-ea"/>
              </a:rPr>
              <a:t>が起動していない、</a:t>
            </a:r>
            <a:r>
              <a:rPr kumimoji="1" lang="en-US" altLang="ja-JP" sz="1200" dirty="0" smtClean="0">
                <a:latin typeface="+mn-ea"/>
                <a:ea typeface="+mn-ea"/>
              </a:rPr>
              <a:t>AP</a:t>
            </a:r>
            <a:r>
              <a:rPr kumimoji="1" lang="ja-JP" altLang="en-US" sz="1200" dirty="0" smtClean="0">
                <a:latin typeface="+mn-ea"/>
                <a:ea typeface="+mn-ea"/>
              </a:rPr>
              <a:t>が帰属してない可能性があります。</a:t>
            </a:r>
            <a:endParaRPr kumimoji="1" lang="en-US" altLang="ja-JP" sz="1200" dirty="0" smtClean="0">
              <a:latin typeface="+mn-ea"/>
              <a:ea typeface="+mn-ea"/>
            </a:endParaRPr>
          </a:p>
          <a:p>
            <a:r>
              <a:rPr kumimoji="1" lang="ja-JP" altLang="en-US" dirty="0" smtClean="0">
                <a:latin typeface="+mn-ea"/>
                <a:ea typeface="+mn-ea"/>
              </a:rPr>
              <a:t>全てのリリース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lvl="1"/>
            <a:r>
              <a:rPr kumimoji="1" lang="ja-JP" altLang="en-US" dirty="0" smtClean="0">
                <a:latin typeface="+mn-ea"/>
                <a:ea typeface="+mn-ea"/>
              </a:rPr>
              <a:t>カントリー コード</a:t>
            </a:r>
            <a:r>
              <a:rPr kumimoji="1" lang="ja-JP" altLang="en-US" dirty="0" smtClean="0">
                <a:latin typeface="+mn-ea"/>
                <a:ea typeface="+mn-ea"/>
              </a:rPr>
              <a:t>は</a:t>
            </a:r>
            <a:r>
              <a:rPr kumimoji="1" lang="en-US" altLang="ja-JP" dirty="0" smtClean="0">
                <a:latin typeface="+mn-ea"/>
                <a:ea typeface="+mn-ea"/>
              </a:rPr>
              <a:t>J4</a:t>
            </a:r>
            <a:r>
              <a:rPr kumimoji="1" lang="ja-JP" altLang="en-US" dirty="0" smtClean="0">
                <a:latin typeface="+mn-ea"/>
                <a:ea typeface="+mn-ea"/>
              </a:rPr>
              <a:t>になっていますか？</a:t>
            </a:r>
            <a:endParaRPr kumimoji="1" lang="en-US" altLang="ja-JP" dirty="0" smtClean="0">
              <a:latin typeface="+mn-ea"/>
              <a:ea typeface="+mn-ea"/>
            </a:endParaRPr>
          </a:p>
          <a:p>
            <a:pPr lvl="2"/>
            <a:r>
              <a:rPr kumimoji="1" lang="en-US" altLang="ja-JP" sz="1200" dirty="0" smtClean="0">
                <a:latin typeface="+mn-ea"/>
                <a:ea typeface="+mn-ea"/>
              </a:rPr>
              <a:t>GUI</a:t>
            </a:r>
            <a:r>
              <a:rPr kumimoji="1" lang="ja-JP" altLang="en-US" sz="1200" dirty="0" smtClean="0">
                <a:latin typeface="+mn-ea"/>
                <a:ea typeface="+mn-ea"/>
              </a:rPr>
              <a:t>初期セットアップではカントリーコードは最初から</a:t>
            </a:r>
            <a:r>
              <a:rPr kumimoji="1" lang="en-US" altLang="ja-JP" sz="1200" dirty="0" smtClean="0">
                <a:latin typeface="+mn-ea"/>
                <a:ea typeface="+mn-ea"/>
              </a:rPr>
              <a:t>J4</a:t>
            </a:r>
            <a:r>
              <a:rPr kumimoji="1" lang="ja-JP" altLang="en-US" sz="1200" dirty="0" smtClean="0">
                <a:latin typeface="+mn-ea"/>
                <a:ea typeface="+mn-ea"/>
              </a:rPr>
              <a:t>が選択されていますが、間違ったコードを選ぶとアクセスポイントが帰属しません。</a:t>
            </a:r>
            <a:endParaRPr kumimoji="1" lang="ja-JP" altLang="en-US" sz="1200" dirty="0">
              <a:latin typeface="+mn-ea"/>
              <a:ea typeface="+mn-e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98783" y="341313"/>
            <a:ext cx="8945217" cy="821565"/>
          </a:xfrm>
        </p:spPr>
        <p:txBody>
          <a:bodyPr/>
          <a:lstStyle/>
          <a:p>
            <a:r>
              <a:rPr kumimoji="1" lang="en-US" altLang="ja-JP" dirty="0"/>
              <a:t>CME</a:t>
            </a:r>
            <a:r>
              <a:rPr kumimoji="1" lang="ja-JP" altLang="en-US" dirty="0" smtClean="0"/>
              <a:t>で初期セットアップは出来たのですが</a:t>
            </a:r>
            <a:r>
              <a:rPr kumimoji="1" lang="en-US" altLang="ja-JP" dirty="0" smtClean="0"/>
              <a:t>SSID</a:t>
            </a:r>
            <a:r>
              <a:rPr kumimoji="1" lang="ja-JP" altLang="en-US" dirty="0" smtClean="0"/>
              <a:t>が見えません。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98" y="3495581"/>
            <a:ext cx="3018615" cy="112695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979268" y="4211075"/>
            <a:ext cx="2645923" cy="387755"/>
          </a:xfrm>
          <a:prstGeom prst="rect">
            <a:avLst/>
          </a:prstGeom>
          <a:noFill/>
          <a:ln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185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Cloud</a:t>
            </a:r>
            <a:r>
              <a:rPr kumimoji="1" lang="ja-JP" altLang="en-US" dirty="0" smtClean="0"/>
              <a:t>との連携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7" y="2178996"/>
            <a:ext cx="5611530" cy="267823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2323" y="1078165"/>
            <a:ext cx="564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CME</a:t>
            </a:r>
            <a:r>
              <a:rPr kumimoji="1" lang="ja-JP" altLang="en-US" dirty="0" err="1" smtClean="0">
                <a:latin typeface="+mn-lt"/>
              </a:rPr>
              <a:t>には</a:t>
            </a:r>
            <a:r>
              <a:rPr kumimoji="1" lang="en-US" altLang="ja-JP" dirty="0" smtClean="0">
                <a:latin typeface="+mn-lt"/>
              </a:rPr>
              <a:t>1</a:t>
            </a:r>
            <a:r>
              <a:rPr kumimoji="1" lang="ja-JP" altLang="en-US" dirty="0" smtClean="0">
                <a:latin typeface="+mn-lt"/>
              </a:rPr>
              <a:t>年分の</a:t>
            </a:r>
            <a:r>
              <a:rPr kumimoji="1" lang="en-US" altLang="ja-JP" dirty="0" smtClean="0">
                <a:latin typeface="+mn-lt"/>
              </a:rPr>
              <a:t>CMX</a:t>
            </a:r>
            <a:r>
              <a:rPr kumimoji="1" lang="ja-JP" altLang="en-US" dirty="0" smtClean="0">
                <a:latin typeface="+mn-lt"/>
              </a:rPr>
              <a:t> </a:t>
            </a:r>
            <a:r>
              <a:rPr kumimoji="1" lang="en-US" altLang="ja-JP" dirty="0" smtClean="0">
                <a:latin typeface="+mn-lt"/>
              </a:rPr>
              <a:t>Cloud</a:t>
            </a:r>
            <a:r>
              <a:rPr kumimoji="1" lang="ja-JP" altLang="en-US" dirty="0" smtClean="0">
                <a:latin typeface="+mn-lt"/>
              </a:rPr>
              <a:t>ライセンスが付いてきます。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16" y="1447497"/>
            <a:ext cx="4318759" cy="200527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679660" y="2178996"/>
            <a:ext cx="1848255" cy="609600"/>
          </a:xfrm>
          <a:prstGeom prst="rect">
            <a:avLst/>
          </a:prstGeom>
          <a:noFill/>
          <a:ln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63197" y="4113336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CMX</a:t>
            </a:r>
            <a:r>
              <a:rPr kumimoji="1" lang="ja-JP" altLang="en-US" sz="1400" dirty="0" smtClean="0">
                <a:latin typeface="+mn-lt"/>
              </a:rPr>
              <a:t> </a:t>
            </a:r>
            <a:r>
              <a:rPr kumimoji="1" lang="en-US" altLang="ja-JP" sz="1400" dirty="0" smtClean="0">
                <a:latin typeface="+mn-lt"/>
              </a:rPr>
              <a:t>Cloud</a:t>
            </a:r>
            <a:r>
              <a:rPr kumimoji="1" lang="ja-JP" altLang="en-US" sz="1400" dirty="0" smtClean="0">
                <a:latin typeface="+mn-lt"/>
              </a:rPr>
              <a:t>へアカウントを作成すると</a:t>
            </a:r>
            <a:endParaRPr kumimoji="1" lang="en-US" altLang="ja-JP" sz="1400" dirty="0" smtClean="0">
              <a:latin typeface="+mn-lt"/>
            </a:endParaRPr>
          </a:p>
          <a:p>
            <a:r>
              <a:rPr kumimoji="1" lang="ja-JP" altLang="en-US" sz="1400" dirty="0" smtClean="0">
                <a:latin typeface="+mn-lt"/>
              </a:rPr>
              <a:t>サーバ</a:t>
            </a:r>
            <a:r>
              <a:rPr kumimoji="1" lang="en-US" altLang="ja-JP" sz="1400" dirty="0" smtClean="0">
                <a:latin typeface="+mn-lt"/>
              </a:rPr>
              <a:t>URL</a:t>
            </a:r>
            <a:r>
              <a:rPr kumimoji="1" lang="ja-JP" altLang="en-US" sz="1400" dirty="0" err="1" smtClean="0">
                <a:latin typeface="+mn-lt"/>
              </a:rPr>
              <a:t>が提</a:t>
            </a:r>
            <a:r>
              <a:rPr kumimoji="1" lang="ja-JP" altLang="en-US" sz="1400" dirty="0" smtClean="0">
                <a:latin typeface="+mn-lt"/>
              </a:rPr>
              <a:t>供されます。</a:t>
            </a:r>
          </a:p>
        </p:txBody>
      </p:sp>
      <p:cxnSp>
        <p:nvCxnSpPr>
          <p:cNvPr id="9" name="直線矢印コネクタ 8"/>
          <p:cNvCxnSpPr>
            <a:endCxn id="7" idx="1"/>
          </p:cNvCxnSpPr>
          <p:nvPr/>
        </p:nvCxnSpPr>
        <p:spPr>
          <a:xfrm>
            <a:off x="4750854" y="4024194"/>
            <a:ext cx="1012343" cy="350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363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278295" y="1848678"/>
            <a:ext cx="8461350" cy="2667320"/>
          </a:xfrm>
        </p:spPr>
        <p:txBody>
          <a:bodyPr/>
          <a:lstStyle/>
          <a:p>
            <a:pPr marL="57150" indent="0">
              <a:buNone/>
            </a:pPr>
            <a:r>
              <a:rPr kumimoji="1" lang="ja-JP" altLang="en-US" dirty="0" smtClean="0"/>
              <a:t>リリース</a:t>
            </a:r>
            <a:r>
              <a:rPr kumimoji="1" lang="en-US" altLang="ja-JP" dirty="0" smtClean="0"/>
              <a:t>8.4</a:t>
            </a:r>
            <a:r>
              <a:rPr kumimoji="1" lang="ja-JP" altLang="en-US" dirty="0" smtClean="0"/>
              <a:t>からサポートされる</a:t>
            </a:r>
            <a:r>
              <a:rPr kumimoji="1" lang="en-US" altLang="ja-JP" dirty="0" smtClean="0"/>
              <a:t>PnP</a:t>
            </a:r>
            <a:r>
              <a:rPr kumimoji="1" lang="ja-JP" altLang="en-US" dirty="0" smtClean="0"/>
              <a:t>をお使いください。</a:t>
            </a:r>
            <a:endParaRPr kumimoji="1" lang="en-US" altLang="ja-JP" dirty="0" smtClean="0"/>
          </a:p>
          <a:p>
            <a:pPr marL="57150" indent="0">
              <a:buNone/>
            </a:pPr>
            <a:endParaRPr kumimoji="1" lang="en-US" altLang="ja-JP" dirty="0" smtClean="0"/>
          </a:p>
          <a:p>
            <a:pPr marL="57150" indent="0">
              <a:buNone/>
            </a:pPr>
            <a:r>
              <a:rPr kumimoji="1" lang="en-US" altLang="ja-JP" dirty="0" smtClean="0"/>
              <a:t>APIC-EM</a:t>
            </a:r>
            <a:r>
              <a:rPr kumimoji="1" lang="ja-JP" altLang="en-US" dirty="0" smtClean="0"/>
              <a:t>にコンフィグと</a:t>
            </a:r>
            <a:r>
              <a:rPr kumimoji="1" lang="en-US" altLang="ja-JP" dirty="0" smtClean="0"/>
              <a:t>SN</a:t>
            </a:r>
            <a:r>
              <a:rPr kumimoji="1" lang="ja-JP" altLang="en-US" dirty="0" smtClean="0"/>
              <a:t>と紐付けることで、新品の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を</a:t>
            </a:r>
            <a:endParaRPr kumimoji="1" lang="en-US" altLang="ja-JP" dirty="0" smtClean="0"/>
          </a:p>
          <a:p>
            <a:pPr marL="57150" indent="0">
              <a:buNone/>
            </a:pPr>
            <a:r>
              <a:rPr kumimoji="1" lang="ja-JP" altLang="en-US" dirty="0" smtClean="0"/>
              <a:t>自動でプロビジョニングすることが可能です。</a:t>
            </a:r>
            <a:endParaRPr kumimoji="1" lang="en-US" altLang="ja-JP" dirty="0" smtClean="0"/>
          </a:p>
          <a:p>
            <a:pPr marL="57150" indent="0">
              <a:buNone/>
            </a:pPr>
            <a:r>
              <a:rPr kumimoji="1" lang="ja-JP" altLang="en-US" dirty="0" smtClean="0"/>
              <a:t>コンソール接続や</a:t>
            </a:r>
            <a:r>
              <a:rPr kumimoji="1" lang="en-US" altLang="ja-JP" dirty="0" err="1" smtClean="0"/>
              <a:t>AirProvisioning</a:t>
            </a:r>
            <a:r>
              <a:rPr kumimoji="1" lang="ja-JP" altLang="en-US" dirty="0" smtClean="0"/>
              <a:t>は必要ありません。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49087" y="341313"/>
            <a:ext cx="9422295" cy="1258887"/>
          </a:xfrm>
        </p:spPr>
        <p:txBody>
          <a:bodyPr/>
          <a:lstStyle/>
          <a:p>
            <a:r>
              <a:rPr kumimoji="1" lang="ja-JP" altLang="en-US" dirty="0" smtClean="0"/>
              <a:t>大量に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を展開するのですが、個別の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設定</a:t>
            </a:r>
            <a:r>
              <a:rPr kumimoji="1" lang="ja-JP" altLang="en-US" dirty="0" smtClean="0"/>
              <a:t>するのは大変なのでいい方法はありませんか？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5896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ja-JP" altLang="en-US" dirty="0" smtClean="0"/>
              <a:t>リリース毎の</a:t>
            </a:r>
            <a:r>
              <a:rPr kumimoji="1" lang="en-US" altLang="ja-JP" dirty="0" smtClean="0"/>
              <a:t>Mobility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Express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Config</a:t>
            </a:r>
            <a:r>
              <a:rPr kumimoji="1" lang="ja-JP" altLang="en-US" dirty="0" smtClean="0"/>
              <a:t>ガイドに</a:t>
            </a:r>
            <a:endParaRPr kumimoji="1" lang="en-US" altLang="ja-JP" dirty="0" smtClean="0"/>
          </a:p>
          <a:p>
            <a:pPr marL="57150" indent="0">
              <a:buNone/>
            </a:pPr>
            <a:r>
              <a:rPr kumimoji="1" lang="ja-JP" altLang="en-US" dirty="0" smtClean="0"/>
              <a:t>サポートされるコマンドが記載されています。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2301" y="341313"/>
            <a:ext cx="8345488" cy="731837"/>
          </a:xfrm>
        </p:spPr>
        <p:txBody>
          <a:bodyPr/>
          <a:lstStyle/>
          <a:p>
            <a:r>
              <a:rPr kumimoji="1" lang="ja-JP" altLang="en-US" dirty="0" smtClean="0"/>
              <a:t>コマンドラインはサポートされますか？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1306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endParaRPr kumimoji="1" lang="en-US" altLang="ja-JP" dirty="0" smtClean="0"/>
          </a:p>
          <a:p>
            <a:pPr marL="57150" indent="0">
              <a:buNone/>
            </a:pPr>
            <a:endParaRPr kumimoji="1" lang="en-US" altLang="ja-JP" dirty="0"/>
          </a:p>
          <a:p>
            <a:pPr marL="57150" indent="0">
              <a:buNone/>
            </a:pPr>
            <a:endParaRPr kumimoji="1" lang="en-US" altLang="ja-JP" dirty="0" smtClean="0"/>
          </a:p>
          <a:p>
            <a:pPr marL="57150" indent="0">
              <a:buNone/>
            </a:pPr>
            <a:endParaRPr kumimoji="1" lang="en-US" altLang="ja-JP" dirty="0" smtClean="0"/>
          </a:p>
          <a:p>
            <a:pPr marL="57150" indent="0">
              <a:buNone/>
            </a:pP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に限らず</a:t>
            </a:r>
            <a:r>
              <a:rPr kumimoji="1" lang="en-US" altLang="ja-JP" dirty="0" smtClean="0"/>
              <a:t>Japan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TAC</a:t>
            </a:r>
            <a:r>
              <a:rPr kumimoji="1" lang="ja-JP" altLang="en-US" dirty="0" smtClean="0"/>
              <a:t>か</a:t>
            </a:r>
            <a:r>
              <a:rPr kumimoji="1" lang="ja-JP" altLang="en-US" dirty="0"/>
              <a:t>ら</a:t>
            </a:r>
            <a:r>
              <a:rPr kumimoji="1" lang="ja-JP" altLang="en-US" dirty="0" smtClean="0"/>
              <a:t>有益な技術情報を公開しております。</a:t>
            </a:r>
            <a:endParaRPr kumimoji="1" lang="en-US" altLang="ja-JP" dirty="0"/>
          </a:p>
          <a:p>
            <a:pPr marL="57150" indent="0">
              <a:buNone/>
            </a:pPr>
            <a:r>
              <a:rPr kumimoji="1" lang="en-US" altLang="ja-JP" sz="1800" dirty="0" smtClean="0">
                <a:hlinkClick r:id="rId2"/>
              </a:rPr>
              <a:t>https</a:t>
            </a:r>
            <a:r>
              <a:rPr kumimoji="1" lang="en-US" altLang="ja-JP" sz="1800" dirty="0">
                <a:hlinkClick r:id="rId2"/>
              </a:rPr>
              <a:t>://</a:t>
            </a:r>
            <a:r>
              <a:rPr kumimoji="1" lang="en-US" altLang="ja-JP" sz="1800" dirty="0" smtClean="0">
                <a:hlinkClick r:id="rId2"/>
              </a:rPr>
              <a:t>supportforums.cisco.com/community/12750136/unified-wireless-network</a:t>
            </a:r>
            <a:endParaRPr kumimoji="1" lang="en-US" altLang="ja-JP" sz="1800" dirty="0" smtClean="0"/>
          </a:p>
          <a:p>
            <a:pPr marL="57150" indent="0">
              <a:buNone/>
            </a:pPr>
            <a:endParaRPr kumimoji="1" lang="ja-JP" altLang="en-US" sz="18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困ったときは？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6" y="1309370"/>
            <a:ext cx="7839074" cy="1441089"/>
          </a:xfrm>
          <a:prstGeom prst="rect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1197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957000"/>
          </a:xfrm>
        </p:spPr>
        <p:txBody>
          <a:bodyPr/>
          <a:lstStyle/>
          <a:p>
            <a:r>
              <a:rPr lang="ja-JP" altLang="en-US" dirty="0" smtClean="0">
                <a:latin typeface="+mn-ea"/>
                <a:ea typeface="+mn-ea"/>
              </a:rPr>
              <a:t>まとめ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10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のメリット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036944" y="1073151"/>
            <a:ext cx="858252" cy="6898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1036944" y="1828801"/>
            <a:ext cx="858252" cy="6898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1036944" y="2558716"/>
            <a:ext cx="858252" cy="6898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1036944" y="3288632"/>
            <a:ext cx="858252" cy="6898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1" name="正方形/長方形 10"/>
          <p:cNvSpPr/>
          <p:nvPr/>
        </p:nvSpPr>
        <p:spPr>
          <a:xfrm>
            <a:off x="1044965" y="4034590"/>
            <a:ext cx="858252" cy="6898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2" name="正方形/長方形 11"/>
          <p:cNvSpPr/>
          <p:nvPr/>
        </p:nvSpPr>
        <p:spPr>
          <a:xfrm>
            <a:off x="1943323" y="1090864"/>
            <a:ext cx="6198046" cy="6898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低価格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モビリティ エクスプレス</a:t>
            </a:r>
            <a:r>
              <a:rPr kumimoji="1" lang="ja-JP" altLang="en-US" dirty="0" smtClean="0"/>
              <a:t>を使えばエンタープライズ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クラスの機能を低価格で導入できます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943323" y="1820780"/>
            <a:ext cx="6198046" cy="6898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外部機関（</a:t>
            </a:r>
            <a:r>
              <a:rPr kumimoji="1" lang="en-US" altLang="ja-JP" dirty="0" err="1" smtClean="0"/>
              <a:t>Miercom</a:t>
            </a:r>
            <a:r>
              <a:rPr kumimoji="1" lang="ja-JP" altLang="en-US" dirty="0" smtClean="0"/>
              <a:t>）で証明された</a:t>
            </a:r>
            <a:r>
              <a:rPr kumimoji="1" lang="en-US" altLang="ja-JP" dirty="0" smtClean="0"/>
              <a:t>Wave2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のパフォーマンスを提供します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943322" y="2558716"/>
            <a:ext cx="6198047" cy="68981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シンプルなインターフェース：</a:t>
            </a:r>
            <a:r>
              <a:rPr kumimoji="1" lang="en-US" altLang="ja-JP" dirty="0" smtClean="0"/>
              <a:t>CME</a:t>
            </a:r>
            <a:r>
              <a:rPr kumimoji="1" lang="ja-JP" altLang="en-US" dirty="0" smtClean="0"/>
              <a:t>用にデザインされたシンプルで使いやすい</a:t>
            </a:r>
            <a:r>
              <a:rPr kumimoji="1" lang="en-US" altLang="ja-JP" dirty="0" smtClean="0"/>
              <a:t>UI</a:t>
            </a:r>
            <a:r>
              <a:rPr kumimoji="1" lang="ja-JP" altLang="en-US" dirty="0" err="1" smtClean="0"/>
              <a:t>を提</a:t>
            </a:r>
            <a:r>
              <a:rPr kumimoji="1" lang="ja-JP" altLang="en-US" dirty="0" smtClean="0"/>
              <a:t>供します　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935300" y="3277951"/>
            <a:ext cx="6206069" cy="6898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1600" dirty="0" smtClean="0">
                <a:latin typeface="+mn-ea"/>
              </a:rPr>
              <a:t>能率化された管理：個々の</a:t>
            </a:r>
            <a:r>
              <a:rPr kumimoji="1" lang="en-US" altLang="ja-JP" sz="1600" dirty="0" smtClean="0">
                <a:latin typeface="+mn-ea"/>
              </a:rPr>
              <a:t>AP</a:t>
            </a:r>
            <a:r>
              <a:rPr kumimoji="1" lang="ja-JP" altLang="en-US" sz="1600" dirty="0" smtClean="0">
                <a:latin typeface="+mn-ea"/>
              </a:rPr>
              <a:t>を管理する必要はありません。設定は全ての</a:t>
            </a:r>
            <a:r>
              <a:rPr kumimoji="1" lang="en-US" altLang="ja-JP" sz="1600" dirty="0" smtClean="0">
                <a:latin typeface="+mn-ea"/>
              </a:rPr>
              <a:t>AP</a:t>
            </a:r>
            <a:r>
              <a:rPr kumimoji="1" lang="ja-JP" altLang="en-US" sz="1600" dirty="0" smtClean="0">
                <a:latin typeface="+mn-ea"/>
              </a:rPr>
              <a:t>に自動的に同期され</a:t>
            </a:r>
            <a:r>
              <a:rPr kumimoji="1" lang="ja-JP" altLang="en-US" sz="1600" dirty="0">
                <a:latin typeface="+mn-ea"/>
              </a:rPr>
              <a:t>、</a:t>
            </a:r>
            <a:r>
              <a:rPr kumimoji="1" lang="ja-JP" altLang="en-US" sz="1600" dirty="0" smtClean="0">
                <a:latin typeface="+mn-ea"/>
              </a:rPr>
              <a:t>無線環境も全体最適化します</a:t>
            </a:r>
            <a:endParaRPr kumimoji="1" lang="en-US" altLang="ja-JP" sz="1600" dirty="0" smtClean="0">
              <a:latin typeface="+mn-ea"/>
            </a:endParaRPr>
          </a:p>
          <a:p>
            <a:pPr algn="ctr"/>
            <a:endParaRPr kumimoji="1" lang="ja-JP" altLang="en-US" sz="1400" dirty="0" smtClean="0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943323" y="4034590"/>
            <a:ext cx="6198046" cy="68981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802.11ac Wave2:</a:t>
            </a:r>
            <a:r>
              <a:rPr kumimoji="1" lang="en-US" altLang="ja-JP" dirty="0"/>
              <a:t> </a:t>
            </a:r>
            <a:r>
              <a:rPr kumimoji="1" lang="ja-JP" altLang="en-US" dirty="0" smtClean="0"/>
              <a:t>最新の技術を搭載した</a:t>
            </a:r>
            <a:r>
              <a:rPr kumimoji="1" lang="en-US" altLang="ja-JP" dirty="0" smtClean="0"/>
              <a:t>Wave2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で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サポートされ、増加する要件に対応できます</a:t>
            </a:r>
            <a:endParaRPr kumimoji="1" lang="en-US" altLang="ja-JP" dirty="0" smtClean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" y="1073150"/>
            <a:ext cx="858251" cy="70752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23" y="2548037"/>
            <a:ext cx="866273" cy="70048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23" y="1820780"/>
            <a:ext cx="866273" cy="69783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23" y="3277951"/>
            <a:ext cx="866273" cy="70049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923" y="4034590"/>
            <a:ext cx="874294" cy="6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4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860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プレゼンテーション1" id="{83C97B04-8943-4D37-A9F7-A1B79498A4AF}" vid="{6EC8E0B0-115B-4289-87D9-A64260FE86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16x9_2016_Template</Template>
  <TotalTime>6142</TotalTime>
  <Words>3637</Words>
  <Application>Microsoft Office PowerPoint</Application>
  <PresentationFormat>画面に合わせる (16:9)</PresentationFormat>
  <Paragraphs>838</Paragraphs>
  <Slides>97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97</vt:i4>
      </vt:variant>
    </vt:vector>
  </HeadingPairs>
  <TitlesOfParts>
    <vt:vector size="111" baseType="lpstr">
      <vt:lpstr>CiscoSansTT Thin</vt:lpstr>
      <vt:lpstr>Helvetica Neue Thin</vt:lpstr>
      <vt:lpstr>Mangal</vt:lpstr>
      <vt:lpstr>ＭＳ Ｐゴシック</vt:lpstr>
      <vt:lpstr>Tipo de letra del sistema Fina</vt:lpstr>
      <vt:lpstr>メイリオ</vt:lpstr>
      <vt:lpstr>Arial</vt:lpstr>
      <vt:lpstr>Calibri</vt:lpstr>
      <vt:lpstr>CiscoSans</vt:lpstr>
      <vt:lpstr>CiscoSans ExtraLight</vt:lpstr>
      <vt:lpstr>CiscoSans Light</vt:lpstr>
      <vt:lpstr>CiscoSans Thin</vt:lpstr>
      <vt:lpstr>Wingdings</vt:lpstr>
      <vt:lpstr>Blue theme 2016 16x9</vt:lpstr>
      <vt:lpstr>PowerPoint プレゼンテーション</vt:lpstr>
      <vt:lpstr>Cisco Mobility Express(CME)を もう一度始めから</vt:lpstr>
      <vt:lpstr>アジェンダ</vt:lpstr>
      <vt:lpstr>Cisco Mobility Express (CME) とは なにか？ </vt:lpstr>
      <vt:lpstr>CMEとは なにか</vt:lpstr>
      <vt:lpstr>CME 初期設定は、3ステップで完了します</vt:lpstr>
      <vt:lpstr>CME 初期設定セットアップの流れ</vt:lpstr>
      <vt:lpstr>CME メニューの日本語化（8.3から）</vt:lpstr>
      <vt:lpstr>CME より多くの情報を集約して表示できる ユーザ インターフェイス</vt:lpstr>
      <vt:lpstr>GUI モニタリング ダッシュボード</vt:lpstr>
      <vt:lpstr>GUI アクセスポイント ビュー</vt:lpstr>
      <vt:lpstr>GUI アクセスポイント RFトラブルシューティング</vt:lpstr>
      <vt:lpstr>GUI アクセスポイント CleanAir</vt:lpstr>
      <vt:lpstr>GUI 不正AP</vt:lpstr>
      <vt:lpstr>GUI ベスト プラクティス</vt:lpstr>
      <vt:lpstr>CMEとはなにか？　 物理コントローラとの比較</vt:lpstr>
      <vt:lpstr>アクセスポイントとスケーラビリティ リリース8.3まで</vt:lpstr>
      <vt:lpstr>アクセスポイントとスケーラビリティ リリース8.4から</vt:lpstr>
      <vt:lpstr>Cisco Mobility Express (CME)を展開するために ご理解いただきたいこと</vt:lpstr>
      <vt:lpstr>CME ネットワーク　DHCP　8.2まで</vt:lpstr>
      <vt:lpstr>CME ネットワーク　DHCP　8.3から</vt:lpstr>
      <vt:lpstr>CME ネットワーク デフォルト ゲートウェイ　 8.2まで</vt:lpstr>
      <vt:lpstr>CME ネットワーク デフォルト ゲートウェイ　 8.3から</vt:lpstr>
      <vt:lpstr>CME 冗長機能</vt:lpstr>
      <vt:lpstr>CME 冗長機能</vt:lpstr>
      <vt:lpstr>CME 冗長機能</vt:lpstr>
      <vt:lpstr>CME 冗長機能</vt:lpstr>
      <vt:lpstr>CME ネットワーク APの接続</vt:lpstr>
      <vt:lpstr>CME ネットワーク VLAN</vt:lpstr>
      <vt:lpstr>CME APのアップデート TFTP利用</vt:lpstr>
      <vt:lpstr>CME APのアップデート　HTTP利用</vt:lpstr>
      <vt:lpstr>CME ネットワーク その他</vt:lpstr>
      <vt:lpstr>Autonomous APとの比較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Autonomous APからCMEへ</vt:lpstr>
      <vt:lpstr>リリース毎の機能 アップデート</vt:lpstr>
      <vt:lpstr>Cisco Mobility Expressの進化</vt:lpstr>
      <vt:lpstr>CMEリリース</vt:lpstr>
      <vt:lpstr>CMEリリース</vt:lpstr>
      <vt:lpstr>アクセスポイントとスケーラビリティ リリース8.4以降</vt:lpstr>
      <vt:lpstr>8.4から機種毎にサポート数が異なります。</vt:lpstr>
      <vt:lpstr>8.4から機種毎にサポート数が異なります。</vt:lpstr>
      <vt:lpstr>MACアドレス フィルタリング</vt:lpstr>
      <vt:lpstr>MACアドレス フィルタリング</vt:lpstr>
      <vt:lpstr>MACアドレス フィルタリング</vt:lpstr>
      <vt:lpstr>MACアドレス フィルタリング</vt:lpstr>
      <vt:lpstr>SSIDブロードキャスト</vt:lpstr>
      <vt:lpstr>SSID ブロードキャストの有効/ 無効</vt:lpstr>
      <vt:lpstr>プラグ アンド プレイ（PnP） サポート</vt:lpstr>
      <vt:lpstr>CME Day0 設定 </vt:lpstr>
      <vt:lpstr>CME Day0 設定 </vt:lpstr>
      <vt:lpstr>PnP 3つの展開オプション</vt:lpstr>
      <vt:lpstr>CMEによる Network PnP サポート プライベート クラウド</vt:lpstr>
      <vt:lpstr>CMEによる Network PnP サポート シスコ クラウド リダイレクト</vt:lpstr>
      <vt:lpstr>AVC</vt:lpstr>
      <vt:lpstr>Application Visibility and Control （AVC）</vt:lpstr>
      <vt:lpstr>Mobility Express ダッシュボードの変更点</vt:lpstr>
      <vt:lpstr>エキスパート ビュー WLANパラメータ</vt:lpstr>
      <vt:lpstr>エキスパート ビュー RFの詳細パラメータ </vt:lpstr>
      <vt:lpstr>エキスパート ビュー RFの詳細パラメータ　続き </vt:lpstr>
      <vt:lpstr>ロビー アンバサダー</vt:lpstr>
      <vt:lpstr>ロビー アンバサダー</vt:lpstr>
      <vt:lpstr>ロビー アンバサダー アカウントの作成</vt:lpstr>
      <vt:lpstr>Guest用WLANの作成</vt:lpstr>
      <vt:lpstr>ロビー アンバサダー アカウントでログイン後 ゲスト アカウントの作成</vt:lpstr>
      <vt:lpstr>ゲスト アカウントの情報を印刷または電子メールで送信</vt:lpstr>
      <vt:lpstr>コントローラ ツールの拡張</vt:lpstr>
      <vt:lpstr>コントローラ ツールの拡張</vt:lpstr>
      <vt:lpstr>コントローラ ツールの拡張</vt:lpstr>
      <vt:lpstr>コントローラ ツールの拡張</vt:lpstr>
      <vt:lpstr>よく聞かれる質問</vt:lpstr>
      <vt:lpstr>CMEモードと CAPWAPモード</vt:lpstr>
      <vt:lpstr>CMEモードと CAPWAPモード　</vt:lpstr>
      <vt:lpstr>CMEと CAPWAPモードの変換　</vt:lpstr>
      <vt:lpstr>CMEモードAPのアップデート イメージ　 ZIPファイルの中身と対応機種</vt:lpstr>
      <vt:lpstr>CAPWAP から CMEへ変換</vt:lpstr>
      <vt:lpstr>CMEに変換後、CMEが起動しないときは</vt:lpstr>
      <vt:lpstr>CMEからCAPWAPへ変換　8.4からの新機能</vt:lpstr>
      <vt:lpstr>APモードの確認方法は</vt:lpstr>
      <vt:lpstr> CMEにWave１ APを接続できますか？</vt:lpstr>
      <vt:lpstr>CMEでAPに固定IPアドレスを設定できますか？</vt:lpstr>
      <vt:lpstr>CMEでMESHをサポートしますか？</vt:lpstr>
      <vt:lpstr>CMEで初期セットアップは出来たのですがSSIDが見えません。</vt:lpstr>
      <vt:lpstr>CMX Cloudとの連携</vt:lpstr>
      <vt:lpstr>大量にCMEを展開するのですが、個別のAPを 設定するのは大変なのでいい方法はありませんか？</vt:lpstr>
      <vt:lpstr>コマンドラインはサポートされますか？</vt:lpstr>
      <vt:lpstr>困ったときは？</vt:lpstr>
      <vt:lpstr>まとめ</vt:lpstr>
      <vt:lpstr>CMEのメリット</vt:lpstr>
      <vt:lpstr>PowerPoint プレゼンテーション</vt:lpstr>
    </vt:vector>
  </TitlesOfParts>
  <Company>Cisco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Tomomi Maehara (tmaehara)</dc:creator>
  <cp:lastModifiedBy>Sachiko Wakuta -T (swakuta - Adecco at Cisco)</cp:lastModifiedBy>
  <cp:revision>93</cp:revision>
  <cp:lastPrinted>2017-07-10T08:25:46Z</cp:lastPrinted>
  <dcterms:created xsi:type="dcterms:W3CDTF">2016-12-14T08:39:04Z</dcterms:created>
  <dcterms:modified xsi:type="dcterms:W3CDTF">2017-07-10T09:29:16Z</dcterms:modified>
</cp:coreProperties>
</file>